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36"/>
  </p:notesMasterIdLst>
  <p:handoutMasterIdLst>
    <p:handoutMasterId r:id="rId37"/>
  </p:handoutMasterIdLst>
  <p:sldIdLst>
    <p:sldId id="319" r:id="rId2"/>
    <p:sldId id="333" r:id="rId3"/>
    <p:sldId id="347" r:id="rId4"/>
    <p:sldId id="334" r:id="rId5"/>
    <p:sldId id="337" r:id="rId6"/>
    <p:sldId id="336" r:id="rId7"/>
    <p:sldId id="365" r:id="rId8"/>
    <p:sldId id="338" r:id="rId9"/>
    <p:sldId id="339" r:id="rId10"/>
    <p:sldId id="345" r:id="rId11"/>
    <p:sldId id="340" r:id="rId12"/>
    <p:sldId id="352" r:id="rId13"/>
    <p:sldId id="341" r:id="rId14"/>
    <p:sldId id="353" r:id="rId15"/>
    <p:sldId id="342" r:id="rId16"/>
    <p:sldId id="351" r:id="rId17"/>
    <p:sldId id="335" r:id="rId18"/>
    <p:sldId id="331" r:id="rId19"/>
    <p:sldId id="344" r:id="rId20"/>
    <p:sldId id="343" r:id="rId21"/>
    <p:sldId id="364" r:id="rId22"/>
    <p:sldId id="348" r:id="rId23"/>
    <p:sldId id="349" r:id="rId24"/>
    <p:sldId id="350" r:id="rId25"/>
    <p:sldId id="355" r:id="rId26"/>
    <p:sldId id="360" r:id="rId27"/>
    <p:sldId id="359" r:id="rId28"/>
    <p:sldId id="356" r:id="rId29"/>
    <p:sldId id="354" r:id="rId30"/>
    <p:sldId id="357" r:id="rId31"/>
    <p:sldId id="358" r:id="rId32"/>
    <p:sldId id="361" r:id="rId33"/>
    <p:sldId id="362" r:id="rId34"/>
    <p:sldId id="363" r:id="rId35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Open Sans" panose="020B0604020202020204" charset="0"/>
      <p:regular r:id="rId42"/>
      <p:bold r:id="rId43"/>
      <p:italic r:id="rId44"/>
      <p:boldItalic r:id="rId45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33"/>
            <p14:sldId id="347"/>
            <p14:sldId id="334"/>
          </p14:sldIdLst>
        </p14:section>
        <p14:section name="Stand der Technik" id="{CDD8C508-1B50-46D6-B7CC-FFB52AE2B290}">
          <p14:sldIdLst>
            <p14:sldId id="337"/>
            <p14:sldId id="336"/>
            <p14:sldId id="365"/>
          </p14:sldIdLst>
        </p14:section>
        <p14:section name="Analyse" id="{6368FECF-A9D6-4E2B-850A-51450B704BAA}">
          <p14:sldIdLst>
            <p14:sldId id="338"/>
            <p14:sldId id="339"/>
            <p14:sldId id="345"/>
          </p14:sldIdLst>
        </p14:section>
        <p14:section name="Konzept" id="{E376154F-9774-459E-9E9C-59AD327EB00C}">
          <p14:sldIdLst>
            <p14:sldId id="340"/>
            <p14:sldId id="352"/>
            <p14:sldId id="341"/>
            <p14:sldId id="353"/>
          </p14:sldIdLst>
        </p14:section>
        <p14:section name="Auswertung" id="{C402185C-43CD-4F2F-BA95-BFAFA12FB760}">
          <p14:sldIdLst>
            <p14:sldId id="342"/>
            <p14:sldId id="351"/>
            <p14:sldId id="335"/>
          </p14:sldIdLst>
        </p14:section>
        <p14:section name="Ende" id="{3CAF6AEF-7310-44C9-8E19-98BEE105B6AD}">
          <p14:sldIdLst>
            <p14:sldId id="331"/>
            <p14:sldId id="344"/>
            <p14:sldId id="343"/>
            <p14:sldId id="364"/>
          </p14:sldIdLst>
        </p14:section>
        <p14:section name="Backup: Prototyp Bilder" id="{11E1ABF5-BE9C-4ED3-BFED-F3FA90A74AB7}">
          <p14:sldIdLst>
            <p14:sldId id="348"/>
            <p14:sldId id="349"/>
            <p14:sldId id="350"/>
          </p14:sldIdLst>
        </p14:section>
        <p14:section name="UML-Diagramm Prototyp" id="{82F4958D-BBDF-B749-9CC3-4ED29B1C4DC6}">
          <p14:sldIdLst>
            <p14:sldId id="355"/>
            <p14:sldId id="360"/>
            <p14:sldId id="359"/>
            <p14:sldId id="356"/>
            <p14:sldId id="354"/>
            <p14:sldId id="357"/>
            <p14:sldId id="358"/>
          </p14:sldIdLst>
        </p14:section>
        <p14:section name="Interaktionsmechaniken" id="{A36B2DF8-1271-419A-97AC-C6D8B6891F78}">
          <p14:sldIdLst>
            <p14:sldId id="361"/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 autoAdjust="0"/>
    <p:restoredTop sz="85322" autoAdjust="0"/>
  </p:normalViewPr>
  <p:slideViewPr>
    <p:cSldViewPr snapToGrid="0" snapToObjects="1">
      <p:cViewPr>
        <p:scale>
          <a:sx n="75" d="100"/>
          <a:sy n="75" d="100"/>
        </p:scale>
        <p:origin x="48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09:55:5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24575,'8'0'0,"3"0"0,-3 0 0,-1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24575,'-20'0'0,"4"4"0,7 1 0,5 3 0,0-3 0,3 2 0,-2-2 0,3 3 0,0 0 0,0 0 0,0 0 0,0 0 0,0 0 0,0 0 0,0 1 0,0-1 0,0 0 0,3-3 0,2-1 0,3-4 0,0 0 0,2-4 0,-6-1 0,4 0 0,-4 2 0,1-1 0,2 3 0,-6-6 0,6 6 0,-6-7 0,3 4 0,0-1 0,-3-3 0,2 4 0,-3-4 0,0 0 0,0 0 0,-3 3 0,-2 1 0,-4 4 0,5-3 0,-4 2 0,4-3 0,-1 8 0,1-4 0,4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24575,'14'0'0,"0"0"0,-6 0 0,0 0 0,0 0 0,1 0 0,4 0 0,2 0 0,4 0 0,-4 0 0,3 0 0,-8 0 0,3 0 0,1 0 0,-5 0 0,10 0 0,-10 0 0,5 0 0,-1 0 0,-4 0 0,5 0 0,-6 0 0,0 0 0,6 0 0,-5 0 0,5 4 0,-6-3 0,0 3 0,6-4 0,-5 0 0,4 0 0,-4 0 0,4 0 0,-3 0 0,8 0 0,-3 0 0,-1 0 0,5 0 0,-5 0 0,6 0 0,-5 0 0,3 0 0,-8 0 0,8 0 0,-8 0 0,3 0 0,-5 0 0,1 0 0,-1 0 0,0 0 0,0-4 0,1-1 0,-1 1 0,0-4 0,1 7 0,-1-6 0,0 6 0,5-7 0,-3 7 0,3-4 0,-4 5 0,-1 0 0,0 0 0,0 0 0,1 0 0,-1 0 0,0 0 0,-3-4 0,2 3 0,-2-2 0,3 3 0,0 0 0,1 0 0,-5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09:17:4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09:17:4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09:17:4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24575,'-20'0'0,"4"4"0,7 1 0,5 3 0,0-3 0,3 2 0,-2-2 0,3 3 0,0 0 0,0 0 0,0 0 0,0 0 0,0 0 0,0 0 0,0 1 0,0-1 0,0 0 0,3-3 0,2-1 0,3-4 0,0 0 0,2-4 0,-6-1 0,4 0 0,-4 2 0,1-1 0,2 3 0,-6-6 0,6 6 0,-6-7 0,3 4 0,0-1 0,-3-3 0,2 4 0,-3-4 0,0 0 0,0 0 0,-3 3 0,-2 1 0,-4 4 0,5-3 0,-4 2 0,4-3 0,-1 8 0,1-4 0,4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09:55:5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 24575,'-2'-3'0,"-1"1"0,0 4 0,-1 1 0,3 2 0,-1 0 0,4 0 0,1-2 0,2-1 0,-2 1 0,-1-3 0,-2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09:53:0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5672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7533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2033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  <inkml:trace contextRef="#ctx0" brushRef="#br0" timeOffset="186430">1725 40 24575,'5'11'0,"-4"1"0,7-1 0,-5-2 0,5 1 0,-2-1 0,4 2 0,-4-3 0,8 1 0,-10-4 0,10 1 0,-11-1 0,5 0 0,-3 0 0,3-2 0,-2 2 0,4-2 0,-1 2 0,2-2 0,7 3 0,-2-6 0,2 6 0,-3-6 0,-1 3 0,1-3 0,-3 0 0,-1 0 0,-3 0 0,-2 0 0,5-3 0,-6 3 0,14-6 0,-8 3 0,8-3 0,-8 1 0,4-1 0,-3 0 0,8 0 0,-7 0 0,5 0 0,-9 0 0,4-2 0,-3 2 0,1-3 0,0 4 0,-3 2 0,1-2 0,-1 2 0,-3 0 0,3-2 0,-3 5 0,3-3 0,0 0 0,-2 1 0,2-2 0,-3 0 0,0 1 0,0 0 0,0-2 0,3 2 0,-2-2 0,2 2 0,-3-4 0,0 5 0,1-5 0,-1 6 0,-2-3 0,1 3 0,-3-4 0,3 5 0,-1-5 0,0 2 0,2 1 0,-3-1 0,1 1 0,0 1 0,-3-1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5:50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6:2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6:2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24575,'-20'0'0,"5"4"0,6 1 0,5 3 0,0-3 0,3 2 0,-2-2 0,3 3 0,0 0 0,0 0 0,0 1 0,0-1 0,0 0 0,0 0 0,0 1 0,0-1 0,0 0 0,3-3 0,2-1 0,3-4 0,0 0 0,1-4 0,-5-1 0,4 0 0,-4 2 0,1-1 0,2 3 0,-6-6 0,6 6 0,-6-7 0,3 4 0,0-1 0,-3-3 0,2 4 0,-3-5 0,0 1 0,0 0 0,-3 3 0,-2 1 0,-4 4 0,5-3 0,-4 2 0,4-3 0,-1 8 0,1-4 0,4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6:3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24575,'14'0'0,"0"0"0,-6 0 0,0 0 0,0 0 0,1 0 0,4 0 0,2 0 0,4 0 0,-4 0 0,3 0 0,-8 0 0,3 0 0,1 0 0,-5 0 0,10 0 0,-10 0 0,5 0 0,-1 0 0,-4 0 0,5 0 0,-6 0 0,0 0 0,6 0 0,-5 0 0,5 4 0,-6-3 0,0 3 0,6-4 0,-5 0 0,4 0 0,-4 0 0,4 0 0,-3 0 0,8 0 0,-3 0 0,-1 0 0,5 0 0,-5 0 0,6 0 0,-5 0 0,3 0 0,-8 0 0,8 0 0,-8 0 0,3 0 0,-5 0 0,1 0 0,-1 0 0,0 0 0,0-4 0,1-1 0,-1 1 0,0-4 0,1 7 0,-1-6 0,0 6 0,5-7 0,-3 7 0,3-4 0,-4 5 0,-1 0 0,0 0 0,0 0 0,1 0 0,-1 0 0,0 0 0,-3-4 0,2 3 0,-2-2 0,3 3 0,0 0 0,1 0 0,-5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858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43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kann dem Nutzer geholfen werden?</a:t>
            </a:r>
          </a:p>
          <a:p>
            <a:pPr marL="171450" indent="-171450">
              <a:buFontTx/>
              <a:buChar char="-"/>
            </a:pPr>
            <a:r>
              <a:rPr lang="de-DE" dirty="0"/>
              <a:t>Wie</a:t>
            </a:r>
            <a:r>
              <a:rPr lang="de-DE" baseline="0" dirty="0"/>
              <a:t> sieht ein Problemlöseprozess aus? Was für Merkmale haben (komplexe) Probleme?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Was (welche Aufgaben) kann man unterstützen?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Was will und sollte der Nutzer wissen?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97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entsteht ein Problem??</a:t>
            </a:r>
          </a:p>
          <a:p>
            <a:r>
              <a:rPr lang="de-DE" dirty="0" smtClean="0"/>
              <a:t>Um zu wissen, wie man helfen kann –&gt;</a:t>
            </a:r>
            <a:r>
              <a:rPr lang="de-DE" baseline="0" dirty="0" smtClean="0"/>
              <a:t> anschauen, wie Problemlöseprozess abläuft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651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</a:t>
            </a:r>
            <a:r>
              <a:rPr lang="de-DE" baseline="0" dirty="0" smtClean="0"/>
              <a:t> welchen Aspekten kann die Assistenz im Problemlöseprozess helfen??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51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</a:t>
            </a:r>
            <a:r>
              <a:rPr lang="de-DE" baseline="0" dirty="0" smtClean="0"/>
              <a:t> welchen Aspekten kann die Assistenz im Problemlöseprozess helfen??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772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Funktionen, die Assistenz übernehmen kann unterscheiden sich anhand der Ebenen in einem Unternehmen</a:t>
            </a:r>
          </a:p>
          <a:p>
            <a:endParaRPr lang="de-DE" dirty="0"/>
          </a:p>
          <a:p>
            <a:r>
              <a:rPr lang="de-DE" dirty="0"/>
              <a:t>Betrachtung der verschiedenen Unternehmensbereiche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90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baseline="0" dirty="0"/>
              <a:t> Case: Ideen?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047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93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xmlns="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634399"/>
            <a:ext cx="10148892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Abschlussfloskel hinzufügen</a:t>
            </a:r>
          </a:p>
        </p:txBody>
      </p:sp>
      <p:sp>
        <p:nvSpPr>
          <p:cNvPr id="6" name="Textplatzhalter 25">
            <a:extLst>
              <a:ext uri="{FF2B5EF4-FFF2-40B4-BE49-F238E27FC236}">
                <a16:creationId xmlns="" xmlns:a16="http://schemas.microsoft.com/office/drawing/2014/main" id="{A625CB76-33FD-F742-81DB-F571E1D398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298166"/>
            <a:ext cx="10012865" cy="1198491"/>
          </a:xfrm>
          <a:ln>
            <a:noFill/>
          </a:ln>
        </p:spPr>
        <p:txBody>
          <a:bodyPr anchor="ctr" anchorCtr="0"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8BFAE0AD-6B6F-7D46-B734-E35EC976BB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24" y="628101"/>
            <a:ext cx="5433480" cy="14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2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xmlns="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Probeverteidigung// 29.04.2019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  <p:sldLayoutId id="2147483907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5.png"/><Relationship Id="rId7" Type="http://schemas.openxmlformats.org/officeDocument/2006/relationships/customXml" Target="../ink/ink1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emf"/><Relationship Id="rId5" Type="http://schemas.openxmlformats.org/officeDocument/2006/relationships/customXml" Target="../ink/ink12.xml"/><Relationship Id="rId10" Type="http://schemas.openxmlformats.org/officeDocument/2006/relationships/image" Target="../media/image29.emf"/><Relationship Id="rId4" Type="http://schemas.openxmlformats.org/officeDocument/2006/relationships/image" Target="../media/image26.png"/><Relationship Id="rId9" Type="http://schemas.openxmlformats.org/officeDocument/2006/relationships/customXml" Target="../ink/ink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1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image" Target="../media/image16.png"/><Relationship Id="rId10" Type="http://schemas.openxmlformats.org/officeDocument/2006/relationships/customXml" Target="../ink/ink5.xml"/><Relationship Id="rId4" Type="http://schemas.openxmlformats.org/officeDocument/2006/relationships/image" Target="../media/image110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5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emf"/><Relationship Id="rId5" Type="http://schemas.openxmlformats.org/officeDocument/2006/relationships/customXml" Target="../ink/ink9.xml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Probeverteidigung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Unternehmensziele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37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Problemlöseprozess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68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Mittels einer </a:t>
            </a:r>
            <a:r>
              <a:rPr lang="de-DE" dirty="0" smtClean="0">
                <a:solidFill>
                  <a:schemeClr val="accent6"/>
                </a:solidFill>
              </a:rPr>
              <a:t>Interaktionsplattform</a:t>
            </a:r>
            <a:r>
              <a:rPr lang="de-DE" dirty="0" smtClean="0"/>
              <a:t> können </a:t>
            </a:r>
            <a:r>
              <a:rPr lang="de-DE" dirty="0" smtClean="0">
                <a:solidFill>
                  <a:schemeClr val="accent2"/>
                </a:solidFill>
              </a:rPr>
              <a:t>Nutzer</a:t>
            </a:r>
            <a:r>
              <a:rPr lang="de-DE" dirty="0" smtClean="0"/>
              <a:t> und </a:t>
            </a:r>
            <a:r>
              <a:rPr lang="de-DE" dirty="0" smtClean="0">
                <a:solidFill>
                  <a:schemeClr val="accent3"/>
                </a:solidFill>
              </a:rPr>
              <a:t>Assistenz</a:t>
            </a:r>
            <a:r>
              <a:rPr lang="de-DE" dirty="0" smtClean="0"/>
              <a:t> miteinander kollaborieren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504124" y="125108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u="sng" dirty="0" smtClean="0"/>
              <a:t>Nutzer</a:t>
            </a:r>
            <a:endParaRPr lang="de-DE" sz="1800" b="1" u="sng" dirty="0"/>
          </a:p>
        </p:txBody>
      </p:sp>
      <p:sp>
        <p:nvSpPr>
          <p:cNvPr id="5" name="Textfeld 4"/>
          <p:cNvSpPr txBox="1"/>
          <p:nvPr/>
        </p:nvSpPr>
        <p:spPr>
          <a:xfrm>
            <a:off x="4797437" y="1245440"/>
            <a:ext cx="273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u="sng" dirty="0" smtClean="0"/>
              <a:t>Interaktionsplattform</a:t>
            </a:r>
            <a:endParaRPr lang="de-DE" sz="1800" b="1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9592883" y="124544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u="sng" dirty="0" smtClean="0"/>
              <a:t>Assistenz</a:t>
            </a:r>
            <a:endParaRPr lang="de-DE" sz="1800" b="1" u="sng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3145641" y="1245440"/>
            <a:ext cx="0" cy="46905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9040798" y="1245440"/>
            <a:ext cx="0" cy="46284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10"/>
          <p:cNvSpPr/>
          <p:nvPr/>
        </p:nvSpPr>
        <p:spPr>
          <a:xfrm>
            <a:off x="9303103" y="1798596"/>
            <a:ext cx="1841444" cy="63500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Informationen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auswerten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/>
          <p:cNvCxnSpPr>
            <a:stCxn id="11" idx="1"/>
            <a:endCxn id="12" idx="3"/>
          </p:cNvCxnSpPr>
          <p:nvPr/>
        </p:nvCxnSpPr>
        <p:spPr>
          <a:xfrm flipH="1">
            <a:off x="5829882" y="2116096"/>
            <a:ext cx="3473221" cy="544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1235582" y="1798596"/>
            <a:ext cx="1547819" cy="6350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Meldung lesen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5903331" y="2319144"/>
            <a:ext cx="2872335" cy="1076233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Problem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anzeigen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/>
          <p:cNvCxnSpPr>
            <a:stCxn id="12" idx="1"/>
            <a:endCxn id="15" idx="3"/>
          </p:cNvCxnSpPr>
          <p:nvPr/>
        </p:nvCxnSpPr>
        <p:spPr>
          <a:xfrm flipH="1" flipV="1">
            <a:off x="2783401" y="2116096"/>
            <a:ext cx="623072" cy="544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15" idx="2"/>
            <a:endCxn id="16" idx="1"/>
          </p:cNvCxnSpPr>
          <p:nvPr/>
        </p:nvCxnSpPr>
        <p:spPr>
          <a:xfrm rot="16200000" flipH="1">
            <a:off x="3744579" y="698508"/>
            <a:ext cx="423665" cy="3893839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gerundetes Rechteck 22"/>
          <p:cNvSpPr/>
          <p:nvPr/>
        </p:nvSpPr>
        <p:spPr>
          <a:xfrm>
            <a:off x="1222079" y="3739063"/>
            <a:ext cx="1561323" cy="6350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Ziele definieren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9303103" y="3743867"/>
            <a:ext cx="1830663" cy="63500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  <a:r>
              <a:rPr lang="de-DE" dirty="0" smtClean="0">
                <a:solidFill>
                  <a:schemeClr val="tx1"/>
                </a:solidFill>
              </a:rPr>
              <a:t>ach Lösungen suchen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8" name="Gewinkelte Verbindung 27"/>
          <p:cNvCxnSpPr>
            <a:stCxn id="16" idx="2"/>
            <a:endCxn id="23" idx="0"/>
          </p:cNvCxnSpPr>
          <p:nvPr/>
        </p:nvCxnSpPr>
        <p:spPr>
          <a:xfrm rot="5400000">
            <a:off x="4499277" y="898841"/>
            <a:ext cx="343686" cy="5336758"/>
          </a:xfrm>
          <a:prstGeom prst="bentConnector3">
            <a:avLst>
              <a:gd name="adj1" fmla="val 35219"/>
            </a:avLst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>
            <a:stCxn id="24" idx="2"/>
            <a:endCxn id="25" idx="3"/>
          </p:cNvCxnSpPr>
          <p:nvPr/>
        </p:nvCxnSpPr>
        <p:spPr>
          <a:xfrm rot="5400000">
            <a:off x="8042326" y="2615468"/>
            <a:ext cx="412711" cy="3939509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1203001" y="4474078"/>
            <a:ext cx="1580401" cy="6350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Lösungen begutachten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/>
          <p:cNvCxnSpPr>
            <a:stCxn id="25" idx="1"/>
            <a:endCxn id="33" idx="3"/>
          </p:cNvCxnSpPr>
          <p:nvPr/>
        </p:nvCxnSpPr>
        <p:spPr>
          <a:xfrm flipH="1">
            <a:off x="2783402" y="4791578"/>
            <a:ext cx="6227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6713376" y="5197938"/>
            <a:ext cx="1874541" cy="635000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Entscheidung anzeigen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3" name="Gewinkelte Verbindung 42"/>
          <p:cNvCxnSpPr>
            <a:stCxn id="33" idx="2"/>
            <a:endCxn id="41" idx="1"/>
          </p:cNvCxnSpPr>
          <p:nvPr/>
        </p:nvCxnSpPr>
        <p:spPr>
          <a:xfrm rot="16200000" flipH="1">
            <a:off x="4150109" y="2952171"/>
            <a:ext cx="406360" cy="4720174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s Rechteck 43"/>
          <p:cNvSpPr/>
          <p:nvPr/>
        </p:nvSpPr>
        <p:spPr>
          <a:xfrm>
            <a:off x="9292322" y="5197938"/>
            <a:ext cx="1841444" cy="63500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Entscheidung speichern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6" name="Gerade Verbindung mit Pfeil 45"/>
          <p:cNvCxnSpPr>
            <a:stCxn id="41" idx="3"/>
            <a:endCxn id="44" idx="1"/>
          </p:cNvCxnSpPr>
          <p:nvPr/>
        </p:nvCxnSpPr>
        <p:spPr>
          <a:xfrm>
            <a:off x="8587917" y="5515438"/>
            <a:ext cx="7044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23" idx="3"/>
            <a:endCxn id="24" idx="1"/>
          </p:cNvCxnSpPr>
          <p:nvPr/>
        </p:nvCxnSpPr>
        <p:spPr>
          <a:xfrm>
            <a:off x="2783402" y="4056563"/>
            <a:ext cx="6519701" cy="480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pieren 78"/>
          <p:cNvGrpSpPr/>
          <p:nvPr/>
        </p:nvGrpSpPr>
        <p:grpSpPr>
          <a:xfrm>
            <a:off x="3406473" y="1786023"/>
            <a:ext cx="2423409" cy="671043"/>
            <a:chOff x="4841518" y="1800301"/>
            <a:chExt cx="2423409" cy="671043"/>
          </a:xfrm>
        </p:grpSpPr>
        <p:sp>
          <p:nvSpPr>
            <p:cNvPr id="12" name="Abgerundetes Rechteck 11"/>
            <p:cNvSpPr/>
            <p:nvPr/>
          </p:nvSpPr>
          <p:spPr>
            <a:xfrm>
              <a:off x="4841518" y="1800301"/>
              <a:ext cx="2423409" cy="671043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smtClean="0">
                  <a:solidFill>
                    <a:schemeClr val="tx1"/>
                  </a:solidFill>
                </a:rPr>
                <a:t>Meldung</a:t>
              </a:r>
              <a:br>
                <a:rPr lang="de-DE" dirty="0" smtClean="0">
                  <a:solidFill>
                    <a:schemeClr val="tx1"/>
                  </a:solidFill>
                </a:rPr>
              </a:br>
              <a:r>
                <a:rPr lang="de-DE" dirty="0" smtClean="0">
                  <a:solidFill>
                    <a:schemeClr val="tx1"/>
                  </a:solidFill>
                </a:rPr>
                <a:t>anzeigen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pic>
          <p:nvPicPr>
            <p:cNvPr id="58" name="Grafik 5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" t="2149"/>
            <a:stretch/>
          </p:blipFill>
          <p:spPr>
            <a:xfrm>
              <a:off x="5866064" y="1871706"/>
              <a:ext cx="1336932" cy="574114"/>
            </a:xfrm>
            <a:prstGeom prst="rect">
              <a:avLst/>
            </a:prstGeom>
          </p:spPr>
        </p:pic>
      </p:grpSp>
      <p:sp>
        <p:nvSpPr>
          <p:cNvPr id="59" name="Textfeld 58"/>
          <p:cNvSpPr txBox="1"/>
          <p:nvPr/>
        </p:nvSpPr>
        <p:spPr>
          <a:xfrm>
            <a:off x="7556500" y="1784318"/>
            <a:ext cx="10390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Meldung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5258399" y="3712878"/>
            <a:ext cx="181011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Lösungen finden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7510012" y="4437880"/>
            <a:ext cx="113204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Lösungen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2229350" y="2851134"/>
            <a:ext cx="212013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Problem bearbeiten</a:t>
            </a:r>
            <a:endParaRPr lang="de-DE" dirty="0"/>
          </a:p>
        </p:txBody>
      </p:sp>
      <p:pic>
        <p:nvPicPr>
          <p:cNvPr id="10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80" y="2385063"/>
            <a:ext cx="1618625" cy="938539"/>
          </a:xfrm>
        </p:spPr>
      </p:pic>
      <p:grpSp>
        <p:nvGrpSpPr>
          <p:cNvPr id="134" name="Gruppieren 133"/>
          <p:cNvGrpSpPr/>
          <p:nvPr/>
        </p:nvGrpSpPr>
        <p:grpSpPr>
          <a:xfrm>
            <a:off x="3406126" y="4253378"/>
            <a:ext cx="2872800" cy="1076400"/>
            <a:chOff x="3406126" y="4253378"/>
            <a:chExt cx="2872800" cy="1076400"/>
          </a:xfrm>
        </p:grpSpPr>
        <p:sp>
          <p:nvSpPr>
            <p:cNvPr id="25" name="Abgerundetes Rechteck 24"/>
            <p:cNvSpPr/>
            <p:nvPr/>
          </p:nvSpPr>
          <p:spPr>
            <a:xfrm>
              <a:off x="3406126" y="4253378"/>
              <a:ext cx="2872800" cy="1076400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smtClean="0">
                  <a:solidFill>
                    <a:schemeClr val="tx1"/>
                  </a:solidFill>
                </a:rPr>
                <a:t>Lösungen</a:t>
              </a:r>
              <a:br>
                <a:rPr lang="de-DE" dirty="0" smtClean="0">
                  <a:solidFill>
                    <a:schemeClr val="tx1"/>
                  </a:solidFill>
                </a:rPr>
              </a:br>
              <a:r>
                <a:rPr lang="de-DE" dirty="0" smtClean="0">
                  <a:solidFill>
                    <a:schemeClr val="tx1"/>
                  </a:solidFill>
                </a:rPr>
                <a:t>anzeigen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pic>
          <p:nvPicPr>
            <p:cNvPr id="116" name="Inhaltsplatzhalter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7563" y="4323938"/>
              <a:ext cx="1620000" cy="935279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7" name="Textfeld 116"/>
          <p:cNvSpPr txBox="1"/>
          <p:nvPr/>
        </p:nvSpPr>
        <p:spPr>
          <a:xfrm>
            <a:off x="3329719" y="5532508"/>
            <a:ext cx="13708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Entscheiden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8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Anpassung an Problembereich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14" y="1230313"/>
            <a:ext cx="9527081" cy="4344987"/>
          </a:xfrm>
        </p:spPr>
      </p:pic>
    </p:spTree>
    <p:extLst>
      <p:ext uri="{BB962C8B-B14F-4D97-AF65-F5344CB8AC3E}">
        <p14:creationId xmlns:p14="http://schemas.microsoft.com/office/powerpoint/2010/main" val="49599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0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definierten Anforderungen wurden größtenteils erfüllt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xmlns="" id="{D8B53BA4-2ACD-A744-A448-73256154755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246295351"/>
              </p:ext>
            </p:extLst>
          </p:nvPr>
        </p:nvGraphicFramePr>
        <p:xfrm>
          <a:off x="874713" y="1230490"/>
          <a:ext cx="10580689" cy="4564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909">
                  <a:extLst>
                    <a:ext uri="{9D8B030D-6E8A-4147-A177-3AD203B41FA5}">
                      <a16:colId xmlns:a16="http://schemas.microsoft.com/office/drawing/2014/main" xmlns="" val="141174548"/>
                    </a:ext>
                  </a:extLst>
                </a:gridCol>
                <a:gridCol w="1456267">
                  <a:extLst>
                    <a:ext uri="{9D8B030D-6E8A-4147-A177-3AD203B41FA5}">
                      <a16:colId xmlns:a16="http://schemas.microsoft.com/office/drawing/2014/main" xmlns="" val="274205098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xmlns="" val="1971836177"/>
                    </a:ext>
                  </a:extLst>
                </a:gridCol>
                <a:gridCol w="2909713">
                  <a:extLst>
                    <a:ext uri="{9D8B030D-6E8A-4147-A177-3AD203B41FA5}">
                      <a16:colId xmlns:a16="http://schemas.microsoft.com/office/drawing/2014/main" xmlns="" val="3907636905"/>
                    </a:ext>
                  </a:extLst>
                </a:gridCol>
              </a:tblGrid>
              <a:tr h="383821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Anforderung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Bewertung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Positiv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Nicht 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erfüllt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9439035"/>
                  </a:ext>
                </a:extLst>
              </a:tr>
              <a:tr h="1393421">
                <a:tc>
                  <a:txBody>
                    <a:bodyPr/>
                    <a:lstStyle/>
                    <a:p>
                      <a:r>
                        <a:rPr lang="de-DE" dirty="0" smtClean="0"/>
                        <a:t>Problem-</a:t>
                      </a:r>
                      <a:br>
                        <a:rPr lang="de-DE" dirty="0" smtClean="0"/>
                      </a:br>
                      <a:r>
                        <a:rPr lang="de-DE" dirty="0" err="1" smtClean="0"/>
                        <a:t>identifikation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Assistenz </a:t>
                      </a:r>
                      <a:r>
                        <a:rPr lang="de-DE" dirty="0" err="1"/>
                        <a:t>mahct</a:t>
                      </a:r>
                      <a:r>
                        <a:rPr lang="de-DE" dirty="0"/>
                        <a:t> auf Probleme aufmerksam,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 kann selber keine Probleme auslösen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00667029"/>
                  </a:ext>
                </a:extLst>
              </a:tr>
              <a:tr h="1393421">
                <a:tc>
                  <a:txBody>
                    <a:bodyPr/>
                    <a:lstStyle/>
                    <a:p>
                      <a:r>
                        <a:rPr lang="de-DE" dirty="0" smtClean="0"/>
                        <a:t>Problem-</a:t>
                      </a:r>
                      <a:br>
                        <a:rPr lang="de-DE" dirty="0" smtClean="0"/>
                      </a:br>
                      <a:r>
                        <a:rPr lang="de-DE" dirty="0" err="1" smtClean="0"/>
                        <a:t>lösung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Mittel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Assistenz schlägt Lösungen vor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Nutzer kann keine Lösungen vorschlagen oder verändern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0470865"/>
                  </a:ext>
                </a:extLst>
              </a:tr>
              <a:tr h="1393421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Klustern</a:t>
                      </a:r>
                      <a:r>
                        <a:rPr lang="de-DE" dirty="0"/>
                        <a:t/>
                      </a:r>
                      <a:br>
                        <a:rPr lang="de-DE" dirty="0"/>
                      </a:br>
                      <a:r>
                        <a:rPr lang="de-DE" dirty="0" smtClean="0"/>
                        <a:t>von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Problemen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Probleme werden mit Merkmalen versehen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39158171"/>
                  </a:ext>
                </a:extLst>
              </a:tr>
            </a:tbl>
          </a:graphicData>
        </a:graphic>
      </p:graphicFrame>
      <p:pic>
        <p:nvPicPr>
          <p:cNvPr id="5" name="Inhaltsplatzhalt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29" y="3123703"/>
            <a:ext cx="1954842" cy="1128594"/>
          </a:xfrm>
          <a:prstGeom prst="rect">
            <a:avLst/>
          </a:prstGeom>
          <a:ln>
            <a:noFill/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29" y="4475077"/>
            <a:ext cx="1390441" cy="119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Fragebogen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1F459B3-5CC9-8141-8CBB-3D63C0BD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030288"/>
            <a:ext cx="2001636" cy="1162402"/>
          </a:xfrm>
        </p:spPr>
      </p:pic>
      <p:cxnSp>
        <p:nvCxnSpPr>
          <p:cNvPr id="7" name="Gerade Verbindung mit Pfeil 6"/>
          <p:cNvCxnSpPr/>
          <p:nvPr/>
        </p:nvCxnSpPr>
        <p:spPr>
          <a:xfrm>
            <a:off x="3048000" y="1611489"/>
            <a:ext cx="646176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1050364" y="915854"/>
            <a:ext cx="810070" cy="810070"/>
            <a:chOff x="871314" y="3149131"/>
            <a:chExt cx="810070" cy="81007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8650">
              <a:off x="871314" y="3149131"/>
              <a:ext cx="810070" cy="810070"/>
            </a:xfrm>
            <a:prstGeom prst="rect">
              <a:avLst/>
            </a:prstGeom>
          </p:spPr>
        </p:pic>
        <p:pic>
          <p:nvPicPr>
            <p:cNvPr id="6" name="Inhaltsplatzhalter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73781">
              <a:off x="1005188" y="3309074"/>
              <a:ext cx="589210" cy="48609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Oval 52">
            <a:extLst>
              <a:ext uri="{FF2B5EF4-FFF2-40B4-BE49-F238E27FC236}">
                <a16:creationId xmlns:a16="http://schemas.microsoft.com/office/drawing/2014/main" xmlns="" id="{A7F525C7-2BB3-7741-BE0A-A91605F6B414}"/>
              </a:ext>
            </a:extLst>
          </p:cNvPr>
          <p:cNvSpPr/>
          <p:nvPr/>
        </p:nvSpPr>
        <p:spPr>
          <a:xfrm>
            <a:off x="10021249" y="505988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Oval 53">
            <a:extLst>
              <a:ext uri="{FF2B5EF4-FFF2-40B4-BE49-F238E27FC236}">
                <a16:creationId xmlns:a16="http://schemas.microsoft.com/office/drawing/2014/main" xmlns="" id="{7A84F289-E89F-8342-8791-347A0E4F5BF9}"/>
              </a:ext>
            </a:extLst>
          </p:cNvPr>
          <p:cNvSpPr/>
          <p:nvPr/>
        </p:nvSpPr>
        <p:spPr>
          <a:xfrm>
            <a:off x="9585822" y="2724007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54">
            <a:extLst>
              <a:ext uri="{FF2B5EF4-FFF2-40B4-BE49-F238E27FC236}">
                <a16:creationId xmlns:a16="http://schemas.microsoft.com/office/drawing/2014/main" xmlns="" id="{A65E12B4-4201-2148-B5CA-CF3C353E009F}"/>
              </a:ext>
            </a:extLst>
          </p:cNvPr>
          <p:cNvSpPr/>
          <p:nvPr/>
        </p:nvSpPr>
        <p:spPr>
          <a:xfrm>
            <a:off x="10805023" y="2676101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xmlns="" id="{5B3C06F8-598F-844F-A3A1-C175A796CC1F}"/>
                  </a:ext>
                </a:extLst>
              </p14:cNvPr>
              <p14:cNvContentPartPr/>
              <p14:nvPr/>
            </p14:nvContentPartPr>
            <p14:xfrm>
              <a:off x="9646661" y="1056950"/>
              <a:ext cx="1425960" cy="172260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B3C06F8-598F-844F-A3A1-C175A796CC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34421" y="1044710"/>
                <a:ext cx="1450440" cy="17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xmlns="" id="{082C1878-4FC7-A046-A15C-155DA5A4994F}"/>
                  </a:ext>
                </a:extLst>
              </p14:cNvPr>
              <p14:cNvContentPartPr/>
              <p14:nvPr/>
            </p14:nvContentPartPr>
            <p14:xfrm>
              <a:off x="10255628" y="678984"/>
              <a:ext cx="18360" cy="4860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82C1878-4FC7-A046-A15C-155DA5A499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43388" y="666744"/>
                <a:ext cx="428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xmlns="" id="{4493D0F5-C439-AB47-A7AB-C5899EB6F429}"/>
                  </a:ext>
                </a:extLst>
              </p14:cNvPr>
              <p14:cNvContentPartPr/>
              <p14:nvPr/>
            </p14:nvContentPartPr>
            <p14:xfrm>
              <a:off x="10482788" y="708504"/>
              <a:ext cx="30240" cy="4500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493D0F5-C439-AB47-A7AB-C5899EB6F4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70548" y="696264"/>
                <a:ext cx="55080" cy="694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78AA0267-66A5-6246-A3BD-117F333C6256}"/>
              </a:ext>
            </a:extLst>
          </p:cNvPr>
          <p:cNvSpPr txBox="1"/>
          <p:nvPr/>
        </p:nvSpPr>
        <p:spPr>
          <a:xfrm>
            <a:off x="9500358" y="272682"/>
            <a:ext cx="360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/>
              <a:t>!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6024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xmlns="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xmlns="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xmlns="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1172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600" b="1" dirty="0">
                    <a:solidFill>
                      <a:schemeClr val="accent4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xmlns="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xmlns="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xmlns="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312666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2000" b="1" dirty="0">
                    <a:solidFill>
                      <a:schemeClr val="accent6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6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xmlns="" id="{76C873CF-9A61-9B4A-9A7F-7A0A6A11ECCC}"/>
              </a:ext>
            </a:extLst>
          </p:cNvPr>
          <p:cNvGrpSpPr/>
          <p:nvPr/>
        </p:nvGrpSpPr>
        <p:grpSpPr>
          <a:xfrm>
            <a:off x="6588173" y="1197486"/>
            <a:ext cx="4723201" cy="1197322"/>
            <a:chOff x="874711" y="1484312"/>
            <a:chExt cx="4723201" cy="1197322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xmlns="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97321"/>
              <a:chOff x="1780031" y="1330903"/>
              <a:chExt cx="4723201" cy="1197321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xmlns="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1028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des Prototypen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Funktionen implementieren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xmlns="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6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xmlns="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xmlns="" id="{8E929239-873F-A040-A4FF-CF41E574A33B}"/>
              </a:ext>
            </a:extLst>
          </p:cNvPr>
          <p:cNvGrpSpPr/>
          <p:nvPr/>
        </p:nvGrpSpPr>
        <p:grpSpPr>
          <a:xfrm>
            <a:off x="6588173" y="2570675"/>
            <a:ext cx="4723201" cy="1965183"/>
            <a:chOff x="874711" y="1484312"/>
            <a:chExt cx="4723201" cy="1965183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xmlns="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965182"/>
              <a:chOff x="1780031" y="1330903"/>
              <a:chExt cx="4723201" cy="1965182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xmlns="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796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Konzept auf einen weiteren </a:t>
                </a:r>
                <a:r>
                  <a:rPr lang="de-DE" dirty="0" err="1">
                    <a:solidFill>
                      <a:schemeClr val="tx1"/>
                    </a:solidFill>
                  </a:rPr>
                  <a:t>Use</a:t>
                </a:r>
                <a:r>
                  <a:rPr lang="de-DE" dirty="0">
                    <a:solidFill>
                      <a:schemeClr val="tx1"/>
                    </a:solidFill>
                  </a:rPr>
                  <a:t> Case anwenden?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Vergleich PFE und Assistenzsystem?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Experteninterviews zur Einschätzung der Bedienbarkeit?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Erläutern, was Assistenz kann/nicht kann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xmlns="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xmlns="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xmlns="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xmlns="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xmlns="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xmlns="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xmlns="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46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65721FC-DA9D-7F4A-AC0A-E966CE25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496E9BA1-997F-8A42-8359-8118CAA4F8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030287"/>
            <a:ext cx="3588431" cy="2081769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BEF158B-37D7-804E-8706-2F4AC3084EAE}"/>
              </a:ext>
            </a:extLst>
          </p:cNvPr>
          <p:cNvSpPr/>
          <p:nvPr/>
        </p:nvSpPr>
        <p:spPr>
          <a:xfrm>
            <a:off x="1785257" y="365760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507E0D37-7C93-BC4A-AD0C-ABE98E968974}"/>
              </a:ext>
            </a:extLst>
          </p:cNvPr>
          <p:cNvSpPr/>
          <p:nvPr/>
        </p:nvSpPr>
        <p:spPr>
          <a:xfrm>
            <a:off x="1349830" y="587561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5149A216-9FF4-6B4B-8F2B-828C3DDFA3AF}"/>
              </a:ext>
            </a:extLst>
          </p:cNvPr>
          <p:cNvSpPr/>
          <p:nvPr/>
        </p:nvSpPr>
        <p:spPr>
          <a:xfrm>
            <a:off x="2569031" y="582771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xmlns="" id="{A0E82E8C-EC6D-9349-9BFA-4A3A2CDCC1E4}"/>
                  </a:ext>
                </a:extLst>
              </p14:cNvPr>
              <p14:cNvContentPartPr/>
              <p14:nvPr/>
            </p14:nvContentPartPr>
            <p14:xfrm>
              <a:off x="1987920" y="3816840"/>
              <a:ext cx="14400" cy="36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A0E82E8C-EC6D-9349-9BFA-4A3A2CDCC1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9280" y="3807840"/>
                <a:ext cx="32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xmlns="" id="{E50D5434-2140-FA4B-BC8C-7CE04AB8EE66}"/>
                  </a:ext>
                </a:extLst>
              </p14:cNvPr>
              <p14:cNvContentPartPr/>
              <p14:nvPr/>
            </p14:nvContentPartPr>
            <p14:xfrm>
              <a:off x="2233440" y="3815400"/>
              <a:ext cx="6120" cy="1152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E50D5434-2140-FA4B-BC8C-7CE04AB8EE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4800" y="3806760"/>
                <a:ext cx="237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xmlns="" id="{27A900A0-707B-0345-98E5-AFA26F328408}"/>
                  </a:ext>
                </a:extLst>
              </p14:cNvPr>
              <p14:cNvContentPartPr/>
              <p14:nvPr/>
            </p14:nvContentPartPr>
            <p14:xfrm>
              <a:off x="1410669" y="4035402"/>
              <a:ext cx="1425960" cy="1895725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27A900A0-707B-0345-98E5-AFA26F3284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2029" y="4026761"/>
                <a:ext cx="1443600" cy="1913368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Abgerundete rechteckige Legende 48">
            <a:extLst>
              <a:ext uri="{FF2B5EF4-FFF2-40B4-BE49-F238E27FC236}">
                <a16:creationId xmlns:a16="http://schemas.microsoft.com/office/drawing/2014/main" xmlns="" id="{C3CD6BDE-7299-4D4A-B8A9-C380C4D21852}"/>
              </a:ext>
            </a:extLst>
          </p:cNvPr>
          <p:cNvSpPr/>
          <p:nvPr/>
        </p:nvSpPr>
        <p:spPr>
          <a:xfrm>
            <a:off x="3256629" y="3440790"/>
            <a:ext cx="2427514" cy="1490439"/>
          </a:xfrm>
          <a:prstGeom prst="wedgeRoundRectCallout">
            <a:avLst>
              <a:gd name="adj1" fmla="val -83165"/>
              <a:gd name="adj2" fmla="val -171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Es dauert 2 Tage das Modul zu warten.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Unsere Produktion darf nur 3 Stunden still stehen.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xmlns="" id="{74812B0A-9F6B-3B44-B974-C1947644856D}"/>
              </a:ext>
            </a:extLst>
          </p:cNvPr>
          <p:cNvSpPr txBox="1"/>
          <p:nvPr/>
        </p:nvSpPr>
        <p:spPr>
          <a:xfrm>
            <a:off x="1114563" y="3330258"/>
            <a:ext cx="185724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Produktionsleiter</a:t>
            </a:r>
          </a:p>
        </p:txBody>
      </p:sp>
      <p:sp>
        <p:nvSpPr>
          <p:cNvPr id="52" name="Wolkenförmige Legende 51">
            <a:extLst>
              <a:ext uri="{FF2B5EF4-FFF2-40B4-BE49-F238E27FC236}">
                <a16:creationId xmlns:a16="http://schemas.microsoft.com/office/drawing/2014/main" xmlns="" id="{29DB6461-09BA-4847-ADB9-C5C694AA482B}"/>
              </a:ext>
            </a:extLst>
          </p:cNvPr>
          <p:cNvSpPr/>
          <p:nvPr/>
        </p:nvSpPr>
        <p:spPr>
          <a:xfrm>
            <a:off x="9372600" y="2075297"/>
            <a:ext cx="2503714" cy="1302160"/>
          </a:xfrm>
          <a:prstGeom prst="cloudCallout">
            <a:avLst>
              <a:gd name="adj1" fmla="val -76486"/>
              <a:gd name="adj2" fmla="val 765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Wie kann ich das Problem lösen?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A7F525C7-2BB3-7741-BE0A-A91605F6B414}"/>
              </a:ext>
            </a:extLst>
          </p:cNvPr>
          <p:cNvSpPr/>
          <p:nvPr/>
        </p:nvSpPr>
        <p:spPr>
          <a:xfrm>
            <a:off x="7931141" y="365155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7A84F289-E89F-8342-8791-347A0E4F5BF9}"/>
              </a:ext>
            </a:extLst>
          </p:cNvPr>
          <p:cNvSpPr/>
          <p:nvPr/>
        </p:nvSpPr>
        <p:spPr>
          <a:xfrm>
            <a:off x="7495714" y="586956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A65E12B4-4201-2148-B5CA-CF3C353E009F}"/>
              </a:ext>
            </a:extLst>
          </p:cNvPr>
          <p:cNvSpPr/>
          <p:nvPr/>
        </p:nvSpPr>
        <p:spPr>
          <a:xfrm>
            <a:off x="8714915" y="582166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xmlns="" id="{5B3C06F8-598F-844F-A3A1-C175A796CC1F}"/>
                  </a:ext>
                </a:extLst>
              </p14:cNvPr>
              <p14:cNvContentPartPr/>
              <p14:nvPr/>
            </p14:nvContentPartPr>
            <p14:xfrm>
              <a:off x="7556553" y="4202512"/>
              <a:ext cx="1425960" cy="1722600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5B3C06F8-598F-844F-A3A1-C175A796CC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47913" y="4193512"/>
                <a:ext cx="1443600" cy="17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Freihand 59">
                <a:extLst>
                  <a:ext uri="{FF2B5EF4-FFF2-40B4-BE49-F238E27FC236}">
                    <a16:creationId xmlns:a16="http://schemas.microsoft.com/office/drawing/2014/main" xmlns="" id="{082C1878-4FC7-A046-A15C-155DA5A4994F}"/>
                  </a:ext>
                </a:extLst>
              </p14:cNvPr>
              <p14:cNvContentPartPr/>
              <p14:nvPr/>
            </p14:nvContentPartPr>
            <p14:xfrm>
              <a:off x="8165520" y="3824546"/>
              <a:ext cx="18360" cy="48600"/>
            </p14:xfrm>
          </p:contentPart>
        </mc:Choice>
        <mc:Fallback xmlns="">
          <p:pic>
            <p:nvPicPr>
              <p:cNvPr id="60" name="Freihand 59">
                <a:extLst>
                  <a:ext uri="{FF2B5EF4-FFF2-40B4-BE49-F238E27FC236}">
                    <a16:creationId xmlns:a16="http://schemas.microsoft.com/office/drawing/2014/main" id="{082C1878-4FC7-A046-A15C-155DA5A499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56880" y="3815546"/>
                <a:ext cx="360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" name="Freihand 60">
                <a:extLst>
                  <a:ext uri="{FF2B5EF4-FFF2-40B4-BE49-F238E27FC236}">
                    <a16:creationId xmlns:a16="http://schemas.microsoft.com/office/drawing/2014/main" xmlns="" id="{4493D0F5-C439-AB47-A7AB-C5899EB6F429}"/>
                  </a:ext>
                </a:extLst>
              </p14:cNvPr>
              <p14:cNvContentPartPr/>
              <p14:nvPr/>
            </p14:nvContentPartPr>
            <p14:xfrm>
              <a:off x="8392680" y="3854066"/>
              <a:ext cx="30240" cy="45000"/>
            </p14:xfrm>
          </p:contentPart>
        </mc:Choice>
        <mc:Fallback xmlns=""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4493D0F5-C439-AB47-A7AB-C5899EB6F4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84040" y="3845066"/>
                <a:ext cx="478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xmlns="" id="{748AF862-0F58-C846-9997-89FE1E796ACE}"/>
                  </a:ext>
                </a:extLst>
              </p14:cNvPr>
              <p14:cNvContentPartPr/>
              <p14:nvPr/>
            </p14:nvContentPartPr>
            <p14:xfrm>
              <a:off x="8168040" y="4057106"/>
              <a:ext cx="295920" cy="1908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748AF862-0F58-C846-9997-89FE1E796A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59400" y="4048466"/>
                <a:ext cx="313560" cy="367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xmlns="" id="{78AA0267-66A5-6246-A3BD-117F333C6256}"/>
              </a:ext>
            </a:extLst>
          </p:cNvPr>
          <p:cNvSpPr txBox="1"/>
          <p:nvPr/>
        </p:nvSpPr>
        <p:spPr>
          <a:xfrm>
            <a:off x="7571256" y="3112056"/>
            <a:ext cx="478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/>
              <a:t>?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" t="2149"/>
          <a:stretch/>
        </p:blipFill>
        <p:spPr>
          <a:xfrm>
            <a:off x="5610352" y="1041150"/>
            <a:ext cx="2952160" cy="1267736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xmlns="" id="{74812B0A-9F6B-3B44-B974-C1947644856D}"/>
              </a:ext>
            </a:extLst>
          </p:cNvPr>
          <p:cNvSpPr txBox="1"/>
          <p:nvPr/>
        </p:nvSpPr>
        <p:spPr>
          <a:xfrm>
            <a:off x="7612585" y="2789955"/>
            <a:ext cx="127150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Mitarbeiter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086100" y="995671"/>
            <a:ext cx="758536" cy="363351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bgerundetes Rechteck 26"/>
          <p:cNvSpPr/>
          <p:nvPr/>
        </p:nvSpPr>
        <p:spPr>
          <a:xfrm>
            <a:off x="5492749" y="957571"/>
            <a:ext cx="3177715" cy="1357665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3136900" y="957571"/>
            <a:ext cx="2647950" cy="381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3136900" y="1359022"/>
            <a:ext cx="2473452" cy="92697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0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6AE9039D-A97A-1348-B85E-C1CBBAEAC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714" y="4764396"/>
            <a:ext cx="10438871" cy="1334525"/>
          </a:xfrm>
        </p:spPr>
        <p:txBody>
          <a:bodyPr/>
          <a:lstStyle/>
          <a:p>
            <a:r>
              <a:rPr lang="de-DE" b="1" dirty="0"/>
              <a:t>Für spätere Fragen</a:t>
            </a:r>
            <a:r>
              <a:rPr lang="de-DE" b="1" dirty="0" smtClean="0"/>
              <a:t>:</a:t>
            </a:r>
            <a:br>
              <a:rPr lang="de-DE" b="1" dirty="0" smtClean="0"/>
            </a:br>
            <a:endParaRPr lang="de-DE" b="1" dirty="0"/>
          </a:p>
          <a:p>
            <a:r>
              <a:rPr lang="de-DE" dirty="0"/>
              <a:t>	</a:t>
            </a:r>
            <a:r>
              <a:rPr lang="de-DE" dirty="0" err="1"/>
              <a:t>meret.feldkemper@tu-dresden.de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6470B7-1C34-794F-AAAA-978C5A77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3584114"/>
            <a:ext cx="10438873" cy="972108"/>
          </a:xfrm>
        </p:spPr>
        <p:txBody>
          <a:bodyPr anchor="ctr"/>
          <a:lstStyle/>
          <a:p>
            <a:r>
              <a:rPr lang="de-DE" dirty="0"/>
              <a:t>Vielen Dank für Ihre Aufmerksamkeit!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8BFAE0AD-6B6F-7D46-B734-E35EC976BB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24" y="1588636"/>
            <a:ext cx="5433480" cy="14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C45717F-B292-4E4B-94F2-6E101B58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2447704"/>
            <a:ext cx="10148892" cy="1198491"/>
          </a:xfrm>
        </p:spPr>
        <p:txBody>
          <a:bodyPr anchor="ctr"/>
          <a:lstStyle/>
          <a:p>
            <a:r>
              <a:rPr lang="de-DE" dirty="0" smtClean="0"/>
              <a:t>Vielen Dank für Ihre Aufmerksamkeit!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85F6E57-6E3A-654A-B153-BDB445B7E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4713" y="3646195"/>
            <a:ext cx="10012865" cy="1198491"/>
          </a:xfrm>
        </p:spPr>
        <p:txBody>
          <a:bodyPr/>
          <a:lstStyle/>
          <a:p>
            <a:r>
              <a:rPr lang="de-DE" b="1" dirty="0" smtClean="0"/>
              <a:t>Für spätere Fragen: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meret.feldkemper@tu-dresden.de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880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81" y="233186"/>
            <a:ext cx="9899548" cy="5749925"/>
          </a:xfrm>
        </p:spPr>
      </p:pic>
    </p:spTree>
    <p:extLst>
      <p:ext uri="{BB962C8B-B14F-4D97-AF65-F5344CB8AC3E}">
        <p14:creationId xmlns:p14="http://schemas.microsoft.com/office/powerpoint/2010/main" val="30059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55" y="242537"/>
            <a:ext cx="9900000" cy="5740389"/>
          </a:xfrm>
        </p:spPr>
      </p:pic>
    </p:spTree>
    <p:extLst>
      <p:ext uri="{BB962C8B-B14F-4D97-AF65-F5344CB8AC3E}">
        <p14:creationId xmlns:p14="http://schemas.microsoft.com/office/powerpoint/2010/main" val="1911905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55" y="242534"/>
            <a:ext cx="9900000" cy="5715592"/>
          </a:xfrm>
        </p:spPr>
      </p:pic>
    </p:spTree>
    <p:extLst>
      <p:ext uri="{BB962C8B-B14F-4D97-AF65-F5344CB8AC3E}">
        <p14:creationId xmlns:p14="http://schemas.microsoft.com/office/powerpoint/2010/main" val="1489759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D5AEAFE-EC04-F24C-A17A-158A347C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Zustandsdiagramm Prototyp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43E904B5-FC63-2245-8D6F-9995C0DEC09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79" y="1484313"/>
            <a:ext cx="8166755" cy="4344987"/>
          </a:xfrm>
        </p:spPr>
      </p:pic>
    </p:spTree>
    <p:extLst>
      <p:ext uri="{BB962C8B-B14F-4D97-AF65-F5344CB8AC3E}">
        <p14:creationId xmlns:p14="http://schemas.microsoft.com/office/powerpoint/2010/main" val="2416058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CFD5523-7851-A043-B6A9-AB16F57D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Prototyp – Zustand Problem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4161DFCC-B7ED-104E-A55F-5805A7DFB48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338" y="1484313"/>
            <a:ext cx="8489436" cy="4344987"/>
          </a:xfrm>
        </p:spPr>
      </p:pic>
    </p:spTree>
    <p:extLst>
      <p:ext uri="{BB962C8B-B14F-4D97-AF65-F5344CB8AC3E}">
        <p14:creationId xmlns:p14="http://schemas.microsoft.com/office/powerpoint/2010/main" val="771719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408D667-F505-6949-BA79-5C28AA79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Prototyp - Zustand Lösungen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A5757A64-2FEB-194F-9D1D-E341434C0D3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57" y="1484313"/>
            <a:ext cx="10010398" cy="4344987"/>
          </a:xfrm>
        </p:spPr>
      </p:pic>
    </p:spTree>
    <p:extLst>
      <p:ext uri="{BB962C8B-B14F-4D97-AF65-F5344CB8AC3E}">
        <p14:creationId xmlns:p14="http://schemas.microsoft.com/office/powerpoint/2010/main" val="1174394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623DED-DC16-7843-8D93-20186F3E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Zustandsdiagramm Navigation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3C05055E-ACB1-E04D-ABDF-725E50C20C8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1" y="2461948"/>
            <a:ext cx="10580687" cy="1934104"/>
          </a:xfrm>
        </p:spPr>
      </p:pic>
    </p:spTree>
    <p:extLst>
      <p:ext uri="{BB962C8B-B14F-4D97-AF65-F5344CB8AC3E}">
        <p14:creationId xmlns:p14="http://schemas.microsoft.com/office/powerpoint/2010/main" val="2580817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0587004-B7DF-5045-9C0B-0660C21B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Zustandsdiagramm Rezept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BA32FF54-8004-EC4C-B451-9DE95BCEFAC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70" y="1484313"/>
            <a:ext cx="9858373" cy="4344987"/>
          </a:xfrm>
        </p:spPr>
      </p:pic>
    </p:spTree>
    <p:extLst>
      <p:ext uri="{BB962C8B-B14F-4D97-AF65-F5344CB8AC3E}">
        <p14:creationId xmlns:p14="http://schemas.microsoft.com/office/powerpoint/2010/main" val="348039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D53ED9D-320B-244E-B0A4-990B8FD6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Anlagen, </a:t>
            </a:r>
            <a:r>
              <a:rPr lang="de-DE" dirty="0" err="1"/>
              <a:t>Ironies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Automation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71C7D99-FD94-FB49-B8BA-4204773E2C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Was ist das genaue Problem des Produktionsmitarbeiters?</a:t>
            </a:r>
          </a:p>
          <a:p>
            <a:r>
              <a:rPr lang="de-DE" dirty="0"/>
              <a:t>Höhere Flexibilität</a:t>
            </a:r>
          </a:p>
          <a:p>
            <a:r>
              <a:rPr lang="de-DE" dirty="0"/>
              <a:t>hat Verantwortung, dass es funktioniert</a:t>
            </a:r>
          </a:p>
          <a:p>
            <a:r>
              <a:rPr lang="de-DE" dirty="0"/>
              <a:t>Muss nach jedem Umbau bewerkstelligen, dass Produktion aufrecht erhalten bleibt</a:t>
            </a:r>
          </a:p>
        </p:txBody>
      </p:sp>
    </p:spTree>
    <p:extLst>
      <p:ext uri="{BB962C8B-B14F-4D97-AF65-F5344CB8AC3E}">
        <p14:creationId xmlns:p14="http://schemas.microsoft.com/office/powerpoint/2010/main" val="33036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358FD0C-BC9C-224A-97DC-50E85919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Rezept – Zustand </a:t>
            </a:r>
            <a:r>
              <a:rPr lang="de-DE" dirty="0" err="1"/>
              <a:t>Procedures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90D70A80-F13E-4148-9767-D676A469764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32" y="1484313"/>
            <a:ext cx="10184649" cy="4344987"/>
          </a:xfrm>
        </p:spPr>
      </p:pic>
    </p:spTree>
    <p:extLst>
      <p:ext uri="{BB962C8B-B14F-4D97-AF65-F5344CB8AC3E}">
        <p14:creationId xmlns:p14="http://schemas.microsoft.com/office/powerpoint/2010/main" val="43174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2C746DA-5BDE-0D47-83E3-DB7A3A00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Rezept – Zustand </a:t>
            </a:r>
            <a:r>
              <a:rPr lang="de-DE" dirty="0" err="1"/>
              <a:t>Steps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EDCE88AD-E358-BB42-8E08-A95860B38BC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606570"/>
            <a:ext cx="10580687" cy="4100473"/>
          </a:xfrm>
        </p:spPr>
      </p:pic>
    </p:spTree>
    <p:extLst>
      <p:ext uri="{BB962C8B-B14F-4D97-AF65-F5344CB8AC3E}">
        <p14:creationId xmlns:p14="http://schemas.microsoft.com/office/powerpoint/2010/main" val="543329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</a:t>
            </a:r>
            <a:r>
              <a:rPr lang="de-DE" dirty="0">
                <a:solidFill>
                  <a:schemeClr val="accent4"/>
                </a:solidFill>
              </a:rPr>
              <a:t>Geräte</a:t>
            </a:r>
            <a:r>
              <a:rPr lang="de-DE" dirty="0"/>
              <a:t>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accent4"/>
                  </a:solidFill>
                </a:rPr>
                <a:t>Smartwatch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1701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8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61E505A-8173-1347-AE02-C6C2BDD4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2031275" y="4838552"/>
            <a:ext cx="2269902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Wie kann dem Nutzer geholfen werden?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3261501" y="1411863"/>
            <a:ext cx="2452791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Was will und sollte der Nutzer wissen?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6403913" y="1414335"/>
            <a:ext cx="1994688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Ist der Nutzer jetzt glücklich?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4832117" y="4852277"/>
            <a:ext cx="2190929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So könnte man dem Nutzer helfen!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7547755" y="4852277"/>
            <a:ext cx="2648778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Das muss noch getan werden!</a:t>
            </a:r>
          </a:p>
        </p:txBody>
      </p:sp>
      <p:cxnSp>
        <p:nvCxnSpPr>
          <p:cNvPr id="12" name="Gerader Verbinder 11"/>
          <p:cNvCxnSpPr/>
          <p:nvPr/>
        </p:nvCxnSpPr>
        <p:spPr>
          <a:xfrm flipV="1">
            <a:off x="3223098" y="3166192"/>
            <a:ext cx="0" cy="167236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4493465" y="2250690"/>
            <a:ext cx="0" cy="893437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9" idx="0"/>
          </p:cNvCxnSpPr>
          <p:nvPr/>
        </p:nvCxnSpPr>
        <p:spPr>
          <a:xfrm flipV="1">
            <a:off x="5927582" y="3213927"/>
            <a:ext cx="0" cy="163835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7401257" y="2241121"/>
            <a:ext cx="0" cy="903007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8546592" y="3200202"/>
            <a:ext cx="0" cy="16383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9833083" y="2241121"/>
            <a:ext cx="1661224" cy="1333263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Glücklicher Nutzer (Bild)</a:t>
            </a:r>
          </a:p>
        </p:txBody>
      </p:sp>
      <p:sp>
        <p:nvSpPr>
          <p:cNvPr id="17" name="Oval 52">
            <a:extLst>
              <a:ext uri="{FF2B5EF4-FFF2-40B4-BE49-F238E27FC236}">
                <a16:creationId xmlns:a16="http://schemas.microsoft.com/office/drawing/2014/main" xmlns="" id="{A7F525C7-2BB3-7741-BE0A-A91605F6B414}"/>
              </a:ext>
            </a:extLst>
          </p:cNvPr>
          <p:cNvSpPr/>
          <p:nvPr/>
        </p:nvSpPr>
        <p:spPr>
          <a:xfrm>
            <a:off x="1366724" y="195694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Oval 54">
            <a:extLst>
              <a:ext uri="{FF2B5EF4-FFF2-40B4-BE49-F238E27FC236}">
                <a16:creationId xmlns:a16="http://schemas.microsoft.com/office/drawing/2014/main" xmlns="" id="{A65E12B4-4201-2148-B5CA-CF3C353E009F}"/>
              </a:ext>
            </a:extLst>
          </p:cNvPr>
          <p:cNvSpPr/>
          <p:nvPr/>
        </p:nvSpPr>
        <p:spPr>
          <a:xfrm>
            <a:off x="2150498" y="412705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xmlns="" id="{5B3C06F8-598F-844F-A3A1-C175A796CC1F}"/>
                  </a:ext>
                </a:extLst>
              </p14:cNvPr>
              <p14:cNvContentPartPr/>
              <p14:nvPr/>
            </p14:nvContentPartPr>
            <p14:xfrm>
              <a:off x="992136" y="2507902"/>
              <a:ext cx="1425960" cy="172260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B3C06F8-598F-844F-A3A1-C175A796CC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9896" y="2495662"/>
                <a:ext cx="1450440" cy="17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xmlns="" id="{082C1878-4FC7-A046-A15C-155DA5A4994F}"/>
                  </a:ext>
                </a:extLst>
              </p14:cNvPr>
              <p14:cNvContentPartPr/>
              <p14:nvPr/>
            </p14:nvContentPartPr>
            <p14:xfrm>
              <a:off x="1601103" y="2129936"/>
              <a:ext cx="18360" cy="486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82C1878-4FC7-A046-A15C-155DA5A499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8863" y="2117696"/>
                <a:ext cx="428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xmlns="" id="{4493D0F5-C439-AB47-A7AB-C5899EB6F429}"/>
                  </a:ext>
                </a:extLst>
              </p14:cNvPr>
              <p14:cNvContentPartPr/>
              <p14:nvPr/>
            </p14:nvContentPartPr>
            <p14:xfrm>
              <a:off x="1828263" y="2159456"/>
              <a:ext cx="30240" cy="4500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493D0F5-C439-AB47-A7AB-C5899EB6F4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6023" y="2147216"/>
                <a:ext cx="550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xmlns="" id="{748AF862-0F58-C846-9997-89FE1E796ACE}"/>
                  </a:ext>
                </a:extLst>
              </p14:cNvPr>
              <p14:cNvContentPartPr/>
              <p14:nvPr/>
            </p14:nvContentPartPr>
            <p14:xfrm>
              <a:off x="1603623" y="2362496"/>
              <a:ext cx="295920" cy="1908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48AF862-0F58-C846-9997-89FE1E796A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91383" y="2350256"/>
                <a:ext cx="320400" cy="439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xmlns="" id="{78AA0267-66A5-6246-A3BD-117F333C6256}"/>
              </a:ext>
            </a:extLst>
          </p:cNvPr>
          <p:cNvSpPr txBox="1"/>
          <p:nvPr/>
        </p:nvSpPr>
        <p:spPr>
          <a:xfrm>
            <a:off x="992136" y="1415777"/>
            <a:ext cx="478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/>
              <a:t>?</a:t>
            </a:r>
          </a:p>
        </p:txBody>
      </p:sp>
      <p:sp>
        <p:nvSpPr>
          <p:cNvPr id="28" name="Oval 53">
            <a:extLst>
              <a:ext uri="{FF2B5EF4-FFF2-40B4-BE49-F238E27FC236}">
                <a16:creationId xmlns:a16="http://schemas.microsoft.com/office/drawing/2014/main" xmlns="" id="{7A84F289-E89F-8342-8791-347A0E4F5BF9}"/>
              </a:ext>
            </a:extLst>
          </p:cNvPr>
          <p:cNvSpPr/>
          <p:nvPr/>
        </p:nvSpPr>
        <p:spPr>
          <a:xfrm>
            <a:off x="935135" y="416195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2553270" y="2997118"/>
            <a:ext cx="6746956" cy="294017"/>
          </a:xfrm>
          <a:prstGeom prst="rightArrow">
            <a:avLst>
              <a:gd name="adj1" fmla="val 50000"/>
              <a:gd name="adj2" fmla="val 99914"/>
            </a:avLst>
          </a:pr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sieht ein Problemlöseprozess aus?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2174975" y="3114865"/>
            <a:ext cx="3392488" cy="2308035"/>
            <a:chOff x="1780032" y="1330903"/>
            <a:chExt cx="3392488" cy="2308035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3392488" cy="2139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Klarheit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Zeitskala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Zeitdruck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Geforderte kognitive </a:t>
              </a:r>
              <a:r>
                <a:rPr lang="de-DE" dirty="0">
                  <a:solidFill>
                    <a:schemeClr val="tx1"/>
                  </a:solidFill>
                </a:rPr>
                <a:t>Aktivität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Bereich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1" y="1330903"/>
              <a:ext cx="271301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accent4"/>
                  </a:solidFill>
                </a:rPr>
                <a:t>Probleme unterscheiden</a:t>
              </a:r>
              <a:endParaRPr lang="de-DE" sz="16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6725568" y="3114865"/>
            <a:ext cx="4242844" cy="2308035"/>
            <a:chOff x="1780031" y="1330903"/>
            <a:chExt cx="4242844" cy="2308035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1" y="1499918"/>
              <a:ext cx="4242844" cy="2139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 der Problemsituation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Vernetztheit</a:t>
              </a:r>
              <a:r>
                <a:rPr lang="de-DE" dirty="0">
                  <a:solidFill>
                    <a:schemeClr val="tx1"/>
                  </a:solidFill>
                </a:rPr>
                <a:t> der beteiligten Variablen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Dynamik der Problemsituation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Intransparenz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Projektile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223028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Komplexe Probleme</a:t>
              </a: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874578" y="1534732"/>
            <a:ext cx="1541244" cy="1044445"/>
            <a:chOff x="874578" y="1030288"/>
            <a:chExt cx="1541244" cy="1044445"/>
          </a:xfrm>
        </p:grpSpPr>
        <p:sp>
          <p:nvSpPr>
            <p:cNvPr id="3" name="Ellipse 2"/>
            <p:cNvSpPr/>
            <p:nvPr/>
          </p:nvSpPr>
          <p:spPr>
            <a:xfrm>
              <a:off x="1367444" y="1030288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1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874578" y="1384335"/>
              <a:ext cx="1541244" cy="6903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Problem-</a:t>
              </a:r>
              <a:br>
                <a:rPr lang="de-DE" dirty="0" smtClean="0">
                  <a:solidFill>
                    <a:schemeClr val="tx1"/>
                  </a:solidFill>
                </a:rPr>
              </a:br>
              <a:r>
                <a:rPr lang="de-DE" dirty="0" err="1" smtClean="0">
                  <a:solidFill>
                    <a:schemeClr val="tx1"/>
                  </a:solidFill>
                </a:rPr>
                <a:t>identifikation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915339" y="1534732"/>
            <a:ext cx="1911760" cy="1005099"/>
            <a:chOff x="2892718" y="1019303"/>
            <a:chExt cx="1911760" cy="1005099"/>
          </a:xfrm>
        </p:grpSpPr>
        <p:sp>
          <p:nvSpPr>
            <p:cNvPr id="16" name="Ellipse 15"/>
            <p:cNvSpPr/>
            <p:nvPr/>
          </p:nvSpPr>
          <p:spPr>
            <a:xfrm>
              <a:off x="3670759" y="1019303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2892718" y="1417962"/>
              <a:ext cx="1911760" cy="60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Ziel- und</a:t>
              </a:r>
              <a:br>
                <a:rPr lang="de-DE" dirty="0" smtClean="0">
                  <a:solidFill>
                    <a:schemeClr val="tx1"/>
                  </a:solidFill>
                </a:rPr>
              </a:br>
              <a:r>
                <a:rPr lang="de-DE" dirty="0" smtClean="0">
                  <a:solidFill>
                    <a:schemeClr val="tx1"/>
                  </a:solidFill>
                </a:rPr>
                <a:t>Situationsanalyse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410552" y="1533216"/>
            <a:ext cx="1568884" cy="833895"/>
            <a:chOff x="5294760" y="1028772"/>
            <a:chExt cx="1568884" cy="833895"/>
          </a:xfrm>
        </p:grpSpPr>
        <p:sp>
          <p:nvSpPr>
            <p:cNvPr id="18" name="Ellipse 17"/>
            <p:cNvSpPr/>
            <p:nvPr/>
          </p:nvSpPr>
          <p:spPr>
            <a:xfrm>
              <a:off x="5899202" y="1028772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5294760" y="1414775"/>
              <a:ext cx="1568884" cy="4478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Planerstellung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647681" y="1534732"/>
            <a:ext cx="1742176" cy="833895"/>
            <a:chOff x="5294760" y="1028772"/>
            <a:chExt cx="1742176" cy="833895"/>
          </a:xfrm>
        </p:grpSpPr>
        <p:sp>
          <p:nvSpPr>
            <p:cNvPr id="23" name="Ellipse 22"/>
            <p:cNvSpPr/>
            <p:nvPr/>
          </p:nvSpPr>
          <p:spPr>
            <a:xfrm>
              <a:off x="5985848" y="1028772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5294760" y="1414775"/>
              <a:ext cx="1742176" cy="4478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Planausführung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10229689" y="1534732"/>
            <a:ext cx="1225710" cy="1219200"/>
            <a:chOff x="5294760" y="1019303"/>
            <a:chExt cx="1225710" cy="1219200"/>
          </a:xfrm>
        </p:grpSpPr>
        <p:sp>
          <p:nvSpPr>
            <p:cNvPr id="26" name="Ellipse 25"/>
            <p:cNvSpPr/>
            <p:nvPr/>
          </p:nvSpPr>
          <p:spPr>
            <a:xfrm>
              <a:off x="5727615" y="1019303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5294760" y="1395622"/>
              <a:ext cx="1225710" cy="842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Ergebnis-</a:t>
              </a:r>
            </a:p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bewertung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Gerade Verbindung mit Pfeil 28"/>
          <p:cNvCxnSpPr>
            <a:stCxn id="3" idx="6"/>
            <a:endCxn id="16" idx="2"/>
          </p:cNvCxnSpPr>
          <p:nvPr/>
        </p:nvCxnSpPr>
        <p:spPr>
          <a:xfrm>
            <a:off x="1727444" y="1714732"/>
            <a:ext cx="1965936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6" idx="6"/>
            <a:endCxn id="18" idx="2"/>
          </p:cNvCxnSpPr>
          <p:nvPr/>
        </p:nvCxnSpPr>
        <p:spPr>
          <a:xfrm flipV="1">
            <a:off x="4053380" y="1713216"/>
            <a:ext cx="1961614" cy="1516"/>
          </a:xfrm>
          <a:prstGeom prst="straightConnector1">
            <a:avLst/>
          </a:prstGeom>
          <a:ln w="12700">
            <a:solidFill>
              <a:schemeClr val="accent4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8" idx="6"/>
            <a:endCxn id="23" idx="2"/>
          </p:cNvCxnSpPr>
          <p:nvPr/>
        </p:nvCxnSpPr>
        <p:spPr>
          <a:xfrm>
            <a:off x="6374994" y="1713216"/>
            <a:ext cx="1963775" cy="1516"/>
          </a:xfrm>
          <a:prstGeom prst="straightConnector1">
            <a:avLst/>
          </a:prstGeom>
          <a:ln w="12700">
            <a:solidFill>
              <a:schemeClr val="accent4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3" idx="6"/>
            <a:endCxn id="26" idx="2"/>
          </p:cNvCxnSpPr>
          <p:nvPr/>
        </p:nvCxnSpPr>
        <p:spPr>
          <a:xfrm>
            <a:off x="8698769" y="1714732"/>
            <a:ext cx="1963775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3" idx="1"/>
            <a:endCxn id="18" idx="7"/>
          </p:cNvCxnSpPr>
          <p:nvPr/>
        </p:nvCxnSpPr>
        <p:spPr>
          <a:xfrm flipH="1" flipV="1">
            <a:off x="6322273" y="1585937"/>
            <a:ext cx="2069217" cy="1516"/>
          </a:xfrm>
          <a:prstGeom prst="straightConnector1">
            <a:avLst/>
          </a:prstGeom>
          <a:ln w="1270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stCxn id="26" idx="0"/>
            <a:endCxn id="16" idx="0"/>
          </p:cNvCxnSpPr>
          <p:nvPr/>
        </p:nvCxnSpPr>
        <p:spPr>
          <a:xfrm rot="16200000" flipV="1">
            <a:off x="7357962" y="-1949850"/>
            <a:ext cx="12700" cy="6969164"/>
          </a:xfrm>
          <a:prstGeom prst="bentConnector3">
            <a:avLst>
              <a:gd name="adj1" fmla="val 3133331"/>
            </a:avLst>
          </a:prstGeom>
          <a:ln w="1270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6493224" y="1235911"/>
            <a:ext cx="1742176" cy="35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t"/>
          <a:lstStyle/>
          <a:p>
            <a:pPr algn="ctr">
              <a:lnSpc>
                <a:spcPct val="150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Störung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3" name="Gewinkelte Verbindung 62"/>
          <p:cNvCxnSpPr>
            <a:stCxn id="15" idx="2"/>
            <a:endCxn id="10" idx="1"/>
          </p:cNvCxnSpPr>
          <p:nvPr/>
        </p:nvCxnSpPr>
        <p:spPr>
          <a:xfrm rot="16200000" flipH="1">
            <a:off x="1022981" y="3201395"/>
            <a:ext cx="1774213" cy="529775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stCxn id="17" idx="2"/>
          </p:cNvCxnSpPr>
          <p:nvPr/>
        </p:nvCxnSpPr>
        <p:spPr>
          <a:xfrm>
            <a:off x="3871219" y="2539831"/>
            <a:ext cx="0" cy="31625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/>
          <p:nvPr/>
        </p:nvCxnSpPr>
        <p:spPr>
          <a:xfrm>
            <a:off x="3871219" y="2856089"/>
            <a:ext cx="214377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/>
          <p:cNvCxnSpPr/>
          <p:nvPr/>
        </p:nvCxnSpPr>
        <p:spPr>
          <a:xfrm>
            <a:off x="6014994" y="2856089"/>
            <a:ext cx="0" cy="149730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/>
          <p:cNvCxnSpPr>
            <a:stCxn id="13" idx="1"/>
          </p:cNvCxnSpPr>
          <p:nvPr/>
        </p:nvCxnSpPr>
        <p:spPr>
          <a:xfrm flipH="1">
            <a:off x="6014994" y="4353390"/>
            <a:ext cx="71057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Wobei kann der Mitarbeiter mit einem Assistenzsystem unterstützt werden?</a:t>
            </a:r>
          </a:p>
        </p:txBody>
      </p:sp>
      <p:sp>
        <p:nvSpPr>
          <p:cNvPr id="19" name="Ellipse 18"/>
          <p:cNvSpPr/>
          <p:nvPr/>
        </p:nvSpPr>
        <p:spPr>
          <a:xfrm>
            <a:off x="874712" y="1581880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874712" y="2887780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874712" y="4193680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3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1234712" y="1370990"/>
            <a:ext cx="2880088" cy="88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Mit </a:t>
            </a:r>
            <a:r>
              <a:rPr lang="de-DE" dirty="0" smtClean="0">
                <a:solidFill>
                  <a:schemeClr val="accent4"/>
                </a:solidFill>
              </a:rPr>
              <a:t>Signalen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auf Probleme aufmerksam machen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1234712" y="2843834"/>
            <a:ext cx="1568884" cy="447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Orientierung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1234712" y="4022378"/>
            <a:ext cx="3019788" cy="702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Durch </a:t>
            </a:r>
            <a:r>
              <a:rPr lang="de-DE" dirty="0" smtClean="0">
                <a:solidFill>
                  <a:schemeClr val="accent4"/>
                </a:solidFill>
              </a:rPr>
              <a:t>Filtern</a:t>
            </a:r>
            <a:r>
              <a:rPr lang="de-DE" dirty="0" smtClean="0">
                <a:solidFill>
                  <a:schemeClr val="tx1"/>
                </a:solidFill>
              </a:rPr>
              <a:t> von Lösungen die Planerstellung erleichtern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90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Wobei kann der Mitarbeiter mit einem Assistenzsystem unterstützt werden?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4244092" y="4850125"/>
            <a:ext cx="2613557" cy="1331542"/>
            <a:chOff x="1780031" y="1330903"/>
            <a:chExt cx="2613557" cy="133154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1" y="1499918"/>
              <a:ext cx="2613557" cy="11625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Warnung vor Fehlern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Signale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Orientierung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138925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Aktivierung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3769607" y="3687051"/>
            <a:ext cx="3100391" cy="1163074"/>
            <a:chOff x="1760001" y="1330903"/>
            <a:chExt cx="3100391" cy="1163074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60001" y="1499917"/>
              <a:ext cx="3100391" cy="994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Kennzeichnung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Erklärung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266631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Informationsintegration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874712" y="4194690"/>
            <a:ext cx="2613557" cy="2020165"/>
            <a:chOff x="1780031" y="1330903"/>
            <a:chExt cx="2613557" cy="2020165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1" y="1499918"/>
              <a:ext cx="2613557" cy="1851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Filter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Berater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Deligieren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16313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Entscheidung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7585726" y="783803"/>
            <a:ext cx="3790652" cy="2494298"/>
            <a:chOff x="1780032" y="1330903"/>
            <a:chExt cx="3790652" cy="2494298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3790652" cy="23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Anpassung an Aufgabenstruktur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Anpassung an Arbeitsabläufe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Arbeitsobjekte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Interaktionsformen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Informationskodierung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Eigenschaften der Ein- und Ausgabegeräte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31082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Veränderliche Eigenschaften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7356183" y="3528646"/>
            <a:ext cx="4249738" cy="2494298"/>
            <a:chOff x="1780032" y="1330903"/>
            <a:chExt cx="4249738" cy="2494298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4249738" cy="23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Variation der Benutzermerkmale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Unterschiedlichen Bedürfnissen und Zielen der Nutzer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Schwankung der Aufgabenmerkmale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Nutzung eines Systems auf verschiedenen Geräten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Veränderung der Umgebung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241654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Individualisierung bei</a:t>
              </a:r>
            </a:p>
          </p:txBody>
        </p:sp>
      </p:grpSp>
      <p:sp>
        <p:nvSpPr>
          <p:cNvPr id="19" name="Ellipse 18"/>
          <p:cNvSpPr/>
          <p:nvPr/>
        </p:nvSpPr>
        <p:spPr>
          <a:xfrm>
            <a:off x="874712" y="1455490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1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für Informationen stellt die modulare Anlage und die PFE zur Verfügung?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874712" y="1484313"/>
            <a:ext cx="3790652" cy="3877909"/>
            <a:chOff x="1780032" y="1330903"/>
            <a:chExt cx="3790652" cy="387790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3790652" cy="37088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Sollwertgrenzen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Rückmeldung bei Fehlfunktion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Toleranz-, Warnungs- und Alarmgrenzen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Parameter von Diensten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Konfig</a:t>
              </a:r>
              <a:endParaRPr lang="de-DE" dirty="0">
                <a:solidFill>
                  <a:schemeClr val="tx1"/>
                </a:solidFill>
              </a:endParaRP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Fahrweise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Report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19649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Modulare Anlage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7664747" y="1484313"/>
            <a:ext cx="3790652" cy="2997376"/>
            <a:chOff x="1780032" y="1330903"/>
            <a:chExt cx="3790652" cy="2997376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3790652" cy="2828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KPIs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Navigation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Rezept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Services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Parameter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Fahrweise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HMI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1" y="1330903"/>
              <a:ext cx="55909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PFE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78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Funktionen, die Assistenz übernehmen kann, unterscheiden sich anhand der Ebenen in einem Unternehmen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213327"/>
              </p:ext>
            </p:extLst>
          </p:nvPr>
        </p:nvGraphicFramePr>
        <p:xfrm>
          <a:off x="874713" y="1484315"/>
          <a:ext cx="10580688" cy="4192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6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498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3152"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Ebenen eines Unternehmens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Zeitliche Anforderungen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Automatisierungsfunktionen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/>
                        <a:t>Unternehmensführung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                  Monate, Jahre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Kostenanalysen, statistische Auswertungen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/>
                        <a:t>Produktionsplanung</a:t>
                      </a:r>
                      <a:r>
                        <a:rPr lang="de-DE" baseline="0" dirty="0"/>
                        <a:t> und Betriebsleitung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Monate, Wochen, Tage (Monatsübersicht)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Betriebsablaufplanung, </a:t>
                      </a:r>
                      <a:r>
                        <a:rPr lang="de-DE" b="1" dirty="0">
                          <a:solidFill>
                            <a:schemeClr val="accent4"/>
                          </a:solidFill>
                        </a:rPr>
                        <a:t>Kapazitätsoptimierung</a:t>
                      </a:r>
                      <a:r>
                        <a:rPr lang="de-DE" dirty="0"/>
                        <a:t>, Auswertung der Prozessergebnisse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/>
                        <a:t>Leitung technische Prozesse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Stunden,</a:t>
                      </a:r>
                      <a:r>
                        <a:rPr lang="de-DE" baseline="0" dirty="0"/>
                        <a:t> Minuten (Uhr)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Prozessüberwachung, An- und Abfahrten,</a:t>
                      </a:r>
                      <a:r>
                        <a:rPr lang="de-DE" baseline="0" dirty="0"/>
                        <a:t> </a:t>
                      </a:r>
                      <a:r>
                        <a:rPr lang="de-DE" b="1" baseline="0" dirty="0">
                          <a:solidFill>
                            <a:schemeClr val="accent4"/>
                          </a:solidFill>
                        </a:rPr>
                        <a:t>Störungsbehandlung</a:t>
                      </a:r>
                      <a:r>
                        <a:rPr lang="de-DE" baseline="0" dirty="0"/>
                        <a:t>, Prozessführung, Prozesssicherung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/>
                        <a:t>Prozessgrößen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Sekunden, Millisekunden,</a:t>
                      </a:r>
                      <a:r>
                        <a:rPr lang="de-DE" baseline="0" dirty="0"/>
                        <a:t> Mikrosekunden (Stoppuhr)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Messen, Steuern,</a:t>
                      </a:r>
                      <a:r>
                        <a:rPr lang="de-DE" baseline="0" dirty="0"/>
                        <a:t> Stellen, Regeln, Verriegelungen, Not-Bedienen von Prozessgrößen, </a:t>
                      </a:r>
                      <a:r>
                        <a:rPr lang="de-DE" b="1" baseline="0" dirty="0">
                          <a:solidFill>
                            <a:schemeClr val="accent4"/>
                          </a:solidFill>
                        </a:rPr>
                        <a:t>Abschalten</a:t>
                      </a:r>
                      <a:r>
                        <a:rPr lang="de-DE" baseline="0" dirty="0"/>
                        <a:t>, </a:t>
                      </a:r>
                      <a:r>
                        <a:rPr lang="de-DE" b="1" baseline="0" dirty="0">
                          <a:solidFill>
                            <a:schemeClr val="accent4"/>
                          </a:solidFill>
                        </a:rPr>
                        <a:t>Schutz</a:t>
                      </a:r>
                      <a:endParaRPr lang="de-DE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A0D83B10-750B-6445-9B6E-0595A3D310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118" y="2205800"/>
            <a:ext cx="1212701" cy="69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970</Words>
  <Application>Microsoft Office PowerPoint</Application>
  <PresentationFormat>Breitbild</PresentationFormat>
  <Paragraphs>289</Paragraphs>
  <Slides>34</Slides>
  <Notes>11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Calibri</vt:lpstr>
      <vt:lpstr>Wingdings</vt:lpstr>
      <vt:lpstr>Arial</vt:lpstr>
      <vt:lpstr>Open Sans</vt:lpstr>
      <vt:lpstr>PCSPSE_2018_16zu9</vt:lpstr>
      <vt:lpstr>Kollaborative Problemlösung in modularen Anlagen mittels persönlicher digitaler Assistenz</vt:lpstr>
      <vt:lpstr>Use Case</vt:lpstr>
      <vt:lpstr>Modulare Anlagen, Ironies of Automation</vt:lpstr>
      <vt:lpstr>Agenda</vt:lpstr>
      <vt:lpstr>Wie sieht ein Problemlöseprozess aus?</vt:lpstr>
      <vt:lpstr>Wobei kann der Mitarbeiter mit einem Assistenzsystem unterstützt werden?</vt:lpstr>
      <vt:lpstr>Wobei kann der Mitarbeiter mit einem Assistenzsystem unterstützt werden?</vt:lpstr>
      <vt:lpstr>Was für Informationen stellt die modulare Anlage und die PFE zur Verfügung?</vt:lpstr>
      <vt:lpstr>Die Funktionen, die Assistenz übernehmen kann, unterscheiden sich anhand der Ebenen in einem Unternehmen</vt:lpstr>
      <vt:lpstr>PowerPoint-Präsentation</vt:lpstr>
      <vt:lpstr>Ablauf Problemlöseprozess</vt:lpstr>
      <vt:lpstr>Mittels einer Interaktionsplattform können Nutzer und Assistenz miteinander kollaborieren</vt:lpstr>
      <vt:lpstr>Anpassung an Problembereich</vt:lpstr>
      <vt:lpstr>PowerPoint-Präsentation</vt:lpstr>
      <vt:lpstr>Die definierten Anforderungen wurden größtenteils erfüllt</vt:lpstr>
      <vt:lpstr>Fragebogen</vt:lpstr>
      <vt:lpstr>Ausblick</vt:lpstr>
      <vt:lpstr>Zeitplan</vt:lpstr>
      <vt:lpstr>Quellen</vt:lpstr>
      <vt:lpstr>Vielen Dank für Ihre Aufmerksamkeit!</vt:lpstr>
      <vt:lpstr>Vielen Dank für Ihre Aufmerksamkeit!</vt:lpstr>
      <vt:lpstr>PowerPoint-Präsentation</vt:lpstr>
      <vt:lpstr>PowerPoint-Präsentation</vt:lpstr>
      <vt:lpstr>PowerPoint-Präsentation</vt:lpstr>
      <vt:lpstr>Zustandsdiagramm Prototyp</vt:lpstr>
      <vt:lpstr>Aktivitätsdiagramm Prototyp – Zustand Problem</vt:lpstr>
      <vt:lpstr>Aktivitätsdiagramm Prototyp - Zustand Lösungen</vt:lpstr>
      <vt:lpstr>Zustandsdiagramm Navigation</vt:lpstr>
      <vt:lpstr>Zustandsdiagramm Rezept</vt:lpstr>
      <vt:lpstr>Aktivitätsdiagramm Rezept – Zustand Procedures</vt:lpstr>
      <vt:lpstr>Aktivitätsdiagramm Rezept – Zustand Steps</vt:lpstr>
      <vt:lpstr>Informationen können dem Nutzer durch unterschiedliche Geräte zur Verfügung gestellt werden</vt:lpstr>
      <vt:lpstr>Kommunikation zwischen Mensch und Maschine kann vielfältig erfolgen</vt:lpstr>
      <vt:lpstr>Kommunikation zwischen Mensch und Maschine kann vielfältig erfolgen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386</cp:revision>
  <cp:lastPrinted>2018-09-13T17:09:39Z</cp:lastPrinted>
  <dcterms:created xsi:type="dcterms:W3CDTF">2018-09-15T05:40:42Z</dcterms:created>
  <dcterms:modified xsi:type="dcterms:W3CDTF">2019-04-11T13:33:22Z</dcterms:modified>
</cp:coreProperties>
</file>