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12"/>
  </p:notesMasterIdLst>
  <p:handoutMasterIdLst>
    <p:handoutMasterId r:id="rId13"/>
  </p:handoutMasterIdLst>
  <p:sldIdLst>
    <p:sldId id="319" r:id="rId2"/>
    <p:sldId id="327" r:id="rId3"/>
    <p:sldId id="320" r:id="rId4"/>
    <p:sldId id="326" r:id="rId5"/>
    <p:sldId id="322" r:id="rId6"/>
    <p:sldId id="329" r:id="rId7"/>
    <p:sldId id="324" r:id="rId8"/>
    <p:sldId id="325" r:id="rId9"/>
    <p:sldId id="330" r:id="rId10"/>
    <p:sldId id="318" r:id="rId11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Open Sans" panose="020B0604020202020204" charset="0"/>
      <p:regular r:id="rId18"/>
      <p:bold r:id="rId19"/>
      <p:italic r:id="rId20"/>
      <p:boldItalic r:id="rId21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319"/>
            <p14:sldId id="327"/>
            <p14:sldId id="320"/>
            <p14:sldId id="326"/>
            <p14:sldId id="322"/>
            <p14:sldId id="329"/>
            <p14:sldId id="324"/>
            <p14:sldId id="325"/>
            <p14:sldId id="330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3" autoAdjust="0"/>
    <p:restoredTop sz="74212" autoAdjust="0"/>
  </p:normalViewPr>
  <p:slideViewPr>
    <p:cSldViewPr snapToGrid="0" snapToObjects="1">
      <p:cViewPr varScale="1">
        <p:scale>
          <a:sx n="80" d="100"/>
          <a:sy n="80" d="100"/>
        </p:scale>
        <p:origin x="11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13.12.2018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13.12.2018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1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82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391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06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:a16="http://schemas.microsoft.com/office/drawing/2014/main" xmlns="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:a16="http://schemas.microsoft.com/office/drawing/2014/main" xmlns="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>
                <a:solidFill>
                  <a:schemeClr val="bg2"/>
                </a:solidFill>
              </a:rPr>
              <a:t>Kollaborative</a:t>
            </a:r>
            <a:r>
              <a:rPr lang="de-DE" sz="800" dirty="0">
                <a:solidFill>
                  <a:schemeClr val="bg2"/>
                </a:solidFill>
              </a:rPr>
              <a:t> Problemlösung in modularen Anlagen mittels persönlicher digitaler Assistenz</a:t>
            </a: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Aufgabenvorstelllung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// </a:t>
            </a:r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07.01.2018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414452" y="6280906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Tx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Bearbeiter:	Meret Feldkemper</a:t>
            </a:r>
          </a:p>
          <a:p>
            <a:r>
              <a:rPr lang="de-DE" dirty="0"/>
              <a:t>Betreuer: 	Sebastian Heinze</a:t>
            </a:r>
          </a:p>
          <a:p>
            <a:r>
              <a:rPr lang="de-DE" dirty="0"/>
              <a:t>Abgabe:		02.05.2019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Aufgabenvorstellung Diplomarbeit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Kollaborative</a:t>
            </a:r>
            <a:r>
              <a:rPr lang="de-DE" dirty="0"/>
              <a:t> Problemlösung in modularen Anlagen mittels persönlicher digitaler Assistenz</a:t>
            </a:r>
          </a:p>
        </p:txBody>
      </p:sp>
    </p:spTree>
    <p:extLst>
      <p:ext uri="{BB962C8B-B14F-4D97-AF65-F5344CB8AC3E}">
        <p14:creationId xmlns:p14="http://schemas.microsoft.com/office/powerpoint/2010/main" val="221000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M. Feldkemper: DA – </a:t>
            </a:r>
            <a:r>
              <a:rPr lang="de-DE" dirty="0" err="1"/>
              <a:t>Kollaborative</a:t>
            </a:r>
            <a:r>
              <a:rPr lang="de-DE" dirty="0"/>
              <a:t> Problemlösung in modularen Anlagen mittels persönlicher digitaler Assistenz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347086190"/>
              </p:ext>
            </p:extLst>
          </p:nvPr>
        </p:nvGraphicFramePr>
        <p:xfrm>
          <a:off x="874713" y="1584286"/>
          <a:ext cx="7501191" cy="31455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264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13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16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16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49362">
                <a:tc>
                  <a:txBody>
                    <a:bodyPr/>
                    <a:lstStyle/>
                    <a:p>
                      <a:r>
                        <a:rPr lang="de-DE" dirty="0"/>
                        <a:t>Most </a:t>
                      </a:r>
                      <a:r>
                        <a:rPr lang="de-DE" dirty="0" err="1"/>
                        <a:t>Important</a:t>
                      </a:r>
                      <a:r>
                        <a:rPr lang="de-DE" dirty="0"/>
                        <a:t> Work Item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Deadline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22.11.18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26.11.18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/>
                        <a:t>AP 1: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Literaturrecherche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03.01.19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/>
                        <a:t>AP 2: Anforderungsanalyse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23.01.19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/>
                        <a:t>AP 3: Konzept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05.02.19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/>
                        <a:t>AP 4: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Implementierung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20.03.19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/>
                        <a:t>AP 5: Verifikation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17.04.19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/>
                        <a:t>AP 6: Abgabe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02.05.19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874712" y="1214954"/>
            <a:ext cx="309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/>
              <a:t>Betreuer: Sebastian Heinze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365143" y="1214954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800" dirty="0"/>
              <a:t>Abgabetermin: 02.05.2019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74711" y="4914486"/>
            <a:ext cx="7501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Aktuelle Stand: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Einarbeitung ins Thema</a:t>
            </a:r>
          </a:p>
        </p:txBody>
      </p:sp>
    </p:spTree>
    <p:extLst>
      <p:ext uri="{BB962C8B-B14F-4D97-AF65-F5344CB8AC3E}">
        <p14:creationId xmlns:p14="http://schemas.microsoft.com/office/powerpoint/2010/main" val="11001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Motivation, Problemstellung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de-DE" dirty="0" err="1"/>
              <a:t>Ironies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smtClean="0"/>
              <a:t>Automation</a:t>
            </a:r>
          </a:p>
          <a:p>
            <a:pPr lvl="1"/>
            <a:r>
              <a:rPr lang="de-DE" smtClean="0"/>
              <a:t>Symbolbild??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512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46" y="2365966"/>
            <a:ext cx="1652940" cy="1652940"/>
          </a:xfr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420" y="2013236"/>
            <a:ext cx="914400" cy="914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87" y="3011424"/>
            <a:ext cx="914400" cy="914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87" y="2996184"/>
            <a:ext cx="914400" cy="9144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54" y="1928674"/>
            <a:ext cx="817138" cy="81713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088" y="2869110"/>
            <a:ext cx="810070" cy="81007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04" y="2028476"/>
            <a:ext cx="914400" cy="9144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12" y="3828418"/>
            <a:ext cx="810070" cy="81007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47" y="4465256"/>
            <a:ext cx="685800" cy="6858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45" y="4073568"/>
            <a:ext cx="914400" cy="914400"/>
          </a:xfrm>
          <a:prstGeom prst="rect">
            <a:avLst/>
          </a:prstGeom>
        </p:spPr>
      </p:pic>
      <p:cxnSp>
        <p:nvCxnSpPr>
          <p:cNvPr id="21" name="Gerader Verbinder 20"/>
          <p:cNvCxnSpPr/>
          <p:nvPr/>
        </p:nvCxnSpPr>
        <p:spPr>
          <a:xfrm>
            <a:off x="5175250" y="1248092"/>
            <a:ext cx="0" cy="3769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2660650" y="1274064"/>
            <a:ext cx="0" cy="474878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6754368" y="1264920"/>
            <a:ext cx="0" cy="3753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8997712" y="1248092"/>
            <a:ext cx="0" cy="477475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Wolke 27"/>
          <p:cNvSpPr/>
          <p:nvPr/>
        </p:nvSpPr>
        <p:spPr>
          <a:xfrm>
            <a:off x="6879646" y="2001044"/>
            <a:ext cx="2005584" cy="2584704"/>
          </a:xfrm>
          <a:prstGeom prst="cloud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74466" y="1312196"/>
            <a:ext cx="169468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Mensch</a:t>
            </a:r>
          </a:p>
        </p:txBody>
      </p:sp>
      <p:sp>
        <p:nvSpPr>
          <p:cNvPr id="30" name="Rechteck 29"/>
          <p:cNvSpPr/>
          <p:nvPr/>
        </p:nvSpPr>
        <p:spPr>
          <a:xfrm>
            <a:off x="2773133" y="1316800"/>
            <a:ext cx="229209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Interaktionsmechanik</a:t>
            </a:r>
          </a:p>
        </p:txBody>
      </p:sp>
      <p:sp>
        <p:nvSpPr>
          <p:cNvPr id="31" name="Rechteck 30"/>
          <p:cNvSpPr/>
          <p:nvPr/>
        </p:nvSpPr>
        <p:spPr>
          <a:xfrm>
            <a:off x="9163305" y="1312196"/>
            <a:ext cx="229209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Modulare Anlage</a:t>
            </a:r>
          </a:p>
        </p:txBody>
      </p:sp>
      <p:sp>
        <p:nvSpPr>
          <p:cNvPr id="32" name="Rechteck 31"/>
          <p:cNvSpPr/>
          <p:nvPr/>
        </p:nvSpPr>
        <p:spPr>
          <a:xfrm>
            <a:off x="6973840" y="1322102"/>
            <a:ext cx="191139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Digitaler Assistent</a:t>
            </a:r>
          </a:p>
        </p:txBody>
      </p:sp>
      <p:sp>
        <p:nvSpPr>
          <p:cNvPr id="33" name="Rechteck 32"/>
          <p:cNvSpPr/>
          <p:nvPr/>
        </p:nvSpPr>
        <p:spPr>
          <a:xfrm>
            <a:off x="5386546" y="1316800"/>
            <a:ext cx="1170662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Gerät</a:t>
            </a:r>
          </a:p>
        </p:txBody>
      </p:sp>
      <p:grpSp>
        <p:nvGrpSpPr>
          <p:cNvPr id="84" name="Gruppieren 83"/>
          <p:cNvGrpSpPr/>
          <p:nvPr/>
        </p:nvGrpSpPr>
        <p:grpSpPr>
          <a:xfrm>
            <a:off x="9339072" y="2448018"/>
            <a:ext cx="2116327" cy="169075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34" name="Rechteck 33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Gewinkelte Verbindung 43"/>
            <p:cNvCxnSpPr>
              <a:stCxn id="34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winkelte Verbindung 55"/>
            <p:cNvCxnSpPr>
              <a:stCxn id="36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Nach oben gebogener Pfeil 70"/>
          <p:cNvSpPr/>
          <p:nvPr/>
        </p:nvSpPr>
        <p:spPr>
          <a:xfrm rot="5400000">
            <a:off x="1783641" y="4685338"/>
            <a:ext cx="955947" cy="1377697"/>
          </a:xfrm>
          <a:prstGeom prst="bentUpArrow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Nach oben gebogener Pfeil 77"/>
          <p:cNvSpPr/>
          <p:nvPr/>
        </p:nvSpPr>
        <p:spPr>
          <a:xfrm rot="16200000" flipH="1">
            <a:off x="9217068" y="4380423"/>
            <a:ext cx="937771" cy="1969351"/>
          </a:xfrm>
          <a:prstGeom prst="bentUpArrow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2957084" y="5382355"/>
            <a:ext cx="5744194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Assistenzsystem</a:t>
            </a:r>
          </a:p>
        </p:txBody>
      </p:sp>
      <p:pic>
        <p:nvPicPr>
          <p:cNvPr id="37" name="Inhaltsplatzhalter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07" y="4069652"/>
            <a:ext cx="914400" cy="914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768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Modulare Anlagen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de-DE" dirty="0"/>
              <a:t>Flexibel</a:t>
            </a:r>
          </a:p>
          <a:p>
            <a:pPr lvl="1"/>
            <a:r>
              <a:rPr lang="de-DE" dirty="0"/>
              <a:t>Anlage verändert sich schneller</a:t>
            </a:r>
          </a:p>
          <a:p>
            <a:pPr lvl="1"/>
            <a:r>
              <a:rPr lang="de-DE" dirty="0"/>
              <a:t>Anlage wird anders betrieben, als herkömmliche Anlagen</a:t>
            </a:r>
          </a:p>
          <a:p>
            <a:pPr lvl="1"/>
            <a:r>
              <a:rPr lang="de-DE" dirty="0"/>
              <a:t>Serviceorientierte Steuerung</a:t>
            </a:r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11417044" y="66654"/>
            <a:ext cx="720000" cy="57521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5" name="Rechteck 4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winkelte Verbindung 7"/>
            <p:cNvCxnSpPr>
              <a:stCxn id="5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winkelte Verbindung 8"/>
            <p:cNvCxnSpPr>
              <a:stCxn id="7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460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Menschen lösen Probleme unterschiedlich</a:t>
            </a:r>
          </a:p>
        </p:txBody>
      </p:sp>
      <p:sp>
        <p:nvSpPr>
          <p:cNvPr id="4" name="Rechteck 3"/>
          <p:cNvSpPr/>
          <p:nvPr/>
        </p:nvSpPr>
        <p:spPr>
          <a:xfrm>
            <a:off x="874712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4"/>
                </a:solidFill>
              </a:rPr>
              <a:t>Veränderungsorientierung</a:t>
            </a:r>
          </a:p>
        </p:txBody>
      </p:sp>
      <p:sp>
        <p:nvSpPr>
          <p:cNvPr id="5" name="Rechteck 4"/>
          <p:cNvSpPr/>
          <p:nvPr/>
        </p:nvSpPr>
        <p:spPr>
          <a:xfrm>
            <a:off x="4687267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4"/>
                </a:solidFill>
              </a:rPr>
              <a:t>Verarbeitungsstil</a:t>
            </a:r>
          </a:p>
        </p:txBody>
      </p:sp>
      <p:sp>
        <p:nvSpPr>
          <p:cNvPr id="6" name="Rechteck 5"/>
          <p:cNvSpPr/>
          <p:nvPr/>
        </p:nvSpPr>
        <p:spPr>
          <a:xfrm>
            <a:off x="8501823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4"/>
                </a:solidFill>
              </a:rPr>
              <a:t>Entscheidungsfokus</a:t>
            </a:r>
          </a:p>
        </p:txBody>
      </p:sp>
      <p:grpSp>
        <p:nvGrpSpPr>
          <p:cNvPr id="21" name="Gruppieren 20"/>
          <p:cNvGrpSpPr/>
          <p:nvPr/>
        </p:nvGrpSpPr>
        <p:grpSpPr>
          <a:xfrm>
            <a:off x="874712" y="2072100"/>
            <a:ext cx="2953576" cy="1478535"/>
            <a:chOff x="874712" y="2270824"/>
            <a:chExt cx="2953576" cy="1478535"/>
          </a:xfrm>
        </p:grpSpPr>
        <p:sp>
          <p:nvSpPr>
            <p:cNvPr id="12" name="Rechteck 11"/>
            <p:cNvSpPr/>
            <p:nvPr/>
          </p:nvSpPr>
          <p:spPr>
            <a:xfrm>
              <a:off x="874712" y="2502345"/>
              <a:ext cx="2953576" cy="1247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Überwindet vorgegebene Grenzen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Sucht Herausforderungen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006825" y="2270824"/>
              <a:ext cx="110239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Explorer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2" y="3859784"/>
            <a:ext cx="2953576" cy="1478535"/>
            <a:chOff x="874712" y="3928682"/>
            <a:chExt cx="2953576" cy="1478535"/>
          </a:xfrm>
        </p:grpSpPr>
        <p:sp>
          <p:nvSpPr>
            <p:cNvPr id="13" name="Rechteck 12"/>
            <p:cNvSpPr/>
            <p:nvPr/>
          </p:nvSpPr>
          <p:spPr>
            <a:xfrm>
              <a:off x="874712" y="4141979"/>
              <a:ext cx="2953576" cy="12652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Liebt Pläne und Vorgaben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Gut organisiert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Vermeidet Risiken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1006825" y="3928682"/>
              <a:ext cx="1264969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Developer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687267" y="2072100"/>
            <a:ext cx="2953576" cy="1478535"/>
            <a:chOff x="874712" y="3928682"/>
            <a:chExt cx="2953576" cy="1478535"/>
          </a:xfrm>
        </p:grpSpPr>
        <p:sp>
          <p:nvSpPr>
            <p:cNvPr id="16" name="Rechteck 1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Ideen durch Diskussionen wachsen lassen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Handelt, wenn andere noch nachdenken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06826" y="3928682"/>
              <a:ext cx="109374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External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4687267" y="3859784"/>
            <a:ext cx="2953576" cy="1478535"/>
            <a:chOff x="874712" y="3928682"/>
            <a:chExt cx="2953576" cy="1478535"/>
          </a:xfrm>
        </p:grpSpPr>
        <p:sp>
          <p:nvSpPr>
            <p:cNvPr id="19" name="Rechteck 18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Entwickelt Idee für sich alleine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Ruhige Umgebung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Stilles Nachdenken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6825" y="3928682"/>
              <a:ext cx="1093741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Internal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8501823" y="2072100"/>
            <a:ext cx="2953576" cy="1478535"/>
            <a:chOff x="874712" y="3928682"/>
            <a:chExt cx="2953576" cy="1478535"/>
          </a:xfrm>
        </p:grpSpPr>
        <p:sp>
          <p:nvSpPr>
            <p:cNvPr id="23" name="Rechteck 22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Konsequenzen in Bezug auf Personen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Schätzt die Harmonie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06826" y="3928682"/>
              <a:ext cx="93678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People</a:t>
              </a: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8501823" y="3859784"/>
            <a:ext cx="2953576" cy="1478535"/>
            <a:chOff x="874712" y="3928682"/>
            <a:chExt cx="2953576" cy="1478535"/>
          </a:xfrm>
        </p:grpSpPr>
        <p:sp>
          <p:nvSpPr>
            <p:cNvPr id="26" name="Rechteck 2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Aufgabenbezogener Entscheider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Begründbare, logische Entscheidungen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1006826" y="3928682"/>
              <a:ext cx="74171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Task</a:t>
              </a:r>
            </a:p>
          </p:txBody>
        </p:sp>
      </p:grpSp>
      <p:pic>
        <p:nvPicPr>
          <p:cNvPr id="28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344" y="14097"/>
            <a:ext cx="668656" cy="668656"/>
          </a:xfrm>
        </p:spPr>
      </p:pic>
    </p:spTree>
    <p:extLst>
      <p:ext uri="{BB962C8B-B14F-4D97-AF65-F5344CB8AC3E}">
        <p14:creationId xmlns:p14="http://schemas.microsoft.com/office/powerpoint/2010/main" val="308069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Es gibt vielfältige Möglichkeiten mit dem System zu interagieren</a:t>
            </a:r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07898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Tastatur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Zweidimensionale Bewegung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Benötigt flache Oberfläche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76555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Maus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Interaktion durch Berühren des Bildschirms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Touch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Muss sicher erkannt werden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Sprache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Wird durch Kamera erfasst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Gestik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Bedienung durch kippen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Für Zielverfolgungsaufgaben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Verwendung als Mausersatz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101446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Joystick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5" name="Grafik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847" y="-11780"/>
            <a:ext cx="712153" cy="712153"/>
          </a:xfrm>
          <a:prstGeom prst="rect">
            <a:avLst/>
          </a:prstGeom>
        </p:spPr>
      </p:pic>
      <p:pic>
        <p:nvPicPr>
          <p:cNvPr id="36" name="Inhaltsplatzhalter 8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54428"/>
            <a:ext cx="804773" cy="804773"/>
          </a:xfrm>
          <a:solidFill>
            <a:schemeClr val="bg1"/>
          </a:solidFill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4577086"/>
            <a:ext cx="809499" cy="80949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4578924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3154428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1684522"/>
            <a:ext cx="815671" cy="8156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33" y="1684522"/>
            <a:ext cx="807253" cy="80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4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können dem Nutzer durch unterschiedliche Geräte zur Verfügung gestellt werden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242" y="33994"/>
            <a:ext cx="648758" cy="64875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682785"/>
            <a:ext cx="810070" cy="81007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49131"/>
            <a:ext cx="810070" cy="8100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1726632"/>
            <a:ext cx="810070" cy="81007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3149131"/>
            <a:ext cx="810070" cy="81007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4577086"/>
            <a:ext cx="810071" cy="81007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4577087"/>
            <a:ext cx="810070" cy="81007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Wenige, wichtige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Informationen über Nutzer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51657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Smartwatch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Einfach zu Handhaben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Nur eine Hand frei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8747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Tablet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Bereitstellung von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Headset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Einblenden von Informationen in das Sichtfeld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AR-Brille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Beleuchtung des wichtigen Objekts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Fest verbaut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124942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Projektor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Stationär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Großes Display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205398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Desktopcomputer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646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Digitaler </a:t>
            </a:r>
            <a:r>
              <a:rPr lang="de-DE" dirty="0" smtClean="0"/>
              <a:t>Assistent: Welche Funktionen stellt die Assistenz zur Verfügung?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de-DE" dirty="0" err="1" smtClean="0"/>
              <a:t>Aberarbeitung</a:t>
            </a:r>
            <a:r>
              <a:rPr lang="de-DE" dirty="0" smtClean="0"/>
              <a:t> von Listen</a:t>
            </a:r>
          </a:p>
          <a:p>
            <a:pPr lvl="1"/>
            <a:r>
              <a:rPr lang="de-DE" dirty="0" smtClean="0"/>
              <a:t>Unterstützung bei der Kommissionierung</a:t>
            </a:r>
          </a:p>
          <a:p>
            <a:pPr lvl="1"/>
            <a:r>
              <a:rPr lang="de-DE" dirty="0" smtClean="0"/>
              <a:t>Bereitstellung von Anleitungen</a:t>
            </a:r>
          </a:p>
          <a:p>
            <a:pPr lvl="1"/>
            <a:r>
              <a:rPr lang="de-DE" dirty="0" smtClean="0"/>
              <a:t>Auf Befehl Informationen bereitstellen</a:t>
            </a:r>
          </a:p>
          <a:p>
            <a:pPr lvl="1"/>
            <a:r>
              <a:rPr lang="de-DE" dirty="0" smtClean="0"/>
              <a:t>Siri, Alexa</a:t>
            </a:r>
          </a:p>
          <a:p>
            <a:pPr lvl="1"/>
            <a:r>
              <a:rPr lang="de-DE" dirty="0" smtClean="0"/>
              <a:t>Durch Sammeln von Informationen </a:t>
            </a:r>
            <a:r>
              <a:rPr lang="de-DE" dirty="0" err="1" smtClean="0"/>
              <a:t>verschläge</a:t>
            </a:r>
            <a:r>
              <a:rPr lang="de-DE" dirty="0" smtClean="0"/>
              <a:t> machen (Amazon)</a:t>
            </a:r>
          </a:p>
          <a:p>
            <a:pPr lvl="1"/>
            <a:endParaRPr lang="de-DE" dirty="0"/>
          </a:p>
        </p:txBody>
      </p:sp>
      <p:sp>
        <p:nvSpPr>
          <p:cNvPr id="4" name="Wolke 3"/>
          <p:cNvSpPr/>
          <p:nvPr/>
        </p:nvSpPr>
        <p:spPr>
          <a:xfrm>
            <a:off x="11655552" y="84725"/>
            <a:ext cx="436174" cy="498316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873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Kommunikation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de-DE" dirty="0" smtClean="0"/>
              <a:t>Kommandos</a:t>
            </a:r>
          </a:p>
          <a:p>
            <a:pPr lvl="1"/>
            <a:r>
              <a:rPr lang="de-DE" dirty="0" smtClean="0"/>
              <a:t>Dialoge</a:t>
            </a:r>
          </a:p>
          <a:p>
            <a:pPr lvl="1"/>
            <a:endParaRPr lang="de-DE" dirty="0"/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98" y="0"/>
            <a:ext cx="736601" cy="7366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4428850"/>
      </p:ext>
    </p:extLst>
  </p:cSld>
  <p:clrMapOvr>
    <a:masterClrMapping/>
  </p:clrMapOvr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332</Words>
  <Application>Microsoft Office PowerPoint</Application>
  <PresentationFormat>Breitbild</PresentationFormat>
  <Paragraphs>126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Calibri</vt:lpstr>
      <vt:lpstr>Wingdings</vt:lpstr>
      <vt:lpstr>Open Sans</vt:lpstr>
      <vt:lpstr>Arial</vt:lpstr>
      <vt:lpstr>PCSPSE_2018_16zu9</vt:lpstr>
      <vt:lpstr>Kollaborative Problemlösung in modularen Anlagen mittels persönlicher digitaler Assistenz</vt:lpstr>
      <vt:lpstr>Motivation, Problemstellung</vt:lpstr>
      <vt:lpstr>Aufgabenstellung</vt:lpstr>
      <vt:lpstr>Modulare Anlagen</vt:lpstr>
      <vt:lpstr>Menschen lösen Probleme unterschiedlich</vt:lpstr>
      <vt:lpstr>Es gibt vielfältige Möglichkeiten mit dem System zu interagieren</vt:lpstr>
      <vt:lpstr>Informationen können dem Nutzer durch unterschiedliche Geräte zur Verfügung gestellt werden</vt:lpstr>
      <vt:lpstr>Digitaler Assistent: Welche Funktionen stellt die Assistenz zur Verfügung?</vt:lpstr>
      <vt:lpstr>Kommunikation</vt:lpstr>
      <vt:lpstr>M. Feldkemper: DA – Kollaborative Problemlösung in modularen Anlagen mittels persönlicher digitaler Assistenz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Meret Feldkemper</cp:lastModifiedBy>
  <cp:revision>126</cp:revision>
  <cp:lastPrinted>2018-09-13T17:09:39Z</cp:lastPrinted>
  <dcterms:created xsi:type="dcterms:W3CDTF">2018-09-15T05:40:42Z</dcterms:created>
  <dcterms:modified xsi:type="dcterms:W3CDTF">2018-12-13T11:59:56Z</dcterms:modified>
</cp:coreProperties>
</file>