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0"/>
  </p:notesMasterIdLst>
  <p:handoutMasterIdLst>
    <p:handoutMasterId r:id="rId21"/>
  </p:handoutMasterIdLst>
  <p:sldIdLst>
    <p:sldId id="319" r:id="rId2"/>
    <p:sldId id="337" r:id="rId3"/>
    <p:sldId id="341" r:id="rId4"/>
    <p:sldId id="339" r:id="rId5"/>
    <p:sldId id="342" r:id="rId6"/>
    <p:sldId id="340" r:id="rId7"/>
    <p:sldId id="338" r:id="rId8"/>
    <p:sldId id="327" r:id="rId9"/>
    <p:sldId id="320" r:id="rId10"/>
    <p:sldId id="322" r:id="rId11"/>
    <p:sldId id="325" r:id="rId12"/>
    <p:sldId id="336" r:id="rId13"/>
    <p:sldId id="331" r:id="rId14"/>
    <p:sldId id="332" r:id="rId15"/>
    <p:sldId id="329" r:id="rId16"/>
    <p:sldId id="324" r:id="rId17"/>
    <p:sldId id="330" r:id="rId18"/>
    <p:sldId id="326" r:id="rId19"/>
  </p:sldIdLst>
  <p:sldSz cx="12192000" cy="6858000"/>
  <p:notesSz cx="6858000" cy="9144000"/>
  <p:embeddedFontLs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7"/>
            <p14:sldId id="341"/>
            <p14:sldId id="339"/>
            <p14:sldId id="342"/>
            <p14:sldId id="340"/>
          </p14:sldIdLst>
        </p14:section>
        <p14:section name="Backup" id="{11E1ABF5-BE9C-4ED3-BFED-F3FA90A74AB7}">
          <p14:sldIdLst>
            <p14:sldId id="338"/>
            <p14:sldId id="327"/>
            <p14:sldId id="320"/>
            <p14:sldId id="322"/>
            <p14:sldId id="325"/>
            <p14:sldId id="336"/>
            <p14:sldId id="331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74168" autoAdjust="0"/>
  </p:normalViewPr>
  <p:slideViewPr>
    <p:cSldViewPr snapToGrid="0" snapToObjects="1">
      <p:cViewPr varScale="1">
        <p:scale>
          <a:sx n="79" d="100"/>
          <a:sy n="79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04.03.2019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04.03.2019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 smtClean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20042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können dargestellt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Auswertung der Anpassungsmöglichkeiten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</a:t>
            </a:r>
            <a:r>
              <a:rPr lang="de-DE" dirty="0" smtClean="0"/>
              <a:t>. </a:t>
            </a:r>
            <a:r>
              <a:rPr lang="de-DE" dirty="0" err="1" smtClean="0"/>
              <a:t>January</a:t>
            </a:r>
            <a:r>
              <a:rPr lang="de-DE" dirty="0" smtClean="0"/>
              <a:t> </a:t>
            </a:r>
            <a:r>
              <a:rPr lang="de-DE" dirty="0"/>
              <a:t>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</a:t>
            </a:r>
            <a:r>
              <a:rPr lang="de-DE" dirty="0" smtClean="0"/>
              <a:t>] </a:t>
            </a:r>
            <a:r>
              <a:rPr lang="de-DE" dirty="0"/>
              <a:t>Dietrich Dörner. „Denken , Problemlösen und Intelligenz“. </a:t>
            </a:r>
            <a:r>
              <a:rPr lang="de-DE" dirty="0" smtClean="0"/>
              <a:t>In: </a:t>
            </a:r>
            <a:r>
              <a:rPr lang="de-DE" dirty="0"/>
              <a:t>Psychologische </a:t>
            </a:r>
            <a:r>
              <a:rPr lang="de-DE" dirty="0" smtClean="0"/>
              <a:t>Rundschau</a:t>
            </a:r>
            <a:r>
              <a:rPr lang="de-DE" dirty="0"/>
              <a:t> </a:t>
            </a:r>
            <a:r>
              <a:rPr lang="de-DE" dirty="0" smtClean="0"/>
              <a:t>XXXV.1 (1984), S. 10–20.</a:t>
            </a:r>
          </a:p>
          <a:p>
            <a:r>
              <a:rPr lang="de-DE" dirty="0" smtClean="0"/>
              <a:t>[</a:t>
            </a:r>
            <a:r>
              <a:rPr lang="de-DE" dirty="0"/>
              <a:t>7</a:t>
            </a:r>
            <a:r>
              <a:rPr lang="de-DE" dirty="0" smtClean="0"/>
              <a:t>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</a:t>
            </a:r>
            <a:r>
              <a:rPr lang="en-US" dirty="0" smtClean="0"/>
              <a:t>“. </a:t>
            </a:r>
            <a:r>
              <a:rPr lang="de-DE" dirty="0" smtClean="0"/>
              <a:t>In: </a:t>
            </a:r>
            <a:r>
              <a:rPr lang="en-US" dirty="0"/>
              <a:t>ACM International Conference Proceeding Series </a:t>
            </a:r>
            <a:r>
              <a:rPr lang="en-US" dirty="0" smtClean="0"/>
              <a:t>339 </a:t>
            </a:r>
            <a:r>
              <a:rPr lang="de-DE" dirty="0" smtClean="0"/>
              <a:t>(2008</a:t>
            </a:r>
            <a:r>
              <a:rPr lang="de-DE" dirty="0"/>
              <a:t>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88962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Dose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88962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88962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1846162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825824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1846162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1300151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186203" y="147249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6186203" y="288446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86203" y="429643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hteck 34"/>
          <p:cNvSpPr/>
          <p:nvPr/>
        </p:nvSpPr>
        <p:spPr>
          <a:xfrm>
            <a:off x="7789761" y="2939828"/>
            <a:ext cx="36656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PRO: </a:t>
            </a:r>
            <a:r>
              <a:rPr lang="de-DE" dirty="0" smtClean="0">
                <a:solidFill>
                  <a:schemeClr val="tx1"/>
                </a:solidFill>
              </a:rPr>
              <a:t>Funktioniert, geringe Kosten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CONTRA</a:t>
            </a:r>
            <a:r>
              <a:rPr lang="de-DE" dirty="0" smtClean="0">
                <a:solidFill>
                  <a:schemeClr val="tx1"/>
                </a:solidFill>
              </a:rPr>
              <a:t>: Hoher Energieverbrauch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789762" y="4351798"/>
            <a:ext cx="3665636" cy="1030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PRO</a:t>
            </a:r>
            <a:r>
              <a:rPr lang="de-DE" dirty="0" smtClean="0">
                <a:solidFill>
                  <a:schemeClr val="tx1"/>
                </a:solidFill>
              </a:rPr>
              <a:t>: Geringer Energieverbrauch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CONTRA</a:t>
            </a:r>
            <a:r>
              <a:rPr lang="de-DE" dirty="0" smtClean="0">
                <a:solidFill>
                  <a:schemeClr val="tx1"/>
                </a:solidFill>
              </a:rPr>
              <a:t>: Viele Anpassungen am Rezept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2399353" y="1929692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2399353" y="3341662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2399353" y="4753633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3553428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53428" y="4480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553428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/>
          <p:cNvCxnSpPr/>
          <p:nvPr/>
        </p:nvCxnSpPr>
        <p:spPr>
          <a:xfrm>
            <a:off x="1192192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284790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PRO</a:t>
              </a:r>
              <a:r>
                <a:rPr lang="de-DE" dirty="0" smtClean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 smtClean="0">
                  <a:solidFill>
                    <a:schemeClr val="tx1"/>
                  </a:solidFill>
                </a:rPr>
                <a:t>CONTRA</a:t>
              </a:r>
              <a:r>
                <a:rPr lang="de-DE" dirty="0" smtClean="0">
                  <a:solidFill>
                    <a:schemeClr val="tx1"/>
                  </a:solidFill>
                </a:rPr>
                <a:t>: Hohe Kosten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Leihmodul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7911431" y="2789136"/>
            <a:ext cx="1525178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Altes Modul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7911430" y="4155117"/>
            <a:ext cx="1622713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Neues Modul</a:t>
            </a:r>
            <a:endParaRPr lang="de-DE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Nutzer unterstützen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Probleme unterscheiden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Lösungen vergleichen können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User Experience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Informationen anpassen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Informationen und Zusammenhänge sinnvoll darstellen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Die richtigen Informationen darstellen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Problemlösungen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Lösungen darstellen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Entscheidungen unterstützen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 smtClean="0"/>
              <a:t>Konzeptidee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Problemidentifikation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Beschreibung des Problems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Definition des Ziels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Informationen über den aktuellen Status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solidFill>
                      <a:schemeClr val="accent4"/>
                    </a:solidFill>
                  </a:rPr>
                  <a:t>Problemlösungen</a:t>
                </a:r>
                <a:endParaRPr lang="de-DE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vorschlagen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vergleichen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bewerten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Nutzer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Entscheiden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Kriterien festlegen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Lösungen filtern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 auswählen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 smtClean="0"/>
              <a:t>Konzeptidee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2868232" cy="3966731"/>
            <a:chOff x="1780031" y="1414270"/>
            <a:chExt cx="2868232" cy="339776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2868232" cy="32287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Problemidentifikation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6" y="3148326"/>
            <a:ext cx="2504978" cy="87300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Beschreibung des Problems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57969" y="4412725"/>
            <a:ext cx="2501718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Definition des Ziels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66546" y="1788314"/>
            <a:ext cx="2498458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Informationen über den aktuellen Status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312515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 flipH="1">
            <a:off x="2308828" y="4021334"/>
            <a:ext cx="3687" cy="39139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4687507" y="1514881"/>
            <a:ext cx="2871533" cy="2674379"/>
            <a:chOff x="6640833" y="1199304"/>
            <a:chExt cx="2871533" cy="2674379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2871533" cy="2674379"/>
              <a:chOff x="1780031" y="1414270"/>
              <a:chExt cx="2871533" cy="2674379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2871533" cy="25053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solidFill>
                      <a:schemeClr val="accent4"/>
                    </a:solidFill>
                  </a:rPr>
                  <a:t>Problemlösungen</a:t>
                </a:r>
                <a:endParaRPr lang="de-DE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23672" y="1768019"/>
              <a:ext cx="2502000" cy="963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vorschlagen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23671" y="3116295"/>
              <a:ext cx="2502000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vergleichen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121345" y="3047202"/>
            <a:ext cx="1" cy="38467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3"/>
            <a:endCxn id="17" idx="1"/>
          </p:cNvCxnSpPr>
          <p:nvPr/>
        </p:nvCxnSpPr>
        <p:spPr>
          <a:xfrm flipV="1">
            <a:off x="3559687" y="2565399"/>
            <a:ext cx="1310659" cy="2130906"/>
          </a:xfrm>
          <a:prstGeom prst="bentConnector3">
            <a:avLst>
              <a:gd name="adj1" fmla="val 50000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053185" y="2541875"/>
            <a:ext cx="982800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244662" y="2541875"/>
            <a:ext cx="982318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Nutzer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6" name="Gruppieren 75"/>
          <p:cNvGrpSpPr/>
          <p:nvPr/>
        </p:nvGrpSpPr>
        <p:grpSpPr>
          <a:xfrm>
            <a:off x="8503603" y="1852908"/>
            <a:ext cx="2871533" cy="1143749"/>
            <a:chOff x="4687507" y="4070549"/>
            <a:chExt cx="2871533" cy="1143749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4687507" y="4239565"/>
              <a:ext cx="2871533" cy="9747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4884513" y="4070549"/>
              <a:ext cx="147971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Entscheiden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77" name="Rechteck 76"/>
          <p:cNvSpPr/>
          <p:nvPr/>
        </p:nvSpPr>
        <p:spPr>
          <a:xfrm>
            <a:off x="8700609" y="2255331"/>
            <a:ext cx="2502000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 auswählen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9" name="Gewinkelte Verbindung 78"/>
          <p:cNvCxnSpPr>
            <a:stCxn id="19" idx="3"/>
            <a:endCxn id="77" idx="1"/>
          </p:cNvCxnSpPr>
          <p:nvPr/>
        </p:nvCxnSpPr>
        <p:spPr>
          <a:xfrm flipV="1">
            <a:off x="7372345" y="2538911"/>
            <a:ext cx="1328264" cy="1176541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67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ich den Nutzer noch stärker in den Fokus rücken?</a:t>
            </a:r>
          </a:p>
          <a:p>
            <a:pPr marL="681692" lvl="1" indent="-285750"/>
            <a:r>
              <a:rPr lang="de-DE" dirty="0" smtClean="0"/>
              <a:t>Ihn persönlich unterstützen (Vorwissen, persönliche Motivation)</a:t>
            </a:r>
          </a:p>
          <a:p>
            <a:pPr marL="681692" lvl="1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wird aus einer einfachen Nutzeroberfläche ein Erlebnis?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der Lerneffekt unterstützt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man komplexe Zusammenhänge sinnvoll aufbereiten?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661688" y="5021318"/>
            <a:ext cx="914400" cy="265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PFE</a:t>
            </a:r>
            <a:endParaRPr lang="de-DE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7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Abmaße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Auswirkungen haben Anpassungen der Parameter auf den Prozess?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Modulare Anlage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hoch ist der Energieverbrauch des Moduls?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Unternehmen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xmlns="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xmlns="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1144</Words>
  <Application>Microsoft Office PowerPoint</Application>
  <PresentationFormat>Breitbild</PresentationFormat>
  <Paragraphs>339</Paragraphs>
  <Slides>18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Open Sans</vt:lpstr>
      <vt:lpstr>Calibri</vt:lpstr>
      <vt:lpstr>Wingdings</vt:lpstr>
      <vt:lpstr>PCSPSE_2018_16zu9</vt:lpstr>
      <vt:lpstr>Kollaborative Problemlösung in modularen Anlagen mittels persönlicher digitaler Assistenz</vt:lpstr>
      <vt:lpstr>Use Case</vt:lpstr>
      <vt:lpstr>Nutzer unterstützen</vt:lpstr>
      <vt:lpstr>Konzeptidee</vt:lpstr>
      <vt:lpstr>Konzeptidee</vt:lpstr>
      <vt:lpstr>Fragen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Zeitplan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248</cp:revision>
  <cp:lastPrinted>2018-09-13T17:09:39Z</cp:lastPrinted>
  <dcterms:created xsi:type="dcterms:W3CDTF">2018-09-15T05:40:42Z</dcterms:created>
  <dcterms:modified xsi:type="dcterms:W3CDTF">2019-03-04T14:22:15Z</dcterms:modified>
</cp:coreProperties>
</file>