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9"/>
  </p:notesMasterIdLst>
  <p:handoutMasterIdLst>
    <p:handoutMasterId r:id="rId20"/>
  </p:handoutMasterIdLst>
  <p:sldIdLst>
    <p:sldId id="319" r:id="rId2"/>
    <p:sldId id="333" r:id="rId3"/>
    <p:sldId id="347" r:id="rId4"/>
    <p:sldId id="334" r:id="rId5"/>
    <p:sldId id="346" r:id="rId6"/>
    <p:sldId id="336" r:id="rId7"/>
    <p:sldId id="337" r:id="rId8"/>
    <p:sldId id="338" r:id="rId9"/>
    <p:sldId id="339" r:id="rId10"/>
    <p:sldId id="345" r:id="rId11"/>
    <p:sldId id="340" r:id="rId12"/>
    <p:sldId id="341" r:id="rId13"/>
    <p:sldId id="342" r:id="rId14"/>
    <p:sldId id="335" r:id="rId15"/>
    <p:sldId id="331" r:id="rId16"/>
    <p:sldId id="344" r:id="rId17"/>
    <p:sldId id="343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3"/>
            <p14:sldId id="347"/>
            <p14:sldId id="334"/>
          </p14:sldIdLst>
        </p14:section>
        <p14:section name="Stand der Technik" id="{CDD8C508-1B50-46D6-B7CC-FFB52AE2B290}">
          <p14:sldIdLst>
            <p14:sldId id="346"/>
            <p14:sldId id="336"/>
            <p14:sldId id="337"/>
          </p14:sldIdLst>
        </p14:section>
        <p14:section name="Analyse" id="{6368FECF-A9D6-4E2B-850A-51450B704BAA}">
          <p14:sldIdLst>
            <p14:sldId id="338"/>
            <p14:sldId id="339"/>
            <p14:sldId id="345"/>
          </p14:sldIdLst>
        </p14:section>
        <p14:section name="Konzept" id="{E376154F-9774-459E-9E9C-59AD327EB00C}">
          <p14:sldIdLst>
            <p14:sldId id="340"/>
            <p14:sldId id="341"/>
          </p14:sldIdLst>
        </p14:section>
        <p14:section name="Auswertung" id="{C402185C-43CD-4F2F-BA95-BFAFA12FB760}">
          <p14:sldIdLst>
            <p14:sldId id="342"/>
            <p14:sldId id="335"/>
          </p14:sldIdLst>
        </p14:section>
        <p14:section name="Ende" id="{3CAF6AEF-7310-44C9-8E19-98BEE105B6AD}">
          <p14:sldIdLst>
            <p14:sldId id="331"/>
            <p14:sldId id="344"/>
            <p14:sldId id="343"/>
          </p14:sldIdLst>
        </p14:section>
        <p14:section name="Backup" id="{11E1ABF5-BE9C-4ED3-BFED-F3FA90A74AB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4" autoAdjust="0"/>
    <p:restoredTop sz="92318" autoAdjust="0"/>
  </p:normalViewPr>
  <p:slideViewPr>
    <p:cSldViewPr snapToGrid="0" snapToObjects="1">
      <p:cViewPr>
        <p:scale>
          <a:sx n="117" d="100"/>
          <a:sy n="117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30.03.19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24575,'8'0'0,"3"0"0,-3 0 0,-1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5:5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24575,'-2'-3'0,"-1"1"0,0 4 0,-1 1 0,3 2 0,-1 0 0,4 0 0,1-2 0,2-1 0,-2 1 0,-1-3 0,-2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09:53:0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5672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7533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2033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  <inkml:trace contextRef="#ctx0" brushRef="#br0" timeOffset="186430">1725 40 24575,'5'11'0,"-4"1"0,7-1 0,-5-2 0,5 1 0,-2-1 0,4 2 0,-4-3 0,8 1 0,-10-4 0,10 1 0,-11-1 0,5 0 0,-3 0 0,3-2 0,-2 2 0,4-2 0,-1 2 0,2-2 0,7 3 0,-2-6 0,2 6 0,-3-6 0,-1 3 0,1-3 0,-3 0 0,-1 0 0,-3 0 0,-2 0 0,5-3 0,-6 3 0,14-6 0,-8 3 0,8-3 0,-8 1 0,4-1 0,-3 0 0,8 0 0,-7 0 0,5 0 0,-9 0 0,4-2 0,-3 2 0,1-3 0,0 4 0,-3 2 0,1-2 0,-1 2 0,-3 0 0,3-2 0,-3 5 0,3-3 0,0 0 0,-2 1 0,2-2 0,-3 0 0,0 1 0,0 0 0,0-2 0,3 2 0,-2-2 0,2 2 0,-3-4 0,0 5 0,1-5 0,-1 6 0,-2-3 0,1 3 0,-3-4 0,3 5 0,-1-5 0,0 2 0,2 1 0,-3-1 0,1 1 0,0 1 0,-3-1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5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1947 481 24575,'4'21'0,"4"0"0,-7 5 0,6 0 0,-6 0 0,8 17 0,-8-8 0,13 25 0,-7-15 0,14 47 0,-4-28 0,-8-14 0,1-1 0,5 16 0,-4 4 0,-1-12 0,0-1 0,0-1 0,-1-9 0,1-3 0,-5-7 0,3 8 0,-6-4 0,2 14 0,-4-16 0,0 16 0,0-14 0,0 4 0,0-13 0,0-5 0,0 5 0,0 1 0,0 16 0,0-13 0,-5 24 0,4-18 0,-3 20 0,4-10 0,0-1 0,-5 33 0,-1-25 0,-4 28 0,5-36 0,-4-2 0,3-4 0,-4 5 0,-6 28 0,3-1 0,-4 12 0,6-5 0,-5-5 0,4-11 0,-4-3 0,6-16 0,-4-4 0,4-9 0,-8 5 0,8-12 0,-9 20 0,5-8 0,-2 9 0,-17 35 0,19-35 0,-24 36 0,17-46 0,1-6 0,-7 0 0,8-6 0,-10 6 0,0 1 0,5-5 0,-3 3 0,-3 8 0,-5-7 0,-3 18 0,0-21 0,8 4 0,-3-6 0,5 0 0,-5 0 0,4-4 0,-2 5 0,9-6 0,2-2 0,7 3 0,-3-11 0,7 12 0,-7-3 0,6-1 0,-6 4 0,7-3 0,-8 4 0,4 0 0,-1 5 0,-3-4 0,8-1 0,-4-1 0,1-8 0,3 8 0,-3-8 0,4 0 0,3-2 0,2-7 0,0 7 0,-1-7 0,0 6 0,-3-5 0,2 10 0,-3-5 0,0 6 0,3-8 0,-6 8 0,6-7 0,-7 4 0,4-2 0,-4-3 0,7 4 0,-6-4 0,7 3 0,-4-7 0,4 4 0,-3-5 0,6 0 0,-5 1 0,5-1 0,-2 0 0,-1 1 0,3-1 0,-2 0 0,3 1 0,0-1 0,-3 0 0,2 1 0,-6 3 0,6-3 0,-2 3 0,3-3 0,0-1 0,0 0 0,0 1 0,0-4 0,0-1 0</inkml:trace>
  <inkml:trace contextRef="#ctx0" brushRef="#br0" timeOffset="1">2158 2004 24575,'7'0'0,"1"0"0,3-4 0,12-10 0,-5 4 0,13-12 0,-4 12 0,10-3 0,2 8 0,3-8 0,21 11 0,-8-11 0,15 12 0,-14-8 0,6 2 0,-15 2 0,3 0 0,-19 1 0,-9 3 0,-6-3 0,-5 4 0,-3 0 0,-1 0 0,4 0 0,1 0 0,4 0 0,1 0 0,13-4 0,-5-1 0,11-1 0,-10-1 0,10 1 0,-12-2 0,12-5 0,-23 4 0,3-7 0,-5 7 0,-2-6 0,6 2 0,-6 1 0,6 0 0,-3 1 0,9-2 0,-8-3 0,11 2 0,-10-1 0,17-4 0,-13 1 0,9-4 0,-11 6 0,5-1 0,0 0 0,-3 0 0,2 4 0,-8-2 0,0 6 0,8-7 0,-2 4 0,0-5 0,1 0 0,-6 4 0,8-7 0,-8 10 0,8-11 0,-13 13 0,7-7 0,-6 3 0,2 3 0,0-2 0,9 3 0,-2-1 0,9-4 0,-10 2 0,4 5 0,-5-5 0,4 3 0,-6-1 0,1 0 0,-3 2 0,-4 6 0,3-6 0,-4 7 0,-3-7 0,3 6 0,-3-2 0,0 3 0,-1 0 0</inkml:trace>
  <inkml:trace contextRef="#ctx0" brushRef="#br0" timeOffset="2">2123 2106 24575,'-40'-28'0,"-8"-6"0,15 2 0,-14-6 0,-22-24 0,14 22 0,-11-10 0,21 16 0,-18-10 0,14 7 0,-11-6 0,17 18 0,10 6 0,6 2 0,7 8 0,-1 1 0,8 1 0,-3 6 0,8-5 0,-3 5 0,3-6 0,-12 6 0,11-5 0,-11 1 0,3 1 0,0 0 0,-4 4 0,-4 0 0,6 0 0,-11 4 0,9 1 0,-5 0 0,0 3 0,-1-7 0,-9 2 0,7-3 0,-7 0 0,14 0 0,-8-4 0,12 0 0,-12-5 0,16 1 0,-15-5 0,15 4 0,-16-4 0,12 1 0,-2 3 0,-1-3 0,0 3 0,-6-8 0,5 10 0,-4-13 0,4 10 0,-14-13 0,7 8 0,-7-7 0,9 9 0,-9-10 0,7 4 0,-12-4 0,-4-8 0,10 10 0,-9-9 0,8 7 0,6 0 0,-2 3 0,11-1 0,0 8 0,7-3 0,-5 2 0,10 6 0,-3-2 0,5 4 0,-1-2 0,1 2 0,3 2 0,-3 0 0,6-3 0,-2 3 0,-1-4 0,4 1 0,-4-1 0,1 1 0,2 3 0,-2 1 0</inkml:trace>
  <inkml:trace contextRef="#ctx0" brushRef="#br0" timeOffset="3">2132 2626 24575,'0'7'0,"0"4"0,0-2 0,0 2 0,0 0 0,-3 6 0,2 0 0,-3 8 0,0-8 0,3 13 0,-2-12 0,-1 8 0,3-6 0,-3 2 0,4-1 0,0 0 0,0-9 0,0-1 0,0-4 0,0 5 0,0 0 0,0 0 0,0 3 0,0-3 0,0 9 0,0 0 0,4 5 0,1-4 0,4 13 0,-1-11 0,-2 13 0,5-11 0,-5 0 0,2-5 0,0 0 0,-3 4 0,3-7 0,-3 12 0,2-13 0,2 8 0,-4-3 0,6-1 0,-6 0 0,3-1 0,4 9 0,-2-1 0,5 1 0,-5-4 0,5-8 0,-5 12 0,5-10 0,-6 6 0,3-4 0,5 1 0,-10-4 0,9 7 0,-8-12 0,6 17 0,-1-12 0,0 12 0,-2-13 0,3 13 0,3-7 0,1 8 0,-1 2 0,0-10 0,-4 9 0,3-5 0,-7-4 0,4 2 0,-5-9 0,4 0 0,-3 0 0,-1 0 0,-1 0 0,1 0 0,1 0 0,3 5 0,-4-4 0,0 8 0,4-8 0,-2 8 0,5-3 0,-6-5 0,7 10 0,-4-13 0,1 14 0,-2-15 0,1 6 0,-3-7 0,2 5 0,-3-1 0,0 0 0,1 4 0,-2-10 0,2 9 0,-2-14 0,1 10 0,-1-7 0,-2 3 0,6 5 0,-6-3 0,7 12 0,-3-8 0,3 8 0,1-3 0,1 4 0,1-5 0,3 16 0,-1-16 0,0 11 0,-5-16 0,-5-4 0,1 3 0,0 2 0,0-4 0,0 3 0,-1-9 0,1 9 0,0-7 0,0 7 0,-1-9 0,1 4 0,-4-2 0,3 2 0,-3-4 0,0 1 0,-1-1 0,0 0 0,1 1 0,4-1 0,-1-3 0,-3 6 0,3-5 0,-3 7 0,0-5 0,2 0 0,-5 1 0,5-1 0,-5 0 0,6 1 0,-6-1 0,5 0 0,-5 1 0,2-1 0,0 0 0,-2 0 0,6 1 0,-6-1 0,2 0 0,-3 1 0,0-1 0,0-3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5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35 24575,'-9'0'0,"5"4"0,0 0 0,4 5 0,0-1 0,0 0 0,0 0 0,0 1 0,0-1 0,0 0 0,4-3 0,-3 2 0,2-2 0,1-1 0,-3 4 0,6-7 0,-2 2 0,3-3 0,0 0 0,-3-4 0,-1 0 0,-4-5 0,0 1 0,0 0 0,0-1 0,0 1 0,0 0 0,0-1 0,0 1 0,0-1 0,0 1 0,0 0 0,0-1 0,0 1 0,0-1 0,0 5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2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24575,'-20'0'0,"5"4"0,6 1 0,5 3 0,0-3 0,3 2 0,-2-2 0,3 3 0,0 0 0,0 0 0,0 1 0,0-1 0,0 0 0,0 0 0,0 1 0,0-1 0,0 0 0,3-3 0,2-1 0,3-4 0,0 0 0,1-4 0,-5-1 0,4 0 0,-4 2 0,1-1 0,2 3 0,-6-6 0,6 6 0,-6-7 0,3 4 0,0-1 0,-3-3 0,2 4 0,-3-5 0,0 1 0,0 0 0,-3 3 0,-2 1 0,-4 4 0,5-3 0,-4 2 0,4-3 0,-1 8 0,1-4 0,4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30T10:06:3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24575,'14'0'0,"0"0"0,-6 0 0,0 0 0,0 0 0,1 0 0,4 0 0,2 0 0,4 0 0,-4 0 0,3 0 0,-8 0 0,3 0 0,1 0 0,-5 0 0,10 0 0,-10 0 0,5 0 0,-1 0 0,-4 0 0,5 0 0,-6 0 0,0 0 0,6 0 0,-5 0 0,5 4 0,-6-3 0,0 3 0,6-4 0,-5 0 0,4 0 0,-4 0 0,4 0 0,-3 0 0,8 0 0,-3 0 0,-1 0 0,5 0 0,-5 0 0,6 0 0,-5 0 0,3 0 0,-8 0 0,8 0 0,-8 0 0,3 0 0,-5 0 0,1 0 0,-1 0 0,0 0 0,0-4 0,1-1 0,-1 1 0,0-4 0,1 7 0,-1-6 0,0 6 0,5-7 0,-3 7 0,3-4 0,-4 5 0,-1 0 0,0 0 0,0 0 0,1 0 0,-1 0 0,0 0 0,-3-4 0,2 3 0,-2-2 0,3 3 0,0 0 0,1 0 0,-5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30.03.19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baseline="0" dirty="0"/>
              <a:t> Case: Ideen?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47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Zwischenpräsentation// 18.02.2019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16.png"/><Relationship Id="rId10" Type="http://schemas.openxmlformats.org/officeDocument/2006/relationships/customXml" Target="../ink/ink5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Probeverteidigung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72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68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599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502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459B3-5CC9-8141-8CBB-3D63C0BD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8"/>
            <a:ext cx="2001636" cy="1162402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3048000" y="1611489"/>
            <a:ext cx="64617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1172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600" b="1" dirty="0">
                    <a:solidFill>
                      <a:schemeClr val="accent4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4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31266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accent6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3" y="1197486"/>
            <a:ext cx="4723201" cy="1197322"/>
            <a:chOff x="874711" y="1484312"/>
            <a:chExt cx="4723201" cy="1197322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97321"/>
              <a:chOff x="1780031" y="1330903"/>
              <a:chExt cx="4723201" cy="1197321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10283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des Prototypen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Funktionen implementieren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6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3" y="2570675"/>
            <a:ext cx="4723201" cy="1965183"/>
            <a:chOff x="874711" y="1484312"/>
            <a:chExt cx="4723201" cy="1965183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965182"/>
              <a:chOff x="1780031" y="1330903"/>
              <a:chExt cx="4723201" cy="1965182"/>
            </a:xfrm>
          </p:grpSpPr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7961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Konzept auf einen weiteren </a:t>
                </a:r>
                <a:r>
                  <a:rPr lang="de-DE" dirty="0" err="1">
                    <a:solidFill>
                      <a:schemeClr val="tx1"/>
                    </a:solidFill>
                  </a:rPr>
                  <a:t>Use</a:t>
                </a:r>
                <a:r>
                  <a:rPr lang="de-DE" dirty="0">
                    <a:solidFill>
                      <a:schemeClr val="tx1"/>
                    </a:solidFill>
                  </a:rPr>
                  <a:t> Case anwenden?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Vergleich PFE und Assistenzsystem?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Experteninterviews zur Einschätzung der Bedienbarkeit?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Erläutern, was Assistenz kann/nicht kann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46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AE9039D-A97A-1348-B85E-C1CBBAEAC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Für spätere Fragen:</a:t>
            </a:r>
          </a:p>
          <a:p>
            <a:endParaRPr lang="de-DE" b="1" dirty="0"/>
          </a:p>
          <a:p>
            <a:r>
              <a:rPr lang="de-DE" dirty="0"/>
              <a:t>	</a:t>
            </a:r>
            <a:r>
              <a:rPr lang="de-DE" dirty="0" err="1"/>
              <a:t>meret.feldkemper@tu-dresden.de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B38992-B7B4-CC4F-9AC8-51919A92D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6470B7-1C34-794F-AAAA-978C5A77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00986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5721FC-DA9D-7F4A-AC0A-E966CE2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6E9BA1-997F-8A42-8359-8118CAA4F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030287"/>
            <a:ext cx="3588431" cy="2081769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7BEF158B-37D7-804E-8706-2F4AC3084EAE}"/>
              </a:ext>
            </a:extLst>
          </p:cNvPr>
          <p:cNvSpPr/>
          <p:nvPr/>
        </p:nvSpPr>
        <p:spPr>
          <a:xfrm>
            <a:off x="1785257" y="365760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7E0D37-7C93-BC4A-AD0C-ABE98E968974}"/>
              </a:ext>
            </a:extLst>
          </p:cNvPr>
          <p:cNvSpPr/>
          <p:nvPr/>
        </p:nvSpPr>
        <p:spPr>
          <a:xfrm>
            <a:off x="1349830" y="587561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49A216-9FF4-6B4B-8F2B-828C3DDFA3AF}"/>
              </a:ext>
            </a:extLst>
          </p:cNvPr>
          <p:cNvSpPr/>
          <p:nvPr/>
        </p:nvSpPr>
        <p:spPr>
          <a:xfrm>
            <a:off x="2569031" y="582771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14:cNvPr>
              <p14:cNvContentPartPr/>
              <p14:nvPr/>
            </p14:nvContentPartPr>
            <p14:xfrm>
              <a:off x="1987920" y="3816840"/>
              <a:ext cx="14400" cy="360"/>
            </p14:xfrm>
          </p:contentPart>
        </mc:Choice>
        <mc:Fallback>
          <p:pic>
            <p:nvPicPr>
              <p:cNvPr id="43" name="Freihand 42">
                <a:extLst>
                  <a:ext uri="{FF2B5EF4-FFF2-40B4-BE49-F238E27FC236}">
                    <a16:creationId xmlns:a16="http://schemas.microsoft.com/office/drawing/2014/main" id="{A0E82E8C-EC6D-9349-9BFA-4A3A2CDCC1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9280" y="3807840"/>
                <a:ext cx="3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14:cNvPr>
              <p14:cNvContentPartPr/>
              <p14:nvPr/>
            </p14:nvContentPartPr>
            <p14:xfrm>
              <a:off x="2233440" y="3815400"/>
              <a:ext cx="6120" cy="11520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E50D5434-2140-FA4B-BC8C-7CE04AB8EE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4800" y="3806760"/>
                <a:ext cx="237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14:cNvPr>
              <p14:cNvContentPartPr/>
              <p14:nvPr/>
            </p14:nvContentPartPr>
            <p14:xfrm>
              <a:off x="1410669" y="4035402"/>
              <a:ext cx="1425960" cy="1895725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27A900A0-707B-0345-98E5-AFA26F3284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029" y="4026761"/>
                <a:ext cx="1443600" cy="1913368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Abgerundete rechteckige Legende 48">
            <a:extLst>
              <a:ext uri="{FF2B5EF4-FFF2-40B4-BE49-F238E27FC236}">
                <a16:creationId xmlns:a16="http://schemas.microsoft.com/office/drawing/2014/main" id="{C3CD6BDE-7299-4D4A-B8A9-C380C4D21852}"/>
              </a:ext>
            </a:extLst>
          </p:cNvPr>
          <p:cNvSpPr/>
          <p:nvPr/>
        </p:nvSpPr>
        <p:spPr>
          <a:xfrm>
            <a:off x="3256629" y="3440790"/>
            <a:ext cx="2427514" cy="1490439"/>
          </a:xfrm>
          <a:prstGeom prst="wedgeRoundRectCallout">
            <a:avLst>
              <a:gd name="adj1" fmla="val -83165"/>
              <a:gd name="adj2" fmla="val -1711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Es dauert 2 Tage das Modul zu warten.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Unsere Produktion darf nur 3 Stunden still stehen.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4812B0A-9F6B-3B44-B974-C1947644856D}"/>
              </a:ext>
            </a:extLst>
          </p:cNvPr>
          <p:cNvSpPr txBox="1"/>
          <p:nvPr/>
        </p:nvSpPr>
        <p:spPr>
          <a:xfrm>
            <a:off x="1114563" y="3330258"/>
            <a:ext cx="185724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Produktionsleiter</a:t>
            </a:r>
          </a:p>
        </p:txBody>
      </p:sp>
      <p:sp>
        <p:nvSpPr>
          <p:cNvPr id="52" name="Wolkenförmige Legende 51">
            <a:extLst>
              <a:ext uri="{FF2B5EF4-FFF2-40B4-BE49-F238E27FC236}">
                <a16:creationId xmlns:a16="http://schemas.microsoft.com/office/drawing/2014/main" id="{29DB6461-09BA-4847-ADB9-C5C694AA482B}"/>
              </a:ext>
            </a:extLst>
          </p:cNvPr>
          <p:cNvSpPr/>
          <p:nvPr/>
        </p:nvSpPr>
        <p:spPr>
          <a:xfrm>
            <a:off x="9372600" y="2075297"/>
            <a:ext cx="2503714" cy="1302160"/>
          </a:xfrm>
          <a:prstGeom prst="cloudCallout">
            <a:avLst>
              <a:gd name="adj1" fmla="val -76486"/>
              <a:gd name="adj2" fmla="val 765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Wie kann ich das Problem lösen?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F525C7-2BB3-7741-BE0A-A91605F6B414}"/>
              </a:ext>
            </a:extLst>
          </p:cNvPr>
          <p:cNvSpPr/>
          <p:nvPr/>
        </p:nvSpPr>
        <p:spPr>
          <a:xfrm>
            <a:off x="7931141" y="3651550"/>
            <a:ext cx="631371" cy="544912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84F289-E89F-8342-8791-347A0E4F5BF9}"/>
              </a:ext>
            </a:extLst>
          </p:cNvPr>
          <p:cNvSpPr/>
          <p:nvPr/>
        </p:nvSpPr>
        <p:spPr>
          <a:xfrm>
            <a:off x="7495714" y="5869569"/>
            <a:ext cx="402771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65E12B4-4201-2148-B5CA-CF3C353E009F}"/>
              </a:ext>
            </a:extLst>
          </p:cNvPr>
          <p:cNvSpPr/>
          <p:nvPr/>
        </p:nvSpPr>
        <p:spPr>
          <a:xfrm>
            <a:off x="8714915" y="5821663"/>
            <a:ext cx="402772" cy="206828"/>
          </a:xfrm>
          <a:prstGeom prst="ellipse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14:cNvPr>
              <p14:cNvContentPartPr/>
              <p14:nvPr/>
            </p14:nvContentPartPr>
            <p14:xfrm>
              <a:off x="7556553" y="4202512"/>
              <a:ext cx="1425960" cy="1722600"/>
            </p14:xfrm>
          </p:contentPart>
        </mc:Choice>
        <mc:Fallback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5B3C06F8-598F-844F-A3A1-C175A796CC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47913" y="4193512"/>
                <a:ext cx="1443600" cy="17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14:cNvPr>
              <p14:cNvContentPartPr/>
              <p14:nvPr/>
            </p14:nvContentPartPr>
            <p14:xfrm>
              <a:off x="8165520" y="3824546"/>
              <a:ext cx="18360" cy="48600"/>
            </p14:xfrm>
          </p:contentPart>
        </mc:Choice>
        <mc:Fallback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082C1878-4FC7-A046-A15C-155DA5A499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56880" y="3815546"/>
                <a:ext cx="36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14:cNvPr>
              <p14:cNvContentPartPr/>
              <p14:nvPr/>
            </p14:nvContentPartPr>
            <p14:xfrm>
              <a:off x="8392680" y="3854066"/>
              <a:ext cx="30240" cy="45000"/>
            </p14:xfrm>
          </p:contentPart>
        </mc:Choice>
        <mc:Fallback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4493D0F5-C439-AB47-A7AB-C5899EB6F4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4040" y="3845066"/>
                <a:ext cx="47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14:cNvPr>
              <p14:cNvContentPartPr/>
              <p14:nvPr/>
            </p14:nvContentPartPr>
            <p14:xfrm>
              <a:off x="8168040" y="4057106"/>
              <a:ext cx="295920" cy="19080"/>
            </p14:xfrm>
          </p:contentPart>
        </mc:Choice>
        <mc:Fallback>
          <p:pic>
            <p:nvPicPr>
              <p:cNvPr id="62" name="Freihand 61">
                <a:extLst>
                  <a:ext uri="{FF2B5EF4-FFF2-40B4-BE49-F238E27FC236}">
                    <a16:creationId xmlns:a16="http://schemas.microsoft.com/office/drawing/2014/main" id="{748AF862-0F58-C846-9997-89FE1E796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59400" y="4048466"/>
                <a:ext cx="3135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78AA0267-66A5-6246-A3BD-117F333C6256}"/>
              </a:ext>
            </a:extLst>
          </p:cNvPr>
          <p:cNvSpPr txBox="1"/>
          <p:nvPr/>
        </p:nvSpPr>
        <p:spPr>
          <a:xfrm>
            <a:off x="7571256" y="3112056"/>
            <a:ext cx="478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?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D4BB00C8-5B1C-6F41-A958-6DF79A12B459}"/>
              </a:ext>
            </a:extLst>
          </p:cNvPr>
          <p:cNvSpPr txBox="1"/>
          <p:nvPr/>
        </p:nvSpPr>
        <p:spPr>
          <a:xfrm>
            <a:off x="5770384" y="1074286"/>
            <a:ext cx="2949823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Bild einfügen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06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3ED9D-320B-244E-B0A4-990B8FD6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Anlagen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C7D99-FD94-FB49-B8BA-4204773E2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60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505A-8173-1347-AE02-C6C2BDD4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cxnSp>
        <p:nvCxnSpPr>
          <p:cNvPr id="4" name="Gerade Verbindung mit Pfeil 3"/>
          <p:cNvCxnSpPr/>
          <p:nvPr/>
        </p:nvCxnSpPr>
        <p:spPr>
          <a:xfrm>
            <a:off x="2533666" y="3144128"/>
            <a:ext cx="676656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1644169" y="4192379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Wie kann dem Nutzer geholfen werden?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3169076" y="1411863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Was will und sollte der Nutzer wissen?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6076868" y="1402294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Ist der Nutzer jetzt glücklich?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4588731" y="4192380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7533293" y="4206104"/>
            <a:ext cx="2648778" cy="83882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Ausblick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V="1">
            <a:off x="3223098" y="3166192"/>
            <a:ext cx="0" cy="99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V="1">
            <a:off x="4493465" y="2250690"/>
            <a:ext cx="0" cy="893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V="1">
            <a:off x="5907024" y="3200202"/>
            <a:ext cx="20558" cy="99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V="1">
            <a:off x="7401257" y="2241121"/>
            <a:ext cx="0" cy="903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V="1">
            <a:off x="8546592" y="3238778"/>
            <a:ext cx="0" cy="997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879122" y="2477496"/>
            <a:ext cx="1661224" cy="13332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Verzweifelter Nutzer (Bild)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F68B8E9-417E-0141-AE27-E298ED29929C}"/>
              </a:ext>
            </a:extLst>
          </p:cNvPr>
          <p:cNvSpPr/>
          <p:nvPr/>
        </p:nvSpPr>
        <p:spPr>
          <a:xfrm>
            <a:off x="9300226" y="2533570"/>
            <a:ext cx="1661224" cy="1333263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Glücklicher Nutzer (Bild)</a:t>
            </a:r>
          </a:p>
        </p:txBody>
      </p:sp>
    </p:spTree>
    <p:extLst>
      <p:ext uri="{BB962C8B-B14F-4D97-AF65-F5344CB8AC3E}">
        <p14:creationId xmlns:p14="http://schemas.microsoft.com/office/powerpoint/2010/main" val="243419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6A488-0D24-D841-9C35-AF79B725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Anlagen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F4300-F78A-254B-A4D8-A18CA559C0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40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Wobei kann der Mitarbeiter mit einem Assistenzsystem unterstützt werden?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0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sieht ein Problemlöseprozess aus?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7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Informationen stellt die modulare Anlage zur Verfügung?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88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für Benutzergruppen gibt es?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3541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209</Words>
  <Application>Microsoft Macintosh PowerPoint</Application>
  <PresentationFormat>Breitbild</PresentationFormat>
  <Paragraphs>66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Calibri</vt:lpstr>
      <vt:lpstr>Arial</vt:lpstr>
      <vt:lpstr>Open Sans</vt:lpstr>
      <vt:lpstr>PCSPSE_2018_16zu9</vt:lpstr>
      <vt:lpstr>Kollaborative Problemlösung in modularen Anlagen mittels persönlicher digitaler Assistenz</vt:lpstr>
      <vt:lpstr>Use Case</vt:lpstr>
      <vt:lpstr>Modulare Anlagen</vt:lpstr>
      <vt:lpstr>Agenda</vt:lpstr>
      <vt:lpstr>Modulare Anlagen</vt:lpstr>
      <vt:lpstr>Wobei kann der Mitarbeiter mit einem Assistenzsystem unterstützt werden?</vt:lpstr>
      <vt:lpstr>Wie sieht ein Problemlöseprozess aus?</vt:lpstr>
      <vt:lpstr>Was für Informationen stellt die modulare Anlage zur Verfügung?</vt:lpstr>
      <vt:lpstr>Was für Benutzergruppen gibt es?</vt:lpstr>
      <vt:lpstr>PowerPoint-Präsentation</vt:lpstr>
      <vt:lpstr>PowerPoint-Präsentation</vt:lpstr>
      <vt:lpstr>PowerPoint-Präsentation</vt:lpstr>
      <vt:lpstr>PowerPoint-Präsentation</vt:lpstr>
      <vt:lpstr>Ausblick</vt:lpstr>
      <vt:lpstr>Zeitplan</vt:lpstr>
      <vt:lpstr>Quellen</vt:lpstr>
      <vt:lpstr>Vielen Dank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Microsoft Office-Benutzer</cp:lastModifiedBy>
  <cp:revision>316</cp:revision>
  <cp:lastPrinted>2018-09-13T17:09:39Z</cp:lastPrinted>
  <dcterms:created xsi:type="dcterms:W3CDTF">2018-09-15T05:40:42Z</dcterms:created>
  <dcterms:modified xsi:type="dcterms:W3CDTF">2019-03-30T10:16:20Z</dcterms:modified>
</cp:coreProperties>
</file>