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58CF3-1DEB-4FCE-8C4C-7679305AD953}" v="123" dt="2023-01-08T17:36:43.909"/>
    <p1510:client id="{C671BAB7-F5E5-48C1-A719-1B86CB84E2CA}" v="395" dt="2023-01-08T18:27:02.667"/>
    <p1510:client id="{D8FFB7FE-9678-4483-81E8-12F265454676}" v="106" dt="2023-01-08T19:09:37.207"/>
    <p1510:client id="{FF3A8F40-B13B-45CB-A219-76FFE72FED24}" v="335" dt="2023-01-08T18:39:17.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1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4633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1308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4693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25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6945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81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5553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9594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3975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1/9/2023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6601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1/9/2023</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27877540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factory.com/css/flex-flow" TargetMode="External"/><Relationship Id="rId3" Type="http://schemas.openxmlformats.org/officeDocument/2006/relationships/hyperlink" Target="https://dofactory.com/css/background-image" TargetMode="External"/><Relationship Id="rId7" Type="http://schemas.openxmlformats.org/officeDocument/2006/relationships/hyperlink" Target="https://dofactory.com/css/flex-direction" TargetMode="External"/><Relationship Id="rId2" Type="http://schemas.openxmlformats.org/officeDocument/2006/relationships/hyperlink" Target="https://dofactory.com/css/background-color" TargetMode="External"/><Relationship Id="rId1" Type="http://schemas.openxmlformats.org/officeDocument/2006/relationships/slideLayout" Target="../slideLayouts/slideLayout2.xml"/><Relationship Id="rId6" Type="http://schemas.openxmlformats.org/officeDocument/2006/relationships/hyperlink" Target="https://dofactory.com/css/flex-basis" TargetMode="External"/><Relationship Id="rId5" Type="http://schemas.openxmlformats.org/officeDocument/2006/relationships/hyperlink" Target="https://dofactory.com/css/border-bottom" TargetMode="External"/><Relationship Id="rId4" Type="http://schemas.openxmlformats.org/officeDocument/2006/relationships/hyperlink" Target="https://dofactory.com/css/border" TargetMode="External"/><Relationship Id="rId9" Type="http://schemas.openxmlformats.org/officeDocument/2006/relationships/hyperlink" Target="https://dofactory.com/css/flex-grow"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factory.com/css/grid-column" TargetMode="External"/><Relationship Id="rId3" Type="http://schemas.openxmlformats.org/officeDocument/2006/relationships/hyperlink" Target="https://dofactory.com/css/grid" TargetMode="External"/><Relationship Id="rId7" Type="http://schemas.openxmlformats.org/officeDocument/2006/relationships/hyperlink" Target="https://dofactory.com/css/grid-auto-rows" TargetMode="External"/><Relationship Id="rId2" Type="http://schemas.openxmlformats.org/officeDocument/2006/relationships/hyperlink" Target="https://dofactory.com/css/font-weight" TargetMode="External"/><Relationship Id="rId1" Type="http://schemas.openxmlformats.org/officeDocument/2006/relationships/slideLayout" Target="../slideLayouts/slideLayout2.xml"/><Relationship Id="rId6" Type="http://schemas.openxmlformats.org/officeDocument/2006/relationships/hyperlink" Target="https://dofactory.com/css/grid-auto-flow" TargetMode="External"/><Relationship Id="rId5" Type="http://schemas.openxmlformats.org/officeDocument/2006/relationships/hyperlink" Target="https://dofactory.com/css/grid-auto-columns" TargetMode="External"/><Relationship Id="rId10" Type="http://schemas.openxmlformats.org/officeDocument/2006/relationships/hyperlink" Target="https://dofactory.com/css/grid-column-gap" TargetMode="External"/><Relationship Id="rId4" Type="http://schemas.openxmlformats.org/officeDocument/2006/relationships/hyperlink" Target="https://dofactory.com/css/grid-area" TargetMode="External"/><Relationship Id="rId9" Type="http://schemas.openxmlformats.org/officeDocument/2006/relationships/hyperlink" Target="https://dofactory.com/css/grid-column-e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how-to-become-a-front-end-developer/" TargetMode="External"/><Relationship Id="rId2" Type="http://schemas.openxmlformats.org/officeDocument/2006/relationships/hyperlink" Target="https://www.geeksforgeeks.org/web-development/?ref=shm" TargetMode="External"/><Relationship Id="rId1" Type="http://schemas.openxmlformats.org/officeDocument/2006/relationships/slideLayout" Target="../slideLayouts/slideLayout2.xml"/><Relationship Id="rId4" Type="http://schemas.openxmlformats.org/officeDocument/2006/relationships/hyperlink" Target="https://www.geeksforgeeks.org/what-is-the-difference-between-front-end-and-back-end-web-develop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factory.com/css/animation-direction" TargetMode="External"/><Relationship Id="rId3" Type="http://schemas.openxmlformats.org/officeDocument/2006/relationships/hyperlink" Target="https://dofactory.com/css/align-items" TargetMode="External"/><Relationship Id="rId7" Type="http://schemas.openxmlformats.org/officeDocument/2006/relationships/hyperlink" Target="https://dofactory.com/css/animation-delay" TargetMode="External"/><Relationship Id="rId2" Type="http://schemas.openxmlformats.org/officeDocument/2006/relationships/hyperlink" Target="https://dofactory.com/css/align-content" TargetMode="External"/><Relationship Id="rId1" Type="http://schemas.openxmlformats.org/officeDocument/2006/relationships/slideLayout" Target="../slideLayouts/slideLayout2.xml"/><Relationship Id="rId6" Type="http://schemas.openxmlformats.org/officeDocument/2006/relationships/hyperlink" Target="https://dofactory.com/css/animation" TargetMode="External"/><Relationship Id="rId5" Type="http://schemas.openxmlformats.org/officeDocument/2006/relationships/hyperlink" Target="https://dofactory.com/css/all" TargetMode="External"/><Relationship Id="rId4" Type="http://schemas.openxmlformats.org/officeDocument/2006/relationships/hyperlink" Target="https://dofactory.com/css/align-sel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Rectangle 187">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4" name="Rectangle 189">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031694" y="762001"/>
            <a:ext cx="4231343" cy="1141004"/>
          </a:xfrm>
        </p:spPr>
        <p:txBody>
          <a:bodyPr vert="horz" lIns="91440" tIns="45720" rIns="91440" bIns="45720" rtlCol="0" anchor="b">
            <a:normAutofit/>
          </a:bodyPr>
          <a:lstStyle/>
          <a:p>
            <a:r>
              <a:rPr lang="en-US" b="1" kern="1200" cap="all" spc="600" baseline="0" dirty="0">
                <a:solidFill>
                  <a:srgbClr val="00B050"/>
                </a:solidFill>
                <a:latin typeface="Bahnschrift SemiCondensed" panose="020B0502040204020203" pitchFamily="34" charset="0"/>
              </a:rPr>
              <a:t>Web</a:t>
            </a:r>
            <a:r>
              <a:rPr lang="en-US" b="1" i="1" kern="1200" cap="all" spc="600" baseline="0" dirty="0">
                <a:solidFill>
                  <a:srgbClr val="00B050"/>
                </a:solidFill>
                <a:latin typeface="Bahnschrift SemiCondensed" panose="020B0502040204020203" pitchFamily="34" charset="0"/>
              </a:rPr>
              <a:t> </a:t>
            </a:r>
            <a:r>
              <a:rPr lang="en-US" b="1" kern="1200" cap="all" spc="600" baseline="0" dirty="0">
                <a:solidFill>
                  <a:srgbClr val="00B050"/>
                </a:solidFill>
                <a:latin typeface="Bahnschrift SemiCondensed" panose="020B0502040204020203" pitchFamily="34" charset="0"/>
              </a:rPr>
              <a:t>Technology</a:t>
            </a:r>
            <a:r>
              <a:rPr lang="en-US" b="1" i="1" kern="1200" cap="all" spc="600" baseline="0" dirty="0">
                <a:solidFill>
                  <a:srgbClr val="00B050"/>
                </a:solidFill>
                <a:latin typeface="Bahnschrift SemiCondensed" panose="020B0502040204020203" pitchFamily="34" charset="0"/>
              </a:rPr>
              <a:t> </a:t>
            </a:r>
            <a:r>
              <a:rPr lang="en-US" b="1" kern="1200" cap="all" spc="600" baseline="0" dirty="0">
                <a:solidFill>
                  <a:srgbClr val="00B050"/>
                </a:solidFill>
                <a:latin typeface="Bahnschrift SemiCondensed" panose="020B0502040204020203" pitchFamily="34" charset="0"/>
              </a:rPr>
              <a:t>Workshop-1</a:t>
            </a:r>
          </a:p>
        </p:txBody>
      </p:sp>
      <p:sp>
        <p:nvSpPr>
          <p:cNvPr id="215" name="Rectangle 191">
            <a:extLst>
              <a:ext uri="{FF2B5EF4-FFF2-40B4-BE49-F238E27FC236}">
                <a16:creationId xmlns:a16="http://schemas.microsoft.com/office/drawing/2014/main" id="{683DE4F2-E127-9EB5-D502-A101EED16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3"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Shape 193">
            <a:extLst>
              <a:ext uri="{FF2B5EF4-FFF2-40B4-BE49-F238E27FC236}">
                <a16:creationId xmlns:a16="http://schemas.microsoft.com/office/drawing/2014/main" id="{8B4D081D-BEB0-F616-C78E-B76F0370B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B925FCD3-698A-5124-8468-92A1A5D00C62}"/>
              </a:ext>
            </a:extLst>
          </p:cNvPr>
          <p:cNvPicPr>
            <a:picLocks noChangeAspect="1"/>
          </p:cNvPicPr>
          <p:nvPr/>
        </p:nvPicPr>
        <p:blipFill>
          <a:blip r:embed="rId2"/>
          <a:stretch>
            <a:fillRect/>
          </a:stretch>
        </p:blipFill>
        <p:spPr>
          <a:xfrm>
            <a:off x="1695720" y="2083552"/>
            <a:ext cx="2694852" cy="2690895"/>
          </a:xfrm>
          <a:prstGeom prst="rect">
            <a:avLst/>
          </a:prstGeom>
        </p:spPr>
      </p:pic>
      <p:sp>
        <p:nvSpPr>
          <p:cNvPr id="3" name="Subtitle 2"/>
          <p:cNvSpPr>
            <a:spLocks noGrp="1"/>
          </p:cNvSpPr>
          <p:nvPr>
            <p:ph type="subTitle" idx="1"/>
          </p:nvPr>
        </p:nvSpPr>
        <p:spPr>
          <a:xfrm>
            <a:off x="7031694" y="2285999"/>
            <a:ext cx="4219148" cy="3810000"/>
          </a:xfrm>
        </p:spPr>
        <p:txBody>
          <a:bodyPr vert="horz" lIns="91440" tIns="45720" rIns="91440" bIns="45720" rtlCol="0">
            <a:normAutofit/>
          </a:bodyPr>
          <a:lstStyle/>
          <a:p>
            <a:r>
              <a:rPr lang="en-US" b="1" i="1" dirty="0">
                <a:solidFill>
                  <a:srgbClr val="0070C0"/>
                </a:solidFill>
              </a:rPr>
              <a:t>Submitted by-   </a:t>
            </a:r>
            <a:r>
              <a:rPr lang="en-US" dirty="0"/>
              <a:t>Dipti Ranjan Pradhan, Pratik Maharathi, </a:t>
            </a:r>
            <a:r>
              <a:rPr lang="en-US" dirty="0" err="1"/>
              <a:t>Priyanshu</a:t>
            </a:r>
            <a:r>
              <a:rPr lang="en-US" dirty="0"/>
              <a:t> </a:t>
            </a:r>
            <a:r>
              <a:rPr lang="en-US" dirty="0" err="1"/>
              <a:t>Prabhuprangya</a:t>
            </a:r>
            <a:endParaRPr lang="en-US" dirty="0"/>
          </a:p>
          <a:p>
            <a:r>
              <a:rPr lang="en-US" b="1" i="1" dirty="0">
                <a:solidFill>
                  <a:srgbClr val="0070C0"/>
                </a:solidFill>
              </a:rPr>
              <a:t>Registration No- </a:t>
            </a:r>
            <a:r>
              <a:rPr lang="en-US" dirty="0"/>
              <a:t>2041016246</a:t>
            </a:r>
          </a:p>
          <a:p>
            <a:r>
              <a:rPr lang="en-US" b="1" i="1" dirty="0">
                <a:solidFill>
                  <a:srgbClr val="0070C0"/>
                </a:solidFill>
              </a:rPr>
              <a:t>Branch &amp; Sec- </a:t>
            </a:r>
            <a:r>
              <a:rPr lang="en-US" dirty="0"/>
              <a:t>CSIT-C</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04C7-1751-AD1E-5086-6A1AADFA1DD1}"/>
              </a:ext>
            </a:extLst>
          </p:cNvPr>
          <p:cNvSpPr>
            <a:spLocks noGrp="1"/>
          </p:cNvSpPr>
          <p:nvPr>
            <p:ph type="title"/>
          </p:nvPr>
        </p:nvSpPr>
        <p:spPr/>
        <p:txBody>
          <a:bodyPr/>
          <a:lstStyle/>
          <a:p>
            <a:r>
              <a:rPr lang="en-US" err="1"/>
              <a:t>css</a:t>
            </a:r>
          </a:p>
        </p:txBody>
      </p:sp>
      <p:graphicFrame>
        <p:nvGraphicFramePr>
          <p:cNvPr id="5" name="Content Placeholder 4">
            <a:extLst>
              <a:ext uri="{FF2B5EF4-FFF2-40B4-BE49-F238E27FC236}">
                <a16:creationId xmlns:a16="http://schemas.microsoft.com/office/drawing/2014/main" id="{DA15F8C6-8D4E-2F7D-B2D8-01CEB02A09EC}"/>
              </a:ext>
            </a:extLst>
          </p:cNvPr>
          <p:cNvGraphicFramePr>
            <a:graphicFrameLocks noGrp="1"/>
          </p:cNvGraphicFramePr>
          <p:nvPr>
            <p:ph idx="1"/>
            <p:extLst>
              <p:ext uri="{D42A27DB-BD31-4B8C-83A1-F6EECF244321}">
                <p14:modId xmlns:p14="http://schemas.microsoft.com/office/powerpoint/2010/main" val="1756545051"/>
              </p:ext>
            </p:extLst>
          </p:nvPr>
        </p:nvGraphicFramePr>
        <p:xfrm>
          <a:off x="952500" y="2286000"/>
          <a:ext cx="10287000" cy="731520"/>
        </p:xfrm>
        <a:graphic>
          <a:graphicData uri="http://schemas.openxmlformats.org/drawingml/2006/table">
            <a:tbl>
              <a:tblPr firstRow="1" bandRow="1">
                <a:tableStyleId>{5C22544A-7EE6-4342-B048-85BDC9FD1C3A}</a:tableStyleId>
              </a:tblPr>
              <a:tblGrid>
                <a:gridCol w="5143500">
                  <a:extLst>
                    <a:ext uri="{9D8B030D-6E8A-4147-A177-3AD203B41FA5}">
                      <a16:colId xmlns:a16="http://schemas.microsoft.com/office/drawing/2014/main" val="164052371"/>
                    </a:ext>
                  </a:extLst>
                </a:gridCol>
                <a:gridCol w="5143500">
                  <a:extLst>
                    <a:ext uri="{9D8B030D-6E8A-4147-A177-3AD203B41FA5}">
                      <a16:colId xmlns:a16="http://schemas.microsoft.com/office/drawing/2014/main" val="454423918"/>
                    </a:ext>
                  </a:extLst>
                </a:gridCol>
              </a:tblGrid>
              <a:tr h="0">
                <a:tc>
                  <a:txBody>
                    <a:bodyPr/>
                    <a:lstStyle/>
                    <a:p>
                      <a:pPr fontAlgn="t"/>
                      <a:r>
                        <a:rPr lang="en-US">
                          <a:effectLst/>
                          <a:hlinkClick r:id="rId2"/>
                        </a:rPr>
                        <a:t>babckground-color</a:t>
                      </a:r>
                      <a:endParaRPr lang="en-US">
                        <a:effectLst/>
                      </a:endParaRPr>
                    </a:p>
                  </a:txBody>
                  <a:tcPr/>
                </a:tc>
                <a:tc>
                  <a:txBody>
                    <a:bodyPr/>
                    <a:lstStyle/>
                    <a:p>
                      <a:pPr fontAlgn="t"/>
                      <a:r>
                        <a:rPr lang="en-US">
                          <a:effectLst/>
                        </a:rPr>
                        <a:t>Sets the background color of the element.</a:t>
                      </a:r>
                    </a:p>
                  </a:txBody>
                  <a:tcPr/>
                </a:tc>
                <a:extLst>
                  <a:ext uri="{0D108BD9-81ED-4DB2-BD59-A6C34878D82A}">
                    <a16:rowId xmlns:a16="http://schemas.microsoft.com/office/drawing/2014/main" val="638790714"/>
                  </a:ext>
                </a:extLst>
              </a:tr>
              <a:tr h="0">
                <a:tc>
                  <a:txBody>
                    <a:bodyPr/>
                    <a:lstStyle/>
                    <a:p>
                      <a:pPr fontAlgn="t"/>
                      <a:r>
                        <a:rPr lang="en-US">
                          <a:effectLst/>
                          <a:hlinkClick r:id="rId3"/>
                        </a:rPr>
                        <a:t>background-image</a:t>
                      </a:r>
                      <a:endParaRPr lang="en-US">
                        <a:effectLst/>
                      </a:endParaRPr>
                    </a:p>
                  </a:txBody>
                  <a:tcPr/>
                </a:tc>
                <a:tc>
                  <a:txBody>
                    <a:bodyPr/>
                    <a:lstStyle/>
                    <a:p>
                      <a:pPr fontAlgn="t"/>
                      <a:r>
                        <a:rPr lang="en-US">
                          <a:effectLst/>
                        </a:rPr>
                        <a:t>Specifies a background image for an element.</a:t>
                      </a:r>
                    </a:p>
                  </a:txBody>
                  <a:tcPr/>
                </a:tc>
                <a:extLst>
                  <a:ext uri="{0D108BD9-81ED-4DB2-BD59-A6C34878D82A}">
                    <a16:rowId xmlns:a16="http://schemas.microsoft.com/office/drawing/2014/main" val="665035012"/>
                  </a:ext>
                </a:extLst>
              </a:tr>
            </a:tbl>
          </a:graphicData>
        </a:graphic>
      </p:graphicFrame>
      <p:graphicFrame>
        <p:nvGraphicFramePr>
          <p:cNvPr id="7" name="Table 6">
            <a:extLst>
              <a:ext uri="{FF2B5EF4-FFF2-40B4-BE49-F238E27FC236}">
                <a16:creationId xmlns:a16="http://schemas.microsoft.com/office/drawing/2014/main" id="{6C606E96-4FB2-C272-8E85-051EAC037DF9}"/>
              </a:ext>
            </a:extLst>
          </p:cNvPr>
          <p:cNvGraphicFramePr>
            <a:graphicFrameLocks noGrp="1"/>
          </p:cNvGraphicFramePr>
          <p:nvPr/>
        </p:nvGraphicFramePr>
        <p:xfrm>
          <a:off x="1619250" y="3063240"/>
          <a:ext cx="8953500" cy="731520"/>
        </p:xfrm>
        <a:graphic>
          <a:graphicData uri="http://schemas.openxmlformats.org/drawingml/2006/table">
            <a:tbl>
              <a:tblPr firstRow="1" bandRow="1">
                <a:tableStyleId>{5C22544A-7EE6-4342-B048-85BDC9FD1C3A}</a:tableStyleId>
              </a:tblPr>
              <a:tblGrid>
                <a:gridCol w="4476750">
                  <a:extLst>
                    <a:ext uri="{9D8B030D-6E8A-4147-A177-3AD203B41FA5}">
                      <a16:colId xmlns:a16="http://schemas.microsoft.com/office/drawing/2014/main" val="1457326192"/>
                    </a:ext>
                  </a:extLst>
                </a:gridCol>
                <a:gridCol w="4476750">
                  <a:extLst>
                    <a:ext uri="{9D8B030D-6E8A-4147-A177-3AD203B41FA5}">
                      <a16:colId xmlns:a16="http://schemas.microsoft.com/office/drawing/2014/main" val="4266608968"/>
                    </a:ext>
                  </a:extLst>
                </a:gridCol>
              </a:tblGrid>
              <a:tr h="0">
                <a:tc>
                  <a:txBody>
                    <a:bodyPr/>
                    <a:lstStyle/>
                    <a:p>
                      <a:pPr fontAlgn="t"/>
                      <a:r>
                        <a:rPr lang="en-US">
                          <a:effectLst/>
                          <a:hlinkClick r:id="rId4"/>
                        </a:rPr>
                        <a:t>border</a:t>
                      </a:r>
                      <a:endParaRPr lang="en-US">
                        <a:effectLst/>
                      </a:endParaRPr>
                    </a:p>
                  </a:txBody>
                  <a:tcPr/>
                </a:tc>
                <a:tc>
                  <a:txBody>
                    <a:bodyPr/>
                    <a:lstStyle/>
                    <a:p>
                      <a:pPr fontAlgn="t"/>
                      <a:r>
                        <a:rPr lang="en-US">
                          <a:effectLst/>
                        </a:rPr>
                        <a:t>Specifies a border for an element</a:t>
                      </a:r>
                    </a:p>
                  </a:txBody>
                  <a:tcPr/>
                </a:tc>
                <a:extLst>
                  <a:ext uri="{0D108BD9-81ED-4DB2-BD59-A6C34878D82A}">
                    <a16:rowId xmlns:a16="http://schemas.microsoft.com/office/drawing/2014/main" val="4004492105"/>
                  </a:ext>
                </a:extLst>
              </a:tr>
              <a:tr h="0">
                <a:tc>
                  <a:txBody>
                    <a:bodyPr/>
                    <a:lstStyle/>
                    <a:p>
                      <a:pPr fontAlgn="t"/>
                      <a:r>
                        <a:rPr lang="en-US">
                          <a:effectLst/>
                          <a:hlinkClick r:id="rId5"/>
                        </a:rPr>
                        <a:t>border-bottom</a:t>
                      </a:r>
                      <a:endParaRPr lang="en-US">
                        <a:effectLst/>
                      </a:endParaRPr>
                    </a:p>
                  </a:txBody>
                  <a:tcPr/>
                </a:tc>
                <a:tc>
                  <a:txBody>
                    <a:bodyPr/>
                    <a:lstStyle/>
                    <a:p>
                      <a:pPr fontAlgn="t"/>
                      <a:r>
                        <a:rPr lang="en-US">
                          <a:effectLst/>
                        </a:rPr>
                        <a:t>Specifies a bottom border for an element.</a:t>
                      </a:r>
                    </a:p>
                  </a:txBody>
                  <a:tcPr/>
                </a:tc>
                <a:extLst>
                  <a:ext uri="{0D108BD9-81ED-4DB2-BD59-A6C34878D82A}">
                    <a16:rowId xmlns:a16="http://schemas.microsoft.com/office/drawing/2014/main" val="3055438214"/>
                  </a:ext>
                </a:extLst>
              </a:tr>
            </a:tbl>
          </a:graphicData>
        </a:graphic>
      </p:graphicFrame>
      <p:graphicFrame>
        <p:nvGraphicFramePr>
          <p:cNvPr id="9" name="Table 8">
            <a:extLst>
              <a:ext uri="{FF2B5EF4-FFF2-40B4-BE49-F238E27FC236}">
                <a16:creationId xmlns:a16="http://schemas.microsoft.com/office/drawing/2014/main" id="{7726817A-3AF1-9E96-7A15-C64761974AE6}"/>
              </a:ext>
            </a:extLst>
          </p:cNvPr>
          <p:cNvGraphicFramePr>
            <a:graphicFrameLocks noGrp="1"/>
          </p:cNvGraphicFramePr>
          <p:nvPr>
            <p:extLst>
              <p:ext uri="{D42A27DB-BD31-4B8C-83A1-F6EECF244321}">
                <p14:modId xmlns:p14="http://schemas.microsoft.com/office/powerpoint/2010/main" val="3874676285"/>
              </p:ext>
            </p:extLst>
          </p:nvPr>
        </p:nvGraphicFramePr>
        <p:xfrm>
          <a:off x="944450" y="2286000"/>
          <a:ext cx="10272265" cy="1737360"/>
        </p:xfrm>
        <a:graphic>
          <a:graphicData uri="http://schemas.openxmlformats.org/drawingml/2006/table">
            <a:tbl>
              <a:tblPr firstRow="1" bandRow="1">
                <a:tableStyleId>{5C22544A-7EE6-4342-B048-85BDC9FD1C3A}</a:tableStyleId>
              </a:tblPr>
              <a:tblGrid>
                <a:gridCol w="5138133">
                  <a:extLst>
                    <a:ext uri="{9D8B030D-6E8A-4147-A177-3AD203B41FA5}">
                      <a16:colId xmlns:a16="http://schemas.microsoft.com/office/drawing/2014/main" val="56148440"/>
                    </a:ext>
                  </a:extLst>
                </a:gridCol>
                <a:gridCol w="5134132">
                  <a:extLst>
                    <a:ext uri="{9D8B030D-6E8A-4147-A177-3AD203B41FA5}">
                      <a16:colId xmlns:a16="http://schemas.microsoft.com/office/drawing/2014/main" val="4157176996"/>
                    </a:ext>
                  </a:extLst>
                </a:gridCol>
              </a:tblGrid>
              <a:tr h="0">
                <a:tc>
                  <a:txBody>
                    <a:bodyPr/>
                    <a:lstStyle/>
                    <a:p>
                      <a:pPr fontAlgn="t"/>
                      <a:r>
                        <a:rPr lang="en-US">
                          <a:effectLst/>
                          <a:hlinkClick r:id="rId6"/>
                        </a:rPr>
                        <a:t>flex-basis</a:t>
                      </a:r>
                      <a:endParaRPr lang="en-US">
                        <a:effectLst/>
                      </a:endParaRPr>
                    </a:p>
                  </a:txBody>
                  <a:tcPr/>
                </a:tc>
                <a:tc>
                  <a:txBody>
                    <a:bodyPr/>
                    <a:lstStyle/>
                    <a:p>
                      <a:pPr fontAlgn="t"/>
                      <a:r>
                        <a:rPr lang="en-US">
                          <a:effectLst/>
                        </a:rPr>
                        <a:t>Specifies the initial width of a flex item.</a:t>
                      </a:r>
                    </a:p>
                  </a:txBody>
                  <a:tcPr/>
                </a:tc>
                <a:extLst>
                  <a:ext uri="{0D108BD9-81ED-4DB2-BD59-A6C34878D82A}">
                    <a16:rowId xmlns:a16="http://schemas.microsoft.com/office/drawing/2014/main" val="340304070"/>
                  </a:ext>
                </a:extLst>
              </a:tr>
              <a:tr h="0">
                <a:tc>
                  <a:txBody>
                    <a:bodyPr/>
                    <a:lstStyle/>
                    <a:p>
                      <a:pPr fontAlgn="t"/>
                      <a:r>
                        <a:rPr lang="en-US">
                          <a:effectLst/>
                          <a:hlinkClick r:id="rId7"/>
                        </a:rPr>
                        <a:t>flex-direction</a:t>
                      </a:r>
                      <a:endParaRPr lang="en-US">
                        <a:effectLst/>
                      </a:endParaRPr>
                    </a:p>
                  </a:txBody>
                  <a:tcPr/>
                </a:tc>
                <a:tc>
                  <a:txBody>
                    <a:bodyPr/>
                    <a:lstStyle/>
                    <a:p>
                      <a:pPr fontAlgn="t"/>
                      <a:r>
                        <a:rPr lang="en-US">
                          <a:effectLst/>
                        </a:rPr>
                        <a:t>Specifies the direction for the flex item to align.</a:t>
                      </a:r>
                    </a:p>
                  </a:txBody>
                  <a:tcPr/>
                </a:tc>
                <a:extLst>
                  <a:ext uri="{0D108BD9-81ED-4DB2-BD59-A6C34878D82A}">
                    <a16:rowId xmlns:a16="http://schemas.microsoft.com/office/drawing/2014/main" val="2499239668"/>
                  </a:ext>
                </a:extLst>
              </a:tr>
              <a:tr h="0">
                <a:tc>
                  <a:txBody>
                    <a:bodyPr/>
                    <a:lstStyle/>
                    <a:p>
                      <a:pPr fontAlgn="t"/>
                      <a:r>
                        <a:rPr lang="en-US">
                          <a:effectLst/>
                          <a:hlinkClick r:id="rId8"/>
                        </a:rPr>
                        <a:t>flex-flow</a:t>
                      </a:r>
                      <a:endParaRPr lang="en-US">
                        <a:effectLst/>
                      </a:endParaRPr>
                    </a:p>
                  </a:txBody>
                  <a:tcPr/>
                </a:tc>
                <a:tc>
                  <a:txBody>
                    <a:bodyPr/>
                    <a:lstStyle/>
                    <a:p>
                      <a:pPr fontAlgn="t"/>
                      <a:r>
                        <a:rPr lang="en-US">
                          <a:effectLst/>
                        </a:rPr>
                        <a:t>Controls the direction and wrapping of flexible items.</a:t>
                      </a:r>
                    </a:p>
                  </a:txBody>
                  <a:tcPr/>
                </a:tc>
                <a:extLst>
                  <a:ext uri="{0D108BD9-81ED-4DB2-BD59-A6C34878D82A}">
                    <a16:rowId xmlns:a16="http://schemas.microsoft.com/office/drawing/2014/main" val="3043163961"/>
                  </a:ext>
                </a:extLst>
              </a:tr>
              <a:tr h="0">
                <a:tc>
                  <a:txBody>
                    <a:bodyPr/>
                    <a:lstStyle/>
                    <a:p>
                      <a:pPr fontAlgn="t"/>
                      <a:r>
                        <a:rPr lang="en-US">
                          <a:effectLst/>
                          <a:hlinkClick r:id="rId9"/>
                        </a:rPr>
                        <a:t>flex-grow</a:t>
                      </a:r>
                      <a:endParaRPr lang="en-US">
                        <a:effectLst/>
                      </a:endParaRPr>
                    </a:p>
                  </a:txBody>
                  <a:tcPr/>
                </a:tc>
                <a:tc>
                  <a:txBody>
                    <a:bodyPr/>
                    <a:lstStyle/>
                    <a:p>
                      <a:pPr fontAlgn="t"/>
                      <a:r>
                        <a:rPr lang="en-US">
                          <a:effectLst/>
                        </a:rPr>
                        <a:t>Specifies how a flex item can grow inside the container.</a:t>
                      </a:r>
                    </a:p>
                  </a:txBody>
                  <a:tcPr/>
                </a:tc>
                <a:extLst>
                  <a:ext uri="{0D108BD9-81ED-4DB2-BD59-A6C34878D82A}">
                    <a16:rowId xmlns:a16="http://schemas.microsoft.com/office/drawing/2014/main" val="3413183223"/>
                  </a:ext>
                </a:extLst>
              </a:tr>
            </a:tbl>
          </a:graphicData>
        </a:graphic>
      </p:graphicFrame>
    </p:spTree>
    <p:extLst>
      <p:ext uri="{BB962C8B-B14F-4D97-AF65-F5344CB8AC3E}">
        <p14:creationId xmlns:p14="http://schemas.microsoft.com/office/powerpoint/2010/main" val="361865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AC-4514-ED00-9EFA-C667BB315E4A}"/>
              </a:ext>
            </a:extLst>
          </p:cNvPr>
          <p:cNvSpPr>
            <a:spLocks noGrp="1"/>
          </p:cNvSpPr>
          <p:nvPr>
            <p:ph type="title"/>
          </p:nvPr>
        </p:nvSpPr>
        <p:spPr>
          <a:xfrm>
            <a:off x="523204" y="360140"/>
            <a:ext cx="10716296" cy="761396"/>
          </a:xfrm>
        </p:spPr>
        <p:txBody>
          <a:bodyPr/>
          <a:lstStyle/>
          <a:p>
            <a:r>
              <a:rPr lang="en-US" err="1"/>
              <a:t>css</a:t>
            </a:r>
          </a:p>
        </p:txBody>
      </p:sp>
      <p:graphicFrame>
        <p:nvGraphicFramePr>
          <p:cNvPr id="5" name="Content Placeholder 4">
            <a:extLst>
              <a:ext uri="{FF2B5EF4-FFF2-40B4-BE49-F238E27FC236}">
                <a16:creationId xmlns:a16="http://schemas.microsoft.com/office/drawing/2014/main" id="{42787F43-FD0B-155F-14F7-4CEC8B49299B}"/>
              </a:ext>
            </a:extLst>
          </p:cNvPr>
          <p:cNvGraphicFramePr>
            <a:graphicFrameLocks noGrp="1"/>
          </p:cNvGraphicFramePr>
          <p:nvPr>
            <p:ph idx="1"/>
            <p:extLst>
              <p:ext uri="{D42A27DB-BD31-4B8C-83A1-F6EECF244321}">
                <p14:modId xmlns:p14="http://schemas.microsoft.com/office/powerpoint/2010/main" val="1242144101"/>
              </p:ext>
            </p:extLst>
          </p:nvPr>
        </p:nvGraphicFramePr>
        <p:xfrm>
          <a:off x="665408" y="1234225"/>
          <a:ext cx="10582140" cy="5656894"/>
        </p:xfrm>
        <a:graphic>
          <a:graphicData uri="http://schemas.openxmlformats.org/drawingml/2006/table">
            <a:tbl>
              <a:tblPr firstRow="1" bandRow="1">
                <a:tableStyleId>{5C22544A-7EE6-4342-B048-85BDC9FD1C3A}</a:tableStyleId>
              </a:tblPr>
              <a:tblGrid>
                <a:gridCol w="5291070">
                  <a:extLst>
                    <a:ext uri="{9D8B030D-6E8A-4147-A177-3AD203B41FA5}">
                      <a16:colId xmlns:a16="http://schemas.microsoft.com/office/drawing/2014/main" val="1616307971"/>
                    </a:ext>
                  </a:extLst>
                </a:gridCol>
                <a:gridCol w="5291070">
                  <a:extLst>
                    <a:ext uri="{9D8B030D-6E8A-4147-A177-3AD203B41FA5}">
                      <a16:colId xmlns:a16="http://schemas.microsoft.com/office/drawing/2014/main" val="3117276342"/>
                    </a:ext>
                  </a:extLst>
                </a:gridCol>
              </a:tblGrid>
              <a:tr h="377126">
                <a:tc>
                  <a:txBody>
                    <a:bodyPr/>
                    <a:lstStyle/>
                    <a:p>
                      <a:pPr fontAlgn="t"/>
                      <a:r>
                        <a:rPr lang="en-US">
                          <a:effectLst/>
                          <a:hlinkClick r:id="rId2"/>
                        </a:rPr>
                        <a:t>font-weight</a:t>
                      </a:r>
                      <a:endParaRPr lang="en-US">
                        <a:effectLst/>
                      </a:endParaRPr>
                    </a:p>
                  </a:txBody>
                  <a:tcPr/>
                </a:tc>
                <a:tc>
                  <a:txBody>
                    <a:bodyPr/>
                    <a:lstStyle/>
                    <a:p>
                      <a:pPr fontAlgn="t"/>
                      <a:r>
                        <a:rPr lang="en-US">
                          <a:effectLst/>
                        </a:rPr>
                        <a:t>Sets the weight or thickness of the font.</a:t>
                      </a:r>
                    </a:p>
                  </a:txBody>
                  <a:tcPr/>
                </a:tc>
                <a:extLst>
                  <a:ext uri="{0D108BD9-81ED-4DB2-BD59-A6C34878D82A}">
                    <a16:rowId xmlns:a16="http://schemas.microsoft.com/office/drawing/2014/main" val="3837869983"/>
                  </a:ext>
                </a:extLst>
              </a:tr>
              <a:tr h="659971">
                <a:tc>
                  <a:txBody>
                    <a:bodyPr/>
                    <a:lstStyle/>
                    <a:p>
                      <a:pPr fontAlgn="t"/>
                      <a:r>
                        <a:rPr lang="en-US">
                          <a:effectLst/>
                          <a:hlinkClick r:id="rId3"/>
                        </a:rPr>
                        <a:t>grid</a:t>
                      </a:r>
                      <a:endParaRPr lang="en-US">
                        <a:effectLst/>
                      </a:endParaRPr>
                    </a:p>
                  </a:txBody>
                  <a:tcPr/>
                </a:tc>
                <a:tc>
                  <a:txBody>
                    <a:bodyPr/>
                    <a:lstStyle/>
                    <a:p>
                      <a:pPr fontAlgn="t"/>
                      <a:r>
                        <a:rPr lang="en-US">
                          <a:effectLst/>
                        </a:rPr>
                        <a:t>Defines a grid layout with responsive rows and columns.</a:t>
                      </a:r>
                    </a:p>
                  </a:txBody>
                  <a:tcPr/>
                </a:tc>
                <a:extLst>
                  <a:ext uri="{0D108BD9-81ED-4DB2-BD59-A6C34878D82A}">
                    <a16:rowId xmlns:a16="http://schemas.microsoft.com/office/drawing/2014/main" val="4045082123"/>
                  </a:ext>
                </a:extLst>
              </a:tr>
              <a:tr h="659971">
                <a:tc>
                  <a:txBody>
                    <a:bodyPr/>
                    <a:lstStyle/>
                    <a:p>
                      <a:pPr fontAlgn="t"/>
                      <a:r>
                        <a:rPr lang="en-US">
                          <a:effectLst/>
                          <a:hlinkClick r:id="rId4"/>
                        </a:rPr>
                        <a:t>grid-area</a:t>
                      </a:r>
                      <a:endParaRPr lang="en-US">
                        <a:effectLst/>
                      </a:endParaRPr>
                    </a:p>
                  </a:txBody>
                  <a:tcPr/>
                </a:tc>
                <a:tc>
                  <a:txBody>
                    <a:bodyPr/>
                    <a:lstStyle/>
                    <a:p>
                      <a:pPr fontAlgn="t"/>
                      <a:r>
                        <a:rPr lang="en-US">
                          <a:effectLst/>
                        </a:rPr>
                        <a:t>Sets the size and location of grid items in a grid container.</a:t>
                      </a:r>
                    </a:p>
                  </a:txBody>
                  <a:tcPr/>
                </a:tc>
                <a:extLst>
                  <a:ext uri="{0D108BD9-81ED-4DB2-BD59-A6C34878D82A}">
                    <a16:rowId xmlns:a16="http://schemas.microsoft.com/office/drawing/2014/main" val="4231011492"/>
                  </a:ext>
                </a:extLst>
              </a:tr>
              <a:tr h="659971">
                <a:tc>
                  <a:txBody>
                    <a:bodyPr/>
                    <a:lstStyle/>
                    <a:p>
                      <a:pPr fontAlgn="t"/>
                      <a:r>
                        <a:rPr lang="en-US">
                          <a:effectLst/>
                          <a:hlinkClick r:id="rId5"/>
                        </a:rPr>
                        <a:t>grid-auto-columns</a:t>
                      </a:r>
                      <a:endParaRPr lang="en-US">
                        <a:effectLst/>
                      </a:endParaRPr>
                    </a:p>
                  </a:txBody>
                  <a:tcPr/>
                </a:tc>
                <a:tc>
                  <a:txBody>
                    <a:bodyPr/>
                    <a:lstStyle/>
                    <a:p>
                      <a:pPr fontAlgn="t"/>
                      <a:r>
                        <a:rPr lang="en-US">
                          <a:effectLst/>
                        </a:rPr>
                        <a:t>Specifies the size of the columns in a grid container.</a:t>
                      </a:r>
                    </a:p>
                  </a:txBody>
                  <a:tcPr/>
                </a:tc>
                <a:extLst>
                  <a:ext uri="{0D108BD9-81ED-4DB2-BD59-A6C34878D82A}">
                    <a16:rowId xmlns:a16="http://schemas.microsoft.com/office/drawing/2014/main" val="3944903079"/>
                  </a:ext>
                </a:extLst>
              </a:tr>
              <a:tr h="659971">
                <a:tc>
                  <a:txBody>
                    <a:bodyPr/>
                    <a:lstStyle/>
                    <a:p>
                      <a:pPr fontAlgn="t"/>
                      <a:r>
                        <a:rPr lang="en-US">
                          <a:effectLst/>
                          <a:hlinkClick r:id="rId6"/>
                        </a:rPr>
                        <a:t>grid-auto-flow</a:t>
                      </a:r>
                      <a:endParaRPr lang="en-US">
                        <a:effectLst/>
                      </a:endParaRPr>
                    </a:p>
                  </a:txBody>
                  <a:tcPr/>
                </a:tc>
                <a:tc>
                  <a:txBody>
                    <a:bodyPr/>
                    <a:lstStyle/>
                    <a:p>
                      <a:pPr fontAlgn="t"/>
                      <a:r>
                        <a:rPr lang="en-US">
                          <a:effectLst/>
                        </a:rPr>
                        <a:t>Specifies the initial placement of items in a grid container.</a:t>
                      </a:r>
                    </a:p>
                  </a:txBody>
                  <a:tcPr/>
                </a:tc>
                <a:extLst>
                  <a:ext uri="{0D108BD9-81ED-4DB2-BD59-A6C34878D82A}">
                    <a16:rowId xmlns:a16="http://schemas.microsoft.com/office/drawing/2014/main" val="767684579"/>
                  </a:ext>
                </a:extLst>
              </a:tr>
              <a:tr h="659971">
                <a:tc>
                  <a:txBody>
                    <a:bodyPr/>
                    <a:lstStyle/>
                    <a:p>
                      <a:pPr fontAlgn="t"/>
                      <a:r>
                        <a:rPr lang="en-US">
                          <a:effectLst/>
                          <a:hlinkClick r:id="rId7"/>
                        </a:rPr>
                        <a:t>grid-auto-rows</a:t>
                      </a:r>
                      <a:endParaRPr lang="en-US">
                        <a:effectLst/>
                      </a:endParaRPr>
                    </a:p>
                  </a:txBody>
                  <a:tcPr/>
                </a:tc>
                <a:tc>
                  <a:txBody>
                    <a:bodyPr/>
                    <a:lstStyle/>
                    <a:p>
                      <a:pPr fontAlgn="t"/>
                      <a:r>
                        <a:rPr lang="en-US">
                          <a:effectLst/>
                        </a:rPr>
                        <a:t>Specifies the initial size of the items in a grid container.</a:t>
                      </a:r>
                    </a:p>
                  </a:txBody>
                  <a:tcPr/>
                </a:tc>
                <a:extLst>
                  <a:ext uri="{0D108BD9-81ED-4DB2-BD59-A6C34878D82A}">
                    <a16:rowId xmlns:a16="http://schemas.microsoft.com/office/drawing/2014/main" val="725680206"/>
                  </a:ext>
                </a:extLst>
              </a:tr>
              <a:tr h="659971">
                <a:tc>
                  <a:txBody>
                    <a:bodyPr/>
                    <a:lstStyle/>
                    <a:p>
                      <a:pPr fontAlgn="t"/>
                      <a:r>
                        <a:rPr lang="en-US">
                          <a:effectLst/>
                          <a:hlinkClick r:id="rId8"/>
                        </a:rPr>
                        <a:t>grid-column</a:t>
                      </a:r>
                      <a:endParaRPr lang="en-US">
                        <a:effectLst/>
                      </a:endParaRPr>
                    </a:p>
                  </a:txBody>
                  <a:tcPr/>
                </a:tc>
                <a:tc>
                  <a:txBody>
                    <a:bodyPr/>
                    <a:lstStyle/>
                    <a:p>
                      <a:pPr fontAlgn="t"/>
                      <a:r>
                        <a:rPr lang="en-US">
                          <a:effectLst/>
                        </a:rPr>
                        <a:t>Specifies the size and location of a grid item in a grid container.</a:t>
                      </a:r>
                    </a:p>
                  </a:txBody>
                  <a:tcPr/>
                </a:tc>
                <a:extLst>
                  <a:ext uri="{0D108BD9-81ED-4DB2-BD59-A6C34878D82A}">
                    <a16:rowId xmlns:a16="http://schemas.microsoft.com/office/drawing/2014/main" val="4076496667"/>
                  </a:ext>
                </a:extLst>
              </a:tr>
              <a:tr h="659971">
                <a:tc>
                  <a:txBody>
                    <a:bodyPr/>
                    <a:lstStyle/>
                    <a:p>
                      <a:pPr fontAlgn="t"/>
                      <a:r>
                        <a:rPr lang="en-US">
                          <a:effectLst/>
                          <a:hlinkClick r:id="rId9"/>
                        </a:rPr>
                        <a:t>grid-column-end</a:t>
                      </a:r>
                      <a:endParaRPr lang="en-US">
                        <a:effectLst/>
                      </a:endParaRPr>
                    </a:p>
                  </a:txBody>
                  <a:tcPr/>
                </a:tc>
                <a:tc>
                  <a:txBody>
                    <a:bodyPr/>
                    <a:lstStyle/>
                    <a:p>
                      <a:pPr fontAlgn="t"/>
                      <a:r>
                        <a:rPr lang="en-US">
                          <a:effectLst/>
                        </a:rPr>
                        <a:t>Specifies in which column-line the grid item will end.</a:t>
                      </a:r>
                    </a:p>
                  </a:txBody>
                  <a:tcPr/>
                </a:tc>
                <a:extLst>
                  <a:ext uri="{0D108BD9-81ED-4DB2-BD59-A6C34878D82A}">
                    <a16:rowId xmlns:a16="http://schemas.microsoft.com/office/drawing/2014/main" val="3192199848"/>
                  </a:ext>
                </a:extLst>
              </a:tr>
              <a:tr h="659971">
                <a:tc>
                  <a:txBody>
                    <a:bodyPr/>
                    <a:lstStyle/>
                    <a:p>
                      <a:pPr fontAlgn="t"/>
                      <a:r>
                        <a:rPr lang="en-US">
                          <a:effectLst/>
                          <a:hlinkClick r:id="rId10"/>
                        </a:rPr>
                        <a:t>grid-column-gap</a:t>
                      </a:r>
                      <a:endParaRPr lang="en-US">
                        <a:effectLst/>
                      </a:endParaRPr>
                    </a:p>
                  </a:txBody>
                  <a:tcPr/>
                </a:tc>
                <a:tc>
                  <a:txBody>
                    <a:bodyPr/>
                    <a:lstStyle/>
                    <a:p>
                      <a:pPr fontAlgn="t"/>
                      <a:r>
                        <a:rPr lang="en-US">
                          <a:effectLst/>
                        </a:rPr>
                        <a:t>Specifies the gap size between columns in a grid container.</a:t>
                      </a:r>
                    </a:p>
                  </a:txBody>
                  <a:tcPr/>
                </a:tc>
                <a:extLst>
                  <a:ext uri="{0D108BD9-81ED-4DB2-BD59-A6C34878D82A}">
                    <a16:rowId xmlns:a16="http://schemas.microsoft.com/office/drawing/2014/main" val="1664252793"/>
                  </a:ext>
                </a:extLst>
              </a:tr>
            </a:tbl>
          </a:graphicData>
        </a:graphic>
      </p:graphicFrame>
    </p:spTree>
    <p:extLst>
      <p:ext uri="{BB962C8B-B14F-4D97-AF65-F5344CB8AC3E}">
        <p14:creationId xmlns:p14="http://schemas.microsoft.com/office/powerpoint/2010/main" val="1008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502C-D766-20A3-EF2A-724DB175F226}"/>
              </a:ext>
            </a:extLst>
          </p:cNvPr>
          <p:cNvSpPr>
            <a:spLocks noGrp="1"/>
          </p:cNvSpPr>
          <p:nvPr>
            <p:ph type="title"/>
          </p:nvPr>
        </p:nvSpPr>
        <p:spPr>
          <a:xfrm>
            <a:off x="745111" y="361312"/>
            <a:ext cx="10287000" cy="1147762"/>
          </a:xfrm>
        </p:spPr>
        <p:txBody>
          <a:bodyPr/>
          <a:lstStyle/>
          <a:p>
            <a:r>
              <a:rPr lang="en-US" dirty="0"/>
              <a:t>JavaScript</a:t>
            </a:r>
            <a:endParaRPr lang="en-IN" dirty="0"/>
          </a:p>
        </p:txBody>
      </p:sp>
      <p:sp>
        <p:nvSpPr>
          <p:cNvPr id="3" name="Content Placeholder 2">
            <a:extLst>
              <a:ext uri="{FF2B5EF4-FFF2-40B4-BE49-F238E27FC236}">
                <a16:creationId xmlns:a16="http://schemas.microsoft.com/office/drawing/2014/main" id="{4453BAAE-19EF-4B93-B48F-AF92A6A8FA63}"/>
              </a:ext>
            </a:extLst>
          </p:cNvPr>
          <p:cNvSpPr>
            <a:spLocks noGrp="1"/>
          </p:cNvSpPr>
          <p:nvPr>
            <p:ph idx="1"/>
          </p:nvPr>
        </p:nvSpPr>
        <p:spPr>
          <a:xfrm>
            <a:off x="745111" y="1682681"/>
            <a:ext cx="10287000" cy="4680412"/>
          </a:xfrm>
        </p:spPr>
        <p:txBody>
          <a:bodyPr>
            <a:normAutofit/>
          </a:bodyPr>
          <a:lstStyle/>
          <a:p>
            <a:pPr marL="0" indent="0">
              <a:buNone/>
            </a:pPr>
            <a:r>
              <a:rPr lang="en-US" sz="2000" b="1" dirty="0"/>
              <a:t>In JS we have used some of the important methods like </a:t>
            </a:r>
            <a:r>
              <a:rPr lang="en-US" sz="2000" b="1" dirty="0" err="1"/>
              <a:t>queryselector</a:t>
            </a:r>
            <a:r>
              <a:rPr lang="en-US" sz="2000" b="1" dirty="0"/>
              <a:t>, </a:t>
            </a:r>
            <a:r>
              <a:rPr lang="en-US" sz="2000" b="1" dirty="0" err="1"/>
              <a:t>queryselectorAll</a:t>
            </a:r>
            <a:r>
              <a:rPr lang="en-US" sz="2000" b="1" dirty="0"/>
              <a:t>, toggle, remove and add.</a:t>
            </a:r>
          </a:p>
          <a:p>
            <a:r>
              <a:rPr lang="en-US" dirty="0"/>
              <a:t>Query Selector- </a:t>
            </a:r>
            <a:r>
              <a:rPr lang="en-US" u="sng" dirty="0" err="1">
                <a:solidFill>
                  <a:srgbClr val="FF0000"/>
                </a:solidFill>
              </a:rPr>
              <a:t>querySelector</a:t>
            </a:r>
            <a:r>
              <a:rPr lang="en-US" u="sng" dirty="0">
                <a:solidFill>
                  <a:srgbClr val="FF0000"/>
                </a:solidFill>
              </a:rPr>
              <a:t>()– </a:t>
            </a:r>
            <a:r>
              <a:rPr lang="en-US" u="sng" dirty="0"/>
              <a:t>This method is used to returns the first element that matches a CSS selector.</a:t>
            </a:r>
          </a:p>
          <a:p>
            <a:r>
              <a:rPr lang="en-US" dirty="0"/>
              <a:t> Query Selector All- </a:t>
            </a:r>
            <a:r>
              <a:rPr lang="en-US" u="sng" dirty="0" err="1">
                <a:solidFill>
                  <a:srgbClr val="FF0000"/>
                </a:solidFill>
              </a:rPr>
              <a:t>querySelectorAll</a:t>
            </a:r>
            <a:r>
              <a:rPr lang="en-US" u="sng" dirty="0">
                <a:solidFill>
                  <a:srgbClr val="FF0000"/>
                </a:solidFill>
              </a:rPr>
              <a:t>()– </a:t>
            </a:r>
            <a:r>
              <a:rPr lang="en-US" dirty="0"/>
              <a:t>This method is used to return all the elements that matches a CSS selectors.</a:t>
            </a:r>
            <a:endParaRPr lang="en-IN" dirty="0">
              <a:solidFill>
                <a:srgbClr val="FF0000"/>
              </a:solidFill>
            </a:endParaRPr>
          </a:p>
          <a:p>
            <a:r>
              <a:rPr lang="en-US" dirty="0"/>
              <a:t>Toggle- </a:t>
            </a:r>
            <a:r>
              <a:rPr lang="en-US" u="sng" dirty="0">
                <a:solidFill>
                  <a:srgbClr val="FF0000"/>
                </a:solidFill>
              </a:rPr>
              <a:t>toggle()– </a:t>
            </a:r>
            <a:r>
              <a:rPr lang="en-US" dirty="0"/>
              <a:t>This method toggles between hide() and show() for the selected elements. This checks the selected elements for visibility.</a:t>
            </a:r>
          </a:p>
          <a:p>
            <a:r>
              <a:rPr lang="en-US" dirty="0"/>
              <a:t>Remove- </a:t>
            </a:r>
            <a:r>
              <a:rPr lang="en-US" u="sng" dirty="0">
                <a:solidFill>
                  <a:srgbClr val="FF0000"/>
                </a:solidFill>
              </a:rPr>
              <a:t>remove()– </a:t>
            </a:r>
            <a:r>
              <a:rPr lang="en-US" dirty="0"/>
              <a:t>This method is used to removes an element or node from the given document.</a:t>
            </a:r>
          </a:p>
          <a:p>
            <a:r>
              <a:rPr lang="en-US" dirty="0"/>
              <a:t>Add- </a:t>
            </a:r>
            <a:r>
              <a:rPr lang="en-US" u="sng" dirty="0">
                <a:solidFill>
                  <a:srgbClr val="FF0000"/>
                </a:solidFill>
              </a:rPr>
              <a:t>add()– </a:t>
            </a:r>
            <a:r>
              <a:rPr lang="en-US" dirty="0"/>
              <a:t>This method is used to append an element with a specified value in a set. It modifies the existing set by appending the new element but does not return a new set.</a:t>
            </a:r>
          </a:p>
        </p:txBody>
      </p:sp>
    </p:spTree>
    <p:extLst>
      <p:ext uri="{BB962C8B-B14F-4D97-AF65-F5344CB8AC3E}">
        <p14:creationId xmlns:p14="http://schemas.microsoft.com/office/powerpoint/2010/main" val="372554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217C9D-D598-8DD2-910E-C760870878AD}"/>
              </a:ext>
            </a:extLst>
          </p:cNvPr>
          <p:cNvSpPr/>
          <p:nvPr/>
        </p:nvSpPr>
        <p:spPr>
          <a:xfrm>
            <a:off x="3744555" y="2505670"/>
            <a:ext cx="417499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a:t>
            </a:r>
            <a:endParaRPr lang="en-US" sz="5400" b="1" cap="none" spc="0" dirty="0">
              <a:ln/>
              <a:solidFill>
                <a:schemeClr val="accent3"/>
              </a:solidFill>
              <a:effectLst/>
            </a:endParaRPr>
          </a:p>
        </p:txBody>
      </p:sp>
    </p:spTree>
    <p:extLst>
      <p:ext uri="{BB962C8B-B14F-4D97-AF65-F5344CB8AC3E}">
        <p14:creationId xmlns:p14="http://schemas.microsoft.com/office/powerpoint/2010/main" val="104217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5F2-BEE9-2C9E-007D-00066C7D7ED2}"/>
              </a:ext>
            </a:extLst>
          </p:cNvPr>
          <p:cNvSpPr>
            <a:spLocks noGrp="1"/>
          </p:cNvSpPr>
          <p:nvPr>
            <p:ph type="title"/>
          </p:nvPr>
        </p:nvSpPr>
        <p:spPr/>
        <p:txBody>
          <a:bodyPr/>
          <a:lstStyle/>
          <a:p>
            <a:r>
              <a:rPr lang="en-US"/>
              <a:t>Mini Project</a:t>
            </a:r>
          </a:p>
        </p:txBody>
      </p:sp>
      <p:sp>
        <p:nvSpPr>
          <p:cNvPr id="3" name="Content Placeholder 2">
            <a:extLst>
              <a:ext uri="{FF2B5EF4-FFF2-40B4-BE49-F238E27FC236}">
                <a16:creationId xmlns:a16="http://schemas.microsoft.com/office/drawing/2014/main" id="{28C1C504-BD1A-E8C6-2936-4A7C52FBEA90}"/>
              </a:ext>
            </a:extLst>
          </p:cNvPr>
          <p:cNvSpPr>
            <a:spLocks noGrp="1"/>
          </p:cNvSpPr>
          <p:nvPr>
            <p:ph idx="1"/>
          </p:nvPr>
        </p:nvSpPr>
        <p:spPr/>
        <p:txBody>
          <a:bodyPr vert="horz" lIns="91440" tIns="45720" rIns="91440" bIns="45720" rtlCol="0" anchor="t">
            <a:normAutofit/>
          </a:bodyPr>
          <a:lstStyle/>
          <a:p>
            <a:r>
              <a:rPr lang="en-US" sz="2400" b="1">
                <a:solidFill>
                  <a:srgbClr val="7030A0"/>
                </a:solidFill>
              </a:rPr>
              <a:t>CONTENT:</a:t>
            </a:r>
          </a:p>
          <a:p>
            <a:r>
              <a:rPr lang="en-US" b="1"/>
              <a:t>1.Introduction</a:t>
            </a:r>
            <a:endParaRPr lang="en-US" b="1">
              <a:solidFill>
                <a:schemeClr val="tx1">
                  <a:lumMod val="95000"/>
                  <a:lumOff val="5000"/>
                </a:schemeClr>
              </a:solidFill>
            </a:endParaRPr>
          </a:p>
          <a:p>
            <a:r>
              <a:rPr lang="en-US" b="1"/>
              <a:t>2.html</a:t>
            </a:r>
          </a:p>
          <a:p>
            <a:r>
              <a:rPr lang="en-US" b="1"/>
              <a:t>3.CSS</a:t>
            </a:r>
          </a:p>
          <a:p>
            <a:r>
              <a:rPr lang="en-US" b="1"/>
              <a:t>3.Javascript</a:t>
            </a:r>
          </a:p>
          <a:p>
            <a:r>
              <a:rPr lang="en-US" b="1"/>
              <a:t>4.End of the project</a:t>
            </a:r>
          </a:p>
        </p:txBody>
      </p:sp>
    </p:spTree>
    <p:extLst>
      <p:ext uri="{BB962C8B-B14F-4D97-AF65-F5344CB8AC3E}">
        <p14:creationId xmlns:p14="http://schemas.microsoft.com/office/powerpoint/2010/main" val="211538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8058-8F9B-477D-8343-1D88AC51D19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A6BDA517-864B-5DBE-0242-8C1ED9E3822D}"/>
              </a:ext>
            </a:extLst>
          </p:cNvPr>
          <p:cNvSpPr>
            <a:spLocks noGrp="1"/>
          </p:cNvSpPr>
          <p:nvPr>
            <p:ph idx="1"/>
          </p:nvPr>
        </p:nvSpPr>
        <p:spPr/>
        <p:txBody>
          <a:bodyPr vert="horz" lIns="91440" tIns="45720" rIns="91440" bIns="45720" rtlCol="0" anchor="t">
            <a:normAutofit fontScale="92500" lnSpcReduction="10000"/>
          </a:bodyPr>
          <a:lstStyle/>
          <a:p>
            <a:r>
              <a:rPr lang="en-US" b="1">
                <a:ea typeface="+mn-lt"/>
                <a:cs typeface="+mn-lt"/>
                <a:hlinkClick r:id="rId2"/>
              </a:rPr>
              <a:t>Web Development: </a:t>
            </a:r>
            <a:r>
              <a:rPr lang="en-US">
                <a:ea typeface="+mn-lt"/>
                <a:cs typeface="+mn-lt"/>
              </a:rPr>
              <a:t>Web development refers to the building, creating, and maintaining of websites. It includes aspects such as web design, web publishing, web programming, and database management. It is the creation of an application that works over the internet i.e. websites.</a:t>
            </a:r>
          </a:p>
          <a:p>
            <a:r>
              <a:rPr lang="en-US" b="1">
                <a:ea typeface="+mn-lt"/>
                <a:cs typeface="+mn-lt"/>
              </a:rPr>
              <a:t>Web Development can be classified into two ways:</a:t>
            </a:r>
          </a:p>
          <a:p>
            <a:r>
              <a:rPr lang="en-US" b="1"/>
              <a:t>    1.</a:t>
            </a:r>
            <a:r>
              <a:rPr lang="en-US">
                <a:ea typeface="+mn-lt"/>
                <a:cs typeface="+mn-lt"/>
                <a:hlinkClick r:id="rId3"/>
              </a:rPr>
              <a:t>Frontend Development: </a:t>
            </a:r>
            <a:r>
              <a:rPr lang="en-US">
                <a:ea typeface="+mn-lt"/>
                <a:cs typeface="+mn-lt"/>
              </a:rPr>
              <a:t>The part of a website that the user interacts directly is termed as front end. It is also referred to as the ‘client side’ of the application.</a:t>
            </a:r>
          </a:p>
          <a:p>
            <a:r>
              <a:rPr lang="en-US"/>
              <a:t>    2.</a:t>
            </a:r>
            <a:r>
              <a:rPr lang="en-US">
                <a:ea typeface="+mn-lt"/>
                <a:cs typeface="+mn-lt"/>
                <a:hlinkClick r:id="rId4"/>
              </a:rPr>
              <a:t>Backend Development: </a:t>
            </a:r>
            <a:r>
              <a:rPr lang="en-US">
                <a:ea typeface="+mn-lt"/>
                <a:cs typeface="+mn-lt"/>
              </a:rPr>
              <a:t>Backend is the server side of a website. It is the part of the website that users cannot see and interact. It is the portion of software that does not come in direct contact with the users. It is used to store and arrange data.</a:t>
            </a:r>
            <a:br>
              <a:rPr lang="en-US">
                <a:ea typeface="+mn-lt"/>
                <a:cs typeface="+mn-lt"/>
              </a:rPr>
            </a:br>
            <a:endParaRPr lang="en-US">
              <a:ea typeface="+mn-lt"/>
              <a:cs typeface="+mn-lt"/>
            </a:endParaRPr>
          </a:p>
          <a:p>
            <a:r>
              <a:rPr lang="en-US">
                <a:ea typeface="+mn-lt"/>
                <a:cs typeface="+mn-lt"/>
              </a:rPr>
              <a:t>Here we learn about only </a:t>
            </a:r>
            <a:r>
              <a:rPr lang="en-US">
                <a:solidFill>
                  <a:srgbClr val="FF0000"/>
                </a:solidFill>
                <a:ea typeface="+mn-lt"/>
                <a:cs typeface="+mn-lt"/>
              </a:rPr>
              <a:t>Frontend Development.===&gt;</a:t>
            </a:r>
            <a:r>
              <a:rPr lang="en-US" b="1" err="1">
                <a:solidFill>
                  <a:srgbClr val="FF0000"/>
                </a:solidFill>
                <a:highlight>
                  <a:srgbClr val="00FF00"/>
                </a:highlight>
                <a:ea typeface="+mn-lt"/>
                <a:cs typeface="+mn-lt"/>
              </a:rPr>
              <a:t>html,css,javascript</a:t>
            </a:r>
            <a:endParaRPr lang="en-US" err="1">
              <a:solidFill>
                <a:srgbClr val="FF0000"/>
              </a:solidFill>
              <a:highlight>
                <a:srgbClr val="FFFF00"/>
              </a:highlight>
              <a:ea typeface="+mn-lt"/>
              <a:cs typeface="+mn-lt"/>
            </a:endParaRPr>
          </a:p>
        </p:txBody>
      </p:sp>
    </p:spTree>
    <p:extLst>
      <p:ext uri="{BB962C8B-B14F-4D97-AF65-F5344CB8AC3E}">
        <p14:creationId xmlns:p14="http://schemas.microsoft.com/office/powerpoint/2010/main" val="374548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7BC4-0AAC-C3BB-1792-E68BE1505A9C}"/>
              </a:ext>
            </a:extLst>
          </p:cNvPr>
          <p:cNvSpPr>
            <a:spLocks noGrp="1"/>
          </p:cNvSpPr>
          <p:nvPr>
            <p:ph type="title"/>
          </p:nvPr>
        </p:nvSpPr>
        <p:spPr>
          <a:xfrm>
            <a:off x="768481" y="107156"/>
            <a:ext cx="10287000" cy="1147762"/>
          </a:xfrm>
        </p:spPr>
        <p:txBody>
          <a:bodyPr/>
          <a:lstStyle/>
          <a:p>
            <a:r>
              <a:rPr lang="en-US" dirty="0"/>
              <a:t>html</a:t>
            </a:r>
          </a:p>
        </p:txBody>
      </p:sp>
      <p:sp>
        <p:nvSpPr>
          <p:cNvPr id="3" name="Content Placeholder 2">
            <a:extLst>
              <a:ext uri="{FF2B5EF4-FFF2-40B4-BE49-F238E27FC236}">
                <a16:creationId xmlns:a16="http://schemas.microsoft.com/office/drawing/2014/main" id="{8A5E2CF1-29D2-9D36-E129-1C1F8BD8B502}"/>
              </a:ext>
            </a:extLst>
          </p:cNvPr>
          <p:cNvSpPr>
            <a:spLocks noGrp="1"/>
          </p:cNvSpPr>
          <p:nvPr>
            <p:ph idx="1"/>
          </p:nvPr>
        </p:nvSpPr>
        <p:spPr>
          <a:xfrm>
            <a:off x="443060" y="1254918"/>
            <a:ext cx="10796440" cy="4922045"/>
          </a:xfrm>
        </p:spPr>
        <p:txBody>
          <a:bodyPr vert="horz" lIns="91440" tIns="45720" rIns="91440" bIns="45720" rtlCol="0" anchor="t">
            <a:normAutofit fontScale="70000" lnSpcReduction="20000"/>
          </a:bodyPr>
          <a:lstStyle/>
          <a:p>
            <a:r>
              <a:rPr lang="en-US" dirty="0">
                <a:ea typeface="+mn-lt"/>
                <a:cs typeface="+mn-lt"/>
              </a:rPr>
              <a:t>HTML is the foundation of all web development.</a:t>
            </a:r>
          </a:p>
          <a:p>
            <a:r>
              <a:rPr lang="en-US" dirty="0"/>
              <a:t>In this project we used a lots of </a:t>
            </a:r>
            <a:r>
              <a:rPr lang="en-US" b="1" dirty="0">
                <a:ea typeface="+mn-lt"/>
                <a:cs typeface="+mn-lt"/>
              </a:rPr>
              <a:t>Tags and Attributes-</a:t>
            </a:r>
            <a:r>
              <a:rPr lang="en-US" dirty="0">
                <a:ea typeface="+mn-lt"/>
                <a:cs typeface="+mn-lt"/>
              </a:rPr>
              <a:t>An HTML document is based on the notion of tags. A tag is a piece of text inside angle brackets (&lt;&gt;). Tags typically have a beginning and an end, and usually contain some sort of text inside them. For example, a paragraph is normally denoted like this:</a:t>
            </a:r>
            <a:endParaRPr lang="en-US" b="1" dirty="0">
              <a:ea typeface="+mn-lt"/>
              <a:cs typeface="+mn-lt"/>
            </a:endParaRPr>
          </a:p>
          <a:p>
            <a:r>
              <a:rPr lang="en-US" dirty="0">
                <a:latin typeface="Consolas"/>
                <a:ea typeface="+mn-lt"/>
                <a:cs typeface="+mn-lt"/>
              </a:rPr>
              <a:t>&lt;p&gt;
This is a simple paragraph
&lt;/p&gt;</a:t>
            </a:r>
          </a:p>
          <a:p>
            <a:r>
              <a:rPr lang="en-US" dirty="0">
                <a:latin typeface="Consolas"/>
              </a:rPr>
              <a:t>&lt;</a:t>
            </a:r>
            <a:r>
              <a:rPr lang="en-US" dirty="0" err="1">
                <a:latin typeface="Consolas"/>
              </a:rPr>
              <a:t>img</a:t>
            </a:r>
            <a:r>
              <a:rPr lang="en-US" dirty="0">
                <a:latin typeface="Consolas"/>
              </a:rPr>
              <a:t> </a:t>
            </a:r>
            <a:r>
              <a:rPr lang="en-US" dirty="0" err="1">
                <a:latin typeface="Consolas"/>
              </a:rPr>
              <a:t>src</a:t>
            </a:r>
            <a:r>
              <a:rPr lang="en-US" dirty="0">
                <a:latin typeface="Consolas"/>
              </a:rPr>
              <a:t> = "logo.jpg" Alt = "this is logo" /&gt; for adding images in the web page</a:t>
            </a:r>
          </a:p>
          <a:p>
            <a:r>
              <a:rPr lang="en-US" dirty="0">
                <a:ea typeface="+mn-lt"/>
                <a:cs typeface="+mn-lt"/>
              </a:rPr>
              <a:t>&lt;div&gt;</a:t>
            </a:r>
            <a:br>
              <a:rPr lang="en-US" dirty="0">
                <a:ea typeface="+mn-lt"/>
                <a:cs typeface="+mn-lt"/>
              </a:rPr>
            </a:br>
            <a:r>
              <a:rPr lang="en-US" dirty="0">
                <a:ea typeface="+mn-lt"/>
                <a:cs typeface="+mn-lt"/>
              </a:rPr>
              <a:t>&lt;/div&gt;  for division  Similar to a paragraph, but normally marks a section of a page. </a:t>
            </a:r>
            <a:r>
              <a:rPr lang="en-US" dirty="0" err="1">
                <a:ea typeface="+mn-lt"/>
                <a:cs typeface="+mn-lt"/>
              </a:rPr>
              <a:t>Divs</a:t>
            </a:r>
            <a:r>
              <a:rPr lang="en-US" dirty="0">
                <a:ea typeface="+mn-lt"/>
                <a:cs typeface="+mn-lt"/>
              </a:rPr>
              <a:t> usually contain paragraphs</a:t>
            </a:r>
          </a:p>
          <a:p>
            <a:r>
              <a:rPr lang="en-US" b="1" dirty="0">
                <a:ea typeface="+mn-lt"/>
                <a:cs typeface="+mn-lt"/>
              </a:rPr>
              <a:t>&lt;link&gt;</a:t>
            </a:r>
            <a:endParaRPr lang="en-US" dirty="0">
              <a:latin typeface="Trade Gothic Next Light"/>
            </a:endParaRPr>
          </a:p>
          <a:p>
            <a:r>
              <a:rPr lang="en-US" dirty="0">
                <a:ea typeface="+mn-lt"/>
                <a:cs typeface="+mn-lt"/>
              </a:rPr>
              <a:t>The link tag is used primarily to pull in external CSS files:</a:t>
            </a:r>
            <a:endParaRPr lang="en-US" dirty="0"/>
          </a:p>
          <a:p>
            <a:r>
              <a:rPr lang="en-US" dirty="0">
                <a:latin typeface="Consolas"/>
              </a:rPr>
              <a:t>&lt;link </a:t>
            </a:r>
            <a:r>
              <a:rPr lang="en-US" dirty="0" err="1">
                <a:latin typeface="Consolas"/>
              </a:rPr>
              <a:t>rel</a:t>
            </a:r>
            <a:r>
              <a:rPr lang="en-US" dirty="0">
                <a:latin typeface="Consolas"/>
              </a:rPr>
              <a:t> = "stylesheet" type = "text/</a:t>
            </a:r>
            <a:r>
              <a:rPr lang="en-US" dirty="0" err="1">
                <a:latin typeface="Consolas"/>
              </a:rPr>
              <a:t>css</a:t>
            </a:r>
            <a:r>
              <a:rPr lang="en-US" dirty="0">
                <a:latin typeface="Consolas"/>
              </a:rPr>
              <a:t>" </a:t>
            </a:r>
            <a:r>
              <a:rPr lang="en-US" dirty="0" err="1">
                <a:latin typeface="Consolas"/>
              </a:rPr>
              <a:t>href</a:t>
            </a:r>
            <a:r>
              <a:rPr lang="en-US" dirty="0">
                <a:latin typeface="Consolas"/>
              </a:rPr>
              <a:t> = "style.css" /&gt;</a:t>
            </a:r>
          </a:p>
          <a:p>
            <a:r>
              <a:rPr lang="en-US" b="1" dirty="0">
                <a:ea typeface="+mn-lt"/>
                <a:cs typeface="+mn-lt"/>
              </a:rPr>
              <a:t>&lt;span&gt;</a:t>
            </a:r>
            <a:endParaRPr lang="en-US" dirty="0">
              <a:latin typeface="Consolas"/>
            </a:endParaRPr>
          </a:p>
          <a:p>
            <a:r>
              <a:rPr lang="en-US" dirty="0">
                <a:ea typeface="+mn-lt"/>
                <a:cs typeface="+mn-lt"/>
              </a:rPr>
              <a:t>The span tag is a vanilla inline tag. It has no particular formatting of its own. It is intended to be used with a class or ID when you want to apply style to an inline chunk of code.</a:t>
            </a:r>
            <a:endParaRPr lang="en-US" dirty="0"/>
          </a:p>
          <a:p>
            <a:r>
              <a:rPr lang="en-US" dirty="0">
                <a:latin typeface="Consolas"/>
              </a:rPr>
              <a:t>&lt;span class = "highlight"&gt;This text will be highlighted.</a:t>
            </a:r>
            <a:endParaRPr lang="en-US" dirty="0"/>
          </a:p>
        </p:txBody>
      </p:sp>
    </p:spTree>
    <p:extLst>
      <p:ext uri="{BB962C8B-B14F-4D97-AF65-F5344CB8AC3E}">
        <p14:creationId xmlns:p14="http://schemas.microsoft.com/office/powerpoint/2010/main" val="97347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9042-3762-E25D-2132-6596B77A7C6F}"/>
              </a:ext>
            </a:extLst>
          </p:cNvPr>
          <p:cNvSpPr>
            <a:spLocks noGrp="1"/>
          </p:cNvSpPr>
          <p:nvPr>
            <p:ph type="title"/>
          </p:nvPr>
        </p:nvSpPr>
        <p:spPr/>
        <p:txBody>
          <a:bodyPr/>
          <a:lstStyle/>
          <a:p>
            <a:r>
              <a:rPr lang="en-US"/>
              <a:t>html</a:t>
            </a:r>
          </a:p>
        </p:txBody>
      </p:sp>
      <p:sp>
        <p:nvSpPr>
          <p:cNvPr id="3" name="Content Placeholder 2">
            <a:extLst>
              <a:ext uri="{FF2B5EF4-FFF2-40B4-BE49-F238E27FC236}">
                <a16:creationId xmlns:a16="http://schemas.microsoft.com/office/drawing/2014/main" id="{4F54E99A-FD8D-021D-A45F-9C50D88895DA}"/>
              </a:ext>
            </a:extLst>
          </p:cNvPr>
          <p:cNvSpPr>
            <a:spLocks noGrp="1"/>
          </p:cNvSpPr>
          <p:nvPr>
            <p:ph idx="1"/>
          </p:nvPr>
        </p:nvSpPr>
        <p:spPr/>
        <p:txBody>
          <a:bodyPr vert="horz" lIns="91440" tIns="45720" rIns="91440" bIns="45720" rtlCol="0" anchor="t">
            <a:normAutofit/>
          </a:bodyPr>
          <a:lstStyle/>
          <a:p>
            <a:r>
              <a:rPr lang="en-US" b="1">
                <a:ea typeface="+mn-lt"/>
                <a:cs typeface="+mn-lt"/>
              </a:rPr>
              <a:t>Label</a:t>
            </a:r>
            <a:endParaRPr lang="en-US"/>
          </a:p>
          <a:p>
            <a:r>
              <a:rPr lang="en-US">
                <a:ea typeface="+mn-lt"/>
                <a:cs typeface="+mn-lt"/>
              </a:rPr>
              <a:t>A label is a special inline element that describes a particular field. A label can be paired with an input element by putting that element's ID in the label's for attribute.</a:t>
            </a:r>
            <a:endParaRPr lang="en-US"/>
          </a:p>
          <a:p>
            <a:r>
              <a:rPr lang="en-US" b="1">
                <a:ea typeface="+mn-lt"/>
                <a:cs typeface="+mn-lt"/>
              </a:rPr>
              <a:t>Button</a:t>
            </a:r>
            <a:endParaRPr lang="en-US"/>
          </a:p>
          <a:p>
            <a:r>
              <a:rPr lang="en-US">
                <a:ea typeface="+mn-lt"/>
                <a:cs typeface="+mn-lt"/>
              </a:rPr>
              <a:t>Buttons are used to signal user input. Buttons can be created through the input tag:</a:t>
            </a:r>
            <a:endParaRPr lang="en-US"/>
          </a:p>
          <a:p>
            <a:r>
              <a:rPr lang="en-US">
                <a:latin typeface="Consolas"/>
              </a:rPr>
              <a:t>&lt;input type = "button" value = "Submit" onclick = "</a:t>
            </a:r>
            <a:r>
              <a:rPr lang="en-US" err="1">
                <a:latin typeface="Consolas"/>
              </a:rPr>
              <a:t>MyFunction</a:t>
            </a:r>
            <a:r>
              <a:rPr lang="en-US">
                <a:latin typeface="Consolas"/>
              </a:rPr>
              <a:t>()" /&gt;</a:t>
            </a:r>
            <a:endParaRPr lang="en-US"/>
          </a:p>
        </p:txBody>
      </p:sp>
    </p:spTree>
    <p:extLst>
      <p:ext uri="{BB962C8B-B14F-4D97-AF65-F5344CB8AC3E}">
        <p14:creationId xmlns:p14="http://schemas.microsoft.com/office/powerpoint/2010/main" val="352241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CB0-E667-F7F8-2BC4-1A4997B6718C}"/>
              </a:ext>
            </a:extLst>
          </p:cNvPr>
          <p:cNvSpPr>
            <a:spLocks noGrp="1"/>
          </p:cNvSpPr>
          <p:nvPr>
            <p:ph type="title"/>
          </p:nvPr>
        </p:nvSpPr>
        <p:spPr/>
        <p:txBody>
          <a:bodyPr/>
          <a:lstStyle/>
          <a:p>
            <a:r>
              <a:rPr lang="en-US" err="1"/>
              <a:t>css</a:t>
            </a:r>
          </a:p>
        </p:txBody>
      </p:sp>
      <p:sp>
        <p:nvSpPr>
          <p:cNvPr id="3" name="Content Placeholder 2">
            <a:extLst>
              <a:ext uri="{FF2B5EF4-FFF2-40B4-BE49-F238E27FC236}">
                <a16:creationId xmlns:a16="http://schemas.microsoft.com/office/drawing/2014/main" id="{A7EC5FA9-E6DA-81D7-A9AA-E24DB6F09CF2}"/>
              </a:ext>
            </a:extLst>
          </p:cNvPr>
          <p:cNvSpPr>
            <a:spLocks noGrp="1"/>
          </p:cNvSpPr>
          <p:nvPr>
            <p:ph idx="1"/>
          </p:nvPr>
        </p:nvSpPr>
        <p:spPr/>
        <p:txBody>
          <a:bodyPr vert="horz" lIns="91440" tIns="45720" rIns="91440" bIns="45720" rtlCol="0" anchor="t">
            <a:normAutofit/>
          </a:bodyPr>
          <a:lstStyle/>
          <a:p>
            <a:r>
              <a:rPr lang="en-US">
                <a:ea typeface="+mn-lt"/>
                <a:cs typeface="+mn-lt"/>
              </a:rPr>
              <a:t>Stands for </a:t>
            </a:r>
            <a:r>
              <a:rPr lang="en-US" b="1">
                <a:ea typeface="+mn-lt"/>
                <a:cs typeface="+mn-lt"/>
              </a:rPr>
              <a:t>"Cascading Style Sheet</a:t>
            </a:r>
            <a:r>
              <a:rPr lang="en-US">
                <a:ea typeface="+mn-lt"/>
                <a:cs typeface="+mn-lt"/>
              </a:rPr>
              <a:t>." Cascading style sheets are used to format the layout of Web pages. They can be used to define text styles, table sizes, and other aspects of Web pages that previously could only be defined in a page's HTML. CSS helps Web developers create a uniform look across several pages of a Web site.</a:t>
            </a:r>
            <a:endParaRPr lang="en-US"/>
          </a:p>
          <a:p>
            <a:r>
              <a:rPr lang="en-US">
                <a:ea typeface="+mn-lt"/>
                <a:cs typeface="+mn-lt"/>
              </a:rPr>
              <a:t>    font-family:-The font-family property specifies the font for an element</a:t>
            </a:r>
            <a:endParaRPr lang="en-US"/>
          </a:p>
          <a:p>
            <a:r>
              <a:rPr lang="en-US"/>
              <a:t>Margin and padding-</a:t>
            </a:r>
            <a:r>
              <a:rPr lang="en-US">
                <a:ea typeface="+mn-lt"/>
                <a:cs typeface="+mn-lt"/>
              </a:rPr>
              <a:t>In CSS, a margin is the</a:t>
            </a:r>
            <a:r>
              <a:rPr lang="en-US" b="1">
                <a:ea typeface="+mn-lt"/>
                <a:cs typeface="+mn-lt"/>
              </a:rPr>
              <a:t> space around an element’s border, while padding is the space between an element’s border and the element’s content</a:t>
            </a:r>
            <a:endParaRPr lang="en-US"/>
          </a:p>
          <a:p>
            <a:r>
              <a:rPr lang="en-US">
                <a:ea typeface="+mn-lt"/>
                <a:cs typeface="+mn-lt"/>
              </a:rPr>
              <a:t>The CSS box-sizing property is used to specify how to calculate the total height and width of an element.</a:t>
            </a:r>
            <a:endParaRPr lang="en-US" b="1"/>
          </a:p>
          <a:p>
            <a:endParaRPr lang="en-US" b="1"/>
          </a:p>
          <a:p>
            <a:endParaRPr lang="en-US"/>
          </a:p>
        </p:txBody>
      </p:sp>
    </p:spTree>
    <p:extLst>
      <p:ext uri="{BB962C8B-B14F-4D97-AF65-F5344CB8AC3E}">
        <p14:creationId xmlns:p14="http://schemas.microsoft.com/office/powerpoint/2010/main" val="266850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D072-4ECB-F870-6FB5-54956D1E1484}"/>
              </a:ext>
            </a:extLst>
          </p:cNvPr>
          <p:cNvSpPr>
            <a:spLocks noGrp="1"/>
          </p:cNvSpPr>
          <p:nvPr>
            <p:ph type="title"/>
          </p:nvPr>
        </p:nvSpPr>
        <p:spPr/>
        <p:txBody>
          <a:bodyPr/>
          <a:lstStyle/>
          <a:p>
            <a:r>
              <a:rPr lang="en-US" err="1"/>
              <a:t>css</a:t>
            </a:r>
          </a:p>
        </p:txBody>
      </p:sp>
      <p:sp>
        <p:nvSpPr>
          <p:cNvPr id="3" name="Content Placeholder 2">
            <a:extLst>
              <a:ext uri="{FF2B5EF4-FFF2-40B4-BE49-F238E27FC236}">
                <a16:creationId xmlns:a16="http://schemas.microsoft.com/office/drawing/2014/main" id="{5FEB443E-5645-B4CF-C56D-094A337DF078}"/>
              </a:ext>
            </a:extLst>
          </p:cNvPr>
          <p:cNvSpPr>
            <a:spLocks noGrp="1"/>
          </p:cNvSpPr>
          <p:nvPr>
            <p:ph idx="1"/>
          </p:nvPr>
        </p:nvSpPr>
        <p:spPr/>
        <p:txBody>
          <a:bodyPr vert="horz" lIns="91440" tIns="45720" rIns="91440" bIns="45720" rtlCol="0" anchor="t">
            <a:normAutofit/>
          </a:bodyPr>
          <a:lstStyle/>
          <a:p>
            <a:r>
              <a:rPr lang="en-US" err="1"/>
              <a:t>Eg</a:t>
            </a:r>
            <a:r>
              <a:rPr lang="en-US"/>
              <a:t>:</a:t>
            </a:r>
            <a:br>
              <a:rPr lang="en-US"/>
            </a:br>
            <a:endParaRPr lang="en-US"/>
          </a:p>
          <a:p>
            <a:r>
              <a:rPr lang="en-US">
                <a:ea typeface="+mn-lt"/>
                <a:cs typeface="+mn-lt"/>
              </a:rPr>
              <a:t>*{</a:t>
            </a:r>
            <a:endParaRPr lang="en-US"/>
          </a:p>
          <a:p>
            <a:r>
              <a:rPr lang="en-US">
                <a:ea typeface="+mn-lt"/>
                <a:cs typeface="+mn-lt"/>
              </a:rPr>
              <a:t>    font-family: 'Roboto', sans-serif;</a:t>
            </a:r>
            <a:endParaRPr lang="en-US"/>
          </a:p>
          <a:p>
            <a:r>
              <a:rPr lang="en-US">
                <a:ea typeface="+mn-lt"/>
                <a:cs typeface="+mn-lt"/>
              </a:rPr>
              <a:t>    margin:0; padding:0;</a:t>
            </a:r>
            <a:endParaRPr lang="en-US"/>
          </a:p>
          <a:p>
            <a:r>
              <a:rPr lang="en-US">
                <a:ea typeface="+mn-lt"/>
                <a:cs typeface="+mn-lt"/>
              </a:rPr>
              <a:t>    box-sizing: border-box;</a:t>
            </a:r>
            <a:endParaRPr lang="en-US"/>
          </a:p>
          <a:p>
            <a:r>
              <a:rPr lang="en-US"/>
              <a:t>}</a:t>
            </a:r>
          </a:p>
          <a:p>
            <a:r>
              <a:rPr lang="en-US" b="1">
                <a:ea typeface="+mn-lt"/>
                <a:cs typeface="+mn-lt"/>
              </a:rPr>
              <a:t>color, border, margin, font-style, and transform</a:t>
            </a:r>
            <a:endParaRPr lang="en-US"/>
          </a:p>
        </p:txBody>
      </p:sp>
    </p:spTree>
    <p:extLst>
      <p:ext uri="{BB962C8B-B14F-4D97-AF65-F5344CB8AC3E}">
        <p14:creationId xmlns:p14="http://schemas.microsoft.com/office/powerpoint/2010/main" val="195753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4842-588C-7C16-5531-26041559735E}"/>
              </a:ext>
            </a:extLst>
          </p:cNvPr>
          <p:cNvSpPr>
            <a:spLocks noGrp="1"/>
          </p:cNvSpPr>
          <p:nvPr>
            <p:ph type="title"/>
          </p:nvPr>
        </p:nvSpPr>
        <p:spPr/>
        <p:txBody>
          <a:bodyPr/>
          <a:lstStyle/>
          <a:p>
            <a:r>
              <a:rPr lang="en-US" err="1"/>
              <a:t>css</a:t>
            </a:r>
          </a:p>
        </p:txBody>
      </p:sp>
      <p:graphicFrame>
        <p:nvGraphicFramePr>
          <p:cNvPr id="5" name="Content Placeholder 4">
            <a:extLst>
              <a:ext uri="{FF2B5EF4-FFF2-40B4-BE49-F238E27FC236}">
                <a16:creationId xmlns:a16="http://schemas.microsoft.com/office/drawing/2014/main" id="{04CF5869-AC89-DE4D-2080-AAF4F63514B4}"/>
              </a:ext>
            </a:extLst>
          </p:cNvPr>
          <p:cNvGraphicFramePr>
            <a:graphicFrameLocks noGrp="1"/>
          </p:cNvGraphicFramePr>
          <p:nvPr>
            <p:ph idx="1"/>
          </p:nvPr>
        </p:nvGraphicFramePr>
        <p:xfrm>
          <a:off x="952500" y="2286000"/>
          <a:ext cx="10286999" cy="2926080"/>
        </p:xfrm>
        <a:graphic>
          <a:graphicData uri="http://schemas.openxmlformats.org/drawingml/2006/table">
            <a:tbl>
              <a:tblPr firstRow="1" bandRow="1">
                <a:tableStyleId>{5C22544A-7EE6-4342-B048-85BDC9FD1C3A}</a:tableStyleId>
              </a:tblPr>
              <a:tblGrid>
                <a:gridCol w="2790622">
                  <a:extLst>
                    <a:ext uri="{9D8B030D-6E8A-4147-A177-3AD203B41FA5}">
                      <a16:colId xmlns:a16="http://schemas.microsoft.com/office/drawing/2014/main" val="1807203257"/>
                    </a:ext>
                  </a:extLst>
                </a:gridCol>
                <a:gridCol w="7496377">
                  <a:extLst>
                    <a:ext uri="{9D8B030D-6E8A-4147-A177-3AD203B41FA5}">
                      <a16:colId xmlns:a16="http://schemas.microsoft.com/office/drawing/2014/main" val="879267634"/>
                    </a:ext>
                  </a:extLst>
                </a:gridCol>
              </a:tblGrid>
              <a:tr h="0">
                <a:tc>
                  <a:txBody>
                    <a:bodyPr/>
                    <a:lstStyle/>
                    <a:p>
                      <a:pPr algn="l" fontAlgn="t"/>
                      <a:r>
                        <a:rPr lang="en-US" cap="all">
                          <a:effectLst/>
                        </a:rPr>
                        <a:t>PROPERTY</a:t>
                      </a:r>
                      <a:endParaRPr lang="en-US" b="0" cap="all">
                        <a:effectLst/>
                      </a:endParaRPr>
                    </a:p>
                  </a:txBody>
                  <a:tcPr/>
                </a:tc>
                <a:tc>
                  <a:txBody>
                    <a:bodyPr/>
                    <a:lstStyle/>
                    <a:p>
                      <a:pPr algn="l" fontAlgn="t"/>
                      <a:r>
                        <a:rPr lang="en-US" cap="all">
                          <a:effectLst/>
                        </a:rPr>
                        <a:t>DESCRIPTION</a:t>
                      </a:r>
                      <a:endParaRPr lang="en-US" b="0" cap="all">
                        <a:effectLst/>
                      </a:endParaRPr>
                    </a:p>
                  </a:txBody>
                  <a:tcPr/>
                </a:tc>
                <a:extLst>
                  <a:ext uri="{0D108BD9-81ED-4DB2-BD59-A6C34878D82A}">
                    <a16:rowId xmlns:a16="http://schemas.microsoft.com/office/drawing/2014/main" val="2742358831"/>
                  </a:ext>
                </a:extLst>
              </a:tr>
              <a:tr h="0">
                <a:tc>
                  <a:txBody>
                    <a:bodyPr/>
                    <a:lstStyle/>
                    <a:p>
                      <a:pPr fontAlgn="t"/>
                      <a:r>
                        <a:rPr lang="en-US">
                          <a:effectLst/>
                          <a:hlinkClick r:id="rId2"/>
                        </a:rPr>
                        <a:t>align-content</a:t>
                      </a:r>
                      <a:endParaRPr lang="en-US">
                        <a:effectLst/>
                      </a:endParaRPr>
                    </a:p>
                  </a:txBody>
                  <a:tcPr/>
                </a:tc>
                <a:tc>
                  <a:txBody>
                    <a:bodyPr/>
                    <a:lstStyle/>
                    <a:p>
                      <a:pPr fontAlgn="t"/>
                      <a:r>
                        <a:rPr lang="en-US">
                          <a:effectLst/>
                        </a:rPr>
                        <a:t>Aligns items in a flex container along flex lines.</a:t>
                      </a:r>
                    </a:p>
                  </a:txBody>
                  <a:tcPr/>
                </a:tc>
                <a:extLst>
                  <a:ext uri="{0D108BD9-81ED-4DB2-BD59-A6C34878D82A}">
                    <a16:rowId xmlns:a16="http://schemas.microsoft.com/office/drawing/2014/main" val="1272013164"/>
                  </a:ext>
                </a:extLst>
              </a:tr>
              <a:tr h="0">
                <a:tc>
                  <a:txBody>
                    <a:bodyPr/>
                    <a:lstStyle/>
                    <a:p>
                      <a:pPr fontAlgn="t"/>
                      <a:r>
                        <a:rPr lang="en-US">
                          <a:effectLst/>
                          <a:hlinkClick r:id="rId3"/>
                        </a:rPr>
                        <a:t>align-items</a:t>
                      </a:r>
                      <a:endParaRPr lang="en-US">
                        <a:effectLst/>
                      </a:endParaRPr>
                    </a:p>
                  </a:txBody>
                  <a:tcPr/>
                </a:tc>
                <a:tc>
                  <a:txBody>
                    <a:bodyPr/>
                    <a:lstStyle/>
                    <a:p>
                      <a:pPr fontAlgn="t"/>
                      <a:r>
                        <a:rPr lang="en-US">
                          <a:effectLst/>
                        </a:rPr>
                        <a:t>Aligns evenly spaced items in a flex container.</a:t>
                      </a:r>
                    </a:p>
                  </a:txBody>
                  <a:tcPr/>
                </a:tc>
                <a:extLst>
                  <a:ext uri="{0D108BD9-81ED-4DB2-BD59-A6C34878D82A}">
                    <a16:rowId xmlns:a16="http://schemas.microsoft.com/office/drawing/2014/main" val="1715681262"/>
                  </a:ext>
                </a:extLst>
              </a:tr>
              <a:tr h="0">
                <a:tc>
                  <a:txBody>
                    <a:bodyPr/>
                    <a:lstStyle/>
                    <a:p>
                      <a:pPr fontAlgn="t"/>
                      <a:r>
                        <a:rPr lang="en-US">
                          <a:effectLst/>
                          <a:hlinkClick r:id="rId4"/>
                        </a:rPr>
                        <a:t>align-self</a:t>
                      </a:r>
                      <a:endParaRPr lang="en-US">
                        <a:effectLst/>
                      </a:endParaRPr>
                    </a:p>
                  </a:txBody>
                  <a:tcPr/>
                </a:tc>
                <a:tc>
                  <a:txBody>
                    <a:bodyPr/>
                    <a:lstStyle/>
                    <a:p>
                      <a:pPr fontAlgn="t"/>
                      <a:r>
                        <a:rPr lang="en-US">
                          <a:effectLst/>
                        </a:rPr>
                        <a:t>Aligns an item inside a flex container.</a:t>
                      </a:r>
                    </a:p>
                  </a:txBody>
                  <a:tcPr/>
                </a:tc>
                <a:extLst>
                  <a:ext uri="{0D108BD9-81ED-4DB2-BD59-A6C34878D82A}">
                    <a16:rowId xmlns:a16="http://schemas.microsoft.com/office/drawing/2014/main" val="4192360392"/>
                  </a:ext>
                </a:extLst>
              </a:tr>
              <a:tr h="0">
                <a:tc>
                  <a:txBody>
                    <a:bodyPr/>
                    <a:lstStyle/>
                    <a:p>
                      <a:pPr fontAlgn="t"/>
                      <a:r>
                        <a:rPr lang="en-US">
                          <a:effectLst/>
                          <a:hlinkClick r:id="rId5"/>
                        </a:rPr>
                        <a:t>all</a:t>
                      </a:r>
                      <a:endParaRPr lang="en-US">
                        <a:effectLst/>
                      </a:endParaRPr>
                    </a:p>
                  </a:txBody>
                  <a:tcPr/>
                </a:tc>
                <a:tc>
                  <a:txBody>
                    <a:bodyPr/>
                    <a:lstStyle/>
                    <a:p>
                      <a:pPr fontAlgn="t"/>
                      <a:r>
                        <a:rPr lang="en-US">
                          <a:effectLst/>
                        </a:rPr>
                        <a:t>Resets all element properties to its default or inherited values.</a:t>
                      </a:r>
                    </a:p>
                  </a:txBody>
                  <a:tcPr/>
                </a:tc>
                <a:extLst>
                  <a:ext uri="{0D108BD9-81ED-4DB2-BD59-A6C34878D82A}">
                    <a16:rowId xmlns:a16="http://schemas.microsoft.com/office/drawing/2014/main" val="308817419"/>
                  </a:ext>
                </a:extLst>
              </a:tr>
              <a:tr h="0">
                <a:tc>
                  <a:txBody>
                    <a:bodyPr/>
                    <a:lstStyle/>
                    <a:p>
                      <a:pPr fontAlgn="t"/>
                      <a:r>
                        <a:rPr lang="en-US">
                          <a:effectLst/>
                          <a:hlinkClick r:id="rId6"/>
                        </a:rPr>
                        <a:t>animation</a:t>
                      </a:r>
                      <a:endParaRPr lang="en-US">
                        <a:effectLst/>
                      </a:endParaRPr>
                    </a:p>
                  </a:txBody>
                  <a:tcPr/>
                </a:tc>
                <a:tc>
                  <a:txBody>
                    <a:bodyPr/>
                    <a:lstStyle/>
                    <a:p>
                      <a:pPr fontAlgn="t"/>
                      <a:r>
                        <a:rPr lang="en-US">
                          <a:effectLst/>
                        </a:rPr>
                        <a:t>Creates an animating element.</a:t>
                      </a:r>
                    </a:p>
                  </a:txBody>
                  <a:tcPr/>
                </a:tc>
                <a:extLst>
                  <a:ext uri="{0D108BD9-81ED-4DB2-BD59-A6C34878D82A}">
                    <a16:rowId xmlns:a16="http://schemas.microsoft.com/office/drawing/2014/main" val="3282739022"/>
                  </a:ext>
                </a:extLst>
              </a:tr>
              <a:tr h="0">
                <a:tc>
                  <a:txBody>
                    <a:bodyPr/>
                    <a:lstStyle/>
                    <a:p>
                      <a:pPr fontAlgn="t"/>
                      <a:r>
                        <a:rPr lang="en-US">
                          <a:effectLst/>
                          <a:hlinkClick r:id="rId7"/>
                        </a:rPr>
                        <a:t>animation-delay</a:t>
                      </a:r>
                      <a:endParaRPr lang="en-US">
                        <a:effectLst/>
                      </a:endParaRPr>
                    </a:p>
                  </a:txBody>
                  <a:tcPr/>
                </a:tc>
                <a:tc>
                  <a:txBody>
                    <a:bodyPr/>
                    <a:lstStyle/>
                    <a:p>
                      <a:pPr fontAlgn="t"/>
                      <a:r>
                        <a:rPr lang="en-US">
                          <a:effectLst/>
                        </a:rPr>
                        <a:t>Sets a delay before an animation begins.</a:t>
                      </a:r>
                    </a:p>
                  </a:txBody>
                  <a:tcPr/>
                </a:tc>
                <a:extLst>
                  <a:ext uri="{0D108BD9-81ED-4DB2-BD59-A6C34878D82A}">
                    <a16:rowId xmlns:a16="http://schemas.microsoft.com/office/drawing/2014/main" val="4293278236"/>
                  </a:ext>
                </a:extLst>
              </a:tr>
              <a:tr h="0">
                <a:tc>
                  <a:txBody>
                    <a:bodyPr/>
                    <a:lstStyle/>
                    <a:p>
                      <a:pPr fontAlgn="t"/>
                      <a:r>
                        <a:rPr lang="en-US">
                          <a:effectLst/>
                          <a:hlinkClick r:id="rId8"/>
                        </a:rPr>
                        <a:t>animation-direction</a:t>
                      </a:r>
                      <a:endParaRPr lang="en-US">
                        <a:effectLst/>
                      </a:endParaRPr>
                    </a:p>
                  </a:txBody>
                  <a:tcPr/>
                </a:tc>
                <a:tc>
                  <a:txBody>
                    <a:bodyPr/>
                    <a:lstStyle/>
                    <a:p>
                      <a:pPr fontAlgn="t"/>
                      <a:r>
                        <a:rPr lang="en-US">
                          <a:effectLst/>
                        </a:rPr>
                        <a:t>Sets how, in which direction, an animation is played.</a:t>
                      </a:r>
                    </a:p>
                  </a:txBody>
                  <a:tcPr/>
                </a:tc>
                <a:extLst>
                  <a:ext uri="{0D108BD9-81ED-4DB2-BD59-A6C34878D82A}">
                    <a16:rowId xmlns:a16="http://schemas.microsoft.com/office/drawing/2014/main" val="3758500509"/>
                  </a:ext>
                </a:extLst>
              </a:tr>
            </a:tbl>
          </a:graphicData>
        </a:graphic>
      </p:graphicFrame>
    </p:spTree>
    <p:extLst>
      <p:ext uri="{BB962C8B-B14F-4D97-AF65-F5344CB8AC3E}">
        <p14:creationId xmlns:p14="http://schemas.microsoft.com/office/powerpoint/2010/main" val="219600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57D0-25EA-20A9-B65B-B6DDB8657778}"/>
              </a:ext>
            </a:extLst>
          </p:cNvPr>
          <p:cNvSpPr>
            <a:spLocks noGrp="1"/>
          </p:cNvSpPr>
          <p:nvPr>
            <p:ph type="title"/>
          </p:nvPr>
        </p:nvSpPr>
        <p:spPr/>
        <p:txBody>
          <a:bodyPr/>
          <a:lstStyle/>
          <a:p>
            <a:r>
              <a:rPr lang="en-US" err="1"/>
              <a:t>css</a:t>
            </a:r>
          </a:p>
        </p:txBody>
      </p:sp>
      <p:sp>
        <p:nvSpPr>
          <p:cNvPr id="3" name="Content Placeholder 2">
            <a:extLst>
              <a:ext uri="{FF2B5EF4-FFF2-40B4-BE49-F238E27FC236}">
                <a16:creationId xmlns:a16="http://schemas.microsoft.com/office/drawing/2014/main" id="{46A9B99C-A9D9-4FBD-B314-F2010C303C76}"/>
              </a:ext>
            </a:extLst>
          </p:cNvPr>
          <p:cNvSpPr>
            <a:spLocks noGrp="1"/>
          </p:cNvSpPr>
          <p:nvPr>
            <p:ph idx="1"/>
          </p:nvPr>
        </p:nvSpPr>
        <p:spPr/>
        <p:txBody>
          <a:bodyPr vert="horz" lIns="91440" tIns="45720" rIns="91440" bIns="45720" rtlCol="0" anchor="t">
            <a:normAutofit/>
          </a:bodyPr>
          <a:lstStyle/>
          <a:p>
            <a:r>
              <a:rPr lang="en-US" dirty="0"/>
              <a:t>CSS Class Selectors</a:t>
            </a:r>
          </a:p>
          <a:p>
            <a:endParaRPr lang="en-US" dirty="0"/>
          </a:p>
        </p:txBody>
      </p:sp>
      <p:graphicFrame>
        <p:nvGraphicFramePr>
          <p:cNvPr id="5" name="Table 4">
            <a:extLst>
              <a:ext uri="{FF2B5EF4-FFF2-40B4-BE49-F238E27FC236}">
                <a16:creationId xmlns:a16="http://schemas.microsoft.com/office/drawing/2014/main" id="{36F084D0-C5CC-652C-CB9E-E4BFE1E6F3D2}"/>
              </a:ext>
            </a:extLst>
          </p:cNvPr>
          <p:cNvGraphicFramePr>
            <a:graphicFrameLocks noGrp="1"/>
          </p:cNvGraphicFramePr>
          <p:nvPr>
            <p:extLst>
              <p:ext uri="{D42A27DB-BD31-4B8C-83A1-F6EECF244321}">
                <p14:modId xmlns:p14="http://schemas.microsoft.com/office/powerpoint/2010/main" val="2987234127"/>
              </p:ext>
            </p:extLst>
          </p:nvPr>
        </p:nvGraphicFramePr>
        <p:xfrm>
          <a:off x="751984" y="2796803"/>
          <a:ext cx="6864874" cy="731520"/>
        </p:xfrm>
        <a:graphic>
          <a:graphicData uri="http://schemas.openxmlformats.org/drawingml/2006/table">
            <a:tbl>
              <a:tblPr firstRow="1" bandRow="1">
                <a:tableStyleId>{5C22544A-7EE6-4342-B048-85BDC9FD1C3A}</a:tableStyleId>
              </a:tblPr>
              <a:tblGrid>
                <a:gridCol w="1241520">
                  <a:extLst>
                    <a:ext uri="{9D8B030D-6E8A-4147-A177-3AD203B41FA5}">
                      <a16:colId xmlns:a16="http://schemas.microsoft.com/office/drawing/2014/main" val="3065351898"/>
                    </a:ext>
                  </a:extLst>
                </a:gridCol>
                <a:gridCol w="1606672">
                  <a:extLst>
                    <a:ext uri="{9D8B030D-6E8A-4147-A177-3AD203B41FA5}">
                      <a16:colId xmlns:a16="http://schemas.microsoft.com/office/drawing/2014/main" val="3230489856"/>
                    </a:ext>
                  </a:extLst>
                </a:gridCol>
                <a:gridCol w="4016682">
                  <a:extLst>
                    <a:ext uri="{9D8B030D-6E8A-4147-A177-3AD203B41FA5}">
                      <a16:colId xmlns:a16="http://schemas.microsoft.com/office/drawing/2014/main" val="1266582817"/>
                    </a:ext>
                  </a:extLst>
                </a:gridCol>
              </a:tblGrid>
              <a:tr h="0">
                <a:tc>
                  <a:txBody>
                    <a:bodyPr/>
                    <a:lstStyle/>
                    <a:p>
                      <a:pPr algn="l" fontAlgn="t"/>
                      <a:r>
                        <a:rPr lang="en-US" cap="all">
                          <a:effectLst/>
                        </a:rPr>
                        <a:t>SELECTOR</a:t>
                      </a:r>
                      <a:endParaRPr lang="en-US" b="0" cap="all">
                        <a:effectLst/>
                      </a:endParaRPr>
                    </a:p>
                  </a:txBody>
                  <a:tcPr/>
                </a:tc>
                <a:tc>
                  <a:txBody>
                    <a:bodyPr/>
                    <a:lstStyle/>
                    <a:p>
                      <a:pPr algn="l" fontAlgn="t"/>
                      <a:r>
                        <a:rPr lang="en-US" cap="all">
                          <a:effectLst/>
                        </a:rPr>
                        <a:t>EXAMPLE</a:t>
                      </a:r>
                      <a:endParaRPr lang="en-US" b="0" cap="all">
                        <a:effectLst/>
                      </a:endParaRPr>
                    </a:p>
                  </a:txBody>
                  <a:tcPr/>
                </a:tc>
                <a:tc>
                  <a:txBody>
                    <a:bodyPr/>
                    <a:lstStyle/>
                    <a:p>
                      <a:pPr algn="l" fontAlgn="t"/>
                      <a:r>
                        <a:rPr lang="en-US" cap="all">
                          <a:effectLst/>
                        </a:rPr>
                        <a:t>SELECTS</a:t>
                      </a:r>
                      <a:endParaRPr lang="en-US" b="0" cap="all">
                        <a:effectLst/>
                      </a:endParaRPr>
                    </a:p>
                  </a:txBody>
                  <a:tcPr/>
                </a:tc>
                <a:extLst>
                  <a:ext uri="{0D108BD9-81ED-4DB2-BD59-A6C34878D82A}">
                    <a16:rowId xmlns:a16="http://schemas.microsoft.com/office/drawing/2014/main" val="1844153533"/>
                  </a:ext>
                </a:extLst>
              </a:tr>
              <a:tr h="0">
                <a:tc>
                  <a:txBody>
                    <a:bodyPr/>
                    <a:lstStyle/>
                    <a:p>
                      <a:pPr fontAlgn="t"/>
                      <a:r>
                        <a:rPr lang="en-US">
                          <a:effectLst/>
                        </a:rPr>
                        <a:t>.class</a:t>
                      </a:r>
                    </a:p>
                  </a:txBody>
                  <a:tcPr/>
                </a:tc>
                <a:tc>
                  <a:txBody>
                    <a:bodyPr/>
                    <a:lstStyle/>
                    <a:p>
                      <a:pPr fontAlgn="t"/>
                      <a:r>
                        <a:rPr lang="en-US">
                          <a:effectLst/>
                        </a:rPr>
                        <a:t>.classname</a:t>
                      </a:r>
                      <a:endParaRPr lang="en-US">
                        <a:effectLst/>
                        <a:latin typeface="SFMono-Regular"/>
                      </a:endParaRPr>
                    </a:p>
                  </a:txBody>
                  <a:tcPr/>
                </a:tc>
                <a:tc>
                  <a:txBody>
                    <a:bodyPr/>
                    <a:lstStyle/>
                    <a:p>
                      <a:pPr fontAlgn="t"/>
                      <a:r>
                        <a:rPr lang="en-US" dirty="0">
                          <a:effectLst/>
                        </a:rPr>
                        <a:t>All elements with class="</a:t>
                      </a:r>
                      <a:r>
                        <a:rPr lang="en-US" dirty="0" err="1">
                          <a:effectLst/>
                        </a:rPr>
                        <a:t>classname</a:t>
                      </a:r>
                      <a:r>
                        <a:rPr lang="en-US" dirty="0">
                          <a:effectLst/>
                        </a:rPr>
                        <a:t>"</a:t>
                      </a:r>
                    </a:p>
                  </a:txBody>
                  <a:tcPr/>
                </a:tc>
                <a:extLst>
                  <a:ext uri="{0D108BD9-81ED-4DB2-BD59-A6C34878D82A}">
                    <a16:rowId xmlns:a16="http://schemas.microsoft.com/office/drawing/2014/main" val="92967523"/>
                  </a:ext>
                </a:extLst>
              </a:tr>
            </a:tbl>
          </a:graphicData>
        </a:graphic>
      </p:graphicFrame>
      <p:sp>
        <p:nvSpPr>
          <p:cNvPr id="6" name="TextBox 5">
            <a:extLst>
              <a:ext uri="{FF2B5EF4-FFF2-40B4-BE49-F238E27FC236}">
                <a16:creationId xmlns:a16="http://schemas.microsoft.com/office/drawing/2014/main" id="{4F1261F1-4DA5-4D6E-EACB-597F09E825F1}"/>
              </a:ext>
            </a:extLst>
          </p:cNvPr>
          <p:cNvSpPr txBox="1"/>
          <p:nvPr/>
        </p:nvSpPr>
        <p:spPr>
          <a:xfrm>
            <a:off x="7817374" y="928989"/>
            <a:ext cx="392376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4D4D4"/>
                </a:solidFill>
                <a:latin typeface="Consolas"/>
              </a:rPr>
              <a:t> </a:t>
            </a:r>
            <a:r>
              <a:rPr lang="en-US" dirty="0">
                <a:solidFill>
                  <a:srgbClr val="9CDCFE"/>
                </a:solidFill>
                <a:latin typeface="Consolas"/>
              </a:rPr>
              <a:t>position</a:t>
            </a:r>
            <a:r>
              <a:rPr lang="en-US" dirty="0">
                <a:solidFill>
                  <a:srgbClr val="D4D4D4"/>
                </a:solidFill>
                <a:latin typeface="Consolas"/>
              </a:rPr>
              <a:t>: </a:t>
            </a:r>
            <a:r>
              <a:rPr lang="en-US" dirty="0">
                <a:solidFill>
                  <a:srgbClr val="CE9178"/>
                </a:solidFill>
                <a:latin typeface="Consolas"/>
              </a:rPr>
              <a:t>fixed</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top</a:t>
            </a:r>
            <a:r>
              <a:rPr lang="en-US" dirty="0">
                <a:solidFill>
                  <a:srgbClr val="D4D4D4"/>
                </a:solidFill>
                <a:latin typeface="Consolas"/>
              </a:rPr>
              <a:t>:</a:t>
            </a:r>
            <a:r>
              <a:rPr lang="en-US" dirty="0">
                <a:solidFill>
                  <a:srgbClr val="B5CEA8"/>
                </a:solidFill>
                <a:latin typeface="Consolas"/>
              </a:rPr>
              <a:t>1rem</a:t>
            </a:r>
            <a:r>
              <a:rPr lang="en-US" dirty="0">
                <a:solidFill>
                  <a:srgbClr val="D4D4D4"/>
                </a:solidFill>
                <a:latin typeface="Consolas"/>
              </a:rPr>
              <a:t>; </a:t>
            </a:r>
            <a:r>
              <a:rPr lang="en-US" dirty="0">
                <a:solidFill>
                  <a:srgbClr val="9CDCFE"/>
                </a:solidFill>
                <a:latin typeface="Consolas"/>
              </a:rPr>
              <a:t>right</a:t>
            </a:r>
            <a:r>
              <a:rPr lang="en-US" dirty="0">
                <a:solidFill>
                  <a:srgbClr val="D4D4D4"/>
                </a:solidFill>
                <a:latin typeface="Consolas"/>
              </a:rPr>
              <a:t>: </a:t>
            </a:r>
            <a:r>
              <a:rPr lang="en-US" dirty="0">
                <a:solidFill>
                  <a:srgbClr val="B5CEA8"/>
                </a:solidFill>
                <a:latin typeface="Consolas"/>
              </a:rPr>
              <a:t>1rem</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z-index</a:t>
            </a:r>
            <a:r>
              <a:rPr lang="en-US" dirty="0">
                <a:solidFill>
                  <a:srgbClr val="D4D4D4"/>
                </a:solidFill>
                <a:latin typeface="Consolas"/>
              </a:rPr>
              <a:t>: </a:t>
            </a:r>
            <a:r>
              <a:rPr lang="en-US" dirty="0">
                <a:solidFill>
                  <a:srgbClr val="B5CEA8"/>
                </a:solidFill>
                <a:latin typeface="Consolas"/>
              </a:rPr>
              <a:t>10000</a:t>
            </a:r>
            <a:r>
              <a:rPr lang="en-US" dirty="0">
                <a:solidFill>
                  <a:srgbClr val="D4D4D4"/>
                </a:solidFill>
                <a:latin typeface="Consolas"/>
              </a:rPr>
              <a:t>;</a:t>
            </a:r>
          </a:p>
          <a:p>
            <a:r>
              <a:rPr lang="en-US" dirty="0">
                <a:solidFill>
                  <a:srgbClr val="D4D4D4"/>
                </a:solidFill>
                <a:latin typeface="Consolas"/>
              </a:rPr>
              <a:t>    </a:t>
            </a:r>
            <a:r>
              <a:rPr lang="en-US" dirty="0" err="1">
                <a:solidFill>
                  <a:srgbClr val="9CDCFE"/>
                </a:solidFill>
                <a:latin typeface="Consolas"/>
              </a:rPr>
              <a:t>background</a:t>
            </a:r>
            <a:r>
              <a:rPr lang="en-US" dirty="0" err="1">
                <a:solidFill>
                  <a:srgbClr val="D4D4D4"/>
                </a:solidFill>
                <a:latin typeface="Consolas"/>
              </a:rPr>
              <a:t>:</a:t>
            </a:r>
            <a:r>
              <a:rPr lang="en-US" dirty="0" err="1">
                <a:solidFill>
                  <a:srgbClr val="DCDCAA"/>
                </a:solidFill>
                <a:latin typeface="Consolas"/>
              </a:rPr>
              <a:t>var</a:t>
            </a:r>
            <a:r>
              <a:rPr lang="en-US" dirty="0">
                <a:solidFill>
                  <a:srgbClr val="D4D4D4"/>
                </a:solidFill>
                <a:latin typeface="Consolas"/>
              </a:rPr>
              <a:t>(</a:t>
            </a:r>
            <a:r>
              <a:rPr lang="en-US" dirty="0">
                <a:solidFill>
                  <a:srgbClr val="9CDCFE"/>
                </a:solidFill>
                <a:latin typeface="Consolas"/>
              </a:rPr>
              <a:t>--main-color</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color</a:t>
            </a:r>
            <a:r>
              <a:rPr lang="en-US" dirty="0">
                <a:solidFill>
                  <a:srgbClr val="D4D4D4"/>
                </a:solidFill>
                <a:latin typeface="Consolas"/>
              </a:rPr>
              <a:t>:</a:t>
            </a:r>
            <a:r>
              <a:rPr lang="en-US" dirty="0">
                <a:solidFill>
                  <a:srgbClr val="CE9178"/>
                </a:solidFill>
                <a:latin typeface="Consolas"/>
              </a:rPr>
              <a:t>#</a:t>
            </a:r>
            <a:r>
              <a:rPr lang="en-US" dirty="0" err="1">
                <a:solidFill>
                  <a:srgbClr val="CE9178"/>
                </a:solidFill>
                <a:latin typeface="Consolas"/>
              </a:rPr>
              <a:t>fff</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border-radius</a:t>
            </a:r>
            <a:r>
              <a:rPr lang="en-US" dirty="0">
                <a:solidFill>
                  <a:srgbClr val="D4D4D4"/>
                </a:solidFill>
                <a:latin typeface="Consolas"/>
              </a:rPr>
              <a:t>: </a:t>
            </a:r>
            <a:r>
              <a:rPr lang="en-US" dirty="0">
                <a:solidFill>
                  <a:srgbClr val="B5CEA8"/>
                </a:solidFill>
                <a:latin typeface="Consolas"/>
              </a:rPr>
              <a:t>.5rem</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padding</a:t>
            </a:r>
            <a:r>
              <a:rPr lang="en-US" dirty="0">
                <a:solidFill>
                  <a:srgbClr val="D4D4D4"/>
                </a:solidFill>
                <a:latin typeface="Consolas"/>
              </a:rPr>
              <a:t>:</a:t>
            </a:r>
            <a:r>
              <a:rPr lang="en-US" dirty="0">
                <a:solidFill>
                  <a:srgbClr val="B5CEA8"/>
                </a:solidFill>
                <a:latin typeface="Consolas"/>
              </a:rPr>
              <a:t>1rem</a:t>
            </a:r>
            <a:r>
              <a:rPr lang="en-US" dirty="0">
                <a:solidFill>
                  <a:srgbClr val="D4D4D4"/>
                </a:solidFill>
                <a:latin typeface="Consolas"/>
              </a:rPr>
              <a:t> </a:t>
            </a:r>
            <a:r>
              <a:rPr lang="en-US" dirty="0">
                <a:solidFill>
                  <a:srgbClr val="B5CEA8"/>
                </a:solidFill>
                <a:latin typeface="Consolas"/>
              </a:rPr>
              <a:t>1.5rem</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font-size</a:t>
            </a:r>
            <a:r>
              <a:rPr lang="en-US" dirty="0">
                <a:solidFill>
                  <a:srgbClr val="D4D4D4"/>
                </a:solidFill>
                <a:latin typeface="Consolas"/>
              </a:rPr>
              <a:t>: </a:t>
            </a:r>
            <a:r>
              <a:rPr lang="en-US" dirty="0">
                <a:solidFill>
                  <a:srgbClr val="B5CEA8"/>
                </a:solidFill>
                <a:latin typeface="Consolas"/>
              </a:rPr>
              <a:t>3rem</a:t>
            </a:r>
            <a:r>
              <a:rPr lang="en-US" dirty="0">
                <a:solidFill>
                  <a:srgbClr val="D4D4D4"/>
                </a:solidFill>
                <a:latin typeface="Consolas"/>
              </a:rPr>
              <a:t>;</a:t>
            </a:r>
          </a:p>
          <a:p>
            <a:r>
              <a:rPr lang="en-US" dirty="0">
                <a:solidFill>
                  <a:srgbClr val="D4D4D4"/>
                </a:solidFill>
                <a:latin typeface="Consolas"/>
              </a:rPr>
              <a:t>    </a:t>
            </a:r>
            <a:r>
              <a:rPr lang="en-US" dirty="0" err="1">
                <a:solidFill>
                  <a:srgbClr val="9CDCFE"/>
                </a:solidFill>
                <a:latin typeface="Consolas"/>
              </a:rPr>
              <a:t>cursor</a:t>
            </a:r>
            <a:r>
              <a:rPr lang="en-US" dirty="0" err="1">
                <a:solidFill>
                  <a:srgbClr val="D4D4D4"/>
                </a:solidFill>
                <a:latin typeface="Consolas"/>
              </a:rPr>
              <a:t>:</a:t>
            </a:r>
            <a:r>
              <a:rPr lang="en-US" dirty="0" err="1">
                <a:solidFill>
                  <a:srgbClr val="CE9178"/>
                </a:solidFill>
                <a:latin typeface="Consolas"/>
              </a:rPr>
              <a:t>pointer</a:t>
            </a:r>
            <a:r>
              <a:rPr lang="en-US" dirty="0">
                <a:solidFill>
                  <a:srgbClr val="D4D4D4"/>
                </a:solidFill>
                <a:latin typeface="Consolas"/>
              </a:rPr>
              <a:t>;</a:t>
            </a:r>
          </a:p>
          <a:p>
            <a:r>
              <a:rPr lang="en-US" dirty="0">
                <a:solidFill>
                  <a:srgbClr val="D4D4D4"/>
                </a:solidFill>
                <a:latin typeface="Consolas"/>
              </a:rPr>
              <a:t>    </a:t>
            </a:r>
            <a:r>
              <a:rPr lang="en-US" dirty="0">
                <a:solidFill>
                  <a:srgbClr val="9CDCFE"/>
                </a:solidFill>
                <a:latin typeface="Consolas"/>
              </a:rPr>
              <a:t>display</a:t>
            </a:r>
            <a:r>
              <a:rPr lang="en-US" dirty="0">
                <a:solidFill>
                  <a:srgbClr val="D4D4D4"/>
                </a:solidFill>
                <a:latin typeface="Consolas"/>
              </a:rPr>
              <a:t>: </a:t>
            </a:r>
            <a:r>
              <a:rPr lang="en-US" dirty="0">
                <a:solidFill>
                  <a:srgbClr val="CE9178"/>
                </a:solidFill>
                <a:latin typeface="Consolas"/>
              </a:rPr>
              <a:t>none</a:t>
            </a:r>
            <a:r>
              <a:rPr lang="en-US" dirty="0">
                <a:solidFill>
                  <a:srgbClr val="D4D4D4"/>
                </a:solidFill>
                <a:latin typeface="Consolas"/>
              </a:rPr>
              <a:t>;</a:t>
            </a:r>
          </a:p>
          <a:p>
            <a:endParaRPr lang="en-US" dirty="0">
              <a:solidFill>
                <a:srgbClr val="D4D4D4"/>
              </a:solidFill>
              <a:latin typeface="Consolas"/>
            </a:endParaRPr>
          </a:p>
        </p:txBody>
      </p:sp>
    </p:spTree>
    <p:extLst>
      <p:ext uri="{BB962C8B-B14F-4D97-AF65-F5344CB8AC3E}">
        <p14:creationId xmlns:p14="http://schemas.microsoft.com/office/powerpoint/2010/main" val="810938891"/>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1161</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SemiCondensed</vt:lpstr>
      <vt:lpstr>Consolas</vt:lpstr>
      <vt:lpstr>SFMono-Regular</vt:lpstr>
      <vt:lpstr>Trade Gothic Next Cond</vt:lpstr>
      <vt:lpstr>Trade Gothic Next Light</vt:lpstr>
      <vt:lpstr>AfterglowVTI</vt:lpstr>
      <vt:lpstr>Web Technology Workshop-1</vt:lpstr>
      <vt:lpstr>Mini Project</vt:lpstr>
      <vt:lpstr>Introduction</vt:lpstr>
      <vt:lpstr>html</vt:lpstr>
      <vt:lpstr>html</vt:lpstr>
      <vt:lpstr>css</vt:lpstr>
      <vt:lpstr>css</vt:lpstr>
      <vt:lpstr>css</vt:lpstr>
      <vt:lpstr>css</vt:lpstr>
      <vt:lpstr>css</vt:lpstr>
      <vt:lpstr>css</vt:lpstr>
      <vt:lpstr>JavaScript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Maharathi</dc:creator>
  <cp:lastModifiedBy>Pratik Maharathi</cp:lastModifiedBy>
  <cp:revision>4</cp:revision>
  <dcterms:created xsi:type="dcterms:W3CDTF">2023-01-08T17:24:55Z</dcterms:created>
  <dcterms:modified xsi:type="dcterms:W3CDTF">2023-01-09T08:00:40Z</dcterms:modified>
</cp:coreProperties>
</file>