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2" r:id="rId14"/>
    <p:sldId id="275" r:id="rId15"/>
    <p:sldId id="276" r:id="rId16"/>
    <p:sldId id="277" r:id="rId17"/>
    <p:sldId id="278" r:id="rId18"/>
    <p:sldId id="268" r:id="rId19"/>
    <p:sldId id="269" r:id="rId20"/>
    <p:sldId id="270" r:id="rId21"/>
    <p:sldId id="271" r:id="rId22"/>
    <p:sldId id="272" r:id="rId23"/>
    <p:sldId id="273" r:id="rId24"/>
    <p:sldId id="263" r:id="rId25"/>
    <p:sldId id="27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6E99CA-5AF0-4EAE-9333-DC7490179AF9}" type="datetime1">
              <a:rPr lang="es-ES" smtClean="0"/>
              <a:t>07/08/2023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E797-68FC-4E0B-8897-E13C56D832BB}" type="datetime1">
              <a:rPr lang="es-ES" smtClean="0"/>
              <a:pPr/>
              <a:t>07/08/2023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58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01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372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75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8AFD84-B903-49B0-98A9-81DB60269280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9314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47749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0048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499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39153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38740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7D061F-E234-4DB1-AE07-E49EA5A9EF02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4311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43B41F-6FA6-44DE-9ABD-F99CB1E521DF}" type="datetime1">
              <a:rPr lang="es-ES" smtClean="0"/>
              <a:t>07/08/2023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"/>
              <a:t>Agregar un pie de página</a:t>
            </a:r>
            <a:endParaRPr lang="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38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94077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CB5F96-9BFA-4D5E-855F-AA3C075615D3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014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FF5094-F5A5-43F5-B14D-98F60E772B8D}" type="datetime1">
              <a:rPr lang="es-ES" smtClean="0"/>
              <a:t>07/08/2023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Agregar un pie de página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81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5336F1-A7C2-4B92-BD06-E257E1387AC4}" type="datetime1">
              <a:rPr lang="es-ES" smtClean="0"/>
              <a:t>07/08/2023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Agregar un pie de página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040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9F92CE-00EC-4C26-A28A-966E7A4C8549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86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055980-F522-4CB9-93D5-C51E09FF923C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08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69994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7367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2E35DC43-C061-4ACF-BBED-009E157628ED}" type="datetime1">
              <a:rPr lang="es-ES" noProof="0" smtClean="0"/>
              <a:t>07/08/2023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30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cadolibre.com.mx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adolibre.com.m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Actividad Integradora</a:t>
            </a:r>
            <a:br>
              <a:rPr lang="es-ES" dirty="0"/>
            </a:br>
            <a:r>
              <a:rPr lang="es-ES" dirty="0"/>
              <a:t>- Test Mercado Libre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Alejandro Ramírez (beca 11)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6A0C5-CD3F-422F-B329-FC165D97C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938" y="844964"/>
            <a:ext cx="11376991" cy="6013036"/>
          </a:xfrm>
        </p:spPr>
        <p:txBody>
          <a:bodyPr/>
          <a:lstStyle/>
          <a:p>
            <a:r>
              <a:rPr lang="es-MX" dirty="0"/>
              <a:t>Matriz de casos de prueba</a:t>
            </a:r>
          </a:p>
          <a:p>
            <a:pPr marL="0" indent="0">
              <a:buNone/>
            </a:pPr>
            <a:r>
              <a:rPr lang="es-MX" dirty="0"/>
              <a:t>De acuerdo con las 7 historias de usuario</a:t>
            </a:r>
            <a:r>
              <a:rPr lang="es-MX"/>
              <a:t>, proporcionadas </a:t>
            </a:r>
            <a:r>
              <a:rPr lang="es-MX" dirty="0"/>
              <a:t>por el cliente, las cuales se consideran como los requerimientos, se desarrollaron 20 casos de pruebas.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6A6875-A466-41CA-B1D0-8B336226E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59815"/>
              </p:ext>
            </p:extLst>
          </p:nvPr>
        </p:nvGraphicFramePr>
        <p:xfrm>
          <a:off x="4527838" y="2160105"/>
          <a:ext cx="3136324" cy="567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68">
                  <a:extLst>
                    <a:ext uri="{9D8B030D-6E8A-4147-A177-3AD203B41FA5}">
                      <a16:colId xmlns:a16="http://schemas.microsoft.com/office/drawing/2014/main" val="2656542023"/>
                    </a:ext>
                  </a:extLst>
                </a:gridCol>
                <a:gridCol w="411273">
                  <a:extLst>
                    <a:ext uri="{9D8B030D-6E8A-4147-A177-3AD203B41FA5}">
                      <a16:colId xmlns:a16="http://schemas.microsoft.com/office/drawing/2014/main" val="4237707465"/>
                    </a:ext>
                  </a:extLst>
                </a:gridCol>
                <a:gridCol w="477106">
                  <a:extLst>
                    <a:ext uri="{9D8B030D-6E8A-4147-A177-3AD203B41FA5}">
                      <a16:colId xmlns:a16="http://schemas.microsoft.com/office/drawing/2014/main" val="2317609432"/>
                    </a:ext>
                  </a:extLst>
                </a:gridCol>
                <a:gridCol w="254457">
                  <a:extLst>
                    <a:ext uri="{9D8B030D-6E8A-4147-A177-3AD203B41FA5}">
                      <a16:colId xmlns:a16="http://schemas.microsoft.com/office/drawing/2014/main" val="3476762336"/>
                    </a:ext>
                  </a:extLst>
                </a:gridCol>
                <a:gridCol w="130927">
                  <a:extLst>
                    <a:ext uri="{9D8B030D-6E8A-4147-A177-3AD203B41FA5}">
                      <a16:colId xmlns:a16="http://schemas.microsoft.com/office/drawing/2014/main" val="238456747"/>
                    </a:ext>
                  </a:extLst>
                </a:gridCol>
                <a:gridCol w="530364">
                  <a:extLst>
                    <a:ext uri="{9D8B030D-6E8A-4147-A177-3AD203B41FA5}">
                      <a16:colId xmlns:a16="http://schemas.microsoft.com/office/drawing/2014/main" val="4144932318"/>
                    </a:ext>
                  </a:extLst>
                </a:gridCol>
                <a:gridCol w="446778">
                  <a:extLst>
                    <a:ext uri="{9D8B030D-6E8A-4147-A177-3AD203B41FA5}">
                      <a16:colId xmlns:a16="http://schemas.microsoft.com/office/drawing/2014/main" val="4262090122"/>
                    </a:ext>
                  </a:extLst>
                </a:gridCol>
                <a:gridCol w="446778">
                  <a:extLst>
                    <a:ext uri="{9D8B030D-6E8A-4147-A177-3AD203B41FA5}">
                      <a16:colId xmlns:a16="http://schemas.microsoft.com/office/drawing/2014/main" val="2282535322"/>
                    </a:ext>
                  </a:extLst>
                </a:gridCol>
                <a:gridCol w="177528">
                  <a:extLst>
                    <a:ext uri="{9D8B030D-6E8A-4147-A177-3AD203B41FA5}">
                      <a16:colId xmlns:a16="http://schemas.microsoft.com/office/drawing/2014/main" val="3562852485"/>
                    </a:ext>
                  </a:extLst>
                </a:gridCol>
                <a:gridCol w="183445">
                  <a:extLst>
                    <a:ext uri="{9D8B030D-6E8A-4147-A177-3AD203B41FA5}">
                      <a16:colId xmlns:a16="http://schemas.microsoft.com/office/drawing/2014/main" val="3624733930"/>
                    </a:ext>
                  </a:extLst>
                </a:gridCol>
              </a:tblGrid>
              <a:tr h="13549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ID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Titulo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Descripción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Precondición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Datos de entrada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Paso a Paso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Resultado esperado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Resultado Obtenido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Estado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Tipo</a:t>
                      </a:r>
                      <a:endParaRPr lang="es-MX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2069812298"/>
                  </a:ext>
                </a:extLst>
              </a:tr>
              <a:tr h="26654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Seleccionar método de pago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Verificar que permita seleccionar un método de pago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Sesión de usuario activa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Buscar termo.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el primer resultado.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4. Clic en comprar ahora.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5. Continuar.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6. Validar formas de pago.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múltiples métodos de pago, como tarjetas de crédito, débito o billeteras virtuales.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múltiples métodos de pago, como tarjetas de crédito, débito, excepto billeteras virtuales.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No 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1287975774"/>
                  </a:ext>
                </a:extLst>
              </a:tr>
              <a:tr h="26654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2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Monto a pagar 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El proceso de pago es transparente y se muestra claramente el monto total a pagar, incluidos los gastos de envío si corresponde.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Sesión de usuario activa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Buscar termo.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el primer resultado.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4. Clic en comprar ahora.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5. Continuar.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6. Validar costo total. 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costo total, incluyendo gastos de envió, si aplican.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No muestra costo total, incluyendo gastos de envió, si aplican.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83706689"/>
                  </a:ext>
                </a:extLst>
              </a:tr>
              <a:tr h="31096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3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Pago seguro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 utilizan medidas de seguridad, como encriptación de datos y autenticación de dos factores, para proteger mis transacciones.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Sesión de usuario activa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Buscar termo.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el primer resultado.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4. Clic en comprar ahora.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5. Continuar.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6. Seleccionar una tarjeta.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7. Proceso de seguridad.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un proceso de seguridad, para cerciorarse que se es propietario de la tarjeta.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No muestra un proceso de seguridad, para cerciorarse que se es propietario de la tarjeta.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No 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1833322479"/>
                  </a:ext>
                </a:extLst>
              </a:tr>
              <a:tr h="31096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4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Recomendaciones Personalizadas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La plataforma utiliza algoritmos de aprendizaje automático para identificar y sugerir productos relevantes para mí.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Sesión de usuario activa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Buscar impresora.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primer resultado.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4. Regresar a pagina principal.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5. Validar recomendaciones similares a impresora en la opción Basado en tu última visita.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productos relacionados con impresoras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productos relacionados con impresoras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994905684"/>
                  </a:ext>
                </a:extLst>
              </a:tr>
              <a:tr h="1332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5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Productos recomendados para ti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Sección "Productos recomendados para ti" en la página de inicio.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Sesión de usuario activa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Ubicar seccion"Productos recomendados para ti". 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seccion"Productos recomendados para ti". 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Sección "Productos recomendados para ti" no visible.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No 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2868568014"/>
                  </a:ext>
                </a:extLst>
              </a:tr>
              <a:tr h="1332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6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Filtro precio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Puedo utilizar múltiples filtros como categoría, precio, ubicación y condición del producto.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Buscar termo.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Validar filtro precio.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 opción de filtrar por precio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 opción de filtrar por precio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876463604"/>
                  </a:ext>
                </a:extLst>
              </a:tr>
              <a:tr h="1332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7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Visualización de filtros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La interfaz es intuitiva y muestra claramente los filtros aplicados y el orden actual.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Buscar termo.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filtro "Envió gratis"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resultados con envió gratis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resultados con envió gratis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2955850510"/>
                  </a:ext>
                </a:extLst>
              </a:tr>
              <a:tr h="1776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8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Imagen de productos en pantalla principal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Visualizar la imagen de los productos en la pantalla principal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Ubicar un producto en la pagina principal.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Validar imagen de producto.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imagen de producto(s).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imagen de producto(s).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1911280191"/>
                  </a:ext>
                </a:extLst>
              </a:tr>
              <a:tr h="1776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9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Costo de productos en pantalla principal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Visualizar el precio de los productos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Ubicar un producto en la pagina principal.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Validar costo de producto.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costo de producto(s).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costo de producto(s).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1169285054"/>
                  </a:ext>
                </a:extLst>
              </a:tr>
              <a:tr h="1776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10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Nombre de productos en pantalla principal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Visualizar el título de los productos.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Ubicar un producto en la pagina principal.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Validar imagen de producto.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imagen de producto(s).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imagen de producto(s).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2382131651"/>
                  </a:ext>
                </a:extLst>
              </a:tr>
              <a:tr h="1332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11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Sección trabaja con nosotros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Ir a la sección de trabaja con nosotros.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 opción Trabaja con nosotros.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pagina únete a MELI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pagina únete a MELI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3679644156"/>
                  </a:ext>
                </a:extLst>
              </a:tr>
              <a:tr h="1776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12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Ofertas laborales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Visualizar ofertas laborales.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 opción Trabaja con nosotros.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ver oportunidades.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Oportunidades en MELI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Oportunidades en MELI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1616516940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13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Postular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Postularse a las ofertas laborales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 opción Trabaja con nosotros.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ver oportunidades.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4. Aplicar a una vacante.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sección Confirma tus datos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sección Confirma tus datos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2938789743"/>
                  </a:ext>
                </a:extLst>
              </a:tr>
              <a:tr h="8884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14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Ofertas 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ir a la sección de todas las ofertas.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Seleccionar ofertas.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la sección ofertas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Lleva a la sección ofertas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Funcional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1785694560"/>
                  </a:ext>
                </a:extLst>
              </a:tr>
              <a:tr h="1332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15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Ofertas relámpago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ir a la sección de ofertas relámpago.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Seleccionar ofertas.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ofertas relámpago.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las ofertas relámpago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las ofertas relámpago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4179106534"/>
                  </a:ext>
                </a:extLst>
              </a:tr>
              <a:tr h="1332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16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Ofertas top living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ir a la sección top living.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Seleccionar ofertas.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ofertas top living.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las ofertas top living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las ofertas top living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3269038495"/>
                  </a:ext>
                </a:extLst>
              </a:tr>
              <a:tr h="1332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17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Ofertas cinsa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ir a la sección de cinsa.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Seleccionar ofertas.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Seleccionar ofertas cinsa.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las ofertas cinsa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las ofertas cinsa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2723767135"/>
                  </a:ext>
                </a:extLst>
              </a:tr>
              <a:tr h="8884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18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Sección supermercado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ir a la sección de supermercado.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Seleccionar opción Supermercado.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 sección supermercado.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 sección supermercado.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3331754503"/>
                  </a:ext>
                </a:extLst>
              </a:tr>
              <a:tr h="1776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19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Sección supermercado - productos del hogar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Puedo ir a la sección de cuidados del hogar.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Seleccionar opción Supermercado.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 opción Cuidado del Hogar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 sección Cuidado del Hogar.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la sección Cuidado del Hogar.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Automática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3170474049"/>
                  </a:ext>
                </a:extLst>
              </a:tr>
              <a:tr h="26654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20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Filtro por categorías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Opción de aplicar filtros por categorías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NA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2. Seleccionar opción Supermercado.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3. Selecciona opción Cuidado del Hogar.</a:t>
                      </a:r>
                      <a:br>
                        <a:rPr lang="es-MX" sz="300" u="none" strike="noStrike">
                          <a:effectLst/>
                        </a:rPr>
                      </a:br>
                      <a:r>
                        <a:rPr lang="es-MX" sz="300" u="none" strike="noStrike">
                          <a:effectLst/>
                        </a:rPr>
                        <a:t>4. Validar que muestre opción Categorías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opción de filtrar por categorías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Muestra opción de filtrar por categorías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>
                          <a:effectLst/>
                        </a:rPr>
                        <a:t>Pass</a:t>
                      </a:r>
                      <a:endParaRPr lang="es-MX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u="none" strike="noStrike" dirty="0">
                          <a:effectLst/>
                        </a:rPr>
                        <a:t>Automática</a:t>
                      </a:r>
                      <a:endParaRPr lang="es-MX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" marR="2221" marT="2221" marB="0" anchor="ctr"/>
                </a:tc>
                <a:extLst>
                  <a:ext uri="{0D108BD9-81ED-4DB2-BD59-A6C34878D82A}">
                    <a16:rowId xmlns:a16="http://schemas.microsoft.com/office/drawing/2014/main" val="91266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00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10601-4DA4-46B4-A88B-E6A8816C9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82" y="897973"/>
            <a:ext cx="11072191" cy="572811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Matriz de pruebas de regresión.</a:t>
            </a:r>
          </a:p>
          <a:p>
            <a:pPr marL="0" indent="0">
              <a:buNone/>
            </a:pPr>
            <a:r>
              <a:rPr lang="es-MX" dirty="0"/>
              <a:t>Derivados de la matriz general, se automatizan las pruebas en código java, con </a:t>
            </a:r>
            <a:r>
              <a:rPr lang="es-MX" dirty="0" err="1"/>
              <a:t>cucmber</a:t>
            </a:r>
            <a:r>
              <a:rPr lang="es-MX" dirty="0"/>
              <a:t> y en formato Project 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Estas consisten en simular, mediante un robot, las acciones que una persona puede llevar a cabo al navegar en el portal de Mercado Libre.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8D89C4A-46E3-4126-AF0E-3DB43DBBB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95729"/>
              </p:ext>
            </p:extLst>
          </p:nvPr>
        </p:nvGraphicFramePr>
        <p:xfrm>
          <a:off x="1934817" y="2847838"/>
          <a:ext cx="6383254" cy="4336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088">
                  <a:extLst>
                    <a:ext uri="{9D8B030D-6E8A-4147-A177-3AD203B41FA5}">
                      <a16:colId xmlns:a16="http://schemas.microsoft.com/office/drawing/2014/main" val="676409489"/>
                    </a:ext>
                  </a:extLst>
                </a:gridCol>
                <a:gridCol w="849224">
                  <a:extLst>
                    <a:ext uri="{9D8B030D-6E8A-4147-A177-3AD203B41FA5}">
                      <a16:colId xmlns:a16="http://schemas.microsoft.com/office/drawing/2014/main" val="367650028"/>
                    </a:ext>
                  </a:extLst>
                </a:gridCol>
                <a:gridCol w="1365712">
                  <a:extLst>
                    <a:ext uri="{9D8B030D-6E8A-4147-A177-3AD203B41FA5}">
                      <a16:colId xmlns:a16="http://schemas.microsoft.com/office/drawing/2014/main" val="3017543462"/>
                    </a:ext>
                  </a:extLst>
                </a:gridCol>
                <a:gridCol w="432061">
                  <a:extLst>
                    <a:ext uri="{9D8B030D-6E8A-4147-A177-3AD203B41FA5}">
                      <a16:colId xmlns:a16="http://schemas.microsoft.com/office/drawing/2014/main" val="2869796322"/>
                    </a:ext>
                  </a:extLst>
                </a:gridCol>
                <a:gridCol w="304595">
                  <a:extLst>
                    <a:ext uri="{9D8B030D-6E8A-4147-A177-3AD203B41FA5}">
                      <a16:colId xmlns:a16="http://schemas.microsoft.com/office/drawing/2014/main" val="3798970183"/>
                    </a:ext>
                  </a:extLst>
                </a:gridCol>
                <a:gridCol w="1191894">
                  <a:extLst>
                    <a:ext uri="{9D8B030D-6E8A-4147-A177-3AD203B41FA5}">
                      <a16:colId xmlns:a16="http://schemas.microsoft.com/office/drawing/2014/main" val="2751851318"/>
                    </a:ext>
                  </a:extLst>
                </a:gridCol>
                <a:gridCol w="940272">
                  <a:extLst>
                    <a:ext uri="{9D8B030D-6E8A-4147-A177-3AD203B41FA5}">
                      <a16:colId xmlns:a16="http://schemas.microsoft.com/office/drawing/2014/main" val="1289753584"/>
                    </a:ext>
                  </a:extLst>
                </a:gridCol>
                <a:gridCol w="927029">
                  <a:extLst>
                    <a:ext uri="{9D8B030D-6E8A-4147-A177-3AD203B41FA5}">
                      <a16:colId xmlns:a16="http://schemas.microsoft.com/office/drawing/2014/main" val="3652481315"/>
                    </a:ext>
                  </a:extLst>
                </a:gridCol>
                <a:gridCol w="238379">
                  <a:extLst>
                    <a:ext uri="{9D8B030D-6E8A-4147-A177-3AD203B41FA5}">
                      <a16:colId xmlns:a16="http://schemas.microsoft.com/office/drawing/2014/main" val="3711859164"/>
                    </a:ext>
                  </a:extLst>
                </a:gridCol>
              </a:tblGrid>
              <a:tr h="19885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ID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Titulo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Descripción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Precondición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Datos de entrada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Paso a Paso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Resultado esperado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Resultado Obtenido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Estado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1902950185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Filtro precio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Puedo utilizar múltiples filtros como categoría, precio, ubicación y condición del producto.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Buscar termo.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Validar filtro precio.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 opción de filtrar por precio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 opción de filtrar por precio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3979342659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Sección trabaja con nosotros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Ir a la sección de trabaja con nosotros.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 opción Trabaja con nosotros.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Lleva a pagina únete a MELI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Lleva a pagina únete a MELI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4073477561"/>
                  </a:ext>
                </a:extLst>
              </a:tr>
              <a:tr h="3977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Ofertas laborales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Visualizar ofertas laborales.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 opción Trabaja con nosotros.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Seleccionar ver oportunidades.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Lleva a Oportunidades en MELI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Lleva a Oportunidades en MELI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3740208787"/>
                  </a:ext>
                </a:extLst>
              </a:tr>
              <a:tr h="49713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4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Postular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Postularse a las ofertas laborales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 opción Trabaja con nosotros.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Seleccionar ver oportunidades.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4. Aplicar a una vacante.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Lleva a sección Confirma tus datos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Lleva a sección Confirma tus datos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1744702912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5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Ofertas relámpago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ir a la sección de ofertas relámpago.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Seleccionar ofertas.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Seleccionar ofertas relámpago.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las ofertas relámpago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las ofertas relámpago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2718955147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6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Ofertas top living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ir a la sección top living.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Seleccionar ofertas.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Seleccionar ofertas top living.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las ofertas top living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las ofertas top living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256353768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7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Ofertas cinsa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ir a la sección de cinsa.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Seleccionar ofertas.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Seleccionar ofertas cinsa.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las ofertas cinsa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las ofertas cinsa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710543847"/>
                  </a:ext>
                </a:extLst>
              </a:tr>
              <a:tr h="19885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8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Sección supermercado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ir a la sección de supermercado.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Seleccionar opción Supermercado.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 sección supermercado.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 sección supermercado.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1346920086"/>
                  </a:ext>
                </a:extLst>
              </a:tr>
              <a:tr h="3977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9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Sección supermercado - productos del hogar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Puedo ir a la sección de cuidados del hogar.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Seleccionar opción Supermercado.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Selecciona opción Cuidado del Hogar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 sección Cuidado del Hogar.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la sección Cuidado del Hogar.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Pass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2308072583"/>
                  </a:ext>
                </a:extLst>
              </a:tr>
              <a:tr h="59656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10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Filtro por categorías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Opción de aplicar filtros por categorías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1. Ir a la pagina Mercado Libre. 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2. Seleccionar opción Supermercado.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3. Selecciona opción Cuidado del Hogar.</a:t>
                      </a:r>
                      <a:br>
                        <a:rPr lang="es-MX" sz="600" u="none" strike="noStrike">
                          <a:effectLst/>
                        </a:rPr>
                      </a:br>
                      <a:r>
                        <a:rPr lang="es-MX" sz="600" u="none" strike="noStrike">
                          <a:effectLst/>
                        </a:rPr>
                        <a:t>4. Validar que muestre opción Categorías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opción de filtrar por categorías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Muestra opción de filtrar por categorías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 dirty="0">
                          <a:effectLst/>
                        </a:rPr>
                        <a:t>Pass</a:t>
                      </a:r>
                      <a:endParaRPr lang="es-MX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1" marR="4971" marT="4971" marB="0" anchor="ctr"/>
                </a:tc>
                <a:extLst>
                  <a:ext uri="{0D108BD9-81ED-4DB2-BD59-A6C34878D82A}">
                    <a16:rowId xmlns:a16="http://schemas.microsoft.com/office/drawing/2014/main" val="312705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10601-4DA4-46B4-A88B-E6A8816C9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408" y="288373"/>
            <a:ext cx="11072191" cy="5728114"/>
          </a:xfrm>
        </p:spPr>
        <p:txBody>
          <a:bodyPr/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Resumen de pruebas funcionales: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213BBCD-EC59-4D31-B35B-E2B5B04B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3" y="841513"/>
            <a:ext cx="5611368" cy="54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2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10601-4DA4-46B4-A88B-E6A8816C9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82" y="897973"/>
            <a:ext cx="11072191" cy="5728114"/>
          </a:xfrm>
        </p:spPr>
        <p:txBody>
          <a:bodyPr/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Resumen de pruebas automatizadas: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6E74FB-D5E5-42C4-9F9C-BBCEC308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85" y="1433819"/>
            <a:ext cx="5611368" cy="51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4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10601-4DA4-46B4-A88B-E6A8816C9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82" y="897973"/>
            <a:ext cx="11072191" cy="5728114"/>
          </a:xfrm>
        </p:spPr>
        <p:txBody>
          <a:bodyPr/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Resumen de bugs encontrados.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52EB661-3E1C-415D-A07D-06F34363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02" y="1782980"/>
            <a:ext cx="7011761" cy="23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95E94-39DE-4C9A-856E-DE1D51113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27" y="678995"/>
            <a:ext cx="11459029" cy="5881461"/>
          </a:xfrm>
        </p:spPr>
        <p:txBody>
          <a:bodyPr/>
          <a:lstStyle/>
          <a:p>
            <a:pPr marL="0" indent="0"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Informe de pruebas no funcionales</a:t>
            </a:r>
          </a:p>
          <a:p>
            <a:pPr marL="0" indent="0">
              <a:buNone/>
            </a:pPr>
            <a:endParaRPr lang="es-MX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Probar la página de Mercado Libre para así reducir la probabilidad de que aparezcan defectos en producción.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Alcance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generan 10 pruebas.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usará: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laptop HP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200"/>
              </a:spcAf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Ambiente productivo: </a:t>
            </a:r>
            <a:r>
              <a:rPr lang="es-MX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https://www.mercadolibre.com.mx/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b="1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60058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5B21B9C-D261-49E3-9028-993DE9F755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5094" y="914034"/>
            <a:ext cx="8101812" cy="5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6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2BBB02-0801-41EB-9607-4B5E6FCB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27" y="697351"/>
            <a:ext cx="7854188" cy="61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B0623C-8D4D-4EE4-BB8E-CF53CDEF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27" y="763291"/>
            <a:ext cx="9818001" cy="56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D97FD1-EEB5-4E2A-8DAB-D8FA3EED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869" y="982208"/>
            <a:ext cx="5844359" cy="24467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312FD9-AFCA-4B0B-821B-A4B9442E8B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27077" y="3600858"/>
            <a:ext cx="6478179" cy="2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430695" y="1017243"/>
            <a:ext cx="10096500" cy="3778006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de las pruebas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Probar la página de Mercado Libre, realizar pruebas funciónales y no funcionales en dicha página, automatizarlas, para así reducir la probabilidad de que aparezcan defectos en producción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Alcance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verificará la funcionalidad de la página de Mercado Libre, de acuerdo con 7 historias de usuario, tratando de cubrir todos los escenarios posibles, generando un mínimo de 20 pruebas, de las cuales 10 serán funcionales y 10 automáticas.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A92C3A3-E69F-4E7A-AEED-42E6D8AFAB19}"/>
              </a:ext>
            </a:extLst>
          </p:cNvPr>
          <p:cNvSpPr txBox="1"/>
          <p:nvPr/>
        </p:nvSpPr>
        <p:spPr>
          <a:xfrm>
            <a:off x="278295" y="741088"/>
            <a:ext cx="6096000" cy="3737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Métricas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91E3C7-9C7E-4037-A75F-FE5FA07C5C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2" y="1640232"/>
            <a:ext cx="5380107" cy="3514863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228943-01FF-42AB-859B-526FCE8F3F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5" y="3220278"/>
            <a:ext cx="5327098" cy="3190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9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F6F1D61-5DF3-4B60-8EF1-C5D28AD4E5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356" y="316909"/>
            <a:ext cx="10933904" cy="6007100"/>
          </a:xfrm>
        </p:spPr>
      </p:pic>
    </p:spTree>
    <p:extLst>
      <p:ext uri="{BB962C8B-B14F-4D97-AF65-F5344CB8AC3E}">
        <p14:creationId xmlns:p14="http://schemas.microsoft.com/office/powerpoint/2010/main" val="117495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9AE4F-BFDE-44F8-945E-AF9AF6054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930" y="831711"/>
            <a:ext cx="10966173" cy="5794375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equipo QA no recomendamos la salida a producción, debido a que ciertas funcionalidades no se encuentras disponibles, y es de suma importancia que sea corregido e implementadas dichas funcionalidades a la brevedad, para así poder cubrir de manera satisfactoria los requerimientos del cliente.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78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DB021-1CE6-434B-840F-BA4A3C70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7208" y="2941983"/>
            <a:ext cx="5211418" cy="1351722"/>
          </a:xfrm>
        </p:spPr>
        <p:txBody>
          <a:bodyPr>
            <a:normAutofit fontScale="55000" lnSpcReduction="20000"/>
          </a:bodyPr>
          <a:lstStyle/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5200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17194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3D0746-DB4E-4524-975A-108CD051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5" y="937728"/>
            <a:ext cx="10096500" cy="50257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Conformado por el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Jesús Alejandro Ramírez Díaz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Estrategia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equipo de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realizará pruebas funcionales y no funcionales de forma manual y automatizada. Cada vez que una nueva versión llegue a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hará una prueba de regresión sobre aquellos escenarios que se consideren de prioridad alta.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Ambientes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Nuestros ambientes de prueba serán: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laptop HP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7000"/>
              </a:lnSpc>
              <a:spcAft>
                <a:spcPts val="1200"/>
              </a:spcAft>
              <a:buSzPts val="1000"/>
              <a:buNone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Ambiente productivo: </a:t>
            </a:r>
            <a:r>
              <a:rPr lang="es-MX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https://www.mercadolibre.com.mx/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E160487-1B84-41E7-B550-9669B0920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451" y="844964"/>
            <a:ext cx="11310731" cy="5370306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Entregables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entregables que se generarán son: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de pruebas.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Informe de pruebas no funcionales.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 de 10 casos de pruebas 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 de 10 casos de pruebas para automatizar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de proyecto automatizado en GitHub.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Informe de resultado final.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96B8A7-201E-4100-8220-BAA032A0B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434" y="765451"/>
            <a:ext cx="11363739" cy="586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s-MX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Tareas – Test Alejandro Ramírez - 10 </a:t>
            </a:r>
            <a:r>
              <a:rPr lang="es-MX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de pruebas. 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Informe de pruebas no funcionales. 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 de 20 casos de pruebas.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 de 10 casos de pruebas para automatizar. 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de proyecto automatizado en GitHub.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Informe de resultado final.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8" name="Imagen 3">
            <a:extLst>
              <a:ext uri="{FF2B5EF4-FFF2-40B4-BE49-F238E27FC236}">
                <a16:creationId xmlns:a16="http://schemas.microsoft.com/office/drawing/2014/main" id="{5FC63FC9-A0C0-40B4-A5A5-F76FFDC0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7" y="765451"/>
            <a:ext cx="10312198" cy="14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F8793-54E4-4BFC-B532-78A020FC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444" y="765452"/>
            <a:ext cx="11138452" cy="6092548"/>
          </a:xfrm>
        </p:spPr>
        <p:txBody>
          <a:bodyPr/>
          <a:lstStyle/>
          <a:p>
            <a:r>
              <a:rPr lang="es-MX" b="1" dirty="0" err="1"/>
              <a:t>Lighthouse</a:t>
            </a:r>
            <a:endParaRPr lang="es-MX" b="1" dirty="0"/>
          </a:p>
          <a:p>
            <a:endParaRPr lang="es-MX" b="1" dirty="0"/>
          </a:p>
          <a:p>
            <a:pPr marL="0" indent="0">
              <a:buNone/>
            </a:pPr>
            <a:r>
              <a:rPr lang="es-MX" dirty="0" err="1"/>
              <a:t>Perfonance</a:t>
            </a:r>
            <a:r>
              <a:rPr lang="es-MX" dirty="0"/>
              <a:t> 52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Codigo</a:t>
            </a:r>
            <a:r>
              <a:rPr lang="es-MX" dirty="0"/>
              <a:t> JavaScript no utilizado</a:t>
            </a:r>
          </a:p>
          <a:p>
            <a:pPr marL="0" indent="0">
              <a:buNone/>
            </a:pPr>
            <a:r>
              <a:rPr lang="es-MX" dirty="0"/>
              <a:t>Accesibilidad 87</a:t>
            </a:r>
          </a:p>
          <a:p>
            <a:pPr marL="0" indent="0">
              <a:buNone/>
            </a:pPr>
            <a:r>
              <a:rPr lang="es-MX" dirty="0"/>
              <a:t>	Los colores de fondo y de primer plano no tienen una relación de contraste suficiente.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8DC933-555E-438B-A179-BA1D3678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5" y="3654426"/>
            <a:ext cx="5263608" cy="27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95E94-39DE-4C9A-856E-DE1D51113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27" y="678995"/>
            <a:ext cx="11459029" cy="5881461"/>
          </a:xfrm>
        </p:spPr>
        <p:txBody>
          <a:bodyPr/>
          <a:lstStyle/>
          <a:p>
            <a:r>
              <a:rPr lang="es-MX" dirty="0" err="1"/>
              <a:t>Best</a:t>
            </a:r>
            <a:r>
              <a:rPr lang="es-MX" dirty="0"/>
              <a:t> </a:t>
            </a:r>
            <a:r>
              <a:rPr lang="es-MX" dirty="0" err="1"/>
              <a:t>Practices</a:t>
            </a:r>
            <a:r>
              <a:rPr lang="es-MX" dirty="0"/>
              <a:t> 83</a:t>
            </a:r>
          </a:p>
          <a:p>
            <a:pPr lvl="1"/>
            <a:r>
              <a:rPr lang="es-MX" b="0" i="0" dirty="0">
                <a:solidFill>
                  <a:srgbClr val="F5F5F5"/>
                </a:solidFill>
                <a:effectLst/>
                <a:latin typeface="Roboto" panose="02000000000000000000" pitchFamily="2" charset="0"/>
              </a:rPr>
              <a:t>No utiliza HTTPS </a:t>
            </a:r>
            <a:endParaRPr lang="es-MX" dirty="0">
              <a:solidFill>
                <a:srgbClr val="F5F5F5"/>
              </a:solidFill>
              <a:latin typeface="Roboto" panose="02000000000000000000" pitchFamily="2" charset="0"/>
            </a:endParaRPr>
          </a:p>
          <a:p>
            <a:pPr lvl="1"/>
            <a:r>
              <a:rPr lang="es-MX" b="0" i="0" dirty="0">
                <a:solidFill>
                  <a:srgbClr val="F5F5F5"/>
                </a:solidFill>
                <a:effectLst/>
                <a:latin typeface="Roboto" panose="02000000000000000000" pitchFamily="2" charset="0"/>
              </a:rPr>
              <a:t>Utiliza API en desuso</a:t>
            </a:r>
          </a:p>
          <a:p>
            <a:pPr marL="457200" lvl="1" indent="0">
              <a:buNone/>
            </a:pPr>
            <a:endParaRPr lang="es-MX" dirty="0">
              <a:solidFill>
                <a:srgbClr val="F5F5F5"/>
              </a:solidFill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s-MX" dirty="0">
                <a:solidFill>
                  <a:srgbClr val="F5F5F5"/>
                </a:solidFill>
                <a:latin typeface="Roboto" panose="02000000000000000000" pitchFamily="2" charset="0"/>
              </a:rPr>
              <a:t>Seo 84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5F5F5"/>
                </a:solidFill>
                <a:latin typeface="Roboto" panose="02000000000000000000" pitchFamily="2" charset="0"/>
              </a:rPr>
              <a:t>(Comprobaciones que garantizan que la página sigue los consejos básicos de optimización de motores de búsqueda.)</a:t>
            </a:r>
            <a:endParaRPr lang="es-MX" dirty="0"/>
          </a:p>
          <a:p>
            <a:pPr lvl="2"/>
            <a:r>
              <a:rPr lang="es-MX" b="0" i="0" dirty="0">
                <a:solidFill>
                  <a:srgbClr val="F5F5F5"/>
                </a:solidFill>
                <a:effectLst/>
                <a:latin typeface="Roboto" panose="02000000000000000000" pitchFamily="2" charset="0"/>
              </a:rPr>
              <a:t>Los enlaces no son rastreables</a:t>
            </a:r>
          </a:p>
          <a:p>
            <a:pPr lvl="2"/>
            <a:r>
              <a:rPr lang="es-MX" b="0" i="0" dirty="0">
                <a:solidFill>
                  <a:srgbClr val="F5F5F5"/>
                </a:solidFill>
                <a:effectLst/>
                <a:latin typeface="Roboto" panose="02000000000000000000" pitchFamily="2" charset="0"/>
              </a:rPr>
              <a:t>COMPATIBLE CON DISPOSITIVOS MÓVILES - Los objetivos táctiles no tienen el tamaño adecuado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804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95E94-39DE-4C9A-856E-DE1D51113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27" y="678995"/>
            <a:ext cx="11459029" cy="5881461"/>
          </a:xfrm>
        </p:spPr>
        <p:txBody>
          <a:bodyPr/>
          <a:lstStyle/>
          <a:p>
            <a:r>
              <a:rPr lang="es-MX" b="1" dirty="0"/>
              <a:t>Dr. link </a:t>
            </a:r>
            <a:r>
              <a:rPr lang="es-MX" b="1" dirty="0" err="1"/>
              <a:t>check</a:t>
            </a:r>
            <a:endParaRPr lang="es-MX" b="1" dirty="0"/>
          </a:p>
          <a:p>
            <a:endParaRPr lang="es-MX" b="1" dirty="0"/>
          </a:p>
          <a:p>
            <a:endParaRPr lang="es-MX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3DAB4-4404-4098-843C-B0BEB3A8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3" y="1381350"/>
            <a:ext cx="66484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6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95E94-39DE-4C9A-856E-DE1D51113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27" y="678995"/>
            <a:ext cx="11459029" cy="5881461"/>
          </a:xfrm>
        </p:spPr>
        <p:txBody>
          <a:bodyPr/>
          <a:lstStyle/>
          <a:p>
            <a:r>
              <a:rPr lang="es-MX" dirty="0"/>
              <a:t>Links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issues</a:t>
            </a:r>
            <a:endParaRPr lang="es-MX" dirty="0"/>
          </a:p>
          <a:p>
            <a:endParaRPr lang="es-MX" dirty="0"/>
          </a:p>
          <a:p>
            <a:endParaRPr lang="es-MX" b="1" dirty="0"/>
          </a:p>
          <a:p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D44BC5-B5FC-4175-BBBB-CB2AA0C0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448835"/>
            <a:ext cx="11348229" cy="2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6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2324</Words>
  <Application>Microsoft Office PowerPoint</Application>
  <PresentationFormat>Panorámica</PresentationFormat>
  <Paragraphs>395</Paragraphs>
  <Slides>23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Roboto</vt:lpstr>
      <vt:lpstr>Symbol</vt:lpstr>
      <vt:lpstr>Wingdings 3</vt:lpstr>
      <vt:lpstr>Ion</vt:lpstr>
      <vt:lpstr>Actividad Integradora - Test Mercado Libre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 Test Mercado Libre</dc:title>
  <dc:creator>Alejandro Ramirez</dc:creator>
  <cp:lastModifiedBy>Alejandro Ramirez</cp:lastModifiedBy>
  <cp:revision>15</cp:revision>
  <dcterms:created xsi:type="dcterms:W3CDTF">2023-08-07T17:21:45Z</dcterms:created>
  <dcterms:modified xsi:type="dcterms:W3CDTF">2023-08-07T18:39:19Z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