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4"/>
  </p:notesMasterIdLst>
  <p:sldIdLst>
    <p:sldId id="256" r:id="rId2"/>
    <p:sldId id="258" r:id="rId3"/>
    <p:sldId id="288" r:id="rId4"/>
    <p:sldId id="286" r:id="rId5"/>
    <p:sldId id="259" r:id="rId6"/>
    <p:sldId id="260" r:id="rId7"/>
    <p:sldId id="261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BC334-4F91-46DC-B0D4-85E10D30FF3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D0BF0-D29B-404D-B495-950AE04B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0D561-7BF7-4F26-BE7F-EAF754C6DFAE}" type="slidenum">
              <a:rPr lang="en-US"/>
              <a:pPr/>
              <a:t>8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BF0-D29B-404D-B495-950AE04B1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BF0-D29B-404D-B495-950AE04B1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BF0-D29B-404D-B495-950AE04B1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8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3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2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0EEE507-3C48-408E-859C-985FA4B622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3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395A0FB-ECBF-4AB2-B330-D4AE7CE673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5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43350"/>
            <a:ext cx="109728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0AD0EE5-A1A6-4D26-9F56-0E74AB6EAD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5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684687-9189-4D17-AA4D-D6C20775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28146"/>
            <a:ext cx="8825658" cy="2677648"/>
          </a:xfrm>
        </p:spPr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00525"/>
            <a:ext cx="8825658" cy="1438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Md. Yasir Arafat</a:t>
            </a:r>
          </a:p>
          <a:p>
            <a:r>
              <a:rPr lang="en-US" dirty="0"/>
              <a:t>Lecturer</a:t>
            </a:r>
          </a:p>
          <a:p>
            <a:r>
              <a:rPr lang="en-US" dirty="0"/>
              <a:t>Dept. of computer science &amp; Engineering</a:t>
            </a:r>
          </a:p>
          <a:p>
            <a:r>
              <a:rPr lang="en-US" dirty="0"/>
              <a:t>Jessore university of science &amp;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631826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Flynn’s Classical Taxonomy:</a:t>
            </a:r>
            <a:br>
              <a:rPr lang="en-US" sz="4000" dirty="0"/>
            </a:br>
            <a:r>
              <a:rPr lang="en-US" sz="4000" dirty="0"/>
              <a:t>SISD</a:t>
            </a:r>
          </a:p>
        </p:txBody>
      </p:sp>
      <p:pic>
        <p:nvPicPr>
          <p:cNvPr id="8196" name="Picture 4" descr="SIS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82714" y="2300287"/>
            <a:ext cx="3775075" cy="4495800"/>
          </a:xfrm>
          <a:noFill/>
          <a:ln/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954713" y="2324100"/>
            <a:ext cx="5384800" cy="4533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Serial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Only one instruction and data stream is acted on during any one clock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EE507-3C48-408E-859C-985FA4B622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3251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Flynn’s Classical Taxonomy:</a:t>
            </a:r>
            <a:br>
              <a:rPr lang="en-US" sz="4800" dirty="0"/>
            </a:br>
            <a:r>
              <a:rPr lang="en-US" sz="4800" dirty="0"/>
              <a:t>SIMD</a:t>
            </a:r>
          </a:p>
        </p:txBody>
      </p:sp>
      <p:pic>
        <p:nvPicPr>
          <p:cNvPr id="9220" name="Picture 4" descr="SIM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38288" y="2657475"/>
            <a:ext cx="4038600" cy="3505200"/>
          </a:xfrm>
          <a:noFill/>
          <a:ln/>
        </p:spPr>
      </p:pic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21400" y="2443162"/>
            <a:ext cx="5384800" cy="414813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All processing units execute the same instruction at any given clock cycle.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Each processing unit operates on a different data element.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EE507-3C48-408E-859C-985FA4B622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Flynn’s Classical Taxonomy:</a:t>
            </a:r>
            <a:br>
              <a:rPr lang="en-US" sz="4800" dirty="0"/>
            </a:br>
            <a:r>
              <a:rPr lang="en-US" sz="4800" dirty="0"/>
              <a:t>MISD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1336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Different instructions operated on a single data element.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Example: Multiple cryptography algorithms attempting to crack a single coded message.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2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7551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Flynn’s Classical Taxonomy:</a:t>
            </a:r>
            <a:br>
              <a:rPr lang="en-US" sz="4800" dirty="0"/>
            </a:br>
            <a:r>
              <a:rPr lang="en-US" sz="4800" dirty="0"/>
              <a:t>MIMD</a:t>
            </a:r>
          </a:p>
        </p:txBody>
      </p:sp>
      <p:pic>
        <p:nvPicPr>
          <p:cNvPr id="11268" name="Picture 4" descr="MIM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9725" y="2681288"/>
            <a:ext cx="4038600" cy="3581400"/>
          </a:xfrm>
          <a:noFill/>
          <a:ln/>
        </p:spPr>
      </p:pic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0" y="2443163"/>
            <a:ext cx="5384800" cy="45339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Can execute different instructions on different data elements.</a:t>
            </a:r>
          </a:p>
          <a:p>
            <a:r>
              <a:rPr lang="en-US" sz="3200" dirty="0">
                <a:solidFill>
                  <a:schemeClr val="tx1"/>
                </a:solidFill>
              </a:rPr>
              <a:t>Most common type of parallel computer.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EE507-3C48-408E-859C-985FA4B622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8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31826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Parallel Computer Memory Architectures:</a:t>
            </a:r>
            <a:br>
              <a:rPr lang="en-US" dirty="0"/>
            </a:br>
            <a:r>
              <a:rPr lang="en-US" dirty="0"/>
              <a:t>Shared Memory Architecture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524125"/>
            <a:ext cx="5384800" cy="367665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All processors access all memory as a single global address space.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Data sharing is fast.</a:t>
            </a:r>
          </a:p>
          <a:p>
            <a:r>
              <a:rPr lang="en-US" sz="2800" dirty="0">
                <a:solidFill>
                  <a:schemeClr val="tx1"/>
                </a:solidFill>
              </a:rPr>
              <a:t>Lack of scalability between memory and CPUs</a:t>
            </a:r>
          </a:p>
        </p:txBody>
      </p:sp>
      <p:pic>
        <p:nvPicPr>
          <p:cNvPr id="14340" name="Picture 4" descr="shared_m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4125" y="2681288"/>
            <a:ext cx="3943350" cy="271462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5A0FB-ECBF-4AB2-B330-D4AE7CE6732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8976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Parallel Computer Memory Architectures:</a:t>
            </a:r>
            <a:br>
              <a:rPr lang="en-US" dirty="0"/>
            </a:br>
            <a:r>
              <a:rPr lang="en-US" dirty="0"/>
              <a:t>Distributed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300288"/>
            <a:ext cx="5384800" cy="410051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Each processor has its own memory.</a:t>
            </a:r>
          </a:p>
          <a:p>
            <a:r>
              <a:rPr lang="en-US" sz="2800" dirty="0">
                <a:solidFill>
                  <a:schemeClr val="tx1"/>
                </a:solidFill>
              </a:rPr>
              <a:t>Is scalable, no overhead for cache coherency.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Programmer is responsible for many details of communication between processors.</a:t>
            </a:r>
          </a:p>
        </p:txBody>
      </p:sp>
      <p:pic>
        <p:nvPicPr>
          <p:cNvPr id="15364" name="Picture 4" descr="distributed_m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6512" y="3149429"/>
            <a:ext cx="4038600" cy="1635466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5A0FB-ECBF-4AB2-B330-D4AE7CE673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Programming Models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Shared Memory Model</a:t>
            </a:r>
          </a:p>
          <a:p>
            <a:pPr lv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Messaging Passing Model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Data Parallel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Parallel Programming Models:</a:t>
            </a:r>
            <a:br>
              <a:rPr lang="en-US" sz="4000"/>
            </a:br>
            <a:r>
              <a:rPr lang="en-US" sz="4000"/>
              <a:t>Shared Memory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500"/>
            <a:ext cx="9746409" cy="34163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shared-memory programming model, tasks share a common address space, which they read and write asynchronously.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Locks may be used to control shared memory access.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 development can be simplified since there is no need to explicitly specify communication between tasks.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Parallel Programming Models:</a:t>
            </a:r>
            <a:br>
              <a:rPr lang="en-US" sz="4000" dirty="0"/>
            </a:br>
            <a:r>
              <a:rPr lang="en-US" sz="4000" dirty="0"/>
              <a:t>Message Passing Model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9767" y="2650068"/>
            <a:ext cx="7086600" cy="43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Parallel Programming Models:</a:t>
            </a:r>
            <a:br>
              <a:rPr lang="en-US" sz="4000" dirty="0"/>
            </a:br>
            <a:r>
              <a:rPr lang="en-US" sz="4000" dirty="0"/>
              <a:t>Data Parallel Model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9839" y="2662237"/>
            <a:ext cx="6934199" cy="372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is Parallel Computing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Why Use Parallel Computing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Concepts and Terminology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Parallel Computer Memory Architectures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Parallel Programming Models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 Examples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Parallel Programming Models:</a:t>
            </a:r>
            <a:br>
              <a:rPr lang="en-US" sz="4000"/>
            </a:br>
            <a:r>
              <a:rPr lang="en-US" sz="4000"/>
              <a:t>Shared Memory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499"/>
            <a:ext cx="9774984" cy="3854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shared-memory programming model, tasks share a common address space, which they read and write asynchronously.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Locks may be used to control shared memory access.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 development can be simplified since there is no need to explicitly specify communication between tasks.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Parallel Programming Models:</a:t>
            </a:r>
            <a:br>
              <a:rPr lang="en-US" sz="4000" dirty="0"/>
            </a:br>
            <a:r>
              <a:rPr lang="en-US" sz="4000" dirty="0"/>
              <a:t>Message Passing Model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9767" y="2392893"/>
            <a:ext cx="7086600" cy="434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2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Parallel Programming Models:</a:t>
            </a:r>
            <a:br>
              <a:rPr lang="en-US" sz="4000" dirty="0"/>
            </a:br>
            <a:r>
              <a:rPr lang="en-US" sz="4000" dirty="0"/>
              <a:t>Data Parallel Model</a:t>
            </a:r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1276" y="2647951"/>
            <a:ext cx="6934199" cy="372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Designing Parallel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7288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Partitioning</a:t>
            </a:r>
            <a:r>
              <a:rPr lang="en-US" sz="2800" dirty="0">
                <a:solidFill>
                  <a:schemeClr val="tx1"/>
                </a:solidFill>
              </a:rPr>
              <a:t>   -</a:t>
            </a:r>
          </a:p>
          <a:p>
            <a:pPr lvl="4"/>
            <a:r>
              <a:rPr lang="en-US" sz="2600" dirty="0">
                <a:solidFill>
                  <a:schemeClr val="tx1"/>
                </a:solidFill>
              </a:rPr>
              <a:t>Domain Decomposition</a:t>
            </a:r>
          </a:p>
          <a:p>
            <a:pPr lvl="4">
              <a:buFont typeface="Arial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Functional Decomposition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Communication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Synchronization</a:t>
            </a:r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2" y="760413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Partition :</a:t>
            </a:r>
            <a:br>
              <a:rPr lang="en-US" sz="4000" dirty="0"/>
            </a:br>
            <a:r>
              <a:rPr lang="en-US" sz="4000" dirty="0"/>
              <a:t>Domain Decomposition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357438"/>
            <a:ext cx="10972800" cy="64770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Each task handles a portion of the data set.</a:t>
            </a:r>
          </a:p>
        </p:txBody>
      </p:sp>
      <p:pic>
        <p:nvPicPr>
          <p:cNvPr id="2355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8500" y="3049590"/>
            <a:ext cx="5715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8963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Partition</a:t>
            </a:r>
            <a:br>
              <a:rPr lang="en-US" sz="4000" dirty="0"/>
            </a:br>
            <a:r>
              <a:rPr lang="en-US" sz="4000" dirty="0"/>
              <a:t>Functional Decomposition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159793"/>
            <a:ext cx="10972800" cy="871538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Each task performs a function of the overall work</a:t>
            </a:r>
          </a:p>
        </p:txBody>
      </p:sp>
      <p:pic>
        <p:nvPicPr>
          <p:cNvPr id="24580" name="Picture 4" descr="functional_decom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895600" y="2695575"/>
            <a:ext cx="6629400" cy="3981451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857250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Designing Parallel Programs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1100" y="2343149"/>
            <a:ext cx="9220200" cy="397192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Synchronous communications are often referred to as </a:t>
            </a:r>
            <a:r>
              <a:rPr lang="en-US" sz="2400" i="1" dirty="0">
                <a:solidFill>
                  <a:schemeClr val="tx1"/>
                </a:solidFill>
              </a:rPr>
              <a:t>blocking communications since other </a:t>
            </a:r>
            <a:r>
              <a:rPr lang="en-US" sz="2400" dirty="0">
                <a:solidFill>
                  <a:schemeClr val="tx1"/>
                </a:solidFill>
              </a:rPr>
              <a:t>work must wait until the communications have completed.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Asynchronous communications allow tasks to transfer data independently from one another.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1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Designing Parallel Programs</a:t>
            </a:r>
            <a:br>
              <a:rPr lang="en-US" dirty="0"/>
            </a:br>
            <a:r>
              <a:rPr lang="en-US" dirty="0"/>
              <a:t>Synchronization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00200" y="2371725"/>
            <a:ext cx="9067800" cy="37147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Types of Synchronization: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Barrier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Lock / semaphore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Synchronous communication operations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446088"/>
            <a:ext cx="8963025" cy="1143000"/>
          </a:xfrm>
        </p:spPr>
        <p:txBody>
          <a:bodyPr/>
          <a:lstStyle/>
          <a:p>
            <a:r>
              <a:rPr lang="en-US" sz="5400" dirty="0"/>
              <a:t>Example: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2643188"/>
            <a:ext cx="10539412" cy="44529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As a simple example, if we are running code on a 2-processor system (CPUs "a" &amp; "b") in a parallel environment and we wish to do tasks "A" and "B" , it is possible to tell CPU "a" to do task "A" and CPU "b" to do task 'B" simultaneously, thereby reducing the runtime of the execution.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V="1">
            <a:off x="1981200" y="6134100"/>
            <a:ext cx="8229600" cy="4191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0EE5-A1A6-4D26-9F56-0E74AB6EAD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3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Example:</a:t>
            </a:r>
            <a:br>
              <a:rPr lang="en-US" sz="4000" dirty="0"/>
            </a:br>
            <a:r>
              <a:rPr lang="en-US" sz="4000" dirty="0"/>
              <a:t>Array Processing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Serial Solution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Perform a function on a 2D array.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Single processor iterates through each element in the array</a:t>
            </a:r>
          </a:p>
          <a:p>
            <a:r>
              <a:rPr lang="en-US" sz="2800" dirty="0">
                <a:solidFill>
                  <a:schemeClr val="tx1"/>
                </a:solidFill>
              </a:rPr>
              <a:t>Possible Parallel Solution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Assign each processor a partition of the array.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Each process iterates through its own partition.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Processing/Computing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7" y="2169994"/>
            <a:ext cx="11027391" cy="435363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 of operation in which a process is split into parts, which are executed simultaneously on different processors attached to the same computer.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computers, parallel processing is the processing of program instructions by dividing them among multiple processors with the objective of running a program in less time.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is a method of simultaneously breaking up and running program tasks on multiple microprocessors, thereby reducing processing time. Parallel processing may be accomplished via a computer with two or more processors or via a computer network.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is also called parallel computing.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2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Parallel computing is fast.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There are many different approaches and models of parallel computing.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1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09800"/>
            <a:ext cx="8229600" cy="4114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https://computing.llnl.gov/tutorials/parallel_comp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Introduction to Parallel Computing, www.llnl.gov/computing/tutorials/parallel_comp/#Whatis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www.cs.berkeley.edu/~yelick/cs267-sp04/lectures/01/lect01-intro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http://www-users.cs.umn.edu/~karypis/parbook/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1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788" y="2904363"/>
            <a:ext cx="8229600" cy="2953512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Computer Organizations</a:t>
            </a:r>
          </a:p>
        </p:txBody>
      </p: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" t="16872" r="6648" b="55009"/>
          <a:stretch>
            <a:fillRect/>
          </a:stretch>
        </p:blipFill>
        <p:spPr bwMode="auto">
          <a:xfrm>
            <a:off x="1309688" y="2752725"/>
            <a:ext cx="9144000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Simulation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4076" y="2309813"/>
            <a:ext cx="7617527" cy="414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800" dirty="0"/>
            </a:br>
            <a:r>
              <a:rPr lang="en-US" sz="4400" dirty="0"/>
              <a:t>Why Use Parallel Computing?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09800"/>
            <a:ext cx="82296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Saves time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Solve larger problems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savings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 concurrency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Parallelism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/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800" dirty="0">
                <a:solidFill>
                  <a:schemeClr val="tx1"/>
                </a:solidFill>
              </a:rPr>
              <a:t>Data  Parallelism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800" dirty="0">
                <a:solidFill>
                  <a:schemeClr val="tx1"/>
                </a:solidFill>
              </a:rPr>
              <a:t>Task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2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23874"/>
            <a:ext cx="9420225" cy="919163"/>
          </a:xfrm>
        </p:spPr>
        <p:txBody>
          <a:bodyPr/>
          <a:lstStyle/>
          <a:p>
            <a:r>
              <a:rPr lang="en-US" sz="3200" dirty="0"/>
              <a:t>Taxonomy of Parallel Processor Architectures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5"/>
          <a:stretch>
            <a:fillRect/>
          </a:stretch>
        </p:blipFill>
        <p:spPr bwMode="auto">
          <a:xfrm>
            <a:off x="1873248" y="1443037"/>
            <a:ext cx="8724103" cy="541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Concepts and Terminology:</a:t>
            </a:r>
            <a:br>
              <a:rPr lang="en-US" sz="4800" dirty="0"/>
            </a:br>
            <a:r>
              <a:rPr lang="en-US" sz="4800" dirty="0"/>
              <a:t>Flynn’s Classical Taxonomy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2205038"/>
            <a:ext cx="10687050" cy="419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Distinguishes multi-processor architecture by instruction and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SISD – Single Instruction, Single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SIMD – Single Instruction, Multiple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MISD – Multiple Instruction, Single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MIMD – Multiple Instruction, Multiple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687-9189-4D17-AA4D-D6C207754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365</TotalTime>
  <Words>883</Words>
  <Application>Microsoft Office PowerPoint</Application>
  <PresentationFormat>Widescreen</PresentationFormat>
  <Paragraphs>158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Wingdings 3</vt:lpstr>
      <vt:lpstr>Ion Boardroom</vt:lpstr>
      <vt:lpstr>Parallel Processing</vt:lpstr>
      <vt:lpstr>Overview</vt:lpstr>
      <vt:lpstr>Parallel Processing/Computing</vt:lpstr>
      <vt:lpstr>Computer Organizations</vt:lpstr>
      <vt:lpstr>Parallel Processing Simulation</vt:lpstr>
      <vt:lpstr> Why Use Parallel Computing?</vt:lpstr>
      <vt:lpstr>Parallelism Types</vt:lpstr>
      <vt:lpstr>Taxonomy of Parallel Processor Architectures</vt:lpstr>
      <vt:lpstr>Concepts and Terminology: Flynn’s Classical Taxonomy</vt:lpstr>
      <vt:lpstr>Flynn’s Classical Taxonomy: SISD</vt:lpstr>
      <vt:lpstr>Flynn’s Classical Taxonomy: SIMD</vt:lpstr>
      <vt:lpstr>Flynn’s Classical Taxonomy: MISD</vt:lpstr>
      <vt:lpstr>Flynn’s Classical Taxonomy: MIMD</vt:lpstr>
      <vt:lpstr>Parallel Computer Memory Architectures: Shared Memory Architecture</vt:lpstr>
      <vt:lpstr>Parallel Computer Memory Architectures: Distributed Memory</vt:lpstr>
      <vt:lpstr>Parallel Programming Models</vt:lpstr>
      <vt:lpstr>Parallel Programming Models: Shared Memory Model</vt:lpstr>
      <vt:lpstr>Parallel Programming Models: Message Passing Model</vt:lpstr>
      <vt:lpstr>Parallel Programming Models: Data Parallel Model</vt:lpstr>
      <vt:lpstr>Parallel Programming Models: Shared Memory Model</vt:lpstr>
      <vt:lpstr>Parallel Programming Models: Message Passing Model</vt:lpstr>
      <vt:lpstr>Parallel Programming Models: Data Parallel Model</vt:lpstr>
      <vt:lpstr>Designing Parallel Programs</vt:lpstr>
      <vt:lpstr>Partition : Domain Decomposition</vt:lpstr>
      <vt:lpstr>Partition Functional Decomposition</vt:lpstr>
      <vt:lpstr>Designing Parallel Programs Communication</vt:lpstr>
      <vt:lpstr>Designing Parallel Programs Synchronization</vt:lpstr>
      <vt:lpstr>Example:</vt:lpstr>
      <vt:lpstr>Example: Array Processing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Yasir Arafat</dc:creator>
  <cp:lastModifiedBy>Anik Dey Joy</cp:lastModifiedBy>
  <cp:revision>15</cp:revision>
  <dcterms:created xsi:type="dcterms:W3CDTF">2017-04-30T04:47:03Z</dcterms:created>
  <dcterms:modified xsi:type="dcterms:W3CDTF">2020-07-26T15:53:40Z</dcterms:modified>
</cp:coreProperties>
</file>