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8"/>
  </p:notesMasterIdLst>
  <p:sldIdLst>
    <p:sldId id="540" r:id="rId2"/>
    <p:sldId id="542" r:id="rId3"/>
    <p:sldId id="273" r:id="rId4"/>
    <p:sldId id="543" r:id="rId5"/>
    <p:sldId id="544" r:id="rId6"/>
    <p:sldId id="545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72"/>
  </p:normalViewPr>
  <p:slideViewPr>
    <p:cSldViewPr snapToGrid="0">
      <p:cViewPr varScale="1">
        <p:scale>
          <a:sx n="75" d="100"/>
          <a:sy n="75" d="100"/>
        </p:scale>
        <p:origin x="4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B90B3-BECB-BF4F-9BF7-415DE81CCE83}" type="datetimeFigureOut">
              <a:rPr lang="ru-RU" smtClean="0"/>
              <a:t>28.08.2025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BFA61-4DF7-F64A-BD73-5667B4C487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8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Верхнеуровнево описывается сетевое взаимодействие системных платформ (объектов базиса). Учитывает требования ДКЗ по возможности размещения разных категорий на уровне технических систем, интеграции с другими системами, получение/передачу информации за периметр КСПД.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Включите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Отключите контур фигуры для Отражения 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Скрытия коннекторов. Это позволяет удобнее создавать соединения между узлами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Полезным</a:t>
            </a:r>
            <a:r>
              <a:rPr lang="ru-RU" sz="1200" i="0" baseline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для заполнения является </a:t>
            </a:r>
            <a:r>
              <a:rPr lang="ru-RU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М-15.11.04-02 Технические  условия размещения информационных ресурсов в сегменте централизованной демилитаризованной зоны (версия 1.0)». В этом документе расписаны и указаны назначения каждой из зон-нарезок CDMZ.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обеспечивать консистентность тестовой и продуктивной схем. Например, недопустимо для теста использовать БД в контейнере, 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отдельной ВМ, поскольку, настройки для БД в тесте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будут эквиваленты.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174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Верхнеуровнево описывается сетевое взаимодействие системных платформ (объектов базиса). Учитывает требования ДКЗ по возможности размещения разных категорий на уровне технических систем, интеграции с другими системами, получение/передачу информации за периметр КСПД.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Включите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Отключите контур фигуры для Отражения </a:t>
            </a:r>
            <a:r>
              <a:rPr lang="en-US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/ </a:t>
            </a: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Скрытия коннекторов. Это позволяет удобнее создавать соединения между узлами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Полезным</a:t>
            </a:r>
            <a:r>
              <a:rPr lang="ru-RU" sz="1200" i="0" baseline="0" dirty="0">
                <a:solidFill>
                  <a:schemeClr val="bg1"/>
                </a:solidFill>
                <a:latin typeface="GPN_DIN Regular" panose="020B0504020202020204" pitchFamily="34" charset="-52"/>
                <a:ea typeface="GPN_DIN Regular" panose="020B0504020202020204" pitchFamily="34" charset="-52"/>
                <a:cs typeface="Arial" panose="020B0604020202020204" pitchFamily="34" charset="0"/>
              </a:rPr>
              <a:t> для заполнения является </a:t>
            </a:r>
            <a:r>
              <a:rPr lang="ru-RU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«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М-15.11.04-02 Технические  условия размещения информационных ресурсов в сегменте централизованной демилитаризованной зоны (версия 1.0)». В этом документе расписаны и указаны назначения каждой из зон-нарезок CDMZ.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Необходимо</a:t>
            </a:r>
            <a:r>
              <a:rPr lang="ru-RU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обеспечивать консистентность тестовой и продуктивной схем. Например, недопустимо для теста использовать БД в контейнере, а в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IaaS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 отдельной ВМ, поскольку, настройки для БД в тесте 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продуктиве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будут эквиваленты.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252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28600" indent="-228600">
              <a:buAutoNum type="arabicPeriod"/>
              <a:defRPr/>
            </a:pPr>
            <a:r>
              <a:rPr lang="ru-RU" sz="1200" i="0" u="none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Консультации по заполнению: Дирекция по управлению активами &lt;ITAM@gazprom-neft.ru&gt;</a:t>
            </a:r>
            <a:endParaRPr lang="en-US" sz="1200" i="0" u="none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Указываются лицензии, как с точки зрения прикладного, системного ПО, так и с точки зрения инфраструктуры.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Количество и стоимость лицензий, с учетом </a:t>
            </a:r>
            <a:r>
              <a:rPr lang="ru-RU" sz="1200" i="0" dirty="0" err="1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вендорской</a:t>
            </a: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 поддержки, указывается в отдельной спецификации, которая разрабатывается совместно с подразделением «Центр по лицензированию».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Информация из спецификации учитывается при расчете полной стоимости владения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 состав Лицензий от Вендора входят неотделимые компоненты в виде СПО, на данный слайд отдельными позициями они не выносятся. При этом следует сделать соответствую пометку на слайде «Используемые технологии, ИТ-продукты. критичность импортозависимых решений</a:t>
            </a:r>
            <a:endParaRPr lang="ru-RU" sz="1200" i="0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>
              <a:defRPr/>
            </a:pPr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A3F01-FD20-E4DF-C0F3-816570E9736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63FD373-8C24-BD5E-4EB3-56BC67F5B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0A8B4A-08A7-8637-D7C3-6D92A32867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28600" indent="-228600">
              <a:buAutoNum type="arabicPeriod"/>
              <a:defRPr/>
            </a:pPr>
            <a:r>
              <a:rPr lang="ru-RU" sz="1200" i="0" u="none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Консультации по заполнению: Дирекция по управлению активами &lt;ITAM@gazprom-neft.ru&gt;</a:t>
            </a:r>
            <a:endParaRPr lang="en-US" sz="1200" i="0" u="none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Указываются лицензии, как с точки зрения прикладного, системного ПО, так и с точки зрения инфраструктуры.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Количество и стоимость лицензий, с учетом </a:t>
            </a:r>
            <a:r>
              <a:rPr lang="ru-RU" sz="1200" i="0" dirty="0" err="1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вендорской</a:t>
            </a: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 поддержки, указывается в отдельной спецификации, которая разрабатывается совместно с подразделением «Центр по лицензированию».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bg1"/>
                </a:solidFill>
                <a:latin typeface="GPN_DIN Regular"/>
                <a:ea typeface="GPN_DIN Regular"/>
                <a:cs typeface="Arial"/>
              </a:rPr>
              <a:t>Информация из спецификации учитывается при расчете полной стоимости владения</a:t>
            </a:r>
            <a:endParaRPr dirty="0"/>
          </a:p>
          <a:p>
            <a:pPr marL="228600" indent="-228600">
              <a:buAutoNum type="arabicPeriod"/>
              <a:defRPr/>
            </a:pPr>
            <a:r>
              <a:rPr lang="ru-RU" sz="1200" i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Если в состав Лицензий от Вендора входят неотделимые компоненты в виде СПО, на данный слайд отдельными позициями они не выносятся. При этом следует сделать соответствую пометку на слайде «Используемые технологии, ИТ-продукты. критичность импортозависимых решений</a:t>
            </a:r>
            <a:endParaRPr lang="ru-RU" sz="1200" i="0" dirty="0">
              <a:solidFill>
                <a:schemeClr val="bg1"/>
              </a:solidFill>
              <a:latin typeface="GPN_DIN Regular"/>
              <a:ea typeface="GPN_DIN Regular"/>
              <a:cs typeface="Arial"/>
            </a:endParaRPr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004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Титульный с фото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rcRect t="-1"/>
          <a:stretch/>
        </p:blipFill>
        <p:spPr bwMode="auto">
          <a:xfrm>
            <a:off x="-6368" y="761"/>
            <a:ext cx="9939600" cy="485726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 bwMode="auto">
          <a:xfrm>
            <a:off x="5086561" y="3469021"/>
            <a:ext cx="6335712" cy="873254"/>
          </a:xfrm>
        </p:spPr>
        <p:txBody>
          <a:bodyPr tIns="0" anchor="t">
            <a:noAutofit/>
          </a:bodyPr>
          <a:lstStyle>
            <a:lvl1pPr>
              <a:lnSpc>
                <a:spcPct val="80000"/>
              </a:lnSpc>
              <a:defRPr lang="ru-RU" sz="3200" b="0" i="0" u="none" strike="noStrike" cap="all" spc="0">
                <a:ln>
                  <a:noFill/>
                </a:ln>
                <a:solidFill>
                  <a:srgbClr val="706F6F"/>
                </a:solidFill>
                <a:latin typeface="GPN_DIN Condensed Bold"/>
                <a:ea typeface="GPN_DIN Condensed Bold"/>
                <a:cs typeface="+mj-cs"/>
              </a:defRPr>
            </a:lvl1pPr>
          </a:lstStyle>
          <a:p>
            <a:pPr>
              <a:defRPr/>
            </a:pPr>
            <a:r>
              <a:rPr lang="en-US"/>
              <a:t>#</a:t>
            </a:r>
            <a:r>
              <a:rPr lang="ru-RU"/>
              <a:t>Название проекта</a:t>
            </a:r>
            <a:r>
              <a:rPr lang="en-US"/>
              <a:t>#</a:t>
            </a:r>
            <a:endParaRPr lang="ru-RU"/>
          </a:p>
        </p:txBody>
      </p:sp>
      <p:sp>
        <p:nvSpPr>
          <p:cNvPr id="45" name="Подзаголовок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56510" y="6213849"/>
            <a:ext cx="3459560" cy="108000"/>
          </a:xfrm>
        </p:spPr>
        <p:txBody>
          <a:bodyPr anchor="t" anchorCtr="0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ДАТА</a:t>
            </a:r>
            <a:endParaRPr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286656" y="5760621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  <a:defRPr/>
            </a:pPr>
            <a:r>
              <a:rPr lang="en-US"/>
              <a:t>PETROV.PP@GAZPROM-NEFT.RU</a:t>
            </a:r>
            <a:endParaRPr lang="ru-RU"/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86656" y="5590538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  <a:defRPr/>
            </a:pPr>
            <a:r>
              <a:rPr lang="ru-RU"/>
              <a:t>П.П. ПЕТРОВ</a:t>
            </a:r>
            <a:endParaRPr/>
          </a:p>
        </p:txBody>
      </p:sp>
      <p:sp>
        <p:nvSpPr>
          <p:cNvPr id="48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86656" y="5201002"/>
            <a:ext cx="3459568" cy="108000"/>
          </a:xfrm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900" b="0" i="0" cap="none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  <a:defRPr/>
            </a:pPr>
            <a:r>
              <a:rPr lang="ru-RU"/>
              <a:t>НАЗВАНИЕ СТРУКТУРНОГО ПОДРАЗДЕЛЕНИЯ</a:t>
            </a:r>
            <a:endParaRPr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56114" y="6380539"/>
            <a:ext cx="3459956" cy="108001"/>
          </a:xfrm>
        </p:spPr>
        <p:txBody>
          <a:bodyPr/>
          <a:lstStyle>
            <a:lvl1pPr marL="0" indent="0">
              <a:buNone/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ВЕРСИЯ</a:t>
            </a:r>
            <a:endParaRPr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01805" y="5174964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5101805" y="6360442"/>
            <a:ext cx="2718197" cy="107998"/>
          </a:xfrm>
        </p:spPr>
        <p:txBody>
          <a:bodyPr/>
          <a:lstStyle>
            <a:lvl1pPr>
              <a:lnSpc>
                <a:spcPct val="100000"/>
              </a:lnSpc>
              <a:spcBef>
                <a:spcPts val="225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01805" y="5329451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101805" y="5487988"/>
            <a:ext cx="2718197" cy="11394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lang="ru-RU" sz="900" b="0" i="0" cap="none">
                <a:solidFill>
                  <a:srgbClr val="7E7E7E"/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pic>
        <p:nvPicPr>
          <p:cNvPr id="59" name="Рисунок 50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0199819" y="5722601"/>
            <a:ext cx="1893991" cy="1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9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3255662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3255662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312211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312211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255427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6175294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617529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231843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31843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17505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40" name="Freeform: Shape 28"/>
          <p:cNvSpPr/>
          <p:nvPr userDrawn="1"/>
        </p:nvSpPr>
        <p:spPr bwMode="auto">
          <a:xfrm>
            <a:off x="9083675" y="1776391"/>
            <a:ext cx="27699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Freeform: Shape 96"/>
          <p:cNvSpPr/>
          <p:nvPr userDrawn="1"/>
        </p:nvSpPr>
        <p:spPr bwMode="auto">
          <a:xfrm>
            <a:off x="9083675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9140224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3" name="Text Placeholder 78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9140224" y="2137227"/>
            <a:ext cx="2647874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9083440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27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1523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широких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70865" y="1776391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70865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7414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7414" y="2137228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82839" y="1128713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334963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4963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2" y="4224288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2" y="4515847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Freeform: Shape 28"/>
          <p:cNvSpPr/>
          <p:nvPr userDrawn="1"/>
        </p:nvSpPr>
        <p:spPr bwMode="auto">
          <a:xfrm>
            <a:off x="6167454" y="4155010"/>
            <a:ext cx="5684752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Freeform: Shape 96"/>
          <p:cNvSpPr/>
          <p:nvPr userDrawn="1"/>
        </p:nvSpPr>
        <p:spPr bwMode="auto">
          <a:xfrm>
            <a:off x="6167454" y="3507010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0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224003" y="4224288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1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24003" y="4515847"/>
            <a:ext cx="543421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7" y="3507332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179428" y="3507332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5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40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638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6 модуле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334963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4963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2" y="4224288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2" y="4515847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7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4231644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423164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28819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288193" y="2137228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23140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0" name="Freeform: Shape 28"/>
          <p:cNvSpPr/>
          <p:nvPr userDrawn="1"/>
        </p:nvSpPr>
        <p:spPr bwMode="auto">
          <a:xfrm>
            <a:off x="4228233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Freeform: Shape 96"/>
          <p:cNvSpPr/>
          <p:nvPr userDrawn="1"/>
        </p:nvSpPr>
        <p:spPr bwMode="auto">
          <a:xfrm>
            <a:off x="4228233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284782" y="4224288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3" name="Text Placeholder 78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284782" y="4515847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227997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6" name="Freeform: Shape 28"/>
          <p:cNvSpPr/>
          <p:nvPr userDrawn="1"/>
        </p:nvSpPr>
        <p:spPr bwMode="auto">
          <a:xfrm>
            <a:off x="8113762" y="1776391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Freeform: Shape 96"/>
          <p:cNvSpPr/>
          <p:nvPr userDrawn="1"/>
        </p:nvSpPr>
        <p:spPr bwMode="auto">
          <a:xfrm>
            <a:off x="8113762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8170311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9" name="Text Placeholder 78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170311" y="2137228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0" name="Текст 4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113525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51" name="Freeform: Shape 28"/>
          <p:cNvSpPr/>
          <p:nvPr userDrawn="1"/>
        </p:nvSpPr>
        <p:spPr bwMode="auto">
          <a:xfrm>
            <a:off x="8110351" y="4155010"/>
            <a:ext cx="374150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Freeform: Shape 96"/>
          <p:cNvSpPr/>
          <p:nvPr userDrawn="1"/>
        </p:nvSpPr>
        <p:spPr bwMode="auto">
          <a:xfrm>
            <a:off x="8110351" y="3507010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3" name="Text Placeholder 58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166899" y="4224288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4" name="Text Placeholder 78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166899" y="4515847"/>
            <a:ext cx="3576606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5" name="Текст 4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110115" y="3507332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5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56" name="Текст 6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62" name="Текст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97022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8 модуле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334963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4963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2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2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8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3251200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3251200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3307749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3307749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3250964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40" name="Freeform: Shape 28"/>
          <p:cNvSpPr/>
          <p:nvPr userDrawn="1"/>
        </p:nvSpPr>
        <p:spPr bwMode="auto">
          <a:xfrm>
            <a:off x="3247789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Freeform: Shape 96"/>
          <p:cNvSpPr/>
          <p:nvPr userDrawn="1"/>
        </p:nvSpPr>
        <p:spPr bwMode="auto">
          <a:xfrm>
            <a:off x="3247789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3304338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3" name="Text Placeholder 78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304338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4" name="Текст 4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47554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45" name="Freeform: Shape 28"/>
          <p:cNvSpPr/>
          <p:nvPr userDrawn="1"/>
        </p:nvSpPr>
        <p:spPr bwMode="auto">
          <a:xfrm>
            <a:off x="6174497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Freeform: Shape 96"/>
          <p:cNvSpPr/>
          <p:nvPr userDrawn="1"/>
        </p:nvSpPr>
        <p:spPr bwMode="auto">
          <a:xfrm>
            <a:off x="6174497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7" name="Text Placeholder 58"/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6231046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8" name="Text Placeholder 78"/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6231046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9" name="Текст 4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6174262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50" name="Freeform: Shape 28"/>
          <p:cNvSpPr/>
          <p:nvPr userDrawn="1"/>
        </p:nvSpPr>
        <p:spPr bwMode="auto">
          <a:xfrm>
            <a:off x="6171086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Freeform: Shape 96"/>
          <p:cNvSpPr/>
          <p:nvPr userDrawn="1"/>
        </p:nvSpPr>
        <p:spPr bwMode="auto">
          <a:xfrm>
            <a:off x="6171086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2" name="Text Placeholder 58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6227635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3" name="Text Placeholder 78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6227635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4" name="Текст 4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6170851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55" name="Freeform: Shape 28"/>
          <p:cNvSpPr/>
          <p:nvPr userDrawn="1"/>
        </p:nvSpPr>
        <p:spPr bwMode="auto">
          <a:xfrm>
            <a:off x="9083869" y="1776391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Freeform: Shape 96"/>
          <p:cNvSpPr/>
          <p:nvPr userDrawn="1"/>
        </p:nvSpPr>
        <p:spPr bwMode="auto">
          <a:xfrm>
            <a:off x="9083869" y="1128391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7" name="Text Placeholder 58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9140418" y="1845669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8" name="Text Placeholder 78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9140418" y="2137228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60" name="Текст 4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9083634" y="1128713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61" name="Freeform: Shape 28"/>
          <p:cNvSpPr/>
          <p:nvPr userDrawn="1"/>
        </p:nvSpPr>
        <p:spPr bwMode="auto">
          <a:xfrm>
            <a:off x="9080458" y="4155010"/>
            <a:ext cx="27699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Freeform: Shape 96"/>
          <p:cNvSpPr/>
          <p:nvPr userDrawn="1"/>
        </p:nvSpPr>
        <p:spPr bwMode="auto">
          <a:xfrm>
            <a:off x="9080458" y="3507010"/>
            <a:ext cx="27699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63" name="Text Placeholder 58"/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9137007" y="4224288"/>
            <a:ext cx="264787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64" name="Text Placeholder 78"/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9137007" y="4515847"/>
            <a:ext cx="2647874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65" name="Текст 4"/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9080223" y="3507332"/>
            <a:ext cx="2769992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b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</a:b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в 2 строки</a:t>
            </a:r>
            <a:endParaRPr/>
          </a:p>
        </p:txBody>
      </p:sp>
      <p:sp>
        <p:nvSpPr>
          <p:cNvPr id="66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67" name="Текст 6"/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6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70" name="Текст 12"/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49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 модуля и выво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70865" y="1776391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70865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7414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7414" y="2137227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82839" y="1128713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45" name="Freeform: Shape 28"/>
          <p:cNvSpPr/>
          <p:nvPr userDrawn="1"/>
        </p:nvSpPr>
        <p:spPr bwMode="auto">
          <a:xfrm>
            <a:off x="338374" y="3840863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Freeform: Shape 96"/>
          <p:cNvSpPr/>
          <p:nvPr userDrawn="1"/>
        </p:nvSpPr>
        <p:spPr bwMode="auto">
          <a:xfrm>
            <a:off x="338374" y="3192863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47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4923" y="3910141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8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4923" y="4201699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49" name="Freeform: Shape 28"/>
          <p:cNvSpPr/>
          <p:nvPr userDrawn="1"/>
        </p:nvSpPr>
        <p:spPr bwMode="auto">
          <a:xfrm>
            <a:off x="6170865" y="3840863"/>
            <a:ext cx="5684752" cy="1268467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Freeform: Shape 96"/>
          <p:cNvSpPr/>
          <p:nvPr userDrawn="1"/>
        </p:nvSpPr>
        <p:spPr bwMode="auto">
          <a:xfrm>
            <a:off x="6170865" y="3192863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1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227414" y="3910141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2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27414" y="4201699"/>
            <a:ext cx="5434214" cy="78508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3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8138" y="319318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54" name="Текст 4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182839" y="3193185"/>
            <a:ext cx="567078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55" name="Freeform: Shape 96"/>
          <p:cNvSpPr/>
          <p:nvPr userDrawn="1"/>
        </p:nvSpPr>
        <p:spPr bwMode="auto">
          <a:xfrm>
            <a:off x="339810" y="5248169"/>
            <a:ext cx="11517227" cy="952756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E6590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334963" y="5248019"/>
            <a:ext cx="11522075" cy="952756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L="0" marR="0" indent="0" algn="l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 lang="en-US" sz="1400">
                <a:solidFill>
                  <a:schemeClr val="bg1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9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2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6030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дуль и контен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5684752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3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2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6"/>
          </p:nvPr>
        </p:nvSpPr>
        <p:spPr bwMode="auto">
          <a:xfrm>
            <a:off x="6167536" y="1128391"/>
            <a:ext cx="5629026" cy="459029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19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235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дуль и 2 вертикальных контен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28"/>
          <p:cNvSpPr/>
          <p:nvPr userDrawn="1"/>
        </p:nvSpPr>
        <p:spPr bwMode="auto">
          <a:xfrm>
            <a:off x="338374" y="1776391"/>
            <a:ext cx="374150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14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5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3576606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3736502" cy="647678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19" name="Объект 3"/>
          <p:cNvSpPr>
            <a:spLocks noGrp="1"/>
          </p:cNvSpPr>
          <p:nvPr>
            <p:ph sz="quarter" idx="27"/>
          </p:nvPr>
        </p:nvSpPr>
        <p:spPr bwMode="auto">
          <a:xfrm>
            <a:off x="4229573" y="1128391"/>
            <a:ext cx="3736266" cy="459029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22" name="Объект 3"/>
          <p:cNvSpPr>
            <a:spLocks noGrp="1"/>
          </p:cNvSpPr>
          <p:nvPr>
            <p:ph sz="quarter" idx="28"/>
          </p:nvPr>
        </p:nvSpPr>
        <p:spPr bwMode="auto">
          <a:xfrm>
            <a:off x="8118154" y="1128391"/>
            <a:ext cx="3736266" cy="4590296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6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24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дуль и 2 горизонтальных контен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Freeform: Shape 28"/>
          <p:cNvSpPr/>
          <p:nvPr userDrawn="1"/>
        </p:nvSpPr>
        <p:spPr bwMode="auto">
          <a:xfrm>
            <a:off x="338374" y="1776391"/>
            <a:ext cx="471305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Freeform: Shape 96"/>
          <p:cNvSpPr/>
          <p:nvPr userDrawn="1"/>
        </p:nvSpPr>
        <p:spPr bwMode="auto"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14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4505338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5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4505338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9" y="1128713"/>
            <a:ext cx="470675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Объект 3"/>
          <p:cNvSpPr>
            <a:spLocks noGrp="1"/>
          </p:cNvSpPr>
          <p:nvPr>
            <p:ph sz="quarter" idx="27"/>
          </p:nvPr>
        </p:nvSpPr>
        <p:spPr bwMode="auto">
          <a:xfrm>
            <a:off x="5195888" y="1133852"/>
            <a:ext cx="6661150" cy="2223711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6" name="Объект 3"/>
          <p:cNvSpPr>
            <a:spLocks noGrp="1"/>
          </p:cNvSpPr>
          <p:nvPr>
            <p:ph sz="quarter" idx="28"/>
          </p:nvPr>
        </p:nvSpPr>
        <p:spPr bwMode="auto">
          <a:xfrm>
            <a:off x="5195888" y="3500437"/>
            <a:ext cx="6661150" cy="223361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19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726111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2 стро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Freeform: Shape 28"/>
          <p:cNvSpPr/>
          <p:nvPr userDrawn="1"/>
        </p:nvSpPr>
        <p:spPr bwMode="auto">
          <a:xfrm>
            <a:off x="338374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Freeform: Shape 28"/>
          <p:cNvSpPr/>
          <p:nvPr userDrawn="1"/>
        </p:nvSpPr>
        <p:spPr bwMode="auto">
          <a:xfrm>
            <a:off x="6166247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Freeform: Shape 96"/>
          <p:cNvSpPr/>
          <p:nvPr userDrawn="1"/>
        </p:nvSpPr>
        <p:spPr bwMode="auto">
          <a:xfrm>
            <a:off x="6166247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0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1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br>
              <a:rPr lang="ru-RU"/>
            </a:br>
            <a:r>
              <a:rPr lang="ru-RU"/>
              <a:t>в 2 строки</a:t>
            </a:r>
            <a:endParaRPr/>
          </a:p>
        </p:txBody>
      </p:sp>
      <p:sp>
        <p:nvSpPr>
          <p:cNvPr id="26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182544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 3 строк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2169704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461261"/>
            <a:ext cx="5434214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66247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66247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2169704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461261"/>
            <a:ext cx="5434214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452748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45990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1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1151812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</a:t>
            </a:r>
            <a:br>
              <a:rPr lang="ru-RU"/>
            </a:br>
            <a:r>
              <a:rPr lang="ru-RU"/>
              <a:t>СЛАЙДА</a:t>
            </a:r>
            <a:br>
              <a:rPr lang="ru-RU"/>
            </a:br>
            <a:r>
              <a:rPr lang="ru-RU"/>
              <a:t>в 3 строки</a:t>
            </a:r>
            <a:endParaRPr/>
          </a:p>
        </p:txBody>
      </p:sp>
      <p:sp>
        <p:nvSpPr>
          <p:cNvPr id="28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907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11615618" cy="694818"/>
          </a:xfrm>
        </p:spPr>
        <p:txBody>
          <a:bodyPr wrap="square"/>
          <a:lstStyle>
            <a:lvl1pPr>
              <a:defRPr sz="28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67420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+дескриптор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Freeform: Shape 28"/>
          <p:cNvSpPr/>
          <p:nvPr userDrawn="1"/>
        </p:nvSpPr>
        <p:spPr bwMode="auto">
          <a:xfrm>
            <a:off x="338374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338374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Freeform: Shape 28"/>
          <p:cNvSpPr/>
          <p:nvPr userDrawn="1"/>
        </p:nvSpPr>
        <p:spPr bwMode="auto">
          <a:xfrm>
            <a:off x="6166247" y="1776391"/>
            <a:ext cx="5684752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Freeform: Shape 96"/>
          <p:cNvSpPr/>
          <p:nvPr userDrawn="1"/>
        </p:nvSpPr>
        <p:spPr bwMode="auto">
          <a:xfrm>
            <a:off x="6166247" y="1128391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0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1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40854" y="726981"/>
            <a:ext cx="859994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>
              <a:defRPr lang="ru-RU" sz="2000" b="0" i="0">
                <a:solidFill>
                  <a:srgbClr val="8A8A8A"/>
                </a:solidFill>
                <a:latin typeface="+mj-lt"/>
                <a:ea typeface="GPN_DIN Condensed Regular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/>
              <a:t>ДЕСКРИПТОР СЛАЙДА</a:t>
            </a:r>
            <a:endParaRPr/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37146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6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474073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Заголовок+над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2" y="2169704"/>
            <a:ext cx="5577335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2" y="2461261"/>
            <a:ext cx="5577335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Freeform: Shape 28"/>
          <p:cNvSpPr/>
          <p:nvPr userDrawn="1"/>
        </p:nvSpPr>
        <p:spPr bwMode="auto">
          <a:xfrm>
            <a:off x="6166247" y="2100426"/>
            <a:ext cx="5684752" cy="410034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66247" y="1452426"/>
            <a:ext cx="5684752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2169704"/>
            <a:ext cx="5574282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461261"/>
            <a:ext cx="5574282" cy="3600491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1" y="1452748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647786"/>
            <a:ext cx="8699380" cy="365125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40854" y="1088510"/>
            <a:ext cx="8599946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>
              <a:defRPr lang="ru-RU" sz="2000" b="0" i="0">
                <a:solidFill>
                  <a:srgbClr val="8A8A8A"/>
                </a:solidFill>
                <a:latin typeface="+mj-lt"/>
                <a:ea typeface="GPN_DIN Condensed Regular"/>
              </a:defRPr>
            </a:lvl1pPr>
          </a:lstStyle>
          <a:p>
            <a:pPr marR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ru-RU"/>
              <a:t>ДЕСКРИПТОР СЛАЙДА</a:t>
            </a:r>
            <a:endParaRPr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245254" y="277595"/>
            <a:ext cx="8695545" cy="3065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 b="0">
                <a:solidFill>
                  <a:srgbClr val="004596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600"/>
            </a:lvl4pPr>
            <a:lvl5pPr>
              <a:defRPr sz="1600"/>
            </a:lvl5pPr>
          </a:lstStyle>
          <a:p>
            <a:pPr lvl="0">
              <a:defRPr/>
            </a:pPr>
            <a:r>
              <a:rPr lang="ru-RU"/>
              <a:t>НАДЗАГОЛОВОК СЛАЙДА</a:t>
            </a:r>
            <a:endParaRPr lang="en-US"/>
          </a:p>
        </p:txBody>
      </p:sp>
      <p:sp>
        <p:nvSpPr>
          <p:cNvPr id="22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459905"/>
            <a:ext cx="568483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7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4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46298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кап Монитор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4673600" y="772928"/>
            <a:ext cx="7838876" cy="5888717"/>
          </a:xfrm>
          <a:prstGeom prst="rect">
            <a:avLst/>
          </a:prstGeom>
        </p:spPr>
      </p:pic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471305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4470991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4656502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471305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10"/>
          </p:nvPr>
        </p:nvSpPr>
        <p:spPr bwMode="auto">
          <a:xfrm>
            <a:off x="5465763" y="1391920"/>
            <a:ext cx="6135394" cy="344360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22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375811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кап Планш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Рисунок 11"/>
          <p:cNvSpPr>
            <a:spLocks noGrp="1"/>
          </p:cNvSpPr>
          <p:nvPr>
            <p:ph type="pic" sz="quarter" idx="10"/>
          </p:nvPr>
        </p:nvSpPr>
        <p:spPr bwMode="auto">
          <a:xfrm>
            <a:off x="8422577" y="1572322"/>
            <a:ext cx="3155796" cy="4188056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530479" y="699828"/>
            <a:ext cx="5092965" cy="6321743"/>
          </a:xfrm>
          <a:prstGeom prst="rect">
            <a:avLst/>
          </a:prstGeom>
        </p:spPr>
      </p:pic>
      <p:sp>
        <p:nvSpPr>
          <p:cNvPr id="15" name="Freeform: Shape 28"/>
          <p:cNvSpPr/>
          <p:nvPr userDrawn="1"/>
        </p:nvSpPr>
        <p:spPr bwMode="auto">
          <a:xfrm>
            <a:off x="338374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2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3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5" name="Freeform: Shape 28"/>
          <p:cNvSpPr/>
          <p:nvPr userDrawn="1"/>
        </p:nvSpPr>
        <p:spPr bwMode="auto">
          <a:xfrm>
            <a:off x="4222687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Freeform: Shape 96"/>
          <p:cNvSpPr/>
          <p:nvPr userDrawn="1"/>
        </p:nvSpPr>
        <p:spPr bwMode="auto">
          <a:xfrm>
            <a:off x="4222687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7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279236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9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4279236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222451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8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3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874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Мокап Телефо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940800" y="852616"/>
            <a:ext cx="3161652" cy="52891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9369662" cy="365125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19" name="Рисунок 11"/>
          <p:cNvSpPr>
            <a:spLocks noGrp="1"/>
          </p:cNvSpPr>
          <p:nvPr>
            <p:ph type="pic" sz="quarter" idx="10"/>
          </p:nvPr>
        </p:nvSpPr>
        <p:spPr bwMode="auto">
          <a:xfrm>
            <a:off x="9511784" y="1700582"/>
            <a:ext cx="1977263" cy="349563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5" name="Freeform: Shape 28"/>
          <p:cNvSpPr/>
          <p:nvPr userDrawn="1"/>
        </p:nvSpPr>
        <p:spPr bwMode="auto">
          <a:xfrm>
            <a:off x="5199298" y="1776391"/>
            <a:ext cx="3741501" cy="3957659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Freeform: Shape 96"/>
          <p:cNvSpPr/>
          <p:nvPr userDrawn="1"/>
        </p:nvSpPr>
        <p:spPr bwMode="auto">
          <a:xfrm>
            <a:off x="5199298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7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5255848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9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5255848" y="2137227"/>
            <a:ext cx="3576606" cy="349259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0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5199063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8" name="Freeform: Shape 28"/>
          <p:cNvSpPr/>
          <p:nvPr userDrawn="1"/>
        </p:nvSpPr>
        <p:spPr bwMode="auto">
          <a:xfrm>
            <a:off x="338374" y="1776391"/>
            <a:ext cx="47130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Freeform: Shape 96"/>
          <p:cNvSpPr/>
          <p:nvPr userDrawn="1"/>
        </p:nvSpPr>
        <p:spPr bwMode="auto">
          <a:xfrm>
            <a:off x="338374" y="1128391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2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4505338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8"/>
            <a:ext cx="4505338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713"/>
            <a:ext cx="471312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35" name="Freeform: Shape 28"/>
          <p:cNvSpPr/>
          <p:nvPr userDrawn="1"/>
        </p:nvSpPr>
        <p:spPr bwMode="auto">
          <a:xfrm>
            <a:off x="334963" y="4155010"/>
            <a:ext cx="4713051" cy="1577502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Freeform: Shape 96"/>
          <p:cNvSpPr/>
          <p:nvPr userDrawn="1"/>
        </p:nvSpPr>
        <p:spPr bwMode="auto">
          <a:xfrm>
            <a:off x="334963" y="3507010"/>
            <a:ext cx="471305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391512" y="4224288"/>
            <a:ext cx="4505338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8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391512" y="4515847"/>
            <a:ext cx="4505338" cy="1113972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334727" y="3507332"/>
            <a:ext cx="4713121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3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4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28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10503971" y="242943"/>
            <a:ext cx="1442459" cy="3315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10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ительный 1 строк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1804" y="2317373"/>
            <a:ext cx="1428751" cy="352425"/>
          </a:xfrm>
        </p:spPr>
        <p:txBody>
          <a:bodyPr lIns="0" r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РАЗДЕЛ 01</a:t>
            </a:r>
            <a:endParaRPr/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087211"/>
            <a:ext cx="3469146" cy="215468"/>
          </a:xfrm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АННОТАЦИЯ К РАЗДЕЛУ</a:t>
            </a:r>
            <a:endParaRPr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3" y="3093668"/>
            <a:ext cx="10920819" cy="472112"/>
          </a:xfrm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РАЗДЕЛА В ОДНУ СТРОКУ</a:t>
            </a:r>
            <a:endParaRPr/>
          </a:p>
        </p:txBody>
      </p:sp>
      <p:cxnSp>
        <p:nvCxnSpPr>
          <p:cNvPr id="28" name="Straight Connector 14"/>
          <p:cNvCxnSpPr>
            <a:cxnSpLocks/>
          </p:cNvCxnSpPr>
          <p:nvPr userDrawn="1"/>
        </p:nvCxnSpPr>
        <p:spPr bwMode="auto">
          <a:xfrm>
            <a:off x="335967" y="2961043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/>
          <p:cNvCxnSpPr>
            <a:cxnSpLocks/>
          </p:cNvCxnSpPr>
          <p:nvPr userDrawn="1"/>
        </p:nvCxnSpPr>
        <p:spPr bwMode="auto">
          <a:xfrm>
            <a:off x="335967" y="3698405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978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ительный 2 строк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1804" y="2317373"/>
            <a:ext cx="1428751" cy="352425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РАЗДЕЛ 01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4" y="3094127"/>
            <a:ext cx="4311156" cy="942269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РАЗДЕЛА В ДВЕ СТРОКИ</a:t>
            </a:r>
            <a:endParaRPr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740194"/>
            <a:ext cx="3469146" cy="215468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АННОТАЦИЯ К РАЗДЕЛУ</a:t>
            </a:r>
            <a:endParaRPr/>
          </a:p>
        </p:txBody>
      </p:sp>
      <p:cxnSp>
        <p:nvCxnSpPr>
          <p:cNvPr id="13" name="Straight Connector 14"/>
          <p:cNvCxnSpPr>
            <a:cxnSpLocks/>
          </p:cNvCxnSpPr>
          <p:nvPr userDrawn="1"/>
        </p:nvCxnSpPr>
        <p:spPr bwMode="auto">
          <a:xfrm>
            <a:off x="321742" y="2850515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5"/>
          <p:cNvCxnSpPr>
            <a:cxnSpLocks/>
          </p:cNvCxnSpPr>
          <p:nvPr userDrawn="1"/>
        </p:nvCxnSpPr>
        <p:spPr bwMode="auto">
          <a:xfrm>
            <a:off x="321742" y="4292600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71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Разделительный 2 строки и фото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 bwMode="auto">
          <a:xfrm>
            <a:off x="5855367" y="-5400"/>
            <a:ext cx="6336633" cy="6868800"/>
          </a:xfrm>
          <a:custGeom>
            <a:avLst/>
            <a:gdLst>
              <a:gd name="connsiteX0" fmla="*/ 0 w 6336633"/>
              <a:gd name="connsiteY0" fmla="*/ 0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0 w 6336633"/>
              <a:gd name="connsiteY4" fmla="*/ 0 h 6857999"/>
              <a:gd name="connsiteX0" fmla="*/ 1466850 w 6336633"/>
              <a:gd name="connsiteY0" fmla="*/ 9525 h 6857999"/>
              <a:gd name="connsiteX1" fmla="*/ 6336633 w 6336633"/>
              <a:gd name="connsiteY1" fmla="*/ 0 h 6857999"/>
              <a:gd name="connsiteX2" fmla="*/ 6336633 w 6336633"/>
              <a:gd name="connsiteY2" fmla="*/ 6857999 h 6857999"/>
              <a:gd name="connsiteX3" fmla="*/ 0 w 6336633"/>
              <a:gd name="connsiteY3" fmla="*/ 6857999 h 6857999"/>
              <a:gd name="connsiteX4" fmla="*/ 1466850 w 6336633"/>
              <a:gd name="connsiteY4" fmla="*/ 95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36633" h="6857999" extrusionOk="0">
                <a:moveTo>
                  <a:pt x="1466850" y="9525"/>
                </a:moveTo>
                <a:lnTo>
                  <a:pt x="6336633" y="0"/>
                </a:lnTo>
                <a:lnTo>
                  <a:pt x="6336633" y="6857999"/>
                </a:lnTo>
                <a:lnTo>
                  <a:pt x="0" y="6857999"/>
                </a:lnTo>
                <a:lnTo>
                  <a:pt x="1466850" y="9525"/>
                </a:lnTo>
                <a:close/>
              </a:path>
            </a:pathLst>
          </a:cu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1804" y="2317373"/>
            <a:ext cx="1428751" cy="352425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РАЗДЕЛ 01</a:t>
            </a:r>
            <a:endParaRPr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4" y="3094127"/>
            <a:ext cx="5240796" cy="942269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НАЗВАНИЕ РАЗДЕЛА </a:t>
            </a:r>
            <a:endParaRPr/>
          </a:p>
          <a:p>
            <a:pPr lvl="0">
              <a:defRPr/>
            </a:pPr>
            <a:r>
              <a:rPr lang="ru-RU"/>
              <a:t>В ДВЕ СТРОКИ</a:t>
            </a:r>
            <a:endParaRPr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740194"/>
            <a:ext cx="3469146" cy="215468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АННОТАЦИЯ К РАЗДЕЛУ</a:t>
            </a:r>
            <a:endParaRPr/>
          </a:p>
        </p:txBody>
      </p:sp>
      <p:cxnSp>
        <p:nvCxnSpPr>
          <p:cNvPr id="14" name="Straight Connector 14"/>
          <p:cNvCxnSpPr>
            <a:cxnSpLocks/>
          </p:cNvCxnSpPr>
          <p:nvPr userDrawn="1"/>
        </p:nvCxnSpPr>
        <p:spPr bwMode="auto">
          <a:xfrm>
            <a:off x="321742" y="2850515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5"/>
          <p:cNvCxnSpPr>
            <a:cxnSpLocks/>
          </p:cNvCxnSpPr>
          <p:nvPr userDrawn="1"/>
        </p:nvCxnSpPr>
        <p:spPr bwMode="auto">
          <a:xfrm>
            <a:off x="321742" y="4292600"/>
            <a:ext cx="506903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26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Контакт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1804" y="4087211"/>
            <a:ext cx="3469146" cy="215468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tIns="0" rIns="0" bIns="0"/>
          <a:lstStyle>
            <a:lvl1pPr>
              <a:defRPr lang="ru-RU" sz="2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+mj-lt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 </a:t>
            </a:r>
            <a:endParaRPr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21803" y="3093668"/>
            <a:ext cx="10920819" cy="472112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lIns="0" rIns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lang="ru-RU" sz="40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КОНТАКТЫ</a:t>
            </a:r>
            <a:endParaRPr/>
          </a:p>
        </p:txBody>
      </p:sp>
      <p:cxnSp>
        <p:nvCxnSpPr>
          <p:cNvPr id="28" name="Straight Connector 14"/>
          <p:cNvCxnSpPr>
            <a:cxnSpLocks/>
          </p:cNvCxnSpPr>
          <p:nvPr userDrawn="1"/>
        </p:nvCxnSpPr>
        <p:spPr bwMode="auto">
          <a:xfrm>
            <a:off x="335967" y="2961043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/>
          <p:cNvCxnSpPr>
            <a:cxnSpLocks/>
          </p:cNvCxnSpPr>
          <p:nvPr userDrawn="1"/>
        </p:nvCxnSpPr>
        <p:spPr bwMode="auto">
          <a:xfrm>
            <a:off x="335967" y="3698405"/>
            <a:ext cx="675871" cy="0"/>
          </a:xfrm>
          <a:prstGeom prst="line">
            <a:avLst/>
          </a:prstGeom>
          <a:ln w="57150">
            <a:solidFill>
              <a:srgbClr val="0045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75714" y="4821334"/>
            <a:ext cx="5071470" cy="108000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Иван Иванов</a:t>
            </a:r>
            <a:endParaRPr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65666" y="5332353"/>
            <a:ext cx="5071470" cy="108000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ru-RU" sz="1200">
                <a:latin typeface="GPN_DIN Regular"/>
                <a:ea typeface="GPN_DIN Regular"/>
              </a:rPr>
              <a:t>Управление маркетинговых коммуникаций</a:t>
            </a:r>
            <a:endParaRPr lang="en-US" sz="1200" u="none" strike="noStrike" cap="none" spc="0">
              <a:ln>
                <a:noFill/>
              </a:ln>
              <a:latin typeface="GPN_DIN Regular"/>
              <a:ea typeface="GPN_DIN Regular"/>
            </a:endParaRP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77394" y="5594871"/>
            <a:ext cx="5071470" cy="28441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200">
                <a:latin typeface="GPN_DIN Regular"/>
                <a:ea typeface="GPN_DIN Regular"/>
              </a:rPr>
              <a:t>XX</a:t>
            </a:r>
            <a:r>
              <a:rPr lang="ru-RU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.</a:t>
            </a:r>
            <a:r>
              <a:rPr lang="en-US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XX</a:t>
            </a:r>
            <a:r>
              <a:rPr lang="ru-RU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.20</a:t>
            </a:r>
            <a:r>
              <a:rPr lang="en-US" sz="1200" u="none" strike="noStrike" cap="none" spc="0">
                <a:ln>
                  <a:noFill/>
                </a:ln>
                <a:latin typeface="GPN_DIN Regular"/>
                <a:ea typeface="GPN_DIN Regular"/>
              </a:rPr>
              <a:t>XX</a:t>
            </a:r>
            <a:endParaRPr lang="ru-RU" sz="1200" u="none" strike="noStrike" cap="none" spc="0">
              <a:ln>
                <a:noFill/>
              </a:ln>
              <a:latin typeface="GPN_DIN Regular"/>
              <a:ea typeface="GPN_DIN Regular"/>
            </a:endParaRP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276801" y="5062724"/>
            <a:ext cx="4610427" cy="108000"/>
          </a:xfrm>
          <a:prstGeom prst="rect">
            <a:avLst/>
          </a:prstGeom>
          <a:ln>
            <a:solidFill>
              <a:srgbClr val="004596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marL="0" indent="64293">
              <a:buNone/>
              <a:defRPr lang="en-US" sz="1200" b="0" i="0" cap="none">
                <a:solidFill>
                  <a:srgbClr val="004596"/>
                </a:solidFill>
                <a:latin typeface="GPN_DIN Regular"/>
                <a:ea typeface="GPN_DIN Regular"/>
              </a:defRPr>
            </a:lvl1pPr>
            <a:lvl2pPr>
              <a:defRPr lang="en-US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1200">
                <a:latin typeface="GPN_DIN Regular"/>
                <a:ea typeface="GPN_DIN Regular"/>
              </a:rPr>
              <a:t>IVANOV.II@gazprom-neft.ru</a:t>
            </a:r>
          </a:p>
          <a:p>
            <a:pPr>
              <a:lnSpc>
                <a:spcPct val="100000"/>
              </a:lnSpc>
              <a:spcBef>
                <a:spcPts val="600"/>
              </a:spcBef>
              <a:defRPr/>
            </a:pPr>
            <a:endParaRPr lang="en-US" sz="1200">
              <a:latin typeface="GPN_DIN Regular"/>
              <a:ea typeface="GPN_DIN Regular"/>
            </a:endParaRPr>
          </a:p>
        </p:txBody>
      </p:sp>
      <p:sp>
        <p:nvSpPr>
          <p:cNvPr id="11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4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Спасибо за внимани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/>
          <p:nvPr userDrawn="1"/>
        </p:nvSpPr>
        <p:spPr bwMode="auto">
          <a:xfrm>
            <a:off x="3400628" y="3192944"/>
            <a:ext cx="5390744" cy="472112"/>
          </a:xfrm>
        </p:spPr>
        <p:txBody>
          <a:bodyPr/>
          <a:lstStyle>
            <a:lvl1pPr marL="0" indent="0" algn="l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/>
              <a:buNone/>
              <a:defRPr sz="1800" b="1" cap="all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66700" marR="0" indent="-266700" algn="l" defTabSz="9144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9263" indent="-169862" algn="l" defTabSz="914400">
              <a:lnSpc>
                <a:spcPct val="90000"/>
              </a:lnSpc>
              <a:spcBef>
                <a:spcPts val="300"/>
              </a:spcBef>
              <a:buClr>
                <a:schemeClr val="accent3"/>
              </a:buClr>
              <a:buFont typeface="Wingdings"/>
              <a:buChar char="§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4000" b="0" cap="none">
                <a:solidFill>
                  <a:srgbClr val="004596"/>
                </a:solidFill>
                <a:latin typeface="GPN_DIN Condensed Bold"/>
                <a:ea typeface="GPN_DIN Condensed Bold"/>
              </a:rPr>
              <a:t>СПАСИБО ЗА ВНИМАНИЕ</a:t>
            </a:r>
            <a:endParaRPr/>
          </a:p>
        </p:txBody>
      </p:sp>
      <p:sp>
        <p:nvSpPr>
          <p:cNvPr id="4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22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2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Freeform: Shape 28"/>
          <p:cNvSpPr/>
          <p:nvPr userDrawn="1"/>
        </p:nvSpPr>
        <p:spPr bwMode="auto">
          <a:xfrm>
            <a:off x="6166246" y="1776391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Freeform: Shape 96"/>
          <p:cNvSpPr/>
          <p:nvPr userDrawn="1"/>
        </p:nvSpPr>
        <p:spPr bwMode="auto">
          <a:xfrm>
            <a:off x="6166246" y="1128391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5" name="Text Placeholder 58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2796" y="1845669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6" name="Text Placeholder 7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6222796" y="2137227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178222" y="1128713"/>
            <a:ext cx="567540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9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" name="Freeform: Shape 28"/>
          <p:cNvSpPr/>
          <p:nvPr userDrawn="1"/>
        </p:nvSpPr>
        <p:spPr bwMode="auto">
          <a:xfrm>
            <a:off x="334963" y="1780914"/>
            <a:ext cx="569079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reeform: Shape 96"/>
          <p:cNvSpPr/>
          <p:nvPr userDrawn="1"/>
        </p:nvSpPr>
        <p:spPr bwMode="auto">
          <a:xfrm>
            <a:off x="334963" y="1132915"/>
            <a:ext cx="569079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6" name="Text Placeholder 5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391513" y="1850193"/>
            <a:ext cx="5434214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" name="Text Placeholder 78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391513" y="2141751"/>
            <a:ext cx="5434214" cy="3419150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346939" y="1133237"/>
            <a:ext cx="5675404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18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740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модуля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Freeform: Shape 28"/>
          <p:cNvSpPr/>
          <p:nvPr userDrawn="1"/>
        </p:nvSpPr>
        <p:spPr bwMode="auto">
          <a:xfrm>
            <a:off x="338374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Freeform: Shape 96"/>
          <p:cNvSpPr/>
          <p:nvPr userDrawn="1"/>
        </p:nvSpPr>
        <p:spPr bwMode="auto">
          <a:xfrm>
            <a:off x="338374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59" name="Text Placeholder 58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394923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79" name="Text Placeholder 78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94923" y="2137226"/>
            <a:ext cx="3576606" cy="4059025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38138" y="1128391"/>
            <a:ext cx="3741557" cy="648022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16" name="Freeform: Shape 28"/>
          <p:cNvSpPr/>
          <p:nvPr userDrawn="1"/>
        </p:nvSpPr>
        <p:spPr bwMode="auto">
          <a:xfrm>
            <a:off x="4222687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Freeform: Shape 96"/>
          <p:cNvSpPr/>
          <p:nvPr userDrawn="1"/>
        </p:nvSpPr>
        <p:spPr bwMode="auto">
          <a:xfrm>
            <a:off x="4222687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21" name="Text Placeholder 58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279236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2" name="Text Placeholder 78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4279236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27" name="Текст 4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222451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9" name="Freeform: Shape 28"/>
          <p:cNvSpPr/>
          <p:nvPr userDrawn="1"/>
        </p:nvSpPr>
        <p:spPr bwMode="auto">
          <a:xfrm>
            <a:off x="8113478" y="1776391"/>
            <a:ext cx="3741501" cy="441986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F2F2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200" b="0" i="0" u="none" strike="noStrike" cap="none" spc="0">
              <a:ln>
                <a:noFill/>
              </a:ln>
              <a:solidFill>
                <a:srgbClr val="565655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Freeform: Shape 96"/>
          <p:cNvSpPr/>
          <p:nvPr userDrawn="1"/>
        </p:nvSpPr>
        <p:spPr bwMode="auto">
          <a:xfrm>
            <a:off x="8113478" y="1128391"/>
            <a:ext cx="3741501" cy="648000"/>
          </a:xfrm>
          <a:custGeom>
            <a:avLst/>
            <a:gdLst>
              <a:gd name="connsiteX0" fmla="*/ 0 w 824589"/>
              <a:gd name="connsiteY0" fmla="*/ 0 h 643327"/>
              <a:gd name="connsiteX1" fmla="*/ 824589 w 824589"/>
              <a:gd name="connsiteY1" fmla="*/ 0 h 643327"/>
              <a:gd name="connsiteX2" fmla="*/ 824589 w 824589"/>
              <a:gd name="connsiteY2" fmla="*/ 643327 h 643327"/>
              <a:gd name="connsiteX3" fmla="*/ 0 w 824589"/>
              <a:gd name="connsiteY3" fmla="*/ 643327 h 6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589" h="643327" extrusionOk="0">
                <a:moveTo>
                  <a:pt x="0" y="0"/>
                </a:moveTo>
                <a:lnTo>
                  <a:pt x="824589" y="0"/>
                </a:lnTo>
                <a:lnTo>
                  <a:pt x="824589" y="643327"/>
                </a:lnTo>
                <a:lnTo>
                  <a:pt x="0" y="643327"/>
                </a:lnTo>
                <a:close/>
              </a:path>
            </a:pathLst>
          </a:custGeom>
          <a:solidFill>
            <a:srgbClr val="00459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marR="0" lvl="0" indent="0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400">
              <a:solidFill>
                <a:schemeClr val="bg1"/>
              </a:solidFill>
              <a:latin typeface="GPN_DIN Condensed Bold"/>
              <a:ea typeface="GPN_DIN Condensed Bold"/>
            </a:endParaRPr>
          </a:p>
        </p:txBody>
      </p:sp>
      <p:sp>
        <p:nvSpPr>
          <p:cNvPr id="31" name="Text Placeholder 58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8170027" y="1845669"/>
            <a:ext cx="3576606" cy="277200"/>
          </a:xfrm>
        </p:spPr>
        <p:txBody>
          <a:bodyPr/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1pPr>
            <a:lvl2pPr>
              <a:defRPr lang="en-US" sz="1200" b="1" i="0" u="none" strike="noStrike" cap="none" spc="0">
                <a:ln>
                  <a:noFill/>
                </a:ln>
                <a:solidFill>
                  <a:srgbClr val="004596"/>
                </a:solidFill>
                <a:latin typeface="GPN_DIN Condensed Bold"/>
                <a:ea typeface="GPN_DIN Condensed Bold"/>
                <a:cs typeface="+mn-cs"/>
              </a:defRPr>
            </a:lvl2pPr>
          </a:lstStyle>
          <a:p>
            <a:pPr lvl="0"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2" name="Text Placeholder 78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8170027" y="2137227"/>
            <a:ext cx="3576606" cy="4059024"/>
          </a:xfrm>
        </p:spPr>
        <p:txBody>
          <a:bodyPr>
            <a:noAutofit/>
          </a:bodyPr>
          <a:lstStyle>
            <a:lvl1pPr>
              <a:def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1pPr>
            <a:lvl2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2pPr>
            <a:lvl3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3pPr>
            <a:lvl4pPr>
              <a:defRPr lang="en-US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4pPr>
            <a:lvl5pPr>
              <a:defRPr lang="ru-RU" sz="10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GPN_DIN Regular"/>
                <a:ea typeface="GPN_DIN Regular"/>
                <a:cs typeface="Arial"/>
              </a:defRPr>
            </a:lvl5pPr>
          </a:lstStyle>
          <a:p>
            <a:pPr marL="0" marR="0" lvl="0" indent="0" algn="l"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/>
              <a:buNone/>
              <a:defRPr/>
            </a:pPr>
            <a:r>
              <a:rPr lang="ru-RU"/>
              <a:t>Нажмите для вставки текста</a:t>
            </a:r>
            <a:endParaRPr lang="en-US"/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8113242" y="1128713"/>
            <a:ext cx="3741557" cy="647700"/>
          </a:xfrm>
          <a:prstGeom prst="rect">
            <a:avLst/>
          </a:prstGeom>
        </p:spPr>
        <p:txBody>
          <a:bodyPr lIns="144000" tIns="144000" rIns="144000" bIns="144000" anchor="ctr"/>
          <a:lstStyle>
            <a:lvl1pPr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400" b="0" i="0">
                <a:solidFill>
                  <a:schemeClr val="bg1"/>
                </a:solidFill>
                <a:latin typeface="GPN_DIN Condensed Bold"/>
                <a:ea typeface="GPN_DIN Condensed Bold"/>
              </a:defRPr>
            </a:lvl1pPr>
          </a:lstStyle>
          <a:p>
            <a:pPr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400">
                <a:solidFill>
                  <a:schemeClr val="bg1"/>
                </a:solidFill>
                <a:latin typeface="GPN_DIN Condensed Bold"/>
                <a:ea typeface="GPN_DIN Condensed Bold"/>
              </a:rPr>
              <a:t>Заголовок МОДУЛЯ</a:t>
            </a:r>
            <a:endParaRPr/>
          </a:p>
        </p:txBody>
      </p:sp>
      <p:sp>
        <p:nvSpPr>
          <p:cNvPr id="24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24421" y="6307809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>
                <a:solidFill>
                  <a:schemeClr val="bg1">
                    <a:lumMod val="50000"/>
                  </a:schemeClr>
                </a:solidFill>
              </a:rPr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  <p:sp>
        <p:nvSpPr>
          <p:cNvPr id="23" name="Текст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240777" y="6400222"/>
            <a:ext cx="5724524" cy="204787"/>
          </a:xfrm>
          <a:prstGeom prst="rect">
            <a:avLst/>
          </a:prstGeom>
        </p:spPr>
        <p:txBody>
          <a:bodyPr/>
          <a:lstStyle>
            <a:lvl1pPr>
              <a:defRPr lang="ru-RU" sz="800" b="0" i="0" cap="none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  <a:cs typeface="+mn-cs"/>
              </a:defRPr>
            </a:lvl1pPr>
          </a:lstStyle>
          <a:p>
            <a:pPr lvl="0">
              <a:defRPr/>
            </a:pPr>
            <a:r>
              <a:rPr lang="ru-RU"/>
              <a:t>Нижний колонтитул</a:t>
            </a:r>
            <a:endParaRPr/>
          </a:p>
        </p:txBody>
      </p:sp>
      <p:sp>
        <p:nvSpPr>
          <p:cNvPr id="3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41420" y="286257"/>
            <a:ext cx="8699380" cy="694818"/>
          </a:xfrm>
        </p:spPr>
        <p:txBody>
          <a:bodyPr wrap="square"/>
          <a:lstStyle>
            <a:lvl1pPr>
              <a:defRPr sz="2400" b="0" i="0">
                <a:latin typeface="GPN_DIN Condensed Bold"/>
                <a:ea typeface="GPN_DIN Condensed Bold"/>
              </a:defRPr>
            </a:lvl1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36" name="Текст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9083675" y="283135"/>
            <a:ext cx="2862755" cy="6979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ru-RU" sz="1200" b="0" i="0">
                <a:solidFill>
                  <a:schemeClr val="bg1">
                    <a:lumMod val="50000"/>
                  </a:schemeClr>
                </a:solidFill>
                <a:latin typeface="GPN_DIN Condensed Regular"/>
                <a:ea typeface="GPN_DIN Condensed Regular"/>
              </a:defRPr>
            </a:lvl1pPr>
          </a:lstStyle>
          <a:p>
            <a:pPr lvl="0" algn="r" defTabSz="914400">
              <a:defRPr/>
            </a:pPr>
            <a:r>
              <a:rPr lang="ru-RU"/>
              <a:t>НАВИГАЦИЯ СЛАЙДА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506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Номер слайда 1"/>
          <p:cNvSpPr>
            <a:spLocks noGrp="1"/>
          </p:cNvSpPr>
          <p:nvPr>
            <p:ph type="sldNum" sz="quarter" idx="4"/>
          </p:nvPr>
        </p:nvSpPr>
        <p:spPr bwMode="auto">
          <a:xfrm>
            <a:off x="8735710" y="6296520"/>
            <a:ext cx="32220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7E7E7E"/>
                </a:solidFill>
                <a:latin typeface="GPN_DIN Condensed Regular"/>
                <a:ea typeface="GPN_DIN Condensed Regular"/>
              </a:defRPr>
            </a:lvl1pPr>
          </a:lstStyle>
          <a:p>
            <a:pPr>
              <a:defRPr/>
            </a:pPr>
            <a:r>
              <a:rPr lang="ru-RU"/>
              <a:t>ГАЗПРОМ НЕФТЬ   </a:t>
            </a:r>
            <a:fld id="{D58DDE06-DF15-0A4F-A85A-4EB38848D8EB}" type="slidenum">
              <a:rPr lang="ru-RU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5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</p:sldLayoutIdLst>
  <p:hf hdr="0" ftr="0" dt="0"/>
  <p:txStyles>
    <p:titleStyle>
      <a:lvl1pPr algn="l" defTabSz="914400">
        <a:lnSpc>
          <a:spcPct val="80000"/>
        </a:lnSpc>
        <a:spcBef>
          <a:spcPts val="0"/>
        </a:spcBef>
        <a:buNone/>
        <a:defRPr sz="3200" b="1" cap="all">
          <a:solidFill>
            <a:schemeClr val="tx1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90000"/>
        <a:buFont typeface="Wingdings"/>
        <a:buNone/>
        <a:defRPr sz="1800" b="1" cap="all">
          <a:solidFill>
            <a:schemeClr val="tx1"/>
          </a:solidFill>
          <a:latin typeface="+mj-lt"/>
          <a:ea typeface="+mn-ea"/>
          <a:cs typeface="+mn-cs"/>
        </a:defRPr>
      </a:lvl1pPr>
      <a:lvl2pPr marL="266700" marR="0" indent="-266700" algn="l" defTabSz="914400">
        <a:lnSpc>
          <a:spcPct val="9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Wingdings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69862" algn="l" defTabSz="914400">
        <a:lnSpc>
          <a:spcPct val="90000"/>
        </a:lnSpc>
        <a:spcBef>
          <a:spcPts val="300"/>
        </a:spcBef>
        <a:buClr>
          <a:schemeClr val="accent3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F6EA69A-32B8-8304-ECB4-B1CA57A00BE1}"/>
              </a:ext>
            </a:extLst>
          </p:cNvPr>
          <p:cNvGrpSpPr/>
          <p:nvPr/>
        </p:nvGrpSpPr>
        <p:grpSpPr>
          <a:xfrm>
            <a:off x="169424" y="544696"/>
            <a:ext cx="11988361" cy="6206694"/>
            <a:chOff x="189744" y="341496"/>
            <a:chExt cx="11988361" cy="6206694"/>
          </a:xfrm>
        </p:grpSpPr>
        <p:sp>
          <p:nvSpPr>
            <p:cNvPr id="591" name="Прямоугольник 590">
              <a:extLst>
                <a:ext uri="{FF2B5EF4-FFF2-40B4-BE49-F238E27FC236}">
                  <a16:creationId xmlns:a16="http://schemas.microsoft.com/office/drawing/2014/main" id="{67529E5D-C92D-33F8-D8F7-0E6B3593A52D}"/>
                </a:ext>
              </a:extLst>
            </p:cNvPr>
            <p:cNvSpPr/>
            <p:nvPr/>
          </p:nvSpPr>
          <p:spPr>
            <a:xfrm>
              <a:off x="1485346" y="878541"/>
              <a:ext cx="2354298" cy="336754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605" name="Группа 604"/>
            <p:cNvGrpSpPr/>
            <p:nvPr/>
          </p:nvGrpSpPr>
          <p:grpSpPr>
            <a:xfrm>
              <a:off x="284064" y="6346970"/>
              <a:ext cx="792002" cy="201220"/>
              <a:chOff x="1788956" y="5685377"/>
              <a:chExt cx="792002" cy="149046"/>
            </a:xfrm>
          </p:grpSpPr>
          <p:sp>
            <p:nvSpPr>
              <p:cNvPr id="60" name="Овал 59"/>
              <p:cNvSpPr/>
              <p:nvPr/>
            </p:nvSpPr>
            <p:spPr>
              <a:xfrm>
                <a:off x="1788956" y="5685377"/>
                <a:ext cx="178215" cy="127807"/>
              </a:xfrm>
              <a:prstGeom prst="ellipse">
                <a:avLst/>
              </a:prstGeom>
              <a:solidFill>
                <a:srgbClr val="00B050">
                  <a:alpha val="65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61" name="Прямоугольник 60"/>
              <p:cNvSpPr/>
              <p:nvPr/>
            </p:nvSpPr>
            <p:spPr>
              <a:xfrm>
                <a:off x="1937833" y="5697639"/>
                <a:ext cx="643125" cy="136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ctr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Trusted Zone</a:t>
                </a:r>
              </a:p>
            </p:txBody>
          </p:sp>
        </p:grpSp>
        <p:sp>
          <p:nvSpPr>
            <p:cNvPr id="43" name="Line 79">
              <a:extLst>
                <a:ext uri="{FF2B5EF4-FFF2-40B4-BE49-F238E27FC236}">
                  <a16:creationId xmlns:a16="http://schemas.microsoft.com/office/drawing/2014/main" id="{1B9005D9-1483-455F-311E-EFA3BED7F1E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3314922" y="3194592"/>
              <a:ext cx="5356248" cy="5093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2F728F0B-1899-C7A7-E88C-6716F4B1C06F}"/>
                </a:ext>
              </a:extLst>
            </p:cNvPr>
            <p:cNvSpPr/>
            <p:nvPr/>
          </p:nvSpPr>
          <p:spPr>
            <a:xfrm>
              <a:off x="2407000" y="341496"/>
              <a:ext cx="108000" cy="108000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45" name="Text Box 26">
              <a:extLst>
                <a:ext uri="{FF2B5EF4-FFF2-40B4-BE49-F238E27FC236}">
                  <a16:creationId xmlns:a16="http://schemas.microsoft.com/office/drawing/2014/main" id="{4E23B5FC-49AF-3370-3374-516236D20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000" y="342947"/>
              <a:ext cx="446578" cy="1384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АСУ ТП</a:t>
              </a:r>
              <a:endParaRPr kumimoji="0" lang="en-US" altLang="ru-RU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46" name="Группа 45">
              <a:extLst>
                <a:ext uri="{FF2B5EF4-FFF2-40B4-BE49-F238E27FC236}">
                  <a16:creationId xmlns:a16="http://schemas.microsoft.com/office/drawing/2014/main" id="{9D2E1697-BFA3-18E3-E7D5-448978DEB03D}"/>
                </a:ext>
              </a:extLst>
            </p:cNvPr>
            <p:cNvGrpSpPr/>
            <p:nvPr/>
          </p:nvGrpSpPr>
          <p:grpSpPr>
            <a:xfrm>
              <a:off x="8673878" y="5762425"/>
              <a:ext cx="1017738" cy="559538"/>
              <a:chOff x="-1701619" y="4540110"/>
              <a:chExt cx="792000" cy="5540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7" name="Прямоугольник 46">
                <a:extLst>
                  <a:ext uri="{FF2B5EF4-FFF2-40B4-BE49-F238E27FC236}">
                    <a16:creationId xmlns:a16="http://schemas.microsoft.com/office/drawing/2014/main" id="{20D6C3A0-DC7B-D133-718A-CC4A1FBD51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D61ABA5F-8679-9587-5F9B-996C3F9EC4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49" name="Прямоугольник 48">
                <a:extLst>
                  <a:ext uri="{FF2B5EF4-FFF2-40B4-BE49-F238E27FC236}">
                    <a16:creationId xmlns:a16="http://schemas.microsoft.com/office/drawing/2014/main" id="{2D3BB6DC-B315-A4D3-5948-0A4764288C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0" name="Прямоугольник 49">
                <a:extLst>
                  <a:ext uri="{FF2B5EF4-FFF2-40B4-BE49-F238E27FC236}">
                    <a16:creationId xmlns:a16="http://schemas.microsoft.com/office/drawing/2014/main" id="{CF624628-A8B8-ED04-36CB-ACD363B21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D1E7362B-EA72-A909-2B39-DEF2601DAD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2" name="Прямоугольник 51">
                <a:extLst>
                  <a:ext uri="{FF2B5EF4-FFF2-40B4-BE49-F238E27FC236}">
                    <a16:creationId xmlns:a16="http://schemas.microsoft.com/office/drawing/2014/main" id="{34600835-17E4-6DF1-0169-82900A10EE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3" name="Прямоугольник 52">
                <a:extLst>
                  <a:ext uri="{FF2B5EF4-FFF2-40B4-BE49-F238E27FC236}">
                    <a16:creationId xmlns:a16="http://schemas.microsoft.com/office/drawing/2014/main" id="{33105C93-BC33-9123-92E6-A5DFCC554E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4" name="Прямоугольник 53">
                <a:extLst>
                  <a:ext uri="{FF2B5EF4-FFF2-40B4-BE49-F238E27FC236}">
                    <a16:creationId xmlns:a16="http://schemas.microsoft.com/office/drawing/2014/main" id="{7936FDFA-D1B6-D0A1-8D75-53F6AC8343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27277449-A5ED-8452-842C-D32879AEA0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F9DE9AAB-D4AE-D470-CD76-E58BD41B31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1F47EF24-22DB-9960-6A5F-90968BF320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1BF39B33-38CF-70EC-20BB-04920214E3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5459B3B9-F089-4E32-F4B6-FA41B92434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7" name="Прямоугольник 66">
                <a:extLst>
                  <a:ext uri="{FF2B5EF4-FFF2-40B4-BE49-F238E27FC236}">
                    <a16:creationId xmlns:a16="http://schemas.microsoft.com/office/drawing/2014/main" id="{E23A5156-5953-3D5E-D8DC-E006FCDEC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8" name="Прямоугольник 67">
                <a:extLst>
                  <a:ext uri="{FF2B5EF4-FFF2-40B4-BE49-F238E27FC236}">
                    <a16:creationId xmlns:a16="http://schemas.microsoft.com/office/drawing/2014/main" id="{62A80F48-7B23-05B9-1838-1488AD88AD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9" name="Прямоугольник 68">
                <a:extLst>
                  <a:ext uri="{FF2B5EF4-FFF2-40B4-BE49-F238E27FC236}">
                    <a16:creationId xmlns:a16="http://schemas.microsoft.com/office/drawing/2014/main" id="{93593F4E-5AC9-E7A1-1180-CCD9347AEA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0" name="Прямоугольник 69">
                <a:extLst>
                  <a:ext uri="{FF2B5EF4-FFF2-40B4-BE49-F238E27FC236}">
                    <a16:creationId xmlns:a16="http://schemas.microsoft.com/office/drawing/2014/main" id="{B0089459-05EE-BD30-EE44-582032EA7B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1" name="Прямоугольник 70">
                <a:extLst>
                  <a:ext uri="{FF2B5EF4-FFF2-40B4-BE49-F238E27FC236}">
                    <a16:creationId xmlns:a16="http://schemas.microsoft.com/office/drawing/2014/main" id="{62570696-B445-EB36-3165-B7C464DD89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2" name="Прямоугольник 71">
                <a:extLst>
                  <a:ext uri="{FF2B5EF4-FFF2-40B4-BE49-F238E27FC236}">
                    <a16:creationId xmlns:a16="http://schemas.microsoft.com/office/drawing/2014/main" id="{5FC4AC05-D407-DFEE-1D02-E021B7A1AD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3" name="Прямоугольник 72">
                <a:extLst>
                  <a:ext uri="{FF2B5EF4-FFF2-40B4-BE49-F238E27FC236}">
                    <a16:creationId xmlns:a16="http://schemas.microsoft.com/office/drawing/2014/main" id="{50954F37-ADC4-0ED6-65F3-58C391D2DD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74" name="Прямоугольник 7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90035984-1E7C-3533-218D-9FE130AB77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1664877" y="4700449"/>
                <a:ext cx="720000" cy="23044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АРМ-разработчика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/>
                </a:endParaRPr>
              </a:p>
            </p:txBody>
          </p:sp>
          <p:sp>
            <p:nvSpPr>
              <p:cNvPr id="75" name="Прямоугольник 74">
                <a:extLst>
                  <a:ext uri="{FF2B5EF4-FFF2-40B4-BE49-F238E27FC236}">
                    <a16:creationId xmlns:a16="http://schemas.microsoft.com/office/drawing/2014/main" id="{A97D2A5C-7041-C111-8542-A277A5661D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64875" y="4581241"/>
                <a:ext cx="720000" cy="121740"/>
              </a:xfrm>
              <a:prstGeom prst="rect">
                <a:avLst/>
              </a:prstGeom>
              <a:solidFill>
                <a:srgbClr val="706F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Astra Linux \ Windows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</p:grpSp>
        <p:grpSp>
          <p:nvGrpSpPr>
            <p:cNvPr id="78" name="Группа 77">
              <a:extLst>
                <a:ext uri="{FF2B5EF4-FFF2-40B4-BE49-F238E27FC236}">
                  <a16:creationId xmlns:a16="http://schemas.microsoft.com/office/drawing/2014/main" id="{0F314A69-F5E4-7D84-0544-B74B00414A54}"/>
                </a:ext>
              </a:extLst>
            </p:cNvPr>
            <p:cNvGrpSpPr/>
            <p:nvPr/>
          </p:nvGrpSpPr>
          <p:grpSpPr>
            <a:xfrm>
              <a:off x="2808796" y="1188550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9" name="Прямоугольник 7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B8C3EFAB-8328-3E55-05D2-9FD34B75DB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просчета прогноза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80" name="Прямоугольник 79">
                <a:extLst>
                  <a:ext uri="{FF2B5EF4-FFF2-40B4-BE49-F238E27FC236}">
                    <a16:creationId xmlns:a16="http://schemas.microsoft.com/office/drawing/2014/main" id="{C1B90F2B-A1E5-E46A-4F44-96968EFAC5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ML-</a:t>
                </a: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модель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83" name="Группа 82">
              <a:extLst>
                <a:ext uri="{FF2B5EF4-FFF2-40B4-BE49-F238E27FC236}">
                  <a16:creationId xmlns:a16="http://schemas.microsoft.com/office/drawing/2014/main" id="{96308F3B-1E36-4883-C3AA-E20B2E93DFC3}"/>
                </a:ext>
              </a:extLst>
            </p:cNvPr>
            <p:cNvGrpSpPr/>
            <p:nvPr/>
          </p:nvGrpSpPr>
          <p:grpSpPr>
            <a:xfrm>
              <a:off x="2834606" y="217331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4" name="Прямоугольник 8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2A1C8A3D-188C-6935-03F7-A8AFFAF7C9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обработки данных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85" name="Прямоугольник 84">
                <a:extLst>
                  <a:ext uri="{FF2B5EF4-FFF2-40B4-BE49-F238E27FC236}">
                    <a16:creationId xmlns:a16="http://schemas.microsoft.com/office/drawing/2014/main" id="{E4047566-4AD0-4687-6794-4B0C769EF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FastAPI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86" name="Группа 85">
              <a:extLst>
                <a:ext uri="{FF2B5EF4-FFF2-40B4-BE49-F238E27FC236}">
                  <a16:creationId xmlns:a16="http://schemas.microsoft.com/office/drawing/2014/main" id="{1EC79793-4ED6-9ED4-1A42-5A74EFBF9F3E}"/>
                </a:ext>
              </a:extLst>
            </p:cNvPr>
            <p:cNvGrpSpPr/>
            <p:nvPr/>
          </p:nvGrpSpPr>
          <p:grpSpPr>
            <a:xfrm>
              <a:off x="1633556" y="2139650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7" name="Прямоугольник 86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EC8CD468-F54B-6210-1BFD-570A89B76A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СУБД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88" name="Прямоугольник 87">
                <a:extLst>
                  <a:ext uri="{FF2B5EF4-FFF2-40B4-BE49-F238E27FC236}">
                    <a16:creationId xmlns:a16="http://schemas.microsoft.com/office/drawing/2014/main" id="{1F1F0912-3080-8830-C832-22C34BEBF7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PostgresPro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 Enterprise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grpSp>
          <p:nvGrpSpPr>
            <p:cNvPr id="89" name="Группа 88">
              <a:extLst>
                <a:ext uri="{FF2B5EF4-FFF2-40B4-BE49-F238E27FC236}">
                  <a16:creationId xmlns:a16="http://schemas.microsoft.com/office/drawing/2014/main" id="{4ECBAEB0-5516-DC02-B529-64D0613A366E}"/>
                </a:ext>
              </a:extLst>
            </p:cNvPr>
            <p:cNvGrpSpPr/>
            <p:nvPr/>
          </p:nvGrpSpPr>
          <p:grpSpPr>
            <a:xfrm>
              <a:off x="2191690" y="4375011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Прямоугольник 89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68293810-7A12-4322-4E30-97598F3E35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SCADA</a:t>
                </a:r>
              </a:p>
            </p:txBody>
          </p:sp>
          <p:sp>
            <p:nvSpPr>
              <p:cNvPr id="91" name="Прямоугольник 90">
                <a:extLst>
                  <a:ext uri="{FF2B5EF4-FFF2-40B4-BE49-F238E27FC236}">
                    <a16:creationId xmlns:a16="http://schemas.microsoft.com/office/drawing/2014/main" id="{3E12A8B1-6259-79DA-5987-255254E5BA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SCADA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23E0FF9E-7C87-CBF3-7137-A74581DB5B43}"/>
                </a:ext>
              </a:extLst>
            </p:cNvPr>
            <p:cNvGrpSpPr/>
            <p:nvPr/>
          </p:nvGrpSpPr>
          <p:grpSpPr>
            <a:xfrm>
              <a:off x="1267182" y="551546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3" name="Прямоугольник 92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7C87FA0D-0679-0ABE-E346-AA665A320B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Генератор частоты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  <p:sp>
            <p:nvSpPr>
              <p:cNvPr id="94" name="Прямоугольник 93">
                <a:extLst>
                  <a:ext uri="{FF2B5EF4-FFF2-40B4-BE49-F238E27FC236}">
                    <a16:creationId xmlns:a16="http://schemas.microsoft.com/office/drawing/2014/main" id="{8FE0340B-74F3-37CB-CF98-536CB40935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Генератор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FFB94664-F8FB-AFD4-F026-C9712E7A92C9}"/>
                </a:ext>
              </a:extLst>
            </p:cNvPr>
            <p:cNvGrpSpPr/>
            <p:nvPr/>
          </p:nvGrpSpPr>
          <p:grpSpPr>
            <a:xfrm>
              <a:off x="1267181" y="480572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" name="Прямоугольник 95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EC9083CC-F775-F28A-098D-02F36001801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Датчик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  <p:sp>
            <p:nvSpPr>
              <p:cNvPr id="97" name="Прямоугольник 96">
                <a:extLst>
                  <a:ext uri="{FF2B5EF4-FFF2-40B4-BE49-F238E27FC236}">
                    <a16:creationId xmlns:a16="http://schemas.microsoft.com/office/drawing/2014/main" id="{E6D41859-0AA4-0683-401F-153B2A5A55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Датчик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8" name="Группа 97">
              <a:extLst>
                <a:ext uri="{FF2B5EF4-FFF2-40B4-BE49-F238E27FC236}">
                  <a16:creationId xmlns:a16="http://schemas.microsoft.com/office/drawing/2014/main" id="{0C6C64A2-6951-23CF-6E5B-566877685D98}"/>
                </a:ext>
              </a:extLst>
            </p:cNvPr>
            <p:cNvGrpSpPr/>
            <p:nvPr/>
          </p:nvGrpSpPr>
          <p:grpSpPr>
            <a:xfrm>
              <a:off x="2583721" y="5478701"/>
              <a:ext cx="1017738" cy="559538"/>
              <a:chOff x="-1701619" y="4540110"/>
              <a:chExt cx="792000" cy="5540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A83537FC-E843-F519-D941-DD0349F73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0" name="Прямоугольник 99">
                <a:extLst>
                  <a:ext uri="{FF2B5EF4-FFF2-40B4-BE49-F238E27FC236}">
                    <a16:creationId xmlns:a16="http://schemas.microsoft.com/office/drawing/2014/main" id="{C7A3A724-E27B-A0D9-EAFA-947BDD21F8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2" name="Прямоугольник 101">
                <a:extLst>
                  <a:ext uri="{FF2B5EF4-FFF2-40B4-BE49-F238E27FC236}">
                    <a16:creationId xmlns:a16="http://schemas.microsoft.com/office/drawing/2014/main" id="{4E17C40A-FFF5-DA3C-7263-0272B9CED8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3" name="Прямоугольник 102">
                <a:extLst>
                  <a:ext uri="{FF2B5EF4-FFF2-40B4-BE49-F238E27FC236}">
                    <a16:creationId xmlns:a16="http://schemas.microsoft.com/office/drawing/2014/main" id="{73606BDF-E2F9-D0E3-C62E-B271730BF1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4" name="Прямоугольник 103">
                <a:extLst>
                  <a:ext uri="{FF2B5EF4-FFF2-40B4-BE49-F238E27FC236}">
                    <a16:creationId xmlns:a16="http://schemas.microsoft.com/office/drawing/2014/main" id="{D4606EAD-BC87-1875-657B-B148721DBF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5" name="Прямоугольник 104">
                <a:extLst>
                  <a:ext uri="{FF2B5EF4-FFF2-40B4-BE49-F238E27FC236}">
                    <a16:creationId xmlns:a16="http://schemas.microsoft.com/office/drawing/2014/main" id="{394CDC14-9341-4D8B-16F5-C103A15B42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6" name="Прямоугольник 105">
                <a:extLst>
                  <a:ext uri="{FF2B5EF4-FFF2-40B4-BE49-F238E27FC236}">
                    <a16:creationId xmlns:a16="http://schemas.microsoft.com/office/drawing/2014/main" id="{486E13CD-1E27-FDD8-8477-D6EAF13FBE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7" name="Прямоугольник 106">
                <a:extLst>
                  <a:ext uri="{FF2B5EF4-FFF2-40B4-BE49-F238E27FC236}">
                    <a16:creationId xmlns:a16="http://schemas.microsoft.com/office/drawing/2014/main" id="{C387CC61-06CD-24C9-2717-9EA647EF4B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2CCF750E-8790-B609-44E3-90D5FF048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09" name="Прямоугольник 108">
                <a:extLst>
                  <a:ext uri="{FF2B5EF4-FFF2-40B4-BE49-F238E27FC236}">
                    <a16:creationId xmlns:a16="http://schemas.microsoft.com/office/drawing/2014/main" id="{AC222530-007E-5571-9B4B-695CEF7F2C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0" name="Прямоугольник 109">
                <a:extLst>
                  <a:ext uri="{FF2B5EF4-FFF2-40B4-BE49-F238E27FC236}">
                    <a16:creationId xmlns:a16="http://schemas.microsoft.com/office/drawing/2014/main" id="{2526D409-F499-6358-C644-9C15320CB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03250013-9A99-6DF5-A537-287063DDC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2" name="Прямоугольник 111">
                <a:extLst>
                  <a:ext uri="{FF2B5EF4-FFF2-40B4-BE49-F238E27FC236}">
                    <a16:creationId xmlns:a16="http://schemas.microsoft.com/office/drawing/2014/main" id="{0FC806F4-529C-F797-9A91-38D57FA67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3" name="Прямоугольник 112">
                <a:extLst>
                  <a:ext uri="{FF2B5EF4-FFF2-40B4-BE49-F238E27FC236}">
                    <a16:creationId xmlns:a16="http://schemas.microsoft.com/office/drawing/2014/main" id="{2C28A4E7-B541-CCB7-6318-C492F6C03E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3B881094-E8D6-718D-8C4C-96E70CFD0A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5" name="Прямоугольник 114">
                <a:extLst>
                  <a:ext uri="{FF2B5EF4-FFF2-40B4-BE49-F238E27FC236}">
                    <a16:creationId xmlns:a16="http://schemas.microsoft.com/office/drawing/2014/main" id="{6587E102-61C6-536E-2014-78758FA69E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6" name="Прямоугольник 115">
                <a:extLst>
                  <a:ext uri="{FF2B5EF4-FFF2-40B4-BE49-F238E27FC236}">
                    <a16:creationId xmlns:a16="http://schemas.microsoft.com/office/drawing/2014/main" id="{AC0EC049-69F5-AF84-D87C-120939EBBD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7" name="Прямоугольник 116">
                <a:extLst>
                  <a:ext uri="{FF2B5EF4-FFF2-40B4-BE49-F238E27FC236}">
                    <a16:creationId xmlns:a16="http://schemas.microsoft.com/office/drawing/2014/main" id="{A8E69C28-7342-0349-4590-B4A99D0C49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8" name="Прямоугольник 117">
                <a:extLst>
                  <a:ext uri="{FF2B5EF4-FFF2-40B4-BE49-F238E27FC236}">
                    <a16:creationId xmlns:a16="http://schemas.microsoft.com/office/drawing/2014/main" id="{6C02588C-4CEC-7661-179B-11CAF5343F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19" name="Прямоугольник 118">
                <a:extLst>
                  <a:ext uri="{FF2B5EF4-FFF2-40B4-BE49-F238E27FC236}">
                    <a16:creationId xmlns:a16="http://schemas.microsoft.com/office/drawing/2014/main" id="{7E86069A-8468-A767-9216-CB89658015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120" name="Прямоугольник 119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F99E6B13-209A-A9A4-7E5F-21EBD4EEF6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1664877" y="4700449"/>
                <a:ext cx="720000" cy="23044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АРМ-Пользователя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/>
                </a:endParaRPr>
              </a:p>
            </p:txBody>
          </p:sp>
          <p:sp>
            <p:nvSpPr>
              <p:cNvPr id="121" name="Прямоугольник 120">
                <a:extLst>
                  <a:ext uri="{FF2B5EF4-FFF2-40B4-BE49-F238E27FC236}">
                    <a16:creationId xmlns:a16="http://schemas.microsoft.com/office/drawing/2014/main" id="{38B56BD1-7FFB-6A99-943D-5EF691F9EC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64875" y="4581241"/>
                <a:ext cx="720000" cy="121740"/>
              </a:xfrm>
              <a:prstGeom prst="rect">
                <a:avLst/>
              </a:prstGeom>
              <a:solidFill>
                <a:srgbClr val="706F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Linux \ Windows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</p:grpSp>
        <p:grpSp>
          <p:nvGrpSpPr>
            <p:cNvPr id="596" name="Группа 595">
              <a:extLst>
                <a:ext uri="{FF2B5EF4-FFF2-40B4-BE49-F238E27FC236}">
                  <a16:creationId xmlns:a16="http://schemas.microsoft.com/office/drawing/2014/main" id="{29868176-BABB-7B3C-7F1C-DE16F13F7394}"/>
                </a:ext>
              </a:extLst>
            </p:cNvPr>
            <p:cNvGrpSpPr/>
            <p:nvPr/>
          </p:nvGrpSpPr>
          <p:grpSpPr>
            <a:xfrm>
              <a:off x="7401798" y="5772520"/>
              <a:ext cx="1017738" cy="559538"/>
              <a:chOff x="-1701619" y="4540110"/>
              <a:chExt cx="792000" cy="55401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597" name="Прямоугольник 596">
                <a:extLst>
                  <a:ext uri="{FF2B5EF4-FFF2-40B4-BE49-F238E27FC236}">
                    <a16:creationId xmlns:a16="http://schemas.microsoft.com/office/drawing/2014/main" id="{95311B7E-F798-F88E-536D-1FEBE7E4C9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98" name="Прямоугольник 597">
                <a:extLst>
                  <a:ext uri="{FF2B5EF4-FFF2-40B4-BE49-F238E27FC236}">
                    <a16:creationId xmlns:a16="http://schemas.microsoft.com/office/drawing/2014/main" id="{F5F42C8A-00F5-5D39-9EEE-2378B44BBF1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599" name="Прямоугольник 598">
                <a:extLst>
                  <a:ext uri="{FF2B5EF4-FFF2-40B4-BE49-F238E27FC236}">
                    <a16:creationId xmlns:a16="http://schemas.microsoft.com/office/drawing/2014/main" id="{953EBA09-FA0A-AE4A-21FB-075BADA593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0" name="Прямоугольник 599">
                <a:extLst>
                  <a:ext uri="{FF2B5EF4-FFF2-40B4-BE49-F238E27FC236}">
                    <a16:creationId xmlns:a16="http://schemas.microsoft.com/office/drawing/2014/main" id="{3BF1034B-07CC-33ED-91AA-A66F9C6F62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1" name="Прямоугольник 600">
                <a:extLst>
                  <a:ext uri="{FF2B5EF4-FFF2-40B4-BE49-F238E27FC236}">
                    <a16:creationId xmlns:a16="http://schemas.microsoft.com/office/drawing/2014/main" id="{49546FDF-B03E-2A79-9141-BA854CA151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2" name="Прямоугольник 601">
                <a:extLst>
                  <a:ext uri="{FF2B5EF4-FFF2-40B4-BE49-F238E27FC236}">
                    <a16:creationId xmlns:a16="http://schemas.microsoft.com/office/drawing/2014/main" id="{814CABE3-DAB6-B6EE-2247-E2704ECE0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3" name="Прямоугольник 602">
                <a:extLst>
                  <a:ext uri="{FF2B5EF4-FFF2-40B4-BE49-F238E27FC236}">
                    <a16:creationId xmlns:a16="http://schemas.microsoft.com/office/drawing/2014/main" id="{6EB7C34E-5B8F-DFDB-DA8D-C8DAEF6CA0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4" name="Прямоугольник 603">
                <a:extLst>
                  <a:ext uri="{FF2B5EF4-FFF2-40B4-BE49-F238E27FC236}">
                    <a16:creationId xmlns:a16="http://schemas.microsoft.com/office/drawing/2014/main" id="{81B58EBF-6536-AAF5-F45D-4D7F81165C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6" name="Прямоугольник 605">
                <a:extLst>
                  <a:ext uri="{FF2B5EF4-FFF2-40B4-BE49-F238E27FC236}">
                    <a16:creationId xmlns:a16="http://schemas.microsoft.com/office/drawing/2014/main" id="{99955D4D-6A3F-430A-2069-F7C560344B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7" name="Прямоугольник 606">
                <a:extLst>
                  <a:ext uri="{FF2B5EF4-FFF2-40B4-BE49-F238E27FC236}">
                    <a16:creationId xmlns:a16="http://schemas.microsoft.com/office/drawing/2014/main" id="{FD86D483-3975-CE17-884A-8F2219F3A1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996652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8" name="Прямоугольник 607">
                <a:extLst>
                  <a:ext uri="{FF2B5EF4-FFF2-40B4-BE49-F238E27FC236}">
                    <a16:creationId xmlns:a16="http://schemas.microsoft.com/office/drawing/2014/main" id="{8FBFC14C-28E3-F927-0959-D5F6AF62DF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4540110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09" name="Прямоугольник 608">
                <a:extLst>
                  <a:ext uri="{FF2B5EF4-FFF2-40B4-BE49-F238E27FC236}">
                    <a16:creationId xmlns:a16="http://schemas.microsoft.com/office/drawing/2014/main" id="{8E333C5E-F652-0C58-23E2-5C6F68921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0" name="Прямоугольник 609">
                <a:extLst>
                  <a:ext uri="{FF2B5EF4-FFF2-40B4-BE49-F238E27FC236}">
                    <a16:creationId xmlns:a16="http://schemas.microsoft.com/office/drawing/2014/main" id="{EEE5D680-C266-D79F-C1F6-A5E51C1CA6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466631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1" name="Прямоугольник 610">
                <a:extLst>
                  <a:ext uri="{FF2B5EF4-FFF2-40B4-BE49-F238E27FC236}">
                    <a16:creationId xmlns:a16="http://schemas.microsoft.com/office/drawing/2014/main" id="{604567A9-2F59-FB77-96A4-B7C5C4B8E7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349137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2" name="Прямоугольник 611">
                <a:extLst>
                  <a:ext uri="{FF2B5EF4-FFF2-40B4-BE49-F238E27FC236}">
                    <a16:creationId xmlns:a16="http://schemas.microsoft.com/office/drawing/2014/main" id="{104ED9F7-5271-DBA6-7B76-969C43CFD7E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231643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3" name="Прямоугольник 612">
                <a:extLst>
                  <a:ext uri="{FF2B5EF4-FFF2-40B4-BE49-F238E27FC236}">
                    <a16:creationId xmlns:a16="http://schemas.microsoft.com/office/drawing/2014/main" id="{6EF325B0-C727-46D3-5203-FDA1F6EB7A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114149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4" name="Прямоугольник 613">
                <a:extLst>
                  <a:ext uri="{FF2B5EF4-FFF2-40B4-BE49-F238E27FC236}">
                    <a16:creationId xmlns:a16="http://schemas.microsoft.com/office/drawing/2014/main" id="{D1310CAB-C058-3558-A2F0-2D1351B39D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584125" y="5007093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5" name="Прямоугольник 614">
                <a:extLst>
                  <a:ext uri="{FF2B5EF4-FFF2-40B4-BE49-F238E27FC236}">
                    <a16:creationId xmlns:a16="http://schemas.microsoft.com/office/drawing/2014/main" id="{903307FA-6CCD-D0D1-5CC4-C6A674AD92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656856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6" name="Прямоугольник 615">
                <a:extLst>
                  <a:ext uri="{FF2B5EF4-FFF2-40B4-BE49-F238E27FC236}">
                    <a16:creationId xmlns:a16="http://schemas.microsoft.com/office/drawing/2014/main" id="{73FF5398-8301-B751-6CA1-DB6F3F7D31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773601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7" name="Прямоугольник 616">
                <a:extLst>
                  <a:ext uri="{FF2B5EF4-FFF2-40B4-BE49-F238E27FC236}">
                    <a16:creationId xmlns:a16="http://schemas.microsoft.com/office/drawing/2014/main" id="{86E36360-DCCE-5DD4-A6EF-119815418F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701619" y="4890347"/>
                <a:ext cx="87033" cy="87033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  <p:sp>
            <p:nvSpPr>
              <p:cNvPr id="618" name="Прямоугольник 61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DDD621A8-0808-0B29-0244-A0899BEF91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-1664877" y="4700449"/>
                <a:ext cx="720000" cy="23044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АРМ-Пользователя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 Narrow" panose="020B0606020202030204" pitchFamily="34" charset="0"/>
                  <a:cs typeface="Arial"/>
                </a:endParaRPr>
              </a:p>
            </p:txBody>
          </p:sp>
          <p:sp>
            <p:nvSpPr>
              <p:cNvPr id="619" name="Прямоугольник 618">
                <a:extLst>
                  <a:ext uri="{FF2B5EF4-FFF2-40B4-BE49-F238E27FC236}">
                    <a16:creationId xmlns:a16="http://schemas.microsoft.com/office/drawing/2014/main" id="{7088AA53-2950-C25E-8A11-DDAA76CA6E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1664875" y="4581241"/>
                <a:ext cx="720000" cy="121740"/>
              </a:xfrm>
              <a:prstGeom prst="rect">
                <a:avLst/>
              </a:prstGeom>
              <a:solidFill>
                <a:srgbClr val="706F6F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6020202030204" pitchFamily="34" charset="0"/>
                    <a:cs typeface="Arial"/>
                  </a:rPr>
                  <a:t>Astra Linux \ Windows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Arial"/>
                </a:endParaRPr>
              </a:p>
            </p:txBody>
          </p:sp>
        </p:grpSp>
        <p:cxnSp>
          <p:nvCxnSpPr>
            <p:cNvPr id="698" name="Соединитель: уступ 14">
              <a:extLst>
                <a:ext uri="{FF2B5EF4-FFF2-40B4-BE49-F238E27FC236}">
                  <a16:creationId xmlns:a16="http://schemas.microsoft.com/office/drawing/2014/main" id="{F8E9D7B6-BB69-6E8C-FBDF-E9E3EFA906B3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rot="5400000" flipH="1" flipV="1">
              <a:off x="2527430" y="4765096"/>
              <a:ext cx="1321263" cy="18903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Соединитель: уступ 14">
              <a:extLst>
                <a:ext uri="{FF2B5EF4-FFF2-40B4-BE49-F238E27FC236}">
                  <a16:creationId xmlns:a16="http://schemas.microsoft.com/office/drawing/2014/main" id="{085FD567-4DA5-4176-3250-260248C2F82D}"/>
                </a:ext>
              </a:extLst>
            </p:cNvPr>
            <p:cNvCxnSpPr>
              <a:cxnSpLocks/>
              <a:stCxn id="97" idx="0"/>
              <a:endCxn id="90" idx="1"/>
            </p:cNvCxnSpPr>
            <p:nvPr/>
          </p:nvCxnSpPr>
          <p:spPr>
            <a:xfrm rot="5400000" flipH="1" flipV="1">
              <a:off x="1852012" y="4466048"/>
              <a:ext cx="114848" cy="564507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Соединитель: уступ 14">
              <a:extLst>
                <a:ext uri="{FF2B5EF4-FFF2-40B4-BE49-F238E27FC236}">
                  <a16:creationId xmlns:a16="http://schemas.microsoft.com/office/drawing/2014/main" id="{9EEBBF2D-6581-2ABB-16BB-4234F6FA1132}"/>
                </a:ext>
              </a:extLst>
            </p:cNvPr>
            <p:cNvCxnSpPr>
              <a:cxnSpLocks/>
              <a:stCxn id="94" idx="0"/>
              <a:endCxn id="96" idx="2"/>
            </p:cNvCxnSpPr>
            <p:nvPr/>
          </p:nvCxnSpPr>
          <p:spPr>
            <a:xfrm rot="16200000" flipV="1">
              <a:off x="1528575" y="5416855"/>
              <a:ext cx="197217" cy="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Соединитель: уступ 14">
              <a:extLst>
                <a:ext uri="{FF2B5EF4-FFF2-40B4-BE49-F238E27FC236}">
                  <a16:creationId xmlns:a16="http://schemas.microsoft.com/office/drawing/2014/main" id="{67C5C813-BBAA-B279-C9CD-836DBA897489}"/>
                </a:ext>
              </a:extLst>
            </p:cNvPr>
            <p:cNvCxnSpPr>
              <a:cxnSpLocks/>
              <a:stCxn id="84" idx="1"/>
              <a:endCxn id="87" idx="3"/>
            </p:cNvCxnSpPr>
            <p:nvPr/>
          </p:nvCxnSpPr>
          <p:spPr>
            <a:xfrm rot="10800000">
              <a:off x="2353556" y="2487421"/>
              <a:ext cx="481050" cy="176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7" name="Группа 626">
              <a:extLst>
                <a:ext uri="{FF2B5EF4-FFF2-40B4-BE49-F238E27FC236}">
                  <a16:creationId xmlns:a16="http://schemas.microsoft.com/office/drawing/2014/main" id="{D48F295E-9D38-7AF4-BD03-76077399C0B7}"/>
                </a:ext>
              </a:extLst>
            </p:cNvPr>
            <p:cNvGrpSpPr/>
            <p:nvPr/>
          </p:nvGrpSpPr>
          <p:grpSpPr>
            <a:xfrm>
              <a:off x="2911097" y="3501208"/>
              <a:ext cx="725612" cy="681242"/>
              <a:chOff x="2439774" y="2383119"/>
              <a:chExt cx="725612" cy="681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28" name="Прямоугольник 62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C6EB9460-E4D1-B673-D4E4-400489C3028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39774" y="2588770"/>
                <a:ext cx="720000" cy="47559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700" kern="0" dirty="0" err="1">
                    <a:solidFill>
                      <a:srgbClr val="706F6F"/>
                    </a:solidFill>
                    <a:latin typeface="Arial"/>
                    <a:cs typeface="Arial"/>
                  </a:rPr>
                  <a:t>Фронтенд</a:t>
                </a:r>
                <a:r>
                  <a:rPr lang="ru-RU" sz="700" kern="0" dirty="0">
                    <a:solidFill>
                      <a:srgbClr val="706F6F"/>
                    </a:solidFill>
                    <a:latin typeface="Arial"/>
                    <a:cs typeface="Arial"/>
                  </a:rPr>
                  <a:t>-сервер 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ИТДЭ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29" name="Прямоугольник 628">
                <a:extLst>
                  <a:ext uri="{FF2B5EF4-FFF2-40B4-BE49-F238E27FC236}">
                    <a16:creationId xmlns:a16="http://schemas.microsoft.com/office/drawing/2014/main" id="{30D1392D-210D-8907-5489-964E2C5F46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383119"/>
                <a:ext cx="720000" cy="20818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Uvicorn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, Frontend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cxnSp>
          <p:nvCxnSpPr>
            <p:cNvPr id="635" name="Соединитель: уступ 14">
              <a:extLst>
                <a:ext uri="{FF2B5EF4-FFF2-40B4-BE49-F238E27FC236}">
                  <a16:creationId xmlns:a16="http://schemas.microsoft.com/office/drawing/2014/main" id="{D875B7ED-624E-AB91-58F2-15D046E5FCFD}"/>
                </a:ext>
              </a:extLst>
            </p:cNvPr>
            <p:cNvCxnSpPr>
              <a:cxnSpLocks/>
              <a:stCxn id="84" idx="1"/>
              <a:endCxn id="911" idx="3"/>
            </p:cNvCxnSpPr>
            <p:nvPr/>
          </p:nvCxnSpPr>
          <p:spPr>
            <a:xfrm rot="10800000">
              <a:off x="982572" y="1041133"/>
              <a:ext cx="1852034" cy="1448048"/>
            </a:xfrm>
            <a:prstGeom prst="bentConnector3">
              <a:avLst>
                <a:gd name="adj1" fmla="val 5476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Соединитель: уступ 14">
              <a:extLst>
                <a:ext uri="{FF2B5EF4-FFF2-40B4-BE49-F238E27FC236}">
                  <a16:creationId xmlns:a16="http://schemas.microsoft.com/office/drawing/2014/main" id="{085741BA-9A60-7807-670E-C0508A830703}"/>
                </a:ext>
              </a:extLst>
            </p:cNvPr>
            <p:cNvCxnSpPr>
              <a:cxnSpLocks/>
              <a:stCxn id="629" idx="0"/>
              <a:endCxn id="84" idx="2"/>
            </p:cNvCxnSpPr>
            <p:nvPr/>
          </p:nvCxnSpPr>
          <p:spPr>
            <a:xfrm rot="16200000" flipV="1">
              <a:off x="2827973" y="3052471"/>
              <a:ext cx="815370" cy="8210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7" name="Группа 646">
              <a:extLst>
                <a:ext uri="{FF2B5EF4-FFF2-40B4-BE49-F238E27FC236}">
                  <a16:creationId xmlns:a16="http://schemas.microsoft.com/office/drawing/2014/main" id="{DE55920A-EA36-C82B-8C59-7FEF3D1C0B37}"/>
                </a:ext>
              </a:extLst>
            </p:cNvPr>
            <p:cNvGrpSpPr/>
            <p:nvPr/>
          </p:nvGrpSpPr>
          <p:grpSpPr>
            <a:xfrm>
              <a:off x="5150002" y="1206229"/>
              <a:ext cx="720002" cy="629006"/>
              <a:chOff x="10912097" y="1641342"/>
              <a:chExt cx="720002" cy="6290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648" name="Прямоугольник 64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70067BA9-5AF3-4561-79DC-7A450AEB687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12097" y="1760550"/>
                <a:ext cx="720000" cy="5097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ru-RU" sz="700" dirty="0">
                    <a:solidFill>
                      <a:srgbClr val="706F6F"/>
                    </a:solidFill>
                    <a:latin typeface="GPN_DIN Regular" panose="020B0504020202020204" pitchFamily="34" charset="-52"/>
                    <a:cs typeface="Arial"/>
                  </a:rPr>
                  <a:t>Аналитика и корреляция событий безопасности</a:t>
                </a:r>
                <a:endParaRPr lang="en-US" sz="700" dirty="0">
                  <a:solidFill>
                    <a:srgbClr val="706F6F"/>
                  </a:solidFill>
                  <a:cs typeface="Arial"/>
                </a:endParaRPr>
              </a:p>
            </p:txBody>
          </p:sp>
          <p:sp>
            <p:nvSpPr>
              <p:cNvPr id="649" name="Прямоугольник 648">
                <a:extLst>
                  <a:ext uri="{FF2B5EF4-FFF2-40B4-BE49-F238E27FC236}">
                    <a16:creationId xmlns:a16="http://schemas.microsoft.com/office/drawing/2014/main" id="{FA853DC5-7FEB-0E31-6E7F-C5D35896AA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12099" y="164134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SIEM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</p:grpSp>
        <p:cxnSp>
          <p:nvCxnSpPr>
            <p:cNvPr id="651" name="Соединитель: уступ 14">
              <a:extLst>
                <a:ext uri="{FF2B5EF4-FFF2-40B4-BE49-F238E27FC236}">
                  <a16:creationId xmlns:a16="http://schemas.microsoft.com/office/drawing/2014/main" id="{5591C083-C0F3-B361-38CC-287DE721A31F}"/>
                </a:ext>
              </a:extLst>
            </p:cNvPr>
            <p:cNvCxnSpPr>
              <a:cxnSpLocks/>
              <a:stCxn id="84" idx="3"/>
              <a:endCxn id="648" idx="1"/>
            </p:cNvCxnSpPr>
            <p:nvPr/>
          </p:nvCxnSpPr>
          <p:spPr>
            <a:xfrm flipV="1">
              <a:off x="3554606" y="1580336"/>
              <a:ext cx="1595396" cy="90884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Соединитель: уступ 14">
              <a:extLst>
                <a:ext uri="{FF2B5EF4-FFF2-40B4-BE49-F238E27FC236}">
                  <a16:creationId xmlns:a16="http://schemas.microsoft.com/office/drawing/2014/main" id="{88D705C3-19D2-0C7A-AF8E-4EFD0D052C11}"/>
                </a:ext>
              </a:extLst>
            </p:cNvPr>
            <p:cNvCxnSpPr>
              <a:cxnSpLocks/>
              <a:stCxn id="84" idx="1"/>
              <a:endCxn id="920" idx="3"/>
            </p:cNvCxnSpPr>
            <p:nvPr/>
          </p:nvCxnSpPr>
          <p:spPr>
            <a:xfrm rot="10800000" flipV="1">
              <a:off x="1032358" y="2489181"/>
              <a:ext cx="1802249" cy="1581362"/>
            </a:xfrm>
            <a:prstGeom prst="bentConnector3">
              <a:avLst>
                <a:gd name="adj1" fmla="val 20122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Соединитель: уступ 14">
              <a:extLst>
                <a:ext uri="{FF2B5EF4-FFF2-40B4-BE49-F238E27FC236}">
                  <a16:creationId xmlns:a16="http://schemas.microsoft.com/office/drawing/2014/main" id="{5B969BD1-CF9D-2597-19D5-CEF80ABD93E3}"/>
                </a:ext>
              </a:extLst>
            </p:cNvPr>
            <p:cNvCxnSpPr>
              <a:cxnSpLocks/>
              <a:stCxn id="84" idx="3"/>
              <a:endCxn id="924" idx="1"/>
            </p:cNvCxnSpPr>
            <p:nvPr/>
          </p:nvCxnSpPr>
          <p:spPr>
            <a:xfrm flipV="1">
              <a:off x="3554606" y="2346518"/>
              <a:ext cx="1393300" cy="142663"/>
            </a:xfrm>
            <a:prstGeom prst="bentConnector3">
              <a:avLst>
                <a:gd name="adj1" fmla="val 57355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0" name="Прямоугольник 839">
              <a:extLst>
                <a:ext uri="{FF2B5EF4-FFF2-40B4-BE49-F238E27FC236}">
                  <a16:creationId xmlns:a16="http://schemas.microsoft.com/office/drawing/2014/main" id="{F6F44ACB-2CF7-D52F-025E-431DDBF0542B}"/>
                </a:ext>
              </a:extLst>
            </p:cNvPr>
            <p:cNvSpPr/>
            <p:nvPr/>
          </p:nvSpPr>
          <p:spPr>
            <a:xfrm>
              <a:off x="2685171" y="5270263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41" name="Прямоугольник 840">
              <a:extLst>
                <a:ext uri="{FF2B5EF4-FFF2-40B4-BE49-F238E27FC236}">
                  <a16:creationId xmlns:a16="http://schemas.microsoft.com/office/drawing/2014/main" id="{AB059D91-AEBB-D1B8-359A-09C601694040}"/>
                </a:ext>
              </a:extLst>
            </p:cNvPr>
            <p:cNvSpPr/>
            <p:nvPr/>
          </p:nvSpPr>
          <p:spPr>
            <a:xfrm>
              <a:off x="1047822" y="3617118"/>
              <a:ext cx="48923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43" name="Прямоугольник 842">
              <a:extLst>
                <a:ext uri="{FF2B5EF4-FFF2-40B4-BE49-F238E27FC236}">
                  <a16:creationId xmlns:a16="http://schemas.microsoft.com/office/drawing/2014/main" id="{1A03FFC1-4063-E89D-B74B-B08BE2E592AC}"/>
                </a:ext>
              </a:extLst>
            </p:cNvPr>
            <p:cNvSpPr/>
            <p:nvPr/>
          </p:nvSpPr>
          <p:spPr>
            <a:xfrm>
              <a:off x="952598" y="882614"/>
              <a:ext cx="605196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65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SMTP</a:t>
              </a:r>
              <a:r>
                <a:rPr lang="en-US" sz="600" dirty="0">
                  <a:solidFill>
                    <a:schemeClr val="bg1"/>
                  </a:solidFill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844" name="Прямоугольник 843">
              <a:extLst>
                <a:ext uri="{FF2B5EF4-FFF2-40B4-BE49-F238E27FC236}">
                  <a16:creationId xmlns:a16="http://schemas.microsoft.com/office/drawing/2014/main" id="{08053057-E0FC-E52A-6BDA-F36193F51C6A}"/>
                </a:ext>
              </a:extLst>
            </p:cNvPr>
            <p:cNvSpPr/>
            <p:nvPr/>
          </p:nvSpPr>
          <p:spPr>
            <a:xfrm>
              <a:off x="2271316" y="2339846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5432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858" name="Группа 857">
              <a:extLst>
                <a:ext uri="{FF2B5EF4-FFF2-40B4-BE49-F238E27FC236}">
                  <a16:creationId xmlns:a16="http://schemas.microsoft.com/office/drawing/2014/main" id="{97E01E3A-CFBC-9705-19D0-EA7AA083EBE6}"/>
                </a:ext>
              </a:extLst>
            </p:cNvPr>
            <p:cNvGrpSpPr/>
            <p:nvPr/>
          </p:nvGrpSpPr>
          <p:grpSpPr>
            <a:xfrm>
              <a:off x="4405303" y="2882872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59" name="Прямоугольник 85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E82EBEAF-5FA4-E5B2-9288-D1D65C1D3C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Обеспечение безопасности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860" name="Прямоугольник 859">
                <a:extLst>
                  <a:ext uri="{FF2B5EF4-FFF2-40B4-BE49-F238E27FC236}">
                    <a16:creationId xmlns:a16="http://schemas.microsoft.com/office/drawing/2014/main" id="{B5F8A588-8922-0DCC-40FD-7314708578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Антивирусное ПО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cxnSp>
          <p:nvCxnSpPr>
            <p:cNvPr id="882" name="Соединитель: уступ 14">
              <a:extLst>
                <a:ext uri="{FF2B5EF4-FFF2-40B4-BE49-F238E27FC236}">
                  <a16:creationId xmlns:a16="http://schemas.microsoft.com/office/drawing/2014/main" id="{E285419D-3D11-79FC-B782-FF0F13CD6DCF}"/>
                </a:ext>
              </a:extLst>
            </p:cNvPr>
            <p:cNvCxnSpPr>
              <a:cxnSpLocks/>
              <a:stCxn id="85" idx="0"/>
              <a:endCxn id="79" idx="2"/>
            </p:cNvCxnSpPr>
            <p:nvPr/>
          </p:nvCxnSpPr>
          <p:spPr>
            <a:xfrm rot="16200000" flipV="1">
              <a:off x="2945581" y="1924288"/>
              <a:ext cx="472242" cy="25812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Соединитель: уступ 14">
              <a:extLst>
                <a:ext uri="{FF2B5EF4-FFF2-40B4-BE49-F238E27FC236}">
                  <a16:creationId xmlns:a16="http://schemas.microsoft.com/office/drawing/2014/main" id="{2CB9CD0D-165D-CE63-DE32-01433396B2C2}"/>
                </a:ext>
              </a:extLst>
            </p:cNvPr>
            <p:cNvCxnSpPr>
              <a:cxnSpLocks/>
              <a:stCxn id="591" idx="3"/>
              <a:endCxn id="860" idx="0"/>
            </p:cNvCxnSpPr>
            <p:nvPr/>
          </p:nvCxnSpPr>
          <p:spPr>
            <a:xfrm>
              <a:off x="3839644" y="2562312"/>
              <a:ext cx="925661" cy="320560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9" name="Прямоугольник 888">
              <a:extLst>
                <a:ext uri="{FF2B5EF4-FFF2-40B4-BE49-F238E27FC236}">
                  <a16:creationId xmlns:a16="http://schemas.microsoft.com/office/drawing/2014/main" id="{77E3C692-37F2-9406-0810-D9472ABB4A33}"/>
                </a:ext>
              </a:extLst>
            </p:cNvPr>
            <p:cNvSpPr/>
            <p:nvPr/>
          </p:nvSpPr>
          <p:spPr>
            <a:xfrm>
              <a:off x="2881958" y="3110378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90" name="Прямоугольник 889">
              <a:extLst>
                <a:ext uri="{FF2B5EF4-FFF2-40B4-BE49-F238E27FC236}">
                  <a16:creationId xmlns:a16="http://schemas.microsoft.com/office/drawing/2014/main" id="{84C0FDFB-A3B3-E543-CDC1-E886F3D592D9}"/>
                </a:ext>
              </a:extLst>
            </p:cNvPr>
            <p:cNvSpPr/>
            <p:nvPr/>
          </p:nvSpPr>
          <p:spPr>
            <a:xfrm>
              <a:off x="2801644" y="1961264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892" name="Прямоугольник 891">
              <a:extLst>
                <a:ext uri="{FF2B5EF4-FFF2-40B4-BE49-F238E27FC236}">
                  <a16:creationId xmlns:a16="http://schemas.microsoft.com/office/drawing/2014/main" id="{5B25B68E-DD07-3119-B412-03D69811F96A}"/>
                </a:ext>
              </a:extLst>
            </p:cNvPr>
            <p:cNvSpPr/>
            <p:nvPr/>
          </p:nvSpPr>
          <p:spPr>
            <a:xfrm>
              <a:off x="4584350" y="1329378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10515/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TCP, UDP</a:t>
              </a:r>
            </a:p>
          </p:txBody>
        </p:sp>
        <p:cxnSp>
          <p:nvCxnSpPr>
            <p:cNvPr id="895" name="Соединитель: уступ 14">
              <a:extLst>
                <a:ext uri="{FF2B5EF4-FFF2-40B4-BE49-F238E27FC236}">
                  <a16:creationId xmlns:a16="http://schemas.microsoft.com/office/drawing/2014/main" id="{920DE095-2E33-A892-B8D6-9C3E5422B4B3}"/>
                </a:ext>
              </a:extLst>
            </p:cNvPr>
            <p:cNvCxnSpPr>
              <a:cxnSpLocks/>
              <a:stCxn id="619" idx="0"/>
            </p:cNvCxnSpPr>
            <p:nvPr/>
          </p:nvCxnSpPr>
          <p:spPr>
            <a:xfrm rot="5400000" flipH="1" flipV="1">
              <a:off x="7728486" y="4264046"/>
              <a:ext cx="1733152" cy="1366878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Соединитель: уступ 14">
              <a:extLst>
                <a:ext uri="{FF2B5EF4-FFF2-40B4-BE49-F238E27FC236}">
                  <a16:creationId xmlns:a16="http://schemas.microsoft.com/office/drawing/2014/main" id="{25872708-9EF0-CA63-EB3C-9D084E661B00}"/>
                </a:ext>
              </a:extLst>
            </p:cNvPr>
            <p:cNvCxnSpPr>
              <a:cxnSpLocks/>
              <a:stCxn id="75" idx="0"/>
              <a:endCxn id="953" idx="2"/>
            </p:cNvCxnSpPr>
            <p:nvPr/>
          </p:nvCxnSpPr>
          <p:spPr>
            <a:xfrm rot="5400000" flipH="1" flipV="1">
              <a:off x="8365815" y="4890308"/>
              <a:ext cx="1731546" cy="9577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2" name="Прямоугольник 901">
              <a:extLst>
                <a:ext uri="{FF2B5EF4-FFF2-40B4-BE49-F238E27FC236}">
                  <a16:creationId xmlns:a16="http://schemas.microsoft.com/office/drawing/2014/main" id="{34F2A2B6-2EBC-C6E5-F51D-86B0F9511C9B}"/>
                </a:ext>
              </a:extLst>
            </p:cNvPr>
            <p:cNvSpPr/>
            <p:nvPr/>
          </p:nvSpPr>
          <p:spPr>
            <a:xfrm>
              <a:off x="7886975" y="5557721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03" name="Прямоугольник 902">
              <a:extLst>
                <a:ext uri="{FF2B5EF4-FFF2-40B4-BE49-F238E27FC236}">
                  <a16:creationId xmlns:a16="http://schemas.microsoft.com/office/drawing/2014/main" id="{EFB3C8E1-1C3C-0787-ED2C-E8A90C0AC00C}"/>
                </a:ext>
              </a:extLst>
            </p:cNvPr>
            <p:cNvSpPr/>
            <p:nvPr/>
          </p:nvSpPr>
          <p:spPr>
            <a:xfrm>
              <a:off x="9152026" y="5526423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24" name="Прямоугольник 923">
              <a:extLst>
                <a:ext uri="{FF2B5EF4-FFF2-40B4-BE49-F238E27FC236}">
                  <a16:creationId xmlns:a16="http://schemas.microsoft.com/office/drawing/2014/main" id="{D8F20A78-A4C8-CCC3-08EB-F4DBBE2C3919}"/>
                </a:ext>
              </a:extLst>
            </p:cNvPr>
            <p:cNvSpPr/>
            <p:nvPr/>
          </p:nvSpPr>
          <p:spPr>
            <a:xfrm>
              <a:off x="4947906" y="2213395"/>
              <a:ext cx="719330" cy="2662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800" dirty="0">
                  <a:solidFill>
                    <a:srgbClr val="706F6F"/>
                  </a:solidFill>
                  <a:latin typeface="GPN_DIN Condensed"/>
                  <a:cs typeface="Arial"/>
                </a:rPr>
                <a:t>Крипто-шлюз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  <p:sp>
          <p:nvSpPr>
            <p:cNvPr id="926" name="Прямоугольник 925">
              <a:extLst>
                <a:ext uri="{FF2B5EF4-FFF2-40B4-BE49-F238E27FC236}">
                  <a16:creationId xmlns:a16="http://schemas.microsoft.com/office/drawing/2014/main" id="{21FE649C-D0B7-49D8-D511-D3606120CDD5}"/>
                </a:ext>
              </a:extLst>
            </p:cNvPr>
            <p:cNvSpPr/>
            <p:nvPr/>
          </p:nvSpPr>
          <p:spPr>
            <a:xfrm>
              <a:off x="4945250" y="2064363"/>
              <a:ext cx="719330" cy="1145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rPr>
                <a:t>СКЗИ</a:t>
              </a:r>
            </a:p>
          </p:txBody>
        </p:sp>
        <p:cxnSp>
          <p:nvCxnSpPr>
            <p:cNvPr id="932" name="Соединитель: уступ 14">
              <a:extLst>
                <a:ext uri="{FF2B5EF4-FFF2-40B4-BE49-F238E27FC236}">
                  <a16:creationId xmlns:a16="http://schemas.microsoft.com/office/drawing/2014/main" id="{0F74E814-522A-FB6A-3AEB-85DA981C07A1}"/>
                </a:ext>
              </a:extLst>
            </p:cNvPr>
            <p:cNvCxnSpPr>
              <a:cxnSpLocks/>
              <a:stCxn id="924" idx="3"/>
              <a:endCxn id="945" idx="0"/>
            </p:cNvCxnSpPr>
            <p:nvPr/>
          </p:nvCxnSpPr>
          <p:spPr>
            <a:xfrm flipV="1">
              <a:off x="5667236" y="2063285"/>
              <a:ext cx="3535748" cy="283233"/>
            </a:xfrm>
            <a:prstGeom prst="bentConnector4">
              <a:avLst>
                <a:gd name="adj1" fmla="val 44909"/>
                <a:gd name="adj2" fmla="val 180711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0" name="Прямоугольник 939">
              <a:extLst>
                <a:ext uri="{FF2B5EF4-FFF2-40B4-BE49-F238E27FC236}">
                  <a16:creationId xmlns:a16="http://schemas.microsoft.com/office/drawing/2014/main" id="{55694C95-26AF-83AF-2B5C-D18B0F06F71F}"/>
                </a:ext>
              </a:extLst>
            </p:cNvPr>
            <p:cNvSpPr/>
            <p:nvPr/>
          </p:nvSpPr>
          <p:spPr>
            <a:xfrm>
              <a:off x="5582922" y="2181292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589" name="Прямоугольник 588">
              <a:extLst>
                <a:ext uri="{FF2B5EF4-FFF2-40B4-BE49-F238E27FC236}">
                  <a16:creationId xmlns:a16="http://schemas.microsoft.com/office/drawing/2014/main" id="{6DBC5C18-BA0E-74E6-06E5-62F6868E84D4}"/>
                </a:ext>
              </a:extLst>
            </p:cNvPr>
            <p:cNvSpPr/>
            <p:nvPr/>
          </p:nvSpPr>
          <p:spPr>
            <a:xfrm>
              <a:off x="4414908" y="2176931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887" name="Группа 886">
              <a:extLst>
                <a:ext uri="{FF2B5EF4-FFF2-40B4-BE49-F238E27FC236}">
                  <a16:creationId xmlns:a16="http://schemas.microsoft.com/office/drawing/2014/main" id="{682FA63D-CA6F-BDD3-8D8F-8EE95BA4E742}"/>
                </a:ext>
              </a:extLst>
            </p:cNvPr>
            <p:cNvGrpSpPr/>
            <p:nvPr/>
          </p:nvGrpSpPr>
          <p:grpSpPr>
            <a:xfrm>
              <a:off x="259505" y="2797479"/>
              <a:ext cx="720002" cy="594050"/>
              <a:chOff x="2445384" y="2262733"/>
              <a:chExt cx="720002" cy="8928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888" name="Прямоугольник 88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2F8992CB-5C84-C790-F30E-BAEEFB17E7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56681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Хранение бэкапа модели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960" name="Прямоугольник 959">
                <a:extLst>
                  <a:ext uri="{FF2B5EF4-FFF2-40B4-BE49-F238E27FC236}">
                    <a16:creationId xmlns:a16="http://schemas.microsoft.com/office/drawing/2014/main" id="{83B9DD3A-9BDB-FF37-D4C0-FBF7A533722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600"/>
                  </a:spcBef>
                  <a:defRPr/>
                </a:pPr>
                <a:r>
                  <a:rPr lang="ru-RU" sz="600" dirty="0">
                    <a:solidFill>
                      <a:srgbClr val="FFFFFF"/>
                    </a:solidFill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Файловое </a:t>
                </a:r>
                <a:r>
                  <a:rPr kumimoji="0" lang="ru-RU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хранилище</a:t>
                </a:r>
              </a:p>
            </p:txBody>
          </p:sp>
        </p:grpSp>
        <p:cxnSp>
          <p:nvCxnSpPr>
            <p:cNvPr id="970" name="Соединитель: уступ 14">
              <a:extLst>
                <a:ext uri="{FF2B5EF4-FFF2-40B4-BE49-F238E27FC236}">
                  <a16:creationId xmlns:a16="http://schemas.microsoft.com/office/drawing/2014/main" id="{EF0DDAA6-E3C8-A27F-D556-74B682C80C35}"/>
                </a:ext>
              </a:extLst>
            </p:cNvPr>
            <p:cNvCxnSpPr>
              <a:cxnSpLocks/>
              <a:stCxn id="84" idx="1"/>
              <a:endCxn id="888" idx="3"/>
            </p:cNvCxnSpPr>
            <p:nvPr/>
          </p:nvCxnSpPr>
          <p:spPr>
            <a:xfrm rot="10800000" flipV="1">
              <a:off x="979506" y="2489181"/>
              <a:ext cx="1855101" cy="713786"/>
            </a:xfrm>
            <a:prstGeom prst="bentConnector3">
              <a:avLst>
                <a:gd name="adj1" fmla="val 19878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3" name="Прямоугольник 972">
              <a:extLst>
                <a:ext uri="{FF2B5EF4-FFF2-40B4-BE49-F238E27FC236}">
                  <a16:creationId xmlns:a16="http://schemas.microsoft.com/office/drawing/2014/main" id="{BAE945FF-7EC1-7AD2-F07C-C120BBF1C988}"/>
                </a:ext>
              </a:extLst>
            </p:cNvPr>
            <p:cNvSpPr/>
            <p:nvPr/>
          </p:nvSpPr>
          <p:spPr>
            <a:xfrm flipH="1">
              <a:off x="10545350" y="5092463"/>
              <a:ext cx="663908" cy="381661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974" name="TextBox 973">
              <a:extLst>
                <a:ext uri="{FF2B5EF4-FFF2-40B4-BE49-F238E27FC236}">
                  <a16:creationId xmlns:a16="http://schemas.microsoft.com/office/drawing/2014/main" id="{19C099C5-6FD1-3803-3BE9-7D46563214CE}"/>
                </a:ext>
              </a:extLst>
            </p:cNvPr>
            <p:cNvSpPr txBox="1"/>
            <p:nvPr/>
          </p:nvSpPr>
          <p:spPr>
            <a:xfrm>
              <a:off x="11322117" y="5121135"/>
              <a:ext cx="837741" cy="33855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>
                <a:defRPr sz="800">
                  <a:latin typeface="GPN_DIN Regular" panose="020B0504020202020204" pitchFamily="34" charset="-52"/>
                  <a:ea typeface="GPN_DIN Regular" panose="020B0504020202020204" pitchFamily="34" charset="-5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cs typeface="Arial"/>
                </a:rPr>
                <a:t>Коробочное решение</a:t>
              </a:r>
            </a:p>
          </p:txBody>
        </p:sp>
        <p:cxnSp>
          <p:nvCxnSpPr>
            <p:cNvPr id="18" name="Соединитель: уступ 14">
              <a:extLst>
                <a:ext uri="{FF2B5EF4-FFF2-40B4-BE49-F238E27FC236}">
                  <a16:creationId xmlns:a16="http://schemas.microsoft.com/office/drawing/2014/main" id="{81F67BB0-8F3D-5CAD-D4D5-A513F0BD060B}"/>
                </a:ext>
              </a:extLst>
            </p:cNvPr>
            <p:cNvCxnSpPr>
              <a:cxnSpLocks/>
              <a:stCxn id="91" idx="0"/>
              <a:endCxn id="84" idx="2"/>
            </p:cNvCxnSpPr>
            <p:nvPr/>
          </p:nvCxnSpPr>
          <p:spPr>
            <a:xfrm rot="5400000" flipH="1" flipV="1">
              <a:off x="2028563" y="3208968"/>
              <a:ext cx="1689173" cy="642914"/>
            </a:xfrm>
            <a:prstGeom prst="bentConnector3">
              <a:avLst>
                <a:gd name="adj1" fmla="val 8654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1" name="Прямоугольник 900">
              <a:extLst>
                <a:ext uri="{FF2B5EF4-FFF2-40B4-BE49-F238E27FC236}">
                  <a16:creationId xmlns:a16="http://schemas.microsoft.com/office/drawing/2014/main" id="{B3DA1A17-7DB8-377C-C0C9-DC01C371AA31}"/>
                </a:ext>
              </a:extLst>
            </p:cNvPr>
            <p:cNvSpPr/>
            <p:nvPr/>
          </p:nvSpPr>
          <p:spPr>
            <a:xfrm>
              <a:off x="946934" y="2991488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2049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910" name="Группа 909">
              <a:extLst>
                <a:ext uri="{FF2B5EF4-FFF2-40B4-BE49-F238E27FC236}">
                  <a16:creationId xmlns:a16="http://schemas.microsoft.com/office/drawing/2014/main" id="{6A810D09-F42E-7BDE-D1C3-C4193DB1C4A7}"/>
                </a:ext>
              </a:extLst>
            </p:cNvPr>
            <p:cNvGrpSpPr/>
            <p:nvPr/>
          </p:nvGrpSpPr>
          <p:grpSpPr>
            <a:xfrm>
              <a:off x="262572" y="693362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11" name="Прямоугольник 91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ADA34C44-79A9-AC79-E7A5-6BC0B36919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Почтовые уведомления</a:t>
                </a:r>
              </a:p>
            </p:txBody>
          </p:sp>
          <p:sp>
            <p:nvSpPr>
              <p:cNvPr id="912" name="Прямоугольник 911">
                <a:extLst>
                  <a:ext uri="{FF2B5EF4-FFF2-40B4-BE49-F238E27FC236}">
                    <a16:creationId xmlns:a16="http://schemas.microsoft.com/office/drawing/2014/main" id="{0696198B-324F-A8D1-63A8-BAB98C80D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Почтовый сервер</a:t>
                </a:r>
              </a:p>
            </p:txBody>
          </p:sp>
        </p:grpSp>
        <p:grpSp>
          <p:nvGrpSpPr>
            <p:cNvPr id="919" name="Группа 918">
              <a:extLst>
                <a:ext uri="{FF2B5EF4-FFF2-40B4-BE49-F238E27FC236}">
                  <a16:creationId xmlns:a16="http://schemas.microsoft.com/office/drawing/2014/main" id="{6BDC016A-C60D-E3B7-8DD7-B224FE25EC5A}"/>
                </a:ext>
              </a:extLst>
            </p:cNvPr>
            <p:cNvGrpSpPr/>
            <p:nvPr/>
          </p:nvGrpSpPr>
          <p:grpSpPr>
            <a:xfrm>
              <a:off x="189744" y="3644332"/>
              <a:ext cx="842613" cy="687747"/>
              <a:chOff x="2445383" y="2341262"/>
              <a:chExt cx="842613" cy="10336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20" name="Прямоугольник 919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4B151D35-64EA-C514-132B-8D3B9B0174C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3" y="2588770"/>
                <a:ext cx="842613" cy="78616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lang="ru-RU" sz="800" kern="0" dirty="0">
                    <a:solidFill>
                      <a:srgbClr val="706F6F"/>
                    </a:solidFill>
                    <a:cs typeface="Arial"/>
                  </a:rPr>
                  <a:t>Управление идентификацией и доступом </a:t>
                </a:r>
              </a:p>
            </p:txBody>
          </p:sp>
          <p:sp>
            <p:nvSpPr>
              <p:cNvPr id="921" name="Прямоугольник 920">
                <a:extLst>
                  <a:ext uri="{FF2B5EF4-FFF2-40B4-BE49-F238E27FC236}">
                    <a16:creationId xmlns:a16="http://schemas.microsoft.com/office/drawing/2014/main" id="{1B68F03E-1F88-04D0-FC74-32E52E41C6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5" y="2341262"/>
                <a:ext cx="837000" cy="2500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Служба каталогов</a:t>
                </a:r>
              </a:p>
            </p:txBody>
          </p:sp>
        </p:grp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8068F27A-10F7-A1C7-0CC7-4DD56DE23ED1}"/>
                </a:ext>
              </a:extLst>
            </p:cNvPr>
            <p:cNvSpPr/>
            <p:nvPr/>
          </p:nvSpPr>
          <p:spPr>
            <a:xfrm>
              <a:off x="1546224" y="4549107"/>
              <a:ext cx="497252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cs typeface="Arial"/>
                </a:rPr>
                <a:t>8750/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Arial"/>
                </a:rPr>
                <a:t>TCP</a:t>
              </a: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0353094-F692-2E15-C80C-29C462C32F92}"/>
                </a:ext>
              </a:extLst>
            </p:cNvPr>
            <p:cNvSpPr/>
            <p:nvPr/>
          </p:nvSpPr>
          <p:spPr>
            <a:xfrm>
              <a:off x="2481290" y="4233130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8445F67C-63A9-8322-F529-8EAED87CC3D7}"/>
                </a:ext>
              </a:extLst>
            </p:cNvPr>
            <p:cNvGrpSpPr/>
            <p:nvPr/>
          </p:nvGrpSpPr>
          <p:grpSpPr>
            <a:xfrm>
              <a:off x="10515136" y="4489133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" name="Прямоугольник 2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B87B1EEB-4005-242C-3F5F-4E13E401AC2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***</a:t>
                </a:r>
              </a:p>
            </p:txBody>
          </p:sp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F0717C46-8DFF-C095-C7BA-A9344D60ED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***</a:t>
                </a:r>
                <a:endPara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210241-2EBC-FABC-731A-34A01EF05AED}"/>
                </a:ext>
              </a:extLst>
            </p:cNvPr>
            <p:cNvSpPr txBox="1"/>
            <p:nvPr/>
          </p:nvSpPr>
          <p:spPr>
            <a:xfrm>
              <a:off x="11322118" y="4504241"/>
              <a:ext cx="837741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>
                <a:defRPr sz="800">
                  <a:latin typeface="GPN_DIN Regular" panose="020B0504020202020204" pitchFamily="34" charset="-52"/>
                  <a:ea typeface="GPN_DIN Regular" panose="020B0504020202020204" pitchFamily="34" charset="-5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schemeClr val="bg1"/>
                  </a:solidFill>
                  <a:cs typeface="Arial"/>
                </a:rPr>
                <a:t>Компоненты предлагаемого решения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/>
              </a:endParaRPr>
            </a:p>
          </p:txBody>
        </p:sp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5C5CFF89-6770-15BE-600B-9B4AD14E89B3}"/>
                </a:ext>
              </a:extLst>
            </p:cNvPr>
            <p:cNvGrpSpPr/>
            <p:nvPr/>
          </p:nvGrpSpPr>
          <p:grpSpPr>
            <a:xfrm>
              <a:off x="10570615" y="5657747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1" name="Прямоугольник 3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0DC8B2BB-D71D-AF1B-0CEC-79EA18D3903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***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976F1338-089F-2C17-51E6-EFA9C8134B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***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475F7F-50B3-0637-A322-93A949F3385D}"/>
                </a:ext>
              </a:extLst>
            </p:cNvPr>
            <p:cNvSpPr txBox="1"/>
            <p:nvPr/>
          </p:nvSpPr>
          <p:spPr>
            <a:xfrm>
              <a:off x="11340364" y="5634673"/>
              <a:ext cx="837741" cy="46166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ru-RU"/>
              </a:defPPr>
              <a:lvl1pPr>
                <a:defRPr sz="800">
                  <a:latin typeface="GPN_DIN Regular" panose="020B0504020202020204" pitchFamily="34" charset="-52"/>
                  <a:ea typeface="GPN_DIN Regular" panose="020B0504020202020204" pitchFamily="34" charset="-5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dirty="0">
                  <a:solidFill>
                    <a:schemeClr val="bg1"/>
                  </a:solidFill>
                  <a:cs typeface="Arial"/>
                </a:rPr>
                <a:t>Опциональные внешние компоненты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Arial"/>
              </a:endParaRPr>
            </a:p>
          </p:txBody>
        </p:sp>
        <p:sp>
          <p:nvSpPr>
            <p:cNvPr id="938" name="Прямоугольник 937">
              <a:extLst>
                <a:ext uri="{FF2B5EF4-FFF2-40B4-BE49-F238E27FC236}">
                  <a16:creationId xmlns:a16="http://schemas.microsoft.com/office/drawing/2014/main" id="{4E6C1889-D94A-2D59-C83A-917EF378E998}"/>
                </a:ext>
              </a:extLst>
            </p:cNvPr>
            <p:cNvSpPr/>
            <p:nvPr/>
          </p:nvSpPr>
          <p:spPr>
            <a:xfrm>
              <a:off x="7493722" y="768511"/>
              <a:ext cx="2354298" cy="3367542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939" name="Группа 938">
              <a:extLst>
                <a:ext uri="{FF2B5EF4-FFF2-40B4-BE49-F238E27FC236}">
                  <a16:creationId xmlns:a16="http://schemas.microsoft.com/office/drawing/2014/main" id="{C29F711E-3E1C-5248-717A-8118C845D84F}"/>
                </a:ext>
              </a:extLst>
            </p:cNvPr>
            <p:cNvGrpSpPr/>
            <p:nvPr/>
          </p:nvGrpSpPr>
          <p:grpSpPr>
            <a:xfrm>
              <a:off x="8532206" y="1077703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1" name="Прямоугольник 94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306186CF-0A75-7E2E-B929-902094D5FA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просчета прогноза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942" name="Прямоугольник 941">
                <a:extLst>
                  <a:ext uri="{FF2B5EF4-FFF2-40B4-BE49-F238E27FC236}">
                    <a16:creationId xmlns:a16="http://schemas.microsoft.com/office/drawing/2014/main" id="{1ABE2336-09E4-B595-D550-EA3F77C0B6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ML-</a:t>
                </a: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модель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43" name="Группа 942">
              <a:extLst>
                <a:ext uri="{FF2B5EF4-FFF2-40B4-BE49-F238E27FC236}">
                  <a16:creationId xmlns:a16="http://schemas.microsoft.com/office/drawing/2014/main" id="{C1F862C6-E1CB-D44C-9A64-554E1D2B1CBA}"/>
                </a:ext>
              </a:extLst>
            </p:cNvPr>
            <p:cNvGrpSpPr/>
            <p:nvPr/>
          </p:nvGrpSpPr>
          <p:grpSpPr>
            <a:xfrm>
              <a:off x="8842982" y="2063285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4" name="Прямоугольник 943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931C6EE4-B74D-A2F7-9C5B-3C5560B32AF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Сервер обработки данных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945" name="Прямоугольник 944">
                <a:extLst>
                  <a:ext uri="{FF2B5EF4-FFF2-40B4-BE49-F238E27FC236}">
                    <a16:creationId xmlns:a16="http://schemas.microsoft.com/office/drawing/2014/main" id="{273607EA-34EA-5ED9-6EB9-0865A95C1D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FastAPI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 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grpSp>
          <p:nvGrpSpPr>
            <p:cNvPr id="946" name="Группа 945">
              <a:extLst>
                <a:ext uri="{FF2B5EF4-FFF2-40B4-BE49-F238E27FC236}">
                  <a16:creationId xmlns:a16="http://schemas.microsoft.com/office/drawing/2014/main" id="{9411CA55-005E-175C-55DB-19A4098AC68C}"/>
                </a:ext>
              </a:extLst>
            </p:cNvPr>
            <p:cNvGrpSpPr/>
            <p:nvPr/>
          </p:nvGrpSpPr>
          <p:grpSpPr>
            <a:xfrm>
              <a:off x="7593247" y="2557446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47" name="Прямоугольник 946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66B8FA49-42A3-6677-BEB6-34405115A7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СУБД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948" name="Прямоугольник 947">
                <a:extLst>
                  <a:ext uri="{FF2B5EF4-FFF2-40B4-BE49-F238E27FC236}">
                    <a16:creationId xmlns:a16="http://schemas.microsoft.com/office/drawing/2014/main" id="{786D049C-E7D6-2743-66FF-D6D3522F38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PostgresPro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 Enterprise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cxnSp>
          <p:nvCxnSpPr>
            <p:cNvPr id="949" name="Соединитель: уступ 14">
              <a:extLst>
                <a:ext uri="{FF2B5EF4-FFF2-40B4-BE49-F238E27FC236}">
                  <a16:creationId xmlns:a16="http://schemas.microsoft.com/office/drawing/2014/main" id="{74279141-654E-A059-172B-EB7683B6130C}"/>
                </a:ext>
              </a:extLst>
            </p:cNvPr>
            <p:cNvCxnSpPr>
              <a:cxnSpLocks/>
              <a:stCxn id="944" idx="1"/>
              <a:endCxn id="948" idx="0"/>
            </p:cNvCxnSpPr>
            <p:nvPr/>
          </p:nvCxnSpPr>
          <p:spPr>
            <a:xfrm rot="10800000" flipV="1">
              <a:off x="7953250" y="2379150"/>
              <a:ext cx="889733" cy="178295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1" name="Прямоугольник 950">
              <a:extLst>
                <a:ext uri="{FF2B5EF4-FFF2-40B4-BE49-F238E27FC236}">
                  <a16:creationId xmlns:a16="http://schemas.microsoft.com/office/drawing/2014/main" id="{7B9828B1-BDAC-65C6-B575-938F126C963A}"/>
                </a:ext>
              </a:extLst>
            </p:cNvPr>
            <p:cNvSpPr/>
            <p:nvPr/>
          </p:nvSpPr>
          <p:spPr>
            <a:xfrm>
              <a:off x="8744164" y="3173206"/>
              <a:ext cx="1055046" cy="92988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grpSp>
          <p:nvGrpSpPr>
            <p:cNvPr id="952" name="Группа 951">
              <a:extLst>
                <a:ext uri="{FF2B5EF4-FFF2-40B4-BE49-F238E27FC236}">
                  <a16:creationId xmlns:a16="http://schemas.microsoft.com/office/drawing/2014/main" id="{DA440EE4-7CE5-0F7E-E0C8-C59B9DC7A0FE}"/>
                </a:ext>
              </a:extLst>
            </p:cNvPr>
            <p:cNvGrpSpPr/>
            <p:nvPr/>
          </p:nvGrpSpPr>
          <p:grpSpPr>
            <a:xfrm>
              <a:off x="8919473" y="3391178"/>
              <a:ext cx="725612" cy="681242"/>
              <a:chOff x="2439774" y="2383119"/>
              <a:chExt cx="725612" cy="68124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3" name="Прямоугольник 952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0D9AF486-4955-E1A9-E725-677B2E2A000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39774" y="2588770"/>
                <a:ext cx="720000" cy="475591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700" kern="0" dirty="0" err="1">
                    <a:solidFill>
                      <a:srgbClr val="706F6F"/>
                    </a:solidFill>
                    <a:latin typeface="Arial"/>
                    <a:cs typeface="Arial"/>
                  </a:rPr>
                  <a:t>Фронтенд</a:t>
                </a:r>
                <a:r>
                  <a:rPr lang="ru-RU" sz="700" kern="0" dirty="0">
                    <a:solidFill>
                      <a:srgbClr val="706F6F"/>
                    </a:solidFill>
                    <a:latin typeface="Arial"/>
                    <a:cs typeface="Arial"/>
                  </a:rPr>
                  <a:t>-сервер </a:t>
                </a: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Arial"/>
                    <a:cs typeface="Arial"/>
                  </a:rPr>
                  <a:t>ИТДЭ</a:t>
                </a:r>
                <a:endParaRPr kumimoji="0" lang="en-US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954" name="Прямоугольник 953">
                <a:extLst>
                  <a:ext uri="{FF2B5EF4-FFF2-40B4-BE49-F238E27FC236}">
                    <a16:creationId xmlns:a16="http://schemas.microsoft.com/office/drawing/2014/main" id="{4ACA8F38-CDF6-51DA-8789-A77B6CE111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383119"/>
                <a:ext cx="720000" cy="208183"/>
              </a:xfrm>
              <a:prstGeom prst="rect">
                <a:avLst/>
              </a:prstGeom>
              <a:solidFill>
                <a:schemeClr val="accent3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700" dirty="0" err="1">
                    <a:solidFill>
                      <a:srgbClr val="FFFFFF"/>
                    </a:solidFill>
                    <a:cs typeface="Arial"/>
                  </a:rPr>
                  <a:t>Uvicorn</a:t>
                </a:r>
                <a:r>
                  <a:rPr lang="en-US" sz="700" dirty="0">
                    <a:solidFill>
                      <a:srgbClr val="FFFFFF"/>
                    </a:solidFill>
                    <a:cs typeface="Arial"/>
                  </a:rPr>
                  <a:t>, Frontend</a:t>
                </a:r>
                <a:endParaRPr lang="ru-RU" sz="700" dirty="0">
                  <a:solidFill>
                    <a:srgbClr val="FFFFFF"/>
                  </a:solidFill>
                  <a:latin typeface="GPN_DIN Condensed"/>
                  <a:cs typeface="Arial"/>
                </a:endParaRPr>
              </a:p>
            </p:txBody>
          </p:sp>
        </p:grpSp>
        <p:sp>
          <p:nvSpPr>
            <p:cNvPr id="955" name="Прямоугольник 954">
              <a:extLst>
                <a:ext uri="{FF2B5EF4-FFF2-40B4-BE49-F238E27FC236}">
                  <a16:creationId xmlns:a16="http://schemas.microsoft.com/office/drawing/2014/main" id="{979336DA-7AD6-0BC3-EE65-6C7AF9117163}"/>
                </a:ext>
              </a:extLst>
            </p:cNvPr>
            <p:cNvSpPr/>
            <p:nvPr/>
          </p:nvSpPr>
          <p:spPr>
            <a:xfrm>
              <a:off x="8679173" y="3175004"/>
              <a:ext cx="483960" cy="18042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t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Condensed"/>
                  <a:cs typeface="Arial"/>
                </a:rPr>
                <a:t>Frontend</a:t>
              </a:r>
              <a:endParaRPr kumimoji="0" lang="ru-RU" sz="7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Condensed"/>
                <a:cs typeface="Arial"/>
              </a:endParaRPr>
            </a:p>
          </p:txBody>
        </p:sp>
        <p:cxnSp>
          <p:nvCxnSpPr>
            <p:cNvPr id="956" name="Соединитель: уступ 14">
              <a:extLst>
                <a:ext uri="{FF2B5EF4-FFF2-40B4-BE49-F238E27FC236}">
                  <a16:creationId xmlns:a16="http://schemas.microsoft.com/office/drawing/2014/main" id="{585A525E-2FEF-D2CE-6EF4-0CAA1E657AD4}"/>
                </a:ext>
              </a:extLst>
            </p:cNvPr>
            <p:cNvCxnSpPr>
              <a:cxnSpLocks/>
              <a:stCxn id="944" idx="3"/>
              <a:endCxn id="985" idx="1"/>
            </p:cNvCxnSpPr>
            <p:nvPr/>
          </p:nvCxnSpPr>
          <p:spPr>
            <a:xfrm flipV="1">
              <a:off x="9562982" y="901080"/>
              <a:ext cx="1595396" cy="1478071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Соединитель: уступ 14">
              <a:extLst>
                <a:ext uri="{FF2B5EF4-FFF2-40B4-BE49-F238E27FC236}">
                  <a16:creationId xmlns:a16="http://schemas.microsoft.com/office/drawing/2014/main" id="{A3F27789-D028-CAA0-CAF8-642C896400F9}"/>
                </a:ext>
              </a:extLst>
            </p:cNvPr>
            <p:cNvCxnSpPr>
              <a:cxnSpLocks/>
              <a:stCxn id="954" idx="0"/>
              <a:endCxn id="944" idx="2"/>
            </p:cNvCxnSpPr>
            <p:nvPr/>
          </p:nvCxnSpPr>
          <p:spPr>
            <a:xfrm rot="16200000" flipV="1">
              <a:off x="8836349" y="2942441"/>
              <a:ext cx="815370" cy="82103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58" name="Группа 957">
              <a:extLst>
                <a:ext uri="{FF2B5EF4-FFF2-40B4-BE49-F238E27FC236}">
                  <a16:creationId xmlns:a16="http://schemas.microsoft.com/office/drawing/2014/main" id="{DE40C5EA-8B2C-8171-6D51-8DABF0E27541}"/>
                </a:ext>
              </a:extLst>
            </p:cNvPr>
            <p:cNvGrpSpPr/>
            <p:nvPr/>
          </p:nvGrpSpPr>
          <p:grpSpPr>
            <a:xfrm>
              <a:off x="11158378" y="1096199"/>
              <a:ext cx="720002" cy="629006"/>
              <a:chOff x="10912097" y="1641342"/>
              <a:chExt cx="720002" cy="62900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59" name="Прямоугольник 95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784694B0-CBAB-BA8C-0BDB-700B878C86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912097" y="1760550"/>
                <a:ext cx="720000" cy="509798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>
                  <a:spcBef>
                    <a:spcPts val="600"/>
                  </a:spcBef>
                  <a:defRPr/>
                </a:pPr>
                <a:r>
                  <a:rPr lang="ru-RU" sz="700" dirty="0">
                    <a:solidFill>
                      <a:srgbClr val="706F6F"/>
                    </a:solidFill>
                    <a:latin typeface="GPN_DIN Regular" panose="020B0504020202020204" pitchFamily="34" charset="-52"/>
                    <a:cs typeface="Arial"/>
                  </a:rPr>
                  <a:t>Аналитика и корреляция событий безопасности</a:t>
                </a:r>
                <a:endParaRPr lang="en-US" sz="700" dirty="0">
                  <a:solidFill>
                    <a:srgbClr val="706F6F"/>
                  </a:solidFill>
                  <a:cs typeface="Arial"/>
                </a:endParaRPr>
              </a:p>
            </p:txBody>
          </p:sp>
          <p:sp>
            <p:nvSpPr>
              <p:cNvPr id="76" name="Прямоугольник 75">
                <a:extLst>
                  <a:ext uri="{FF2B5EF4-FFF2-40B4-BE49-F238E27FC236}">
                    <a16:creationId xmlns:a16="http://schemas.microsoft.com/office/drawing/2014/main" id="{A87AB4F6-E806-D876-058A-DC98CE84F5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912099" y="164134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SIEM</a:t>
                </a:r>
                <a:endPara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</p:grpSp>
        <p:cxnSp>
          <p:nvCxnSpPr>
            <p:cNvPr id="77" name="Соединитель: уступ 14">
              <a:extLst>
                <a:ext uri="{FF2B5EF4-FFF2-40B4-BE49-F238E27FC236}">
                  <a16:creationId xmlns:a16="http://schemas.microsoft.com/office/drawing/2014/main" id="{5ACBC8CB-B641-2A5A-DA00-B3946B670CC7}"/>
                </a:ext>
              </a:extLst>
            </p:cNvPr>
            <p:cNvCxnSpPr>
              <a:cxnSpLocks/>
              <a:stCxn id="944" idx="3"/>
              <a:endCxn id="959" idx="1"/>
            </p:cNvCxnSpPr>
            <p:nvPr/>
          </p:nvCxnSpPr>
          <p:spPr>
            <a:xfrm flipV="1">
              <a:off x="9562982" y="1470306"/>
              <a:ext cx="1595396" cy="90884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Соединитель: уступ 14">
              <a:extLst>
                <a:ext uri="{FF2B5EF4-FFF2-40B4-BE49-F238E27FC236}">
                  <a16:creationId xmlns:a16="http://schemas.microsoft.com/office/drawing/2014/main" id="{F3846838-45BB-AB21-D0FF-4977967156B7}"/>
                </a:ext>
              </a:extLst>
            </p:cNvPr>
            <p:cNvCxnSpPr>
              <a:cxnSpLocks/>
              <a:stCxn id="944" idx="1"/>
              <a:endCxn id="988" idx="3"/>
            </p:cNvCxnSpPr>
            <p:nvPr/>
          </p:nvCxnSpPr>
          <p:spPr>
            <a:xfrm rot="10800000" flipV="1">
              <a:off x="7040734" y="2379151"/>
              <a:ext cx="1802249" cy="1581362"/>
            </a:xfrm>
            <a:prstGeom prst="bentConnector3">
              <a:avLst>
                <a:gd name="adj1" fmla="val 20122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Соединитель: уступ 14">
              <a:extLst>
                <a:ext uri="{FF2B5EF4-FFF2-40B4-BE49-F238E27FC236}">
                  <a16:creationId xmlns:a16="http://schemas.microsoft.com/office/drawing/2014/main" id="{0C5390CD-F1C3-80BE-61EB-54D08582B156}"/>
                </a:ext>
              </a:extLst>
            </p:cNvPr>
            <p:cNvCxnSpPr>
              <a:cxnSpLocks/>
              <a:stCxn id="944" idx="3"/>
              <a:endCxn id="975" idx="1"/>
            </p:cNvCxnSpPr>
            <p:nvPr/>
          </p:nvCxnSpPr>
          <p:spPr>
            <a:xfrm flipV="1">
              <a:off x="9562982" y="2197232"/>
              <a:ext cx="1582780" cy="181919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E7E9C708-6DD1-13D8-858D-4B036AA0823D}"/>
                </a:ext>
              </a:extLst>
            </p:cNvPr>
            <p:cNvSpPr/>
            <p:nvPr/>
          </p:nvSpPr>
          <p:spPr>
            <a:xfrm>
              <a:off x="7015084" y="3745142"/>
              <a:ext cx="48923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125" name="Прямоугольник 124">
              <a:extLst>
                <a:ext uri="{FF2B5EF4-FFF2-40B4-BE49-F238E27FC236}">
                  <a16:creationId xmlns:a16="http://schemas.microsoft.com/office/drawing/2014/main" id="{C0917320-1BC4-79BE-A4E7-5ED88A89866B}"/>
                </a:ext>
              </a:extLst>
            </p:cNvPr>
            <p:cNvSpPr/>
            <p:nvPr/>
          </p:nvSpPr>
          <p:spPr>
            <a:xfrm>
              <a:off x="10553181" y="732291"/>
              <a:ext cx="605196" cy="184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65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SMTP</a:t>
              </a:r>
              <a:r>
                <a:rPr lang="en-US" sz="600" dirty="0">
                  <a:solidFill>
                    <a:schemeClr val="bg1"/>
                  </a:solidFill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S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DF4CD4DF-7253-FE86-627C-4373AD86E57A}"/>
                </a:ext>
              </a:extLst>
            </p:cNvPr>
            <p:cNvSpPr/>
            <p:nvPr/>
          </p:nvSpPr>
          <p:spPr>
            <a:xfrm>
              <a:off x="7901701" y="2355643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5432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127" name="Группа 126">
              <a:extLst>
                <a:ext uri="{FF2B5EF4-FFF2-40B4-BE49-F238E27FC236}">
                  <a16:creationId xmlns:a16="http://schemas.microsoft.com/office/drawing/2014/main" id="{FF067648-F3F0-03CB-2E02-1197A16DCF7A}"/>
                </a:ext>
              </a:extLst>
            </p:cNvPr>
            <p:cNvGrpSpPr/>
            <p:nvPr/>
          </p:nvGrpSpPr>
          <p:grpSpPr>
            <a:xfrm>
              <a:off x="10413679" y="2772842"/>
              <a:ext cx="720002" cy="512523"/>
              <a:chOff x="2445384" y="2469562"/>
              <a:chExt cx="720002" cy="5125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61" name="Прямоугольник 960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86191C95-7EF1-68BE-EF58-35CC6D152F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/>
                    <a:ea typeface="GPN_DIN Regular"/>
                    <a:cs typeface="Arial"/>
                  </a:rPr>
                  <a:t>Обеспечение безопасности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endParaRPr>
              </a:p>
            </p:txBody>
          </p:sp>
          <p:sp>
            <p:nvSpPr>
              <p:cNvPr id="962" name="Прямоугольник 961">
                <a:extLst>
                  <a:ext uri="{FF2B5EF4-FFF2-40B4-BE49-F238E27FC236}">
                    <a16:creationId xmlns:a16="http://schemas.microsoft.com/office/drawing/2014/main" id="{8BCF4CB1-B8FB-4546-5BD5-17783A0375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469562"/>
                <a:ext cx="720000" cy="12174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ea typeface="+mn-ea"/>
                    <a:cs typeface="Arial"/>
                  </a:rPr>
                  <a:t>Антивирусное ПО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endParaRPr>
              </a:p>
            </p:txBody>
          </p:sp>
        </p:grpSp>
        <p:cxnSp>
          <p:nvCxnSpPr>
            <p:cNvPr id="963" name="Соединитель: уступ 14">
              <a:extLst>
                <a:ext uri="{FF2B5EF4-FFF2-40B4-BE49-F238E27FC236}">
                  <a16:creationId xmlns:a16="http://schemas.microsoft.com/office/drawing/2014/main" id="{2254DD09-A6A6-B988-1B58-B2EB34E8C66A}"/>
                </a:ext>
              </a:extLst>
            </p:cNvPr>
            <p:cNvCxnSpPr>
              <a:cxnSpLocks/>
              <a:stCxn id="944" idx="3"/>
              <a:endCxn id="941" idx="3"/>
            </p:cNvCxnSpPr>
            <p:nvPr/>
          </p:nvCxnSpPr>
          <p:spPr>
            <a:xfrm flipH="1" flipV="1">
              <a:off x="9252206" y="1393569"/>
              <a:ext cx="310776" cy="985582"/>
            </a:xfrm>
            <a:prstGeom prst="bentConnector3">
              <a:avLst>
                <a:gd name="adj1" fmla="val -73558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Соединитель: уступ 14">
              <a:extLst>
                <a:ext uri="{FF2B5EF4-FFF2-40B4-BE49-F238E27FC236}">
                  <a16:creationId xmlns:a16="http://schemas.microsoft.com/office/drawing/2014/main" id="{81647740-ECE2-20F9-F17D-A2976D2FB78F}"/>
                </a:ext>
              </a:extLst>
            </p:cNvPr>
            <p:cNvCxnSpPr>
              <a:cxnSpLocks/>
              <a:stCxn id="938" idx="3"/>
              <a:endCxn id="962" idx="0"/>
            </p:cNvCxnSpPr>
            <p:nvPr/>
          </p:nvCxnSpPr>
          <p:spPr>
            <a:xfrm>
              <a:off x="9848020" y="2452282"/>
              <a:ext cx="925661" cy="320560"/>
            </a:xfrm>
            <a:prstGeom prst="bentConnector2">
              <a:avLst/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9" name="Прямоугольник 968">
              <a:extLst>
                <a:ext uri="{FF2B5EF4-FFF2-40B4-BE49-F238E27FC236}">
                  <a16:creationId xmlns:a16="http://schemas.microsoft.com/office/drawing/2014/main" id="{0E0251EF-B418-6689-F805-CADE8B185A67}"/>
                </a:ext>
              </a:extLst>
            </p:cNvPr>
            <p:cNvSpPr/>
            <p:nvPr/>
          </p:nvSpPr>
          <p:spPr>
            <a:xfrm>
              <a:off x="8890334" y="3000348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71" name="Прямоугольник 970">
              <a:extLst>
                <a:ext uri="{FF2B5EF4-FFF2-40B4-BE49-F238E27FC236}">
                  <a16:creationId xmlns:a16="http://schemas.microsoft.com/office/drawing/2014/main" id="{97C81E4E-336B-F99C-8AF8-2FA02B421AC6}"/>
                </a:ext>
              </a:extLst>
            </p:cNvPr>
            <p:cNvSpPr/>
            <p:nvPr/>
          </p:nvSpPr>
          <p:spPr>
            <a:xfrm>
              <a:off x="9270340" y="1231448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72" name="Прямоугольник 971">
              <a:extLst>
                <a:ext uri="{FF2B5EF4-FFF2-40B4-BE49-F238E27FC236}">
                  <a16:creationId xmlns:a16="http://schemas.microsoft.com/office/drawing/2014/main" id="{3ACA4F17-6753-88EC-2B16-825B3854FCF9}"/>
                </a:ext>
              </a:extLst>
            </p:cNvPr>
            <p:cNvSpPr/>
            <p:nvPr/>
          </p:nvSpPr>
          <p:spPr>
            <a:xfrm>
              <a:off x="10592726" y="1219348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10515/</a:t>
              </a:r>
            </a:p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TCP, UDP</a:t>
              </a:r>
            </a:p>
          </p:txBody>
        </p:sp>
        <p:sp>
          <p:nvSpPr>
            <p:cNvPr id="975" name="Прямоугольник 974">
              <a:extLst>
                <a:ext uri="{FF2B5EF4-FFF2-40B4-BE49-F238E27FC236}">
                  <a16:creationId xmlns:a16="http://schemas.microsoft.com/office/drawing/2014/main" id="{A806766D-A787-FDB2-3101-39C6BDA0DD0D}"/>
                </a:ext>
              </a:extLst>
            </p:cNvPr>
            <p:cNvSpPr/>
            <p:nvPr/>
          </p:nvSpPr>
          <p:spPr>
            <a:xfrm>
              <a:off x="11145762" y="2064109"/>
              <a:ext cx="719330" cy="2662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800" dirty="0">
                  <a:solidFill>
                    <a:srgbClr val="706F6F"/>
                  </a:solidFill>
                  <a:latin typeface="GPN_DIN Condensed"/>
                  <a:cs typeface="Arial"/>
                </a:rPr>
                <a:t>Крипто-шлюз</a:t>
              </a:r>
              <a:endParaRPr kumimoji="0" lang="ru-RU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  <p:sp>
          <p:nvSpPr>
            <p:cNvPr id="976" name="Прямоугольник 975">
              <a:extLst>
                <a:ext uri="{FF2B5EF4-FFF2-40B4-BE49-F238E27FC236}">
                  <a16:creationId xmlns:a16="http://schemas.microsoft.com/office/drawing/2014/main" id="{64BC7445-DC00-6048-064D-E1524E1CEBA5}"/>
                </a:ext>
              </a:extLst>
            </p:cNvPr>
            <p:cNvSpPr/>
            <p:nvPr/>
          </p:nvSpPr>
          <p:spPr>
            <a:xfrm>
              <a:off x="11143106" y="1915077"/>
              <a:ext cx="719330" cy="11454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rPr>
                <a:t>СКЗИ</a:t>
              </a:r>
            </a:p>
          </p:txBody>
        </p:sp>
        <p:sp>
          <p:nvSpPr>
            <p:cNvPr id="977" name="Прямоугольник 976">
              <a:extLst>
                <a:ext uri="{FF2B5EF4-FFF2-40B4-BE49-F238E27FC236}">
                  <a16:creationId xmlns:a16="http://schemas.microsoft.com/office/drawing/2014/main" id="{5329DFF4-ECA3-DC4B-9EAA-FF513CEE2B7F}"/>
                </a:ext>
              </a:extLst>
            </p:cNvPr>
            <p:cNvSpPr/>
            <p:nvPr/>
          </p:nvSpPr>
          <p:spPr>
            <a:xfrm>
              <a:off x="10573392" y="2011211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978" name="Группа 977">
              <a:extLst>
                <a:ext uri="{FF2B5EF4-FFF2-40B4-BE49-F238E27FC236}">
                  <a16:creationId xmlns:a16="http://schemas.microsoft.com/office/drawing/2014/main" id="{CE557B64-CB9E-6A71-C046-B0C213821B1A}"/>
                </a:ext>
              </a:extLst>
            </p:cNvPr>
            <p:cNvGrpSpPr/>
            <p:nvPr/>
          </p:nvGrpSpPr>
          <p:grpSpPr>
            <a:xfrm>
              <a:off x="6267881" y="2687449"/>
              <a:ext cx="720002" cy="594050"/>
              <a:chOff x="2445384" y="2262733"/>
              <a:chExt cx="720002" cy="89284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79" name="Прямоугольник 978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34E0BF3F-8F39-1D91-3254-3C57E6E544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566812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Хранение бэкапа модели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endParaRPr>
              </a:p>
            </p:txBody>
          </p:sp>
          <p:sp>
            <p:nvSpPr>
              <p:cNvPr id="980" name="Прямоугольник 979">
                <a:extLst>
                  <a:ext uri="{FF2B5EF4-FFF2-40B4-BE49-F238E27FC236}">
                    <a16:creationId xmlns:a16="http://schemas.microsoft.com/office/drawing/2014/main" id="{8892BF30-854F-8223-0E10-5C3242E9F8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600"/>
                  </a:spcBef>
                  <a:defRPr/>
                </a:pPr>
                <a:r>
                  <a:rPr lang="ru-RU" sz="600" dirty="0">
                    <a:solidFill>
                      <a:srgbClr val="FFFFFF"/>
                    </a:solidFill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Файловое </a:t>
                </a:r>
                <a:r>
                  <a:rPr kumimoji="0" lang="ru-RU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Regular" panose="020B0504020202020204" pitchFamily="34" charset="-52"/>
                    <a:ea typeface="GPN_DIN Regular" panose="020B0504020202020204" pitchFamily="34" charset="-52"/>
                    <a:cs typeface="Arial"/>
                  </a:rPr>
                  <a:t>хранилище</a:t>
                </a:r>
              </a:p>
            </p:txBody>
          </p:sp>
        </p:grpSp>
        <p:cxnSp>
          <p:nvCxnSpPr>
            <p:cNvPr id="981" name="Соединитель: уступ 14">
              <a:extLst>
                <a:ext uri="{FF2B5EF4-FFF2-40B4-BE49-F238E27FC236}">
                  <a16:creationId xmlns:a16="http://schemas.microsoft.com/office/drawing/2014/main" id="{40039674-51C4-DE9C-3DE5-65C8A04AA467}"/>
                </a:ext>
              </a:extLst>
            </p:cNvPr>
            <p:cNvCxnSpPr>
              <a:cxnSpLocks/>
              <a:stCxn id="944" idx="1"/>
              <a:endCxn id="979" idx="3"/>
            </p:cNvCxnSpPr>
            <p:nvPr/>
          </p:nvCxnSpPr>
          <p:spPr>
            <a:xfrm rot="10800000" flipV="1">
              <a:off x="6987882" y="2379151"/>
              <a:ext cx="1855101" cy="713786"/>
            </a:xfrm>
            <a:prstGeom prst="bentConnector3">
              <a:avLst>
                <a:gd name="adj1" fmla="val 19878"/>
              </a:avLst>
            </a:prstGeom>
            <a:ln w="9525">
              <a:solidFill>
                <a:schemeClr val="accent2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" name="Прямоугольник 982">
              <a:extLst>
                <a:ext uri="{FF2B5EF4-FFF2-40B4-BE49-F238E27FC236}">
                  <a16:creationId xmlns:a16="http://schemas.microsoft.com/office/drawing/2014/main" id="{37BD04BB-85C7-03C2-21B4-B8406EE8F205}"/>
                </a:ext>
              </a:extLst>
            </p:cNvPr>
            <p:cNvSpPr/>
            <p:nvPr/>
          </p:nvSpPr>
          <p:spPr>
            <a:xfrm>
              <a:off x="6955310" y="2881458"/>
              <a:ext cx="532518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2049</a:t>
              </a: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grpSp>
          <p:nvGrpSpPr>
            <p:cNvPr id="984" name="Группа 983">
              <a:extLst>
                <a:ext uri="{FF2B5EF4-FFF2-40B4-BE49-F238E27FC236}">
                  <a16:creationId xmlns:a16="http://schemas.microsoft.com/office/drawing/2014/main" id="{2FD0B435-48B6-16A7-CA26-1FD71C7DC507}"/>
                </a:ext>
              </a:extLst>
            </p:cNvPr>
            <p:cNvGrpSpPr/>
            <p:nvPr/>
          </p:nvGrpSpPr>
          <p:grpSpPr>
            <a:xfrm>
              <a:off x="11158378" y="553309"/>
              <a:ext cx="720002" cy="478615"/>
              <a:chOff x="2445384" y="2262733"/>
              <a:chExt cx="720002" cy="719352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85" name="Прямоугольник 984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54098804-CDF9-CE2F-A394-73411CB281B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4" y="2588770"/>
                <a:ext cx="720000" cy="393315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6F6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Почтовые уведомления</a:t>
                </a:r>
              </a:p>
            </p:txBody>
          </p:sp>
          <p:sp>
            <p:nvSpPr>
              <p:cNvPr id="986" name="Прямоугольник 985">
                <a:extLst>
                  <a:ext uri="{FF2B5EF4-FFF2-40B4-BE49-F238E27FC236}">
                    <a16:creationId xmlns:a16="http://schemas.microsoft.com/office/drawing/2014/main" id="{F712C457-BCA2-FEBE-EBD7-8FCEBFAD59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6" y="2262733"/>
                <a:ext cx="720000" cy="32856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kumimoji="0" lang="ru-RU" sz="7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Почтовый сервер</a:t>
                </a:r>
              </a:p>
            </p:txBody>
          </p:sp>
        </p:grpSp>
        <p:grpSp>
          <p:nvGrpSpPr>
            <p:cNvPr id="987" name="Группа 986">
              <a:extLst>
                <a:ext uri="{FF2B5EF4-FFF2-40B4-BE49-F238E27FC236}">
                  <a16:creationId xmlns:a16="http://schemas.microsoft.com/office/drawing/2014/main" id="{AC3DD07A-90EF-1AA5-0B9F-6EB264F6638F}"/>
                </a:ext>
              </a:extLst>
            </p:cNvPr>
            <p:cNvGrpSpPr/>
            <p:nvPr/>
          </p:nvGrpSpPr>
          <p:grpSpPr>
            <a:xfrm>
              <a:off x="6198120" y="3534302"/>
              <a:ext cx="842613" cy="687747"/>
              <a:chOff x="2445383" y="2341262"/>
              <a:chExt cx="842613" cy="1033674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88" name="Прямоугольник 987">
                <a:hlinkClick r:id="" action="ppaction://hlinkshowjump?jump=lastslide"/>
                <a:extLst>
                  <a:ext uri="{FF2B5EF4-FFF2-40B4-BE49-F238E27FC236}">
                    <a16:creationId xmlns:a16="http://schemas.microsoft.com/office/drawing/2014/main" id="{8EB5A4A3-3C84-5D80-B360-872C674EA9B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45383" y="2588770"/>
                <a:ext cx="842613" cy="786166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spcBef>
                    <a:spcPts val="600"/>
                  </a:spcBef>
                  <a:defRPr/>
                </a:pPr>
                <a:r>
                  <a:rPr lang="ru-RU" sz="800" kern="0" dirty="0">
                    <a:solidFill>
                      <a:srgbClr val="706F6F"/>
                    </a:solidFill>
                    <a:cs typeface="Arial"/>
                  </a:rPr>
                  <a:t>Управление идентификацией и доступом </a:t>
                </a:r>
              </a:p>
            </p:txBody>
          </p:sp>
          <p:sp>
            <p:nvSpPr>
              <p:cNvPr id="989" name="Прямоугольник 988">
                <a:extLst>
                  <a:ext uri="{FF2B5EF4-FFF2-40B4-BE49-F238E27FC236}">
                    <a16:creationId xmlns:a16="http://schemas.microsoft.com/office/drawing/2014/main" id="{95637B6C-AEF9-A214-0203-EA72A9C91C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5385" y="2341262"/>
                <a:ext cx="837000" cy="25004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>
                <a:defPPr>
                  <a:defRPr lang="ru-RU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PN_DIN Condensed"/>
                    <a:cs typeface="Arial"/>
                  </a:rPr>
                  <a:t>Служба каталогов</a:t>
                </a:r>
              </a:p>
            </p:txBody>
          </p:sp>
        </p:grpSp>
        <p:sp>
          <p:nvSpPr>
            <p:cNvPr id="993" name="Прямоугольник 992">
              <a:extLst>
                <a:ext uri="{FF2B5EF4-FFF2-40B4-BE49-F238E27FC236}">
                  <a16:creationId xmlns:a16="http://schemas.microsoft.com/office/drawing/2014/main" id="{166122FB-1CD1-09FD-FAEC-A8BC75713A18}"/>
                </a:ext>
              </a:extLst>
            </p:cNvPr>
            <p:cNvSpPr/>
            <p:nvPr/>
          </p:nvSpPr>
          <p:spPr>
            <a:xfrm>
              <a:off x="10732144" y="2524052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994" name="Прямоугольник 993">
              <a:extLst>
                <a:ext uri="{FF2B5EF4-FFF2-40B4-BE49-F238E27FC236}">
                  <a16:creationId xmlns:a16="http://schemas.microsoft.com/office/drawing/2014/main" id="{3D52A930-659C-8D2E-C8BD-AE8D5A47CAB5}"/>
                </a:ext>
              </a:extLst>
            </p:cNvPr>
            <p:cNvSpPr/>
            <p:nvPr/>
          </p:nvSpPr>
          <p:spPr>
            <a:xfrm>
              <a:off x="4740844" y="2651992"/>
              <a:ext cx="489236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ctr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443/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TCP</a:t>
              </a:r>
            </a:p>
          </p:txBody>
        </p:sp>
        <p:sp>
          <p:nvSpPr>
            <p:cNvPr id="1011" name="Овал 1010">
              <a:extLst>
                <a:ext uri="{FF2B5EF4-FFF2-40B4-BE49-F238E27FC236}">
                  <a16:creationId xmlns:a16="http://schemas.microsoft.com/office/drawing/2014/main" id="{A0C9ED79-7B80-C70E-CF90-9912AFAEFB1F}"/>
                </a:ext>
              </a:extLst>
            </p:cNvPr>
            <p:cNvSpPr/>
            <p:nvPr/>
          </p:nvSpPr>
          <p:spPr>
            <a:xfrm>
              <a:off x="8200917" y="344286"/>
              <a:ext cx="108000" cy="108000"/>
            </a:xfrm>
            <a:prstGeom prst="ellipse">
              <a:avLst/>
            </a:prstGeom>
            <a:solidFill>
              <a:srgbClr val="00B050">
                <a:alpha val="6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1012" name="Text Box 26">
              <a:extLst>
                <a:ext uri="{FF2B5EF4-FFF2-40B4-BE49-F238E27FC236}">
                  <a16:creationId xmlns:a16="http://schemas.microsoft.com/office/drawing/2014/main" id="{049023C7-139C-319A-381E-2EC157635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8917" y="345737"/>
              <a:ext cx="1903140" cy="13849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Контур ЦОД (</a:t>
              </a:r>
              <a:r>
                <a:rPr lang="ru-RU" altLang="ru-RU" sz="900" b="1" dirty="0">
                  <a:solidFill>
                    <a:schemeClr val="bg1"/>
                  </a:solidFill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д</a:t>
              </a:r>
              <a:r>
                <a:rPr kumimoji="0" lang="ru-RU" altLang="ru-RU" sz="9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GPN_DIN Regular" panose="020B0504020202020204" pitchFamily="34" charset="-52"/>
                  <a:ea typeface="GPN_DIN Regular" panose="020B0504020202020204" pitchFamily="34" charset="-52"/>
                  <a:cs typeface="Arial"/>
                </a:rPr>
                <a:t>ля обучения)</a:t>
              </a:r>
              <a:endParaRPr kumimoji="0" lang="en-US" altLang="ru-RU" sz="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PN_DIN Regular" panose="020B0504020202020204" pitchFamily="34" charset="-52"/>
                <a:ea typeface="GPN_DIN Regular" panose="020B0504020202020204" pitchFamily="34" charset="-52"/>
                <a:cs typeface="Arial"/>
              </a:endParaRPr>
            </a:p>
          </p:txBody>
        </p: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09BA6187-0E9F-8B0E-8CA4-49CC5914561D}"/>
                </a:ext>
              </a:extLst>
            </p:cNvPr>
            <p:cNvSpPr txBox="1"/>
            <p:nvPr/>
          </p:nvSpPr>
          <p:spPr bwMode="auto">
            <a:xfrm>
              <a:off x="3756627" y="5885320"/>
              <a:ext cx="204861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ru-RU" sz="800" b="0" dirty="0">
                  <a:solidFill>
                    <a:schemeClr val="bg1"/>
                  </a:solidFill>
                  <a:latin typeface="GPN_DIN Regular"/>
                  <a:ea typeface="GPN_DIN Regular"/>
                </a:rPr>
                <a:t>Требуемая пропускная способность канала связи для одновременно работающих пользователей </a:t>
              </a:r>
              <a:r>
                <a:rPr lang="en-US" sz="800" b="0" dirty="0">
                  <a:solidFill>
                    <a:schemeClr val="bg1"/>
                  </a:solidFill>
                  <a:latin typeface="GPN_DIN Regular"/>
                  <a:ea typeface="GPN_DIN Regular"/>
                </a:rPr>
                <a:t>– 20 </a:t>
              </a:r>
              <a:r>
                <a:rPr lang="ru-RU" sz="800" b="0" dirty="0">
                  <a:solidFill>
                    <a:schemeClr val="bg1"/>
                  </a:solidFill>
                  <a:latin typeface="GPN_DIN Regular"/>
                  <a:ea typeface="GPN_DIN Regular"/>
                </a:rPr>
                <a:t>Мбит/с</a:t>
              </a:r>
            </a:p>
          </p:txBody>
        </p:sp>
      </p:grp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FD0E90D5-4DEA-4FBC-D4B8-244A2B5B7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43" y="114675"/>
            <a:ext cx="11615618" cy="518832"/>
          </a:xfrm>
        </p:spPr>
        <p:txBody>
          <a:bodyPr/>
          <a:lstStyle/>
          <a:p>
            <a:r>
              <a:rPr lang="ru-RU" dirty="0">
                <a:solidFill>
                  <a:srgbClr val="FFFFFF"/>
                </a:solidFill>
                <a:latin typeface="Arial"/>
                <a:ea typeface="Arial"/>
                <a:sym typeface="Arial"/>
              </a:rPr>
              <a:t>СХЕМА ВНЕШНЕГО СЕТЕВОГО ВЗАИМОДЕЙСТВИЯ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96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1243" y="216275"/>
            <a:ext cx="11615618" cy="518832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Схема работы приложения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EEFFB74-8D45-1FBB-F0AB-245DD1B9B912}"/>
              </a:ext>
            </a:extLst>
          </p:cNvPr>
          <p:cNvGrpSpPr/>
          <p:nvPr/>
        </p:nvGrpSpPr>
        <p:grpSpPr>
          <a:xfrm>
            <a:off x="2964297" y="2996012"/>
            <a:ext cx="720002" cy="512523"/>
            <a:chOff x="2445384" y="2469562"/>
            <a:chExt cx="720002" cy="5125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Прямоугольник 4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EE925CC8-DEF4-3916-911D-C6613964E2AD}"/>
                </a:ext>
              </a:extLst>
            </p:cNvPr>
            <p:cNvSpPr>
              <a:spLocks/>
            </p:cNvSpPr>
            <p:nvPr/>
          </p:nvSpPr>
          <p:spPr>
            <a:xfrm>
              <a:off x="2445384" y="2588770"/>
              <a:ext cx="720000" cy="3933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Condensed"/>
                  <a:cs typeface="Arial"/>
                </a:rPr>
                <a:t>Датчик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97DBBC4D-89DE-16BA-3475-6878DD40CB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86" y="2469562"/>
              <a:ext cx="720000" cy="1217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rPr>
                <a:t>Датчик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CFCD1E3-57A2-610C-D5E6-CAD3306A0E8D}"/>
              </a:ext>
            </a:extLst>
          </p:cNvPr>
          <p:cNvGrpSpPr/>
          <p:nvPr/>
        </p:nvGrpSpPr>
        <p:grpSpPr>
          <a:xfrm>
            <a:off x="4171274" y="2988707"/>
            <a:ext cx="720002" cy="512523"/>
            <a:chOff x="2445384" y="2469562"/>
            <a:chExt cx="720002" cy="5125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Прямоугольник 7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8015B3E3-33F2-AD76-DC8E-A6CACEAA0660}"/>
                </a:ext>
              </a:extLst>
            </p:cNvPr>
            <p:cNvSpPr>
              <a:spLocks/>
            </p:cNvSpPr>
            <p:nvPr/>
          </p:nvSpPr>
          <p:spPr>
            <a:xfrm>
              <a:off x="2445384" y="2588770"/>
              <a:ext cx="720000" cy="3933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rPr>
                <a:t>SCADA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37EBEBC-7077-93C7-93D9-C57AE9ADB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86" y="2469562"/>
              <a:ext cx="720000" cy="1217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rPr>
                <a:t>SCADA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</p:grpSp>
      <p:cxnSp>
        <p:nvCxnSpPr>
          <p:cNvPr id="10" name="Соединитель: уступ 14">
            <a:extLst>
              <a:ext uri="{FF2B5EF4-FFF2-40B4-BE49-F238E27FC236}">
                <a16:creationId xmlns:a16="http://schemas.microsoft.com/office/drawing/2014/main" id="{FF4984F1-F539-73CB-1833-0B74CCEEC9D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684297" y="3304573"/>
            <a:ext cx="486977" cy="7305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3ABA477B-21FC-4140-1657-D65276D252CA}"/>
              </a:ext>
            </a:extLst>
          </p:cNvPr>
          <p:cNvGrpSpPr/>
          <p:nvPr/>
        </p:nvGrpSpPr>
        <p:grpSpPr>
          <a:xfrm>
            <a:off x="5482963" y="2913573"/>
            <a:ext cx="725612" cy="681242"/>
            <a:chOff x="2439774" y="2383119"/>
            <a:chExt cx="725612" cy="6812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Прямоугольник 18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A957FC6C-E875-0503-2807-5B61F92540BC}"/>
                </a:ext>
              </a:extLst>
            </p:cNvPr>
            <p:cNvSpPr>
              <a:spLocks/>
            </p:cNvSpPr>
            <p:nvPr/>
          </p:nvSpPr>
          <p:spPr>
            <a:xfrm>
              <a:off x="2439774" y="2588770"/>
              <a:ext cx="720000" cy="4755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700" kern="0" dirty="0">
                  <a:solidFill>
                    <a:srgbClr val="706F6F"/>
                  </a:solidFill>
                  <a:latin typeface="Arial"/>
                  <a:cs typeface="Arial"/>
                </a:rPr>
                <a:t>Приложение </a:t>
              </a:r>
              <a:r>
                <a:rPr kumimoji="0" lang="ru-RU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"/>
                  <a:cs typeface="Arial"/>
                </a:rPr>
                <a:t>ИТДЭ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192CF3AA-11FD-BA41-237B-33FA2FA9EE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86" y="2383119"/>
              <a:ext cx="720000" cy="208183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FFFFFF"/>
                  </a:solidFill>
                  <a:cs typeface="Arial"/>
                </a:rPr>
                <a:t> Frontend</a:t>
              </a:r>
              <a:r>
                <a:rPr lang="ru-RU" sz="700" dirty="0">
                  <a:solidFill>
                    <a:srgbClr val="FFFFFF"/>
                  </a:solidFill>
                  <a:cs typeface="Arial"/>
                </a:rPr>
                <a:t>+</a:t>
              </a:r>
              <a:r>
                <a:rPr lang="en-US" sz="700" dirty="0">
                  <a:solidFill>
                    <a:srgbClr val="FFFFFF"/>
                  </a:solidFill>
                  <a:cs typeface="Arial"/>
                </a:rPr>
                <a:t>Backend</a:t>
              </a:r>
              <a:endParaRPr lang="ru-RU" sz="700" dirty="0">
                <a:solidFill>
                  <a:srgbClr val="FFFFFF"/>
                </a:solidFill>
                <a:latin typeface="GPN_DIN Condensed"/>
                <a:cs typeface="Arial"/>
              </a:endParaRPr>
            </a:p>
          </p:txBody>
        </p:sp>
      </p:grpSp>
      <p:cxnSp>
        <p:nvCxnSpPr>
          <p:cNvPr id="21" name="Соединитель: уступ 14">
            <a:extLst>
              <a:ext uri="{FF2B5EF4-FFF2-40B4-BE49-F238E27FC236}">
                <a16:creationId xmlns:a16="http://schemas.microsoft.com/office/drawing/2014/main" id="{E9A3AF47-2A2F-A603-FA14-9A02DE25CC10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891274" y="3304573"/>
            <a:ext cx="591689" cy="52447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479CBEFC-4F9E-436C-CBE7-617B612B330C}"/>
              </a:ext>
            </a:extLst>
          </p:cNvPr>
          <p:cNvGrpSpPr/>
          <p:nvPr/>
        </p:nvGrpSpPr>
        <p:grpSpPr>
          <a:xfrm>
            <a:off x="8170745" y="2929319"/>
            <a:ext cx="725612" cy="681242"/>
            <a:chOff x="2439774" y="2383119"/>
            <a:chExt cx="725612" cy="6812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Прямоугольник 27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F7AF85A4-EFDF-FA0F-824B-2CB753D8498F}"/>
                </a:ext>
              </a:extLst>
            </p:cNvPr>
            <p:cNvSpPr>
              <a:spLocks/>
            </p:cNvSpPr>
            <p:nvPr/>
          </p:nvSpPr>
          <p:spPr>
            <a:xfrm>
              <a:off x="2439774" y="2588770"/>
              <a:ext cx="720000" cy="475591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700" kern="0" dirty="0">
                  <a:solidFill>
                    <a:srgbClr val="706F6F"/>
                  </a:solidFill>
                  <a:latin typeface="Arial"/>
                  <a:cs typeface="Arial"/>
                </a:rPr>
                <a:t>Сервер обучения ИИ </a:t>
              </a:r>
              <a:r>
                <a:rPr kumimoji="0" lang="ru-RU" sz="700" b="0" i="0" u="none" strike="noStrike" kern="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Arial"/>
                  <a:cs typeface="Arial"/>
                </a:rPr>
                <a:t>ИТДЭ</a:t>
              </a: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34" name="Прямоугольник 33">
              <a:extLst>
                <a:ext uri="{FF2B5EF4-FFF2-40B4-BE49-F238E27FC236}">
                  <a16:creationId xmlns:a16="http://schemas.microsoft.com/office/drawing/2014/main" id="{E4E715DF-A29D-B8D3-4BE2-42F043EDEF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86" y="2383119"/>
              <a:ext cx="720000" cy="208183"/>
            </a:xfrm>
            <a:prstGeom prst="rect">
              <a:avLst/>
            </a:prstGeom>
            <a:solidFill>
              <a:schemeClr val="accent3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dirty="0">
                  <a:solidFill>
                    <a:srgbClr val="FFFFFF"/>
                  </a:solidFill>
                  <a:cs typeface="Arial"/>
                </a:rPr>
                <a:t> </a:t>
              </a:r>
              <a:endParaRPr lang="ru-RU" sz="700" dirty="0">
                <a:solidFill>
                  <a:srgbClr val="FFFFFF"/>
                </a:solidFill>
                <a:latin typeface="GPN_DIN Condensed"/>
                <a:cs typeface="Arial"/>
              </a:endParaRPr>
            </a:p>
          </p:txBody>
        </p:sp>
      </p:grpSp>
      <p:cxnSp>
        <p:nvCxnSpPr>
          <p:cNvPr id="35" name="Соединитель: уступ 14">
            <a:extLst>
              <a:ext uri="{FF2B5EF4-FFF2-40B4-BE49-F238E27FC236}">
                <a16:creationId xmlns:a16="http://schemas.microsoft.com/office/drawing/2014/main" id="{31A17CEA-305A-AA7B-82F7-80FBD51580FA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>
            <a:off x="6202963" y="3357020"/>
            <a:ext cx="1967782" cy="15746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: уступ 14">
            <a:extLst>
              <a:ext uri="{FF2B5EF4-FFF2-40B4-BE49-F238E27FC236}">
                <a16:creationId xmlns:a16="http://schemas.microsoft.com/office/drawing/2014/main" id="{0D934C50-BFFA-8B3F-5511-4B8066C39598}"/>
              </a:ext>
            </a:extLst>
          </p:cNvPr>
          <p:cNvCxnSpPr>
            <a:cxnSpLocks/>
            <a:stCxn id="19" idx="2"/>
            <a:endCxn id="28" idx="2"/>
          </p:cNvCxnSpPr>
          <p:nvPr/>
        </p:nvCxnSpPr>
        <p:spPr>
          <a:xfrm rot="16200000" flipH="1">
            <a:off x="7178981" y="2258797"/>
            <a:ext cx="15746" cy="2687782"/>
          </a:xfrm>
          <a:prstGeom prst="bentConnector3">
            <a:avLst>
              <a:gd name="adj1" fmla="val 1551797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53A9A7-7930-634C-3408-21F98EC6631B}"/>
              </a:ext>
            </a:extLst>
          </p:cNvPr>
          <p:cNvSpPr txBox="1"/>
          <p:nvPr/>
        </p:nvSpPr>
        <p:spPr bwMode="auto">
          <a:xfrm>
            <a:off x="6468147" y="3109673"/>
            <a:ext cx="1431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Обновления модели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8830CE-FCDB-1C5F-4BFE-F648A5EC0116}"/>
              </a:ext>
            </a:extLst>
          </p:cNvPr>
          <p:cNvSpPr txBox="1"/>
          <p:nvPr/>
        </p:nvSpPr>
        <p:spPr bwMode="auto">
          <a:xfrm>
            <a:off x="6202963" y="3876802"/>
            <a:ext cx="22910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100" dirty="0">
                <a:solidFill>
                  <a:schemeClr val="bg1"/>
                </a:solidFill>
              </a:rPr>
              <a:t>Статистика и данные для обучения</a:t>
            </a:r>
          </a:p>
          <a:p>
            <a:pPr algn="ctr"/>
            <a:r>
              <a:rPr lang="ru-RU" sz="1100" dirty="0">
                <a:solidFill>
                  <a:schemeClr val="bg1"/>
                </a:solidFill>
              </a:rPr>
              <a:t>(опционально)</a:t>
            </a:r>
          </a:p>
        </p:txBody>
      </p:sp>
      <p:graphicFrame>
        <p:nvGraphicFramePr>
          <p:cNvPr id="896" name="Таблица 895">
            <a:extLst>
              <a:ext uri="{FF2B5EF4-FFF2-40B4-BE49-F238E27FC236}">
                <a16:creationId xmlns:a16="http://schemas.microsoft.com/office/drawing/2014/main" id="{3CFDAE73-6015-BBAC-6A71-30F5FFAAC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480179"/>
              </p:ext>
            </p:extLst>
          </p:nvPr>
        </p:nvGraphicFramePr>
        <p:xfrm>
          <a:off x="4060681" y="5072900"/>
          <a:ext cx="4070638" cy="470072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41343">
                  <a:extLst>
                    <a:ext uri="{9D8B030D-6E8A-4147-A177-3AD203B41FA5}">
                      <a16:colId xmlns:a16="http://schemas.microsoft.com/office/drawing/2014/main" val="606132520"/>
                    </a:ext>
                  </a:extLst>
                </a:gridCol>
                <a:gridCol w="2229295">
                  <a:extLst>
                    <a:ext uri="{9D8B030D-6E8A-4147-A177-3AD203B41FA5}">
                      <a16:colId xmlns:a16="http://schemas.microsoft.com/office/drawing/2014/main" val="705130317"/>
                    </a:ext>
                  </a:extLst>
                </a:gridCol>
              </a:tblGrid>
              <a:tr h="23503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RTO</a:t>
                      </a:r>
                      <a:r>
                        <a:rPr lang="ru-RU" sz="12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ru-RU" sz="1200" b="0" dirty="0">
                          <a:solidFill>
                            <a:srgbClr val="FF0000"/>
                          </a:solidFill>
                        </a:rPr>
                        <a:t>От 15 минут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extLst>
                  <a:ext uri="{0D108BD9-81ED-4DB2-BD59-A6C34878D82A}">
                    <a16:rowId xmlns:a16="http://schemas.microsoft.com/office/drawing/2014/main" val="2868486732"/>
                  </a:ext>
                </a:extLst>
              </a:tr>
              <a:tr h="235036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en-US" sz="1200" b="0" dirty="0">
                          <a:solidFill>
                            <a:srgbClr val="FF0000"/>
                          </a:solidFill>
                        </a:rPr>
                        <a:t>RPO 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  <a:defRPr/>
                      </a:pPr>
                      <a:r>
                        <a:rPr lang="ru-RU" sz="1200" b="0" dirty="0">
                          <a:solidFill>
                            <a:srgbClr val="FF0000"/>
                          </a:solidFill>
                        </a:rPr>
                        <a:t>До 15 минут</a:t>
                      </a:r>
                      <a:endParaRPr lang="ru-RU" sz="1200" b="0" dirty="0">
                        <a:solidFill>
                          <a:srgbClr val="FF0000"/>
                        </a:solidFill>
                        <a:latin typeface="GPN_DIN Regular"/>
                        <a:ea typeface="GPN_DIN Regular"/>
                        <a:cs typeface="Mangal"/>
                      </a:endParaRPr>
                    </a:p>
                  </a:txBody>
                  <a:tcPr marL="0" marR="17780" marT="0" marB="17780" anchor="ctr"/>
                </a:tc>
                <a:extLst>
                  <a:ext uri="{0D108BD9-81ED-4DB2-BD59-A6C34878D82A}">
                    <a16:rowId xmlns:a16="http://schemas.microsoft.com/office/drawing/2014/main" val="769048221"/>
                  </a:ext>
                </a:extLst>
              </a:tr>
            </a:tbl>
          </a:graphicData>
        </a:graphic>
      </p:graphicFrame>
      <p:cxnSp>
        <p:nvCxnSpPr>
          <p:cNvPr id="897" name="Соединитель: уступ 14">
            <a:extLst>
              <a:ext uri="{FF2B5EF4-FFF2-40B4-BE49-F238E27FC236}">
                <a16:creationId xmlns:a16="http://schemas.microsoft.com/office/drawing/2014/main" id="{48E1A6A4-D339-043D-6858-BED71AF98185}"/>
              </a:ext>
            </a:extLst>
          </p:cNvPr>
          <p:cNvCxnSpPr>
            <a:cxnSpLocks/>
            <a:stCxn id="20" idx="0"/>
            <a:endCxn id="9" idx="0"/>
          </p:cNvCxnSpPr>
          <p:nvPr/>
        </p:nvCxnSpPr>
        <p:spPr>
          <a:xfrm rot="16200000" flipH="1" flipV="1">
            <a:off x="5152359" y="2292490"/>
            <a:ext cx="75134" cy="1317299"/>
          </a:xfrm>
          <a:prstGeom prst="bentConnector3">
            <a:avLst>
              <a:gd name="adj1" fmla="val -304256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5" name="Группа 904">
            <a:extLst>
              <a:ext uri="{FF2B5EF4-FFF2-40B4-BE49-F238E27FC236}">
                <a16:creationId xmlns:a16="http://schemas.microsoft.com/office/drawing/2014/main" id="{102D1A21-37C8-A704-AE4D-2C453B49A07B}"/>
              </a:ext>
            </a:extLst>
          </p:cNvPr>
          <p:cNvGrpSpPr/>
          <p:nvPr/>
        </p:nvGrpSpPr>
        <p:grpSpPr>
          <a:xfrm>
            <a:off x="5482961" y="1778518"/>
            <a:ext cx="720002" cy="512523"/>
            <a:chOff x="2445384" y="2469562"/>
            <a:chExt cx="720002" cy="5125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6" name="Прямоугольник 905">
              <a:hlinkClick r:id="" action="ppaction://hlinkshowjump?jump=lastslide"/>
              <a:extLst>
                <a:ext uri="{FF2B5EF4-FFF2-40B4-BE49-F238E27FC236}">
                  <a16:creationId xmlns:a16="http://schemas.microsoft.com/office/drawing/2014/main" id="{0CB576FA-B896-C477-FFC5-AD80CAE243E4}"/>
                </a:ext>
              </a:extLst>
            </p:cNvPr>
            <p:cNvSpPr>
              <a:spLocks/>
            </p:cNvSpPr>
            <p:nvPr/>
          </p:nvSpPr>
          <p:spPr>
            <a:xfrm>
              <a:off x="2445384" y="2588770"/>
              <a:ext cx="720000" cy="39331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706F6F"/>
                  </a:solidFill>
                  <a:effectLst/>
                  <a:uLnTx/>
                  <a:uFillTx/>
                  <a:latin typeface="GPN_DIN Condensed"/>
                  <a:ea typeface="+mn-ea"/>
                  <a:cs typeface="Arial"/>
                </a:rPr>
                <a:t>АРМ Пользователя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6F6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  <p:sp>
          <p:nvSpPr>
            <p:cNvPr id="907" name="Прямоугольник 906">
              <a:extLst>
                <a:ext uri="{FF2B5EF4-FFF2-40B4-BE49-F238E27FC236}">
                  <a16:creationId xmlns:a16="http://schemas.microsoft.com/office/drawing/2014/main" id="{D9DCE93C-D827-C97B-A00F-1AF622928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86" y="2469562"/>
              <a:ext cx="720000" cy="1217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rPr>
                <a:t>Арм</a:t>
              </a:r>
              <a:r>
                <a:rPr kumimoji="0" lang="ru-RU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rPr>
                <a:t> </a:t>
              </a:r>
              <a:r>
                <a:rPr kumimoji="0" lang="ru-RU" sz="7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PN_DIN Condensed"/>
                  <a:cs typeface="Arial"/>
                </a:rPr>
                <a:t>Пользотеля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PN_DIN Condensed"/>
                <a:ea typeface="+mn-ea"/>
                <a:cs typeface="Arial"/>
              </a:endParaRPr>
            </a:p>
          </p:txBody>
        </p:sp>
      </p:grpSp>
      <p:cxnSp>
        <p:nvCxnSpPr>
          <p:cNvPr id="908" name="Соединитель: уступ 14">
            <a:extLst>
              <a:ext uri="{FF2B5EF4-FFF2-40B4-BE49-F238E27FC236}">
                <a16:creationId xmlns:a16="http://schemas.microsoft.com/office/drawing/2014/main" id="{4527C7D0-37EC-ABE8-3AD4-B1E3689D6C0D}"/>
              </a:ext>
            </a:extLst>
          </p:cNvPr>
          <p:cNvCxnSpPr>
            <a:cxnSpLocks/>
            <a:stCxn id="20" idx="0"/>
            <a:endCxn id="906" idx="2"/>
          </p:cNvCxnSpPr>
          <p:nvPr/>
        </p:nvCxnSpPr>
        <p:spPr>
          <a:xfrm rot="16200000" flipV="1">
            <a:off x="5534502" y="2599500"/>
            <a:ext cx="622532" cy="5614"/>
          </a:xfrm>
          <a:prstGeom prst="bentConnector3">
            <a:avLst>
              <a:gd name="adj1" fmla="val 50000"/>
            </a:avLst>
          </a:prstGeom>
          <a:ln w="9525"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TextBox 913">
            <a:extLst>
              <a:ext uri="{FF2B5EF4-FFF2-40B4-BE49-F238E27FC236}">
                <a16:creationId xmlns:a16="http://schemas.microsoft.com/office/drawing/2014/main" id="{67156AA5-B99D-DC47-C1F0-C4F3364BD2B3}"/>
              </a:ext>
            </a:extLst>
          </p:cNvPr>
          <p:cNvSpPr txBox="1"/>
          <p:nvPr/>
        </p:nvSpPr>
        <p:spPr bwMode="auto">
          <a:xfrm>
            <a:off x="3986011" y="2463586"/>
            <a:ext cx="19479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Результаты прогнозирования</a:t>
            </a:r>
          </a:p>
        </p:txBody>
      </p:sp>
      <p:sp>
        <p:nvSpPr>
          <p:cNvPr id="915" name="TextBox 914">
            <a:extLst>
              <a:ext uri="{FF2B5EF4-FFF2-40B4-BE49-F238E27FC236}">
                <a16:creationId xmlns:a16="http://schemas.microsoft.com/office/drawing/2014/main" id="{F328D69E-2B15-FCC7-FBAF-5464A198BB6C}"/>
              </a:ext>
            </a:extLst>
          </p:cNvPr>
          <p:cNvSpPr txBox="1"/>
          <p:nvPr/>
        </p:nvSpPr>
        <p:spPr bwMode="auto">
          <a:xfrm>
            <a:off x="4400052" y="3488422"/>
            <a:ext cx="1087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>
                <a:solidFill>
                  <a:schemeClr val="bg1"/>
                </a:solidFill>
              </a:rPr>
              <a:t>Сырые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85894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Лицензирование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968313"/>
              </p:ext>
            </p:extLst>
          </p:nvPr>
        </p:nvGraphicFramePr>
        <p:xfrm>
          <a:off x="241420" y="798195"/>
          <a:ext cx="11404742" cy="17934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3324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9998">
                  <a:extLst>
                    <a:ext uri="{9D8B030D-6E8A-4147-A177-3AD203B41FA5}">
                      <a16:colId xmlns:a16="http://schemas.microsoft.com/office/drawing/2014/main" val="1503853177"/>
                    </a:ext>
                  </a:extLst>
                </a:gridCol>
                <a:gridCol w="1845888">
                  <a:extLst>
                    <a:ext uri="{9D8B030D-6E8A-4147-A177-3AD203B41FA5}">
                      <a16:colId xmlns:a16="http://schemas.microsoft.com/office/drawing/2014/main" val="1420141109"/>
                    </a:ext>
                  </a:extLst>
                </a:gridCol>
                <a:gridCol w="1859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94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Наименование лицензируемого продукта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cap="all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Кол-во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Обеспечение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Тип ограничения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5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Ограничение по сроку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90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Конкурентность лицензий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0" kern="1200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Привязка к оборудованию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0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PostgresPro</a:t>
                      </a:r>
                      <a:r>
                        <a:rPr lang="ru-RU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Enterprise </a:t>
                      </a:r>
                      <a:r>
                        <a:rPr lang="ru-RU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3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Закупка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  <a:endParaRPr lang="ru-RU" sz="1000" dirty="0">
                        <a:solidFill>
                          <a:srgbClr val="398DC6"/>
                        </a:solidFill>
                        <a:latin typeface="+mn-lt"/>
                        <a:ea typeface="GPN_DIN Regular"/>
                        <a:cs typeface="Arial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72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Nginx Web Server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3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СПО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лицензия 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BSD</a:t>
                      </a:r>
                      <a:endParaRPr lang="ru-RU" sz="1000" kern="1200" dirty="0">
                        <a:solidFill>
                          <a:srgbClr val="398DC6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noProof="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3784263"/>
                  </a:ext>
                </a:extLst>
              </a:tr>
              <a:tr h="136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0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Uvicorn</a:t>
                      </a:r>
                      <a:r>
                        <a:rPr lang="ru-RU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Web Server</a:t>
                      </a:r>
                    </a:p>
                  </a:txBody>
                  <a:tcPr marL="99088" marR="99088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3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СПО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лицензия </a:t>
                      </a: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BSD</a:t>
                      </a:r>
                      <a:endParaRPr lang="ru-RU" sz="1000" kern="1200" dirty="0">
                        <a:solidFill>
                          <a:srgbClr val="398DC6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noProof="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GPN_DIN Regular" panose="020B0504020202020204" pitchFamily="34" charset="-52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0216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Arial" panose="020B0604020202020204" pitchFamily="34" charset="0"/>
                        </a:rPr>
                        <a:t>Python</a:t>
                      </a:r>
                    </a:p>
                  </a:txBody>
                  <a:tcPr marL="99088" marR="99088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12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Python Software Foundation License (PSFL) </a:t>
                      </a:r>
                      <a:endParaRPr lang="ru-RU" sz="1000" kern="1200" dirty="0">
                        <a:solidFill>
                          <a:srgbClr val="398DC6"/>
                        </a:solidFill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noProof="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b="1" noProof="0" dirty="0">
                          <a:solidFill>
                            <a:schemeClr val="accent3"/>
                          </a:solidFill>
                          <a:latin typeface="+mn-lt"/>
                          <a:ea typeface="+mn-ea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09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Astra Linux SE 1.7 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>
                          <a:solidFill>
                            <a:srgbClr val="0070BA"/>
                          </a:solidFill>
                          <a:latin typeface="+mn-lt"/>
                          <a:ea typeface="GPN_DIN Regular"/>
                          <a:cs typeface="+mn-cs"/>
                        </a:rPr>
                        <a:t>12</a:t>
                      </a:r>
                      <a:endParaRPr lang="ru-RU" sz="1000" b="0" dirty="0">
                        <a:solidFill>
                          <a:srgbClr val="0070BA"/>
                        </a:solidFill>
                        <a:latin typeface="+mn-lt"/>
                        <a:ea typeface="GPN_DIN Regular"/>
                        <a:cs typeface="+mn-cs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Закупка</a:t>
                      </a: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kern="1200" dirty="0">
                          <a:solidFill>
                            <a:srgbClr val="398DC6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Юридическое</a:t>
                      </a:r>
                      <a:endParaRPr lang="ru-RU" sz="1000" dirty="0">
                        <a:solidFill>
                          <a:srgbClr val="398DC6"/>
                        </a:solidFill>
                        <a:latin typeface="+mn-lt"/>
                        <a:ea typeface="GPN_DIN Regular"/>
                        <a:cs typeface="Arial"/>
                      </a:endParaRPr>
                    </a:p>
                  </a:txBody>
                  <a:tcPr marL="36000" marR="36000" marT="45648" marB="456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Ежегодное продление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accent3"/>
                          </a:solidFill>
                          <a:latin typeface="+mn-lt"/>
                          <a:ea typeface="GPN_DIN Regular"/>
                          <a:cs typeface="+mn-cs"/>
                        </a:rPr>
                        <a:t>Нет</a:t>
                      </a:r>
                    </a:p>
                  </a:txBody>
                  <a:tcPr marL="36000" marR="36000" marT="45648" marB="45648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81489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0045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4E84F-F651-2C12-486E-91D3D456C35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FC5913-6558-E01B-20DC-6E39E24E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861867"/>
            <a:ext cx="8142536" cy="5092123"/>
          </a:xfrm>
          <a:prstGeom prst="rect">
            <a:avLst/>
          </a:prstGeom>
        </p:spPr>
      </p:pic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9C5B7E3D-022C-ABDB-AFF9-58CECCE9605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1420" y="286257"/>
            <a:ext cx="11615618" cy="69481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 потоков схема для изолированного АСУ ТП</a:t>
            </a:r>
          </a:p>
        </p:txBody>
      </p:sp>
    </p:spTree>
    <p:extLst>
      <p:ext uri="{BB962C8B-B14F-4D97-AF65-F5344CB8AC3E}">
        <p14:creationId xmlns:p14="http://schemas.microsoft.com/office/powerpoint/2010/main" val="56335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D39395-2B33-4690-1D3E-22BB4BD1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11" y="836599"/>
            <a:ext cx="10155959" cy="5869444"/>
          </a:xfrm>
          <a:prstGeom prst="rect">
            <a:avLst/>
          </a:prstGeom>
        </p:spPr>
      </p:pic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3E2C657D-9D04-896F-9CF2-E97AB6983C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9020" y="78868"/>
            <a:ext cx="11615618" cy="694818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Helvetica" pitchFamily="2" charset="0"/>
              </a:rPr>
              <a:t>Модель потоков для изолированного АСУ ТП с иной инфраструктурой</a:t>
            </a:r>
          </a:p>
        </p:txBody>
      </p:sp>
    </p:spTree>
    <p:extLst>
      <p:ext uri="{BB962C8B-B14F-4D97-AF65-F5344CB8AC3E}">
        <p14:creationId xmlns:p14="http://schemas.microsoft.com/office/powerpoint/2010/main" val="200092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5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70EF171-292F-5452-E3BD-8FA2C699F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32681"/>
              </p:ext>
            </p:extLst>
          </p:nvPr>
        </p:nvGraphicFramePr>
        <p:xfrm>
          <a:off x="575734" y="345237"/>
          <a:ext cx="11108266" cy="602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555">
                  <a:extLst>
                    <a:ext uri="{9D8B030D-6E8A-4147-A177-3AD203B41FA5}">
                      <a16:colId xmlns:a16="http://schemas.microsoft.com/office/drawing/2014/main" val="267387810"/>
                    </a:ext>
                  </a:extLst>
                </a:gridCol>
                <a:gridCol w="1457510">
                  <a:extLst>
                    <a:ext uri="{9D8B030D-6E8A-4147-A177-3AD203B41FA5}">
                      <a16:colId xmlns:a16="http://schemas.microsoft.com/office/drawing/2014/main" val="872976590"/>
                    </a:ext>
                  </a:extLst>
                </a:gridCol>
                <a:gridCol w="955327">
                  <a:extLst>
                    <a:ext uri="{9D8B030D-6E8A-4147-A177-3AD203B41FA5}">
                      <a16:colId xmlns:a16="http://schemas.microsoft.com/office/drawing/2014/main" val="2479683472"/>
                    </a:ext>
                  </a:extLst>
                </a:gridCol>
                <a:gridCol w="1277501">
                  <a:extLst>
                    <a:ext uri="{9D8B030D-6E8A-4147-A177-3AD203B41FA5}">
                      <a16:colId xmlns:a16="http://schemas.microsoft.com/office/drawing/2014/main" val="921547139"/>
                    </a:ext>
                  </a:extLst>
                </a:gridCol>
                <a:gridCol w="2075940">
                  <a:extLst>
                    <a:ext uri="{9D8B030D-6E8A-4147-A177-3AD203B41FA5}">
                      <a16:colId xmlns:a16="http://schemas.microsoft.com/office/drawing/2014/main" val="134868867"/>
                    </a:ext>
                  </a:extLst>
                </a:gridCol>
                <a:gridCol w="708614">
                  <a:extLst>
                    <a:ext uri="{9D8B030D-6E8A-4147-A177-3AD203B41FA5}">
                      <a16:colId xmlns:a16="http://schemas.microsoft.com/office/drawing/2014/main" val="400717326"/>
                    </a:ext>
                  </a:extLst>
                </a:gridCol>
                <a:gridCol w="558906">
                  <a:extLst>
                    <a:ext uri="{9D8B030D-6E8A-4147-A177-3AD203B41FA5}">
                      <a16:colId xmlns:a16="http://schemas.microsoft.com/office/drawing/2014/main" val="373936393"/>
                    </a:ext>
                  </a:extLst>
                </a:gridCol>
                <a:gridCol w="1207637">
                  <a:extLst>
                    <a:ext uri="{9D8B030D-6E8A-4147-A177-3AD203B41FA5}">
                      <a16:colId xmlns:a16="http://schemas.microsoft.com/office/drawing/2014/main" val="3035733323"/>
                    </a:ext>
                  </a:extLst>
                </a:gridCol>
                <a:gridCol w="608809">
                  <a:extLst>
                    <a:ext uri="{9D8B030D-6E8A-4147-A177-3AD203B41FA5}">
                      <a16:colId xmlns:a16="http://schemas.microsoft.com/office/drawing/2014/main" val="1144999518"/>
                    </a:ext>
                  </a:extLst>
                </a:gridCol>
                <a:gridCol w="449122">
                  <a:extLst>
                    <a:ext uri="{9D8B030D-6E8A-4147-A177-3AD203B41FA5}">
                      <a16:colId xmlns:a16="http://schemas.microsoft.com/office/drawing/2014/main" val="2783877665"/>
                    </a:ext>
                  </a:extLst>
                </a:gridCol>
                <a:gridCol w="818399">
                  <a:extLst>
                    <a:ext uri="{9D8B030D-6E8A-4147-A177-3AD203B41FA5}">
                      <a16:colId xmlns:a16="http://schemas.microsoft.com/office/drawing/2014/main" val="2259321198"/>
                    </a:ext>
                  </a:extLst>
                </a:gridCol>
                <a:gridCol w="538946">
                  <a:extLst>
                    <a:ext uri="{9D8B030D-6E8A-4147-A177-3AD203B41FA5}">
                      <a16:colId xmlns:a16="http://schemas.microsoft.com/office/drawing/2014/main" val="2332230307"/>
                    </a:ext>
                  </a:extLst>
                </a:gridCol>
              </a:tblGrid>
              <a:tr h="48233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Размещение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Система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Влияет на </a:t>
                      </a:r>
                      <a:r>
                        <a:rPr lang="en-US" sz="1000" dirty="0"/>
                        <a:t>RPO</a:t>
                      </a:r>
                      <a:r>
                        <a:rPr lang="ru-RU" sz="1000" baseline="0" dirty="0"/>
                        <a:t> 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Кол-во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ОС,</a:t>
                      </a:r>
                      <a:r>
                        <a:rPr lang="ru-RU" sz="1000" baseline="0" dirty="0"/>
                        <a:t> ППО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CPU</a:t>
                      </a:r>
                      <a:r>
                        <a:rPr lang="en-US" sz="1000" baseline="0" dirty="0"/>
                        <a:t> (CORE, </a:t>
                      </a:r>
                      <a:r>
                        <a:rPr lang="en-US" sz="1000" baseline="0" dirty="0" err="1"/>
                        <a:t>vCORE</a:t>
                      </a:r>
                      <a:r>
                        <a:rPr lang="en-US" sz="1000" baseline="0" dirty="0"/>
                        <a:t>)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RAM (</a:t>
                      </a:r>
                      <a:r>
                        <a:rPr lang="ru-RU" sz="1000" dirty="0"/>
                        <a:t>Гб)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Назначение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Объем (Гб)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51151"/>
                  </a:ext>
                </a:extLst>
              </a:tr>
              <a:tr h="153560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АСУ ТП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Виртуальный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+mn-ea"/>
                          <a:cs typeface="+mn-cs"/>
                        </a:rPr>
                        <a:t>Серверное приложение ИТДЭ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просчета прогноза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C3C3C"/>
                          </a:solidFill>
                          <a:effectLst/>
                          <a:uLnTx/>
                          <a:uFillTx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Python 3.1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2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32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454983"/>
                  </a:ext>
                </a:extLst>
              </a:tr>
              <a:tr h="2411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Данные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200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431647"/>
                  </a:ext>
                </a:extLst>
              </a:tr>
              <a:tr h="333567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обработки данных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FastAPI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65140"/>
                  </a:ext>
                </a:extLst>
              </a:tr>
              <a:tr h="20883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СУБД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PostgresPro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Enterprise 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5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64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937698"/>
                  </a:ext>
                </a:extLst>
              </a:tr>
              <a:tr h="32240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3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highlight>
                          <a:srgbClr val="00FF00"/>
                        </a:highlight>
                        <a:uLnTx/>
                        <a:uFillTx/>
                        <a:latin typeface="GPN_DIN Regular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  <a:endParaRPr lang="ru-RU" sz="800" b="0" dirty="0">
                        <a:solidFill>
                          <a:srgbClr val="FF0000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11000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171164"/>
                  </a:ext>
                </a:extLst>
              </a:tr>
              <a:tr h="121995">
                <a:tc rowSpan="3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30074"/>
                  </a:ext>
                </a:extLst>
              </a:tr>
              <a:tr h="458654">
                <a:tc vMerge="1"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Фронтенд</a:t>
                      </a: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-сервер </a:t>
                      </a: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ИТДЭ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Нет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Веб-сервер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Unicorn 1.18</a:t>
                      </a:r>
                      <a:endParaRPr lang="ru-RU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40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017275"/>
                  </a:ext>
                </a:extLst>
              </a:tr>
              <a:tr h="20925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Виртуализация</a:t>
                      </a:r>
                    </a:p>
                    <a:p>
                      <a:pPr algn="ctr"/>
                      <a:endParaRPr kumimoji="0" lang="ru-RU" sz="105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GPN_DIN Regular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1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zVirt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4.*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224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Системный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905535"/>
                  </a:ext>
                </a:extLst>
              </a:tr>
              <a:tr h="152018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5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Физический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5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ru-RU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800" b="0" kern="1200" dirty="0">
                        <a:solidFill>
                          <a:schemeClr val="tx2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endParaRPr lang="ru-RU" sz="800" kern="1200" dirty="0">
                        <a:solidFill>
                          <a:schemeClr val="tx2"/>
                        </a:solidFill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45313417"/>
                  </a:ext>
                </a:extLst>
              </a:tr>
              <a:tr h="36918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12000</a:t>
                      </a:r>
                    </a:p>
                  </a:txBody>
                  <a:tcPr marL="36000" marR="36000" marT="36000" marB="3600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280982"/>
                  </a:ext>
                </a:extLst>
              </a:tr>
              <a:tr h="241167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6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/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Иная инфраструктура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Виртуальный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  <a:p>
                      <a:pPr algn="ctr"/>
                      <a:endParaRPr kumimoji="0" lang="ru-RU" sz="105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GPN_DIN Regular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+mn-ea"/>
                          <a:cs typeface="+mn-cs"/>
                        </a:rPr>
                        <a:t>Обучение ИТДЭ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просчета прогноза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Python 3.1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2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32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258479"/>
                  </a:ext>
                </a:extLst>
              </a:tr>
              <a:tr h="24116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Данные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200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941130"/>
                  </a:ext>
                </a:extLst>
              </a:tr>
              <a:tr h="48233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7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/>
                          <a:cs typeface="+mn-cs"/>
                        </a:rPr>
                        <a:t>Сервер обработки данных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+mn-lt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FastAPI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4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4335"/>
                  </a:ext>
                </a:extLst>
              </a:tr>
              <a:tr h="291871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СУБД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PostgresPro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Enterprise 1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5</a:t>
                      </a:r>
                      <a:endParaRPr lang="en-US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64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50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69464"/>
                  </a:ext>
                </a:extLst>
              </a:tr>
              <a:tr h="29187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  <a:endParaRPr lang="ru-RU" sz="800" b="0" dirty="0">
                        <a:solidFill>
                          <a:srgbClr val="FF0000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36000" marR="0" marT="0" marB="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11000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73153"/>
                  </a:ext>
                </a:extLst>
              </a:tr>
              <a:tr h="48233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9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Фронтенд</a:t>
                      </a: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-сервер </a:t>
                      </a: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cs typeface="+mn-cs"/>
                        </a:rPr>
                        <a:t>ИТДЭ</a:t>
                      </a:r>
                      <a:endParaRPr kumimoji="0" lang="en-US" sz="105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Arial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Нет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Astra Linux SE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1.7</a:t>
                      </a:r>
                      <a:b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Веб-сервер</a:t>
                      </a: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Unicorn 1.18</a:t>
                      </a:r>
                      <a:endParaRPr lang="ru-RU" sz="900" kern="1200" dirty="0">
                        <a:solidFill>
                          <a:schemeClr val="tx1"/>
                        </a:solidFill>
                        <a:latin typeface="GPN_DIN Regular" panose="020B0504020202020204" pitchFamily="34" charset="-52"/>
                        <a:ea typeface="GPN_DIN Regular" panose="020B0504020202020204" pitchFamily="34" charset="-52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8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ru-RU" sz="800" b="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Системный</a:t>
                      </a:r>
                    </a:p>
                  </a:txBody>
                  <a:tcPr marL="36000" marR="0" marT="0" marB="0" anchor="ctr">
                    <a:solidFill>
                      <a:srgbClr val="CBCE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dirty="0"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</a:rPr>
                        <a:t>40</a:t>
                      </a:r>
                      <a:endParaRPr lang="ru-RU" sz="1100" dirty="0">
                        <a:effectLst/>
                        <a:latin typeface="GPN_DIN Regular" panose="020B0504020202020204" pitchFamily="34" charset="-52"/>
                        <a:ea typeface="GPN_DIN Regular" panose="020B0504020202020204" pitchFamily="34" charset="-52"/>
                      </a:endParaRPr>
                    </a:p>
                  </a:txBody>
                  <a:tcPr marL="9525" marR="9525" marT="9525" marB="0" anchor="ctr">
                    <a:solidFill>
                      <a:srgbClr val="CB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929319"/>
                  </a:ext>
                </a:extLst>
              </a:tr>
              <a:tr h="249923">
                <a:tc rowSpan="2"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10</a:t>
                      </a: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Физический</a:t>
                      </a:r>
                      <a:b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</a:br>
                      <a:r>
                        <a:rPr kumimoji="0" lang="ru-RU" sz="105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(серверная заказчика)</a:t>
                      </a:r>
                    </a:p>
                    <a:p>
                      <a:pPr algn="ctr"/>
                      <a:endParaRPr kumimoji="0" lang="ru-RU" sz="105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706F6F"/>
                        </a:solidFill>
                        <a:effectLst/>
                        <a:uLnTx/>
                        <a:uFillTx/>
                        <a:latin typeface="GPN_DIN Regular"/>
                        <a:cs typeface="+mn-cs"/>
                      </a:endParaRPr>
                    </a:p>
                  </a:txBody>
                  <a:tcPr>
                    <a:solidFill>
                      <a:srgbClr val="CBCE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05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706F6F"/>
                          </a:solidFill>
                          <a:effectLst/>
                          <a:uLnTx/>
                          <a:uFillTx/>
                          <a:latin typeface="GPN_DIN Regular"/>
                          <a:ea typeface="GPN_DIN Regular" panose="020B0504020202020204" pitchFamily="34" charset="-52"/>
                          <a:cs typeface="+mn-cs"/>
                        </a:rPr>
                        <a:t>Виртуализация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Да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1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dirty="0" err="1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zVirt</a:t>
                      </a:r>
                      <a:r>
                        <a:rPr lang="ru-RU" sz="900" kern="1200" dirty="0">
                          <a:solidFill>
                            <a:schemeClr val="tx1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 4.*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24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 dirty="0"/>
                        <a:t>112</a:t>
                      </a:r>
                    </a:p>
                  </a:txBody>
                  <a:tcPr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Системный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100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318311"/>
                  </a:ext>
                </a:extLst>
              </a:tr>
              <a:tr h="41721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b="0" kern="1200" dirty="0">
                          <a:solidFill>
                            <a:schemeClr val="tx2"/>
                          </a:solidFill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Данные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80000"/>
                        </a:lnSpc>
                        <a:spcAft>
                          <a:spcPts val="0"/>
                        </a:spcAft>
                      </a:pPr>
                      <a:r>
                        <a:rPr lang="ru-RU" sz="800" kern="1200" dirty="0">
                          <a:solidFill>
                            <a:schemeClr val="tx2"/>
                          </a:solidFill>
                          <a:effectLst/>
                          <a:latin typeface="GPN_DIN Regular" panose="020B0504020202020204" pitchFamily="34" charset="-52"/>
                          <a:ea typeface="GPN_DIN Regular" panose="020B0504020202020204" pitchFamily="34" charset="-52"/>
                          <a:cs typeface="+mn-cs"/>
                        </a:rPr>
                        <a:t>12000</a:t>
                      </a:r>
                    </a:p>
                  </a:txBody>
                  <a:tcPr marL="36000" marR="36000" marT="36000" marB="36000" anchor="ctr">
                    <a:solidFill>
                      <a:srgbClr val="E7E8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29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028347"/>
      </p:ext>
    </p:extLst>
  </p:cSld>
  <p:clrMapOvr>
    <a:masterClrMapping/>
  </p:clrMapOvr>
</p:sld>
</file>

<file path=ppt/theme/theme1.xml><?xml version="1.0" encoding="utf-8"?>
<a:theme xmlns:a="http://schemas.openxmlformats.org/drawingml/2006/main" name="1_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GPN NEW">
      <a:majorFont>
        <a:latin typeface="GPN_DIN Condensed"/>
        <a:ea typeface="Arial"/>
        <a:cs typeface="Arial"/>
      </a:majorFont>
      <a:minorFont>
        <a:latin typeface="GPN_DIN Condensed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>
          <a:solidFill>
            <a:schemeClr val="accent2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prstGeom prst="rect">
          <a:avLst/>
        </a:prstGeom>
        <a:noFill/>
      </a:spPr>
      <a:bodyPr/>
      <a:lstStyle/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1057</Words>
  <Application>Microsoft Office PowerPoint</Application>
  <PresentationFormat>Широкоэкранный</PresentationFormat>
  <Paragraphs>298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Arial</vt:lpstr>
      <vt:lpstr>Arial Narrow</vt:lpstr>
      <vt:lpstr>Calibri</vt:lpstr>
      <vt:lpstr>GPN_DIN Condensed</vt:lpstr>
      <vt:lpstr>GPN_DIN Condensed Bold</vt:lpstr>
      <vt:lpstr>GPN_DIN Condensed Regular</vt:lpstr>
      <vt:lpstr>GPN_DIN Regular</vt:lpstr>
      <vt:lpstr>Helvetica</vt:lpstr>
      <vt:lpstr>Wingdings</vt:lpstr>
      <vt:lpstr>1_gpn_report</vt:lpstr>
      <vt:lpstr>СХЕМА ВНЕШНЕГО СЕТЕВОГО ВЗАИМОДЕЙСТВИЯ</vt:lpstr>
      <vt:lpstr>Схема работы приложения</vt:lpstr>
      <vt:lpstr>Лицензирование</vt:lpstr>
      <vt:lpstr>Модель потоков схема для изолированного АСУ ТП</vt:lpstr>
      <vt:lpstr>Модель потоков для изолированного АСУ ТП с иной инфраструктурой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Дюжев</dc:creator>
  <cp:lastModifiedBy>Сергей Волков</cp:lastModifiedBy>
  <cp:revision>21</cp:revision>
  <dcterms:created xsi:type="dcterms:W3CDTF">2025-08-26T18:51:32Z</dcterms:created>
  <dcterms:modified xsi:type="dcterms:W3CDTF">2025-08-27T20:35:33Z</dcterms:modified>
</cp:coreProperties>
</file>