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2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6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7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4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4.xml" ContentType="application/vnd.openxmlformats-officedocument.presentationml.slide+xml"/>
  <Override PartName="/ppt/slides/slide28.xml" ContentType="application/vnd.openxmlformats-officedocument.presentationml.slide+xml"/>
  <Override PartName="/ppt/slides/slide14.xml" ContentType="application/vnd.openxmlformats-officedocument.presentationml.slide+xml"/>
  <Override PartName="/ppt/slides/slide52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51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703" r:id="rId4"/>
    <p:sldMasterId id="2147483704" r:id="rId5"/>
    <p:sldMasterId id="2147483705" r:id="rId6"/>
    <p:sldMasterId id="2147483706" r:id="rId7"/>
    <p:sldMasterId id="2147483707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</p:sldIdLst>
  <p:sldSz cy="9144000" cx="16256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0.xml" Type="http://schemas.openxmlformats.org/officeDocument/2006/relationships/slide" Id="rId39"/><Relationship Target="slides/slide29.xml" Type="http://schemas.openxmlformats.org/officeDocument/2006/relationships/slide" Id="rId38"/><Relationship Target="slides/slide28.xml" Type="http://schemas.openxmlformats.org/officeDocument/2006/relationships/slide" Id="rId37"/><Relationship Target="slides/slide27.xml" Type="http://schemas.openxmlformats.org/officeDocument/2006/relationships/slide" Id="rId36"/><Relationship Target="slides/slide21.xml" Type="http://schemas.openxmlformats.org/officeDocument/2006/relationships/slide" Id="rId30"/><Relationship Target="slides/slide22.xml" Type="http://schemas.openxmlformats.org/officeDocument/2006/relationships/slide" Id="rId31"/><Relationship Target="slides/slide25.xml" Type="http://schemas.openxmlformats.org/officeDocument/2006/relationships/slide" Id="rId34"/><Relationship Target="slides/slide26.xml" Type="http://schemas.openxmlformats.org/officeDocument/2006/relationships/slide" Id="rId35"/><Relationship Target="slides/slide23.xml" Type="http://schemas.openxmlformats.org/officeDocument/2006/relationships/slide" Id="rId32"/><Relationship Target="slides/slide24.xml" Type="http://schemas.openxmlformats.org/officeDocument/2006/relationships/slide" Id="rId33"/><Relationship Target="slides/slide39.xml" Type="http://schemas.openxmlformats.org/officeDocument/2006/relationships/slide" Id="rId48"/><Relationship Target="slides/slide38.xml" Type="http://schemas.openxmlformats.org/officeDocument/2006/relationships/slide" Id="rId47"/><Relationship Target="slides/slide40.xml" Type="http://schemas.openxmlformats.org/officeDocument/2006/relationships/slide" Id="rId49"/><Relationship Target="presProps.xml" Type="http://schemas.openxmlformats.org/officeDocument/2006/relationships/presProps" Id="rId2"/><Relationship Target="theme/theme4.xml" Type="http://schemas.openxmlformats.org/officeDocument/2006/relationships/theme" Id="rId1"/><Relationship Target="slides/slide31.xml" Type="http://schemas.openxmlformats.org/officeDocument/2006/relationships/slide" Id="rId40"/><Relationship Target="slideMasters/slideMaster1.xml" Type="http://schemas.openxmlformats.org/officeDocument/2006/relationships/slideMaster" Id="rId4"/><Relationship Target="slides/slide32.xml" Type="http://schemas.openxmlformats.org/officeDocument/2006/relationships/slide" Id="rId41"/><Relationship Target="tableStyles.xml" Type="http://schemas.openxmlformats.org/officeDocument/2006/relationships/tableStyles" Id="rId3"/><Relationship Target="slides/slide33.xml" Type="http://schemas.openxmlformats.org/officeDocument/2006/relationships/slide" Id="rId42"/><Relationship Target="slides/slide34.xml" Type="http://schemas.openxmlformats.org/officeDocument/2006/relationships/slide" Id="rId43"/><Relationship Target="slides/slide35.xml" Type="http://schemas.openxmlformats.org/officeDocument/2006/relationships/slide" Id="rId44"/><Relationship Target="slides/slide36.xml" Type="http://schemas.openxmlformats.org/officeDocument/2006/relationships/slide" Id="rId45"/><Relationship Target="slides/slide37.xml" Type="http://schemas.openxmlformats.org/officeDocument/2006/relationships/slide" Id="rId46"/><Relationship Target="notesMasters/notesMaster1.xml" Type="http://schemas.openxmlformats.org/officeDocument/2006/relationships/notesMaster" Id="rId9"/><Relationship Target="slideMasters/slideMaster3.xml" Type="http://schemas.openxmlformats.org/officeDocument/2006/relationships/slideMaster" Id="rId6"/><Relationship Target="slideMasters/slideMaster2.xml" Type="http://schemas.openxmlformats.org/officeDocument/2006/relationships/slideMaster" Id="rId5"/><Relationship Target="slideMasters/slideMaster5.xml" Type="http://schemas.openxmlformats.org/officeDocument/2006/relationships/slideMaster" Id="rId8"/><Relationship Target="slideMasters/slideMaster4.xml" Type="http://schemas.openxmlformats.org/officeDocument/2006/relationships/slideMaster" Id="rId7"/><Relationship Target="slides/slide49.xml" Type="http://schemas.openxmlformats.org/officeDocument/2006/relationships/slide" Id="rId58"/><Relationship Target="slides/slide50.xml" Type="http://schemas.openxmlformats.org/officeDocument/2006/relationships/slide" Id="rId59"/><Relationship Target="slides/slide10.xml" Type="http://schemas.openxmlformats.org/officeDocument/2006/relationships/slide" Id="rId19"/><Relationship Target="slides/slide9.xml" Type="http://schemas.openxmlformats.org/officeDocument/2006/relationships/slide" Id="rId18"/><Relationship Target="slides/slide8.xml" Type="http://schemas.openxmlformats.org/officeDocument/2006/relationships/slide" Id="rId17"/><Relationship Target="slides/slide7.xml" Type="http://schemas.openxmlformats.org/officeDocument/2006/relationships/slide" Id="rId16"/><Relationship Target="slides/slide6.xml" Type="http://schemas.openxmlformats.org/officeDocument/2006/relationships/slide" Id="rId15"/><Relationship Target="slides/slide5.xml" Type="http://schemas.openxmlformats.org/officeDocument/2006/relationships/slide" Id="rId14"/><Relationship Target="slides/slide3.xml" Type="http://schemas.openxmlformats.org/officeDocument/2006/relationships/slide" Id="rId12"/><Relationship Target="slides/slide4.xml" Type="http://schemas.openxmlformats.org/officeDocument/2006/relationships/slide" Id="rId13"/><Relationship Target="slides/slide1.xml" Type="http://schemas.openxmlformats.org/officeDocument/2006/relationships/slide" Id="rId10"/><Relationship Target="slides/slide2.xml" Type="http://schemas.openxmlformats.org/officeDocument/2006/relationships/slide" Id="rId11"/><Relationship Target="slides/slide48.xml" Type="http://schemas.openxmlformats.org/officeDocument/2006/relationships/slide" Id="rId57"/><Relationship Target="slides/slide47.xml" Type="http://schemas.openxmlformats.org/officeDocument/2006/relationships/slide" Id="rId56"/><Relationship Target="slides/slide46.xml" Type="http://schemas.openxmlformats.org/officeDocument/2006/relationships/slide" Id="rId55"/><Relationship Target="slides/slide45.xml" Type="http://schemas.openxmlformats.org/officeDocument/2006/relationships/slide" Id="rId54"/><Relationship Target="slides/slide44.xml" Type="http://schemas.openxmlformats.org/officeDocument/2006/relationships/slide" Id="rId53"/><Relationship Target="slides/slide43.xml" Type="http://schemas.openxmlformats.org/officeDocument/2006/relationships/slide" Id="rId52"/><Relationship Target="slides/slide42.xml" Type="http://schemas.openxmlformats.org/officeDocument/2006/relationships/slide" Id="rId51"/><Relationship Target="slides/slide41.xml" Type="http://schemas.openxmlformats.org/officeDocument/2006/relationships/slide" Id="rId50"/><Relationship Target="slides/slide20.xml" Type="http://schemas.openxmlformats.org/officeDocument/2006/relationships/slide" Id="rId29"/><Relationship Target="slides/slide17.xml" Type="http://schemas.openxmlformats.org/officeDocument/2006/relationships/slide" Id="rId26"/><Relationship Target="slides/slide16.xml" Type="http://schemas.openxmlformats.org/officeDocument/2006/relationships/slide" Id="rId25"/><Relationship Target="slides/slide19.xml" Type="http://schemas.openxmlformats.org/officeDocument/2006/relationships/slide" Id="rId28"/><Relationship Target="slides/slide18.xml" Type="http://schemas.openxmlformats.org/officeDocument/2006/relationships/slide" Id="rId27"/><Relationship Target="slides/slide12.xml" Type="http://schemas.openxmlformats.org/officeDocument/2006/relationships/slide" Id="rId21"/><Relationship Target="slides/slide13.xml" Type="http://schemas.openxmlformats.org/officeDocument/2006/relationships/slide" Id="rId22"/><Relationship Target="slides/slide51.xml" Type="http://schemas.openxmlformats.org/officeDocument/2006/relationships/slide" Id="rId60"/><Relationship Target="slides/slide14.xml" Type="http://schemas.openxmlformats.org/officeDocument/2006/relationships/slide" Id="rId23"/><Relationship Target="slides/slide15.xml" Type="http://schemas.openxmlformats.org/officeDocument/2006/relationships/slide" Id="rId24"/><Relationship Target="slides/slide11.xml" Type="http://schemas.openxmlformats.org/officeDocument/2006/relationships/slide" Id="rId20"/><Relationship Target="slides/slide52.xml" Type="http://schemas.openxmlformats.org/officeDocument/2006/relationships/slide" Id="rId61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9" name="Shape 3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0" name="Shape 3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5" name="Shape 3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6" name="Shape 3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1" name="Shape 3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2" name="Shape 3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8" name="Shape 3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9" name="Shape 3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9" name="Shape 3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0" name="Shape 4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3" name="Shape 4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4" name="Shape 4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4" name="Shape 4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5" name="Shape 4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5" name="Shape 4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6" name="Shape 4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4" name="Shape 4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5" name="Shape 4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0" name="Shape 5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1" name="Shape 5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5" name="Shape 5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6" name="Shape 5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" name="Shape 50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5" name="Shape 5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6" name="Shape 5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" name="Shape 51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2" name="Shape 5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3" name="Shape 5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" name="Shape 52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7" name="Shape 5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8" name="Shape 5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" name="Shape 52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3" name="Shape 5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4" name="Shape 5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" name="Shape 5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9" name="Shape 5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0" name="Shape 5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1" name="Shape 5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5" name="Shape 5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6" name="Shape 5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1" name="Shape 5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2" name="Shape 5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" name="Shape 5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7" name="Shape 5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8" name="Shape 5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9" name="Shape 5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3" name="Shape 5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4" name="Shape 5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5" name="Shape 5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5" name="Shape 2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8" name="Shape 5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9" name="Shape 5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" name="Shape 5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9" name="Shape 5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0" name="Shape 5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" name="Shape 5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7" name="Shape 5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8" name="Shape 5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9" name="Shape 5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6" name="Shape 5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7" name="Shape 5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8" name="Shape 5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5" name="Shape 6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6" name="Shape 6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" name="Shape 60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4" name="Shape 6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5" name="Shape 6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6" name="Shape 61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3" name="Shape 6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4" name="Shape 6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5" name="Shape 62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2" name="Shape 6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3" name="Shape 6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" name="Shape 6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1" name="Shape 6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2" name="Shape 6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3" name="Shape 6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5" name="Shape 6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6" name="Shape 6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7" name="Shape 6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3" name="Shape 6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4" name="Shape 6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5" name="Shape 66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1" name="Shape 6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2" name="Shape 6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3" name="Shape 6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9" name="Shape 6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0" name="Shape 6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1" name="Shape 68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7" name="Shape 6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8" name="Shape 6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9" name="Shape 68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5" name="Shape 6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6" name="Shape 6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7" name="Shape 69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3" name="Shape 7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4" name="Shape 7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5" name="Shape 70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1" name="Shape 7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2" name="Shape 7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3" name="Shape 7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8" name="Shape 7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9" name="Shape 7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0" name="Shape 7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6" name="Shape 7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7" name="Shape 7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8" name="Shape 72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4" name="Shape 7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5" name="Shape 7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6" name="Shape 73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7" name="Shape 2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1" name="Shape 7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2" name="Shape 7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3" name="Shape 74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8" name="Shape 7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9" name="Shape 7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0" name="Shape 75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7" name="Shape 7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8" name="Shape 758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9" name="Shape 7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7" name="Shape 2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5" name="Shape 3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3" name="Shape 3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3" name="Shape 3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4" name="Shape 3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5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6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3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4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5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6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7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8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9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0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1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2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3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4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5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6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7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8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9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0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1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2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3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4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5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46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47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48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49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0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1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2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3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4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5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title"/>
          </p:nvPr>
        </p:nvSpPr>
        <p:spPr>
          <a:xfrm rot="5400000">
            <a:off y="1909762" x="11231562"/>
            <a:ext cy="3482975" cx="422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 rot="5400000">
            <a:off y="-1497012" x="4189412"/>
            <a:ext cy="10296524" cx="422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342900" marL="342900">
              <a:spcBef>
                <a:spcPts val="0"/>
              </a:spcBef>
              <a:spcAft>
                <a:spcPts val="0"/>
              </a:spcAft>
              <a:defRPr/>
            </a:lvl1pPr>
            <a:lvl2pPr algn="ctr" rtl="0" indent="-285750" marL="742950">
              <a:spcBef>
                <a:spcPts val="0"/>
              </a:spcBef>
              <a:spcAft>
                <a:spcPts val="0"/>
              </a:spcAft>
              <a:defRPr/>
            </a:lvl2pPr>
            <a:lvl3pPr algn="ctr" rtl="0" indent="-228600" marL="1143000">
              <a:spcBef>
                <a:spcPts val="0"/>
              </a:spcBef>
              <a:spcAft>
                <a:spcPts val="0"/>
              </a:spcAft>
              <a:defRPr/>
            </a:lvl3pPr>
            <a:lvl4pPr algn="ctr" rtl="0" indent="-228600" marL="1600200">
              <a:spcBef>
                <a:spcPts val="0"/>
              </a:spcBef>
              <a:spcAft>
                <a:spcPts val="0"/>
              </a:spcAft>
              <a:defRPr/>
            </a:lvl4pPr>
            <a:lvl5pPr algn="ctr" rtl="0" indent="-228600" marL="205740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711700" x="1155700"/>
            <a:ext cy="1054100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342900" marL="342900">
              <a:spcBef>
                <a:spcPts val="0"/>
              </a:spcBef>
              <a:spcAft>
                <a:spcPts val="0"/>
              </a:spcAft>
              <a:defRPr/>
            </a:lvl1pPr>
            <a:lvl2pPr algn="ctr" rtl="0" indent="-285750" marL="742950">
              <a:spcBef>
                <a:spcPts val="0"/>
              </a:spcBef>
              <a:spcAft>
                <a:spcPts val="0"/>
              </a:spcAft>
              <a:defRPr/>
            </a:lvl2pPr>
            <a:lvl3pPr algn="ctr" rtl="0" indent="-228600" marL="1143000">
              <a:spcBef>
                <a:spcPts val="0"/>
              </a:spcBef>
              <a:spcAft>
                <a:spcPts val="0"/>
              </a:spcAft>
              <a:defRPr/>
            </a:lvl3pPr>
            <a:lvl4pPr algn="ctr" rtl="0" indent="-228600" marL="1600200">
              <a:spcBef>
                <a:spcPts val="0"/>
              </a:spcBef>
              <a:spcAft>
                <a:spcPts val="0"/>
              </a:spcAft>
              <a:defRPr/>
            </a:lvl4pPr>
            <a:lvl5pPr algn="ctr" rtl="0" indent="-228600" marL="205740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 rot="5400000">
            <a:off y="2532062" x="9313862"/>
            <a:ext cy="3482975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 rot="5400000">
            <a:off y="-874712" x="2271712"/>
            <a:ext cy="10296524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 rot="5400000">
            <a:off y="-1511300" x="5270500"/>
            <a:ext cy="13931900" cx="5702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2603500" x="115570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y="2603500" x="819785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 rot="5400000">
            <a:off y="-1727200" x="7594599"/>
            <a:ext cy="13931900" cx="1054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342900" marL="342900">
              <a:spcBef>
                <a:spcPts val="0"/>
              </a:spcBef>
              <a:spcAft>
                <a:spcPts val="0"/>
              </a:spcAft>
              <a:defRPr/>
            </a:lvl1pPr>
            <a:lvl2pPr algn="ctr" rtl="0" indent="-285750" marL="742950">
              <a:spcBef>
                <a:spcPts val="0"/>
              </a:spcBef>
              <a:spcAft>
                <a:spcPts val="0"/>
              </a:spcAft>
              <a:defRPr/>
            </a:lvl2pPr>
            <a:lvl3pPr algn="ctr" rtl="0" indent="-228600" marL="1143000">
              <a:spcBef>
                <a:spcPts val="0"/>
              </a:spcBef>
              <a:spcAft>
                <a:spcPts val="0"/>
              </a:spcAft>
              <a:defRPr/>
            </a:lvl3pPr>
            <a:lvl4pPr algn="ctr" rtl="0" indent="-228600" marL="1600200">
              <a:spcBef>
                <a:spcPts val="0"/>
              </a:spcBef>
              <a:spcAft>
                <a:spcPts val="0"/>
              </a:spcAft>
              <a:defRPr/>
            </a:lvl4pPr>
            <a:lvl5pPr algn="ctr" rtl="0" indent="-228600" marL="205740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 rot="5400000">
            <a:off y="3321843" x="10597356"/>
            <a:ext cy="3657600" cx="60340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 rot="5400000">
            <a:off y="-259556" x="3205956"/>
            <a:ext cy="10820400" cx="60340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342900" marL="342900">
              <a:spcBef>
                <a:spcPts val="0"/>
              </a:spcBef>
              <a:spcAft>
                <a:spcPts val="0"/>
              </a:spcAft>
              <a:defRPr/>
            </a:lvl1pPr>
            <a:lvl2pPr algn="ctr" rtl="0" indent="-285750" marL="742950">
              <a:spcBef>
                <a:spcPts val="0"/>
              </a:spcBef>
              <a:spcAft>
                <a:spcPts val="0"/>
              </a:spcAft>
              <a:defRPr/>
            </a:lvl2pPr>
            <a:lvl3pPr algn="ctr" rtl="0" indent="-228600" marL="1143000">
              <a:spcBef>
                <a:spcPts val="0"/>
              </a:spcBef>
              <a:spcAft>
                <a:spcPts val="0"/>
              </a:spcAft>
              <a:defRPr/>
            </a:lvl3pPr>
            <a:lvl4pPr algn="ctr" rtl="0" indent="-228600" marL="1600200">
              <a:spcBef>
                <a:spcPts val="0"/>
              </a:spcBef>
              <a:spcAft>
                <a:spcPts val="0"/>
              </a:spcAft>
              <a:defRPr/>
            </a:lvl4pPr>
            <a:lvl5pPr algn="ctr" rtl="0" indent="-228600" marL="205740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781300" x="1155700"/>
            <a:ext cy="356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y="-2164556" x="5110956"/>
            <a:ext cy="14630400" cx="60340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342900" marL="342900">
              <a:spcBef>
                <a:spcPts val="0"/>
              </a:spcBef>
              <a:spcAft>
                <a:spcPts val="0"/>
              </a:spcAft>
              <a:defRPr/>
            </a:lvl1pPr>
            <a:lvl2pPr algn="ctr" rtl="0" indent="-285750" marL="742950">
              <a:spcBef>
                <a:spcPts val="0"/>
              </a:spcBef>
              <a:spcAft>
                <a:spcPts val="0"/>
              </a:spcAft>
              <a:defRPr/>
            </a:lvl2pPr>
            <a:lvl3pPr algn="ctr" rtl="0" indent="-228600" marL="1143000">
              <a:spcBef>
                <a:spcPts val="0"/>
              </a:spcBef>
              <a:spcAft>
                <a:spcPts val="0"/>
              </a:spcAft>
              <a:defRPr/>
            </a:lvl3pPr>
            <a:lvl4pPr algn="ctr" rtl="0" indent="-228600" marL="1600200">
              <a:spcBef>
                <a:spcPts val="0"/>
              </a:spcBef>
              <a:spcAft>
                <a:spcPts val="0"/>
              </a:spcAft>
              <a:defRPr/>
            </a:lvl4pPr>
            <a:lvl5pPr algn="ctr" rtl="0" indent="-228600" marL="205740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781300" x="1155700"/>
            <a:ext cy="356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2781300" x="1155700"/>
            <a:ext cy="356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2133600" x="812800"/>
            <a:ext cy="6034087" cx="723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y="2133600" x="8204200"/>
            <a:ext cy="6034087" cx="723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2781300" x="1155700"/>
            <a:ext cy="356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2133600" x="812800"/>
            <a:ext cy="6034087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342900" marL="342900">
              <a:spcBef>
                <a:spcPts val="0"/>
              </a:spcBef>
              <a:spcAft>
                <a:spcPts val="0"/>
              </a:spcAft>
              <a:defRPr/>
            </a:lvl1pPr>
            <a:lvl2pPr algn="ctr" rtl="0" indent="-285750" marL="742950">
              <a:spcBef>
                <a:spcPts val="0"/>
              </a:spcBef>
              <a:spcAft>
                <a:spcPts val="0"/>
              </a:spcAft>
              <a:defRPr/>
            </a:lvl2pPr>
            <a:lvl3pPr algn="ctr" rtl="0" indent="-228600" marL="1143000">
              <a:spcBef>
                <a:spcPts val="0"/>
              </a:spcBef>
              <a:spcAft>
                <a:spcPts val="0"/>
              </a:spcAft>
              <a:defRPr/>
            </a:lvl3pPr>
            <a:lvl4pPr algn="ctr" rtl="0" indent="-228600" marL="1600200">
              <a:spcBef>
                <a:spcPts val="0"/>
              </a:spcBef>
              <a:spcAft>
                <a:spcPts val="0"/>
              </a:spcAft>
              <a:defRPr/>
            </a:lvl4pPr>
            <a:lvl5pPr algn="ctr" rtl="0" indent="-228600" marL="205740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9" name="Shape 119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 rot="5400000">
            <a:off y="2532062" x="9313862"/>
            <a:ext cy="3482975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 rot="5400000">
            <a:off y="-874712" x="2271712"/>
            <a:ext cy="10296524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 rot="5400000">
            <a:off y="-1511300" x="5270500"/>
            <a:ext cy="13931900" cx="5702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1" name="Shape 131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2603500" x="115570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y="2603500" x="819785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8" name="Shape 158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 rot="5400000">
            <a:off y="2532099" x="9313799"/>
            <a:ext cy="3483000" cx="806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 rot="5400000">
            <a:off y="-874699" x="2271625"/>
            <a:ext cy="10296599" cx="806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 rot="5400000">
            <a:off y="-1511300" x="5270399"/>
            <a:ext cy="13932000" cx="570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y="6400800" x="3186113"/>
            <a:ext cy="75569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0" name="Shape 170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7156450" x="3186113"/>
            <a:ext cy="107309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y="363537" x="812800"/>
            <a:ext cy="1549499" cx="534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363537" x="6356350"/>
            <a:ext cy="7804199" cx="9086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5" name="Shape 175"/>
          <p:cNvSpPr txBox="1"/>
          <p:nvPr>
            <p:ph idx="2" type="body"/>
          </p:nvPr>
        </p:nvSpPr>
        <p:spPr>
          <a:xfrm>
            <a:off y="1912938" x="812800"/>
            <a:ext cy="6254699" cx="534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2046288" x="812800"/>
            <a:ext cy="854100" cx="718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2" name="Shape 182"/>
          <p:cNvSpPr txBox="1"/>
          <p:nvPr>
            <p:ph idx="2" type="body"/>
          </p:nvPr>
        </p:nvSpPr>
        <p:spPr>
          <a:xfrm>
            <a:off y="2900363" x="812800"/>
            <a:ext cy="5267400" cx="718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3" type="body"/>
          </p:nvPr>
        </p:nvSpPr>
        <p:spPr>
          <a:xfrm>
            <a:off y="2046288" x="8258175"/>
            <a:ext cy="854100" cx="71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4" type="body"/>
          </p:nvPr>
        </p:nvSpPr>
        <p:spPr>
          <a:xfrm>
            <a:off y="2900363" x="8258175"/>
            <a:ext cy="5267400" cx="71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y="2603500" x="1155700"/>
            <a:ext cy="5702399" cx="6889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y="2603500" x="8197850"/>
            <a:ext cy="5702399" cx="6889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y="5875337" x="1284287"/>
            <a:ext cy="1816200" cx="1381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3875087" x="1284287"/>
            <a:ext cy="2000400" cx="1381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2603500" x="1155700"/>
            <a:ext cy="5702399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type="ctrTitle"/>
          </p:nvPr>
        </p:nvSpPr>
        <p:spPr>
          <a:xfrm>
            <a:off y="2840038" x="1219200"/>
            <a:ext cy="1960500" cx="1381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7" name="Shape 197"/>
          <p:cNvSpPr txBox="1"/>
          <p:nvPr>
            <p:ph idx="1" type="subTitle"/>
          </p:nvPr>
        </p:nvSpPr>
        <p:spPr>
          <a:xfrm>
            <a:off y="5181600" x="2438400"/>
            <a:ext cy="2336700" cx="11379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711700" x="1155700"/>
            <a:ext cy="1054100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y="4711700" x="8197850"/>
            <a:ext cy="1054100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5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_rels/slideMaster2.xml.rels><?xml version="1.0" encoding="UTF-8" standalone="yes"?><Relationships xmlns="http://schemas.openxmlformats.org/package/2006/relationships"><Relationship Target="../theme/theme7.xml" Type="http://schemas.openxmlformats.org/officeDocument/2006/relationships/theme" Id="rId12"/><Relationship Target="../slideLayouts/slideLayout13.xml" Type="http://schemas.openxmlformats.org/officeDocument/2006/relationships/slideLayout" Id="rId2"/><Relationship Target="../slideLayouts/slideLayout12.xml" Type="http://schemas.openxmlformats.org/officeDocument/2006/relationships/slideLayout" Id="rId1"/><Relationship Target="../slideLayouts/slideLayout21.xml" Type="http://schemas.openxmlformats.org/officeDocument/2006/relationships/slideLayout" Id="rId10"/><Relationship Target="../slideLayouts/slideLayout15.xml" Type="http://schemas.openxmlformats.org/officeDocument/2006/relationships/slideLayout" Id="rId4"/><Relationship Target="../slideLayouts/slideLayout22.xml" Type="http://schemas.openxmlformats.org/officeDocument/2006/relationships/slideLayout" Id="rId11"/><Relationship Target="../slideLayouts/slideLayout14.xml" Type="http://schemas.openxmlformats.org/officeDocument/2006/relationships/slideLayout" Id="rId3"/><Relationship Target="../slideLayouts/slideLayout20.xml" Type="http://schemas.openxmlformats.org/officeDocument/2006/relationships/slideLayout" Id="rId9"/><Relationship Target="../slideLayouts/slideLayout17.xml" Type="http://schemas.openxmlformats.org/officeDocument/2006/relationships/slideLayout" Id="rId6"/><Relationship Target="../slideLayouts/slideLayout16.xml" Type="http://schemas.openxmlformats.org/officeDocument/2006/relationships/slideLayout" Id="rId5"/><Relationship Target="../slideLayouts/slideLayout19.xml" Type="http://schemas.openxmlformats.org/officeDocument/2006/relationships/slideLayout" Id="rId8"/><Relationship Target="../slideLayouts/slideLayout18.xml" Type="http://schemas.openxmlformats.org/officeDocument/2006/relationships/slideLayout" Id="rId7"/></Relationships>
</file>

<file path=ppt/slideMasters/_rels/slideMaster3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2"/><Relationship Target="../slideLayouts/slideLayout24.xml" Type="http://schemas.openxmlformats.org/officeDocument/2006/relationships/slideLayout" Id="rId2"/><Relationship Target="../slideLayouts/slideLayout23.xml" Type="http://schemas.openxmlformats.org/officeDocument/2006/relationships/slideLayout" Id="rId1"/><Relationship Target="../slideLayouts/slideLayout32.xml" Type="http://schemas.openxmlformats.org/officeDocument/2006/relationships/slideLayout" Id="rId10"/><Relationship Target="../slideLayouts/slideLayout26.xml" Type="http://schemas.openxmlformats.org/officeDocument/2006/relationships/slideLayout" Id="rId4"/><Relationship Target="../slideLayouts/slideLayout33.xml" Type="http://schemas.openxmlformats.org/officeDocument/2006/relationships/slideLayout" Id="rId11"/><Relationship Target="../slideLayouts/slideLayout25.xml" Type="http://schemas.openxmlformats.org/officeDocument/2006/relationships/slideLayout" Id="rId3"/><Relationship Target="../slideLayouts/slideLayout31.xml" Type="http://schemas.openxmlformats.org/officeDocument/2006/relationships/slideLayout" Id="rId9"/><Relationship Target="../slideLayouts/slideLayout28.xml" Type="http://schemas.openxmlformats.org/officeDocument/2006/relationships/slideLayout" Id="rId6"/><Relationship Target="../slideLayouts/slideLayout27.xml" Type="http://schemas.openxmlformats.org/officeDocument/2006/relationships/slideLayout" Id="rId5"/><Relationship Target="../slideLayouts/slideLayout30.xml" Type="http://schemas.openxmlformats.org/officeDocument/2006/relationships/slideLayout" Id="rId8"/><Relationship Target="../slideLayouts/slideLayout29.xml" Type="http://schemas.openxmlformats.org/officeDocument/2006/relationships/slideLayout" Id="rId7"/></Relationships>
</file>

<file path=ppt/slideMasters/_rels/slideMaster4.xml.rels><?xml version="1.0" encoding="UTF-8" standalone="yes"?><Relationships xmlns="http://schemas.openxmlformats.org/package/2006/relationships"><Relationship Target="../theme/theme6.xml" Type="http://schemas.openxmlformats.org/officeDocument/2006/relationships/theme" Id="rId12"/><Relationship Target="../slideLayouts/slideLayout35.xml" Type="http://schemas.openxmlformats.org/officeDocument/2006/relationships/slideLayout" Id="rId2"/><Relationship Target="../slideLayouts/slideLayout34.xml" Type="http://schemas.openxmlformats.org/officeDocument/2006/relationships/slideLayout" Id="rId1"/><Relationship Target="../slideLayouts/slideLayout43.xml" Type="http://schemas.openxmlformats.org/officeDocument/2006/relationships/slideLayout" Id="rId10"/><Relationship Target="../slideLayouts/slideLayout37.xml" Type="http://schemas.openxmlformats.org/officeDocument/2006/relationships/slideLayout" Id="rId4"/><Relationship Target="../slideLayouts/slideLayout44.xml" Type="http://schemas.openxmlformats.org/officeDocument/2006/relationships/slideLayout" Id="rId11"/><Relationship Target="../slideLayouts/slideLayout36.xml" Type="http://schemas.openxmlformats.org/officeDocument/2006/relationships/slideLayout" Id="rId3"/><Relationship Target="../slideLayouts/slideLayout42.xml" Type="http://schemas.openxmlformats.org/officeDocument/2006/relationships/slideLayout" Id="rId9"/><Relationship Target="../slideLayouts/slideLayout39.xml" Type="http://schemas.openxmlformats.org/officeDocument/2006/relationships/slideLayout" Id="rId6"/><Relationship Target="../slideLayouts/slideLayout38.xml" Type="http://schemas.openxmlformats.org/officeDocument/2006/relationships/slideLayout" Id="rId5"/><Relationship Target="../slideLayouts/slideLayout41.xml" Type="http://schemas.openxmlformats.org/officeDocument/2006/relationships/slideLayout" Id="rId8"/><Relationship Target="../slideLayouts/slideLayout40.xml" Type="http://schemas.openxmlformats.org/officeDocument/2006/relationships/slideLayout" Id="rId7"/></Relationships>
</file>

<file path=ppt/slideMasters/_rels/slideMaster5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2"/><Relationship Target="../slideLayouts/slideLayout46.xml" Type="http://schemas.openxmlformats.org/officeDocument/2006/relationships/slideLayout" Id="rId2"/><Relationship Target="../slideLayouts/slideLayout45.xml" Type="http://schemas.openxmlformats.org/officeDocument/2006/relationships/slideLayout" Id="rId1"/><Relationship Target="../slideLayouts/slideLayout54.xml" Type="http://schemas.openxmlformats.org/officeDocument/2006/relationships/slideLayout" Id="rId10"/><Relationship Target="../slideLayouts/slideLayout48.xml" Type="http://schemas.openxmlformats.org/officeDocument/2006/relationships/slideLayout" Id="rId4"/><Relationship Target="../slideLayouts/slideLayout55.xml" Type="http://schemas.openxmlformats.org/officeDocument/2006/relationships/slideLayout" Id="rId11"/><Relationship Target="../slideLayouts/slideLayout47.xml" Type="http://schemas.openxmlformats.org/officeDocument/2006/relationships/slideLayout" Id="rId3"/><Relationship Target="../slideLayouts/slideLayout53.xml" Type="http://schemas.openxmlformats.org/officeDocument/2006/relationships/slideLayout" Id="rId9"/><Relationship Target="../slideLayouts/slideLayout50.xml" Type="http://schemas.openxmlformats.org/officeDocument/2006/relationships/slideLayout" Id="rId6"/><Relationship Target="../slideLayouts/slideLayout49.xml" Type="http://schemas.openxmlformats.org/officeDocument/2006/relationships/slideLayout" Id="rId5"/><Relationship Target="../slideLayouts/slideLayout52.xml" Type="http://schemas.openxmlformats.org/officeDocument/2006/relationships/slideLayout" Id="rId8"/><Relationship Target="../slideLayouts/slideLayout51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4711700" x="1155700"/>
            <a:ext cy="1054100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-342900" marL="34290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-285750" marL="74295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-228600" marL="114300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-228600" marL="160020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-228600" marL="205740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781300" x="1155700"/>
            <a:ext cy="356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2603500" x="1155700"/>
            <a:ext cy="5702399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01.png" Type="http://schemas.openxmlformats.org/officeDocument/2006/relationships/image" Id="rId4"/><Relationship Target="www.pythonlearn.com" Type="http://schemas.openxmlformats.org/officeDocument/2006/relationships/hyperlink" TargetMode="External" Id="rId3"/><Relationship Target="../media/image00.jpg" Type="http://schemas.openxmlformats.org/officeDocument/2006/relationships/image" Id="rId5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49.xml.rels><?xml version="1.0" encoding="UTF-8" standalone="yes"?><Relationships xmlns="http://schemas.openxmlformats.org/package/2006/relationships"><Relationship Target="../notesSlides/notesSlide49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50.xml.rels><?xml version="1.0" encoding="UTF-8" standalone="yes"?><Relationships xmlns="http://schemas.openxmlformats.org/package/2006/relationships"><Relationship Target="../notesSlides/notesSlide50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51.xml.rels><?xml version="1.0" encoding="UTF-8" standalone="yes"?><Relationships xmlns="http://schemas.openxmlformats.org/package/2006/relationships"><Relationship Target="../notesSlides/notesSlide51.xml" Type="http://schemas.openxmlformats.org/officeDocument/2006/relationships/notesSlide" Id="rId2"/><Relationship Target="../slideLayouts/slideLayout43.xml" Type="http://schemas.openxmlformats.org/officeDocument/2006/relationships/slideLayout" Id="rId1"/></Relationships>
</file>

<file path=ppt/slides/_rels/slide52.xml.rels><?xml version="1.0" encoding="UTF-8" standalone="yes"?><Relationships xmlns="http://schemas.openxmlformats.org/package/2006/relationships"><Relationship Target="../notesSlides/notesSlide52.xml" Type="http://schemas.openxmlformats.org/officeDocument/2006/relationships/notesSlide" Id="rId2"/><Relationship Target="../slideLayouts/slideLayout54.xml" Type="http://schemas.openxmlformats.org/officeDocument/2006/relationships/slideLayout" Id="rId1"/><Relationship Target="http://open.umich.edu/" Type="http://schemas.openxmlformats.org/officeDocument/2006/relationships/hyperlink" TargetMode="External" Id="rId4"/><Relationship Target="http://www.dr-chuck.com" Type="http://schemas.openxmlformats.org/officeDocument/2006/relationships/hyperlink" TargetMode="External" Id="rId3"/><Relationship Target="../media/image04.png" Type="http://schemas.openxmlformats.org/officeDocument/2006/relationships/image" Id="rId6"/><Relationship Target="../media/image03.jpg" Type="http://schemas.openxmlformats.org/officeDocument/2006/relationships/image" Id="rId5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http://en.wikipedia.org/wiki/Transporter_(Star_Trek)" Type="http://schemas.openxmlformats.org/officeDocument/2006/relationships/hyperlink" TargetMode="External" Id="rId4"/><Relationship Target="../media/image02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b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Loops and Iteration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4711700" x="1155700"/>
            <a:ext cy="1549400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5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y="7759700" x="3970175"/>
            <a:ext cy="1016099" cx="8374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sng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8089875" x="13740562"/>
            <a:ext cy="668400" cx="196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7733400" x="635250"/>
            <a:ext cy="1024800" cx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347" name="Shape 347"/>
          <p:cNvCxnSpPr/>
          <p:nvPr/>
        </p:nvCxnSpPr>
        <p:spPr>
          <a:xfrm rot="10800000">
            <a:off y="938249" x="10991736"/>
            <a:ext cy="566699" cx="14400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348" name="Shape 348"/>
          <p:cNvSpPr/>
          <p:nvPr/>
        </p:nvSpPr>
        <p:spPr>
          <a:xfrm>
            <a:off y="1498600" x="9575800"/>
            <a:ext cy="1269899" cx="2870100"/>
          </a:xfrm>
          <a:prstGeom prst="diamond">
            <a:avLst/>
          </a:prstGeom>
          <a:solidFill>
            <a:srgbClr val="0000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True ?</a:t>
            </a:r>
          </a:p>
        </p:txBody>
      </p:sp>
      <p:cxnSp>
        <p:nvCxnSpPr>
          <p:cNvPr id="349" name="Shape 349"/>
          <p:cNvCxnSpPr/>
          <p:nvPr/>
        </p:nvCxnSpPr>
        <p:spPr>
          <a:xfrm rot="10800000">
            <a:off y="2681850" x="10995700"/>
            <a:ext cy="4058099" cx="30299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stealth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y="2127225" x="12433275"/>
            <a:ext cy="15899" cx="777899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351" name="Shape 351"/>
          <p:cNvCxnSpPr/>
          <p:nvPr/>
        </p:nvCxnSpPr>
        <p:spPr>
          <a:xfrm>
            <a:off y="6788150" x="10991725"/>
            <a:ext cy="3299" cx="2178300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352" name="Shape 352"/>
          <p:cNvCxnSpPr/>
          <p:nvPr/>
        </p:nvCxnSpPr>
        <p:spPr>
          <a:xfrm flipH="1">
            <a:off y="2143125" x="9220174"/>
            <a:ext cy="3299" cx="396900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stealth"/>
          </a:ln>
        </p:spPr>
      </p:cxnSp>
      <p:cxnSp>
        <p:nvCxnSpPr>
          <p:cNvPr id="353" name="Shape 353"/>
          <p:cNvCxnSpPr/>
          <p:nvPr/>
        </p:nvCxnSpPr>
        <p:spPr>
          <a:xfrm rot="10800000" flipH="1">
            <a:off y="7270874" x="10917236"/>
            <a:ext cy="644400" cx="15899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54" name="Shape 354"/>
          <p:cNvCxnSpPr/>
          <p:nvPr/>
        </p:nvCxnSpPr>
        <p:spPr>
          <a:xfrm rot="10800000" flipH="1">
            <a:off y="2133611" x="9220186"/>
            <a:ext cy="5154599" cx="58800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55" name="Shape 355"/>
          <p:cNvCxnSpPr/>
          <p:nvPr/>
        </p:nvCxnSpPr>
        <p:spPr>
          <a:xfrm>
            <a:off y="7288211" x="9161461"/>
            <a:ext cy="0" cx="1752600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356" name="Shape 356"/>
          <p:cNvSpPr txBox="1"/>
          <p:nvPr/>
        </p:nvSpPr>
        <p:spPr>
          <a:xfrm>
            <a:off y="1384300" x="8696325"/>
            <a:ext cy="622199" cx="723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y="7886700" x="9474200"/>
            <a:ext cy="749399" cx="29210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'Done'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y="1828800" x="13295312"/>
            <a:ext cy="622199" cx="725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359" name="Shape 359"/>
          <p:cNvCxnSpPr/>
          <p:nvPr/>
        </p:nvCxnSpPr>
        <p:spPr>
          <a:xfrm rot="10800000" flipH="1">
            <a:off y="1304775" x="11563350"/>
            <a:ext cy="285899" cx="3002099"/>
          </a:xfrm>
          <a:prstGeom prst="straightConnector1">
            <a:avLst/>
          </a:prstGeom>
          <a:noFill/>
          <a:ln w="762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360" name="Shape 360"/>
          <p:cNvSpPr txBox="1"/>
          <p:nvPr/>
        </p:nvSpPr>
        <p:spPr>
          <a:xfrm>
            <a:off y="2355850" x="2057400"/>
            <a:ext cy="4432199" cx="62909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'&gt; ’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[0] 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'#'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'done'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cxnSp>
        <p:nvCxnSpPr>
          <p:cNvPr id="361" name="Shape 361"/>
          <p:cNvCxnSpPr/>
          <p:nvPr/>
        </p:nvCxnSpPr>
        <p:spPr>
          <a:xfrm flipH="1">
            <a:off y="3029550" x="1703325"/>
            <a:ext cy="837599" cx="265199"/>
          </a:xfrm>
          <a:prstGeom prst="straightConnector1">
            <a:avLst/>
          </a:prstGeom>
          <a:noFill/>
          <a:ln w="508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62" name="Shape 362"/>
          <p:cNvCxnSpPr/>
          <p:nvPr/>
        </p:nvCxnSpPr>
        <p:spPr>
          <a:xfrm>
            <a:off y="3909050" x="1717225"/>
            <a:ext cy="464399" cx="1237200"/>
          </a:xfrm>
          <a:prstGeom prst="straightConnector1">
            <a:avLst/>
          </a:prstGeom>
          <a:noFill/>
          <a:ln w="508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63" name="Shape 363"/>
          <p:cNvCxnSpPr/>
          <p:nvPr/>
        </p:nvCxnSpPr>
        <p:spPr>
          <a:xfrm rot="10800000">
            <a:off y="2127225" x="13261975"/>
            <a:ext cy="4708499" cx="0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364" name="Shape 364"/>
          <p:cNvSpPr txBox="1"/>
          <p:nvPr/>
        </p:nvSpPr>
        <p:spPr>
          <a:xfrm>
            <a:off y="5727700" x="11696700"/>
            <a:ext cy="749399" cx="29210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cxnSp>
        <p:nvCxnSpPr>
          <p:cNvPr id="365" name="Shape 365"/>
          <p:cNvCxnSpPr/>
          <p:nvPr/>
        </p:nvCxnSpPr>
        <p:spPr>
          <a:xfrm>
            <a:off y="1285875" x="14546262"/>
            <a:ext cy="2917799" cx="846000"/>
          </a:xfrm>
          <a:prstGeom prst="straightConnector1">
            <a:avLst/>
          </a:prstGeom>
          <a:noFill/>
          <a:ln w="762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66" name="Shape 366"/>
          <p:cNvCxnSpPr/>
          <p:nvPr/>
        </p:nvCxnSpPr>
        <p:spPr>
          <a:xfrm rot="10800000">
            <a:off y="3490937" x="13196748"/>
            <a:ext cy="822300" cx="1401899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367" name="Shape 367"/>
          <p:cNvSpPr txBox="1"/>
          <p:nvPr/>
        </p:nvSpPr>
        <p:spPr>
          <a:xfrm>
            <a:off y="2824112" x="11684000"/>
            <a:ext cy="749399" cx="29210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....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y="4254500" x="13500100"/>
            <a:ext cy="749399" cx="21843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continue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Indefinite Loops</a:t>
            </a:r>
          </a:p>
        </p:txBody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y="2146300" x="1155700"/>
            <a:ext cy="5702399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710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While loops are called </a:t>
            </a:r>
            <a:r>
              <a:rPr sz="3600" lang="en-US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indefinite loops</a:t>
            </a:r>
            <a:r>
              <a:rPr sz="3600" lang="en-US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because they keep going until  a logical condition becomes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loops we have seen so far are pretty easy to examine to see if they will terminate or if they will be 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infinite loops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it is a little harder to be sure if a loop will terminate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8" name="Shape 3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Definite Loops</a:t>
            </a:r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y="2012200" x="1155700"/>
            <a:ext cy="6065099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710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Quite often we have a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items of the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lines in a file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effectively a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finite set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things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write a loop to run the loop once for each of the items in a set using the Python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construct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loops are called </a:t>
            </a:r>
            <a:r>
              <a:rPr sz="36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definite loops</a:t>
            </a:r>
            <a:r>
              <a:rPr sz="36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because they execute an exact number of times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say that </a:t>
            </a:r>
            <a:r>
              <a:rPr sz="36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definite loops iterate through the members of a set</a:t>
            </a:r>
            <a:r>
              <a:rPr sz="36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4" name="Shape 3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5" name="Shape 385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Simple Definite Loop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y="3414325" x="1926625"/>
            <a:ext cy="2540100" cx="7524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y="3003550" x="11091861"/>
            <a:ext cy="4902200" cx="2384424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48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48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48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48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48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48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Blastoff!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Definite Loop with Strings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y="4144325" x="698125"/>
            <a:ext cy="2216099" cx="9213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New Year:'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y="3551825" x="10607875"/>
            <a:ext cy="3096299" cx="54471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Joseph</a:t>
            </a:r>
            <a:b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Glenn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Sally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r>
              <a:t/>
            </a:r>
            <a:endParaRPr sz="360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cxnSp>
        <p:nvCxnSpPr>
          <p:cNvPr id="395" name="Shape 395"/>
          <p:cNvCxnSpPr/>
          <p:nvPr/>
        </p:nvCxnSpPr>
        <p:spPr>
          <a:xfrm flipH="1">
            <a:off y="4534150" x="8809849"/>
            <a:ext cy="1018500" cx="1609200"/>
          </a:xfrm>
          <a:prstGeom prst="straightConnector1">
            <a:avLst/>
          </a:prstGeom>
          <a:noFill/>
          <a:ln w="508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96" name="Shape 396"/>
          <p:cNvCxnSpPr/>
          <p:nvPr/>
        </p:nvCxnSpPr>
        <p:spPr>
          <a:xfrm rot="10800000">
            <a:off y="5989100" x="3870499"/>
            <a:ext cy="226799" cx="6599100"/>
          </a:xfrm>
          <a:prstGeom prst="straightConnector1">
            <a:avLst/>
          </a:prstGeom>
          <a:noFill/>
          <a:ln w="508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97" name="Shape 397"/>
          <p:cNvCxnSpPr/>
          <p:nvPr/>
        </p:nvCxnSpPr>
        <p:spPr>
          <a:xfrm flipH="1">
            <a:off y="4024100" x="8830249"/>
            <a:ext cy="1406400" cx="1588800"/>
          </a:xfrm>
          <a:prstGeom prst="straightConnector1">
            <a:avLst/>
          </a:prstGeom>
          <a:noFill/>
          <a:ln w="508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98" name="Shape 398"/>
          <p:cNvCxnSpPr/>
          <p:nvPr/>
        </p:nvCxnSpPr>
        <p:spPr>
          <a:xfrm flipH="1">
            <a:off y="4997400" x="8809749"/>
            <a:ext cy="636900" cx="1690800"/>
          </a:xfrm>
          <a:prstGeom prst="straightConnector1">
            <a:avLst/>
          </a:prstGeom>
          <a:noFill/>
          <a:ln w="508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2" name="Shape 4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3" name="Shape 403"/>
          <p:cNvSpPr txBox="1"/>
          <p:nvPr>
            <p:ph type="title"/>
          </p:nvPr>
        </p:nvSpPr>
        <p:spPr>
          <a:xfrm>
            <a:off y="0" x="3029725"/>
            <a:ext cy="2006700" cx="95757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Simple Definite Loop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y="3290525" x="8786700"/>
            <a:ext cy="1660499" cx="5106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y="2825675" x="14170825"/>
            <a:ext cy="3225899" cx="1659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Blastoff!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>
            <a:off y="1954249" x="3041537"/>
            <a:ext cy="566699" cx="14400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07" name="Shape 407"/>
          <p:cNvSpPr/>
          <p:nvPr/>
        </p:nvSpPr>
        <p:spPr>
          <a:xfrm>
            <a:off y="2514600" x="1625600"/>
            <a:ext cy="1269899" cx="2870100"/>
          </a:xfrm>
          <a:prstGeom prst="diamond">
            <a:avLst/>
          </a:prstGeom>
          <a:solidFill>
            <a:srgbClr val="FFFF00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Done?</a:t>
            </a:r>
          </a:p>
        </p:txBody>
      </p:sp>
      <p:cxnSp>
        <p:nvCxnSpPr>
          <p:cNvPr id="408" name="Shape 408"/>
          <p:cNvCxnSpPr/>
          <p:nvPr/>
        </p:nvCxnSpPr>
        <p:spPr>
          <a:xfrm rot="10800000">
            <a:off y="3784699" x="3060712"/>
            <a:ext cy="1498500" cx="11100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stealth"/>
          </a:ln>
        </p:spPr>
      </p:cxnSp>
      <p:cxnSp>
        <p:nvCxnSpPr>
          <p:cNvPr id="409" name="Shape 409"/>
          <p:cNvCxnSpPr/>
          <p:nvPr/>
        </p:nvCxnSpPr>
        <p:spPr>
          <a:xfrm rot="10800000">
            <a:off y="3524225" x="6274237"/>
            <a:ext cy="650999" cx="26999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410" name="Shape 410"/>
          <p:cNvCxnSpPr/>
          <p:nvPr/>
        </p:nvCxnSpPr>
        <p:spPr>
          <a:xfrm flipH="1">
            <a:off y="3946575" x="6296423"/>
            <a:ext cy="1314300" cx="4799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11" name="Shape 411"/>
          <p:cNvCxnSpPr/>
          <p:nvPr/>
        </p:nvCxnSpPr>
        <p:spPr>
          <a:xfrm>
            <a:off y="5268912" x="3068637"/>
            <a:ext cy="27600" cx="3225899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12" name="Shape 412"/>
          <p:cNvCxnSpPr/>
          <p:nvPr/>
        </p:nvCxnSpPr>
        <p:spPr>
          <a:xfrm flipH="1">
            <a:off y="3159125" x="1269974"/>
            <a:ext cy="3299" cx="396900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stealth"/>
          </a:ln>
        </p:spPr>
      </p:cxnSp>
      <p:cxnSp>
        <p:nvCxnSpPr>
          <p:cNvPr id="413" name="Shape 413"/>
          <p:cNvCxnSpPr/>
          <p:nvPr/>
        </p:nvCxnSpPr>
        <p:spPr>
          <a:xfrm rot="10800000" flipH="1">
            <a:off y="6000874" x="3055937"/>
            <a:ext cy="644400" cx="15899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414" name="Shape 414"/>
          <p:cNvCxnSpPr/>
          <p:nvPr/>
        </p:nvCxnSpPr>
        <p:spPr>
          <a:xfrm rot="10800000">
            <a:off y="3213012" x="1300036"/>
            <a:ext cy="2779799" cx="3299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415" name="Shape 415"/>
          <p:cNvCxnSpPr/>
          <p:nvPr/>
        </p:nvCxnSpPr>
        <p:spPr>
          <a:xfrm>
            <a:off y="6018212" x="1300161"/>
            <a:ext cy="0" cx="1752600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416" name="Shape 416"/>
          <p:cNvSpPr txBox="1"/>
          <p:nvPr/>
        </p:nvSpPr>
        <p:spPr>
          <a:xfrm>
            <a:off y="2400300" x="744537"/>
            <a:ext cy="622199" cx="725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y="6578600" x="1422400"/>
            <a:ext cy="749399" cx="3289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'Blast off!'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y="4064000" x="4991100"/>
            <a:ext cy="749399" cx="29210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strike="noStrike" u="none" b="0" cap="none" baseline="0" sz="35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y="2336800" x="4165600"/>
            <a:ext cy="622199" cx="723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y="2781300" x="4950100"/>
            <a:ext cy="749399" cx="3114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Move i ahead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y="7048500" x="5508625"/>
            <a:ext cy="1663700" cx="10134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Definite loops (for loops) have explicit </a:t>
            </a:r>
            <a:r>
              <a:rPr strike="noStrike" u="none" b="0" cap="none" baseline="0" sz="32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variables</a:t>
            </a:r>
            <a:r>
              <a:rPr strike="noStrike" u="none" b="0" cap="none" baseline="0" sz="32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that change each time through a loop.  These </a:t>
            </a:r>
            <a:r>
              <a:rPr strike="noStrike" u="none" b="0" cap="none" baseline="0" sz="32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variables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move through the sequence or set. </a:t>
            </a:r>
          </a:p>
        </p:txBody>
      </p:sp>
      <p:cxnSp>
        <p:nvCxnSpPr>
          <p:cNvPr id="422" name="Shape 422"/>
          <p:cNvCxnSpPr/>
          <p:nvPr/>
        </p:nvCxnSpPr>
        <p:spPr>
          <a:xfrm>
            <a:off y="3159125" x="4559325"/>
            <a:ext cy="3299" cx="396900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stealth"/>
          </a:ln>
        </p:spPr>
      </p:cxn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6" name="Shape 4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7" name="Shape 427"/>
          <p:cNvSpPr txBox="1"/>
          <p:nvPr>
            <p:ph type="title"/>
          </p:nvPr>
        </p:nvSpPr>
        <p:spPr>
          <a:xfrm>
            <a:off y="152400" x="1162050"/>
            <a:ext cy="2200199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Looking at </a:t>
            </a: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y="2540000" x="955275"/>
            <a:ext cy="5702399" cx="59816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583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strike="noStrike" u="none" b="0" cap="none" baseline="0" sz="3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iterates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</a:t>
            </a:r>
            <a:r>
              <a:rPr sz="34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ough the </a:t>
            </a:r>
            <a:r>
              <a:rPr strike="noStrike" u="none" b="0" cap="none" baseline="0" sz="34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 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(ordered set)</a:t>
            </a:r>
          </a:p>
          <a:p>
            <a:pPr algn="l" rtl="0" lvl="0" marR="0" indent="-3583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block (body)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code is executed once for each value </a:t>
            </a:r>
            <a:r>
              <a:rPr strike="noStrike" u="none" b="0" cap="none" baseline="0" sz="34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strike="noStrike" u="none" b="0" cap="none" baseline="0" sz="34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  <a:p>
            <a:pPr algn="l" rtl="0" lvl="0" marR="0" indent="-3583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strike="noStrike" u="none" b="0" cap="none" baseline="0" sz="3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moves through all of the values </a:t>
            </a:r>
            <a:r>
              <a:rPr strike="noStrike" u="none" b="0" cap="none" baseline="0" sz="34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strike="noStrike" u="none" b="0" cap="none" baseline="0" sz="34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y="5265725" x="8140700"/>
            <a:ext cy="1332000" cx="63642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print i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y="3911600" x="7366000"/>
            <a:ext cy="622199" cx="3255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y="3517900" x="11071225"/>
            <a:ext cy="622199" cx="4686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Five-element sequence</a:t>
            </a:r>
          </a:p>
        </p:txBody>
      </p:sp>
      <p:cxnSp>
        <p:nvCxnSpPr>
          <p:cNvPr id="432" name="Shape 432"/>
          <p:cNvCxnSpPr/>
          <p:nvPr/>
        </p:nvCxnSpPr>
        <p:spPr>
          <a:xfrm rot="10800000">
            <a:off y="4516436" x="9064625"/>
            <a:ext cy="677861" cx="34924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433" name="Shape 433"/>
          <p:cNvCxnSpPr/>
          <p:nvPr/>
        </p:nvCxnSpPr>
        <p:spPr>
          <a:xfrm rot="10800000" flipH="1">
            <a:off y="4187537" x="11964986"/>
            <a:ext cy="1078200" cx="794999"/>
          </a:xfrm>
          <a:prstGeom prst="straightConnector1">
            <a:avLst/>
          </a:prstGeom>
          <a:noFill/>
          <a:ln w="635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7" name="Shape 4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438" name="Shape 438"/>
          <p:cNvCxnSpPr/>
          <p:nvPr/>
        </p:nvCxnSpPr>
        <p:spPr>
          <a:xfrm rot="10800000">
            <a:off y="1192249" x="3143137"/>
            <a:ext cy="566699" cx="14400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39" name="Shape 439"/>
          <p:cNvSpPr/>
          <p:nvPr/>
        </p:nvSpPr>
        <p:spPr>
          <a:xfrm>
            <a:off y="1752600" x="1727200"/>
            <a:ext cy="1269899" cx="2870100"/>
          </a:xfrm>
          <a:prstGeom prst="diamond">
            <a:avLst/>
          </a:prstGeom>
          <a:solidFill>
            <a:srgbClr val="FFFF00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Done?</a:t>
            </a:r>
          </a:p>
        </p:txBody>
      </p:sp>
      <p:cxnSp>
        <p:nvCxnSpPr>
          <p:cNvPr id="440" name="Shape 440"/>
          <p:cNvCxnSpPr/>
          <p:nvPr/>
        </p:nvCxnSpPr>
        <p:spPr>
          <a:xfrm rot="10800000">
            <a:off y="3022699" x="3162312"/>
            <a:ext cy="1498500" cx="11100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stealth"/>
          </a:ln>
        </p:spPr>
      </p:cxnSp>
      <p:cxnSp>
        <p:nvCxnSpPr>
          <p:cNvPr id="441" name="Shape 441"/>
          <p:cNvCxnSpPr/>
          <p:nvPr/>
        </p:nvCxnSpPr>
        <p:spPr>
          <a:xfrm rot="10800000" flipH="1">
            <a:off y="2711574" x="6472237"/>
            <a:ext cy="644400" cx="15899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442" name="Shape 442"/>
          <p:cNvCxnSpPr/>
          <p:nvPr/>
        </p:nvCxnSpPr>
        <p:spPr>
          <a:xfrm flipH="1">
            <a:off y="3209925" x="6469023"/>
            <a:ext cy="1314300" cx="4799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43" name="Shape 443"/>
          <p:cNvCxnSpPr/>
          <p:nvPr/>
        </p:nvCxnSpPr>
        <p:spPr>
          <a:xfrm rot="10800000" flipH="1">
            <a:off y="4502112" x="3170237"/>
            <a:ext cy="4799" cx="3328200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44" name="Shape 444"/>
          <p:cNvCxnSpPr/>
          <p:nvPr/>
        </p:nvCxnSpPr>
        <p:spPr>
          <a:xfrm flipH="1">
            <a:off y="2397125" x="1371574"/>
            <a:ext cy="3299" cx="396900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stealth"/>
          </a:ln>
        </p:spPr>
      </p:cxnSp>
      <p:cxnSp>
        <p:nvCxnSpPr>
          <p:cNvPr id="445" name="Shape 445"/>
          <p:cNvCxnSpPr/>
          <p:nvPr/>
        </p:nvCxnSpPr>
        <p:spPr>
          <a:xfrm rot="10800000" flipH="1">
            <a:off y="5238874" x="3157537"/>
            <a:ext cy="644400" cx="15899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446" name="Shape 446"/>
          <p:cNvCxnSpPr/>
          <p:nvPr/>
        </p:nvCxnSpPr>
        <p:spPr>
          <a:xfrm rot="10800000">
            <a:off y="2451012" x="1401636"/>
            <a:ext cy="2779799" cx="3299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447" name="Shape 447"/>
          <p:cNvCxnSpPr/>
          <p:nvPr/>
        </p:nvCxnSpPr>
        <p:spPr>
          <a:xfrm>
            <a:off y="5256212" x="1401761"/>
            <a:ext cy="0" cx="1752600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448" name="Shape 448"/>
          <p:cNvSpPr txBox="1"/>
          <p:nvPr/>
        </p:nvSpPr>
        <p:spPr>
          <a:xfrm>
            <a:off y="1638300" x="846137"/>
            <a:ext cy="622199" cx="725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y="3302000" x="5016500"/>
            <a:ext cy="749399" cx="29210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strike="noStrike" u="none" b="0" cap="none" baseline="0" sz="35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y="1397100" x="4206150"/>
            <a:ext cy="622199" cx="723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y="2019300" x="5016500"/>
            <a:ext cy="749399" cx="2997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Move i ahead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y="1714500" x="8356600"/>
            <a:ext cy="5702299" cx="71627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32994" marL="495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iterates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through the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 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(ordered set)</a:t>
            </a:r>
          </a:p>
          <a:p>
            <a:pPr algn="l" rtl="0" lvl="0" marR="0" indent="-332994" marL="495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block (body)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code is executed once for each value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  <a:p>
            <a:pPr algn="l" rtl="0" lvl="0" marR="0" indent="-332994" marL="495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moves through all of the values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y="6704000" x="1400175"/>
            <a:ext cy="1108199" cx="6537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 </a:t>
            </a:r>
            <a:r>
              <a:rPr b="1"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</p:txBody>
      </p:sp>
      <p:cxnSp>
        <p:nvCxnSpPr>
          <p:cNvPr id="454" name="Shape 454"/>
          <p:cNvCxnSpPr/>
          <p:nvPr/>
        </p:nvCxnSpPr>
        <p:spPr>
          <a:xfrm>
            <a:off y="2397125" x="4635525"/>
            <a:ext cy="3299" cx="396900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triangle"/>
          </a:ln>
        </p:spPr>
      </p:cxn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8" name="Shape 4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459" name="Shape 459"/>
          <p:cNvCxnSpPr/>
          <p:nvPr/>
        </p:nvCxnSpPr>
        <p:spPr>
          <a:xfrm rot="10800000">
            <a:off y="1192249" x="3447937"/>
            <a:ext cy="566699" cx="14400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60" name="Shape 460"/>
          <p:cNvSpPr/>
          <p:nvPr/>
        </p:nvSpPr>
        <p:spPr>
          <a:xfrm>
            <a:off y="1752600" x="2032000"/>
            <a:ext cy="1269899" cx="2870100"/>
          </a:xfrm>
          <a:prstGeom prst="diamond">
            <a:avLst/>
          </a:prstGeom>
          <a:solidFill>
            <a:srgbClr val="FFFF00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Done?</a:t>
            </a:r>
          </a:p>
        </p:txBody>
      </p:sp>
      <p:cxnSp>
        <p:nvCxnSpPr>
          <p:cNvPr id="461" name="Shape 461"/>
          <p:cNvCxnSpPr/>
          <p:nvPr/>
        </p:nvCxnSpPr>
        <p:spPr>
          <a:xfrm rot="10800000">
            <a:off y="3022699" x="3467112"/>
            <a:ext cy="1498500" cx="11100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stealth"/>
          </a:ln>
        </p:spPr>
      </p:cxnSp>
      <p:cxnSp>
        <p:nvCxnSpPr>
          <p:cNvPr id="462" name="Shape 462"/>
          <p:cNvCxnSpPr/>
          <p:nvPr/>
        </p:nvCxnSpPr>
        <p:spPr>
          <a:xfrm rot="10800000" flipH="1">
            <a:off y="2711574" x="6853237"/>
            <a:ext cy="644400" cx="15899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463" name="Shape 463"/>
          <p:cNvCxnSpPr/>
          <p:nvPr/>
        </p:nvCxnSpPr>
        <p:spPr>
          <a:xfrm flipH="1">
            <a:off y="3209925" x="6850023"/>
            <a:ext cy="1314300" cx="4799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64" name="Shape 464"/>
          <p:cNvCxnSpPr/>
          <p:nvPr/>
        </p:nvCxnSpPr>
        <p:spPr>
          <a:xfrm>
            <a:off y="4513212" x="3475037"/>
            <a:ext cy="29400" cx="3395100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65" name="Shape 465"/>
          <p:cNvCxnSpPr/>
          <p:nvPr/>
        </p:nvCxnSpPr>
        <p:spPr>
          <a:xfrm flipH="1">
            <a:off y="2397125" x="1676374"/>
            <a:ext cy="3299" cx="396900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stealth"/>
          </a:ln>
        </p:spPr>
      </p:cxnSp>
      <p:cxnSp>
        <p:nvCxnSpPr>
          <p:cNvPr id="466" name="Shape 466"/>
          <p:cNvCxnSpPr/>
          <p:nvPr/>
        </p:nvCxnSpPr>
        <p:spPr>
          <a:xfrm rot="10800000" flipH="1">
            <a:off y="5238874" x="3462337"/>
            <a:ext cy="644400" cx="15899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467" name="Shape 467"/>
          <p:cNvCxnSpPr/>
          <p:nvPr/>
        </p:nvCxnSpPr>
        <p:spPr>
          <a:xfrm rot="10800000">
            <a:off y="2451012" x="1706436"/>
            <a:ext cy="2779799" cx="3299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468" name="Shape 468"/>
          <p:cNvCxnSpPr/>
          <p:nvPr/>
        </p:nvCxnSpPr>
        <p:spPr>
          <a:xfrm>
            <a:off y="5256212" x="1706561"/>
            <a:ext cy="0" cx="1752600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469" name="Shape 469"/>
          <p:cNvSpPr txBox="1"/>
          <p:nvPr/>
        </p:nvSpPr>
        <p:spPr>
          <a:xfrm>
            <a:off y="1638300" x="1150937"/>
            <a:ext cy="622199" cx="725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y="3302000" x="5397500"/>
            <a:ext cy="749399" cx="29210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strike="noStrike" u="none" b="0" cap="none" baseline="0" sz="35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y="1471700" x="4407600"/>
            <a:ext cy="622199" cx="723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y="2019300" x="5397500"/>
            <a:ext cy="749399" cx="2997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Move i ahead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 flipH="1">
            <a:off y="915987" x="13185775"/>
            <a:ext cy="307974" cx="12699"/>
          </a:xfrm>
          <a:prstGeom prst="straightConnector1">
            <a:avLst/>
          </a:prstGeom>
          <a:noFill/>
          <a:ln w="508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74" name="Shape 474"/>
          <p:cNvSpPr txBox="1"/>
          <p:nvPr/>
        </p:nvSpPr>
        <p:spPr>
          <a:xfrm>
            <a:off y="1231900" x="11703050"/>
            <a:ext cy="536575" cx="29845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strike="noStrike" u="none" b="0" cap="none" baseline="0" sz="35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y="381000" x="11703050"/>
            <a:ext cy="523874" cx="2984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 = 5</a:t>
            </a:r>
          </a:p>
        </p:txBody>
      </p:sp>
      <p:cxnSp>
        <p:nvCxnSpPr>
          <p:cNvPr id="476" name="Shape 476"/>
          <p:cNvCxnSpPr/>
          <p:nvPr/>
        </p:nvCxnSpPr>
        <p:spPr>
          <a:xfrm rot="10800000" flipH="1">
            <a:off y="1825625" x="13181012"/>
            <a:ext cy="307974" cx="12699"/>
          </a:xfrm>
          <a:prstGeom prst="straightConnector1">
            <a:avLst/>
          </a:prstGeom>
          <a:noFill/>
          <a:ln w="508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477" name="Shape 477"/>
          <p:cNvCxnSpPr/>
          <p:nvPr/>
        </p:nvCxnSpPr>
        <p:spPr>
          <a:xfrm rot="10800000" flipH="1">
            <a:off y="2630486" x="13181012"/>
            <a:ext cy="307974" cx="12699"/>
          </a:xfrm>
          <a:prstGeom prst="straightConnector1">
            <a:avLst/>
          </a:prstGeom>
          <a:noFill/>
          <a:ln w="508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78" name="Shape 478"/>
          <p:cNvSpPr txBox="1"/>
          <p:nvPr/>
        </p:nvSpPr>
        <p:spPr>
          <a:xfrm>
            <a:off y="2946400" x="11703050"/>
            <a:ext cy="536575" cx="29845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strike="noStrike" u="none" b="0" cap="none" baseline="0" sz="35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y="2093911" x="11703050"/>
            <a:ext cy="525462" cx="2984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 = 4</a:t>
            </a:r>
          </a:p>
        </p:txBody>
      </p:sp>
      <p:cxnSp>
        <p:nvCxnSpPr>
          <p:cNvPr id="480" name="Shape 480"/>
          <p:cNvCxnSpPr/>
          <p:nvPr/>
        </p:nvCxnSpPr>
        <p:spPr>
          <a:xfrm rot="10800000" flipH="1">
            <a:off y="3459162" x="13181012"/>
            <a:ext cy="307974" cx="12699"/>
          </a:xfrm>
          <a:prstGeom prst="straightConnector1">
            <a:avLst/>
          </a:prstGeom>
          <a:noFill/>
          <a:ln w="508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481" name="Shape 481"/>
          <p:cNvCxnSpPr/>
          <p:nvPr/>
        </p:nvCxnSpPr>
        <p:spPr>
          <a:xfrm rot="10800000" flipH="1">
            <a:off y="4310062" x="13181012"/>
            <a:ext cy="307974" cx="12699"/>
          </a:xfrm>
          <a:prstGeom prst="straightConnector1">
            <a:avLst/>
          </a:prstGeom>
          <a:noFill/>
          <a:ln w="508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82" name="Shape 482"/>
          <p:cNvSpPr txBox="1"/>
          <p:nvPr/>
        </p:nvSpPr>
        <p:spPr>
          <a:xfrm>
            <a:off y="4625975" x="11703050"/>
            <a:ext cy="536575" cx="29845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strike="noStrike" u="none" b="0" cap="none" baseline="0" sz="35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y="3773487" x="11703050"/>
            <a:ext cy="525462" cx="2984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 = 3</a:t>
            </a:r>
          </a:p>
        </p:txBody>
      </p:sp>
      <p:cxnSp>
        <p:nvCxnSpPr>
          <p:cNvPr id="484" name="Shape 484"/>
          <p:cNvCxnSpPr/>
          <p:nvPr/>
        </p:nvCxnSpPr>
        <p:spPr>
          <a:xfrm rot="10800000" flipH="1">
            <a:off y="5208587" x="13181012"/>
            <a:ext cy="307974" cx="12699"/>
          </a:xfrm>
          <a:prstGeom prst="straightConnector1">
            <a:avLst/>
          </a:prstGeom>
          <a:noFill/>
          <a:ln w="508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485" name="Shape 485"/>
          <p:cNvCxnSpPr/>
          <p:nvPr/>
        </p:nvCxnSpPr>
        <p:spPr>
          <a:xfrm rot="10800000" flipH="1">
            <a:off y="6107111" x="13181012"/>
            <a:ext cy="306386" cx="12699"/>
          </a:xfrm>
          <a:prstGeom prst="straightConnector1">
            <a:avLst/>
          </a:prstGeom>
          <a:noFill/>
          <a:ln w="508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86" name="Shape 486"/>
          <p:cNvSpPr txBox="1"/>
          <p:nvPr/>
        </p:nvSpPr>
        <p:spPr>
          <a:xfrm>
            <a:off y="6421437" x="11703050"/>
            <a:ext cy="536575" cx="29845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strike="noStrike" u="none" b="0" cap="none" baseline="0" sz="35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y="5570537" x="11703050"/>
            <a:ext cy="523874" cx="2984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 = 2</a:t>
            </a:r>
          </a:p>
        </p:txBody>
      </p:sp>
      <p:cxnSp>
        <p:nvCxnSpPr>
          <p:cNvPr id="488" name="Shape 488"/>
          <p:cNvCxnSpPr/>
          <p:nvPr/>
        </p:nvCxnSpPr>
        <p:spPr>
          <a:xfrm rot="10800000" flipH="1">
            <a:off y="6934200" x="13181012"/>
            <a:ext cy="307974" cx="12699"/>
          </a:xfrm>
          <a:prstGeom prst="straightConnector1">
            <a:avLst/>
          </a:prstGeom>
          <a:noFill/>
          <a:ln w="508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489" name="Shape 489"/>
          <p:cNvCxnSpPr/>
          <p:nvPr/>
        </p:nvCxnSpPr>
        <p:spPr>
          <a:xfrm rot="10800000" flipH="1">
            <a:off y="7808911" x="13181012"/>
            <a:ext cy="307974" cx="12699"/>
          </a:xfrm>
          <a:prstGeom prst="straightConnector1">
            <a:avLst/>
          </a:prstGeom>
          <a:noFill/>
          <a:ln w="508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90" name="Shape 490"/>
          <p:cNvSpPr txBox="1"/>
          <p:nvPr/>
        </p:nvSpPr>
        <p:spPr>
          <a:xfrm>
            <a:off y="8124825" x="11703050"/>
            <a:ext cy="534987" cx="29845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strike="noStrike" u="none" b="0" cap="none" baseline="0" sz="35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491" name="Shape 491"/>
          <p:cNvSpPr txBox="1"/>
          <p:nvPr/>
        </p:nvSpPr>
        <p:spPr>
          <a:xfrm>
            <a:off y="7272336" x="11703050"/>
            <a:ext cy="525462" cx="2984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 = 1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y="6254750" x="4481375"/>
            <a:ext cy="1143000" cx="62682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</p:txBody>
      </p:sp>
      <p:cxnSp>
        <p:nvCxnSpPr>
          <p:cNvPr id="493" name="Shape 493"/>
          <p:cNvCxnSpPr>
            <a:endCxn id="472" idx="1"/>
          </p:cNvCxnSpPr>
          <p:nvPr/>
        </p:nvCxnSpPr>
        <p:spPr>
          <a:xfrm rot="10800000" flipH="1">
            <a:off y="2393999" x="4919600"/>
            <a:ext cy="3000" cx="477900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stealth"/>
          </a:ln>
        </p:spPr>
      </p:cxn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7" name="Shape 4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8" name="Shape 498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Definite Loops</a:t>
            </a:r>
          </a:p>
        </p:txBody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y="2012200" x="1155700"/>
            <a:ext cy="6065099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710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Quite often we have a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items of the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lines in a file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effectively a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finite set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things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write a loop to run the loop once for each of the items in a set using the Python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construct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loops are called </a:t>
            </a:r>
            <a:r>
              <a:rPr sz="36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definite loops</a:t>
            </a:r>
            <a:r>
              <a:rPr sz="36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because they execute an exact number of times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say that </a:t>
            </a:r>
            <a:r>
              <a:rPr sz="36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definite loops iterate through the members of a set</a:t>
            </a:r>
            <a:r>
              <a:rPr sz="36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y="152350" x="7638525"/>
            <a:ext cy="1663800" cx="78104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Repeated Steps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y="2184400" x="7558075"/>
            <a:ext cy="4432199" cx="4104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Program: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3600" i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  <p:cxnSp>
        <p:nvCxnSpPr>
          <p:cNvPr id="210" name="Shape 210"/>
          <p:cNvCxnSpPr/>
          <p:nvPr/>
        </p:nvCxnSpPr>
        <p:spPr>
          <a:xfrm rot="10800000">
            <a:off y="1344612" x="2838449"/>
            <a:ext cy="566736" cx="14287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11" name="Shape 211"/>
          <p:cNvCxnSpPr/>
          <p:nvPr/>
        </p:nvCxnSpPr>
        <p:spPr>
          <a:xfrm flipH="1">
            <a:off y="3554412" x="10891836"/>
            <a:ext cy="512762" cx="1958974"/>
          </a:xfrm>
          <a:prstGeom prst="straightConnector1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212" name="Shape 212"/>
          <p:cNvSpPr/>
          <p:nvPr/>
        </p:nvSpPr>
        <p:spPr>
          <a:xfrm>
            <a:off y="1905000" x="1422400"/>
            <a:ext cy="1269899" cx="2870100"/>
          </a:xfrm>
          <a:prstGeom prst="diamond">
            <a:avLst/>
          </a:prstGeom>
          <a:solidFill>
            <a:srgbClr val="0000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n &gt; 0 ?</a:t>
            </a:r>
          </a:p>
        </p:txBody>
      </p:sp>
      <p:cxnSp>
        <p:nvCxnSpPr>
          <p:cNvPr id="213" name="Shape 213"/>
          <p:cNvCxnSpPr/>
          <p:nvPr/>
        </p:nvCxnSpPr>
        <p:spPr>
          <a:xfrm rot="10800000" flipH="1">
            <a:off y="3175000" x="2836861"/>
            <a:ext cy="2317749" cx="20636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stealth"/>
          </a:ln>
        </p:spPr>
      </p:cxnSp>
      <p:cxnSp>
        <p:nvCxnSpPr>
          <p:cNvPr id="214" name="Shape 214"/>
          <p:cNvCxnSpPr/>
          <p:nvPr/>
        </p:nvCxnSpPr>
        <p:spPr>
          <a:xfrm rot="10800000">
            <a:off y="2533649" x="4279899"/>
            <a:ext cy="15875" cx="777875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215" name="Shape 215"/>
          <p:cNvCxnSpPr/>
          <p:nvPr/>
        </p:nvCxnSpPr>
        <p:spPr>
          <a:xfrm rot="10800000" flipH="1">
            <a:off y="2533650" x="5024437"/>
            <a:ext cy="644524" cx="15875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16" name="Shape 216"/>
          <p:cNvCxnSpPr/>
          <p:nvPr/>
        </p:nvCxnSpPr>
        <p:spPr>
          <a:xfrm flipH="1">
            <a:off y="3362325" x="5024436"/>
            <a:ext cy="2093912" cx="1587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217" name="Shape 217"/>
          <p:cNvCxnSpPr/>
          <p:nvPr/>
        </p:nvCxnSpPr>
        <p:spPr>
          <a:xfrm>
            <a:off y="5459412" x="2852736"/>
            <a:ext cy="14287" cx="2187574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218" name="Shape 218"/>
          <p:cNvCxnSpPr/>
          <p:nvPr/>
        </p:nvCxnSpPr>
        <p:spPr>
          <a:xfrm flipH="1">
            <a:off y="2549525" x="1066800"/>
            <a:ext cy="3174" cx="396874"/>
          </a:xfrm>
          <a:prstGeom prst="straightConnector1">
            <a:avLst/>
          </a:prstGeom>
          <a:noFill/>
          <a:ln w="76200" cap="rnd">
            <a:solidFill>
              <a:srgbClr val="0000FF"/>
            </a:solidFill>
            <a:prstDash val="solid"/>
            <a:miter/>
            <a:headEnd w="med" len="med" type="none"/>
            <a:tailEnd w="med" len="med" type="stealth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y="5937250" x="2840036"/>
            <a:ext cy="644524" cx="15875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20" name="Shape 220"/>
          <p:cNvCxnSpPr/>
          <p:nvPr/>
        </p:nvCxnSpPr>
        <p:spPr>
          <a:xfrm rot="10800000">
            <a:off y="2520950" x="1063625"/>
            <a:ext cy="3433761" cx="36512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21" name="Shape 221"/>
          <p:cNvCxnSpPr/>
          <p:nvPr/>
        </p:nvCxnSpPr>
        <p:spPr>
          <a:xfrm>
            <a:off y="5954712" x="1084262"/>
            <a:ext cy="0" cx="1752600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222" name="Shape 222"/>
          <p:cNvCxnSpPr/>
          <p:nvPr/>
        </p:nvCxnSpPr>
        <p:spPr>
          <a:xfrm rot="10800000">
            <a:off y="4448174" x="10872786"/>
            <a:ext cy="1101725" cx="2035175"/>
          </a:xfrm>
          <a:prstGeom prst="straightConnector1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223" name="Shape 223"/>
          <p:cNvSpPr txBox="1"/>
          <p:nvPr/>
        </p:nvSpPr>
        <p:spPr>
          <a:xfrm>
            <a:off y="7124700" x="5024425"/>
            <a:ext cy="1663800" cx="10618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Loops (repeated steps) have </a:t>
            </a:r>
            <a:r>
              <a:rPr strike="noStrike" u="none" b="0" cap="none" baseline="0" sz="32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variables</a:t>
            </a:r>
            <a:r>
              <a:rPr strike="noStrike" u="none" b="0" cap="none" baseline="0" sz="32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that change each time through a loop.  Often these </a:t>
            </a:r>
            <a:r>
              <a:rPr strike="noStrike" u="none" b="0" cap="none" baseline="0" sz="32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variables 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go through a sequence of numbers.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y="1790700" x="542925"/>
            <a:ext cy="622299" cx="723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y="6553200" x="1397000"/>
            <a:ext cy="749299" cx="2921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'Blastoff'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y="1790700" x="4659312"/>
            <a:ext cy="622299" cx="725486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y="609600" x="1397000"/>
            <a:ext cy="749399" cx="29210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 = 5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y="3187700" x="3581400"/>
            <a:ext cy="749399" cx="29210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strike="noStrike" u="none" b="0" cap="none" baseline="0" sz="35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y="2019300" x="13073061"/>
            <a:ext cy="4787999" cx="17270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Output: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3600" i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Blastoff!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y="4406900" x="3568700"/>
            <a:ext cy="749399" cx="29210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z="35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 = n -1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3" name="Shape 5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4" name="Shape 504"/>
          <p:cNvSpPr txBox="1"/>
          <p:nvPr>
            <p:ph type="title"/>
          </p:nvPr>
        </p:nvSpPr>
        <p:spPr>
          <a:xfrm>
            <a:off y="1486000" x="1162000"/>
            <a:ext cy="5988599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Loop Idioms:</a:t>
            </a:r>
            <a:b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What We Do in Loops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b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strike="noStrike" u="none" b="0" cap="none" baseline="0" sz="4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Note: </a:t>
            </a:r>
            <a:r>
              <a:rPr sz="48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4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Even though these examples are simple, the patterns apply to all kinds of loops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8" name="Shape 5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9" name="Shape 50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Making </a:t>
            </a:r>
            <a:r>
              <a:rPr strike="noStrike" u="none" b="0" cap="none" baseline="0" sz="7600" lang="en-US" i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smart</a:t>
            </a:r>
            <a:r>
              <a:rPr strike="noStrike" u="none" b="0" cap="none" baseline="0" sz="7600" lang="en-US" i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loops</a:t>
            </a:r>
          </a:p>
        </p:txBody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y="2761975" x="1155700"/>
            <a:ext cy="3356100" cx="69425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trick is 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knowing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something about the whole loop when you are stuck writing code that only sees one entry at a time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y="2628900" x="9245600"/>
            <a:ext cy="1181100" cx="5080000"/>
          </a:xfrm>
          <a:prstGeom prst="rect">
            <a:avLst/>
          </a:prstGeom>
          <a:noFill/>
          <a:ln w="50800" cap="rnd">
            <a:solidFill>
              <a:srgbClr val="FF00FF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3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Set some variables to initial values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y="4584700" x="9867900"/>
            <a:ext cy="2286000" cx="4406900"/>
          </a:xfrm>
          <a:prstGeom prst="rect">
            <a:avLst/>
          </a:prstGeom>
          <a:noFill/>
          <a:ln w="50800" cap="rnd">
            <a:solidFill>
              <a:srgbClr val="FF00FF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3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Look for something or do something to each entry separately, updating a variable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y="3911600" x="9159875"/>
            <a:ext cy="622299" cx="3148012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 thing in data: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y="7213600" x="9245600"/>
            <a:ext cy="1016000" cx="5080000"/>
          </a:xfrm>
          <a:prstGeom prst="rect">
            <a:avLst/>
          </a:prstGeom>
          <a:noFill/>
          <a:ln w="50800" cap="rnd">
            <a:solidFill>
              <a:srgbClr val="FF00FF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3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Look at the variables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8" name="Shape 5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9" name="Shape 51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through a Set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y="3244325" x="1420525"/>
            <a:ext cy="2216099" cx="77745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thing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thing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y="2657475" x="10034586"/>
            <a:ext cy="4984749" cx="4052886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$ python basicloop.py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12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5" name="Shape 5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6" name="Shape 526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0" name="Shape 5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1" name="Shape 531"/>
          <p:cNvSpPr txBox="1"/>
          <p:nvPr/>
        </p:nvSpPr>
        <p:spPr>
          <a:xfrm>
            <a:off y="3609975" x="3771900"/>
            <a:ext cy="1181100" cx="1003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532" name="Shape 532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6" name="Shape 5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7" name="Shape 537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38" name="Shape 538"/>
          <p:cNvSpPr txBox="1"/>
          <p:nvPr/>
        </p:nvSpPr>
        <p:spPr>
          <a:xfrm>
            <a:off y="3609975" x="5343525"/>
            <a:ext cy="1181100" cx="1003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2" name="Shape 5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3" name="Shape 543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44" name="Shape 544"/>
          <p:cNvSpPr txBox="1"/>
          <p:nvPr/>
        </p:nvSpPr>
        <p:spPr>
          <a:xfrm>
            <a:off y="3609975" x="7145336"/>
            <a:ext cy="1181100" cx="1003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12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8" name="Shape 5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9" name="Shape 549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50" name="Shape 550"/>
          <p:cNvSpPr txBox="1"/>
          <p:nvPr/>
        </p:nvSpPr>
        <p:spPr>
          <a:xfrm>
            <a:off y="3609975" x="8945561"/>
            <a:ext cy="1181100" cx="1003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4" name="Shape 5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5" name="Shape 555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56" name="Shape 556"/>
          <p:cNvSpPr txBox="1"/>
          <p:nvPr/>
        </p:nvSpPr>
        <p:spPr>
          <a:xfrm>
            <a:off y="3609975" x="10671175"/>
            <a:ext cy="1181100" cx="1003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0" name="Shape 5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1" name="Shape 561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62" name="Shape 562"/>
          <p:cNvSpPr txBox="1"/>
          <p:nvPr/>
        </p:nvSpPr>
        <p:spPr>
          <a:xfrm>
            <a:off y="3609975" x="12547600"/>
            <a:ext cy="1181100" cx="1003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y="241300" x="7988300"/>
            <a:ext cy="2298600" cx="68835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An Infinite Loop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y="3181350" x="8853467"/>
            <a:ext cy="2768700" cx="45902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'Lather’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'Rinse'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'Dry off!'</a:t>
            </a:r>
          </a:p>
        </p:txBody>
      </p:sp>
      <p:cxnSp>
        <p:nvCxnSpPr>
          <p:cNvPr id="237" name="Shape 237"/>
          <p:cNvCxnSpPr/>
          <p:nvPr/>
        </p:nvCxnSpPr>
        <p:spPr>
          <a:xfrm rot="10800000">
            <a:off y="1344612" x="2838449"/>
            <a:ext cy="566736" cx="14287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238" name="Shape 238"/>
          <p:cNvSpPr/>
          <p:nvPr/>
        </p:nvSpPr>
        <p:spPr>
          <a:xfrm>
            <a:off y="1905000" x="1422400"/>
            <a:ext cy="1270000" cx="2870200"/>
          </a:xfrm>
          <a:prstGeom prst="diamond">
            <a:avLst/>
          </a:prstGeom>
          <a:solidFill>
            <a:srgbClr val="0000FF"/>
          </a:solidFill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39" name="Shape 239"/>
          <p:cNvCxnSpPr/>
          <p:nvPr/>
        </p:nvCxnSpPr>
        <p:spPr>
          <a:xfrm rot="10800000" flipH="1">
            <a:off y="3175000" x="2836861"/>
            <a:ext cy="2317749" cx="20636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stealth"/>
          </a:ln>
        </p:spPr>
      </p:cxnSp>
      <p:cxnSp>
        <p:nvCxnSpPr>
          <p:cNvPr id="240" name="Shape 240"/>
          <p:cNvCxnSpPr/>
          <p:nvPr/>
        </p:nvCxnSpPr>
        <p:spPr>
          <a:xfrm rot="10800000">
            <a:off y="2533524" x="4203675"/>
            <a:ext cy="7800" cx="819299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241" name="Shape 241"/>
          <p:cNvCxnSpPr/>
          <p:nvPr/>
        </p:nvCxnSpPr>
        <p:spPr>
          <a:xfrm rot="10800000" flipH="1">
            <a:off y="2533650" x="5024437"/>
            <a:ext cy="644524" cx="15875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42" name="Shape 242"/>
          <p:cNvCxnSpPr/>
          <p:nvPr/>
        </p:nvCxnSpPr>
        <p:spPr>
          <a:xfrm flipH="1">
            <a:off y="3362325" x="5024436"/>
            <a:ext cy="2093912" cx="1587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243" name="Shape 243"/>
          <p:cNvCxnSpPr/>
          <p:nvPr/>
        </p:nvCxnSpPr>
        <p:spPr>
          <a:xfrm>
            <a:off y="5459412" x="2852736"/>
            <a:ext cy="14287" cx="2187574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244" name="Shape 244"/>
          <p:cNvCxnSpPr/>
          <p:nvPr/>
        </p:nvCxnSpPr>
        <p:spPr>
          <a:xfrm flipH="1">
            <a:off y="2549525" x="1066800"/>
            <a:ext cy="3174" cx="396874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stealth"/>
          </a:ln>
        </p:spPr>
      </p:cxnSp>
      <p:cxnSp>
        <p:nvCxnSpPr>
          <p:cNvPr id="245" name="Shape 245"/>
          <p:cNvCxnSpPr/>
          <p:nvPr/>
        </p:nvCxnSpPr>
        <p:spPr>
          <a:xfrm rot="10800000" flipH="1">
            <a:off y="5937250" x="2840036"/>
            <a:ext cy="644524" cx="15875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46" name="Shape 246"/>
          <p:cNvCxnSpPr/>
          <p:nvPr/>
        </p:nvCxnSpPr>
        <p:spPr>
          <a:xfrm rot="10800000">
            <a:off y="2520950" x="1063625"/>
            <a:ext cy="3433761" cx="36512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47" name="Shape 247"/>
          <p:cNvCxnSpPr/>
          <p:nvPr/>
        </p:nvCxnSpPr>
        <p:spPr>
          <a:xfrm>
            <a:off y="5954712" x="1084262"/>
            <a:ext cy="0" cx="1752600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248" name="Shape 248"/>
          <p:cNvSpPr txBox="1"/>
          <p:nvPr/>
        </p:nvSpPr>
        <p:spPr>
          <a:xfrm>
            <a:off y="1790700" x="542925"/>
            <a:ext cy="622299" cx="723900"/>
          </a:xfrm>
          <a:prstGeom prst="rect">
            <a:avLst/>
          </a:prstGeom>
          <a:noFill/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y="6553200" x="1397000"/>
            <a:ext cy="749299" cx="2921000"/>
          </a:xfrm>
          <a:prstGeom prst="rect">
            <a:avLst/>
          </a:prstGeom>
          <a:solidFill>
            <a:srgbClr val="0000FF"/>
          </a:solidFill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'Dry off!'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y="1790700" x="4659312"/>
            <a:ext cy="622299" cx="725486"/>
          </a:xfrm>
          <a:prstGeom prst="rect">
            <a:avLst/>
          </a:prstGeom>
          <a:noFill/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y="609600" x="1397000"/>
            <a:ext cy="749299" cx="2921000"/>
          </a:xfrm>
          <a:prstGeom prst="rect">
            <a:avLst/>
          </a:prstGeom>
          <a:solidFill>
            <a:srgbClr val="0000FF"/>
          </a:solidFill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 = 5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y="3187700" x="3586162"/>
            <a:ext cy="747711" cx="2909887"/>
          </a:xfrm>
          <a:prstGeom prst="rect">
            <a:avLst/>
          </a:prstGeom>
          <a:solidFill>
            <a:srgbClr val="0000FF"/>
          </a:solidFill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strike="noStrike" u="none" b="0" cap="none" baseline="0" sz="35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'Lather'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y="4406900" x="3568700"/>
            <a:ext cy="749299" cx="2921000"/>
          </a:xfrm>
          <a:prstGeom prst="rect">
            <a:avLst/>
          </a:prstGeom>
          <a:solidFill>
            <a:srgbClr val="0000FF"/>
          </a:solidFill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strike="noStrike" u="none" b="0" cap="none" baseline="0" sz="35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'Rinse'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y="7412450" x="8295899"/>
            <a:ext cy="622199" cx="5705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What is wrong with this loop?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6" name="Shape 5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7" name="Shape 567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1" name="Shape 5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2" name="Shape 572"/>
          <p:cNvSpPr txBox="1"/>
          <p:nvPr/>
        </p:nvSpPr>
        <p:spPr>
          <a:xfrm>
            <a:off y="3609975" x="3771900"/>
            <a:ext cy="1181100" cx="1003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573" name="Shape 573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74" name="Shape 574"/>
          <p:cNvSpPr txBox="1"/>
          <p:nvPr/>
        </p:nvSpPr>
        <p:spPr>
          <a:xfrm>
            <a:off y="3609975" x="5343525"/>
            <a:ext cy="1181100" cx="1003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y="3609975" x="7145336"/>
            <a:ext cy="1181100" cx="1003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12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y="3609975" x="8945561"/>
            <a:ext cy="1181100" cx="1003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  <p:sp>
        <p:nvSpPr>
          <p:cNvPr id="577" name="Shape 577"/>
          <p:cNvSpPr txBox="1"/>
          <p:nvPr/>
        </p:nvSpPr>
        <p:spPr>
          <a:xfrm>
            <a:off y="3609975" x="10671175"/>
            <a:ext cy="1181100" cx="1003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  <p:sp>
        <p:nvSpPr>
          <p:cNvPr id="578" name="Shape 578"/>
          <p:cNvSpPr txBox="1"/>
          <p:nvPr/>
        </p:nvSpPr>
        <p:spPr>
          <a:xfrm>
            <a:off y="3609975" x="12547600"/>
            <a:ext cy="1181100" cx="1003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2" name="Shape 5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3" name="Shape 583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84" name="Shape 584"/>
          <p:cNvSpPr txBox="1"/>
          <p:nvPr/>
        </p:nvSpPr>
        <p:spPr>
          <a:xfrm>
            <a:off y="6159500" x="6451600"/>
            <a:ext cy="1307999" cx="5841899"/>
          </a:xfrm>
          <a:prstGeom prst="rect">
            <a:avLst/>
          </a:prstGeom>
          <a:noFill/>
          <a:ln w="254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Shape 585"/>
          <p:cNvSpPr txBox="1"/>
          <p:nvPr/>
        </p:nvSpPr>
        <p:spPr>
          <a:xfrm>
            <a:off y="6502400" x="2841625"/>
            <a:ext cy="622199" cx="27558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586" name="Shape 586"/>
          <p:cNvSpPr txBox="1"/>
          <p:nvPr/>
        </p:nvSpPr>
        <p:spPr>
          <a:xfrm>
            <a:off y="6259512" x="6642100"/>
            <a:ext cy="1108199" cx="7605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0" name="Shape 5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1" name="Shape 591"/>
          <p:cNvSpPr txBox="1"/>
          <p:nvPr/>
        </p:nvSpPr>
        <p:spPr>
          <a:xfrm>
            <a:off y="3609975" x="3771900"/>
            <a:ext cy="1181100" cx="1003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592" name="Shape 592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93" name="Shape 593"/>
          <p:cNvSpPr txBox="1"/>
          <p:nvPr/>
        </p:nvSpPr>
        <p:spPr>
          <a:xfrm>
            <a:off y="6159500" x="6451600"/>
            <a:ext cy="1307999" cx="5841899"/>
          </a:xfrm>
          <a:prstGeom prst="rect">
            <a:avLst/>
          </a:prstGeom>
          <a:noFill/>
          <a:ln w="254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Shape 594"/>
          <p:cNvSpPr txBox="1"/>
          <p:nvPr/>
        </p:nvSpPr>
        <p:spPr>
          <a:xfrm>
            <a:off y="6502400" x="2841625"/>
            <a:ext cy="622199" cx="27558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595" name="Shape 595"/>
          <p:cNvSpPr txBox="1"/>
          <p:nvPr/>
        </p:nvSpPr>
        <p:spPr>
          <a:xfrm>
            <a:off y="6259512" x="6642100"/>
            <a:ext cy="1108199" cx="7605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z="7200" lang="en-US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9" name="Shape 5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0" name="Shape 600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601" name="Shape 601"/>
          <p:cNvSpPr txBox="1"/>
          <p:nvPr/>
        </p:nvSpPr>
        <p:spPr>
          <a:xfrm>
            <a:off y="6159500" x="6451600"/>
            <a:ext cy="1308100" cx="5842000"/>
          </a:xfrm>
          <a:prstGeom prst="rect">
            <a:avLst/>
          </a:prstGeom>
          <a:noFill/>
          <a:ln w="254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Shape 602"/>
          <p:cNvSpPr txBox="1"/>
          <p:nvPr/>
        </p:nvSpPr>
        <p:spPr>
          <a:xfrm>
            <a:off y="6502400" x="2841625"/>
            <a:ext cy="622299" cx="2755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603" name="Shape 603"/>
          <p:cNvSpPr txBox="1"/>
          <p:nvPr/>
        </p:nvSpPr>
        <p:spPr>
          <a:xfrm>
            <a:off y="6259500" x="6642100"/>
            <a:ext cy="1108199" cx="13842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z="7200" lang="en-US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</p:txBody>
      </p:sp>
      <p:sp>
        <p:nvSpPr>
          <p:cNvPr id="604" name="Shape 604"/>
          <p:cNvSpPr txBox="1"/>
          <p:nvPr/>
        </p:nvSpPr>
        <p:spPr>
          <a:xfrm>
            <a:off y="3609975" x="5343525"/>
            <a:ext cy="1181100" cx="1003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8" name="Shape 6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9" name="Shape 609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610" name="Shape 610"/>
          <p:cNvSpPr txBox="1"/>
          <p:nvPr/>
        </p:nvSpPr>
        <p:spPr>
          <a:xfrm>
            <a:off y="6159500" x="6451600"/>
            <a:ext cy="1307999" cx="5841899"/>
          </a:xfrm>
          <a:prstGeom prst="rect">
            <a:avLst/>
          </a:prstGeom>
          <a:noFill/>
          <a:ln w="254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Shape 611"/>
          <p:cNvSpPr txBox="1"/>
          <p:nvPr/>
        </p:nvSpPr>
        <p:spPr>
          <a:xfrm>
            <a:off y="6502400" x="2841625"/>
            <a:ext cy="622199" cx="27558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612" name="Shape 612"/>
          <p:cNvSpPr txBox="1"/>
          <p:nvPr/>
        </p:nvSpPr>
        <p:spPr>
          <a:xfrm>
            <a:off y="6259500" x="6642100"/>
            <a:ext cy="1108199" cx="2310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z="7200" lang="en-US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</p:txBody>
      </p:sp>
      <p:sp>
        <p:nvSpPr>
          <p:cNvPr id="613" name="Shape 613"/>
          <p:cNvSpPr txBox="1"/>
          <p:nvPr/>
        </p:nvSpPr>
        <p:spPr>
          <a:xfrm>
            <a:off y="3609975" x="7145336"/>
            <a:ext cy="1181100" cx="1003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12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7" name="Shape 6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8" name="Shape 618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y="6159500" x="6451600"/>
            <a:ext cy="1307999" cx="5841899"/>
          </a:xfrm>
          <a:prstGeom prst="rect">
            <a:avLst/>
          </a:prstGeom>
          <a:noFill/>
          <a:ln w="254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Shape 620"/>
          <p:cNvSpPr txBox="1"/>
          <p:nvPr/>
        </p:nvSpPr>
        <p:spPr>
          <a:xfrm>
            <a:off y="6502400" x="2841625"/>
            <a:ext cy="622199" cx="27558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621" name="Shape 621"/>
          <p:cNvSpPr txBox="1"/>
          <p:nvPr/>
        </p:nvSpPr>
        <p:spPr>
          <a:xfrm>
            <a:off y="6259500" x="6642100"/>
            <a:ext cy="1108199" cx="19586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z="7200" lang="en-US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</p:txBody>
      </p:sp>
      <p:sp>
        <p:nvSpPr>
          <p:cNvPr id="622" name="Shape 622"/>
          <p:cNvSpPr txBox="1"/>
          <p:nvPr/>
        </p:nvSpPr>
        <p:spPr>
          <a:xfrm>
            <a:off y="3609975" x="8945561"/>
            <a:ext cy="1181100" cx="1003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6" name="Shape 6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7" name="Shape 627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628" name="Shape 628"/>
          <p:cNvSpPr txBox="1"/>
          <p:nvPr/>
        </p:nvSpPr>
        <p:spPr>
          <a:xfrm>
            <a:off y="6159500" x="6451600"/>
            <a:ext cy="1307999" cx="5841899"/>
          </a:xfrm>
          <a:prstGeom prst="rect">
            <a:avLst/>
          </a:prstGeom>
          <a:noFill/>
          <a:ln w="254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Shape 629"/>
          <p:cNvSpPr txBox="1"/>
          <p:nvPr/>
        </p:nvSpPr>
        <p:spPr>
          <a:xfrm>
            <a:off y="6502400" x="2841625"/>
            <a:ext cy="622199" cx="27558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630" name="Shape 630"/>
          <p:cNvSpPr txBox="1"/>
          <p:nvPr/>
        </p:nvSpPr>
        <p:spPr>
          <a:xfrm>
            <a:off y="6259500" x="6642100"/>
            <a:ext cy="1108199" cx="2181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z="7200" lang="en-US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  <p:sp>
        <p:nvSpPr>
          <p:cNvPr id="631" name="Shape 631"/>
          <p:cNvSpPr txBox="1"/>
          <p:nvPr/>
        </p:nvSpPr>
        <p:spPr>
          <a:xfrm>
            <a:off y="3609975" x="10671175"/>
            <a:ext cy="1181100" cx="1003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5" name="Shape 6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6" name="Shape 636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637" name="Shape 637"/>
          <p:cNvSpPr txBox="1"/>
          <p:nvPr/>
        </p:nvSpPr>
        <p:spPr>
          <a:xfrm>
            <a:off y="6159500" x="6451600"/>
            <a:ext cy="1307999" cx="5841899"/>
          </a:xfrm>
          <a:prstGeom prst="rect">
            <a:avLst/>
          </a:prstGeom>
          <a:noFill/>
          <a:ln w="254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Shape 638"/>
          <p:cNvSpPr txBox="1"/>
          <p:nvPr/>
        </p:nvSpPr>
        <p:spPr>
          <a:xfrm>
            <a:off y="6502400" x="2841625"/>
            <a:ext cy="622199" cx="27558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639" name="Shape 639"/>
          <p:cNvSpPr txBox="1"/>
          <p:nvPr/>
        </p:nvSpPr>
        <p:spPr>
          <a:xfrm>
            <a:off y="6259500" x="6642100"/>
            <a:ext cy="1108199" cx="2303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z="7200" lang="en-US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  <p:sp>
        <p:nvSpPr>
          <p:cNvPr id="640" name="Shape 640"/>
          <p:cNvSpPr txBox="1"/>
          <p:nvPr/>
        </p:nvSpPr>
        <p:spPr>
          <a:xfrm>
            <a:off y="3609975" x="12547600"/>
            <a:ext cy="1181100" cx="1003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4" name="Shape 6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5" name="Shape 645"/>
          <p:cNvSpPr txBox="1"/>
          <p:nvPr/>
        </p:nvSpPr>
        <p:spPr>
          <a:xfrm>
            <a:off y="3609975" x="3771900"/>
            <a:ext cy="1181100" cx="1003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646" name="Shape 646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y="6159500" x="6451600"/>
            <a:ext cy="1307999" cx="5841899"/>
          </a:xfrm>
          <a:prstGeom prst="rect">
            <a:avLst/>
          </a:prstGeom>
          <a:noFill/>
          <a:ln w="254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Shape 648"/>
          <p:cNvSpPr txBox="1"/>
          <p:nvPr/>
        </p:nvSpPr>
        <p:spPr>
          <a:xfrm>
            <a:off y="6502400" x="2841625"/>
            <a:ext cy="622199" cx="27558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649" name="Shape 649"/>
          <p:cNvSpPr txBox="1"/>
          <p:nvPr/>
        </p:nvSpPr>
        <p:spPr>
          <a:xfrm>
            <a:off y="6259500" x="6642100"/>
            <a:ext cy="1108199" cx="20699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z="7200" lang="en-US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  <p:sp>
        <p:nvSpPr>
          <p:cNvPr id="650" name="Shape 650"/>
          <p:cNvSpPr txBox="1"/>
          <p:nvPr/>
        </p:nvSpPr>
        <p:spPr>
          <a:xfrm>
            <a:off y="3609975" x="5343525"/>
            <a:ext cy="1181100" cx="1003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</p:txBody>
      </p:sp>
      <p:sp>
        <p:nvSpPr>
          <p:cNvPr id="651" name="Shape 651"/>
          <p:cNvSpPr txBox="1"/>
          <p:nvPr/>
        </p:nvSpPr>
        <p:spPr>
          <a:xfrm>
            <a:off y="3609975" x="7145336"/>
            <a:ext cy="1181100" cx="1003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12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y="3609975" x="8945561"/>
            <a:ext cy="1181100" cx="1003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y="3609975" x="10671175"/>
            <a:ext cy="1181100" cx="1003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  <p:sp>
        <p:nvSpPr>
          <p:cNvPr id="654" name="Shape 654"/>
          <p:cNvSpPr txBox="1"/>
          <p:nvPr/>
        </p:nvSpPr>
        <p:spPr>
          <a:xfrm>
            <a:off y="3609975" x="12547600"/>
            <a:ext cy="1181100" cx="1003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y="241300" x="7924800"/>
            <a:ext cy="2298600" cx="65912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Another Loop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y="3181350" x="8853467"/>
            <a:ext cy="2768700" cx="46829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'Lather’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'Rinse'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'Dry off!'</a:t>
            </a:r>
          </a:p>
        </p:txBody>
      </p:sp>
      <p:cxnSp>
        <p:nvCxnSpPr>
          <p:cNvPr id="261" name="Shape 261"/>
          <p:cNvCxnSpPr/>
          <p:nvPr/>
        </p:nvCxnSpPr>
        <p:spPr>
          <a:xfrm rot="10800000">
            <a:off y="1344612" x="2838449"/>
            <a:ext cy="566736" cx="14287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262" name="Shape 262"/>
          <p:cNvSpPr/>
          <p:nvPr/>
        </p:nvSpPr>
        <p:spPr>
          <a:xfrm>
            <a:off y="1905000" x="1422400"/>
            <a:ext cy="1270000" cx="2870200"/>
          </a:xfrm>
          <a:prstGeom prst="diamond">
            <a:avLst/>
          </a:prstGeom>
          <a:solidFill>
            <a:srgbClr val="0000FF"/>
          </a:solidFill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n &gt; 0 ?</a:t>
            </a:r>
          </a:p>
        </p:txBody>
      </p:sp>
      <p:cxnSp>
        <p:nvCxnSpPr>
          <p:cNvPr id="263" name="Shape 263"/>
          <p:cNvCxnSpPr/>
          <p:nvPr/>
        </p:nvCxnSpPr>
        <p:spPr>
          <a:xfrm rot="10800000" flipH="1">
            <a:off y="3175000" x="2836861"/>
            <a:ext cy="2317749" cx="20636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stealth"/>
          </a:ln>
        </p:spPr>
      </p:cxnSp>
      <p:cxnSp>
        <p:nvCxnSpPr>
          <p:cNvPr id="264" name="Shape 264"/>
          <p:cNvCxnSpPr/>
          <p:nvPr/>
        </p:nvCxnSpPr>
        <p:spPr>
          <a:xfrm rot="10800000">
            <a:off y="2533625" x="4203675"/>
            <a:ext cy="15899" cx="777899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265" name="Shape 265"/>
          <p:cNvCxnSpPr/>
          <p:nvPr/>
        </p:nvCxnSpPr>
        <p:spPr>
          <a:xfrm rot="10800000" flipH="1">
            <a:off y="2533650" x="5024437"/>
            <a:ext cy="644524" cx="15875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66" name="Shape 266"/>
          <p:cNvCxnSpPr/>
          <p:nvPr/>
        </p:nvCxnSpPr>
        <p:spPr>
          <a:xfrm flipH="1">
            <a:off y="3362325" x="5024436"/>
            <a:ext cy="2093912" cx="1587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267" name="Shape 267"/>
          <p:cNvCxnSpPr/>
          <p:nvPr/>
        </p:nvCxnSpPr>
        <p:spPr>
          <a:xfrm>
            <a:off y="5459412" x="2852736"/>
            <a:ext cy="14287" cx="2187574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268" name="Shape 268"/>
          <p:cNvCxnSpPr/>
          <p:nvPr/>
        </p:nvCxnSpPr>
        <p:spPr>
          <a:xfrm flipH="1">
            <a:off y="2549525" x="1066800"/>
            <a:ext cy="3174" cx="396874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stealth"/>
          </a:ln>
        </p:spPr>
      </p:cxnSp>
      <p:cxnSp>
        <p:nvCxnSpPr>
          <p:cNvPr id="269" name="Shape 269"/>
          <p:cNvCxnSpPr/>
          <p:nvPr/>
        </p:nvCxnSpPr>
        <p:spPr>
          <a:xfrm rot="10800000" flipH="1">
            <a:off y="5937250" x="2840036"/>
            <a:ext cy="644524" cx="15875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70" name="Shape 270"/>
          <p:cNvCxnSpPr/>
          <p:nvPr/>
        </p:nvCxnSpPr>
        <p:spPr>
          <a:xfrm rot="10800000">
            <a:off y="2520950" x="1063625"/>
            <a:ext cy="3433761" cx="36512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71" name="Shape 271"/>
          <p:cNvCxnSpPr/>
          <p:nvPr/>
        </p:nvCxnSpPr>
        <p:spPr>
          <a:xfrm>
            <a:off y="5954712" x="1084262"/>
            <a:ext cy="0" cx="1752600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272" name="Shape 272"/>
          <p:cNvSpPr txBox="1"/>
          <p:nvPr/>
        </p:nvSpPr>
        <p:spPr>
          <a:xfrm>
            <a:off y="1790700" x="542925"/>
            <a:ext cy="622299" cx="723900"/>
          </a:xfrm>
          <a:prstGeom prst="rect">
            <a:avLst/>
          </a:prstGeom>
          <a:noFill/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y="6553200" x="1397000"/>
            <a:ext cy="749299" cx="2921000"/>
          </a:xfrm>
          <a:prstGeom prst="rect">
            <a:avLst/>
          </a:prstGeom>
          <a:solidFill>
            <a:srgbClr val="0000FF"/>
          </a:solidFill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'Dry off!'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y="1790700" x="4659312"/>
            <a:ext cy="622299" cx="725486"/>
          </a:xfrm>
          <a:prstGeom prst="rect">
            <a:avLst/>
          </a:prstGeom>
          <a:noFill/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y="609600" x="1397000"/>
            <a:ext cy="749299" cx="2921000"/>
          </a:xfrm>
          <a:prstGeom prst="rect">
            <a:avLst/>
          </a:prstGeom>
          <a:solidFill>
            <a:srgbClr val="0000FF"/>
          </a:solidFill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 = 0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y="3187700" x="3581400"/>
            <a:ext cy="749299" cx="2921000"/>
          </a:xfrm>
          <a:prstGeom prst="rect">
            <a:avLst/>
          </a:prstGeom>
          <a:solidFill>
            <a:srgbClr val="0000FF"/>
          </a:solidFill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strike="noStrike" u="none" b="0" cap="none" baseline="0" sz="35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'Lather'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y="4406900" x="3568700"/>
            <a:ext cy="749299" cx="2921000"/>
          </a:xfrm>
          <a:prstGeom prst="rect">
            <a:avLst/>
          </a:prstGeom>
          <a:solidFill>
            <a:srgbClr val="0000FF"/>
          </a:solidFill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5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'Rinse'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y="7289800" x="9155111"/>
            <a:ext cy="622199" cx="46829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What does this loop do?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8" name="Shape 6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9" name="Shape 65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z="7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Finding the </a:t>
            </a:r>
            <a:r>
              <a:rPr sz="76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largest </a:t>
            </a:r>
            <a:r>
              <a:rPr sz="7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value</a:t>
            </a:r>
          </a:p>
        </p:txBody>
      </p:sp>
      <p:sp>
        <p:nvSpPr>
          <p:cNvPr id="660" name="Shape 660"/>
          <p:cNvSpPr txBox="1"/>
          <p:nvPr/>
        </p:nvSpPr>
        <p:spPr>
          <a:xfrm>
            <a:off y="3009225" x="1620375"/>
            <a:ext cy="3324300" cx="7995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1" sz="2600"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 = -1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b="1" sz="2600"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</a:t>
            </a:r>
            <a:r>
              <a:rPr b="1" sz="2600" lang="en-U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sz="2600" lang="en-U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the_num &gt; </a:t>
            </a:r>
            <a:r>
              <a:rPr b="1" sz="2600"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b="1" sz="2600" lang="en-U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sz="2600"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 = </a:t>
            </a:r>
            <a:r>
              <a:rPr b="1" sz="2600" lang="en-U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2600"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largest_so_far,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2600" lang="en-U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r>
              <a:t/>
            </a:r>
            <a:endParaRPr b="1" sz="26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b="1" sz="2600"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y="2286000" x="10261600"/>
            <a:ext cy="4986299" cx="4219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</a:t>
            </a:r>
            <a:r>
              <a:rPr strike="noStrike" u="none" b="0" cap="none" baseline="0" sz="30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python </a:t>
            </a:r>
            <a:r>
              <a:rPr sz="3000" lang="en-US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largest</a:t>
            </a:r>
            <a:r>
              <a:rPr strike="noStrike" u="none" b="0" cap="none" baseline="0" sz="30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.py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</a:t>
            </a:r>
            <a:r>
              <a:rPr sz="3000" lang="en-US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z="30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  <a:r>
              <a:rPr strike="noStrike" u="none" b="0" cap="none" baseline="0" sz="30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z="30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41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z="30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z="30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  <a:r>
              <a:rPr strike="noStrike" u="none" b="0" cap="none" baseline="0" sz="30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z="30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  <a:r>
              <a:rPr strike="noStrike" u="none" b="0" cap="none" baseline="0" sz="30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z="30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  <a:r>
              <a:rPr strike="noStrike" u="none" b="0" cap="none" baseline="0" sz="30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sz="3000" lang="en-US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  <p:sp>
        <p:nvSpPr>
          <p:cNvPr id="662" name="Shape 662"/>
          <p:cNvSpPr txBox="1"/>
          <p:nvPr/>
        </p:nvSpPr>
        <p:spPr>
          <a:xfrm>
            <a:off y="7194550" x="906525"/>
            <a:ext cy="1609799" cx="14757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z="30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make a </a:t>
            </a:r>
            <a:r>
              <a:rPr sz="3000" lang="en-US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variable</a:t>
            </a:r>
            <a:r>
              <a:rPr sz="30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contains the </a:t>
            </a:r>
            <a:r>
              <a:rPr sz="3000" lang="en-US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largest value we have seen so far</a:t>
            </a:r>
            <a:r>
              <a:rPr sz="30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If the current </a:t>
            </a:r>
            <a:r>
              <a:rPr sz="3000" lang="en-US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number we are looking at</a:t>
            </a:r>
            <a:r>
              <a:rPr sz="30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larger, it is the new </a:t>
            </a:r>
            <a:r>
              <a:rPr sz="30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largest value we have seen so far</a:t>
            </a:r>
            <a:r>
              <a:rPr sz="30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6" name="Shape 6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7" name="Shape 667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Counting in a Loop</a:t>
            </a:r>
          </a:p>
        </p:txBody>
      </p:sp>
      <p:sp>
        <p:nvSpPr>
          <p:cNvPr id="668" name="Shape 668"/>
          <p:cNvSpPr txBox="1"/>
          <p:nvPr/>
        </p:nvSpPr>
        <p:spPr>
          <a:xfrm>
            <a:off y="2649525" x="1741475"/>
            <a:ext cy="3324300" cx="7995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 = 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zork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thing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2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 = zork + 1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thing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strike="noStrike" u="none" b="1" cap="none" baseline="0" sz="2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y="2362200" x="10261600"/>
            <a:ext cy="4674600" cx="4219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</a:t>
            </a:r>
            <a:r>
              <a:rPr strike="noStrike" u="none" b="0" cap="none" baseline="0" sz="30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python countloop.py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1 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41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4 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5 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6 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strike="noStrike" u="none" b="0" cap="none" baseline="0" sz="30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y="7651750" x="1216025"/>
            <a:ext cy="1143000" cx="14071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To </a:t>
            </a:r>
            <a:r>
              <a:rPr strike="noStrike" u="none" b="0" cap="none" baseline="0" sz="32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count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how many times we execute a loop, we introduce a </a:t>
            </a:r>
            <a:r>
              <a:rPr strike="noStrike" u="none" b="0" cap="none" baseline="0" sz="32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counter variable that starts at 0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we add </a:t>
            </a:r>
            <a:r>
              <a:rPr strike="noStrike" u="none" b="0" cap="none" baseline="0" sz="32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one to it each time through the loop.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4" name="Shape 6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5" name="Shape 675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Summing in a Loop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y="2649525" x="1741475"/>
            <a:ext cy="3324300" cx="7506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 = 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 = zork +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trike="noStrike" u="none" b="1" cap="none" baseline="0" sz="2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y="2209800" x="10261600"/>
            <a:ext cy="4986299" cx="4219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</a:t>
            </a:r>
            <a:r>
              <a:rPr strike="noStrike" u="none" b="0" cap="none" baseline="0" sz="30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python countloop.py</a:t>
            </a:r>
            <a:r>
              <a:rPr strike="noStrike" u="none" b="0" cap="none" baseline="0" sz="30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</a:t>
            </a:r>
            <a:r>
              <a:rPr strike="noStrike" u="none" b="0" cap="none" baseline="0" sz="30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0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50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0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62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0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12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65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0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139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0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154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0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strike="noStrike" u="none" b="0" cap="none" baseline="0" sz="30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154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y="7651750" x="1050925"/>
            <a:ext cy="1143000" cx="14643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To </a:t>
            </a:r>
            <a:r>
              <a:rPr strike="noStrike" u="none" b="0" cap="none" baseline="0" sz="32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add up 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strike="noStrike" u="none" b="0" cap="none" baseline="0" sz="32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value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we encounter in a loop,  we introduce a </a:t>
            </a:r>
            <a:r>
              <a:rPr strike="noStrike" u="none" b="0" cap="none" baseline="0" sz="32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sum variable that starts at 0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we add the </a:t>
            </a:r>
            <a:r>
              <a:rPr strike="noStrike" u="none" b="0" cap="none" baseline="0" sz="32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value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the sum each time through the loop.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2" name="Shape 6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3" name="Shape 683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Finding the Average in a Loop</a:t>
            </a:r>
          </a:p>
        </p:txBody>
      </p:sp>
      <p:sp>
        <p:nvSpPr>
          <p:cNvPr id="684" name="Shape 684"/>
          <p:cNvSpPr txBox="1"/>
          <p:nvPr/>
        </p:nvSpPr>
        <p:spPr>
          <a:xfrm>
            <a:off y="2717875" x="838550"/>
            <a:ext cy="4061400" cx="79842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 = 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strike="noStrike" u="none" b="1" cap="none" baseline="0" sz="2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sum = sum + value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strike="noStrike" u="none" b="1" cap="none" baseline="0" sz="2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sum / count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y="2441575" x="10034575"/>
            <a:ext cy="4746600" cx="4540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</a:t>
            </a:r>
            <a:r>
              <a:rPr strike="noStrike" u="none" b="0" cap="none" baseline="0" sz="30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averageloop.py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</a:t>
            </a:r>
            <a:r>
              <a:rPr strike="noStrike" u="none" b="0" cap="none" baseline="0" sz="30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strike="noStrike" u="none" b="0" cap="none" baseline="0" sz="30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0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0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9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0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50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41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0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62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0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65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3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0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139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74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0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154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strike="noStrike" u="none" b="0" cap="none" baseline="0" sz="30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  <a:r>
              <a:rPr strike="noStrike" u="none" b="0" cap="none" baseline="0" sz="30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0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154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0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25</a:t>
            </a:r>
          </a:p>
        </p:txBody>
      </p:sp>
      <p:sp>
        <p:nvSpPr>
          <p:cNvPr id="686" name="Shape 686"/>
          <p:cNvSpPr txBox="1"/>
          <p:nvPr/>
        </p:nvSpPr>
        <p:spPr>
          <a:xfrm>
            <a:off y="7778750" x="2981325"/>
            <a:ext cy="1143000" cx="110870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 </a:t>
            </a:r>
            <a:r>
              <a:rPr strike="noStrike" u="none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average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just combines the </a:t>
            </a:r>
            <a:r>
              <a:rPr strike="noStrike" u="none" b="0" cap="none" baseline="0" sz="32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counting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strike="noStrike" u="none" b="0" cap="none" baseline="0" sz="32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sum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patterns and </a:t>
            </a:r>
            <a:r>
              <a:rPr strike="noStrike" u="none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divides when the loop is done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0" name="Shape 6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1" name="Shape 691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Filtering in a Loop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y="3219450" x="1703375"/>
            <a:ext cy="2768700" cx="76875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</a:t>
            </a:r>
            <a:r>
              <a:rPr b="1" sz="2600" lang="en-US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trike="noStrike" u="none" b="1" cap="none" baseline="0" sz="2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strike="noStrike" u="none" b="1" cap="none" baseline="0" sz="2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&gt; 20: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	    print 'Large number',value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</a:t>
            </a:r>
          </a:p>
        </p:txBody>
      </p:sp>
      <p:sp>
        <p:nvSpPr>
          <p:cNvPr id="693" name="Shape 693"/>
          <p:cNvSpPr txBox="1"/>
          <p:nvPr/>
        </p:nvSpPr>
        <p:spPr>
          <a:xfrm>
            <a:off y="3321050" x="10034586"/>
            <a:ext cy="2768700" cx="3744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</a:t>
            </a:r>
            <a:r>
              <a:rPr strike="noStrike" u="none" b="0" cap="none" baseline="0" sz="30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search1.py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Large number 41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Large number 74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</a:t>
            </a:r>
          </a:p>
        </p:txBody>
      </p:sp>
      <p:sp>
        <p:nvSpPr>
          <p:cNvPr id="694" name="Shape 694"/>
          <p:cNvSpPr txBox="1"/>
          <p:nvPr/>
        </p:nvSpPr>
        <p:spPr>
          <a:xfrm>
            <a:off y="7575550" x="2740025"/>
            <a:ext cy="1143000" cx="110870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use an </a:t>
            </a:r>
            <a:r>
              <a:rPr strike="noStrike" u="none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if statement 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 the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loop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catch / filter the values we are looking for.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8" name="Shape 6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9" name="Shape 69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Search Using a </a:t>
            </a: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Boolean</a:t>
            </a: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Variable</a:t>
            </a:r>
          </a:p>
        </p:txBody>
      </p:sp>
      <p:sp>
        <p:nvSpPr>
          <p:cNvPr id="700" name="Shape 700"/>
          <p:cNvSpPr txBox="1"/>
          <p:nvPr/>
        </p:nvSpPr>
        <p:spPr>
          <a:xfrm>
            <a:off y="2970200" x="1703375"/>
            <a:ext cy="3876599" cx="7707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 =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== 3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found =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value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</a:p>
        </p:txBody>
      </p:sp>
      <p:sp>
        <p:nvSpPr>
          <p:cNvPr id="701" name="Shape 701"/>
          <p:cNvSpPr txBox="1"/>
          <p:nvPr/>
        </p:nvSpPr>
        <p:spPr>
          <a:xfrm>
            <a:off y="2365375" x="10034586"/>
            <a:ext cy="4984799" cx="3744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</a:t>
            </a:r>
            <a:r>
              <a:rPr strike="noStrike" u="none" b="0" cap="none" baseline="0" sz="30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search1.py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</a:t>
            </a:r>
            <a:r>
              <a:rPr strike="noStrike" u="none" b="0" cap="none" baseline="0" sz="30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9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41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3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74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strike="noStrike" u="none" b="0" cap="none" baseline="0" sz="30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</a:p>
        </p:txBody>
      </p:sp>
      <p:sp>
        <p:nvSpPr>
          <p:cNvPr id="702" name="Shape 702"/>
          <p:cNvSpPr txBox="1"/>
          <p:nvPr/>
        </p:nvSpPr>
        <p:spPr>
          <a:xfrm>
            <a:off y="7712825" x="968100"/>
            <a:ext cy="1143000" cx="141195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we just want to search and</a:t>
            </a:r>
            <a:r>
              <a:rPr strike="noStrike" u="none" b="0" cap="none" baseline="0" sz="32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2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know if a value was found</a:t>
            </a:r>
            <a:r>
              <a:rPr sz="32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use a </a:t>
            </a:r>
            <a:r>
              <a:rPr strike="noStrike" u="none" b="0" cap="none" baseline="0" sz="32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variable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starts at </a:t>
            </a:r>
            <a:r>
              <a:rPr strike="noStrike" u="none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is set to </a:t>
            </a:r>
            <a:r>
              <a:rPr strike="noStrike" u="none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as soon as we </a:t>
            </a:r>
            <a:r>
              <a:rPr strike="noStrike" u="none" b="0" cap="none" baseline="0" sz="32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find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what we are looking for.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6" name="Shape 7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7" name="Shape 707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z="7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How to find the </a:t>
            </a:r>
            <a:r>
              <a:rPr sz="76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smallest </a:t>
            </a:r>
            <a:r>
              <a:rPr sz="7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value?</a:t>
            </a:r>
          </a:p>
        </p:txBody>
      </p:sp>
      <p:sp>
        <p:nvSpPr>
          <p:cNvPr id="708" name="Shape 708"/>
          <p:cNvSpPr txBox="1"/>
          <p:nvPr/>
        </p:nvSpPr>
        <p:spPr>
          <a:xfrm>
            <a:off y="3009225" x="1620375"/>
            <a:ext cy="3324300" cx="7995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1" sz="2600"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 = -1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b="1" sz="2600"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</a:t>
            </a:r>
            <a:r>
              <a:rPr b="1" sz="2600" lang="en-U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sz="2600" lang="en-U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the_num &gt; </a:t>
            </a:r>
            <a:r>
              <a:rPr b="1" sz="2600"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b="1" sz="2600" lang="en-U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sz="2600"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 = </a:t>
            </a:r>
            <a:r>
              <a:rPr b="1" sz="2600" lang="en-U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2600"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largest_so_far,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2600" lang="en-U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r>
              <a:t/>
            </a:r>
            <a:endParaRPr b="1" sz="26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b="1" sz="2600"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</a:p>
        </p:txBody>
      </p:sp>
      <p:sp>
        <p:nvSpPr>
          <p:cNvPr id="709" name="Shape 709"/>
          <p:cNvSpPr txBox="1"/>
          <p:nvPr/>
        </p:nvSpPr>
        <p:spPr>
          <a:xfrm>
            <a:off y="2286000" x="10261600"/>
            <a:ext cy="4986299" cx="4219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</a:t>
            </a:r>
            <a:r>
              <a:rPr strike="noStrike" u="none" b="0" cap="none" baseline="0" sz="30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python </a:t>
            </a:r>
            <a:r>
              <a:rPr sz="3000" lang="en-US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largest</a:t>
            </a:r>
            <a:r>
              <a:rPr strike="noStrike" u="none" b="0" cap="none" baseline="0" sz="30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.py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</a:t>
            </a:r>
            <a:r>
              <a:rPr sz="3000" lang="en-US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z="30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  <a:r>
              <a:rPr strike="noStrike" u="none" b="0" cap="none" baseline="0" sz="30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z="30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41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z="30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z="30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  <a:r>
              <a:rPr strike="noStrike" u="none" b="0" cap="none" baseline="0" sz="30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z="30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  <a:r>
              <a:rPr strike="noStrike" u="none" b="0" cap="none" baseline="0" sz="30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z="30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  <a:r>
              <a:rPr strike="noStrike" u="none" b="0" cap="none" baseline="0" sz="30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sz="3000" lang="en-US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  <p:sp>
        <p:nvSpPr>
          <p:cNvPr id="710" name="Shape 710"/>
          <p:cNvSpPr txBox="1"/>
          <p:nvPr/>
        </p:nvSpPr>
        <p:spPr>
          <a:xfrm>
            <a:off y="7194550" x="906525"/>
            <a:ext cy="1609799" cx="14757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z="30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How would we change this to make it find the smallest value in the list?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4" name="Shape 7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5" name="Shape 715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z="7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Finding the </a:t>
            </a:r>
            <a:r>
              <a:rPr sz="76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smallest </a:t>
            </a:r>
            <a:r>
              <a:rPr sz="7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value?</a:t>
            </a:r>
          </a:p>
        </p:txBody>
      </p:sp>
      <p:sp>
        <p:nvSpPr>
          <p:cNvPr id="716" name="Shape 716"/>
          <p:cNvSpPr txBox="1"/>
          <p:nvPr/>
        </p:nvSpPr>
        <p:spPr>
          <a:xfrm>
            <a:off y="3009225" x="1620375"/>
            <a:ext cy="3324300" cx="7995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1" sz="2600"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 = -1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b="1" sz="2600"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</a:t>
            </a:r>
            <a:r>
              <a:rPr b="1" sz="2600" lang="en-U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sz="2600" lang="en-U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the_num &lt; </a:t>
            </a:r>
            <a:r>
              <a:rPr b="1" sz="2600"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b="1" sz="2600" lang="en-U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sz="2600"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 = </a:t>
            </a:r>
            <a:r>
              <a:rPr b="1" sz="2600" lang="en-U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2600"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smallest_so_far,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2600" lang="en-U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r>
              <a:t/>
            </a:r>
            <a:endParaRPr b="1" sz="26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b="1" sz="2600"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</a:p>
        </p:txBody>
      </p:sp>
      <p:sp>
        <p:nvSpPr>
          <p:cNvPr id="717" name="Shape 717"/>
          <p:cNvSpPr txBox="1"/>
          <p:nvPr/>
        </p:nvSpPr>
        <p:spPr>
          <a:xfrm>
            <a:off y="7194550" x="906525"/>
            <a:ext cy="1609799" cx="14757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z="30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switch the variable name to smallest_so_far and switch the &gt; to &lt;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1" name="Shape 7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2" name="Shape 722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z="7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Finding the </a:t>
            </a:r>
            <a:r>
              <a:rPr sz="76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smallest </a:t>
            </a:r>
            <a:r>
              <a:rPr sz="7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value?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y="3009225" x="1620375"/>
            <a:ext cy="3324300" cx="7995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1" sz="2600"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 = -1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b="1" sz="2600"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</a:t>
            </a:r>
            <a:r>
              <a:rPr b="1" sz="2600" lang="en-U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sz="2600" lang="en-U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the_num &lt; </a:t>
            </a:r>
            <a:r>
              <a:rPr b="1" sz="2600"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b="1" sz="2600" lang="en-U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sz="2600"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 = </a:t>
            </a:r>
            <a:r>
              <a:rPr b="1" sz="2600" lang="en-U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2600"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smallest_so_far,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2600" lang="en-U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r>
              <a:t/>
            </a:r>
            <a:endParaRPr b="1" sz="26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b="1" sz="2600"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</a:p>
        </p:txBody>
      </p:sp>
      <p:sp>
        <p:nvSpPr>
          <p:cNvPr id="724" name="Shape 724"/>
          <p:cNvSpPr txBox="1"/>
          <p:nvPr/>
        </p:nvSpPr>
        <p:spPr>
          <a:xfrm>
            <a:off y="2286000" x="10261600"/>
            <a:ext cy="4986299" cx="4219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</a:t>
            </a:r>
            <a:r>
              <a:rPr strike="noStrike" u="none" b="0" cap="none" baseline="0" sz="30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python </a:t>
            </a:r>
            <a:r>
              <a:rPr sz="3000" lang="en-US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smallbad</a:t>
            </a:r>
            <a:r>
              <a:rPr strike="noStrike" u="none" b="0" cap="none" baseline="0" sz="30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.py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</a:t>
            </a:r>
            <a:r>
              <a:rPr sz="3000" lang="en-US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z="30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  <a:r>
              <a:rPr strike="noStrike" u="none" b="0" cap="none" baseline="0" sz="30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z="30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41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z="30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z="30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  <a:r>
              <a:rPr strike="noStrike" u="none" b="0" cap="none" baseline="0" sz="30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z="30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  <a:r>
              <a:rPr strike="noStrike" u="none" b="0" cap="none" baseline="0" sz="30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z="30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  <a:r>
              <a:rPr strike="noStrike" u="none" b="0" cap="none" baseline="0" sz="30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sz="3000" lang="en-US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</a:p>
        </p:txBody>
      </p:sp>
      <p:sp>
        <p:nvSpPr>
          <p:cNvPr id="725" name="Shape 725"/>
          <p:cNvSpPr txBox="1"/>
          <p:nvPr/>
        </p:nvSpPr>
        <p:spPr>
          <a:xfrm>
            <a:off y="7194550" x="906525"/>
            <a:ext cy="1609799" cx="14757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z="30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switch the variable name to smallest_so_far and switch the &gt; to &lt;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9" name="Shape 7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0" name="Shape 730"/>
          <p:cNvSpPr txBox="1"/>
          <p:nvPr/>
        </p:nvSpPr>
        <p:spPr>
          <a:xfrm>
            <a:off y="2133500" x="1459175"/>
            <a:ext cy="4984799" cx="7748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 =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</a:t>
            </a:r>
            <a:r>
              <a:rPr b="1" sz="2600" lang="en-US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smallest </a:t>
            </a:r>
            <a:r>
              <a:rPr strike="noStrike" u="none" b="1" cap="none" baseline="0" sz="2600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None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smallest 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 value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&lt;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smallest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smallest, 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</a:p>
        </p:txBody>
      </p:sp>
      <p:sp>
        <p:nvSpPr>
          <p:cNvPr id="731" name="Shape 731"/>
          <p:cNvSpPr txBox="1"/>
          <p:nvPr/>
        </p:nvSpPr>
        <p:spPr>
          <a:xfrm>
            <a:off y="2327275" x="10225086"/>
            <a:ext cy="4984799" cx="3797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</a:t>
            </a:r>
            <a:r>
              <a:rPr strike="noStrike" u="none" b="0" cap="none" baseline="0" sz="30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python smallest.py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9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41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3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74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strike="noStrike" u="none" b="0" cap="none" baseline="0" sz="30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732" name="Shape 732"/>
          <p:cNvSpPr txBox="1"/>
          <p:nvPr/>
        </p:nvSpPr>
        <p:spPr>
          <a:xfrm>
            <a:off y="7702550" x="695325"/>
            <a:ext cy="1143000" cx="14859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still have a variable that is the </a:t>
            </a:r>
            <a:r>
              <a:rPr strike="noStrike" u="none" b="0" cap="none" baseline="0" sz="32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smallest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so far.  The first time through the loop </a:t>
            </a:r>
            <a:r>
              <a:rPr strike="noStrike" u="none" b="0" cap="none" baseline="0" sz="32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smallest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</a:t>
            </a:r>
            <a:r>
              <a:rPr strike="noStrike" u="none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None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so we take the first </a:t>
            </a:r>
            <a:r>
              <a:rPr strike="noStrike" u="none" b="0" cap="none" baseline="0" sz="3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value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be the </a:t>
            </a:r>
            <a:r>
              <a:rPr strike="noStrike" u="none" b="0" cap="none" baseline="0" sz="32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smallest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733" name="Shape 733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z="7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Finding the </a:t>
            </a:r>
            <a:r>
              <a:rPr sz="76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smallest </a:t>
            </a:r>
            <a:r>
              <a:rPr sz="7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value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y="241300" x="1155700"/>
            <a:ext cy="19938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Breaking Out of a Loop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y="2235200" x="1282700"/>
            <a:ext cy="2857499" cx="140715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533400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break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ends the current loop and jumps to the statement immediately following the loop</a:t>
            </a:r>
          </a:p>
          <a:p>
            <a:pPr algn="l" rtl="0" lvl="0" marR="0" indent="-533400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y="5202237" x="10817225"/>
            <a:ext cy="3324300" cx="24350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finished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finished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y="5304525" x="3774650"/>
            <a:ext cy="3324300" cx="64305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'done'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7" name="Shape 7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8" name="Shape 738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sz="76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is</a:t>
            </a:r>
            <a:r>
              <a:rPr sz="76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sz="76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7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is not</a:t>
            </a:r>
            <a:r>
              <a:rPr sz="76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Operators</a:t>
            </a:r>
          </a:p>
        </p:txBody>
      </p:sp>
      <p:sp>
        <p:nvSpPr>
          <p:cNvPr id="739" name="Shape 739"/>
          <p:cNvSpPr txBox="1"/>
          <p:nvPr>
            <p:ph idx="1" type="body"/>
          </p:nvPr>
        </p:nvSpPr>
        <p:spPr>
          <a:xfrm>
            <a:off y="2603500" x="8140700"/>
            <a:ext cy="5702299" cx="69468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583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has an</a:t>
            </a:r>
            <a:r>
              <a:rPr sz="34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is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opera</a:t>
            </a:r>
            <a:r>
              <a:rPr sz="34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or that can be used in logical expressions</a:t>
            </a:r>
          </a:p>
          <a:p>
            <a:pPr algn="l" rtl="0" lvl="0" marR="0" indent="-3583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Implies </a:t>
            </a:r>
            <a:r>
              <a:rPr sz="34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is the same as</a:t>
            </a:r>
            <a:r>
              <a:rPr sz="34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  <a:p>
            <a:pPr algn="l" rtl="0" lvl="0" marR="0" indent="-3583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Similar to, but stronger than </a:t>
            </a:r>
            <a:r>
              <a:rPr strike="noStrike" u="none" b="0" cap="none" baseline="0" sz="34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==</a:t>
            </a:r>
          </a:p>
          <a:p>
            <a:pPr algn="l" rtl="0" lvl="0" marR="0" indent="-3583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is not</a:t>
            </a:r>
            <a:r>
              <a:rPr sz="34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also is a logical operator</a:t>
            </a:r>
          </a:p>
        </p:txBody>
      </p:sp>
      <p:sp>
        <p:nvSpPr>
          <p:cNvPr id="740" name="Shape 740"/>
          <p:cNvSpPr txBox="1"/>
          <p:nvPr/>
        </p:nvSpPr>
        <p:spPr>
          <a:xfrm>
            <a:off y="2962250" x="874425"/>
            <a:ext cy="4984799" cx="7742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'Before</a:t>
            </a:r>
            <a:r>
              <a:rPr b="1" sz="26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[3, 41, 12, 9, 74, 15]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 &lt;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value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4" name="Shape 7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5" name="Shape 745"/>
          <p:cNvSpPr txBox="1"/>
          <p:nvPr>
            <p:ph idx="1" type="body"/>
          </p:nvPr>
        </p:nvSpPr>
        <p:spPr>
          <a:xfrm>
            <a:off y="3184825" x="1234725"/>
            <a:ext cy="5159099" cx="69033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394461" marL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While loops (indefinite)</a:t>
            </a:r>
          </a:p>
          <a:p>
            <a:pPr algn="l" rtl="0" lvl="0" marR="0" indent="-394461" marL="6858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Infinite loops</a:t>
            </a:r>
          </a:p>
          <a:p>
            <a:pPr algn="l" rtl="0" lvl="0" marR="0" indent="-394461" marL="6858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break</a:t>
            </a:r>
          </a:p>
          <a:p>
            <a:pPr algn="l" rtl="0" lvl="0" marR="0" indent="-394462" marL="6858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continue</a:t>
            </a:r>
          </a:p>
        </p:txBody>
      </p:sp>
      <p:sp>
        <p:nvSpPr>
          <p:cNvPr id="746" name="Shape 746"/>
          <p:cNvSpPr txBox="1"/>
          <p:nvPr>
            <p:ph idx="2" type="body"/>
          </p:nvPr>
        </p:nvSpPr>
        <p:spPr>
          <a:xfrm>
            <a:off y="2755900" x="8359600"/>
            <a:ext cy="5702399" cx="69033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394462" marL="6858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For loops (definite)</a:t>
            </a:r>
          </a:p>
          <a:p>
            <a:pPr algn="l" rtl="0" lvl="0" marR="0" indent="-394462" marL="6858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Iteration variables</a:t>
            </a:r>
          </a:p>
          <a:p>
            <a:pPr algn="l" rtl="0" lvl="0" marR="0" indent="-394462" marL="6858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Loop idioms</a:t>
            </a:r>
          </a:p>
          <a:p>
            <a:pPr algn="l" rtl="0" lvl="0" marR="0" indent="-394462" marL="6858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 or smallest</a:t>
            </a:r>
          </a:p>
        </p:txBody>
      </p:sp>
      <p:sp>
        <p:nvSpPr>
          <p:cNvPr id="747" name="Shape 747"/>
          <p:cNvSpPr txBox="1"/>
          <p:nvPr>
            <p:ph type="title"/>
          </p:nvPr>
        </p:nvSpPr>
        <p:spPr>
          <a:xfrm>
            <a:off y="241300" x="927100"/>
            <a:ext cy="2298600" cx="134805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1" name="Shape 7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2" name="Shape 752"/>
          <p:cNvSpPr txBox="1"/>
          <p:nvPr>
            <p:ph type="title"/>
          </p:nvPr>
        </p:nvSpPr>
        <p:spPr>
          <a:xfrm>
            <a:off y="241300" x="1155700"/>
            <a:ext cy="811500" cx="13932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-US">
                <a:solidFill>
                  <a:srgbClr val="00FF00"/>
                </a:solidFill>
              </a:rPr>
              <a:t>Acknowledgements / Contributions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y="1381725" x="1206100"/>
            <a:ext cy="7082699" cx="679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These slides are Copyright 2010-  Charles R. Severance (</a:t>
            </a:r>
            <a:r>
              <a:rPr u="sng" sz="1800" lang="en-US">
                <a:solidFill>
                  <a:schemeClr val="hlink"/>
                </a:solidFill>
                <a:hlinkClick r:id="rId3"/>
              </a:rPr>
              <a:t>www.dr-chuck.com</a:t>
            </a:r>
            <a:r>
              <a:rPr sz="1800" lang="en-US">
                <a:solidFill>
                  <a:srgbClr val="FFFFFF"/>
                </a:solidFill>
              </a:rPr>
              <a:t>) of the University of Michigan School of Information and </a:t>
            </a:r>
            <a:r>
              <a:rPr u="sng" sz="1800" lang="en-US">
                <a:solidFill>
                  <a:schemeClr val="hlink"/>
                </a:solidFill>
                <a:hlinkClick r:id="rId4"/>
              </a:rPr>
              <a:t>open.umich.edu</a:t>
            </a:r>
            <a:r>
              <a:rPr sz="1800" lang="en-US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754" name="Shape 754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134650" x="437900"/>
            <a:ext cy="1024800" cx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Shape 755"/>
          <p:cNvPicPr preferRelativeResize="0"/>
          <p:nvPr/>
        </p:nvPicPr>
        <p:blipFill rotWithShape="1">
          <a:blip r:embed="rId6">
            <a:alphaModFix/>
          </a:blip>
          <a:srcRect t="0" b="0" r="0" l="0"/>
          <a:stretch/>
        </p:blipFill>
        <p:spPr>
          <a:xfrm>
            <a:off y="312850" x="13897687"/>
            <a:ext cy="668400" cx="1968599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Shape 756"/>
          <p:cNvSpPr txBox="1"/>
          <p:nvPr/>
        </p:nvSpPr>
        <p:spPr>
          <a:xfrm>
            <a:off y="1512200" x="8704400"/>
            <a:ext cy="7082699" cx="679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y="241300" x="1155700"/>
            <a:ext cy="19938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Breaking Out of a Loop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y="2235200" x="1282700"/>
            <a:ext cy="2857499" cx="140715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533400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break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ends the current loop and jumps to the statement immediately following the loop</a:t>
            </a:r>
          </a:p>
          <a:p>
            <a:pPr algn="l" rtl="0" lvl="0" marR="0" indent="-533400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y="5304525" x="3774650"/>
            <a:ext cy="3324300" cx="6874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'done'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y="5202237" x="10817225"/>
            <a:ext cy="3324300" cx="24350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finished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inished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cxnSp>
        <p:nvCxnSpPr>
          <p:cNvPr id="295" name="Shape 295"/>
          <p:cNvCxnSpPr/>
          <p:nvPr/>
        </p:nvCxnSpPr>
        <p:spPr>
          <a:xfrm rot="10800000">
            <a:off y="7565975" x="3082749"/>
            <a:ext cy="643499" cx="522900"/>
          </a:xfrm>
          <a:prstGeom prst="straightConnector1">
            <a:avLst/>
          </a:prstGeom>
          <a:noFill/>
          <a:ln w="508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96" name="Shape 296"/>
          <p:cNvCxnSpPr/>
          <p:nvPr/>
        </p:nvCxnSpPr>
        <p:spPr>
          <a:xfrm rot="10800000" flipH="1">
            <a:off y="7310661" x="3025775"/>
            <a:ext cy="237900" cx="2035499"/>
          </a:xfrm>
          <a:prstGeom prst="straightConnector1">
            <a:avLst/>
          </a:prstGeom>
          <a:noFill/>
          <a:ln w="508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301" name="Shape 301"/>
          <p:cNvCxnSpPr/>
          <p:nvPr/>
        </p:nvCxnSpPr>
        <p:spPr>
          <a:xfrm rot="10800000">
            <a:off y="557249" x="11017136"/>
            <a:ext cy="566699" cx="14400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302" name="Shape 302"/>
          <p:cNvSpPr/>
          <p:nvPr/>
        </p:nvSpPr>
        <p:spPr>
          <a:xfrm>
            <a:off y="1117600" x="9601200"/>
            <a:ext cy="1269899" cx="2870100"/>
          </a:xfrm>
          <a:prstGeom prst="diamond">
            <a:avLst/>
          </a:prstGeom>
          <a:solidFill>
            <a:srgbClr val="0000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True ?</a:t>
            </a:r>
          </a:p>
        </p:txBody>
      </p:sp>
      <p:cxnSp>
        <p:nvCxnSpPr>
          <p:cNvPr id="303" name="Shape 303"/>
          <p:cNvCxnSpPr/>
          <p:nvPr/>
        </p:nvCxnSpPr>
        <p:spPr>
          <a:xfrm rot="10800000" flipH="1">
            <a:off y="2425849" x="10939461"/>
            <a:ext cy="4019400" cx="96899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stealth"/>
          </a:ln>
        </p:spPr>
      </p:cxnSp>
      <p:cxnSp>
        <p:nvCxnSpPr>
          <p:cNvPr id="304" name="Shape 304"/>
          <p:cNvCxnSpPr/>
          <p:nvPr/>
        </p:nvCxnSpPr>
        <p:spPr>
          <a:xfrm rot="10800000">
            <a:off y="1746225" x="12382475"/>
            <a:ext cy="15899" cx="777899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305" name="Shape 305"/>
          <p:cNvCxnSpPr/>
          <p:nvPr/>
        </p:nvCxnSpPr>
        <p:spPr>
          <a:xfrm rot="10800000">
            <a:off y="1746275" x="13190537"/>
            <a:ext cy="4708499" cx="0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306" name="Shape 306"/>
          <p:cNvCxnSpPr/>
          <p:nvPr/>
        </p:nvCxnSpPr>
        <p:spPr>
          <a:xfrm>
            <a:off y="6411911" x="10955336"/>
            <a:ext cy="14400" cx="2187600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307" name="Shape 307"/>
          <p:cNvCxnSpPr/>
          <p:nvPr/>
        </p:nvCxnSpPr>
        <p:spPr>
          <a:xfrm flipH="1">
            <a:off y="1762125" x="9245574"/>
            <a:ext cy="3299" cx="396900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stealth"/>
          </a:ln>
        </p:spPr>
      </p:cxnSp>
      <p:cxnSp>
        <p:nvCxnSpPr>
          <p:cNvPr id="308" name="Shape 308"/>
          <p:cNvCxnSpPr/>
          <p:nvPr/>
        </p:nvCxnSpPr>
        <p:spPr>
          <a:xfrm rot="10800000" flipH="1">
            <a:off y="6889874" x="10942636"/>
            <a:ext cy="644400" cx="15899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09" name="Shape 309"/>
          <p:cNvCxnSpPr/>
          <p:nvPr/>
        </p:nvCxnSpPr>
        <p:spPr>
          <a:xfrm rot="10800000" flipH="1">
            <a:off y="1752611" x="9202736"/>
            <a:ext cy="5154599" cx="58800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10" name="Shape 310"/>
          <p:cNvCxnSpPr/>
          <p:nvPr/>
        </p:nvCxnSpPr>
        <p:spPr>
          <a:xfrm>
            <a:off y="6870200" x="9216150"/>
            <a:ext cy="36899" cx="1723200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311" name="Shape 311"/>
          <p:cNvSpPr txBox="1"/>
          <p:nvPr/>
        </p:nvSpPr>
        <p:spPr>
          <a:xfrm>
            <a:off y="1003300" x="8721725"/>
            <a:ext cy="622199" cx="723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y="7505700" x="9499600"/>
            <a:ext cy="749399" cx="29210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'Done'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y="1003300" x="12838111"/>
            <a:ext cy="622199" cx="725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y="2400300" x="11760200"/>
            <a:ext cy="749399" cx="29210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y="5346700" x="11709400"/>
            <a:ext cy="749399" cx="29210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cxnSp>
        <p:nvCxnSpPr>
          <p:cNvPr id="316" name="Shape 316"/>
          <p:cNvCxnSpPr/>
          <p:nvPr/>
        </p:nvCxnSpPr>
        <p:spPr>
          <a:xfrm rot="10800000">
            <a:off y="4603711" x="14816037"/>
            <a:ext cy="1490699" cx="1016099"/>
          </a:xfrm>
          <a:prstGeom prst="straightConnector1">
            <a:avLst/>
          </a:prstGeom>
          <a:noFill/>
          <a:ln w="762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17" name="Shape 317"/>
          <p:cNvCxnSpPr/>
          <p:nvPr/>
        </p:nvCxnSpPr>
        <p:spPr>
          <a:xfrm rot="10800000" flipH="1">
            <a:off y="6069111" x="11952286"/>
            <a:ext cy="1346100" cx="3849600"/>
          </a:xfrm>
          <a:prstGeom prst="straightConnector1">
            <a:avLst/>
          </a:prstGeom>
          <a:noFill/>
          <a:ln w="762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318" name="Shape 318"/>
          <p:cNvSpPr txBox="1"/>
          <p:nvPr/>
        </p:nvSpPr>
        <p:spPr>
          <a:xfrm>
            <a:off y="1195375" x="1752600"/>
            <a:ext cy="3324300" cx="6558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'done'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cxnSp>
        <p:nvCxnSpPr>
          <p:cNvPr id="319" name="Shape 319"/>
          <p:cNvCxnSpPr/>
          <p:nvPr/>
        </p:nvCxnSpPr>
        <p:spPr>
          <a:xfrm rot="10800000">
            <a:off y="3504149" x="1318899"/>
            <a:ext cy="544500" cx="348900"/>
          </a:xfrm>
          <a:prstGeom prst="straightConnector1">
            <a:avLst/>
          </a:prstGeom>
          <a:noFill/>
          <a:ln w="508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20" name="Shape 320"/>
          <p:cNvCxnSpPr/>
          <p:nvPr/>
        </p:nvCxnSpPr>
        <p:spPr>
          <a:xfrm rot="10800000" flipH="1">
            <a:off y="3085225" x="1312400"/>
            <a:ext cy="377099" cx="1787100"/>
          </a:xfrm>
          <a:prstGeom prst="straightConnector1">
            <a:avLst/>
          </a:prstGeom>
          <a:noFill/>
          <a:ln w="508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21" name="Shape 321"/>
          <p:cNvCxnSpPr/>
          <p:nvPr/>
        </p:nvCxnSpPr>
        <p:spPr>
          <a:xfrm rot="10800000">
            <a:off y="3186137" x="13209448"/>
            <a:ext cy="822300" cx="1401899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none"/>
          </a:ln>
        </p:spPr>
      </p:cxnSp>
      <p:pic>
        <p:nvPicPr>
          <p:cNvPr id="322" name="Shape 322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126162" x="3238500"/>
            <a:ext cy="2039937" cx="218439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Shape 323"/>
          <p:cNvSpPr txBox="1"/>
          <p:nvPr/>
        </p:nvSpPr>
        <p:spPr>
          <a:xfrm>
            <a:off y="8337550" x="587375"/>
            <a:ext cy="533399" cx="8615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sng" b="0" cap="none" baseline="0" sz="29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http://en.wikipedia.org/wiki/Transporter_(Star_Trek)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y="3873500" x="13665200"/>
            <a:ext cy="749399" cx="21843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break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y="2235200" x="1968500"/>
            <a:ext cy="1492799" cx="127386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continue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ends the current iteration and jumps to the top of the loop and starts the next iteration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y="4146550" x="3098800"/>
            <a:ext cy="4432199" cx="6032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[0] 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'#'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'done' </a:t>
            </a:r>
            <a:r>
              <a:rPr b="1"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y="4494212" x="10639425"/>
            <a:ext cy="3876599" cx="357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# don't print this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print this!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this!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sp>
        <p:nvSpPr>
          <p:cNvPr id="332" name="Shape 332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7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Finishing an Iteration with continue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7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Finishing an Iteration with continue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y="2235200" x="1968500"/>
            <a:ext cy="1513200" cx="119991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continue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ends the </a:t>
            </a:r>
            <a:r>
              <a:rPr strike="noStrike" u="none" b="0" cap="none" baseline="0" sz="3600" lang="en-US" i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current iteration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jumps to the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top of the loop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starts the next iteration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y="4146550" x="3098800"/>
            <a:ext cy="4432199" cx="64995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[0] 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'#'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'done'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y="4494212" x="11172825"/>
            <a:ext cy="3876675" cx="357663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# don't print this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print this!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this!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cxnSp>
        <p:nvCxnSpPr>
          <p:cNvPr id="341" name="Shape 341"/>
          <p:cNvCxnSpPr/>
          <p:nvPr/>
        </p:nvCxnSpPr>
        <p:spPr>
          <a:xfrm flipH="1">
            <a:off y="4975800" x="2930400"/>
            <a:ext cy="719999" cx="150899"/>
          </a:xfrm>
          <a:prstGeom prst="straightConnector1">
            <a:avLst/>
          </a:prstGeom>
          <a:noFill/>
          <a:ln w="508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42" name="Shape 342"/>
          <p:cNvCxnSpPr/>
          <p:nvPr/>
        </p:nvCxnSpPr>
        <p:spPr>
          <a:xfrm>
            <a:off y="5695950" x="2874961"/>
            <a:ext cy="440399" cx="1907099"/>
          </a:xfrm>
          <a:prstGeom prst="straightConnector1">
            <a:avLst/>
          </a:prstGeom>
          <a:noFill/>
          <a:ln w="508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- Cen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5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