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2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703" r:id="rId4"/>
    <p:sldMasterId id="2147483704" r:id="rId5"/>
    <p:sldMasterId id="2147483705" r:id="rId6"/>
    <p:sldMasterId id="2147483706" r:id="rId7"/>
    <p:sldMasterId id="214748370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</p:sldIdLst>
  <p:sldSz cy="9144000" cx="16256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0.xml" Type="http://schemas.openxmlformats.org/officeDocument/2006/relationships/slide" Id="rId39"/><Relationship Target="slides/slide29.xml" Type="http://schemas.openxmlformats.org/officeDocument/2006/relationships/slide" Id="rId38"/><Relationship Target="slides/slide28.xml" Type="http://schemas.openxmlformats.org/officeDocument/2006/relationships/slide" Id="rId37"/><Relationship Target="slides/slide10.xml" Type="http://schemas.openxmlformats.org/officeDocument/2006/relationships/slide" Id="rId19"/><Relationship Target="slides/slide27.xml" Type="http://schemas.openxmlformats.org/officeDocument/2006/relationships/slide" Id="rId36"/><Relationship Target="slides/slide9.xml" Type="http://schemas.openxmlformats.org/officeDocument/2006/relationships/slide" Id="rId18"/><Relationship Target="slides/slide8.xml" Type="http://schemas.openxmlformats.org/officeDocument/2006/relationships/slide" Id="rId17"/><Relationship Target="slides/slide7.xml" Type="http://schemas.openxmlformats.org/officeDocument/2006/relationships/slide" Id="rId16"/><Relationship Target="slides/slide6.xml" Type="http://schemas.openxmlformats.org/officeDocument/2006/relationships/slide" Id="rId15"/><Relationship Target="slides/slide5.xml" Type="http://schemas.openxmlformats.org/officeDocument/2006/relationships/slide" Id="rId14"/><Relationship Target="slides/slide21.xml" Type="http://schemas.openxmlformats.org/officeDocument/2006/relationships/slide" Id="rId30"/><Relationship Target="slides/slide3.xml" Type="http://schemas.openxmlformats.org/officeDocument/2006/relationships/slide" Id="rId12"/><Relationship Target="slides/slide22.xml" Type="http://schemas.openxmlformats.org/officeDocument/2006/relationships/slide" Id="rId31"/><Relationship Target="slides/slide4.xml" Type="http://schemas.openxmlformats.org/officeDocument/2006/relationships/slide" Id="rId13"/><Relationship Target="slides/slide1.xml" Type="http://schemas.openxmlformats.org/officeDocument/2006/relationships/slide" Id="rId10"/><Relationship Target="slides/slide2.xml" Type="http://schemas.openxmlformats.org/officeDocument/2006/relationships/slide" Id="rId11"/><Relationship Target="slides/slide25.xml" Type="http://schemas.openxmlformats.org/officeDocument/2006/relationships/slide" Id="rId34"/><Relationship Target="slides/slide26.xml" Type="http://schemas.openxmlformats.org/officeDocument/2006/relationships/slide" Id="rId35"/><Relationship Target="slides/slide23.xml" Type="http://schemas.openxmlformats.org/officeDocument/2006/relationships/slide" Id="rId32"/><Relationship Target="slides/slide24.xml" Type="http://schemas.openxmlformats.org/officeDocument/2006/relationships/slide" Id="rId33"/><Relationship Target="slides/slide20.xml" Type="http://schemas.openxmlformats.org/officeDocument/2006/relationships/slide" Id="rId29"/><Relationship Target="slides/slide17.xml" Type="http://schemas.openxmlformats.org/officeDocument/2006/relationships/slide" Id="rId26"/><Relationship Target="slides/slide16.xml" Type="http://schemas.openxmlformats.org/officeDocument/2006/relationships/slide" Id="rId25"/><Relationship Target="slides/slide19.xml" Type="http://schemas.openxmlformats.org/officeDocument/2006/relationships/slide" Id="rId28"/><Relationship Target="slides/slide18.xml" Type="http://schemas.openxmlformats.org/officeDocument/2006/relationships/slide" Id="rId27"/><Relationship Target="presProps.xml" Type="http://schemas.openxmlformats.org/officeDocument/2006/relationships/presProps" Id="rId2"/><Relationship Target="slides/slide12.xml" Type="http://schemas.openxmlformats.org/officeDocument/2006/relationships/slide" Id="rId21"/><Relationship Target="slides/slide31.xml" Type="http://schemas.openxmlformats.org/officeDocument/2006/relationships/slide" Id="rId40"/><Relationship Target="theme/theme2.xml" Type="http://schemas.openxmlformats.org/officeDocument/2006/relationships/theme" Id="rId1"/><Relationship Target="slides/slide13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4.xml" Type="http://schemas.openxmlformats.org/officeDocument/2006/relationships/slide" Id="rId23"/><Relationship Target="tableStyles.xml" Type="http://schemas.openxmlformats.org/officeDocument/2006/relationships/tableStyles" Id="rId3"/><Relationship Target="slides/slide15.xml" Type="http://schemas.openxmlformats.org/officeDocument/2006/relationships/slide" Id="rId24"/><Relationship Target="slides/slide11.xml" Type="http://schemas.openxmlformats.org/officeDocument/2006/relationships/slide" Id="rId20"/><Relationship Target="notesMasters/notesMaster1.xml" Type="http://schemas.openxmlformats.org/officeDocument/2006/relationships/notesMaster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slideMasters/slideMaster5.xml" Type="http://schemas.openxmlformats.org/officeDocument/2006/relationships/slideMaster" Id="rId8"/><Relationship Target="slideMasters/slideMaster4.xml" Type="http://schemas.openxmlformats.org/officeDocument/2006/relationships/slideMaster" Id="rId7"/></Relationships>
</file>

<file path=ppt/notesMasters/_rels/notesMaster1.xml.rels><?xml version="1.0" encoding="UTF-8" standalone="yes"?><Relationships xmlns="http://schemas.openxmlformats.org/package/2006/relationships"><Relationship Target="../theme/theme7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2" name="Shape 3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3" name="Shape 4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0" name="Shape 4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7" name="Shape 4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3" name="Shape 4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0" name="Shape 4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1" name="Shape 4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5" name="Shape 4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0" name="Shape 4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7" name="Shape 4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7" name="Shape 4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4" name="Shape 4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1" name="Shape 5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2" name="Shape 5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8" name="Shape 5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9" name="Shape 5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4" name="Shape 5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7" name="Shape 5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8" name="Shape 5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4" name="Shape 5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5" name="Shape 5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3" name="Shape 5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9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0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1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2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5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6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7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8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9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0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1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2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3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6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7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8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9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0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1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2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3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4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y="1909762" x="11231562"/>
            <a:ext cy="3482975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y="-1497012" x="4189412"/>
            <a:ext cy="10296524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y="-1727200" x="7594599"/>
            <a:ext cy="13931900" cx="1054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 rot="5400000">
            <a:off y="2532099" x="9313799"/>
            <a:ext cy="3483000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 rot="5400000">
            <a:off y="-874699" x="2271625"/>
            <a:ext cy="10296599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y="-1511300" x="5270399"/>
            <a:ext cy="13932000" cx="57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6400800" x="3186113"/>
            <a:ext cy="7556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7156450" x="3186113"/>
            <a:ext cy="10730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363537" x="812800"/>
            <a:ext cy="15494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363537" x="6356350"/>
            <a:ext cy="7804199" cx="9086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y="1912938" x="812800"/>
            <a:ext cy="62546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2046288" x="812800"/>
            <a:ext cy="8541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y="2900363" x="812800"/>
            <a:ext cy="52674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y="2046288" x="8258175"/>
            <a:ext cy="8541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4" type="body"/>
          </p:nvPr>
        </p:nvSpPr>
        <p:spPr>
          <a:xfrm>
            <a:off y="2900363" x="8258175"/>
            <a:ext cy="52674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2603500" x="115570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y="2603500" x="819785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5875337" x="1284287"/>
            <a:ext cy="18162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3875087" x="1284287"/>
            <a:ext cy="20004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y="2840038" x="1219200"/>
            <a:ext cy="19605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y="5181600" x="2438400"/>
            <a:ext cy="2336700" cx="1137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711700" x="115570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y="4711700" x="819785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theme/theme6.xml" Type="http://schemas.openxmlformats.org/officeDocument/2006/relationships/theme" Id="rId12"/><Relationship Target="../slideLayouts/slideLayout13.xml" Type="http://schemas.openxmlformats.org/officeDocument/2006/relationships/slideLayout" Id="rId2"/><Relationship Target="../slideLayouts/slideLayout12.xml" Type="http://schemas.openxmlformats.org/officeDocument/2006/relationships/slideLayout" Id="rId1"/><Relationship Target="../slideLayouts/slideLayout21.xml" Type="http://schemas.openxmlformats.org/officeDocument/2006/relationships/slideLayout" Id="rId10"/><Relationship Target="../slideLayouts/slideLayout15.xml" Type="http://schemas.openxmlformats.org/officeDocument/2006/relationships/slideLayout" Id="rId4"/><Relationship Target="../slideLayouts/slideLayout22.xml" Type="http://schemas.openxmlformats.org/officeDocument/2006/relationships/slideLayout" Id="rId11"/><Relationship Target="../slideLayouts/slideLayout14.xml" Type="http://schemas.openxmlformats.org/officeDocument/2006/relationships/slideLayout" Id="rId3"/><Relationship Target="../slideLayouts/slideLayout20.xml" Type="http://schemas.openxmlformats.org/officeDocument/2006/relationships/slideLayout" Id="rId9"/><Relationship Target="../slideLayouts/slideLayout17.xml" Type="http://schemas.openxmlformats.org/officeDocument/2006/relationships/slideLayout" Id="rId6"/><Relationship Target="../slideLayouts/slideLayout16.xml" Type="http://schemas.openxmlformats.org/officeDocument/2006/relationships/slideLayout" Id="rId5"/><Relationship Target="../slideLayouts/slideLayout19.xml" Type="http://schemas.openxmlformats.org/officeDocument/2006/relationships/slideLayout" Id="rId8"/><Relationship Target="../slideLayouts/slideLayout18.xml" Type="http://schemas.openxmlformats.org/officeDocument/2006/relationships/slideLayout" Id="rId7"/></Relationships>
</file>

<file path=ppt/slideMasters/_rels/slideMaster3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12"/><Relationship Target="../slideLayouts/slideLayout24.xml" Type="http://schemas.openxmlformats.org/officeDocument/2006/relationships/slideLayout" Id="rId2"/><Relationship Target="../slideLayouts/slideLayout23.xml" Type="http://schemas.openxmlformats.org/officeDocument/2006/relationships/slideLayout" Id="rId1"/><Relationship Target="../slideLayouts/slideLayout32.xml" Type="http://schemas.openxmlformats.org/officeDocument/2006/relationships/slideLayout" Id="rId10"/><Relationship Target="../slideLayouts/slideLayout26.xml" Type="http://schemas.openxmlformats.org/officeDocument/2006/relationships/slideLayout" Id="rId4"/><Relationship Target="../slideLayouts/slideLayout33.xml" Type="http://schemas.openxmlformats.org/officeDocument/2006/relationships/slideLayout" Id="rId11"/><Relationship Target="../slideLayouts/slideLayout25.xml" Type="http://schemas.openxmlformats.org/officeDocument/2006/relationships/slideLayout" Id="rId3"/><Relationship Target="../slideLayouts/slideLayout31.xml" Type="http://schemas.openxmlformats.org/officeDocument/2006/relationships/slideLayout" Id="rId9"/><Relationship Target="../slideLayouts/slideLayout28.xml" Type="http://schemas.openxmlformats.org/officeDocument/2006/relationships/slideLayout" Id="rId6"/><Relationship Target="../slideLayouts/slideLayout27.xml" Type="http://schemas.openxmlformats.org/officeDocument/2006/relationships/slideLayout" Id="rId5"/><Relationship Target="../slideLayouts/slideLayout30.xml" Type="http://schemas.openxmlformats.org/officeDocument/2006/relationships/slideLayout" Id="rId8"/><Relationship Target="../slideLayouts/slideLayout29.xml" Type="http://schemas.openxmlformats.org/officeDocument/2006/relationships/slideLayout" Id="rId7"/></Relationships>
</file>

<file path=ppt/slideMasters/_rels/slideMaster4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35.xml" Type="http://schemas.openxmlformats.org/officeDocument/2006/relationships/slideLayout" Id="rId2"/><Relationship Target="../slideLayouts/slideLayout34.xml" Type="http://schemas.openxmlformats.org/officeDocument/2006/relationships/slideLayout" Id="rId1"/><Relationship Target="../slideLayouts/slideLayout43.xml" Type="http://schemas.openxmlformats.org/officeDocument/2006/relationships/slideLayout" Id="rId10"/><Relationship Target="../slideLayouts/slideLayout37.xml" Type="http://schemas.openxmlformats.org/officeDocument/2006/relationships/slideLayout" Id="rId4"/><Relationship Target="../slideLayouts/slideLayout44.xml" Type="http://schemas.openxmlformats.org/officeDocument/2006/relationships/slideLayout" Id="rId11"/><Relationship Target="../slideLayouts/slideLayout36.xml" Type="http://schemas.openxmlformats.org/officeDocument/2006/relationships/slideLayout" Id="rId3"/><Relationship Target="../slideLayouts/slideLayout42.xml" Type="http://schemas.openxmlformats.org/officeDocument/2006/relationships/slideLayout" Id="rId9"/><Relationship Target="../slideLayouts/slideLayout39.xml" Type="http://schemas.openxmlformats.org/officeDocument/2006/relationships/slideLayout" Id="rId6"/><Relationship Target="../slideLayouts/slideLayout38.xml" Type="http://schemas.openxmlformats.org/officeDocument/2006/relationships/slideLayout" Id="rId5"/><Relationship Target="../slideLayouts/slideLayout41.xml" Type="http://schemas.openxmlformats.org/officeDocument/2006/relationships/slideLayout" Id="rId8"/><Relationship Target="../slideLayouts/slideLayout40.xml" Type="http://schemas.openxmlformats.org/officeDocument/2006/relationships/slideLayout" Id="rId7"/></Relationships>
</file>

<file path=ppt/slideMasters/_rels/slideMaster5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46.xml" Type="http://schemas.openxmlformats.org/officeDocument/2006/relationships/slideLayout" Id="rId2"/><Relationship Target="../slideLayouts/slideLayout45.xml" Type="http://schemas.openxmlformats.org/officeDocument/2006/relationships/slideLayout" Id="rId1"/><Relationship Target="../slideLayouts/slideLayout54.xml" Type="http://schemas.openxmlformats.org/officeDocument/2006/relationships/slideLayout" Id="rId10"/><Relationship Target="../slideLayouts/slideLayout48.xml" Type="http://schemas.openxmlformats.org/officeDocument/2006/relationships/slideLayout" Id="rId4"/><Relationship Target="../slideLayouts/slideLayout55.xml" Type="http://schemas.openxmlformats.org/officeDocument/2006/relationships/slideLayout" Id="rId11"/><Relationship Target="../slideLayouts/slideLayout47.xml" Type="http://schemas.openxmlformats.org/officeDocument/2006/relationships/slideLayout" Id="rId3"/><Relationship Target="../slideLayouts/slideLayout53.xml" Type="http://schemas.openxmlformats.org/officeDocument/2006/relationships/slideLayout" Id="rId9"/><Relationship Target="../slideLayouts/slideLayout50.xml" Type="http://schemas.openxmlformats.org/officeDocument/2006/relationships/slideLayout" Id="rId6"/><Relationship Target="../slideLayouts/slideLayout49.xml" Type="http://schemas.openxmlformats.org/officeDocument/2006/relationships/slideLayout" Id="rId5"/><Relationship Target="../slideLayouts/slideLayout52.xml" Type="http://schemas.openxmlformats.org/officeDocument/2006/relationships/slideLayout" Id="rId8"/><Relationship Target="../slideLayouts/slideLayout51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1.png" Type="http://schemas.openxmlformats.org/officeDocument/2006/relationships/image" Id="rId4"/><Relationship Target="www.pythonlearn.com" Type="http://schemas.openxmlformats.org/officeDocument/2006/relationships/hyperlink" TargetMode="External" Id="rId3"/><Relationship Target="../media/image00.jp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43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54.xml" Type="http://schemas.openxmlformats.org/officeDocument/2006/relationships/slideLayout" Id="rId1"/><Relationship Target="http://open.umich.edu/" Type="http://schemas.openxmlformats.org/officeDocument/2006/relationships/hyperlink" TargetMode="External" Id="rId4"/><Relationship Target="http://www.dr-chuck.com" Type="http://schemas.openxmlformats.org/officeDocument/2006/relationships/hyperlink" TargetMode="External" Id="rId3"/><Relationship Target="../media/image05.png" Type="http://schemas.openxmlformats.org/officeDocument/2006/relationships/image" Id="rId6"/><Relationship Target="../media/image04.jp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Strings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711700" x="1155700"/>
            <a:ext cy="15494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6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y="7759700" x="3865625"/>
            <a:ext cy="1016099" cx="7926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8118475" x="13739812"/>
            <a:ext cy="668400" cx="196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7733400" x="635250"/>
            <a:ext cy="1024800" cx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y="2603500" x="1155700"/>
            <a:ext cy="5702299" cx="6540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elegant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y="3740150" x="15122525"/>
            <a:ext cy="3225800" cx="342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y="4622800" x="8774825"/>
            <a:ext cy="1663800" cx="6059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y="2603500" x="1155700"/>
            <a:ext cy="5702299" cx="6540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</a:t>
            </a:r>
            <a:r>
              <a:rPr strike="noStrike" u="none" b="0" cap="none" baseline="0" sz="3600" lang="en-US" i="0">
                <a:solidFill>
                  <a:srgbClr val="B45F06"/>
                </a:solidFill>
                <a:latin typeface="Cabin"/>
                <a:ea typeface="Cabin"/>
                <a:cs typeface="Cabin"/>
                <a:sym typeface="Cabin"/>
              </a:rPr>
              <a:t>elegant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y="5568950" x="8058071"/>
            <a:ext cy="2768700" cx="5983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y="3222575" x="8058075"/>
            <a:ext cy="1663800" cx="5015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y="3740150" x="15122525"/>
            <a:ext cy="3225800" cx="342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and Counting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y="2146300" x="1003300"/>
            <a:ext cy="5371799" cx="65658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y="3468675" x="8753100"/>
            <a:ext cy="3324300" cx="688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Looking deeper into </a:t>
            </a: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2603500" x="1155700"/>
            <a:ext cy="5702299" cx="59816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583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y="5226050" x="8140700"/>
            <a:ext cy="1371599" cx="7193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letter</a:t>
            </a:r>
          </a:p>
        </p:txBody>
      </p:sp>
      <p:grpSp>
        <p:nvGrpSpPr>
          <p:cNvPr id="329" name="Shape 329"/>
          <p:cNvGrpSpPr/>
          <p:nvPr/>
        </p:nvGrpSpPr>
        <p:grpSpPr>
          <a:xfrm>
            <a:off y="3437028" x="7594589"/>
            <a:ext cy="1897047" cx="8391615"/>
            <a:chOff y="0" x="0"/>
            <a:chExt cy="1897047" cx="8389937"/>
          </a:xfrm>
        </p:grpSpPr>
        <p:sp>
          <p:nvSpPr>
            <p:cNvPr id="330" name="Shape 330"/>
            <p:cNvSpPr txBox="1"/>
            <p:nvPr/>
          </p:nvSpPr>
          <p:spPr>
            <a:xfrm>
              <a:off y="469900" x="0"/>
              <a:ext cy="622299" cx="3255962"/>
            </a:xfrm>
            <a:prstGeom prst="rect">
              <a:avLst/>
            </a:prstGeom>
            <a:noFill/>
            <a:ln>
              <a:noFill/>
            </a:ln>
          </p:spPr>
          <p:txBody>
            <a:bodyPr bIns="0" rIns="0" lIns="0" tIns="0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strike="noStrike" u="none" b="0" cap="none" baseline="0" sz="3600" lang="en-US" i="0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Iteration variable</a:t>
              </a:r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y="0" x="3703637"/>
              <a:ext cy="622299" cx="4686300"/>
            </a:xfrm>
            <a:prstGeom prst="rect">
              <a:avLst/>
            </a:prstGeom>
            <a:noFill/>
            <a:ln>
              <a:noFill/>
            </a:ln>
          </p:spPr>
          <p:txBody>
            <a:bodyPr bIns="0" rIns="0" lIns="0" tIns="0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strike="noStrike" u="none" b="0" cap="none" baseline="0" sz="3600" lang="en-US" i="0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Six-character string</a:t>
              </a:r>
            </a:p>
          </p:txBody>
        </p:sp>
        <p:cxnSp>
          <p:nvCxnSpPr>
            <p:cNvPr id="332" name="Shape 332"/>
            <p:cNvCxnSpPr/>
            <p:nvPr/>
          </p:nvCxnSpPr>
          <p:spPr>
            <a:xfrm rot="10800000">
              <a:off y="1074747" x="1468265"/>
              <a:ext cy="822300" cx="984600"/>
            </a:xfrm>
            <a:prstGeom prst="straightConnector1">
              <a:avLst/>
            </a:prstGeom>
            <a:noFill/>
            <a:ln w="63500" cap="rnd">
              <a:solidFill>
                <a:srgbClr val="00FF00"/>
              </a:solidFill>
              <a:prstDash val="solid"/>
              <a:miter/>
              <a:headEnd w="med" len="med" type="stealth"/>
              <a:tailEnd w="med" len="med" type="none"/>
            </a:ln>
          </p:spPr>
        </p:cxnSp>
        <p:cxnSp>
          <p:nvCxnSpPr>
            <p:cNvPr id="333" name="Shape 333"/>
            <p:cNvCxnSpPr/>
            <p:nvPr/>
          </p:nvCxnSpPr>
          <p:spPr>
            <a:xfrm rot="10800000" flipH="1">
              <a:off y="966711" x="5434424"/>
              <a:ext cy="822300" cx="727200"/>
            </a:xfrm>
            <a:prstGeom prst="straightConnector1">
              <a:avLst/>
            </a:prstGeom>
            <a:noFill/>
            <a:ln w="63500" cap="rnd">
              <a:solidFill>
                <a:srgbClr val="FF7F00"/>
              </a:solidFill>
              <a:prstDash val="solid"/>
              <a:miter/>
              <a:headEnd w="med" len="med" type="stealth"/>
              <a:tailEnd w="med" len="med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338" name="Shape 338"/>
          <p:cNvCxnSpPr/>
          <p:nvPr/>
        </p:nvCxnSpPr>
        <p:spPr>
          <a:xfrm rot="10800000">
            <a:off y="1192249" x="3143137"/>
            <a:ext cy="566699" cx="144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39" name="Shape 339"/>
          <p:cNvSpPr/>
          <p:nvPr/>
        </p:nvSpPr>
        <p:spPr>
          <a:xfrm>
            <a:off y="1752600" x="1727200"/>
            <a:ext cy="1269899" cx="2870100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340" name="Shape 340"/>
          <p:cNvCxnSpPr/>
          <p:nvPr/>
        </p:nvCxnSpPr>
        <p:spPr>
          <a:xfrm rot="10800000">
            <a:off y="3022699" x="3162312"/>
            <a:ext cy="1498500" cx="111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stealth"/>
          </a:ln>
        </p:spPr>
      </p:cxnSp>
      <p:cxnSp>
        <p:nvCxnSpPr>
          <p:cNvPr id="341" name="Shape 341"/>
          <p:cNvCxnSpPr/>
          <p:nvPr/>
        </p:nvCxnSpPr>
        <p:spPr>
          <a:xfrm rot="10800000" flipH="1">
            <a:off y="2711574" x="6700837"/>
            <a:ext cy="644400" cx="158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2" name="Shape 342"/>
          <p:cNvCxnSpPr/>
          <p:nvPr/>
        </p:nvCxnSpPr>
        <p:spPr>
          <a:xfrm flipH="1">
            <a:off y="3209925" x="6697623"/>
            <a:ext cy="1314300" cx="47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43" name="Shape 343"/>
          <p:cNvCxnSpPr/>
          <p:nvPr/>
        </p:nvCxnSpPr>
        <p:spPr>
          <a:xfrm>
            <a:off y="4516675" x="3133200"/>
            <a:ext cy="4500" cx="35960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44" name="Shape 344"/>
          <p:cNvCxnSpPr/>
          <p:nvPr/>
        </p:nvCxnSpPr>
        <p:spPr>
          <a:xfrm flipH="1">
            <a:off y="2397125" x="1371574"/>
            <a:ext cy="3299" cx="3969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stealth"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y="5238874" x="3157537"/>
            <a:ext cy="644400" cx="158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y="2451012" x="1401636"/>
            <a:ext cy="2779799" cx="32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7" name="Shape 347"/>
          <p:cNvCxnSpPr/>
          <p:nvPr/>
        </p:nvCxnSpPr>
        <p:spPr>
          <a:xfrm>
            <a:off y="5256212" x="1401761"/>
            <a:ext cy="0" cx="17526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348" name="Shape 348"/>
          <p:cNvSpPr txBox="1"/>
          <p:nvPr/>
        </p:nvSpPr>
        <p:spPr>
          <a:xfrm>
            <a:off y="1638300" x="846137"/>
            <a:ext cy="622199" cx="725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y="3302000" x="5245100"/>
            <a:ext cy="749399" cx="2921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strike="noStrike" u="none" b="0" cap="none" baseline="0" sz="3500" lang="en-US" i="0">
                <a:latin typeface="Cabin"/>
                <a:ea typeface="Cabin"/>
                <a:cs typeface="Cabin"/>
                <a:sym typeface="Cabin"/>
              </a:rPr>
              <a:t>letter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y="2019300" x="5130800"/>
            <a:ext cy="749399" cx="31115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Advance letter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y="5086350" x="7927750"/>
            <a:ext cy="1143000" cx="6639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letter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y="1727200" x="9740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y="1727200" x="104902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y="1727200" x="11264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y="1727200" x="120142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y="1727200" x="127381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y="1727200" x="134874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y="7366000" x="2062161"/>
            <a:ext cy="1143000" cx="12446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iteration variable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cxnSp>
        <p:nvCxnSpPr>
          <p:cNvPr id="359" name="Shape 359"/>
          <p:cNvCxnSpPr/>
          <p:nvPr/>
        </p:nvCxnSpPr>
        <p:spPr>
          <a:xfrm>
            <a:off y="2385900" x="4703700"/>
            <a:ext cy="3299" cx="3969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stealth"/>
          </a:ln>
        </p:spPr>
      </p:cxnSp>
      <p:sp>
        <p:nvSpPr>
          <p:cNvPr id="360" name="Shape 360"/>
          <p:cNvSpPr txBox="1"/>
          <p:nvPr/>
        </p:nvSpPr>
        <p:spPr>
          <a:xfrm>
            <a:off y="1638300" x="4275137"/>
            <a:ext cy="622199" cx="725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y="2339725" x="1155700"/>
            <a:ext cy="5966100" cx="6438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583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look at any continuous section of a string using a </a:t>
            </a:r>
            <a:r>
              <a:rPr strike="noStrike" u="none" b="0" cap="none" baseline="0" sz="34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colon operator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 second number is one beyond the end of the slice -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second number is beyond the end of the string, it stops at the end </a:t>
            </a:r>
          </a:p>
        </p:txBody>
      </p:sp>
      <p:sp>
        <p:nvSpPr>
          <p:cNvPr id="366" name="Shape 366"/>
          <p:cNvSpPr txBox="1"/>
          <p:nvPr>
            <p:ph type="title"/>
          </p:nvPr>
        </p:nvSpPr>
        <p:spPr>
          <a:xfrm>
            <a:off y="7073900" x="8890000"/>
            <a:ext cy="1917700" cx="66802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y="2708900" x="8777450"/>
            <a:ext cy="4498200" cx="6553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y="1409700" x="67056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y="673100" x="67056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y="1409700" x="7454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y="673100" x="7454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y="1409700" x="82296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y="673100" x="82296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y="1409700" x="8978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y="673100" x="8978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y="1409700" x="97028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y="673100" x="97028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y="1409700" x="104521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y="673100" x="104521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y="1409700" x="111506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y="673100" x="111506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y="1409700" x="11899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y="673100" x="11899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y="1409700" x="126746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y="673100" x="126746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y="1409700" x="13423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y="673100" x="13423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y="1409700" x="141478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y="673100" x="141478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y="1409700" x="148971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y="673100" x="148971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y="2603500" x="1155700"/>
            <a:ext cy="4110600" cx="6438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97" name="Shape 397"/>
          <p:cNvSpPr txBox="1"/>
          <p:nvPr>
            <p:ph type="title"/>
          </p:nvPr>
        </p:nvSpPr>
        <p:spPr>
          <a:xfrm>
            <a:off y="7073900" x="8890000"/>
            <a:ext cy="1917700" cx="66802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y="2754300" x="8535900"/>
            <a:ext cy="3876599" cx="6863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Thon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y="1409700" x="67056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y="673100" x="67056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y="1409700" x="7454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y="673100" x="7454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y="1409700" x="82296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y="673100" x="82296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y="1409700" x="8978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y="673100" x="8978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y="1409700" x="97028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y="673100" x="97028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y="1409700" x="104521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y="673100" x="104521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y="1409700" x="111506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y="673100" x="111506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y="1409700" x="11899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y="673100" x="11899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y="1409700" x="126746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y="673100" x="126746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y="1409700" x="13423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y="673100" x="13423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y="1409700" x="141478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y="673100" x="141478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y="1409700" x="148971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y="673100" x="148971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String Concatenation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y="2603500" x="1003300"/>
            <a:ext cy="4008900" cx="57149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the 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 is applied to strings, it means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1" cap="none" baseline="0" sz="3600" lang="en-US" i="0">
                <a:solidFill>
                  <a:srgbClr val="996633"/>
                </a:solidFill>
                <a:latin typeface="Cabin"/>
                <a:ea typeface="Cabin"/>
                <a:cs typeface="Cabin"/>
                <a:sym typeface="Cabin"/>
              </a:rPr>
              <a:t>concatenation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y="3101750" x="7900200"/>
            <a:ext cy="4432199" cx="7187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sz="36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as a</a:t>
            </a:r>
            <a:r>
              <a:rPr sz="7600" lang="en-US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logical</a:t>
            </a: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Operator</a:t>
            </a: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y="2451100" x="1155700"/>
            <a:ext cy="5702399" cx="61340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can also be used to check to see if one string is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another string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 is a logical expression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can be used in an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y="2298700" x="9255125"/>
            <a:ext cy="6311900" cx="672147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b="1" sz="30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it!</a:t>
            </a:r>
            <a:r>
              <a:rPr b="1" sz="30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String Comparison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y="2667000" x="927100"/>
            <a:ext cy="5321400" cx="14693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4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banana.</a:t>
            </a:r>
            <a:r>
              <a:rPr b="1" sz="34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banana.</a:t>
            </a:r>
            <a:r>
              <a:rPr b="1" sz="34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41300" x="1155700"/>
            <a:ext cy="1549400" cx="71500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 Data Type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1841500" x="1155700"/>
            <a:ext cy="6743700" cx="7150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329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string is a sequence of characters</a:t>
            </a:r>
          </a:p>
          <a:p>
            <a:pPr algn="l" rtl="0" lvl="0" marR="0" indent="-3329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string literal uses quotes  </a:t>
            </a:r>
            <a:b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strike="noStrike" u="none" b="0" cap="none" baseline="0" sz="3000" lang="en-US" i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sz="3000" lang="en-US">
                <a:solidFill>
                  <a:srgbClr val="FF00FF"/>
                </a:solidFill>
              </a:rPr>
              <a:t>"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sz="3000" lang="en-US">
                <a:solidFill>
                  <a:srgbClr val="FF00FF"/>
                </a:solidFill>
              </a:rPr>
              <a:t>"</a:t>
            </a:r>
          </a:p>
          <a:p>
            <a:pPr algn="l" rtl="0" lvl="0" marR="0" indent="-3329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For strings, + means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concatenate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algn="l" rtl="0" lvl="0" marR="0" indent="-3329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When a string contains numbers, it is still a string</a:t>
            </a:r>
          </a:p>
          <a:p>
            <a:pPr algn="l" rtl="0" lvl="0" marR="0" indent="-3329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We can convert numbers in a string into a number using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y="749300" x="9040811"/>
            <a:ext cy="7912100" cx="6959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b="1" sz="30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bob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cannot concatenate 'str' and 'int' objects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y="241300" x="1231900"/>
            <a:ext cy="2057400" cx="131876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y="2209800" x="558800"/>
            <a:ext cy="6235799" cx="77468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583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a number of string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which are in the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string library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already </a:t>
            </a:r>
            <a:r>
              <a:rPr strike="noStrike" u="none" b="0" cap="none" baseline="0" sz="3400" lang="en-US" i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built into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every string - we invoke them by appending the function to the string variable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y="2379900" x="8484325"/>
            <a:ext cy="5895599" cx="7557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'Hi There'</a:t>
            </a:r>
            <a:r>
              <a:rPr strike="noStrike" u="none" b="1" cap="none" baseline="0" sz="3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4" name="Shape 454"/>
          <p:cNvSpPr txBox="1"/>
          <p:nvPr/>
        </p:nvSpPr>
        <p:spPr>
          <a:xfrm>
            <a:off y="967175" x="912300"/>
            <a:ext cy="6356999" cx="14877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b="1" sz="36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'center', 'count', 'decode', 'encode', 'endswith', 'expandtabs', 'find', 'format',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59" name="Shape 45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109662" x="1079500"/>
            <a:ext cy="6134099" cx="1337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4" name="Shape 464"/>
          <p:cNvSpPr txBox="1"/>
          <p:nvPr/>
        </p:nvSpPr>
        <p:spPr>
          <a:xfrm>
            <a:off y="2565400" x="1700199"/>
            <a:ext cy="4787999" cx="6600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str.capitalize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str.center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(width[, fillchar])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str.endswith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(suffix[, start[, end]])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str.find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(sub[, start[, end]])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str.lstrip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y="2565400" x="9080500"/>
            <a:ext cy="4787999" cx="6007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str.replace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(old, new[, count])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str.lower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str.rstrip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str.strip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str.upper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466" name="Shape 466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y="241300" x="609600"/>
            <a:ext cy="1892400" cx="83057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67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Searching a String</a:t>
            </a: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y="2197100" x="1155700"/>
            <a:ext cy="6108600" cx="7450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583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the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find()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to search for a substring within another string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finds the first 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occurrence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substring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substring is not found,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algn="l" rtl="0" lvl="0" marR="0" indent="-3583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Remember that string position starts at zero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y="3986200" x="9677400"/>
            <a:ext cy="3876599" cx="624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fruit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474" name="Shape 474"/>
          <p:cNvCxnSpPr/>
          <p:nvPr/>
        </p:nvCxnSpPr>
        <p:spPr>
          <a:xfrm rot="10800000">
            <a:off y="1084261" x="10302875"/>
            <a:ext cy="692149" cx="1400174"/>
          </a:xfrm>
          <a:prstGeom prst="straightConnector1">
            <a:avLst/>
          </a:prstGeom>
          <a:noFill/>
          <a:ln w="635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75" name="Shape 475"/>
          <p:cNvSpPr txBox="1"/>
          <p:nvPr/>
        </p:nvSpPr>
        <p:spPr>
          <a:xfrm>
            <a:off y="2857500" x="97663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y="2120900" x="97663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y="2857500" x="105156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y="2120900" x="105156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y="2857500" x="112903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y="2120900" x="112903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y="2857500" x="120396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y="2120900" x="120396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y="2857500" x="127635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y="2120900" x="127635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y="2857500" x="135128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y="2120900" x="135128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Making everything </a:t>
            </a:r>
            <a:r>
              <a:rPr strike="noStrike" u="none" b="0" cap="none" baseline="0" sz="7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y="2603500" x="1155700"/>
            <a:ext cy="5229599" cx="7308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make a copy of a string in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lower case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Often when we are searching for a string using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- we first convert the string to lower case so we can search a string regardless of case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y="3232150" x="9317825"/>
            <a:ext cy="4432199" cx="6689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y="2603500" x="1155700"/>
            <a:ext cy="5702299" cx="49783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replace()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is like a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operation in a word processor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replaces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all occurrences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search string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with the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replacement string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y="3516300" x="7366000"/>
            <a:ext cy="3876599" cx="8889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'Bob'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'Jane'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nstr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Stripping Whitespace</a:t>
            </a:r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y="2603500" x="927100"/>
            <a:ext cy="5702399" cx="7353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take a string and remove whitespace at the beginning and/or end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lstrip()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rstrip()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remove whitespace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at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left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right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strip()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emoves both beginning and ending whitespace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y="3244850" x="8818275"/>
            <a:ext cy="4432199" cx="6863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2" name="Shape 512"/>
          <p:cNvSpPr txBox="1"/>
          <p:nvPr/>
        </p:nvSpPr>
        <p:spPr>
          <a:xfrm>
            <a:off y="3422650" x="1411262"/>
            <a:ext cy="2768700" cx="13010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b="1" sz="36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Prefixes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8" name="Shape 518"/>
          <p:cNvSpPr txBox="1"/>
          <p:nvPr/>
        </p:nvSpPr>
        <p:spPr>
          <a:xfrm>
            <a:off y="3383450" x="832600"/>
            <a:ext cy="5540399" cx="15316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8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</a:t>
            </a:r>
            <a:r>
              <a:rPr b="1" sz="28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strike="noStrike" u="none" b="1" cap="none" baseline="0" sz="28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8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strike="noStrike" u="none" b="1" cap="none" baseline="0" sz="28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8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28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y="2749550" x="1016000"/>
            <a:ext cy="673199" cx="14649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y="1764575" x="5599987"/>
            <a:ext cy="622199" cx="537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y="1816100" x="7917521"/>
            <a:ext cy="622199" cx="537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522" name="Shape 522"/>
          <p:cNvCxnSpPr/>
          <p:nvPr/>
        </p:nvCxnSpPr>
        <p:spPr>
          <a:xfrm rot="10800000">
            <a:off y="2395399" x="5859764"/>
            <a:ext cy="373199" cx="17700"/>
          </a:xfrm>
          <a:prstGeom prst="straightConnector1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23" name="Shape 523"/>
          <p:cNvCxnSpPr/>
          <p:nvPr/>
        </p:nvCxnSpPr>
        <p:spPr>
          <a:xfrm rot="10800000">
            <a:off y="2476361" x="8180110"/>
            <a:ext cy="373199" cx="16499"/>
          </a:xfrm>
          <a:prstGeom prst="straightConnector1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24" name="Shape 524"/>
          <p:cNvCxnSpPr/>
          <p:nvPr/>
        </p:nvCxnSpPr>
        <p:spPr>
          <a:xfrm rot="10800000" flipH="1">
            <a:off y="3362449" x="6116450"/>
            <a:ext cy="17700" cx="1877699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525" name="Shape 525"/>
          <p:cNvSpPr txBox="1"/>
          <p:nvPr/>
        </p:nvSpPr>
        <p:spPr>
          <a:xfrm>
            <a:off y="258800" x="3708647"/>
            <a:ext cy="1143000" cx="8783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Parsing and Extracting</a:t>
            </a:r>
          </a:p>
        </p:txBody>
      </p:sp>
      <p:pic>
        <p:nvPicPr>
          <p:cNvPr id="526" name="Shape 52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241450" x="11102186"/>
            <a:ext cy="2324099" cx="218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y="241300" x="1155700"/>
            <a:ext cy="2298699" cx="59943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67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Reading and Converting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2603500" x="1155700"/>
            <a:ext cy="5702299" cx="5969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329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prefer to read data in using </a:t>
            </a:r>
            <a:r>
              <a:rPr strike="noStrike" u="none" b="0" cap="none" baseline="0" sz="30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strings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parse and convert the data as we need</a:t>
            </a:r>
          </a:p>
          <a:p>
            <a:pPr algn="l" rtl="0" lvl="0" marR="0" indent="-3329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gives us more control over error situations and/or bad user input</a:t>
            </a:r>
          </a:p>
          <a:p>
            <a:pPr algn="l" rtl="0" lvl="0" marR="0" indent="-3329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Raw input numbers must be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converted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strings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y="869950" x="8342311"/>
            <a:ext cy="7391399" cx="7099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unsupported operand type(s) for -: 'str' and 'int'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y="469900" x="1917700"/>
            <a:ext cy="1892400" cx="114381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y="2514450" x="1073775"/>
            <a:ext cy="5823900" cx="66287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29311" marL="685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type</a:t>
            </a:r>
          </a:p>
          <a:p>
            <a:pPr algn="l" rtl="0" lvl="0" marR="0" indent="-329311" marL="685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Read/Convert</a:t>
            </a:r>
          </a:p>
          <a:p>
            <a:pPr algn="l" rtl="0" lvl="0" marR="0" indent="-329311" marL="685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Indexing strings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[]</a:t>
            </a:r>
          </a:p>
          <a:p>
            <a:pPr algn="l" rtl="0" lvl="0" marR="0" indent="-329311" marL="685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Slicing strings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:4]</a:t>
            </a:r>
          </a:p>
          <a:p>
            <a:pPr algn="l" rtl="0" lvl="0" marR="0" indent="-329311" marL="685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Looping through strings </a:t>
            </a:r>
            <a:b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with </a:t>
            </a:r>
            <a:r>
              <a:rPr sz="3600" lang="en-US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sz="3600" lang="en-US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</a:p>
          <a:p>
            <a:pPr algn="l" rtl="0" lvl="0" marR="0" indent="-329311" marL="685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Concatenating strings with  </a:t>
            </a:r>
            <a:r>
              <a:rPr sz="3600" lang="en-US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533" name="Shape 533"/>
          <p:cNvSpPr txBox="1"/>
          <p:nvPr>
            <p:ph idx="2" type="body"/>
          </p:nvPr>
        </p:nvSpPr>
        <p:spPr>
          <a:xfrm>
            <a:off y="2514450" x="8065875"/>
            <a:ext cy="5627099" cx="71451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29311" marL="685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operations </a:t>
            </a:r>
          </a:p>
          <a:p>
            <a:pPr algn="l" rtl="0" lvl="0" marR="0" indent="-329311" marL="685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  <a:p>
            <a:pPr algn="l" rtl="0" lvl="0" marR="0" indent="-329311" marL="685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Comparisons</a:t>
            </a:r>
          </a:p>
          <a:p>
            <a:pPr algn="l" rtl="0" lvl="0" marR="0" indent="-329311" marL="685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Searching in strings</a:t>
            </a:r>
          </a:p>
          <a:p>
            <a:pPr algn="l" rtl="0" lvl="0" marR="0" indent="-329311" marL="685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Replacing text</a:t>
            </a:r>
          </a:p>
          <a:p>
            <a:pPr algn="l" rtl="0" lvl="0" marR="0" indent="-329311" marL="685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Stripping white space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7" name="Shape 5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y="241300" x="1155700"/>
            <a:ext cy="811500" cx="13932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-US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y="1381725" x="12061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These slides are Copyright 2010-  Charles R. Severance (</a:t>
            </a:r>
            <a:r>
              <a:rPr u="sng" sz="1800" lang="en-US">
                <a:solidFill>
                  <a:schemeClr val="hlink"/>
                </a:solidFill>
                <a:hlinkClick r:id="rId3"/>
              </a:rPr>
              <a:t>www.dr-chuck.com</a:t>
            </a:r>
            <a:r>
              <a:rPr sz="1800" lang="en-US">
                <a:solidFill>
                  <a:srgbClr val="FFFFFF"/>
                </a:solidFill>
              </a:rPr>
              <a:t>) of the University of Michigan School of Information and </a:t>
            </a:r>
            <a:r>
              <a:rPr u="sng" sz="1800" lang="en-US">
                <a:solidFill>
                  <a:schemeClr val="hlink"/>
                </a:solidFill>
                <a:hlinkClick r:id="rId4"/>
              </a:rPr>
              <a:t>open.umich.edu</a:t>
            </a:r>
            <a:r>
              <a:rPr sz="1800" lang="en-US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0" name="Shape 540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34650" x="437900"/>
            <a:ext cy="1024800" cx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Shape 541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312850" x="13897687"/>
            <a:ext cy="668400" cx="19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y="1512200" x="87044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y="241300" x="14605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Looking Inside Strings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2603500" x="1155700"/>
            <a:ext cy="5702299" cx="76581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get at any single character in a string using an index specified in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must be an integer and starts at zero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can be an expression that is computed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y="4517525" x="10867921"/>
            <a:ext cy="4432199" cx="4878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82600" x="539750"/>
            <a:ext cy="1828800" cx="273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y="3670300" x="105664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y="2933700" x="105664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y="3670300" x="113157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y="2933700" x="113157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y="3670300" x="120904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y="2933700" x="120904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y="3670300" x="128397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y="2933700" x="128397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y="3670300" x="135636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y="2933700" x="135636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y="3670300" x="14312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y="2933700" x="14312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A Character Too Far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2222500" x="622300"/>
            <a:ext cy="5702399" cx="71627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will get a </a:t>
            </a:r>
            <a:r>
              <a:rPr strike="noStrike" u="none" b="0" cap="none" baseline="0" sz="3600" lang="en-US" i="0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python error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if you attempt to index beyond the end of a string.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be careful when constructing index values and slices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y="3035300" x="8759825"/>
            <a:ext cy="3746400" cx="6845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'abc'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&lt;module&gt;IndexError: string index out of range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Strings Have Length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2603500" x="1155700"/>
            <a:ext cy="3721799" cx="76581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a built-in function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gives us the length of a string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y="5551475" x="9947700"/>
            <a:ext cy="1660499" cx="6308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y="4216400" x="10375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y="3479800" x="10375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y="4216400" x="111252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y="3479800" x="111252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y="4216400" x="11899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y="3479800" x="118999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y="4216400" x="126492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y="3479800" x="126492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y="4216400" x="133731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y="3479800" x="133731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y="4216400" x="141224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y="3479800" x="14122400"/>
            <a:ext cy="736599" cx="736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y="2339975" x="1200150"/>
            <a:ext cy="2216099" cx="5645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y="5168900" x="6845300"/>
            <a:ext cy="2819400" cx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5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5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272" name="Shape 272"/>
          <p:cNvCxnSpPr/>
          <p:nvPr/>
        </p:nvCxnSpPr>
        <p:spPr>
          <a:xfrm flipH="1">
            <a:off y="6623050" x="5299074"/>
            <a:ext cy="17461" cx="1492250"/>
          </a:xfrm>
          <a:prstGeom prst="straightConnector1">
            <a:avLst/>
          </a:prstGeom>
          <a:noFill/>
          <a:ln w="88900" cap="rnd">
            <a:solidFill>
              <a:schemeClr val="lt1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73" name="Shape 273"/>
          <p:cNvSpPr txBox="1"/>
          <p:nvPr/>
        </p:nvSpPr>
        <p:spPr>
          <a:xfrm>
            <a:off y="6069012" x="3208336"/>
            <a:ext cy="1108074" cx="16668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y="6000750" x="11442700"/>
            <a:ext cy="1143000" cx="21653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  <p:cxnSp>
        <p:nvCxnSpPr>
          <p:cNvPr id="275" name="Shape 275"/>
          <p:cNvCxnSpPr/>
          <p:nvPr/>
        </p:nvCxnSpPr>
        <p:spPr>
          <a:xfrm flipH="1">
            <a:off y="6572250" x="9680574"/>
            <a:ext cy="17461" cx="1492250"/>
          </a:xfrm>
          <a:prstGeom prst="straightConnector1">
            <a:avLst/>
          </a:prstGeom>
          <a:noFill/>
          <a:ln w="88900" cap="rnd">
            <a:solidFill>
              <a:schemeClr val="lt1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76" name="Shape 276"/>
          <p:cNvSpPr txBox="1"/>
          <p:nvPr/>
        </p:nvSpPr>
        <p:spPr>
          <a:xfrm>
            <a:off y="2508250" x="10283825"/>
            <a:ext cy="2184300" cx="5130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y="8318500" x="5953125"/>
            <a:ext cy="622299" cx="4330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y="5168900" x="6845300"/>
            <a:ext cy="2819400" cx="3330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z="26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len(inp):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0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strike="noStrike" u="none" b="0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84" name="Shape 284"/>
          <p:cNvCxnSpPr/>
          <p:nvPr/>
        </p:nvCxnSpPr>
        <p:spPr>
          <a:xfrm flipH="1">
            <a:off y="6623050" x="5299074"/>
            <a:ext cy="17461" cx="1492250"/>
          </a:xfrm>
          <a:prstGeom prst="straightConnector1">
            <a:avLst/>
          </a:prstGeom>
          <a:noFill/>
          <a:ln w="88900" cap="rnd">
            <a:solidFill>
              <a:schemeClr val="lt1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y="6587374" x="10267124"/>
            <a:ext cy="35400" cx="1135800"/>
          </a:xfrm>
          <a:prstGeom prst="straightConnector1">
            <a:avLst/>
          </a:prstGeom>
          <a:noFill/>
          <a:ln w="88900" cap="rnd">
            <a:solidFill>
              <a:schemeClr val="lt1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86" name="Shape 286"/>
          <p:cNvSpPr txBox="1"/>
          <p:nvPr/>
        </p:nvSpPr>
        <p:spPr>
          <a:xfrm>
            <a:off y="2508250" x="10474325"/>
            <a:ext cy="2184300" cx="4940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y="2339975" x="1200150"/>
            <a:ext cy="2216099" cx="6597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y="6069012" x="3208336"/>
            <a:ext cy="1108074" cx="16668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y="6000750" x="11442700"/>
            <a:ext cy="1143000" cx="21653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2603500" x="698500"/>
            <a:ext cy="5702399" cx="6540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a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and an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y="3690900" x="8239813"/>
            <a:ext cy="3324300" cx="5945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y="3740150" x="14728825"/>
            <a:ext cy="3225899" cx="698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0 b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 a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 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 a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 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 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