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0.xml" Type="http://schemas.openxmlformats.org/officeDocument/2006/relationships/slide" Id="rId39"/><Relationship Target="slides/slide29.xml" Type="http://schemas.openxmlformats.org/officeDocument/2006/relationships/slide" Id="rId38"/><Relationship Target="slides/slide28.xml" Type="http://schemas.openxmlformats.org/officeDocument/2006/relationships/slide" Id="rId37"/><Relationship Target="slides/slide27.xml" Type="http://schemas.openxmlformats.org/officeDocument/2006/relationships/slide" Id="rId36"/><Relationship Target="slides/slide21.xml" Type="http://schemas.openxmlformats.org/officeDocument/2006/relationships/slide" Id="rId30"/><Relationship Target="slides/slide22.xml" Type="http://schemas.openxmlformats.org/officeDocument/2006/relationships/slide" Id="rId31"/><Relationship Target="slides/slide25.xml" Type="http://schemas.openxmlformats.org/officeDocument/2006/relationships/slide" Id="rId34"/><Relationship Target="slides/slide26.xml" Type="http://schemas.openxmlformats.org/officeDocument/2006/relationships/slide" Id="rId35"/><Relationship Target="slides/slide23.xml" Type="http://schemas.openxmlformats.org/officeDocument/2006/relationships/slide" Id="rId32"/><Relationship Target="slides/slide24.xml" Type="http://schemas.openxmlformats.org/officeDocument/2006/relationships/slide" Id="rId33"/><Relationship Target="slides/slide39.xml" Type="http://schemas.openxmlformats.org/officeDocument/2006/relationships/slide" Id="rId48"/><Relationship Target="slides/slide38.xml" Type="http://schemas.openxmlformats.org/officeDocument/2006/relationships/slide" Id="rId47"/><Relationship Target="slides/slide40.xml" Type="http://schemas.openxmlformats.org/officeDocument/2006/relationships/slide" Id="rId49"/><Relationship Target="presProps.xml" Type="http://schemas.openxmlformats.org/officeDocument/2006/relationships/presProps" Id="rId2"/><Relationship Target="theme/theme4.xml" Type="http://schemas.openxmlformats.org/officeDocument/2006/relationships/theme" Id="rId1"/><Relationship Target="slides/slide31.xml" Type="http://schemas.openxmlformats.org/officeDocument/2006/relationships/slide" Id="rId40"/><Relationship Target="slideMasters/slideMaster1.xml" Type="http://schemas.openxmlformats.org/officeDocument/2006/relationships/slideMaster" Id="rId4"/><Relationship Target="slides/slide32.xml" Type="http://schemas.openxmlformats.org/officeDocument/2006/relationships/slide" Id="rId41"/><Relationship Target="tableStyles.xml" Type="http://schemas.openxmlformats.org/officeDocument/2006/relationships/tableStyles" Id="rId3"/><Relationship Target="slides/slide33.xml" Type="http://schemas.openxmlformats.org/officeDocument/2006/relationships/slide" Id="rId42"/><Relationship Target="slides/slide34.xml" Type="http://schemas.openxmlformats.org/officeDocument/2006/relationships/slide" Id="rId43"/><Relationship Target="slides/slide35.xml" Type="http://schemas.openxmlformats.org/officeDocument/2006/relationships/slide" Id="rId44"/><Relationship Target="slides/slide36.xml" Type="http://schemas.openxmlformats.org/officeDocument/2006/relationships/slide" Id="rId45"/><Relationship Target="slides/slide37.xml" Type="http://schemas.openxmlformats.org/officeDocument/2006/relationships/slide" Id="rId46"/><Relationship Target="notesMasters/notesMaster1.xml" Type="http://schemas.openxmlformats.org/officeDocument/2006/relationships/notes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 Target="slides/slide49.xml" Type="http://schemas.openxmlformats.org/officeDocument/2006/relationships/slide" Id="rId58"/><Relationship Target="slides/slide50.xml" Type="http://schemas.openxmlformats.org/officeDocument/2006/relationships/slide" Id="rId59"/><Relationship Target="slides/slide10.xml" Type="http://schemas.openxmlformats.org/officeDocument/2006/relationships/slide" Id="rId19"/><Relationship Target="slides/slide9.xml" Type="http://schemas.openxmlformats.org/officeDocument/2006/relationships/slide" Id="rId18"/><Relationship Target="slides/slide8.xml" Type="http://schemas.openxmlformats.org/officeDocument/2006/relationships/slide" Id="rId17"/><Relationship Target="slides/slide7.xml" Type="http://schemas.openxmlformats.org/officeDocument/2006/relationships/slide" Id="rId16"/><Relationship Target="slides/slide6.xml" Type="http://schemas.openxmlformats.org/officeDocument/2006/relationships/slide" Id="rId15"/><Relationship Target="slides/slide5.xml" Type="http://schemas.openxmlformats.org/officeDocument/2006/relationships/slide" Id="rId14"/><Relationship Target="slides/slide3.xml" Type="http://schemas.openxmlformats.org/officeDocument/2006/relationships/slide" Id="rId12"/><Relationship Target="slides/slide4.xml" Type="http://schemas.openxmlformats.org/officeDocument/2006/relationships/slide" Id="rId13"/><Relationship Target="slides/slide1.xml" Type="http://schemas.openxmlformats.org/officeDocument/2006/relationships/slide" Id="rId10"/><Relationship Target="slides/slide2.xml" Type="http://schemas.openxmlformats.org/officeDocument/2006/relationships/slide" Id="rId11"/><Relationship Target="slides/slide48.xml" Type="http://schemas.openxmlformats.org/officeDocument/2006/relationships/slide" Id="rId57"/><Relationship Target="slides/slide47.xml" Type="http://schemas.openxmlformats.org/officeDocument/2006/relationships/slide" Id="rId56"/><Relationship Target="slides/slide46.xml" Type="http://schemas.openxmlformats.org/officeDocument/2006/relationships/slide" Id="rId55"/><Relationship Target="slides/slide45.xml" Type="http://schemas.openxmlformats.org/officeDocument/2006/relationships/slide" Id="rId54"/><Relationship Target="slides/slide44.xml" Type="http://schemas.openxmlformats.org/officeDocument/2006/relationships/slide" Id="rId53"/><Relationship Target="slides/slide43.xml" Type="http://schemas.openxmlformats.org/officeDocument/2006/relationships/slide" Id="rId52"/><Relationship Target="slides/slide42.xml" Type="http://schemas.openxmlformats.org/officeDocument/2006/relationships/slide" Id="rId51"/><Relationship Target="slides/slide41.xml" Type="http://schemas.openxmlformats.org/officeDocument/2006/relationships/slide" Id="rId50"/><Relationship Target="slides/slide20.xml" Type="http://schemas.openxmlformats.org/officeDocument/2006/relationships/slide" Id="rId29"/><Relationship Target="slides/slide17.xml" Type="http://schemas.openxmlformats.org/officeDocument/2006/relationships/slide" Id="rId26"/><Relationship Target="slides/slide16.xml" Type="http://schemas.openxmlformats.org/officeDocument/2006/relationships/slide" Id="rId25"/><Relationship Target="slides/slide19.xml" Type="http://schemas.openxmlformats.org/officeDocument/2006/relationships/slide" Id="rId28"/><Relationship Target="slides/slide18.xml" Type="http://schemas.openxmlformats.org/officeDocument/2006/relationships/slide" Id="rId27"/><Relationship Target="slides/slide12.xml" Type="http://schemas.openxmlformats.org/officeDocument/2006/relationships/slide" Id="rId21"/><Relationship Target="slides/slide13.xml" Type="http://schemas.openxmlformats.org/officeDocument/2006/relationships/slide" Id="rId22"/><Relationship Target="slides/slide51.xml" Type="http://schemas.openxmlformats.org/officeDocument/2006/relationships/slide" Id="rId60"/><Relationship Target="slides/slide14.xml" Type="http://schemas.openxmlformats.org/officeDocument/2006/relationships/slide" Id="rId23"/><Relationship Target="slides/slide15.xml" Type="http://schemas.openxmlformats.org/officeDocument/2006/relationships/slide" Id="rId24"/><Relationship Target="slides/slide11.xml" Type="http://schemas.openxmlformats.org/officeDocument/2006/relationships/slide" Id="rId20"/><Relationship Target="slides/slide57.xml" Type="http://schemas.openxmlformats.org/officeDocument/2006/relationships/slide" Id="rId66"/><Relationship Target="slides/slide56.xml" Type="http://schemas.openxmlformats.org/officeDocument/2006/relationships/slide" Id="rId65"/><Relationship Target="slides/slide53.xml" Type="http://schemas.openxmlformats.org/officeDocument/2006/relationships/slide" Id="rId62"/><Relationship Target="slides/slide52.xml" Type="http://schemas.openxmlformats.org/officeDocument/2006/relationships/slide" Id="rId61"/><Relationship Target="slides/slide55.xml" Type="http://schemas.openxmlformats.org/officeDocument/2006/relationships/slide" Id="rId64"/><Relationship Target="slides/slide54.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7" name="Shape 2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6" name="Shape 2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1" name="Shape 291"/>
        <p:cNvGrpSpPr/>
        <p:nvPr/>
      </p:nvGrpSpPr>
      <p:grpSpPr>
        <a:xfrm>
          <a:off y="0" x="0"/>
          <a:ext cy="0" cx="0"/>
          <a:chOff y="0" x="0"/>
          <a:chExt cy="0" cx="0"/>
        </a:xfrm>
      </p:grpSpPr>
      <p:sp>
        <p:nvSpPr>
          <p:cNvPr id="292" name="Shape 2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93" name="Shape 2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0" name="Shape 30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2" name="Shape 322"/>
        <p:cNvGrpSpPr/>
        <p:nvPr/>
      </p:nvGrpSpPr>
      <p:grpSpPr>
        <a:xfrm>
          <a:off y="0" x="0"/>
          <a:ext cy="0" cx="0"/>
          <a:chOff y="0" x="0"/>
          <a:chExt cy="0" cx="0"/>
        </a:xfrm>
      </p:grpSpPr>
      <p:sp>
        <p:nvSpPr>
          <p:cNvPr id="323" name="Shape 3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4" name="Shape 3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1" name="Shape 3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7" name="Shape 3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3" name="Shape 383"/>
        <p:cNvGrpSpPr/>
        <p:nvPr/>
      </p:nvGrpSpPr>
      <p:grpSpPr>
        <a:xfrm>
          <a:off y="0" x="0"/>
          <a:ext cy="0" cx="0"/>
          <a:chOff y="0" x="0"/>
          <a:chExt cy="0" cx="0"/>
        </a:xfrm>
      </p:grpSpPr>
      <p:sp>
        <p:nvSpPr>
          <p:cNvPr id="384" name="Shape 38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5" name="Shape 38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2" name="Shape 3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1" name="Shape 401"/>
        <p:cNvGrpSpPr/>
        <p:nvPr/>
      </p:nvGrpSpPr>
      <p:grpSpPr>
        <a:xfrm>
          <a:off y="0" x="0"/>
          <a:ext cy="0" cx="0"/>
          <a:chOff y="0" x="0"/>
          <a:chExt cy="0" cx="0"/>
        </a:xfrm>
      </p:grpSpPr>
      <p:sp>
        <p:nvSpPr>
          <p:cNvPr id="402" name="Shape 4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3" name="Shape 40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4" name="Shape 414"/>
        <p:cNvGrpSpPr/>
        <p:nvPr/>
      </p:nvGrpSpPr>
      <p:grpSpPr>
        <a:xfrm>
          <a:off y="0" x="0"/>
          <a:ext cy="0" cx="0"/>
          <a:chOff y="0" x="0"/>
          <a:chExt cy="0" cx="0"/>
        </a:xfrm>
      </p:grpSpPr>
      <p:sp>
        <p:nvSpPr>
          <p:cNvPr id="415" name="Shape 41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6" name="Shape 41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13" name="Shape 2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4" name="Shape 4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0" name="Shape 430"/>
        <p:cNvGrpSpPr/>
        <p:nvPr/>
      </p:nvGrpSpPr>
      <p:grpSpPr>
        <a:xfrm>
          <a:off y="0" x="0"/>
          <a:ext cy="0" cx="0"/>
          <a:chOff y="0" x="0"/>
          <a:chExt cy="0" cx="0"/>
        </a:xfrm>
      </p:grpSpPr>
      <p:sp>
        <p:nvSpPr>
          <p:cNvPr id="431" name="Shape 43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2" name="Shape 43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8" name="Shape 438"/>
        <p:cNvGrpSpPr/>
        <p:nvPr/>
      </p:nvGrpSpPr>
      <p:grpSpPr>
        <a:xfrm>
          <a:off y="0" x="0"/>
          <a:ext cy="0" cx="0"/>
          <a:chOff y="0" x="0"/>
          <a:chExt cy="0" cx="0"/>
        </a:xfrm>
      </p:grpSpPr>
      <p:sp>
        <p:nvSpPr>
          <p:cNvPr id="439" name="Shape 4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0" name="Shape 44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6" name="Shape 446"/>
        <p:cNvGrpSpPr/>
        <p:nvPr/>
      </p:nvGrpSpPr>
      <p:grpSpPr>
        <a:xfrm>
          <a:off y="0" x="0"/>
          <a:ext cy="0" cx="0"/>
          <a:chOff y="0" x="0"/>
          <a:chExt cy="0" cx="0"/>
        </a:xfrm>
      </p:grpSpPr>
      <p:sp>
        <p:nvSpPr>
          <p:cNvPr id="447" name="Shape 4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8" name="Shape 44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5" name="Shape 455"/>
        <p:cNvGrpSpPr/>
        <p:nvPr/>
      </p:nvGrpSpPr>
      <p:grpSpPr>
        <a:xfrm>
          <a:off y="0" x="0"/>
          <a:ext cy="0" cx="0"/>
          <a:chOff y="0" x="0"/>
          <a:chExt cy="0" cx="0"/>
        </a:xfrm>
      </p:grpSpPr>
      <p:sp>
        <p:nvSpPr>
          <p:cNvPr id="456" name="Shape 4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7" name="Shape 4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1" name="Shape 47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6" name="Shape 476"/>
        <p:cNvGrpSpPr/>
        <p:nvPr/>
      </p:nvGrpSpPr>
      <p:grpSpPr>
        <a:xfrm>
          <a:off y="0" x="0"/>
          <a:ext cy="0" cx="0"/>
          <a:chOff y="0" x="0"/>
          <a:chExt cy="0" cx="0"/>
        </a:xfrm>
      </p:grpSpPr>
      <p:sp>
        <p:nvSpPr>
          <p:cNvPr id="477" name="Shape 4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8" name="Shape 4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2" name="Shape 482"/>
        <p:cNvGrpSpPr/>
        <p:nvPr/>
      </p:nvGrpSpPr>
      <p:grpSpPr>
        <a:xfrm>
          <a:off y="0" x="0"/>
          <a:ext cy="0" cx="0"/>
          <a:chOff y="0" x="0"/>
          <a:chExt cy="0" cx="0"/>
        </a:xfrm>
      </p:grpSpPr>
      <p:sp>
        <p:nvSpPr>
          <p:cNvPr id="483" name="Shape 4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4" name="Shape 4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8" name="Shape 488"/>
        <p:cNvGrpSpPr/>
        <p:nvPr/>
      </p:nvGrpSpPr>
      <p:grpSpPr>
        <a:xfrm>
          <a:off y="0" x="0"/>
          <a:ext cy="0" cx="0"/>
          <a:chOff y="0" x="0"/>
          <a:chExt cy="0" cx="0"/>
        </a:xfrm>
      </p:grpSpPr>
      <p:sp>
        <p:nvSpPr>
          <p:cNvPr id="489" name="Shape 4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0" name="Shape 4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4" name="Shape 494"/>
        <p:cNvGrpSpPr/>
        <p:nvPr/>
      </p:nvGrpSpPr>
      <p:grpSpPr>
        <a:xfrm>
          <a:off y="0" x="0"/>
          <a:ext cy="0" cx="0"/>
          <a:chOff y="0" x="0"/>
          <a:chExt cy="0" cx="0"/>
        </a:xfrm>
      </p:grpSpPr>
      <p:sp>
        <p:nvSpPr>
          <p:cNvPr id="495" name="Shape 4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6" name="Shape 4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4" name="Shape 2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0" name="Shape 500"/>
        <p:cNvGrpSpPr/>
        <p:nvPr/>
      </p:nvGrpSpPr>
      <p:grpSpPr>
        <a:xfrm>
          <a:off y="0" x="0"/>
          <a:ext cy="0" cx="0"/>
          <a:chOff y="0" x="0"/>
          <a:chExt cy="0" cx="0"/>
        </a:xfrm>
      </p:grpSpPr>
      <p:sp>
        <p:nvSpPr>
          <p:cNvPr id="501" name="Shape 50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02" name="Shape 50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8" name="Shape 508"/>
        <p:cNvGrpSpPr/>
        <p:nvPr/>
      </p:nvGrpSpPr>
      <p:grpSpPr>
        <a:xfrm>
          <a:off y="0" x="0"/>
          <a:ext cy="0" cx="0"/>
          <a:chOff y="0" x="0"/>
          <a:chExt cy="0" cx="0"/>
        </a:xfrm>
      </p:grpSpPr>
      <p:sp>
        <p:nvSpPr>
          <p:cNvPr id="509" name="Shape 5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0" name="Shape 5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3" name="Shape 513"/>
        <p:cNvGrpSpPr/>
        <p:nvPr/>
      </p:nvGrpSpPr>
      <p:grpSpPr>
        <a:xfrm>
          <a:off y="0" x="0"/>
          <a:ext cy="0" cx="0"/>
          <a:chOff y="0" x="0"/>
          <a:chExt cy="0" cx="0"/>
        </a:xfrm>
      </p:grpSpPr>
      <p:sp>
        <p:nvSpPr>
          <p:cNvPr id="514" name="Shape 5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5" name="Shape 51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8" name="Shape 518"/>
        <p:cNvGrpSpPr/>
        <p:nvPr/>
      </p:nvGrpSpPr>
      <p:grpSpPr>
        <a:xfrm>
          <a:off y="0" x="0"/>
          <a:ext cy="0" cx="0"/>
          <a:chOff y="0" x="0"/>
          <a:chExt cy="0" cx="0"/>
        </a:xfrm>
      </p:grpSpPr>
      <p:sp>
        <p:nvSpPr>
          <p:cNvPr id="519" name="Shape 5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0" name="Shape 52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7" name="Shape 5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4" name="Shape 5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9" name="Shape 539"/>
        <p:cNvGrpSpPr/>
        <p:nvPr/>
      </p:nvGrpSpPr>
      <p:grpSpPr>
        <a:xfrm>
          <a:off y="0" x="0"/>
          <a:ext cy="0" cx="0"/>
          <a:chOff y="0" x="0"/>
          <a:chExt cy="0" cx="0"/>
        </a:xfrm>
      </p:grpSpPr>
      <p:sp>
        <p:nvSpPr>
          <p:cNvPr id="540" name="Shape 54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41" name="Shape 54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6" name="Shape 556"/>
        <p:cNvGrpSpPr/>
        <p:nvPr/>
      </p:nvGrpSpPr>
      <p:grpSpPr>
        <a:xfrm>
          <a:off y="0" x="0"/>
          <a:ext cy="0" cx="0"/>
          <a:chOff y="0" x="0"/>
          <a:chExt cy="0" cx="0"/>
        </a:xfrm>
      </p:grpSpPr>
      <p:sp>
        <p:nvSpPr>
          <p:cNvPr id="557" name="Shape 5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58" name="Shape 55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7" name="Shape 5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2" name="Shape 572"/>
        <p:cNvGrpSpPr/>
        <p:nvPr/>
      </p:nvGrpSpPr>
      <p:grpSpPr>
        <a:xfrm>
          <a:off y="0" x="0"/>
          <a:ext cy="0" cx="0"/>
          <a:chOff y="0" x="0"/>
          <a:chExt cy="0" cx="0"/>
        </a:xfrm>
      </p:grpSpPr>
      <p:sp>
        <p:nvSpPr>
          <p:cNvPr id="573" name="Shape 57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74" name="Shape 57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7" name="Shape 2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0" name="Shape 580"/>
        <p:cNvGrpSpPr/>
        <p:nvPr/>
      </p:nvGrpSpPr>
      <p:grpSpPr>
        <a:xfrm>
          <a:off y="0" x="0"/>
          <a:ext cy="0" cx="0"/>
          <a:chOff y="0" x="0"/>
          <a:chExt cy="0" cx="0"/>
        </a:xfrm>
      </p:grpSpPr>
      <p:sp>
        <p:nvSpPr>
          <p:cNvPr id="581" name="Shape 5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82" name="Shape 58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8" name="Shape 588"/>
        <p:cNvGrpSpPr/>
        <p:nvPr/>
      </p:nvGrpSpPr>
      <p:grpSpPr>
        <a:xfrm>
          <a:off y="0" x="0"/>
          <a:ext cy="0" cx="0"/>
          <a:chOff y="0" x="0"/>
          <a:chExt cy="0" cx="0"/>
        </a:xfrm>
      </p:grpSpPr>
      <p:sp>
        <p:nvSpPr>
          <p:cNvPr id="589" name="Shape 5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90" name="Shape 5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4" name="Shape 594"/>
        <p:cNvGrpSpPr/>
        <p:nvPr/>
      </p:nvGrpSpPr>
      <p:grpSpPr>
        <a:xfrm>
          <a:off y="0" x="0"/>
          <a:ext cy="0" cx="0"/>
          <a:chOff y="0" x="0"/>
          <a:chExt cy="0" cx="0"/>
        </a:xfrm>
      </p:grpSpPr>
      <p:sp>
        <p:nvSpPr>
          <p:cNvPr id="595" name="Shape 5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96" name="Shape 5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1" name="Shape 601"/>
        <p:cNvGrpSpPr/>
        <p:nvPr/>
      </p:nvGrpSpPr>
      <p:grpSpPr>
        <a:xfrm>
          <a:off y="0" x="0"/>
          <a:ext cy="0" cx="0"/>
          <a:chOff y="0" x="0"/>
          <a:chExt cy="0" cx="0"/>
        </a:xfrm>
      </p:grpSpPr>
      <p:sp>
        <p:nvSpPr>
          <p:cNvPr id="602" name="Shape 6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03" name="Shape 60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8" name="Shape 608"/>
        <p:cNvGrpSpPr/>
        <p:nvPr/>
      </p:nvGrpSpPr>
      <p:grpSpPr>
        <a:xfrm>
          <a:off y="0" x="0"/>
          <a:ext cy="0" cx="0"/>
          <a:chOff y="0" x="0"/>
          <a:chExt cy="0" cx="0"/>
        </a:xfrm>
      </p:grpSpPr>
      <p:sp>
        <p:nvSpPr>
          <p:cNvPr id="609" name="Shape 6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0" name="Shape 6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4" name="Shape 614"/>
        <p:cNvGrpSpPr/>
        <p:nvPr/>
      </p:nvGrpSpPr>
      <p:grpSpPr>
        <a:xfrm>
          <a:off y="0" x="0"/>
          <a:ext cy="0" cx="0"/>
          <a:chOff y="0" x="0"/>
          <a:chExt cy="0" cx="0"/>
        </a:xfrm>
      </p:grpSpPr>
      <p:sp>
        <p:nvSpPr>
          <p:cNvPr id="615" name="Shape 61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6" name="Shape 61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9" name="Shape 619"/>
        <p:cNvGrpSpPr/>
        <p:nvPr/>
      </p:nvGrpSpPr>
      <p:grpSpPr>
        <a:xfrm>
          <a:off y="0" x="0"/>
          <a:ext cy="0" cx="0"/>
          <a:chOff y="0" x="0"/>
          <a:chExt cy="0" cx="0"/>
        </a:xfrm>
      </p:grpSpPr>
      <p:sp>
        <p:nvSpPr>
          <p:cNvPr id="620" name="Shape 6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1" name="Shape 62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4" name="Shape 624"/>
        <p:cNvGrpSpPr/>
        <p:nvPr/>
      </p:nvGrpSpPr>
      <p:grpSpPr>
        <a:xfrm>
          <a:off y="0" x="0"/>
          <a:ext cy="0" cx="0"/>
          <a:chOff y="0" x="0"/>
          <a:chExt cy="0" cx="0"/>
        </a:xfrm>
      </p:grpSpPr>
      <p:sp>
        <p:nvSpPr>
          <p:cNvPr id="625" name="Shape 6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6" name="Shape 6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9" name="Shape 629"/>
        <p:cNvGrpSpPr/>
        <p:nvPr/>
      </p:nvGrpSpPr>
      <p:grpSpPr>
        <a:xfrm>
          <a:off y="0" x="0"/>
          <a:ext cy="0" cx="0"/>
          <a:chOff y="0" x="0"/>
          <a:chExt cy="0" cx="0"/>
        </a:xfrm>
      </p:grpSpPr>
      <p:sp>
        <p:nvSpPr>
          <p:cNvPr id="630" name="Shape 6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1" name="Shape 6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4" name="Shape 634"/>
        <p:cNvGrpSpPr/>
        <p:nvPr/>
      </p:nvGrpSpPr>
      <p:grpSpPr>
        <a:xfrm>
          <a:off y="0" x="0"/>
          <a:ext cy="0" cx="0"/>
          <a:chOff y="0" x="0"/>
          <a:chExt cy="0" cx="0"/>
        </a:xfrm>
      </p:grpSpPr>
      <p:sp>
        <p:nvSpPr>
          <p:cNvPr id="635" name="Shape 63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6" name="Shape 6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8" name="Shape 248"/>
        <p:cNvGrpSpPr/>
        <p:nvPr/>
      </p:nvGrpSpPr>
      <p:grpSpPr>
        <a:xfrm>
          <a:off y="0" x="0"/>
          <a:ext cy="0" cx="0"/>
          <a:chOff y="0" x="0"/>
          <a:chExt cy="0" cx="0"/>
        </a:xfrm>
      </p:grpSpPr>
      <p:sp>
        <p:nvSpPr>
          <p:cNvPr id="249" name="Shape 2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0" name="Shape 25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0" name="Shape 640"/>
        <p:cNvGrpSpPr/>
        <p:nvPr/>
      </p:nvGrpSpPr>
      <p:grpSpPr>
        <a:xfrm>
          <a:off y="0" x="0"/>
          <a:ext cy="0" cx="0"/>
          <a:chOff y="0" x="0"/>
          <a:chExt cy="0" cx="0"/>
        </a:xfrm>
      </p:grpSpPr>
      <p:sp>
        <p:nvSpPr>
          <p:cNvPr id="641" name="Shape 6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2" name="Shape 6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6" name="Shape 646"/>
        <p:cNvGrpSpPr/>
        <p:nvPr/>
      </p:nvGrpSpPr>
      <p:grpSpPr>
        <a:xfrm>
          <a:off y="0" x="0"/>
          <a:ext cy="0" cx="0"/>
          <a:chOff y="0" x="0"/>
          <a:chExt cy="0" cx="0"/>
        </a:xfrm>
      </p:grpSpPr>
      <p:sp>
        <p:nvSpPr>
          <p:cNvPr id="647" name="Shape 6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8" name="Shape 64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1" name="Shape 651"/>
        <p:cNvGrpSpPr/>
        <p:nvPr/>
      </p:nvGrpSpPr>
      <p:grpSpPr>
        <a:xfrm>
          <a:off y="0" x="0"/>
          <a:ext cy="0" cx="0"/>
          <a:chOff y="0" x="0"/>
          <a:chExt cy="0" cx="0"/>
        </a:xfrm>
      </p:grpSpPr>
      <p:sp>
        <p:nvSpPr>
          <p:cNvPr id="652" name="Shape 6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53" name="Shape 65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8" name="Shape 658"/>
        <p:cNvGrpSpPr/>
        <p:nvPr/>
      </p:nvGrpSpPr>
      <p:grpSpPr>
        <a:xfrm>
          <a:off y="0" x="0"/>
          <a:ext cy="0" cx="0"/>
          <a:chOff y="0" x="0"/>
          <a:chExt cy="0" cx="0"/>
        </a:xfrm>
      </p:grpSpPr>
      <p:sp>
        <p:nvSpPr>
          <p:cNvPr id="659" name="Shape 6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0" name="Shape 66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3" name="Shape 663"/>
        <p:cNvGrpSpPr/>
        <p:nvPr/>
      </p:nvGrpSpPr>
      <p:grpSpPr>
        <a:xfrm>
          <a:off y="0" x="0"/>
          <a:ext cy="0" cx="0"/>
          <a:chOff y="0" x="0"/>
          <a:chExt cy="0" cx="0"/>
        </a:xfrm>
      </p:grpSpPr>
      <p:sp>
        <p:nvSpPr>
          <p:cNvPr id="664" name="Shape 66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5" name="Shape 66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0" name="Shape 670"/>
        <p:cNvGrpSpPr/>
        <p:nvPr/>
      </p:nvGrpSpPr>
      <p:grpSpPr>
        <a:xfrm>
          <a:off y="0" x="0"/>
          <a:ext cy="0" cx="0"/>
          <a:chOff y="0" x="0"/>
          <a:chExt cy="0" cx="0"/>
        </a:xfrm>
      </p:grpSpPr>
      <p:sp>
        <p:nvSpPr>
          <p:cNvPr id="671" name="Shape 6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2" name="Shape 67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6" name="Shape 676"/>
        <p:cNvGrpSpPr/>
        <p:nvPr/>
      </p:nvGrpSpPr>
      <p:grpSpPr>
        <a:xfrm>
          <a:off y="0" x="0"/>
          <a:ext cy="0" cx="0"/>
          <a:chOff y="0" x="0"/>
          <a:chExt cy="0" cx="0"/>
        </a:xfrm>
      </p:grpSpPr>
      <p:sp>
        <p:nvSpPr>
          <p:cNvPr id="677" name="Shape 6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8" name="Shape 6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6" name="Shape 686"/>
        <p:cNvGrpSpPr/>
        <p:nvPr/>
      </p:nvGrpSpPr>
      <p:grpSpPr>
        <a:xfrm>
          <a:off y="0" x="0"/>
          <a:ext cy="0" cx="0"/>
          <a:chOff y="0" x="0"/>
          <a:chExt cy="0" cx="0"/>
        </a:xfrm>
      </p:grpSpPr>
      <p:sp>
        <p:nvSpPr>
          <p:cNvPr id="687" name="Shape 68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8" name="Shape 6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7" name="Shape 2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4" name="Shape 26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1" name="Shape 27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8" name="Shape 2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y="0" x="0"/>
          <a:ext cy="0" cx="0"/>
          <a:chOff y="0" x="0"/>
          <a:chExt cy="0" cx="0"/>
        </a:xfrm>
      </p:grpSpPr>
      <p:sp>
        <p:nvSpPr>
          <p:cNvPr id="86" name="Shape 86"/>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7" name="Shape 87"/>
          <p:cNvSpPr txBox="1"/>
          <p:nvPr>
            <p:ph idx="1" type="body"/>
          </p:nvPr>
        </p:nvSpPr>
        <p:spPr>
          <a:xfrm rot="5400000">
            <a:off y="-874712" x="2271712"/>
            <a:ext cy="10296524" cx="80644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y="0" x="0"/>
          <a:ext cy="0" cx="0"/>
          <a:chOff y="0" x="0"/>
          <a:chExt cy="0" cx="0"/>
        </a:xfrm>
      </p:grpSpPr>
      <p:sp>
        <p:nvSpPr>
          <p:cNvPr id="89" name="Shape 8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0" name="Shape 90"/>
          <p:cNvSpPr txBox="1"/>
          <p:nvPr>
            <p:ph idx="1" type="body"/>
          </p:nvPr>
        </p:nvSpPr>
        <p:spPr>
          <a:xfrm rot="5400000">
            <a:off y="-1511300" x="5270500"/>
            <a:ext cy="13931900" cx="57022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y="0" x="0"/>
          <a:ext cy="0" cx="0"/>
          <a:chOff y="0" x="0"/>
          <a:chExt cy="0" cx="0"/>
        </a:xfrm>
      </p:grpSpPr>
      <p:sp>
        <p:nvSpPr>
          <p:cNvPr id="92" name="Shape 92"/>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p:nvPr>
            <p:ph idx="2" type="pic"/>
          </p:nvPr>
        </p:nvSpPr>
        <p:spPr>
          <a:xfrm>
            <a:off y="817562" x="3186113"/>
            <a:ext cy="5486399" cx="9753599"/>
          </a:xfrm>
          <a:prstGeom prst="rect">
            <a:avLst/>
          </a:prstGeom>
          <a:noFill/>
          <a:ln>
            <a:noFill/>
          </a:ln>
        </p:spPr>
      </p:sp>
      <p:sp>
        <p:nvSpPr>
          <p:cNvPr id="94" name="Shape 94"/>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y="0" x="0"/>
          <a:ext cy="0" cx="0"/>
          <a:chOff y="0" x="0"/>
          <a:chExt cy="0" cx="0"/>
        </a:xfrm>
      </p:grpSpPr>
      <p:sp>
        <p:nvSpPr>
          <p:cNvPr id="96" name="Shape 96"/>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8" name="Shape 98"/>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y="0" x="0"/>
          <a:ext cy="0" cx="0"/>
          <a:chOff y="0" x="0"/>
          <a:chExt cy="0" cx="0"/>
        </a:xfrm>
      </p:grpSpPr>
      <p:sp>
        <p:nvSpPr>
          <p:cNvPr id="101" name="Shape 10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y="0" x="0"/>
          <a:ext cy="0" cx="0"/>
          <a:chOff y="0" x="0"/>
          <a:chExt cy="0" cx="0"/>
        </a:xfrm>
      </p:grpSpPr>
      <p:sp>
        <p:nvSpPr>
          <p:cNvPr id="103" name="Shape 103"/>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5" name="Shape 105"/>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7" name="Shape 107"/>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y="0" x="0"/>
          <a:ext cy="0" cx="0"/>
          <a:chOff y="0" x="0"/>
          <a:chExt cy="0" cx="0"/>
        </a:xfrm>
      </p:grpSpPr>
      <p:sp>
        <p:nvSpPr>
          <p:cNvPr id="109" name="Shape 10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0" name="Shape 110"/>
          <p:cNvSpPr txBox="1"/>
          <p:nvPr>
            <p:ph idx="1" type="body"/>
          </p:nvPr>
        </p:nvSpPr>
        <p:spPr>
          <a:xfrm>
            <a:off y="2603500" x="115570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2" type="body"/>
          </p:nvPr>
        </p:nvSpPr>
        <p:spPr>
          <a:xfrm>
            <a:off y="2603500" x="819785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y="0" x="0"/>
          <a:ext cy="0" cx="0"/>
          <a:chOff y="0" x="0"/>
          <a:chExt cy="0" cx="0"/>
        </a:xfrm>
      </p:grpSpPr>
      <p:sp>
        <p:nvSpPr>
          <p:cNvPr id="113" name="Shape 113"/>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y="0" x="0"/>
          <a:ext cy="0" cx="0"/>
          <a:chOff y="0" x="0"/>
          <a:chExt cy="0" cx="0"/>
        </a:xfrm>
      </p:grpSpPr>
      <p:sp>
        <p:nvSpPr>
          <p:cNvPr id="116" name="Shape 116"/>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7" name="Shape 117"/>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y="0" x="0"/>
          <a:ext cy="0" cx="0"/>
          <a:chOff y="0" x="0"/>
          <a:chExt cy="0" cx="0"/>
        </a:xfrm>
      </p:grpSpPr>
      <p:sp>
        <p:nvSpPr>
          <p:cNvPr id="119" name="Shape 119"/>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0" name="Shape 120"/>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y="0" x="0"/>
          <a:ext cy="0" cx="0"/>
          <a:chOff y="0" x="0"/>
          <a:chExt cy="0" cx="0"/>
        </a:xfrm>
      </p:grpSpPr>
      <p:sp>
        <p:nvSpPr>
          <p:cNvPr id="125" name="Shape 125"/>
          <p:cNvSpPr txBox="1"/>
          <p:nvPr>
            <p:ph type="title"/>
          </p:nvPr>
        </p:nvSpPr>
        <p:spPr>
          <a:xfrm rot="5400000">
            <a:off y="2441574" x="9236075"/>
            <a:ext cy="3308349" cx="77088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6" name="Shape 126"/>
          <p:cNvSpPr txBox="1"/>
          <p:nvPr>
            <p:ph idx="1" type="body"/>
          </p:nvPr>
        </p:nvSpPr>
        <p:spPr>
          <a:xfrm rot="5400000">
            <a:off y="-790575" x="2543175"/>
            <a:ext cy="9772650" cx="77088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y="0" x="0"/>
          <a:ext cy="0" cx="0"/>
          <a:chOff y="0" x="0"/>
          <a:chExt cy="0" cx="0"/>
        </a:xfrm>
      </p:grpSpPr>
      <p:sp>
        <p:nvSpPr>
          <p:cNvPr id="128" name="Shape 128"/>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9" name="Shape 129"/>
          <p:cNvSpPr txBox="1"/>
          <p:nvPr>
            <p:ph idx="1" type="body"/>
          </p:nvPr>
        </p:nvSpPr>
        <p:spPr>
          <a:xfrm rot="5400000">
            <a:off y="-1346199" x="5448299"/>
            <a:ext cy="13233399" cx="5359400"/>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y="0" x="0"/>
          <a:ext cy="0" cx="0"/>
          <a:chOff y="0" x="0"/>
          <a:chExt cy="0" cx="0"/>
        </a:xfrm>
      </p:grpSpPr>
      <p:sp>
        <p:nvSpPr>
          <p:cNvPr id="131" name="Shape 13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p:nvPr>
            <p:ph idx="2" type="pic"/>
          </p:nvPr>
        </p:nvSpPr>
        <p:spPr>
          <a:xfrm>
            <a:off y="817562" x="3186113"/>
            <a:ext cy="5486399" cx="9753599"/>
          </a:xfrm>
          <a:prstGeom prst="rect">
            <a:avLst/>
          </a:prstGeom>
          <a:noFill/>
          <a:ln>
            <a:noFill/>
          </a:ln>
        </p:spPr>
      </p:sp>
      <p:sp>
        <p:nvSpPr>
          <p:cNvPr id="133" name="Shape 133"/>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y="0" x="0"/>
          <a:ext cy="0" cx="0"/>
          <a:chOff y="0" x="0"/>
          <a:chExt cy="0" cx="0"/>
        </a:xfrm>
      </p:grpSpPr>
      <p:sp>
        <p:nvSpPr>
          <p:cNvPr id="135" name="Shape 13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7" name="Shape 137"/>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y="0" x="0"/>
          <a:ext cy="0" cx="0"/>
          <a:chOff y="0" x="0"/>
          <a:chExt cy="0" cx="0"/>
        </a:xfrm>
      </p:grpSpPr>
      <p:sp>
        <p:nvSpPr>
          <p:cNvPr id="140" name="Shape 140"/>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y="0" x="0"/>
          <a:ext cy="0" cx="0"/>
          <a:chOff y="0" x="0"/>
          <a:chExt cy="0" cx="0"/>
        </a:xfrm>
      </p:grpSpPr>
      <p:sp>
        <p:nvSpPr>
          <p:cNvPr id="142" name="Shape 14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3" name="Shape 14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4" name="Shape 144"/>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5" name="Shape 14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6" name="Shape 146"/>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y="0" x="0"/>
          <a:ext cy="0" cx="0"/>
          <a:chOff y="0" x="0"/>
          <a:chExt cy="0" cx="0"/>
        </a:xfrm>
      </p:grpSpPr>
      <p:sp>
        <p:nvSpPr>
          <p:cNvPr id="148" name="Shape 148"/>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9" name="Shape 149"/>
          <p:cNvSpPr txBox="1"/>
          <p:nvPr>
            <p:ph idx="1" type="body"/>
          </p:nvPr>
        </p:nvSpPr>
        <p:spPr>
          <a:xfrm>
            <a:off y="2590800" x="15113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2" type="body"/>
          </p:nvPr>
        </p:nvSpPr>
        <p:spPr>
          <a:xfrm>
            <a:off y="2590800" x="82042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y="0" x="0"/>
          <a:ext cy="0" cx="0"/>
          <a:chOff y="0" x="0"/>
          <a:chExt cy="0" cx="0"/>
        </a:xfrm>
      </p:grpSpPr>
      <p:sp>
        <p:nvSpPr>
          <p:cNvPr id="152" name="Shape 15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3" name="Shape 15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y="0" x="0"/>
          <a:ext cy="0" cx="0"/>
          <a:chOff y="0" x="0"/>
          <a:chExt cy="0" cx="0"/>
        </a:xfrm>
      </p:grpSpPr>
      <p:sp>
        <p:nvSpPr>
          <p:cNvPr id="155" name="Shape 155"/>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6" name="Shape 156"/>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y="0" x="0"/>
          <a:ext cy="0" cx="0"/>
          <a:chOff y="0" x="0"/>
          <a:chExt cy="0" cx="0"/>
        </a:xfrm>
      </p:grpSpPr>
      <p:sp>
        <p:nvSpPr>
          <p:cNvPr id="158" name="Shape 15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9" name="Shape 159"/>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2300"/>
              </a:spcBef>
              <a:spcAft>
                <a:spcPts val="0"/>
              </a:spcAft>
              <a:buClr>
                <a:schemeClr val="lt1"/>
              </a:buClr>
              <a:buFont typeface="Cabin"/>
              <a:buNone/>
              <a:defRPr/>
            </a:lvl1pPr>
            <a:lvl2pPr algn="ctr" rtl="0" marR="0" indent="0" marL="457200">
              <a:spcBef>
                <a:spcPts val="2300"/>
              </a:spcBef>
              <a:spcAft>
                <a:spcPts val="0"/>
              </a:spcAft>
              <a:buClr>
                <a:schemeClr val="lt1"/>
              </a:buClr>
              <a:buFont typeface="Cabin"/>
              <a:buNone/>
              <a:defRPr/>
            </a:lvl2pPr>
            <a:lvl3pPr algn="ctr" rtl="0" marR="0" indent="0" marL="914400">
              <a:spcBef>
                <a:spcPts val="2300"/>
              </a:spcBef>
              <a:spcAft>
                <a:spcPts val="0"/>
              </a:spcAft>
              <a:buClr>
                <a:schemeClr val="lt1"/>
              </a:buClr>
              <a:buFont typeface="Cabin"/>
              <a:buNone/>
              <a:defRPr/>
            </a:lvl3pPr>
            <a:lvl4pPr algn="ctr" rtl="0" marR="0" indent="0" marL="1371600">
              <a:spcBef>
                <a:spcPts val="2300"/>
              </a:spcBef>
              <a:spcAft>
                <a:spcPts val="0"/>
              </a:spcAft>
              <a:buClr>
                <a:schemeClr val="lt1"/>
              </a:buClr>
              <a:buFont typeface="Cabin"/>
              <a:buNone/>
              <a:defRPr/>
            </a:lvl4pPr>
            <a:lvl5pPr algn="ctr" rtl="0" marR="0" indent="0" marL="1828800">
              <a:spcBef>
                <a:spcPts val="2300"/>
              </a:spcBef>
              <a:spcAft>
                <a:spcPts val="0"/>
              </a:spcAft>
              <a:buClr>
                <a:schemeClr val="lt1"/>
              </a:buClr>
              <a:buFont typeface="Cabin"/>
              <a:buNone/>
              <a:defRPr/>
            </a:lvl5pPr>
            <a:lvl6pPr algn="ctr" rtl="0" marR="0" indent="0" marL="2286000">
              <a:spcBef>
                <a:spcPts val="2300"/>
              </a:spcBef>
              <a:spcAft>
                <a:spcPts val="0"/>
              </a:spcAft>
              <a:buClr>
                <a:schemeClr val="lt1"/>
              </a:buClr>
              <a:buFont typeface="Cabin"/>
              <a:buNone/>
              <a:defRPr/>
            </a:lvl6pPr>
            <a:lvl7pPr algn="ctr" rtl="0" marR="0" indent="0" marL="2743200">
              <a:spcBef>
                <a:spcPts val="2300"/>
              </a:spcBef>
              <a:spcAft>
                <a:spcPts val="0"/>
              </a:spcAft>
              <a:buClr>
                <a:schemeClr val="lt1"/>
              </a:buClr>
              <a:buFont typeface="Cabin"/>
              <a:buNone/>
              <a:defRPr/>
            </a:lvl7pPr>
            <a:lvl8pPr algn="ctr" rtl="0" marR="0" indent="0" marL="3200400">
              <a:spcBef>
                <a:spcPts val="2300"/>
              </a:spcBef>
              <a:spcAft>
                <a:spcPts val="0"/>
              </a:spcAft>
              <a:buClr>
                <a:schemeClr val="lt1"/>
              </a:buClr>
              <a:buFont typeface="Cabin"/>
              <a:buNone/>
              <a:defRPr/>
            </a:lvl8pPr>
            <a:lvl9pPr algn="ctr" rtl="0" marR="0" indent="0" marL="3657600">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y="0" x="0"/>
          <a:ext cy="0" cx="0"/>
          <a:chOff y="0" x="0"/>
          <a:chExt cy="0" cx="0"/>
        </a:xfrm>
      </p:grpSpPr>
      <p:sp>
        <p:nvSpPr>
          <p:cNvPr id="164" name="Shape 164"/>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5" name="Shape 165"/>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y="0" x="0"/>
          <a:ext cy="0" cx="0"/>
          <a:chOff y="0" x="0"/>
          <a:chExt cy="0" cx="0"/>
        </a:xfrm>
      </p:grpSpPr>
      <p:sp>
        <p:nvSpPr>
          <p:cNvPr id="167" name="Shape 16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8" name="Shape 168"/>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y="0" x="0"/>
          <a:ext cy="0" cx="0"/>
          <a:chOff y="0" x="0"/>
          <a:chExt cy="0" cx="0"/>
        </a:xfrm>
      </p:grpSpPr>
      <p:sp>
        <p:nvSpPr>
          <p:cNvPr id="170" name="Shape 170"/>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p:nvPr>
            <p:ph idx="2" type="pic"/>
          </p:nvPr>
        </p:nvSpPr>
        <p:spPr>
          <a:xfrm>
            <a:off y="817562" x="3186113"/>
            <a:ext cy="5486399" cx="9753599"/>
          </a:xfrm>
          <a:prstGeom prst="rect">
            <a:avLst/>
          </a:prstGeom>
          <a:noFill/>
          <a:ln>
            <a:noFill/>
          </a:ln>
        </p:spPr>
      </p:sp>
      <p:sp>
        <p:nvSpPr>
          <p:cNvPr id="172" name="Shape 172"/>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y="0" x="0"/>
          <a:ext cy="0" cx="0"/>
          <a:chOff y="0" x="0"/>
          <a:chExt cy="0" cx="0"/>
        </a:xfrm>
      </p:grpSpPr>
      <p:sp>
        <p:nvSpPr>
          <p:cNvPr id="174" name="Shape 174"/>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6" name="Shape 176"/>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y="0" x="0"/>
          <a:ext cy="0" cx="0"/>
          <a:chOff y="0" x="0"/>
          <a:chExt cy="0" cx="0"/>
        </a:xfrm>
      </p:grpSpPr>
      <p:sp>
        <p:nvSpPr>
          <p:cNvPr id="179" name="Shape 179"/>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y="0" x="0"/>
          <a:ext cy="0" cx="0"/>
          <a:chOff y="0" x="0"/>
          <a:chExt cy="0" cx="0"/>
        </a:xfrm>
      </p:grpSpPr>
      <p:sp>
        <p:nvSpPr>
          <p:cNvPr id="181" name="Shape 18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3" name="Shape 183"/>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5" name="Shape 185"/>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y="0" x="0"/>
          <a:ext cy="0" cx="0"/>
          <a:chOff y="0" x="0"/>
          <a:chExt cy="0" cx="0"/>
        </a:xfrm>
      </p:grpSpPr>
      <p:sp>
        <p:nvSpPr>
          <p:cNvPr id="187" name="Shape 18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88" name="Shape 188"/>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y="0" x="0"/>
          <a:ext cy="0" cx="0"/>
          <a:chOff y="0" x="0"/>
          <a:chExt cy="0" cx="0"/>
        </a:xfrm>
      </p:grpSpPr>
      <p:sp>
        <p:nvSpPr>
          <p:cNvPr id="191" name="Shape 191"/>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y="0" x="0"/>
          <a:ext cy="0" cx="0"/>
          <a:chOff y="0" x="0"/>
          <a:chExt cy="0" cx="0"/>
        </a:xfrm>
      </p:grpSpPr>
      <p:sp>
        <p:nvSpPr>
          <p:cNvPr id="194" name="Shape 19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5" name="Shape 195"/>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y="0" x="0"/>
          <a:ext cy="0" cx="0"/>
          <a:chOff y="0" x="0"/>
          <a:chExt cy="0" cx="0"/>
        </a:xfrm>
      </p:grpSpPr>
      <p:sp>
        <p:nvSpPr>
          <p:cNvPr id="197" name="Shape 197"/>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8" name="Shape 198"/>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7.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2.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5.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6.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342900" marL="342900">
              <a:spcBef>
                <a:spcPts val="0"/>
              </a:spcBef>
              <a:spcAft>
                <a:spcPts val="0"/>
              </a:spcAft>
              <a:defRPr/>
            </a:lvl1pPr>
            <a:lvl2pPr algn="ctr" rtl="0" marR="0" indent="-285750" marL="742950">
              <a:spcBef>
                <a:spcPts val="0"/>
              </a:spcBef>
              <a:spcAft>
                <a:spcPts val="0"/>
              </a:spcAft>
              <a:defRPr/>
            </a:lvl2pPr>
            <a:lvl3pPr algn="ctr" rtl="0" marR="0" indent="-228600" marL="1143000">
              <a:spcBef>
                <a:spcPts val="0"/>
              </a:spcBef>
              <a:spcAft>
                <a:spcPts val="0"/>
              </a:spcAft>
              <a:defRPr/>
            </a:lvl3pPr>
            <a:lvl4pPr algn="ctr" rtl="0" marR="0" indent="-228600" marL="1600200">
              <a:spcBef>
                <a:spcPts val="0"/>
              </a:spcBef>
              <a:spcAft>
                <a:spcPts val="0"/>
              </a:spcAft>
              <a:defRPr/>
            </a:lvl4pPr>
            <a:lvl5pPr algn="ctr" rtl="0" marR="0" indent="-228600" marL="205740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4" name="Shape 84"/>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marR="0" indent="-165861" marL="647700">
              <a:spcBef>
                <a:spcPts val="3500"/>
              </a:spcBef>
              <a:spcAft>
                <a:spcPts val="0"/>
              </a:spcAft>
              <a:buClr>
                <a:schemeClr val="lt1"/>
              </a:buClr>
              <a:buFont typeface="Cabin"/>
              <a:buChar char="•"/>
              <a:defRPr/>
            </a:lvl1pPr>
            <a:lvl2pPr algn="l" rtl="0" marR="0" indent="-165861" marL="939800">
              <a:spcBef>
                <a:spcPts val="3500"/>
              </a:spcBef>
              <a:spcAft>
                <a:spcPts val="0"/>
              </a:spcAft>
              <a:buClr>
                <a:schemeClr val="lt1"/>
              </a:buClr>
              <a:buFont typeface="Cabin"/>
              <a:buChar char="•"/>
              <a:defRPr/>
            </a:lvl2pPr>
            <a:lvl3pPr algn="l" rtl="0" marR="0" indent="-165861" marL="1231900">
              <a:spcBef>
                <a:spcPts val="3500"/>
              </a:spcBef>
              <a:spcAft>
                <a:spcPts val="0"/>
              </a:spcAft>
              <a:buClr>
                <a:schemeClr val="lt1"/>
              </a:buClr>
              <a:buFont typeface="Cabin"/>
              <a:buChar char="•"/>
              <a:defRPr/>
            </a:lvl3pPr>
            <a:lvl4pPr algn="l" rtl="0" marR="0" indent="-165861" marL="1536700">
              <a:spcBef>
                <a:spcPts val="3500"/>
              </a:spcBef>
              <a:spcAft>
                <a:spcPts val="0"/>
              </a:spcAft>
              <a:buClr>
                <a:schemeClr val="lt1"/>
              </a:buClr>
              <a:buFont typeface="Cabin"/>
              <a:buChar char="•"/>
              <a:defRPr/>
            </a:lvl4pPr>
            <a:lvl5pPr algn="l" rtl="0" marR="0" indent="-165861" marL="1828800">
              <a:spcBef>
                <a:spcPts val="3500"/>
              </a:spcBef>
              <a:spcAft>
                <a:spcPts val="0"/>
              </a:spcAft>
              <a:buClr>
                <a:schemeClr val="lt1"/>
              </a:buClr>
              <a:buFont typeface="Cabin"/>
              <a:buChar char="•"/>
              <a:defRPr/>
            </a:lvl5pPr>
            <a:lvl6pPr algn="l" rtl="0" marR="0" indent="-165861" marL="2286000">
              <a:spcBef>
                <a:spcPts val="3500"/>
              </a:spcBef>
              <a:spcAft>
                <a:spcPts val="0"/>
              </a:spcAft>
              <a:buClr>
                <a:schemeClr val="lt1"/>
              </a:buClr>
              <a:buFont typeface="Cabin"/>
              <a:buChar char="•"/>
              <a:defRPr/>
            </a:lvl6pPr>
            <a:lvl7pPr algn="l" rtl="0" marR="0" indent="-165861" marL="2743200">
              <a:spcBef>
                <a:spcPts val="3500"/>
              </a:spcBef>
              <a:spcAft>
                <a:spcPts val="0"/>
              </a:spcAft>
              <a:buClr>
                <a:schemeClr val="lt1"/>
              </a:buClr>
              <a:buFont typeface="Cabin"/>
              <a:buChar char="•"/>
              <a:defRPr/>
            </a:lvl7pPr>
            <a:lvl8pPr algn="l" rtl="0" marR="0" indent="-165861" marL="3200400">
              <a:spcBef>
                <a:spcPts val="3500"/>
              </a:spcBef>
              <a:spcAft>
                <a:spcPts val="0"/>
              </a:spcAft>
              <a:buClr>
                <a:schemeClr val="lt1"/>
              </a:buClr>
              <a:buFont typeface="Cabin"/>
              <a:buChar char="•"/>
              <a:defRPr/>
            </a:lvl8pPr>
            <a:lvl9pPr algn="l" rtl="0" marR="0" indent="-165861" marL="36576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y="0" x="0"/>
          <a:ext cy="0" cx="0"/>
          <a:chOff y="0" x="0"/>
          <a:chExt cy="0" cx="0"/>
        </a:xfrm>
      </p:grpSpPr>
      <p:sp>
        <p:nvSpPr>
          <p:cNvPr id="122" name="Shape 122"/>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3" name="Shape 123"/>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marR="0" indent="-374776" marL="1054100">
              <a:spcBef>
                <a:spcPts val="2300"/>
              </a:spcBef>
              <a:spcAft>
                <a:spcPts val="0"/>
              </a:spcAft>
              <a:buClr>
                <a:schemeClr val="lt1"/>
              </a:buClr>
              <a:buFont typeface="Cabin"/>
              <a:buChar char="•"/>
              <a:defRPr/>
            </a:lvl1pPr>
            <a:lvl2pPr algn="l" rtl="0" marR="0" indent="-374776" marL="1498600">
              <a:spcBef>
                <a:spcPts val="2300"/>
              </a:spcBef>
              <a:spcAft>
                <a:spcPts val="0"/>
              </a:spcAft>
              <a:buClr>
                <a:schemeClr val="lt1"/>
              </a:buClr>
              <a:buFont typeface="Cabin"/>
              <a:buChar char="•"/>
              <a:defRPr/>
            </a:lvl2pPr>
            <a:lvl3pPr algn="l" rtl="0" marR="0" indent="-374776" marL="1943100">
              <a:spcBef>
                <a:spcPts val="2300"/>
              </a:spcBef>
              <a:spcAft>
                <a:spcPts val="0"/>
              </a:spcAft>
              <a:buClr>
                <a:schemeClr val="lt1"/>
              </a:buClr>
              <a:buFont typeface="Cabin"/>
              <a:buChar char="•"/>
              <a:defRPr/>
            </a:lvl3pPr>
            <a:lvl4pPr algn="l" rtl="0" marR="0" indent="-374776" marL="2387600">
              <a:spcBef>
                <a:spcPts val="2300"/>
              </a:spcBef>
              <a:spcAft>
                <a:spcPts val="0"/>
              </a:spcAft>
              <a:buClr>
                <a:schemeClr val="lt1"/>
              </a:buClr>
              <a:buFont typeface="Cabin"/>
              <a:buChar char="•"/>
              <a:defRPr/>
            </a:lvl4pPr>
            <a:lvl5pPr algn="l" rtl="0" marR="0" indent="-374776" marL="2832100">
              <a:spcBef>
                <a:spcPts val="2300"/>
              </a:spcBef>
              <a:spcAft>
                <a:spcPts val="0"/>
              </a:spcAft>
              <a:buClr>
                <a:schemeClr val="lt1"/>
              </a:buClr>
              <a:buFont typeface="Cabin"/>
              <a:buChar char="•"/>
              <a:defRPr/>
            </a:lvl5pPr>
            <a:lvl6pPr algn="l" rtl="0" marR="0" indent="-374776" marL="3289300">
              <a:spcBef>
                <a:spcPts val="2300"/>
              </a:spcBef>
              <a:spcAft>
                <a:spcPts val="0"/>
              </a:spcAft>
              <a:buClr>
                <a:schemeClr val="lt1"/>
              </a:buClr>
              <a:buFont typeface="Cabin"/>
              <a:buChar char="•"/>
              <a:defRPr/>
            </a:lvl6pPr>
            <a:lvl7pPr algn="l" rtl="0" marR="0" indent="-374777" marL="3746500">
              <a:spcBef>
                <a:spcPts val="2300"/>
              </a:spcBef>
              <a:spcAft>
                <a:spcPts val="0"/>
              </a:spcAft>
              <a:buClr>
                <a:schemeClr val="lt1"/>
              </a:buClr>
              <a:buFont typeface="Cabin"/>
              <a:buChar char="•"/>
              <a:defRPr/>
            </a:lvl7pPr>
            <a:lvl8pPr algn="l" rtl="0" marR="0" indent="-374777" marL="4203700">
              <a:spcBef>
                <a:spcPts val="2300"/>
              </a:spcBef>
              <a:spcAft>
                <a:spcPts val="0"/>
              </a:spcAft>
              <a:buClr>
                <a:schemeClr val="lt1"/>
              </a:buClr>
              <a:buFont typeface="Cabin"/>
              <a:buChar char="•"/>
              <a:defRPr/>
            </a:lvl8pPr>
            <a:lvl9pPr algn="l" rtl="0" marR="0" indent="-374777" marL="4660900">
              <a:spcBef>
                <a:spcPts val="23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y="0" x="0"/>
          <a:ext cy="0" cx="0"/>
          <a:chOff y="0" x="0"/>
          <a:chExt cy="0" cx="0"/>
        </a:xfrm>
      </p:grpSpPr>
      <p:sp>
        <p:nvSpPr>
          <p:cNvPr id="161" name="Shape 161"/>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2" name="Shape 162"/>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4.jpg" Type="http://schemas.openxmlformats.org/officeDocument/2006/relationships/image" Id="rId4"/><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media/image16.png" Type="http://schemas.openxmlformats.org/officeDocument/2006/relationships/image" Id="rId4"/><Relationship Target="http://en.wikipedia.org/wiki/XML"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 Target="http://en.wikipedia.org/wiki/Serialization"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media/image03.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0.xml" Type="http://schemas.openxmlformats.org/officeDocument/2006/relationships/slideLayout" Id="rId1"/><Relationship Target="http://en.wikibooks.org/wiki/XML_Schema" Type="http://schemas.openxmlformats.org/officeDocument/2006/relationships/hyperlink" TargetMode="External" Id="rId4"/><Relationship Target="http://en.wikipedia.org/wiki/Xml_schema"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 Target="http://en.wikipedia.org/wiki/Xml_schema" Type="http://schemas.openxmlformats.org/officeDocument/2006/relationships/hyperlink" TargetMode="External" Id="rId4"/><Relationship Target="http://en.wikipedia.org/wiki/XML" Type="http://schemas.openxmlformats.org/officeDocument/2006/relationships/hyperlink" TargetMode="External"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 Target="../media/image07.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 Target="../media/image0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 Target="http://en.wikipedia.org/wiki/Xml_schema" Type="http://schemas.openxmlformats.org/officeDocument/2006/relationships/hyperlink" TargetMode="External" Id="rId4"/><Relationship Target="../media/image05.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 Target="http://en.wikipedia.org/wiki/XML_Schema_(W3C)" Type="http://schemas.openxmlformats.org/officeDocument/2006/relationships/hyperlink" TargetMode="External" Id="rId4"/><Relationship Target="http://www.w3.org/XML/Schema" Type="http://schemas.openxmlformats.org/officeDocument/2006/relationships/hyperlink" TargetMode="External"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 Target="http://www.w3schools.com/Schema/schema_complex_indicators.asp"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32.xml" Type="http://schemas.openxmlformats.org/officeDocument/2006/relationships/slideLayout" Id="rId1"/><Relationship Target="http://www.w3schools.com/Schema/schema_dtypes_numeric.asp"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32.xml" Type="http://schemas.openxmlformats.org/officeDocument/2006/relationships/slideLayout" Id="rId1"/><Relationship Target="http://en.wikipedia.org/wiki/Coordinated_Universal_Time" Type="http://schemas.openxmlformats.org/officeDocument/2006/relationships/hyperlink" TargetMode="External" Id="rId4"/><Relationship Target="http://en.wikipedia.org/wiki/ISO_8601"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12.png" Type="http://schemas.openxmlformats.org/officeDocument/2006/relationships/image" Id="rId4"/><Relationship Target="../media/image17.png" Type="http://schemas.openxmlformats.org/officeDocument/2006/relationships/image" Id="rId3"/><Relationship Target="../media/image06.jp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 Target="../media/image18.png" Type="http://schemas.openxmlformats.org/officeDocument/2006/relationships/image" Id="rId4"/><Relationship Target="http://www.w3schools.com/Schema/schema_example.asp" Type="http://schemas.openxmlformats.org/officeDocument/2006/relationships/hyperlink" TargetMode="External"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 Target="../media/image01.png" Type="http://schemas.openxmlformats.org/officeDocument/2006/relationships/image" Id="rId4"/><Relationship Target="../media/image00.jp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0.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43.xml" Type="http://schemas.openxmlformats.org/officeDocument/2006/relationships/slideLayout" Id="rId1"/><Relationship Target="../media/image14.png" Type="http://schemas.openxmlformats.org/officeDocument/2006/relationships/image" Id="rId4"/><Relationship Target="http://www.youtube.com/watch?v=kc8BAR7SHJI" Type="http://schemas.openxmlformats.org/officeDocument/2006/relationships/hyperlink" TargetMode="External"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43.xml" Type="http://schemas.openxmlformats.org/officeDocument/2006/relationships/slideLayout" Id="rId1"/><Relationship Target="../media/image19.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0.xml" Type="http://schemas.openxmlformats.org/officeDocument/2006/relationships/slideLayout" Id="rId1"/><Relationship Target="../media/image22.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1.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0.xml" Type="http://schemas.openxmlformats.org/officeDocument/2006/relationships/slideLayout" Id="rId1"/><Relationship Target="http://en.wikipedia.org/wiki/Service-oriented_architecture" Type="http://schemas.openxmlformats.org/officeDocument/2006/relationships/hyperlink" TargetMode="External"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1.xml" Type="http://schemas.openxmlformats.org/officeDocument/2006/relationships/slideLayout" Id="rId1"/><Relationship Target="../media/image13.jpg" Type="http://schemas.openxmlformats.org/officeDocument/2006/relationships/image" Id="rId4"/><Relationship Target="../media/image10.png" Type="http://schemas.openxmlformats.org/officeDocument/2006/relationships/image" Id="rId3"/><Relationship Target="../media/image11.jpg" Type="http://schemas.openxmlformats.org/officeDocument/2006/relationships/image" Id="rId6"/><Relationship Target="../media/image09.jpg" Type="http://schemas.openxmlformats.org/officeDocument/2006/relationships/image" Id="rId5"/></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1.xml" Type="http://schemas.openxmlformats.org/officeDocument/2006/relationships/slideLayout" Id="rId1"/><Relationship Target="http://www.youtube.com/watch?v=mj-kCFzF0ME" Type="http://schemas.openxmlformats.org/officeDocument/2006/relationships/hyperlink" TargetMode="External" Id="rId4"/><Relationship Target="../media/image15.jp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0.xml" Type="http://schemas.openxmlformats.org/officeDocument/2006/relationships/slideLayout" Id="rId1"/><Relationship Target="http://en.wikipedia.org/wiki/Web_services"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 Target="../media/image00.jp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1.xml" Type="http://schemas.openxmlformats.org/officeDocument/2006/relationships/slideLayout" Id="rId1"/><Relationship Target="http://en.wikipedia.org/wiki/API" Type="http://schemas.openxmlformats.org/officeDocument/2006/relationships/hyperlink" TargetMode="External"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1.xml" Type="http://schemas.openxmlformats.org/officeDocument/2006/relationships/slideLayout" Id="rId1"/><Relationship Target="http://en.wikipedia.org/wiki/REST" Type="http://schemas.openxmlformats.org/officeDocument/2006/relationships/hyperlink" TargetMode="External" Id="rId4"/><Relationship Target="http://en.wikipedia.org/wiki/SOAP_(protocol)" Type="http://schemas.openxmlformats.org/officeDocument/2006/relationships/hyperlink" TargetMode="External"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1.xml" Type="http://schemas.openxmlformats.org/officeDocument/2006/relationships/slideLayout" Id="rId1"/><Relationship Target="../media/image28.png" Type="http://schemas.openxmlformats.org/officeDocument/2006/relationships/image" Id="rId4"/><Relationship Target="https://developers.google.com/maps/documentation/geocoding/" Type="http://schemas.openxmlformats.org/officeDocument/2006/relationships/hyperlink" TargetMode="External"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1.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1.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1.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1.xml" Type="http://schemas.openxmlformats.org/officeDocument/2006/relationships/slideLayout" Id="rId1"/><Relationship Target="../media/image21.png" Type="http://schemas.openxmlformats.org/officeDocument/2006/relationships/image"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1.xml" Type="http://schemas.openxmlformats.org/officeDocument/2006/relationships/slideLayout" Id="rId1"/><Relationship Target="../media/image23.pn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1.xml" Type="http://schemas.openxmlformats.org/officeDocument/2006/relationships/slideLayout" Id="rId1"/><Relationship Target="../media/image30.pn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1.xml" Type="http://schemas.openxmlformats.org/officeDocument/2006/relationships/slideLayout" Id="rId1"/><Relationship Target="../media/image25.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1.xml" Type="http://schemas.openxmlformats.org/officeDocument/2006/relationships/slideLayout" Id="rId1"/><Relationship Target="../media/image00.jp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1.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1.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1.xml" Type="http://schemas.openxmlformats.org/officeDocument/2006/relationships/slideLayout" Id="rId1"/><Relationship Target="../media/image26.pn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1.xml" Type="http://schemas.openxmlformats.org/officeDocument/2006/relationships/slideLayout" Id="rId1"/><Relationship Target="../media/image27.pn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1.xml" Type="http://schemas.openxmlformats.org/officeDocument/2006/relationships/slideLayout" Id="rId1"/><Relationship Target="../media/image29.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1.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1.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54.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24.png" Type="http://schemas.openxmlformats.org/officeDocument/2006/relationships/image" Id="rId6"/><Relationship Target="../media/image20.jp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0.xml" Type="http://schemas.openxmlformats.org/officeDocument/2006/relationships/slideLayout" Id="rId1"/><Relationship Target="http://en.wikipedia.org/wiki/XML"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 Target="http://en.wikipedia.org/wiki/XML"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1257300" x="1155700"/>
            <a:ext cy="3551099" cx="139320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Using Web Services</a:t>
            </a:r>
          </a:p>
        </p:txBody>
      </p:sp>
      <p:sp>
        <p:nvSpPr>
          <p:cNvPr id="201" name="Shape 201"/>
          <p:cNvSpPr txBox="1"/>
          <p:nvPr>
            <p:ph idx="1" type="body"/>
          </p:nvPr>
        </p:nvSpPr>
        <p:spPr>
          <a:xfrm>
            <a:off y="5037000" x="1215825"/>
            <a:ext cy="1562099" cx="139320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Chapter 13</a:t>
            </a:r>
          </a:p>
        </p:txBody>
      </p:sp>
      <p:sp>
        <p:nvSpPr>
          <p:cNvPr id="202" name="Shape 202"/>
          <p:cNvSpPr txBox="1"/>
          <p:nvPr/>
        </p:nvSpPr>
        <p:spPr>
          <a:xfrm>
            <a:off y="7759700" x="3885750"/>
            <a:ext cy="1016099" cx="8073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www.</a:t>
            </a:r>
            <a:r>
              <a:rPr sz="3200" lang="en-US">
                <a:solidFill>
                  <a:srgbClr val="FFFF00"/>
                </a:solidFill>
                <a:latin typeface="Cabin"/>
                <a:ea typeface="Cabin"/>
                <a:cs typeface="Cabin"/>
                <a:sym typeface="Cabin"/>
              </a:rPr>
              <a:t>pythonlearn</a:t>
            </a:r>
            <a:r>
              <a:rPr strike="noStrike" u="none" b="0" cap="none" baseline="0" sz="3200" lang="en-US" i="0">
                <a:solidFill>
                  <a:srgbClr val="FFFF00"/>
                </a:solidFill>
                <a:latin typeface="Cabin"/>
                <a:ea typeface="Cabin"/>
                <a:cs typeface="Cabin"/>
                <a:sym typeface="Cabin"/>
              </a:rPr>
              <a:t>.com</a:t>
            </a:r>
          </a:p>
        </p:txBody>
      </p:sp>
      <p:pic>
        <p:nvPicPr>
          <p:cNvPr id="203" name="Shape 203"/>
          <p:cNvPicPr preferRelativeResize="0"/>
          <p:nvPr/>
        </p:nvPicPr>
        <p:blipFill rotWithShape="1">
          <a:blip r:embed="rId3">
            <a:alphaModFix/>
          </a:blip>
          <a:srcRect t="0" b="0" r="0" l="0"/>
          <a:stretch/>
        </p:blipFill>
        <p:spPr>
          <a:xfrm>
            <a:off y="8083550" x="13573125"/>
            <a:ext cy="723900" cx="2087700"/>
          </a:xfrm>
          <a:prstGeom prst="rect">
            <a:avLst/>
          </a:prstGeom>
          <a:noFill/>
          <a:ln>
            <a:noFill/>
          </a:ln>
        </p:spPr>
      </p:pic>
      <p:pic>
        <p:nvPicPr>
          <p:cNvPr id="204" name="Shape 204"/>
          <p:cNvPicPr preferRelativeResize="0"/>
          <p:nvPr/>
        </p:nvPicPr>
        <p:blipFill rotWithShape="1">
          <a:blip r:embed="rId4">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41300" x="8597900"/>
            <a:ext cy="2298699" cx="72263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White Space</a:t>
            </a:r>
          </a:p>
        </p:txBody>
      </p:sp>
      <p:sp>
        <p:nvSpPr>
          <p:cNvPr id="281" name="Shape 281"/>
          <p:cNvSpPr txBox="1"/>
          <p:nvPr/>
        </p:nvSpPr>
        <p:spPr>
          <a:xfrm>
            <a:off y="584200" x="623887"/>
            <a:ext cy="4635499" cx="591502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&lt;name&gt;Chuck&lt;/name&gt;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&lt;phone type=</a:t>
            </a:r>
            <a:r>
              <a:rPr sz="4400" lang="en-US">
                <a:solidFill>
                  <a:srgbClr val="00FF00"/>
                </a:solidFill>
              </a:rPr>
              <a:t>"</a:t>
            </a:r>
            <a:r>
              <a:rPr strike="noStrike" u="none" b="0" cap="none" baseline="0" sz="4400" lang="en-US" i="0">
                <a:solidFill>
                  <a:srgbClr val="00FF00"/>
                </a:solidFill>
                <a:latin typeface="Cabin"/>
                <a:ea typeface="Cabin"/>
                <a:cs typeface="Cabin"/>
                <a:sym typeface="Cabin"/>
              </a:rPr>
              <a:t>intl</a:t>
            </a:r>
            <a:r>
              <a:rPr sz="4400" lang="en-US">
                <a:solidFill>
                  <a:srgbClr val="00FF00"/>
                </a:solidFill>
              </a:rPr>
              <a:t>"</a:t>
            </a:r>
            <a:r>
              <a:rPr strike="noStrike" u="none" b="0" cap="none" baseline="0" sz="44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+1 734 303 4456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&lt;email hide=</a:t>
            </a:r>
            <a:r>
              <a:rPr sz="4400" lang="en-US">
                <a:solidFill>
                  <a:srgbClr val="00FF00"/>
                </a:solidFill>
              </a:rPr>
              <a:t>"</a:t>
            </a:r>
            <a:r>
              <a:rPr strike="noStrike" u="none" b="0" cap="none" baseline="0" sz="4400" lang="en-US" i="0">
                <a:solidFill>
                  <a:srgbClr val="00FF00"/>
                </a:solidFill>
                <a:latin typeface="Cabin"/>
                <a:ea typeface="Cabin"/>
                <a:cs typeface="Cabin"/>
                <a:sym typeface="Cabin"/>
              </a:rPr>
              <a:t>yes</a:t>
            </a:r>
            <a:r>
              <a:rPr sz="4400" lang="en-US">
                <a:solidFill>
                  <a:srgbClr val="00FF00"/>
                </a:solidFill>
              </a:rPr>
              <a:t>"</a:t>
            </a:r>
            <a:r>
              <a:rPr strike="noStrike" u="none" b="0" cap="none" baseline="0" sz="4400" lang="en-US" i="0">
                <a:solidFill>
                  <a:srgbClr val="00FF00"/>
                </a:solidFill>
                <a:latin typeface="Cabin"/>
                <a:ea typeface="Cabin"/>
                <a:cs typeface="Cabin"/>
                <a:sym typeface="Cabin"/>
              </a:rPr>
              <a:t> /&gt;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&lt;/person&gt;</a:t>
            </a:r>
          </a:p>
        </p:txBody>
      </p:sp>
      <p:sp>
        <p:nvSpPr>
          <p:cNvPr id="282" name="Shape 282"/>
          <p:cNvSpPr txBox="1"/>
          <p:nvPr/>
        </p:nvSpPr>
        <p:spPr>
          <a:xfrm>
            <a:off y="5473700" x="4344987"/>
            <a:ext cy="3340100" cx="11493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&lt;person&gt;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&lt;name&gt;Chuck&lt;/name&gt;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&lt;phone type=</a:t>
            </a:r>
            <a:r>
              <a:rPr sz="4400" lang="en-US">
                <a:solidFill>
                  <a:srgbClr val="FFFF00"/>
                </a:solidFill>
              </a:rPr>
              <a:t>"</a:t>
            </a:r>
            <a:r>
              <a:rPr strike="noStrike" u="none" b="0" cap="none" baseline="0" sz="4400" lang="en-US" i="0">
                <a:solidFill>
                  <a:srgbClr val="FFFF00"/>
                </a:solidFill>
                <a:latin typeface="Cabin"/>
                <a:ea typeface="Cabin"/>
                <a:cs typeface="Cabin"/>
                <a:sym typeface="Cabin"/>
              </a:rPr>
              <a:t>intl</a:t>
            </a:r>
            <a:r>
              <a:rPr sz="4400" lang="en-US">
                <a:solidFill>
                  <a:srgbClr val="FFFF00"/>
                </a:solidFill>
              </a:rPr>
              <a:t>"</a:t>
            </a:r>
            <a:r>
              <a:rPr strike="noStrike" u="none" b="0" cap="none" baseline="0" sz="4400" lang="en-US" i="0">
                <a:solidFill>
                  <a:srgbClr val="FFFF00"/>
                </a:solidFill>
                <a:latin typeface="Cabin"/>
                <a:ea typeface="Cabin"/>
                <a:cs typeface="Cabin"/>
                <a:sym typeface="Cabin"/>
              </a:rPr>
              <a:t>&gt;+1 734 303 4456&lt;/phone&gt;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&lt;email hide=</a:t>
            </a:r>
            <a:r>
              <a:rPr sz="4400" lang="en-US">
                <a:solidFill>
                  <a:srgbClr val="FFFF00"/>
                </a:solidFill>
              </a:rPr>
              <a:t>"</a:t>
            </a:r>
            <a:r>
              <a:rPr strike="noStrike" u="none" b="0" cap="none" baseline="0" sz="4400" lang="en-US" i="0">
                <a:solidFill>
                  <a:srgbClr val="FFFF00"/>
                </a:solidFill>
                <a:latin typeface="Cabin"/>
                <a:ea typeface="Cabin"/>
                <a:cs typeface="Cabin"/>
                <a:sym typeface="Cabin"/>
              </a:rPr>
              <a:t>yes</a:t>
            </a:r>
            <a:r>
              <a:rPr sz="4400" lang="en-US">
                <a:solidFill>
                  <a:srgbClr val="FFFF00"/>
                </a:solidFill>
              </a:rPr>
              <a:t>"</a:t>
            </a:r>
            <a:r>
              <a:rPr strike="noStrike" u="none" b="0" cap="none" baseline="0" sz="4400" lang="en-US" i="0">
                <a:solidFill>
                  <a:srgbClr val="FFFF00"/>
                </a:solidFill>
                <a:latin typeface="Cabin"/>
                <a:ea typeface="Cabin"/>
                <a:cs typeface="Cabin"/>
                <a:sym typeface="Cabin"/>
              </a:rPr>
              <a:t> /&gt;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&lt;/person&gt;</a:t>
            </a:r>
          </a:p>
        </p:txBody>
      </p:sp>
      <p:sp>
        <p:nvSpPr>
          <p:cNvPr id="283" name="Shape 283"/>
          <p:cNvSpPr txBox="1"/>
          <p:nvPr/>
        </p:nvSpPr>
        <p:spPr>
          <a:xfrm>
            <a:off y="2571750" x="9204325"/>
            <a:ext cy="2184399" cx="6019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y="0" x="0"/>
          <a:ext cy="0" cx="0"/>
          <a:chOff y="0" x="0"/>
          <a:chExt cy="0" cx="0"/>
        </a:xfrm>
      </p:grpSpPr>
      <p:sp>
        <p:nvSpPr>
          <p:cNvPr id="288" name="Shape 28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Some XML...</a:t>
            </a:r>
          </a:p>
        </p:txBody>
      </p:sp>
      <p:sp>
        <p:nvSpPr>
          <p:cNvPr id="289" name="Shape 289"/>
          <p:cNvSpPr txBox="1"/>
          <p:nvPr/>
        </p:nvSpPr>
        <p:spPr>
          <a:xfrm>
            <a:off y="8204200" x="4760075"/>
            <a:ext cy="622199" cx="7058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pic>
        <p:nvPicPr>
          <p:cNvPr id="290" name="Shape 290"/>
          <p:cNvPicPr preferRelativeResize="0"/>
          <p:nvPr/>
        </p:nvPicPr>
        <p:blipFill rotWithShape="1">
          <a:blip r:embed="rId4">
            <a:alphaModFix/>
          </a:blip>
          <a:srcRect t="0" b="0" r="0" l="0"/>
          <a:stretch/>
        </p:blipFill>
        <p:spPr>
          <a:xfrm>
            <a:off y="2133600" x="1422400"/>
            <a:ext cy="5549899" cx="14020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XML Terminology</a:t>
            </a:r>
          </a:p>
        </p:txBody>
      </p:sp>
      <p:sp>
        <p:nvSpPr>
          <p:cNvPr id="296" name="Shape 296"/>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Tags</a:t>
            </a:r>
            <a:r>
              <a:rPr strike="noStrike" u="none" b="0" cap="none" baseline="0" sz="3600" lang="en-US" i="0">
                <a:solidFill>
                  <a:schemeClr val="lt1"/>
                </a:solidFill>
                <a:latin typeface="Cabin"/>
                <a:ea typeface="Cabin"/>
                <a:cs typeface="Cabin"/>
                <a:sym typeface="Cabin"/>
              </a:rPr>
              <a:t> indicate the beginning and ending of elements</a:t>
            </a:r>
          </a:p>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Attributes</a:t>
            </a:r>
            <a:r>
              <a:rPr strike="noStrike" u="none" b="0" cap="none" baseline="0" sz="3600" lang="en-US" i="0">
                <a:solidFill>
                  <a:schemeClr val="lt1"/>
                </a:solidFill>
                <a:latin typeface="Cabin"/>
                <a:ea typeface="Cabin"/>
                <a:cs typeface="Cabin"/>
                <a:sym typeface="Cabin"/>
              </a:rPr>
              <a:t> - Keyword/value pairs on the opening tag of XML</a:t>
            </a:r>
          </a:p>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Serialize / De-Serialize</a:t>
            </a:r>
            <a:r>
              <a:rPr strike="noStrike" u="none" b="0" cap="none" baseline="0" sz="3600" lang="en-US" i="0">
                <a:solidFill>
                  <a:schemeClr val="lt1"/>
                </a:solidFill>
                <a:latin typeface="Cabin"/>
                <a:ea typeface="Cabin"/>
                <a:cs typeface="Cabin"/>
                <a:sym typeface="Cabin"/>
              </a:rPr>
              <a:t> - Convert data in one program into a common format that can be stored and/or transmitted between systems in a programming language</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independent manner</a:t>
            </a:r>
          </a:p>
        </p:txBody>
      </p:sp>
      <p:sp>
        <p:nvSpPr>
          <p:cNvPr id="297" name="Shape 297"/>
          <p:cNvSpPr txBox="1"/>
          <p:nvPr/>
        </p:nvSpPr>
        <p:spPr>
          <a:xfrm>
            <a:off y="8280400" x="4050675"/>
            <a:ext cy="622199" cx="8151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http://en.wikipedia.org/wiki/Serialization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y="0" x="0"/>
          <a:ext cy="0" cx="0"/>
          <a:chOff y="0" x="0"/>
          <a:chExt cy="0" cx="0"/>
        </a:xfrm>
      </p:grpSpPr>
      <p:sp>
        <p:nvSpPr>
          <p:cNvPr id="302" name="Shape 30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as a Tree</a:t>
            </a:r>
          </a:p>
        </p:txBody>
      </p:sp>
      <p:sp>
        <p:nvSpPr>
          <p:cNvPr id="303" name="Shape 303"/>
          <p:cNvSpPr txBox="1"/>
          <p:nvPr/>
        </p:nvSpPr>
        <p:spPr>
          <a:xfrm>
            <a:off y="3160711" x="2578100"/>
            <a:ext cy="3876675" cx="272732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p:txBody>
      </p:sp>
      <p:grpSp>
        <p:nvGrpSpPr>
          <p:cNvPr id="304" name="Shape 304"/>
          <p:cNvGrpSpPr/>
          <p:nvPr/>
        </p:nvGrpSpPr>
        <p:grpSpPr>
          <a:xfrm>
            <a:off y="2527300" x="10185400"/>
            <a:ext cy="5524499" cx="5143499"/>
            <a:chOff y="0" x="0"/>
            <a:chExt cy="5524499" cx="5143499"/>
          </a:xfrm>
        </p:grpSpPr>
        <p:cxnSp>
          <p:nvCxnSpPr>
            <p:cNvPr id="305" name="Shape 305"/>
            <p:cNvCxnSpPr/>
            <p:nvPr/>
          </p:nvCxnSpPr>
          <p:spPr>
            <a:xfrm>
              <a:off y="2054225" x="430212"/>
              <a:ext cy="1031875" cx="0"/>
            </a:xfrm>
            <a:prstGeom prst="straightConnector1">
              <a:avLst/>
            </a:prstGeom>
            <a:noFill/>
            <a:ln w="76200" cap="rnd">
              <a:solidFill>
                <a:srgbClr val="FF00FF"/>
              </a:solidFill>
              <a:prstDash val="solid"/>
              <a:miter/>
              <a:headEnd w="med" len="med" type="none"/>
              <a:tailEnd w="med" len="med" type="none"/>
            </a:ln>
          </p:spPr>
        </p:cxnSp>
        <p:cxnSp>
          <p:nvCxnSpPr>
            <p:cNvPr id="306" name="Shape 306"/>
            <p:cNvCxnSpPr/>
            <p:nvPr/>
          </p:nvCxnSpPr>
          <p:spPr>
            <a:xfrm>
              <a:off y="3667125" x="2868611"/>
              <a:ext cy="1031875" cx="0"/>
            </a:xfrm>
            <a:prstGeom prst="straightConnector1">
              <a:avLst/>
            </a:prstGeom>
            <a:noFill/>
            <a:ln w="76200" cap="rnd">
              <a:solidFill>
                <a:srgbClr val="FF00FF"/>
              </a:solidFill>
              <a:prstDash val="solid"/>
              <a:miter/>
              <a:headEnd w="med" len="med" type="none"/>
              <a:tailEnd w="med" len="med" type="none"/>
            </a:ln>
          </p:spPr>
        </p:cxnSp>
        <p:cxnSp>
          <p:nvCxnSpPr>
            <p:cNvPr id="307" name="Shape 307"/>
            <p:cNvCxnSpPr/>
            <p:nvPr/>
          </p:nvCxnSpPr>
          <p:spPr>
            <a:xfrm>
              <a:off y="3667125" x="4710112"/>
              <a:ext cy="1031875" cx="0"/>
            </a:xfrm>
            <a:prstGeom prst="straightConnector1">
              <a:avLst/>
            </a:prstGeom>
            <a:noFill/>
            <a:ln w="76200" cap="rnd">
              <a:solidFill>
                <a:srgbClr val="FF00FF"/>
              </a:solidFill>
              <a:prstDash val="solid"/>
              <a:miter/>
              <a:headEnd w="med" len="med" type="none"/>
              <a:tailEnd w="med" len="med" type="none"/>
            </a:ln>
          </p:spPr>
        </p:cxnSp>
        <p:sp>
          <p:nvSpPr>
            <p:cNvPr id="308" name="Shape 308"/>
            <p:cNvSpPr/>
            <p:nvPr/>
          </p:nvSpPr>
          <p:spPr>
            <a:xfrm>
              <a:off y="0" x="17907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09" name="Shape 309"/>
            <p:cNvSpPr/>
            <p:nvPr/>
          </p:nvSpPr>
          <p:spPr>
            <a:xfrm>
              <a:off y="1346200" x="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10" name="Shape 310"/>
            <p:cNvSpPr/>
            <p:nvPr/>
          </p:nvSpPr>
          <p:spPr>
            <a:xfrm>
              <a:off y="1346200" x="32766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11" name="Shape 311"/>
            <p:cNvSpPr/>
            <p:nvPr/>
          </p:nvSpPr>
          <p:spPr>
            <a:xfrm>
              <a:off y="2882900" x="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12" name="Shape 312"/>
            <p:cNvSpPr/>
            <p:nvPr/>
          </p:nvSpPr>
          <p:spPr>
            <a:xfrm>
              <a:off y="2882900" x="2438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13" name="Shape 313"/>
            <p:cNvSpPr/>
            <p:nvPr/>
          </p:nvSpPr>
          <p:spPr>
            <a:xfrm>
              <a:off y="2882900" x="42799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14" name="Shape 314"/>
            <p:cNvSpPr/>
            <p:nvPr/>
          </p:nvSpPr>
          <p:spPr>
            <a:xfrm>
              <a:off y="4660900" x="24384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15" name="Shape 315"/>
            <p:cNvSpPr/>
            <p:nvPr/>
          </p:nvSpPr>
          <p:spPr>
            <a:xfrm>
              <a:off y="4660900" x="42799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16" name="Shape 316"/>
            <p:cNvCxnSpPr/>
            <p:nvPr/>
          </p:nvCxnSpPr>
          <p:spPr>
            <a:xfrm flipH="1">
              <a:off y="612775" x="6222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17" name="Shape 317"/>
            <p:cNvCxnSpPr/>
            <p:nvPr/>
          </p:nvCxnSpPr>
          <p:spPr>
            <a:xfrm>
              <a:off y="657225" x="24447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18" name="Shape 318"/>
            <p:cNvCxnSpPr/>
            <p:nvPr/>
          </p:nvCxnSpPr>
          <p:spPr>
            <a:xfrm flipH="1">
              <a:off y="2084386" x="29940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19" name="Shape 319"/>
            <p:cNvCxnSpPr/>
            <p:nvPr/>
          </p:nvCxnSpPr>
          <p:spPr>
            <a:xfrm>
              <a:off y="2063750" x="3873500"/>
              <a:ext cy="855661" cx="768349"/>
            </a:xfrm>
            <a:prstGeom prst="straightConnector1">
              <a:avLst/>
            </a:prstGeom>
            <a:noFill/>
            <a:ln w="76200" cap="rnd">
              <a:solidFill>
                <a:srgbClr val="FF7F00"/>
              </a:solidFill>
              <a:prstDash val="solid"/>
              <a:miter/>
              <a:headEnd w="med" len="med" type="none"/>
              <a:tailEnd w="med" len="med" type="none"/>
            </a:ln>
          </p:spPr>
        </p:cxnSp>
      </p:grpSp>
      <p:sp>
        <p:nvSpPr>
          <p:cNvPr id="320" name="Shape 320"/>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21" name="Shape 321"/>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y="0" x="0"/>
          <a:ext cy="0" cx="0"/>
          <a:chOff y="0" x="0"/>
          <a:chExt cy="0" cx="0"/>
        </a:xfrm>
      </p:grpSpPr>
      <p:sp>
        <p:nvSpPr>
          <p:cNvPr id="326" name="Shape 3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Text and Attributes</a:t>
            </a:r>
          </a:p>
        </p:txBody>
      </p:sp>
      <p:sp>
        <p:nvSpPr>
          <p:cNvPr id="327" name="Shape 327"/>
          <p:cNvSpPr txBox="1"/>
          <p:nvPr/>
        </p:nvSpPr>
        <p:spPr>
          <a:xfrm>
            <a:off y="3160711" x="2578100"/>
            <a:ext cy="3876675" cx="36750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 </a:t>
            </a:r>
            <a:r>
              <a:rPr strike="noStrike" u="none" b="0" cap="none" baseline="0" sz="3600" lang="en-US" i="0">
                <a:solidFill>
                  <a:srgbClr val="00FF00"/>
                </a:solidFill>
                <a:latin typeface="Cabin"/>
                <a:ea typeface="Cabin"/>
                <a:cs typeface="Cabin"/>
                <a:sym typeface="Cabin"/>
              </a:rPr>
              <a:t>w=</a:t>
            </a:r>
            <a:r>
              <a:rPr sz="3600" lang="en-US">
                <a:solidFill>
                  <a:srgbClr val="00FF00"/>
                </a:solidFill>
              </a:rPr>
              <a:t>"</a:t>
            </a:r>
            <a:r>
              <a:rPr strike="noStrike" u="none" b="0" cap="none" baseline="0" sz="3600" lang="en-US" i="0">
                <a:solidFill>
                  <a:srgbClr val="00FF00"/>
                </a:solidFill>
                <a:latin typeface="Cabin"/>
                <a:ea typeface="Cabin"/>
                <a:cs typeface="Cabin"/>
                <a:sym typeface="Cabin"/>
              </a:rPr>
              <a:t>5</a:t>
            </a:r>
            <a:r>
              <a:rPr sz="3600" lang="en-US">
                <a:solidFill>
                  <a:srgbClr val="00FF00"/>
                </a:solidFill>
              </a:rPr>
              <a:t>"</a:t>
            </a:r>
            <a:r>
              <a:rPr strike="noStrike" u="none" b="0" cap="none" baseline="0" sz="3600" lang="en-US" i="0">
                <a:solidFill>
                  <a:srgbClr val="FF7F00"/>
                </a:solidFill>
                <a:latin typeface="Cabin"/>
                <a:ea typeface="Cabin"/>
                <a:cs typeface="Cabin"/>
                <a:sym typeface="Cabin"/>
              </a:rPr>
              <a:t>&gt;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p:txBody>
      </p:sp>
      <p:cxnSp>
        <p:nvCxnSpPr>
          <p:cNvPr id="328" name="Shape 328"/>
          <p:cNvCxnSpPr/>
          <p:nvPr/>
        </p:nvCxnSpPr>
        <p:spPr>
          <a:xfrm>
            <a:off y="4581525" x="10615611"/>
            <a:ext cy="938212" cx="558799"/>
          </a:xfrm>
          <a:prstGeom prst="straightConnector1">
            <a:avLst/>
          </a:prstGeom>
          <a:noFill/>
          <a:ln w="76200" cap="rnd">
            <a:solidFill>
              <a:srgbClr val="FF00FF"/>
            </a:solidFill>
            <a:prstDash val="solid"/>
            <a:miter/>
            <a:headEnd w="med" len="med" type="none"/>
            <a:tailEnd w="med" len="med" type="none"/>
          </a:ln>
        </p:spPr>
      </p:cxnSp>
      <p:cxnSp>
        <p:nvCxnSpPr>
          <p:cNvPr id="329" name="Shape 329"/>
          <p:cNvCxnSpPr/>
          <p:nvPr/>
        </p:nvCxnSpPr>
        <p:spPr>
          <a:xfrm>
            <a:off y="6194425" x="13054011"/>
            <a:ext cy="1031875" cx="0"/>
          </a:xfrm>
          <a:prstGeom prst="straightConnector1">
            <a:avLst/>
          </a:prstGeom>
          <a:noFill/>
          <a:ln w="76200" cap="rnd">
            <a:solidFill>
              <a:srgbClr val="FF00FF"/>
            </a:solidFill>
            <a:prstDash val="solid"/>
            <a:miter/>
            <a:headEnd w="med" len="med" type="none"/>
            <a:tailEnd w="med" len="med" type="none"/>
          </a:ln>
        </p:spPr>
      </p:cxnSp>
      <p:cxnSp>
        <p:nvCxnSpPr>
          <p:cNvPr id="330" name="Shape 330"/>
          <p:cNvCxnSpPr/>
          <p:nvPr/>
        </p:nvCxnSpPr>
        <p:spPr>
          <a:xfrm>
            <a:off y="6194425" x="14895512"/>
            <a:ext cy="1031875" cx="0"/>
          </a:xfrm>
          <a:prstGeom prst="straightConnector1">
            <a:avLst/>
          </a:prstGeom>
          <a:noFill/>
          <a:ln w="76200" cap="rnd">
            <a:solidFill>
              <a:srgbClr val="FF00FF"/>
            </a:solidFill>
            <a:prstDash val="solid"/>
            <a:miter/>
            <a:headEnd w="med" len="med" type="none"/>
            <a:tailEnd w="med" len="med" type="none"/>
          </a:ln>
        </p:spPr>
      </p:cxnSp>
      <p:sp>
        <p:nvSpPr>
          <p:cNvPr id="331" name="Shape 331"/>
          <p:cNvSpPr/>
          <p:nvPr/>
        </p:nvSpPr>
        <p:spPr>
          <a:xfrm>
            <a:off y="2527300" x="119761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32" name="Shape 332"/>
          <p:cNvSpPr/>
          <p:nvPr/>
        </p:nvSpPr>
        <p:spPr>
          <a:xfrm>
            <a:off y="3873500" x="10185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33" name="Shape 333"/>
          <p:cNvSpPr/>
          <p:nvPr/>
        </p:nvSpPr>
        <p:spPr>
          <a:xfrm>
            <a:off y="3873500" x="134620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34" name="Shape 334"/>
          <p:cNvSpPr/>
          <p:nvPr/>
        </p:nvSpPr>
        <p:spPr>
          <a:xfrm>
            <a:off y="5410200" x="109220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35" name="Shape 335"/>
          <p:cNvSpPr/>
          <p:nvPr/>
        </p:nvSpPr>
        <p:spPr>
          <a:xfrm>
            <a:off y="5410200" x="126238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36" name="Shape 336"/>
          <p:cNvSpPr/>
          <p:nvPr/>
        </p:nvSpPr>
        <p:spPr>
          <a:xfrm>
            <a:off y="5410200" x="144653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37" name="Shape 337"/>
          <p:cNvSpPr/>
          <p:nvPr/>
        </p:nvSpPr>
        <p:spPr>
          <a:xfrm>
            <a:off y="7188200" x="126238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38" name="Shape 338"/>
          <p:cNvSpPr/>
          <p:nvPr/>
        </p:nvSpPr>
        <p:spPr>
          <a:xfrm>
            <a:off y="7188200" x="144653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39" name="Shape 339"/>
          <p:cNvCxnSpPr/>
          <p:nvPr/>
        </p:nvCxnSpPr>
        <p:spPr>
          <a:xfrm flipH="1">
            <a:off y="3140075" x="108076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40" name="Shape 340"/>
          <p:cNvCxnSpPr/>
          <p:nvPr/>
        </p:nvCxnSpPr>
        <p:spPr>
          <a:xfrm>
            <a:off y="3184525" x="126301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41" name="Shape 341"/>
          <p:cNvCxnSpPr/>
          <p:nvPr/>
        </p:nvCxnSpPr>
        <p:spPr>
          <a:xfrm flipH="1">
            <a:off y="4611687" x="131794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42" name="Shape 342"/>
          <p:cNvCxnSpPr/>
          <p:nvPr/>
        </p:nvCxnSpPr>
        <p:spPr>
          <a:xfrm>
            <a:off y="4591050" x="14058900"/>
            <a:ext cy="855661" cx="768349"/>
          </a:xfrm>
          <a:prstGeom prst="straightConnector1">
            <a:avLst/>
          </a:prstGeom>
          <a:noFill/>
          <a:ln w="76200" cap="rnd">
            <a:solidFill>
              <a:srgbClr val="FF7F00"/>
            </a:solidFill>
            <a:prstDash val="solid"/>
            <a:miter/>
            <a:headEnd w="med" len="med" type="none"/>
            <a:tailEnd w="med" len="med" type="none"/>
          </a:ln>
        </p:spPr>
      </p:cxnSp>
      <p:cxnSp>
        <p:nvCxnSpPr>
          <p:cNvPr id="343" name="Shape 343"/>
          <p:cNvCxnSpPr/>
          <p:nvPr/>
        </p:nvCxnSpPr>
        <p:spPr>
          <a:xfrm flipH="1">
            <a:off y="4706937" x="10029824"/>
            <a:ext cy="769937" cx="417511"/>
          </a:xfrm>
          <a:prstGeom prst="straightConnector1">
            <a:avLst/>
          </a:prstGeom>
          <a:noFill/>
          <a:ln w="76200" cap="rnd">
            <a:solidFill>
              <a:srgbClr val="00FF00"/>
            </a:solidFill>
            <a:prstDash val="solid"/>
            <a:miter/>
            <a:headEnd w="med" len="med" type="none"/>
            <a:tailEnd w="med" len="med" type="none"/>
          </a:ln>
        </p:spPr>
      </p:cxnSp>
      <p:sp>
        <p:nvSpPr>
          <p:cNvPr id="344" name="Shape 344"/>
          <p:cNvSpPr/>
          <p:nvPr/>
        </p:nvSpPr>
        <p:spPr>
          <a:xfrm>
            <a:off y="5410200" x="9436100"/>
            <a:ext cy="863599" cx="863599"/>
          </a:xfrm>
          <a:prstGeom prst="ellipse">
            <a:avLst/>
          </a:prstGeom>
          <a:solidFill>
            <a:srgbClr val="00F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5</a:t>
            </a:r>
          </a:p>
        </p:txBody>
      </p:sp>
      <p:sp>
        <p:nvSpPr>
          <p:cNvPr id="345" name="Shape 345"/>
          <p:cNvSpPr txBox="1"/>
          <p:nvPr/>
        </p:nvSpPr>
        <p:spPr>
          <a:xfrm>
            <a:off y="4298950" x="8674100"/>
            <a:ext cy="1143000" cx="1124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attrib</a:t>
            </a:r>
          </a:p>
        </p:txBody>
      </p:sp>
      <p:sp>
        <p:nvSpPr>
          <p:cNvPr id="346" name="Shape 346"/>
          <p:cNvSpPr txBox="1"/>
          <p:nvPr/>
        </p:nvSpPr>
        <p:spPr>
          <a:xfrm>
            <a:off y="4305300" x="11277600"/>
            <a:ext cy="1143000" cx="104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node</a:t>
            </a:r>
          </a:p>
        </p:txBody>
      </p:sp>
      <p:sp>
        <p:nvSpPr>
          <p:cNvPr id="347" name="Shape 347"/>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48" name="Shape 348"/>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241300" x="1155700"/>
            <a:ext cy="2298699" cx="5676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as Paths</a:t>
            </a:r>
          </a:p>
        </p:txBody>
      </p:sp>
      <p:sp>
        <p:nvSpPr>
          <p:cNvPr id="354" name="Shape 354"/>
          <p:cNvSpPr txBox="1"/>
          <p:nvPr/>
        </p:nvSpPr>
        <p:spPr>
          <a:xfrm>
            <a:off y="2855911" x="2514600"/>
            <a:ext cy="3876675" cx="24701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  </a:t>
            </a:r>
          </a:p>
        </p:txBody>
      </p:sp>
      <p:grpSp>
        <p:nvGrpSpPr>
          <p:cNvPr id="355" name="Shape 355"/>
          <p:cNvGrpSpPr/>
          <p:nvPr/>
        </p:nvGrpSpPr>
        <p:grpSpPr>
          <a:xfrm>
            <a:off y="698500" x="10058400"/>
            <a:ext cy="5524499" cx="5143499"/>
            <a:chOff y="0" x="0"/>
            <a:chExt cy="5524499" cx="5143499"/>
          </a:xfrm>
        </p:grpSpPr>
        <p:cxnSp>
          <p:nvCxnSpPr>
            <p:cNvPr id="356" name="Shape 356"/>
            <p:cNvCxnSpPr/>
            <p:nvPr/>
          </p:nvCxnSpPr>
          <p:spPr>
            <a:xfrm>
              <a:off y="2054225" x="430212"/>
              <a:ext cy="1031875" cx="0"/>
            </a:xfrm>
            <a:prstGeom prst="straightConnector1">
              <a:avLst/>
            </a:prstGeom>
            <a:noFill/>
            <a:ln w="76200" cap="rnd">
              <a:solidFill>
                <a:srgbClr val="FF00FF"/>
              </a:solidFill>
              <a:prstDash val="solid"/>
              <a:miter/>
              <a:headEnd w="med" len="med" type="none"/>
              <a:tailEnd w="med" len="med" type="none"/>
            </a:ln>
          </p:spPr>
        </p:cxnSp>
        <p:cxnSp>
          <p:nvCxnSpPr>
            <p:cNvPr id="357" name="Shape 357"/>
            <p:cNvCxnSpPr/>
            <p:nvPr/>
          </p:nvCxnSpPr>
          <p:spPr>
            <a:xfrm>
              <a:off y="3667125" x="2868611"/>
              <a:ext cy="1031875" cx="0"/>
            </a:xfrm>
            <a:prstGeom prst="straightConnector1">
              <a:avLst/>
            </a:prstGeom>
            <a:noFill/>
            <a:ln w="76200" cap="rnd">
              <a:solidFill>
                <a:srgbClr val="FF00FF"/>
              </a:solidFill>
              <a:prstDash val="solid"/>
              <a:miter/>
              <a:headEnd w="med" len="med" type="none"/>
              <a:tailEnd w="med" len="med" type="none"/>
            </a:ln>
          </p:spPr>
        </p:cxnSp>
        <p:cxnSp>
          <p:nvCxnSpPr>
            <p:cNvPr id="358" name="Shape 358"/>
            <p:cNvCxnSpPr/>
            <p:nvPr/>
          </p:nvCxnSpPr>
          <p:spPr>
            <a:xfrm>
              <a:off y="3667125" x="4710112"/>
              <a:ext cy="1031875" cx="0"/>
            </a:xfrm>
            <a:prstGeom prst="straightConnector1">
              <a:avLst/>
            </a:prstGeom>
            <a:noFill/>
            <a:ln w="76200" cap="rnd">
              <a:solidFill>
                <a:srgbClr val="FF00FF"/>
              </a:solidFill>
              <a:prstDash val="solid"/>
              <a:miter/>
              <a:headEnd w="med" len="med" type="none"/>
              <a:tailEnd w="med" len="med" type="none"/>
            </a:ln>
          </p:spPr>
        </p:cxnSp>
        <p:sp>
          <p:nvSpPr>
            <p:cNvPr id="359" name="Shape 359"/>
            <p:cNvSpPr/>
            <p:nvPr/>
          </p:nvSpPr>
          <p:spPr>
            <a:xfrm>
              <a:off y="0" x="17907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60" name="Shape 360"/>
            <p:cNvSpPr/>
            <p:nvPr/>
          </p:nvSpPr>
          <p:spPr>
            <a:xfrm>
              <a:off y="1346200" x="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61" name="Shape 361"/>
            <p:cNvSpPr/>
            <p:nvPr/>
          </p:nvSpPr>
          <p:spPr>
            <a:xfrm>
              <a:off y="1346200" x="32766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62" name="Shape 362"/>
            <p:cNvSpPr/>
            <p:nvPr/>
          </p:nvSpPr>
          <p:spPr>
            <a:xfrm>
              <a:off y="2882900" x="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63" name="Shape 363"/>
            <p:cNvSpPr/>
            <p:nvPr/>
          </p:nvSpPr>
          <p:spPr>
            <a:xfrm>
              <a:off y="2882900" x="2438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64" name="Shape 364"/>
            <p:cNvSpPr/>
            <p:nvPr/>
          </p:nvSpPr>
          <p:spPr>
            <a:xfrm>
              <a:off y="2882900" x="42799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65" name="Shape 365"/>
            <p:cNvSpPr/>
            <p:nvPr/>
          </p:nvSpPr>
          <p:spPr>
            <a:xfrm>
              <a:off y="4660900" x="24384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66" name="Shape 366"/>
            <p:cNvSpPr/>
            <p:nvPr/>
          </p:nvSpPr>
          <p:spPr>
            <a:xfrm>
              <a:off y="4660900" x="42799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67" name="Shape 367"/>
            <p:cNvCxnSpPr/>
            <p:nvPr/>
          </p:nvCxnSpPr>
          <p:spPr>
            <a:xfrm flipH="1">
              <a:off y="612775" x="6222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68" name="Shape 368"/>
            <p:cNvCxnSpPr/>
            <p:nvPr/>
          </p:nvCxnSpPr>
          <p:spPr>
            <a:xfrm>
              <a:off y="657225" x="24447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69" name="Shape 369"/>
            <p:cNvCxnSpPr/>
            <p:nvPr/>
          </p:nvCxnSpPr>
          <p:spPr>
            <a:xfrm flipH="1">
              <a:off y="2084386" x="29940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70" name="Shape 370"/>
            <p:cNvCxnSpPr/>
            <p:nvPr/>
          </p:nvCxnSpPr>
          <p:spPr>
            <a:xfrm>
              <a:off y="2063750" x="3873500"/>
              <a:ext cy="855661" cx="768349"/>
            </a:xfrm>
            <a:prstGeom prst="straightConnector1">
              <a:avLst/>
            </a:prstGeom>
            <a:noFill/>
            <a:ln w="76200" cap="rnd">
              <a:solidFill>
                <a:srgbClr val="FF7F00"/>
              </a:solidFill>
              <a:prstDash val="solid"/>
              <a:miter/>
              <a:headEnd w="med" len="med" type="none"/>
              <a:tailEnd w="med" len="med" type="none"/>
            </a:ln>
          </p:spPr>
        </p:cxnSp>
      </p:grpSp>
      <p:sp>
        <p:nvSpPr>
          <p:cNvPr id="371" name="Shape 371"/>
          <p:cNvSpPr txBox="1"/>
          <p:nvPr/>
        </p:nvSpPr>
        <p:spPr>
          <a:xfrm>
            <a:off y="5829300" x="7467600"/>
            <a:ext cy="2501900" cx="3200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/a/b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X</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/a/c/d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Y</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/a/c/e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 Z</a:t>
            </a:r>
          </a:p>
        </p:txBody>
      </p:sp>
      <p:sp>
        <p:nvSpPr>
          <p:cNvPr id="372" name="Shape 372"/>
          <p:cNvSpPr/>
          <p:nvPr/>
        </p:nvSpPr>
        <p:spPr>
          <a:xfrm>
            <a:off y="6451600" x="5435600"/>
            <a:ext cy="1270000" cx="1270000"/>
          </a:xfrm>
          <a:prstGeom prst="rightArrow">
            <a:avLst>
              <a:gd fmla="val 43456" name="adj1"/>
              <a:gd fmla="val 18960"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373" name="Shape 373"/>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74" name="Shape 374"/>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XML Schema</a:t>
            </a:r>
          </a:p>
        </p:txBody>
      </p:sp>
      <p:sp>
        <p:nvSpPr>
          <p:cNvPr id="380" name="Shape 38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Describing a </a:t>
            </a:r>
            <a:r>
              <a:rPr strike="noStrike" u="none" b="0" cap="none" baseline="0" sz="3200" lang="en-US" i="0">
                <a:solidFill>
                  <a:schemeClr val="lt1"/>
                </a:solidFill>
                <a:latin typeface="Arial"/>
                <a:ea typeface="Arial"/>
                <a:cs typeface="Arial"/>
                <a:sym typeface="Arial"/>
              </a:rPr>
              <a:t>“</a:t>
            </a:r>
            <a:r>
              <a:rPr strike="noStrike" u="none" b="0" cap="none" baseline="0" sz="3400" lang="en-US" i="0">
                <a:solidFill>
                  <a:srgbClr val="FF00FF"/>
                </a:solidFill>
                <a:latin typeface="Cabin"/>
                <a:ea typeface="Cabin"/>
                <a:cs typeface="Cabin"/>
                <a:sym typeface="Cabin"/>
              </a:rPr>
              <a:t>contract</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 as to what is acceptable XML.</a:t>
            </a:r>
          </a:p>
        </p:txBody>
      </p:sp>
      <p:sp>
        <p:nvSpPr>
          <p:cNvPr id="381" name="Shape 381"/>
          <p:cNvSpPr txBox="1"/>
          <p:nvPr/>
        </p:nvSpPr>
        <p:spPr>
          <a:xfrm>
            <a:off y="7456925" x="4361050"/>
            <a:ext cy="622199" cx="857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http://en.wikipedia.org/wiki/Xml_schema</a:t>
            </a:r>
          </a:p>
        </p:txBody>
      </p:sp>
      <p:sp>
        <p:nvSpPr>
          <p:cNvPr id="382" name="Shape 382"/>
          <p:cNvSpPr txBox="1"/>
          <p:nvPr/>
        </p:nvSpPr>
        <p:spPr>
          <a:xfrm>
            <a:off y="8140700" x="4152900"/>
            <a:ext cy="622199" cx="887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http://en.wikibooks.org/wiki/XML_Schema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y="0" x="0"/>
          <a:ext cy="0" cx="0"/>
          <a:chOff y="0" x="0"/>
          <a:chExt cy="0" cx="0"/>
        </a:xfrm>
      </p:grpSpPr>
      <p:sp>
        <p:nvSpPr>
          <p:cNvPr id="387" name="Shape 38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XML Schema</a:t>
            </a:r>
          </a:p>
        </p:txBody>
      </p:sp>
      <p:sp>
        <p:nvSpPr>
          <p:cNvPr id="388" name="Shape 38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Description of the </a:t>
            </a:r>
            <a:r>
              <a:rPr strike="noStrike" u="none" b="0" cap="none" baseline="0" sz="3600" lang="en-US" i="0">
                <a:solidFill>
                  <a:srgbClr val="FFFF00"/>
                </a:solidFill>
                <a:latin typeface="Cabin"/>
                <a:ea typeface="Cabin"/>
                <a:cs typeface="Cabin"/>
                <a:sym typeface="Cabin"/>
              </a:rPr>
              <a:t>legal format </a:t>
            </a:r>
            <a:r>
              <a:rPr strike="noStrike" u="none" b="0" cap="none" baseline="0" sz="3600" lang="en-US" i="0">
                <a:solidFill>
                  <a:schemeClr val="lt1"/>
                </a:solidFill>
                <a:latin typeface="Cabin"/>
                <a:ea typeface="Cabin"/>
                <a:cs typeface="Cabin"/>
                <a:sym typeface="Cabin"/>
              </a:rPr>
              <a:t>of an </a:t>
            </a:r>
            <a:r>
              <a:rPr strike="noStrike" u="sng" b="0" cap="none" baseline="0" sz="3600" lang="en-US" i="0">
                <a:solidFill>
                  <a:srgbClr val="00FFFF"/>
                </a:solidFill>
                <a:latin typeface="Cabin"/>
                <a:ea typeface="Cabin"/>
                <a:cs typeface="Cabin"/>
                <a:sym typeface="Cabin"/>
                <a:hlinkClick r:id="rId3"/>
              </a:rPr>
              <a:t>XML</a:t>
            </a:r>
            <a:r>
              <a:rPr strike="noStrike" u="none" b="0" cap="none" baseline="0" sz="3600" lang="en-US" i="0">
                <a:solidFill>
                  <a:schemeClr val="lt1"/>
                </a:solidFill>
                <a:latin typeface="Cabin"/>
                <a:ea typeface="Cabin"/>
                <a:cs typeface="Cabin"/>
                <a:sym typeface="Cabin"/>
              </a:rPr>
              <a:t> document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Expressed in terms of constraints on the structure and content of documents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used to specify 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FF00"/>
                </a:solidFill>
                <a:latin typeface="Cabin"/>
                <a:ea typeface="Cabin"/>
                <a:cs typeface="Cabin"/>
                <a:sym typeface="Cabin"/>
              </a:rPr>
              <a:t>contract</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between systems -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My system will only accept XML that conforms to this particular Schema.</a:t>
            </a:r>
            <a:r>
              <a:rPr strike="noStrike" u="none" b="0" cap="none" baseline="0" sz="3600" lang="en-US" i="0">
                <a:solidFill>
                  <a:schemeClr val="lt1"/>
                </a:solidFill>
                <a:latin typeface="Arial"/>
                <a:ea typeface="Arial"/>
                <a:cs typeface="Arial"/>
                <a:sym typeface="Arial"/>
              </a:rPr>
              <a: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If a particular piece of XML meets the specification of the Schema - it is said to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FF00"/>
                </a:solidFill>
                <a:latin typeface="Cabin"/>
                <a:ea typeface="Cabin"/>
                <a:cs typeface="Cabin"/>
                <a:sym typeface="Cabin"/>
              </a:rPr>
              <a:t>validate</a:t>
            </a:r>
            <a:r>
              <a:rPr strike="noStrike" u="none" b="0" cap="none" baseline="0" sz="3600" lang="en-US" i="0">
                <a:solidFill>
                  <a:schemeClr val="lt1"/>
                </a:solidFill>
                <a:latin typeface="Arial"/>
                <a:ea typeface="Arial"/>
                <a:cs typeface="Arial"/>
                <a:sym typeface="Arial"/>
              </a:rPr>
              <a:t>”</a:t>
            </a:r>
          </a:p>
        </p:txBody>
      </p:sp>
      <p:sp>
        <p:nvSpPr>
          <p:cNvPr id="389" name="Shape 389"/>
          <p:cNvSpPr txBox="1"/>
          <p:nvPr/>
        </p:nvSpPr>
        <p:spPr>
          <a:xfrm>
            <a:off y="8216900" x="4203700"/>
            <a:ext cy="622199" cx="8780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00FFFF"/>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sp>
        <p:nvSpPr>
          <p:cNvPr id="394" name="Shape 394"/>
          <p:cNvSpPr txBox="1"/>
          <p:nvPr/>
        </p:nvSpPr>
        <p:spPr>
          <a:xfrm>
            <a:off y="2692400" x="11036300"/>
            <a:ext cy="3962399" cx="39623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None/>
            </a:pPr>
            <a:r>
              <a:t/>
            </a:r>
            <a:endParaRPr strike="noStrike" u="none" b="0" cap="none" baseline="0" sz="7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Validator</a:t>
            </a:r>
          </a:p>
        </p:txBody>
      </p:sp>
      <p:sp>
        <p:nvSpPr>
          <p:cNvPr id="395" name="Shape 395"/>
          <p:cNvSpPr txBox="1"/>
          <p:nvPr/>
        </p:nvSpPr>
        <p:spPr>
          <a:xfrm>
            <a:off y="5835650" x="1454150"/>
            <a:ext cy="914400" cx="67246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600" lang="en-US" i="0">
                <a:solidFill>
                  <a:srgbClr val="00FF00"/>
                </a:solidFill>
                <a:latin typeface="Cabin"/>
                <a:ea typeface="Cabin"/>
                <a:cs typeface="Cabin"/>
                <a:sym typeface="Cabin"/>
              </a:rPr>
              <a:t>XML Schema Contract</a:t>
            </a:r>
          </a:p>
        </p:txBody>
      </p:sp>
      <p:sp>
        <p:nvSpPr>
          <p:cNvPr id="396" name="Shape 396"/>
          <p:cNvSpPr txBox="1"/>
          <p:nvPr/>
        </p:nvSpPr>
        <p:spPr>
          <a:xfrm>
            <a:off y="2520950" x="2419350"/>
            <a:ext cy="914400" cx="47942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5600" lang="en-US" i="0">
                <a:solidFill>
                  <a:srgbClr val="FFFF00"/>
                </a:solidFill>
                <a:latin typeface="Cabin"/>
                <a:ea typeface="Cabin"/>
                <a:cs typeface="Cabin"/>
                <a:sym typeface="Cabin"/>
              </a:rPr>
              <a:t>XML Document</a:t>
            </a:r>
          </a:p>
        </p:txBody>
      </p:sp>
      <p:cxnSp>
        <p:nvCxnSpPr>
          <p:cNvPr id="397" name="Shape 397"/>
          <p:cNvCxnSpPr/>
          <p:nvPr/>
        </p:nvCxnSpPr>
        <p:spPr>
          <a:xfrm rot="10800000">
            <a:off y="3184524" x="7666037"/>
            <a:ext cy="857250" cx="3097211"/>
          </a:xfrm>
          <a:prstGeom prst="straightConnector1">
            <a:avLst/>
          </a:prstGeom>
          <a:noFill/>
          <a:ln w="76200" cap="rnd">
            <a:solidFill>
              <a:srgbClr val="FFFF00"/>
            </a:solidFill>
            <a:prstDash val="solid"/>
            <a:miter/>
            <a:headEnd w="med" len="med" type="stealth"/>
            <a:tailEnd w="med" len="med" type="none"/>
          </a:ln>
        </p:spPr>
      </p:cxnSp>
      <p:pic>
        <p:nvPicPr>
          <p:cNvPr id="398" name="Shape 398"/>
          <p:cNvPicPr preferRelativeResize="0"/>
          <p:nvPr/>
        </p:nvPicPr>
        <p:blipFill rotWithShape="1">
          <a:blip r:embed="rId3">
            <a:alphaModFix/>
          </a:blip>
          <a:srcRect t="0" b="0" r="0" l="0"/>
          <a:stretch/>
        </p:blipFill>
        <p:spPr>
          <a:xfrm>
            <a:off y="3022600" x="12199936"/>
            <a:ext cy="1638300" cx="1617662"/>
          </a:xfrm>
          <a:prstGeom prst="rect">
            <a:avLst/>
          </a:prstGeom>
          <a:noFill/>
          <a:ln>
            <a:noFill/>
          </a:ln>
        </p:spPr>
      </p:pic>
      <p:cxnSp>
        <p:nvCxnSpPr>
          <p:cNvPr id="399" name="Shape 399"/>
          <p:cNvCxnSpPr/>
          <p:nvPr/>
        </p:nvCxnSpPr>
        <p:spPr>
          <a:xfrm flipH="1">
            <a:off y="4986337" x="7862225"/>
            <a:ext cy="1156500" cx="2878799"/>
          </a:xfrm>
          <a:prstGeom prst="straightConnector1">
            <a:avLst/>
          </a:prstGeom>
          <a:noFill/>
          <a:ln w="76200" cap="rnd">
            <a:solidFill>
              <a:srgbClr val="00FF00"/>
            </a:solidFill>
            <a:prstDash val="solid"/>
            <a:miter/>
            <a:headEnd w="med" len="med" type="stealth"/>
            <a:tailEnd w="med" len="med" type="none"/>
          </a:ln>
        </p:spPr>
      </p:cxnSp>
      <p:sp>
        <p:nvSpPr>
          <p:cNvPr id="400" name="Shape 400"/>
          <p:cNvSpPr txBox="1"/>
          <p:nvPr/>
        </p:nvSpPr>
        <p:spPr>
          <a:xfrm>
            <a:off y="762000" x="10566400"/>
            <a:ext cy="1003300" cx="48831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6200" lang="en-US" i="0">
                <a:solidFill>
                  <a:schemeClr val="lt1"/>
                </a:solidFill>
                <a:latin typeface="Cabin"/>
                <a:ea typeface="Cabin"/>
                <a:cs typeface="Cabin"/>
                <a:sym typeface="Cabin"/>
              </a:rPr>
              <a:t>XML Validation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y="0" x="0"/>
          <a:ext cy="0" cx="0"/>
          <a:chOff y="0" x="0"/>
          <a:chExt cy="0" cx="0"/>
        </a:xfrm>
      </p:grpSpPr>
      <p:sp>
        <p:nvSpPr>
          <p:cNvPr id="405" name="Shape 405"/>
          <p:cNvSpPr txBox="1"/>
          <p:nvPr/>
        </p:nvSpPr>
        <p:spPr>
          <a:xfrm>
            <a:off y="2692400" x="11036300"/>
            <a:ext cy="3962399" cx="39623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None/>
            </a:pPr>
            <a:r>
              <a:t/>
            </a:r>
            <a:endParaRPr strike="noStrike" u="none" b="0" cap="none" baseline="0" sz="7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Validator</a:t>
            </a:r>
          </a:p>
        </p:txBody>
      </p:sp>
      <p:sp>
        <p:nvSpPr>
          <p:cNvPr id="406" name="Shape 406"/>
          <p:cNvSpPr txBox="1"/>
          <p:nvPr/>
        </p:nvSpPr>
        <p:spPr>
          <a:xfrm>
            <a:off y="1816100" x="1062024"/>
            <a:ext cy="2324099" cx="6330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&lt;lastname&gt;Severance&lt;/lastname&gt;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&lt;age&gt;17&lt;/age&gt;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&lt;dateborn&gt;2001-04-17&lt;/dateborn&gt;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p:txBody>
      </p:sp>
      <p:sp>
        <p:nvSpPr>
          <p:cNvPr id="407" name="Shape 407"/>
          <p:cNvSpPr txBox="1"/>
          <p:nvPr/>
        </p:nvSpPr>
        <p:spPr>
          <a:xfrm>
            <a:off y="5035550" x="795325"/>
            <a:ext cy="3962399" cx="8870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&lt;xs:complexType name=</a:t>
            </a:r>
            <a:r>
              <a:rPr strike="noStrike" u="none" b="0" cap="none" baseline="0" sz="2900" lang="en-US" i="0">
                <a:solidFill>
                  <a:srgbClr val="00FF00"/>
                </a:solidFill>
                <a:latin typeface="Arial"/>
                <a:ea typeface="Arial"/>
                <a:cs typeface="Arial"/>
                <a:sym typeface="Arial"/>
              </a:rPr>
              <a:t>”</a:t>
            </a:r>
            <a:r>
              <a:rPr strike="noStrike" u="none" b="0" cap="none" baseline="0" sz="2900" lang="en-US" i="0">
                <a:solidFill>
                  <a:srgbClr val="00FF00"/>
                </a:solidFill>
                <a:latin typeface="Cabin"/>
                <a:ea typeface="Cabin"/>
                <a:cs typeface="Cabin"/>
                <a:sym typeface="Cabin"/>
              </a:rPr>
              <a:t>person</a:t>
            </a:r>
            <a:r>
              <a:rPr strike="noStrike" u="none" b="0" cap="none" baseline="0" sz="2900" lang="en-US" i="0">
                <a:solidFill>
                  <a:srgbClr val="00FF00"/>
                </a:solidFill>
                <a:latin typeface="Arial"/>
                <a:ea typeface="Arial"/>
                <a:cs typeface="Arial"/>
                <a:sym typeface="Arial"/>
              </a:rPr>
              <a:t>”</a:t>
            </a:r>
            <a:r>
              <a:rPr strike="noStrike" u="none" b="0" cap="none" baseline="0" sz="29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name="lastname" type="xs:string"/&gt;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name="age" type="xs:integer"/&gt;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name="dateborn" type="xs:date"/&gt;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&lt;/xs:complexType&gt;</a:t>
            </a:r>
          </a:p>
        </p:txBody>
      </p:sp>
      <p:sp>
        <p:nvSpPr>
          <p:cNvPr id="408" name="Shape 408"/>
          <p:cNvSpPr txBox="1"/>
          <p:nvPr/>
        </p:nvSpPr>
        <p:spPr>
          <a:xfrm>
            <a:off y="4470400" x="2405061"/>
            <a:ext cy="622199" cx="4364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 Schema Contract</a:t>
            </a:r>
          </a:p>
        </p:txBody>
      </p:sp>
      <p:sp>
        <p:nvSpPr>
          <p:cNvPr id="409" name="Shape 409"/>
          <p:cNvSpPr txBox="1"/>
          <p:nvPr/>
        </p:nvSpPr>
        <p:spPr>
          <a:xfrm>
            <a:off y="1117600" x="2403475"/>
            <a:ext cy="622199" cx="3122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 Document</a:t>
            </a:r>
          </a:p>
        </p:txBody>
      </p:sp>
      <p:cxnSp>
        <p:nvCxnSpPr>
          <p:cNvPr id="410" name="Shape 410"/>
          <p:cNvCxnSpPr/>
          <p:nvPr/>
        </p:nvCxnSpPr>
        <p:spPr>
          <a:xfrm rot="10800000">
            <a:off y="3184524" x="7666037"/>
            <a:ext cy="857250" cx="3097211"/>
          </a:xfrm>
          <a:prstGeom prst="straightConnector1">
            <a:avLst/>
          </a:prstGeom>
          <a:noFill/>
          <a:ln w="76200" cap="rnd">
            <a:solidFill>
              <a:srgbClr val="FFFF00"/>
            </a:solidFill>
            <a:prstDash val="solid"/>
            <a:miter/>
            <a:headEnd w="med" len="med" type="stealth"/>
            <a:tailEnd w="med" len="med" type="none"/>
          </a:ln>
        </p:spPr>
      </p:cxnSp>
      <p:pic>
        <p:nvPicPr>
          <p:cNvPr id="411" name="Shape 411"/>
          <p:cNvPicPr preferRelativeResize="0"/>
          <p:nvPr/>
        </p:nvPicPr>
        <p:blipFill rotWithShape="1">
          <a:blip r:embed="rId3">
            <a:alphaModFix/>
          </a:blip>
          <a:srcRect t="0" b="0" r="0" l="0"/>
          <a:stretch/>
        </p:blipFill>
        <p:spPr>
          <a:xfrm>
            <a:off y="3022600" x="12199936"/>
            <a:ext cy="1638300" cx="1617662"/>
          </a:xfrm>
          <a:prstGeom prst="rect">
            <a:avLst/>
          </a:prstGeom>
          <a:noFill/>
          <a:ln>
            <a:noFill/>
          </a:ln>
        </p:spPr>
      </p:pic>
      <p:sp>
        <p:nvSpPr>
          <p:cNvPr id="412" name="Shape 412"/>
          <p:cNvSpPr txBox="1"/>
          <p:nvPr/>
        </p:nvSpPr>
        <p:spPr>
          <a:xfrm>
            <a:off y="762000" x="10566400"/>
            <a:ext cy="1003300" cx="48831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6200" lang="en-US" i="0">
                <a:solidFill>
                  <a:schemeClr val="lt1"/>
                </a:solidFill>
                <a:latin typeface="Cabin"/>
                <a:ea typeface="Cabin"/>
                <a:cs typeface="Cabin"/>
                <a:sym typeface="Cabin"/>
              </a:rPr>
              <a:t>XML Validation</a:t>
            </a:r>
          </a:p>
        </p:txBody>
      </p:sp>
      <p:cxnSp>
        <p:nvCxnSpPr>
          <p:cNvPr id="413" name="Shape 413"/>
          <p:cNvCxnSpPr/>
          <p:nvPr/>
        </p:nvCxnSpPr>
        <p:spPr>
          <a:xfrm flipH="1">
            <a:off y="4986337" x="7862225"/>
            <a:ext cy="1156500" cx="2878799"/>
          </a:xfrm>
          <a:prstGeom prst="straightConnector1">
            <a:avLst/>
          </a:prstGeom>
          <a:noFill/>
          <a:ln w="76200" cap="rnd">
            <a:solidFill>
              <a:srgbClr val="00FF00"/>
            </a:solidFill>
            <a:prstDash val="solid"/>
            <a:miter/>
            <a:headEnd w="med" len="med" type="stealth"/>
            <a:tailEnd w="med" len="med"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Data on the Web</a:t>
            </a:r>
          </a:p>
        </p:txBody>
      </p:sp>
      <p:sp>
        <p:nvSpPr>
          <p:cNvPr id="210" name="Shape 210"/>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needed to come up with an agreed way to represent data going between applications and across networks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There are two commonly used formats: XML and JSON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y="0" x="0"/>
          <a:ext cy="0" cx="0"/>
          <a:chOff y="0" x="0"/>
          <a:chExt cy="0" cx="0"/>
        </a:xfrm>
      </p:grpSpPr>
      <p:sp>
        <p:nvSpPr>
          <p:cNvPr id="418" name="Shape 41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Many XML Schema Languages</a:t>
            </a:r>
          </a:p>
        </p:txBody>
      </p:sp>
      <p:sp>
        <p:nvSpPr>
          <p:cNvPr id="419" name="Shape 419"/>
          <p:cNvSpPr txBox="1"/>
          <p:nvPr>
            <p:ph idx="1" type="body"/>
          </p:nvPr>
        </p:nvSpPr>
        <p:spPr>
          <a:xfrm>
            <a:off y="2222500" x="1155700"/>
            <a:ext cy="5702399"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Document Type Definition (DTD)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http://en.wikipedia.org/wiki/Document_Type_Definition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Standard Generalized Markup Language (ISO 8879:1986 SGML)</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http://en.wikipedia.org/wiki/SGML</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XML Schema  from W3C - (XSD)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http://en.wikipedia.org/wiki/XML_Schema_(W3C)</a:t>
            </a:r>
          </a:p>
        </p:txBody>
      </p:sp>
      <p:sp>
        <p:nvSpPr>
          <p:cNvPr id="420" name="Shape 420"/>
          <p:cNvSpPr/>
          <p:nvPr/>
        </p:nvSpPr>
        <p:spPr>
          <a:xfrm flipH="1">
            <a:off y="6705600" x="13309700"/>
            <a:ext cy="1269899" cx="1269899"/>
          </a:xfrm>
          <a:prstGeom prst="rightArrow">
            <a:avLst>
              <a:gd fmla="val 45342" name="adj1"/>
              <a:gd fmla="val 23151" name="adj2"/>
            </a:avLst>
          </a:prstGeom>
          <a:blipFill rotWithShape="0">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421" name="Shape 421"/>
          <p:cNvSpPr txBox="1"/>
          <p:nvPr/>
        </p:nvSpPr>
        <p:spPr>
          <a:xfrm>
            <a:off y="8362950" x="4856275"/>
            <a:ext cy="533399" cx="7106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000" lang="en-US" i="0">
                <a:solidFill>
                  <a:srgbClr val="FFFF00"/>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y="0" x="0"/>
          <a:ext cy="0" cx="0"/>
          <a:chOff y="0" x="0"/>
          <a:chExt cy="0" cx="0"/>
        </a:xfrm>
      </p:grpSpPr>
      <p:sp>
        <p:nvSpPr>
          <p:cNvPr id="426" name="Shape 4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XSD XML Schema (W3C spec)</a:t>
            </a:r>
          </a:p>
        </p:txBody>
      </p:sp>
      <p:sp>
        <p:nvSpPr>
          <p:cNvPr id="427" name="Shape 427"/>
          <p:cNvSpPr txBox="1"/>
          <p:nvPr>
            <p:ph idx="1" type="body"/>
          </p:nvPr>
        </p:nvSpPr>
        <p:spPr>
          <a:xfrm>
            <a:off y="2603500" x="1155700"/>
            <a:ext cy="46354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will focus on the World Wide Web Consortium (W3C) version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is often called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W3C Schema</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because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Schema</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is considered generic</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More commonly it is called XSD because the file names end in .xsd</a:t>
            </a:r>
          </a:p>
        </p:txBody>
      </p:sp>
      <p:sp>
        <p:nvSpPr>
          <p:cNvPr id="428" name="Shape 428"/>
          <p:cNvSpPr txBox="1"/>
          <p:nvPr/>
        </p:nvSpPr>
        <p:spPr>
          <a:xfrm>
            <a:off y="7505700" x="4375325"/>
            <a:ext cy="622199" cx="6822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http://www.w3.org/XML/Schema</a:t>
            </a:r>
          </a:p>
        </p:txBody>
      </p:sp>
      <p:sp>
        <p:nvSpPr>
          <p:cNvPr id="429" name="Shape 429"/>
          <p:cNvSpPr txBox="1"/>
          <p:nvPr/>
        </p:nvSpPr>
        <p:spPr>
          <a:xfrm>
            <a:off y="8191500" x="2836300"/>
            <a:ext cy="622199" cx="10736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http://en.wikipedia.org/wiki/XML_Schema_(W3C)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y="0" x="0"/>
          <a:ext cy="0" cx="0"/>
          <a:chOff y="0" x="0"/>
          <a:chExt cy="0" cx="0"/>
        </a:xfrm>
      </p:grpSpPr>
      <p:sp>
        <p:nvSpPr>
          <p:cNvPr id="434" name="Shape 434"/>
          <p:cNvSpPr txBox="1"/>
          <p:nvPr>
            <p:ph type="title"/>
          </p:nvPr>
        </p:nvSpPr>
        <p:spPr>
          <a:xfrm>
            <a:off y="241300" x="1155700"/>
            <a:ext cy="2298699" cx="45338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XSD Structure</a:t>
            </a:r>
          </a:p>
        </p:txBody>
      </p:sp>
      <p:sp>
        <p:nvSpPr>
          <p:cNvPr id="435" name="Shape 435"/>
          <p:cNvSpPr txBox="1"/>
          <p:nvPr>
            <p:ph idx="1" type="body"/>
          </p:nvPr>
        </p:nvSpPr>
        <p:spPr>
          <a:xfrm>
            <a:off y="2603500" x="1155700"/>
            <a:ext cy="56388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7F00"/>
              </a:buClr>
              <a:buSzPct val="171000"/>
              <a:buFont typeface="Cabin"/>
              <a:buChar char="•"/>
            </a:pPr>
            <a:r>
              <a:rPr strike="noStrike" u="none" b="0" cap="none" baseline="0" sz="3600" lang="en-US" i="0">
                <a:solidFill>
                  <a:srgbClr val="FF7F00"/>
                </a:solidFill>
                <a:latin typeface="Cabin"/>
                <a:ea typeface="Cabin"/>
                <a:cs typeface="Cabin"/>
                <a:sym typeface="Cabin"/>
              </a:rPr>
              <a:t>xs:element</a:t>
            </a:r>
          </a:p>
          <a:p>
            <a:pPr algn="l" rtl="0" lvl="0" marR="0" indent="-533400" marL="749300">
              <a:lnSpc>
                <a:spcPct val="100000"/>
              </a:lnSpc>
              <a:spcBef>
                <a:spcPts val="3500"/>
              </a:spcBef>
              <a:spcAft>
                <a:spcPts val="0"/>
              </a:spcAft>
              <a:buClr>
                <a:srgbClr val="00FF00"/>
              </a:buClr>
              <a:buSzPct val="171000"/>
              <a:buFont typeface="Cabin"/>
              <a:buChar char="•"/>
            </a:pPr>
            <a:r>
              <a:rPr strike="noStrike" u="none" b="0" cap="none" baseline="0" sz="3600" lang="en-US" i="0">
                <a:solidFill>
                  <a:srgbClr val="00FF00"/>
                </a:solidFill>
                <a:latin typeface="Cabin"/>
                <a:ea typeface="Cabin"/>
                <a:cs typeface="Cabin"/>
                <a:sym typeface="Cabin"/>
              </a:rPr>
              <a:t>xs:sequence</a:t>
            </a:r>
          </a:p>
          <a:p>
            <a:pPr algn="l" rtl="0" lvl="0" marR="0" indent="-533400" marL="749300">
              <a:lnSpc>
                <a:spcPct val="100000"/>
              </a:lnSpc>
              <a:spcBef>
                <a:spcPts val="350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xs:complexType</a:t>
            </a:r>
          </a:p>
        </p:txBody>
      </p:sp>
      <p:sp>
        <p:nvSpPr>
          <p:cNvPr id="436" name="Shape 436"/>
          <p:cNvSpPr txBox="1"/>
          <p:nvPr/>
        </p:nvSpPr>
        <p:spPr>
          <a:xfrm>
            <a:off y="4628800" x="6449375"/>
            <a:ext cy="3876599" cx="897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&lt;xs:complexType name=</a:t>
            </a:r>
            <a:r>
              <a:rPr strike="noStrike" u="none" b="0" cap="none" baseline="0" sz="3000" lang="en-US" i="0">
                <a:solidFill>
                  <a:srgbClr val="FFFF00"/>
                </a:solidFill>
                <a:latin typeface="Arial"/>
                <a:ea typeface="Arial"/>
                <a:cs typeface="Arial"/>
                <a:sym typeface="Arial"/>
              </a:rPr>
              <a:t>”</a:t>
            </a:r>
            <a:r>
              <a:rPr strike="noStrike" u="none" b="0" cap="none" baseline="0" sz="3000" lang="en-US" i="0">
                <a:solidFill>
                  <a:srgbClr val="FFFF00"/>
                </a:solidFill>
                <a:latin typeface="Cabin"/>
                <a:ea typeface="Cabin"/>
                <a:cs typeface="Cabin"/>
                <a:sym typeface="Cabin"/>
              </a:rPr>
              <a:t>person</a:t>
            </a:r>
            <a:r>
              <a:rPr strike="noStrike" u="none" b="0" cap="none" baseline="0" sz="3000" lang="en-US" i="0">
                <a:solidFill>
                  <a:srgbClr val="FFFF00"/>
                </a:solidFill>
                <a:latin typeface="Arial"/>
                <a:ea typeface="Arial"/>
                <a:cs typeface="Arial"/>
                <a:sym typeface="Arial"/>
              </a:rPr>
              <a:t>”</a:t>
            </a:r>
            <a:r>
              <a:rPr strike="noStrike" u="none" b="0" cap="none" baseline="0" sz="3000" lang="en-US" i="0">
                <a:solidFill>
                  <a:srgbClr val="FF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name="lastname" type="xs:string"/&gt;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name="age" type="xs:integer"/&gt;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name="dateborn" type="xs:date"/&gt;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&lt;/xs:complexType&gt;</a:t>
            </a:r>
          </a:p>
        </p:txBody>
      </p:sp>
      <p:sp>
        <p:nvSpPr>
          <p:cNvPr id="437" name="Shape 437"/>
          <p:cNvSpPr txBox="1"/>
          <p:nvPr/>
        </p:nvSpPr>
        <p:spPr>
          <a:xfrm>
            <a:off y="1371325" x="6530261"/>
            <a:ext cy="2705100" cx="7196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&lt;</a:t>
            </a:r>
            <a:r>
              <a:rPr strike="noStrike" u="none" b="0" cap="none" baseline="0" sz="3000" lang="en-US" i="0">
                <a:solidFill>
                  <a:srgbClr val="FFFF00"/>
                </a:solidFill>
                <a:latin typeface="Cabin"/>
                <a:ea typeface="Cabin"/>
                <a:cs typeface="Cabin"/>
                <a:sym typeface="Cabin"/>
              </a:rPr>
              <a:t>person&gt;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&lt;lastname&gt;Severance&lt;/lastname&gt;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&lt;age&gt;17&lt;/age&gt;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&lt;dateborn&gt;2001-04-17&lt;/dateborn&gt;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sp>
        <p:nvSpPr>
          <p:cNvPr id="442" name="Shape 442"/>
          <p:cNvSpPr txBox="1"/>
          <p:nvPr>
            <p:ph type="title"/>
          </p:nvPr>
        </p:nvSpPr>
        <p:spPr>
          <a:xfrm>
            <a:off y="572025" x="10078975"/>
            <a:ext cy="2298600" cx="51816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XSD</a:t>
            </a:r>
            <a:br>
              <a:rPr strike="noStrike" u="none" b="0" cap="none" baseline="0" sz="7600" lang="en-US" i="0">
                <a:solidFill>
                  <a:srgbClr val="FFFF00"/>
                </a:solidFill>
                <a:latin typeface="Cabin"/>
                <a:ea typeface="Cabin"/>
                <a:cs typeface="Cabin"/>
                <a:sym typeface="Cabin"/>
              </a:rPr>
            </a:br>
            <a:r>
              <a:rPr strike="noStrike" u="none" b="0" cap="none" baseline="0" sz="7600" lang="en-US" i="0">
                <a:solidFill>
                  <a:srgbClr val="FFFF00"/>
                </a:solidFill>
                <a:latin typeface="Cabin"/>
                <a:ea typeface="Cabin"/>
                <a:cs typeface="Cabin"/>
                <a:sym typeface="Cabin"/>
              </a:rPr>
              <a:t>Constraints</a:t>
            </a:r>
          </a:p>
        </p:txBody>
      </p:sp>
      <p:sp>
        <p:nvSpPr>
          <p:cNvPr id="443" name="Shape 443"/>
          <p:cNvSpPr txBox="1"/>
          <p:nvPr/>
        </p:nvSpPr>
        <p:spPr>
          <a:xfrm>
            <a:off y="8281775" x="1237150"/>
            <a:ext cy="622199" cx="13923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http://www.w3schools.com/Schema/schema_complex_indicators.asp</a:t>
            </a:r>
          </a:p>
        </p:txBody>
      </p:sp>
      <p:sp>
        <p:nvSpPr>
          <p:cNvPr id="444" name="Shape 444"/>
          <p:cNvSpPr txBox="1"/>
          <p:nvPr/>
        </p:nvSpPr>
        <p:spPr>
          <a:xfrm>
            <a:off y="146050" x="339725"/>
            <a:ext cy="5308599" cx="1096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&lt;xs:element name="person"&gt;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&lt;xs:complexType&gt;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000" lang="en-US" i="0">
                <a:solidFill>
                  <a:srgbClr val="00FFFF"/>
                </a:solidFill>
                <a:latin typeface="Cabin"/>
                <a:ea typeface="Cabin"/>
                <a:cs typeface="Cabin"/>
                <a:sym typeface="Cabin"/>
              </a:rPr>
              <a:t>      &lt;xs:element name="full_name" type="xs:string"            minOccurs="1" maxOccurs="1" /&gt;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      </a:t>
            </a:r>
            <a:r>
              <a:rPr strike="noStrike" u="none" b="0" cap="none" baseline="0" sz="3000" lang="en-US" i="0">
                <a:solidFill>
                  <a:srgbClr val="FF7F00"/>
                </a:solidFill>
                <a:latin typeface="Cabin"/>
                <a:ea typeface="Cabin"/>
                <a:cs typeface="Cabin"/>
                <a:sym typeface="Cabin"/>
              </a:rPr>
              <a:t>&lt;xs:element name="child_name" type="xs:string"             minOccurs="0" maxOccurs="10" /&gt;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&lt;/xs:complexType&gt;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&lt;/xs:element&gt;</a:t>
            </a:r>
          </a:p>
        </p:txBody>
      </p:sp>
      <p:sp>
        <p:nvSpPr>
          <p:cNvPr id="445" name="Shape 445"/>
          <p:cNvSpPr txBox="1"/>
          <p:nvPr/>
        </p:nvSpPr>
        <p:spPr>
          <a:xfrm>
            <a:off y="4035137" x="7807136"/>
            <a:ext cy="3876599" cx="750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000" lang="en-US" i="0">
                <a:solidFill>
                  <a:srgbClr val="00FFFF"/>
                </a:solidFill>
                <a:latin typeface="Cabin"/>
                <a:ea typeface="Cabin"/>
                <a:cs typeface="Cabin"/>
                <a:sym typeface="Cabin"/>
              </a:rPr>
              <a:t>  &lt;full_name&gt;Tove Refsnes&lt;/full_name&gt;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&lt;child_name&gt;Hege&lt;/child_name&gt;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&lt;child_name&gt;Stale&lt;/child_name&gt;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&lt;child_name&gt;Jim&lt;/child_name&gt;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&lt;child_name&gt;Borge&lt;/child_name&gt;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&lt;/person&gt;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y="0" x="0"/>
          <a:ext cy="0" cx="0"/>
          <a:chOff y="0" x="0"/>
          <a:chExt cy="0" cx="0"/>
        </a:xfrm>
      </p:grpSpPr>
      <p:sp>
        <p:nvSpPr>
          <p:cNvPr id="450" name="Shape 450"/>
          <p:cNvSpPr txBox="1"/>
          <p:nvPr>
            <p:ph type="title"/>
          </p:nvPr>
        </p:nvSpPr>
        <p:spPr>
          <a:xfrm>
            <a:off y="546100" x="10807700"/>
            <a:ext cy="2298600" cx="42797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XSD Data Types</a:t>
            </a:r>
          </a:p>
        </p:txBody>
      </p:sp>
      <p:sp>
        <p:nvSpPr>
          <p:cNvPr id="451" name="Shape 451"/>
          <p:cNvSpPr txBox="1"/>
          <p:nvPr/>
        </p:nvSpPr>
        <p:spPr>
          <a:xfrm>
            <a:off y="8280400" x="1501675"/>
            <a:ext cy="622199" cx="13382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http://www.w3schools.com/Schema/schema_dtypes_numeric.asp</a:t>
            </a:r>
          </a:p>
        </p:txBody>
      </p:sp>
      <p:sp>
        <p:nvSpPr>
          <p:cNvPr id="452" name="Shape 452"/>
          <p:cNvSpPr txBox="1"/>
          <p:nvPr/>
        </p:nvSpPr>
        <p:spPr>
          <a:xfrm>
            <a:off y="1371600" x="695325"/>
            <a:ext cy="2705100" cx="10185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&lt;xs:element name="customer" type="xs:string"/&gt;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&lt;xs:element name="start" type="xs:date"/&gt;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200" lang="en-US" i="0">
                <a:solidFill>
                  <a:srgbClr val="FF7F00"/>
                </a:solidFill>
                <a:latin typeface="Cabin"/>
                <a:ea typeface="Cabin"/>
                <a:cs typeface="Cabin"/>
                <a:sym typeface="Cabin"/>
              </a:rPr>
              <a:t>&lt;xs:element name="startdate" type="xs:dateTime"/&gt;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&lt;xs:element name="prize" type="xs:decimal"/&gt;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&lt;xs:element name="weeks" type="xs:integer"/&gt;</a:t>
            </a:r>
          </a:p>
        </p:txBody>
      </p:sp>
      <p:sp>
        <p:nvSpPr>
          <p:cNvPr id="453" name="Shape 453"/>
          <p:cNvSpPr txBox="1"/>
          <p:nvPr/>
        </p:nvSpPr>
        <p:spPr>
          <a:xfrm>
            <a:off y="4808537" x="6432550"/>
            <a:ext cy="3324225" cx="888047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&lt;customer&gt;John Smith&lt;/customer&gt;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&lt;start&gt;2002-09-24&lt;/start&gt;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200" lang="en-US" i="0">
                <a:solidFill>
                  <a:srgbClr val="FF7F00"/>
                </a:solidFill>
                <a:latin typeface="Cabin"/>
                <a:ea typeface="Cabin"/>
                <a:cs typeface="Cabin"/>
                <a:sym typeface="Cabin"/>
              </a:rPr>
              <a:t>&lt;startdate&gt;2002-05-30T09:30:10</a:t>
            </a:r>
            <a:r>
              <a:rPr strike="noStrike" u="none" b="0" cap="none" baseline="0" sz="3200" lang="en-US" i="0">
                <a:solidFill>
                  <a:schemeClr val="lt1"/>
                </a:solidFill>
                <a:latin typeface="Cabin"/>
                <a:ea typeface="Cabin"/>
                <a:cs typeface="Cabin"/>
                <a:sym typeface="Cabin"/>
              </a:rPr>
              <a:t>Z</a:t>
            </a:r>
            <a:r>
              <a:rPr strike="noStrike" u="none" b="0" cap="none" baseline="0" sz="3200" lang="en-US" i="0">
                <a:solidFill>
                  <a:srgbClr val="FF7F00"/>
                </a:solidFill>
                <a:latin typeface="Cabin"/>
                <a:ea typeface="Cabin"/>
                <a:cs typeface="Cabin"/>
                <a:sym typeface="Cabin"/>
              </a:rPr>
              <a:t>&lt;/startdate&gt;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&lt;prize&gt;999.50&lt;/prize&gt;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&lt;weeks&gt;30&lt;/weeks&gt;</a:t>
            </a:r>
          </a:p>
          <a:p>
            <a:pPr algn="ctr" rtl="0" lvl="0" marR="0" indent="0" marL="0">
              <a:lnSpc>
                <a:spcPct val="100000"/>
              </a:lnSpc>
              <a:spcBef>
                <a:spcPts val="0"/>
              </a:spcBef>
              <a:spcAft>
                <a:spcPts val="0"/>
              </a:spcAft>
              <a:buNone/>
            </a:pPr>
            <a:r>
              <a:t/>
            </a:r>
            <a:endParaRPr/>
          </a:p>
        </p:txBody>
      </p:sp>
      <p:sp>
        <p:nvSpPr>
          <p:cNvPr id="454" name="Shape 454"/>
          <p:cNvSpPr txBox="1"/>
          <p:nvPr/>
        </p:nvSpPr>
        <p:spPr>
          <a:xfrm>
            <a:off y="5187275" x="1087500"/>
            <a:ext cy="2298600" cx="4189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2700" lang="en-US" i="0">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y="0" x="0"/>
          <a:ext cy="0" cx="0"/>
          <a:chOff y="0" x="0"/>
          <a:chExt cy="0" cx="0"/>
        </a:xfrm>
      </p:grpSpPr>
      <p:sp>
        <p:nvSpPr>
          <p:cNvPr id="459" name="Shape 45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ISO 8601 Date/Time Format</a:t>
            </a:r>
          </a:p>
        </p:txBody>
      </p:sp>
      <p:sp>
        <p:nvSpPr>
          <p:cNvPr id="460" name="Shape 460"/>
          <p:cNvSpPr txBox="1"/>
          <p:nvPr/>
        </p:nvSpPr>
        <p:spPr>
          <a:xfrm>
            <a:off y="2825750" x="1231900"/>
            <a:ext cy="1155599" cx="11482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7200" lang="en-US" i="0">
                <a:solidFill>
                  <a:srgbClr val="FF00FF"/>
                </a:solidFill>
                <a:latin typeface="Cabin"/>
                <a:ea typeface="Cabin"/>
                <a:cs typeface="Cabin"/>
                <a:sym typeface="Cabin"/>
              </a:rPr>
              <a:t>2002-05-30</a:t>
            </a:r>
            <a:r>
              <a:rPr strike="noStrike" u="none" b="0" cap="none" baseline="0" sz="7200" lang="en-US" i="0">
                <a:solidFill>
                  <a:srgbClr val="FF7F00"/>
                </a:solidFill>
                <a:latin typeface="Cabin"/>
                <a:ea typeface="Cabin"/>
                <a:cs typeface="Cabin"/>
                <a:sym typeface="Cabin"/>
              </a:rPr>
              <a:t>T</a:t>
            </a:r>
            <a:r>
              <a:rPr strike="noStrike" u="none" b="0" cap="none" baseline="0" sz="7200" lang="en-US" i="0">
                <a:solidFill>
                  <a:srgbClr val="00FF00"/>
                </a:solidFill>
                <a:latin typeface="Cabin"/>
                <a:ea typeface="Cabin"/>
                <a:cs typeface="Cabin"/>
                <a:sym typeface="Cabin"/>
              </a:rPr>
              <a:t>09:30:10</a:t>
            </a:r>
            <a:r>
              <a:rPr strike="noStrike" u="none" b="0" cap="none" baseline="0" sz="7200" lang="en-US" i="0">
                <a:solidFill>
                  <a:srgbClr val="FF7F00"/>
                </a:solidFill>
                <a:latin typeface="Cabin"/>
                <a:ea typeface="Cabin"/>
                <a:cs typeface="Cabin"/>
                <a:sym typeface="Cabin"/>
              </a:rPr>
              <a:t>Z</a:t>
            </a:r>
          </a:p>
        </p:txBody>
      </p:sp>
      <p:sp>
        <p:nvSpPr>
          <p:cNvPr id="461" name="Shape 461"/>
          <p:cNvSpPr txBox="1"/>
          <p:nvPr/>
        </p:nvSpPr>
        <p:spPr>
          <a:xfrm>
            <a:off y="5143500" x="1228725"/>
            <a:ext cy="622199" cx="380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Year-month-day</a:t>
            </a:r>
          </a:p>
        </p:txBody>
      </p:sp>
      <p:sp>
        <p:nvSpPr>
          <p:cNvPr id="462" name="Shape 462"/>
          <p:cNvSpPr txBox="1"/>
          <p:nvPr/>
        </p:nvSpPr>
        <p:spPr>
          <a:xfrm>
            <a:off y="5257800" x="6351587"/>
            <a:ext cy="622199" cx="2293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Time of day</a:t>
            </a:r>
          </a:p>
        </p:txBody>
      </p:sp>
      <p:sp>
        <p:nvSpPr>
          <p:cNvPr id="463" name="Shape 463"/>
          <p:cNvSpPr txBox="1"/>
          <p:nvPr/>
        </p:nvSpPr>
        <p:spPr>
          <a:xfrm>
            <a:off y="5092700" x="9793275"/>
            <a:ext cy="1663800" cx="5294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Timezone - typically specified in UTC / GMT rather than local time zone.</a:t>
            </a:r>
          </a:p>
        </p:txBody>
      </p:sp>
      <p:sp>
        <p:nvSpPr>
          <p:cNvPr id="464" name="Shape 464"/>
          <p:cNvSpPr txBox="1"/>
          <p:nvPr/>
        </p:nvSpPr>
        <p:spPr>
          <a:xfrm>
            <a:off y="7481650" x="3695100"/>
            <a:ext cy="622199" cx="8387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http://en.wikipedia.org/wiki/ISO_8601</a:t>
            </a:r>
          </a:p>
        </p:txBody>
      </p:sp>
      <p:sp>
        <p:nvSpPr>
          <p:cNvPr id="465" name="Shape 465"/>
          <p:cNvSpPr txBox="1"/>
          <p:nvPr/>
        </p:nvSpPr>
        <p:spPr>
          <a:xfrm>
            <a:off y="8267700" x="2343325"/>
            <a:ext cy="622199" cx="11482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http://en.wikipedia.org/wiki/Coordinated_Universal_Time</a:t>
            </a:r>
          </a:p>
        </p:txBody>
      </p:sp>
      <p:cxnSp>
        <p:nvCxnSpPr>
          <p:cNvPr id="466" name="Shape 466"/>
          <p:cNvCxnSpPr/>
          <p:nvPr/>
        </p:nvCxnSpPr>
        <p:spPr>
          <a:xfrm flipH="1">
            <a:off y="4135437" x="2874961"/>
            <a:ext cy="952499" cx="314324"/>
          </a:xfrm>
          <a:prstGeom prst="straightConnector1">
            <a:avLst/>
          </a:prstGeom>
          <a:noFill/>
          <a:ln w="76200" cap="rnd">
            <a:solidFill>
              <a:srgbClr val="FF00FF"/>
            </a:solidFill>
            <a:prstDash val="solid"/>
            <a:miter/>
            <a:headEnd w="med" len="med" type="stealth"/>
            <a:tailEnd w="med" len="med" type="none"/>
          </a:ln>
        </p:spPr>
      </p:cxnSp>
      <p:cxnSp>
        <p:nvCxnSpPr>
          <p:cNvPr id="467" name="Shape 467"/>
          <p:cNvCxnSpPr/>
          <p:nvPr/>
        </p:nvCxnSpPr>
        <p:spPr>
          <a:xfrm flipH="1">
            <a:off y="4025900" x="7556461"/>
            <a:ext cy="1131899" cx="4799"/>
          </a:xfrm>
          <a:prstGeom prst="straightConnector1">
            <a:avLst/>
          </a:prstGeom>
          <a:noFill/>
          <a:ln w="76200" cap="rnd">
            <a:solidFill>
              <a:srgbClr val="00FF00"/>
            </a:solidFill>
            <a:prstDash val="solid"/>
            <a:miter/>
            <a:headEnd w="med" len="med" type="stealth"/>
            <a:tailEnd w="med" len="med" type="none"/>
          </a:ln>
        </p:spPr>
      </p:cxnSp>
      <p:cxnSp>
        <p:nvCxnSpPr>
          <p:cNvPr id="468" name="Shape 468"/>
          <p:cNvCxnSpPr/>
          <p:nvPr/>
        </p:nvCxnSpPr>
        <p:spPr>
          <a:xfrm>
            <a:off y="4002087" x="10995025"/>
            <a:ext cy="888899" cx="358799"/>
          </a:xfrm>
          <a:prstGeom prst="straightConnector1">
            <a:avLst/>
          </a:prstGeom>
          <a:noFill/>
          <a:ln w="76200" cap="rnd">
            <a:solidFill>
              <a:srgbClr val="FF7F00"/>
            </a:solidFill>
            <a:prstDash val="solid"/>
            <a:miter/>
            <a:headEnd w="med" len="med" type="stealth"/>
            <a:tailEnd w="med" len="med"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pic>
        <p:nvPicPr>
          <p:cNvPr id="473" name="Shape 473"/>
          <p:cNvPicPr preferRelativeResize="0"/>
          <p:nvPr/>
        </p:nvPicPr>
        <p:blipFill rotWithShape="1">
          <a:blip r:embed="rId3">
            <a:alphaModFix/>
          </a:blip>
          <a:srcRect t="0" b="0" r="0" l="0"/>
          <a:stretch/>
        </p:blipFill>
        <p:spPr>
          <a:xfrm>
            <a:off y="152400" x="203200"/>
            <a:ext cy="8166099" cx="13373099"/>
          </a:xfrm>
          <a:prstGeom prst="rect">
            <a:avLst/>
          </a:prstGeom>
          <a:noFill/>
          <a:ln>
            <a:noFill/>
          </a:ln>
        </p:spPr>
      </p:pic>
      <p:pic>
        <p:nvPicPr>
          <p:cNvPr id="474" name="Shape 474"/>
          <p:cNvPicPr preferRelativeResize="0"/>
          <p:nvPr/>
        </p:nvPicPr>
        <p:blipFill rotWithShape="1">
          <a:blip r:embed="rId4">
            <a:alphaModFix/>
          </a:blip>
          <a:srcRect t="0" b="0" r="0" l="0"/>
          <a:stretch/>
        </p:blipFill>
        <p:spPr>
          <a:xfrm>
            <a:off y="5105400" x="7213600"/>
            <a:ext cy="3733800" cx="9512299"/>
          </a:xfrm>
          <a:prstGeom prst="rect">
            <a:avLst/>
          </a:prstGeom>
          <a:noFill/>
          <a:ln>
            <a:noFill/>
          </a:ln>
        </p:spPr>
      </p:pic>
      <p:sp>
        <p:nvSpPr>
          <p:cNvPr id="475" name="Shape 475"/>
          <p:cNvSpPr/>
          <p:nvPr/>
        </p:nvSpPr>
        <p:spPr>
          <a:xfrm>
            <a:off y="4826000" x="635000"/>
            <a:ext cy="1270000" cx="1270000"/>
          </a:xfrm>
          <a:prstGeom prst="rightArrow">
            <a:avLst>
              <a:gd fmla="val 12096" name="adj1"/>
              <a:gd fmla="val 7344" name="adj2"/>
            </a:avLst>
          </a:prstGeom>
          <a:blipFill rotWithShape="1">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y="0" x="0"/>
          <a:ext cy="0" cx="0"/>
          <a:chOff y="0" x="0"/>
          <a:chExt cy="0" cx="0"/>
        </a:xfrm>
      </p:grpSpPr>
      <p:sp>
        <p:nvSpPr>
          <p:cNvPr id="480" name="Shape 480"/>
          <p:cNvSpPr txBox="1"/>
          <p:nvPr/>
        </p:nvSpPr>
        <p:spPr>
          <a:xfrm>
            <a:off y="8281750" x="2252250"/>
            <a:ext cy="622199" cx="12270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http://www.w3schools.com/Schema/schema_example.asp</a:t>
            </a:r>
          </a:p>
        </p:txBody>
      </p:sp>
      <p:pic>
        <p:nvPicPr>
          <p:cNvPr id="481" name="Shape 481"/>
          <p:cNvPicPr preferRelativeResize="0"/>
          <p:nvPr/>
        </p:nvPicPr>
        <p:blipFill rotWithShape="1">
          <a:blip r:embed="rId4">
            <a:alphaModFix/>
          </a:blip>
          <a:srcRect t="0" b="0" r="0" l="0"/>
          <a:stretch/>
        </p:blipFill>
        <p:spPr>
          <a:xfrm>
            <a:off y="190500" x="3632200"/>
            <a:ext cy="8115300" cx="8694736"/>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y="0" x="0"/>
          <a:ext cy="0" cx="0"/>
          <a:chOff y="0" x="0"/>
          <a:chExt cy="0" cx="0"/>
        </a:xfrm>
      </p:grpSpPr>
      <p:sp>
        <p:nvSpPr>
          <p:cNvPr id="486" name="Shape 486"/>
          <p:cNvSpPr txBox="1"/>
          <p:nvPr/>
        </p:nvSpPr>
        <p:spPr>
          <a:xfrm>
            <a:off y="831850" x="1549400"/>
            <a:ext cy="6502399" cx="10198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import xml.etree.ElementTree as 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data = '''&lt;person&gt;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&lt;name&gt;Chuck&lt;/name&gt;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&lt;phone type="intl"&gt;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+1 734 303 4456</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&lt;/phone&gt;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&lt;email hide="yes"/&gt;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&lt;/person&gt;'''</a:t>
            </a:r>
          </a:p>
          <a:p>
            <a:pPr algn="ctr" rtl="0" lvl="0" marR="0" indent="0" marL="0">
              <a:lnSpc>
                <a:spcPct val="100000"/>
              </a:lnSpc>
              <a:spcBef>
                <a:spcPts val="0"/>
              </a:spcBef>
              <a:spcAft>
                <a:spcPts val="0"/>
              </a:spcAft>
              <a:buNone/>
            </a:pPr>
            <a:r>
              <a:t/>
            </a:r>
            <a:endParaRPr strike="noStrike" u="none" b="0"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tree = ET.fromstring(data)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'Name:',tree.find('name').text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'Attr:',tree.find('email').get('hide')</a:t>
            </a:r>
          </a:p>
        </p:txBody>
      </p:sp>
      <p:sp>
        <p:nvSpPr>
          <p:cNvPr id="487" name="Shape 487"/>
          <p:cNvSpPr txBox="1"/>
          <p:nvPr/>
        </p:nvSpPr>
        <p:spPr>
          <a:xfrm>
            <a:off y="450850" x="12925425"/>
            <a:ext cy="558799" cx="171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xml1.py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y="0" x="0"/>
          <a:ext cy="0" cx="0"/>
          <a:chOff y="0" x="0"/>
          <a:chExt cy="0" cx="0"/>
        </a:xfrm>
      </p:grpSpPr>
      <p:sp>
        <p:nvSpPr>
          <p:cNvPr id="492" name="Shape 492"/>
          <p:cNvSpPr txBox="1"/>
          <p:nvPr/>
        </p:nvSpPr>
        <p:spPr>
          <a:xfrm>
            <a:off y="349250" x="1270000"/>
            <a:ext cy="8489949" cx="10972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xml.etree.ElementTree as 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input = '''&lt;stuff&gt;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 x="2"&gt;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&lt;id&gt;001&lt;/id&gt;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&lt;name&gt;Chuck&lt;/name&gt;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 x="7"&gt;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&lt;id&gt;009&lt;/id&gt;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&lt;name&gt;Brent&lt;/name&gt;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&lt;/stuff&gt;'''</a:t>
            </a:r>
          </a:p>
          <a:p>
            <a:pPr algn="ctr" rtl="0" lvl="0" marR="0" indent="0" marL="0">
              <a:lnSpc>
                <a:spcPct val="100000"/>
              </a:lnSpc>
              <a:spcBef>
                <a:spcPts val="0"/>
              </a:spcBef>
              <a:spcAft>
                <a:spcPts val="0"/>
              </a:spcAft>
              <a:buNone/>
            </a:pPr>
            <a:r>
              <a:t/>
            </a:r>
            <a:endParaRPr strike="noStrike" u="none" b="0" cap="none" baseline="0" sz="24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stuff = ET.fromstring(input)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lst = stuff.findall('users/user')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print 'User count:', len(lst)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for item in lst: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'Name', item.find('name').text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'Id', item.find('id').text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'Attribute', item.get("x")</a:t>
            </a:r>
          </a:p>
        </p:txBody>
      </p:sp>
      <p:sp>
        <p:nvSpPr>
          <p:cNvPr id="493" name="Shape 493"/>
          <p:cNvSpPr txBox="1"/>
          <p:nvPr/>
        </p:nvSpPr>
        <p:spPr>
          <a:xfrm>
            <a:off y="450850" x="12925425"/>
            <a:ext cy="558799" cx="171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xml2.py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Sending Data across the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Net</a:t>
            </a:r>
            <a:r>
              <a:rPr strike="noStrike" u="none" b="0" cap="none" baseline="0" sz="7600" lang="en-US" i="0">
                <a:solidFill>
                  <a:schemeClr val="lt1"/>
                </a:solidFill>
                <a:latin typeface="Arial"/>
                <a:ea typeface="Arial"/>
                <a:cs typeface="Arial"/>
                <a:sym typeface="Arial"/>
              </a:rPr>
              <a:t>”</a:t>
            </a:r>
          </a:p>
        </p:txBody>
      </p:sp>
      <p:sp>
        <p:nvSpPr>
          <p:cNvPr id="216" name="Shape 216"/>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17" name="Shape 217"/>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18" name="Shape 218"/>
          <p:cNvSpPr/>
          <p:nvPr/>
        </p:nvSpPr>
        <p:spPr>
          <a:xfrm>
            <a:off y="4965700" x="4635500"/>
            <a:ext cy="1270000" cx="1270000"/>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219" name="Shape 219"/>
          <p:cNvPicPr preferRelativeResize="0"/>
          <p:nvPr/>
        </p:nvPicPr>
        <p:blipFill rotWithShape="1">
          <a:blip r:embed="rId4">
            <a:alphaModFix/>
          </a:blip>
          <a:srcRect t="0" b="0" r="0" l="0"/>
          <a:stretch/>
        </p:blipFill>
        <p:spPr>
          <a:xfrm>
            <a:off y="4013200" x="6019800"/>
            <a:ext cy="3179762" cx="4203699"/>
          </a:xfrm>
          <a:prstGeom prst="rect">
            <a:avLst/>
          </a:prstGeom>
          <a:noFill/>
          <a:ln>
            <a:noFill/>
          </a:ln>
        </p:spPr>
      </p:pic>
      <p:sp>
        <p:nvSpPr>
          <p:cNvPr id="220" name="Shape 220"/>
          <p:cNvSpPr txBox="1"/>
          <p:nvPr/>
        </p:nvSpPr>
        <p:spPr>
          <a:xfrm>
            <a:off y="8153400" x="3394075"/>
            <a:ext cy="622299" cx="9956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a.k.a.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Wire Protocol</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 What we send on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wire</a:t>
            </a:r>
            <a:r>
              <a:rPr strike="noStrike" u="none" b="0" cap="none" baseline="0" sz="3600" lang="en-US" i="0">
                <a:solidFill>
                  <a:schemeClr val="lt1"/>
                </a:solidFill>
                <a:latin typeface="Arial"/>
                <a:ea typeface="Arial"/>
                <a:cs typeface="Arial"/>
                <a:sym typeface="Arial"/>
              </a:rPr>
              <a:t>”</a:t>
            </a:r>
          </a:p>
        </p:txBody>
      </p:sp>
      <p:sp>
        <p:nvSpPr>
          <p:cNvPr id="221" name="Shape 221"/>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y="0" x="0"/>
          <a:ext cy="0" cx="0"/>
          <a:chOff y="0" x="0"/>
          <a:chExt cy="0" cx="0"/>
        </a:xfrm>
      </p:grpSpPr>
      <p:sp>
        <p:nvSpPr>
          <p:cNvPr id="498" name="Shape 49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JavaScript </a:t>
            </a:r>
            <a:r>
              <a:rPr strike="noStrike" u="none" b="0" cap="none" baseline="0" sz="7600" lang="en-US" i="0">
                <a:solidFill>
                  <a:srgbClr val="00FF00"/>
                </a:solidFill>
                <a:latin typeface="Cabin"/>
                <a:ea typeface="Cabin"/>
                <a:cs typeface="Cabin"/>
                <a:sym typeface="Cabin"/>
              </a:rPr>
              <a:t>Object</a:t>
            </a:r>
            <a:r>
              <a:rPr strike="noStrike" u="none" b="0" cap="none" baseline="0" sz="7600" lang="en-US" i="0">
                <a:solidFill>
                  <a:srgbClr val="FFFF00"/>
                </a:solidFill>
                <a:latin typeface="Cabin"/>
                <a:ea typeface="Cabin"/>
                <a:cs typeface="Cabin"/>
                <a:sym typeface="Cabin"/>
              </a:rPr>
              <a:t> Notation</a:t>
            </a:r>
          </a:p>
        </p:txBody>
      </p:sp>
      <p:sp>
        <p:nvSpPr>
          <p:cNvPr id="499" name="Shape 49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y="0" x="0"/>
          <a:ext cy="0" cx="0"/>
          <a:chOff y="0" x="0"/>
          <a:chExt cy="0" cx="0"/>
        </a:xfrm>
      </p:grpSpPr>
      <p:sp>
        <p:nvSpPr>
          <p:cNvPr id="504" name="Shape 504"/>
          <p:cNvSpPr txBox="1"/>
          <p:nvPr>
            <p:ph type="title"/>
          </p:nvPr>
        </p:nvSpPr>
        <p:spPr>
          <a:xfrm>
            <a:off y="241300" x="1511300"/>
            <a:ext cy="2286000" cx="132333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800" lang="en-US" i="0">
                <a:solidFill>
                  <a:srgbClr val="FFFF00"/>
                </a:solidFill>
                <a:latin typeface="Cabin"/>
                <a:ea typeface="Cabin"/>
                <a:cs typeface="Cabin"/>
                <a:sym typeface="Cabin"/>
              </a:rPr>
              <a:t>JavaScript Object Notation</a:t>
            </a:r>
          </a:p>
        </p:txBody>
      </p:sp>
      <p:sp>
        <p:nvSpPr>
          <p:cNvPr id="505" name="Shape 505"/>
          <p:cNvSpPr txBox="1"/>
          <p:nvPr>
            <p:ph idx="1" type="body"/>
          </p:nvPr>
        </p:nvSpPr>
        <p:spPr>
          <a:xfrm>
            <a:off y="2590800" x="1511300"/>
            <a:ext cy="4622699" cx="7835999"/>
          </a:xfrm>
          <a:prstGeom prst="rect">
            <a:avLst/>
          </a:prstGeom>
          <a:noFill/>
          <a:ln>
            <a:noFill/>
          </a:ln>
        </p:spPr>
        <p:txBody>
          <a:bodyPr bIns="50800" rIns="50800" lIns="50800" tIns="50800" anchor="ctr" anchorCtr="0">
            <a:noAutofit/>
          </a:bodyPr>
          <a:lstStyle/>
          <a:p>
            <a:pPr algn="l" rtl="0" lvl="0" marR="0" indent="-787400" marL="1104900">
              <a:lnSpc>
                <a:spcPct val="100000"/>
              </a:lnSpc>
              <a:spcBef>
                <a:spcPts val="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Douglas Crockford - </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Discovered</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JSON</a:t>
            </a:r>
          </a:p>
          <a:p>
            <a:pPr algn="l" rtl="0" lvl="0" marR="0" indent="-787400" marL="1104900">
              <a:lnSpc>
                <a:spcPct val="100000"/>
              </a:lnSpc>
              <a:spcBef>
                <a:spcPts val="230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Object literal notation in JavaScript</a:t>
            </a:r>
          </a:p>
        </p:txBody>
      </p:sp>
      <p:sp>
        <p:nvSpPr>
          <p:cNvPr id="506" name="Shape 506"/>
          <p:cNvSpPr txBox="1"/>
          <p:nvPr/>
        </p:nvSpPr>
        <p:spPr>
          <a:xfrm>
            <a:off y="7874000" x="2331300"/>
            <a:ext cy="660300" cx="11362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sng" b="0" cap="none" baseline="0" sz="3800" lang="en-US" i="0">
                <a:solidFill>
                  <a:srgbClr val="FFFF00"/>
                </a:solidFill>
                <a:latin typeface="Cabin"/>
                <a:ea typeface="Cabin"/>
                <a:cs typeface="Cabin"/>
                <a:sym typeface="Cabin"/>
                <a:hlinkClick r:id="rId3"/>
              </a:rPr>
              <a:t>http://www.youtube.com/watch?v=kc8BAR7SHJI</a:t>
            </a:r>
          </a:p>
        </p:txBody>
      </p:sp>
      <p:pic>
        <p:nvPicPr>
          <p:cNvPr id="507" name="Shape 507"/>
          <p:cNvPicPr preferRelativeResize="0"/>
          <p:nvPr/>
        </p:nvPicPr>
        <p:blipFill rotWithShape="1">
          <a:blip r:embed="rId4">
            <a:alphaModFix/>
          </a:blip>
          <a:srcRect t="0" b="0" r="0" l="0"/>
          <a:stretch/>
        </p:blipFill>
        <p:spPr>
          <a:xfrm>
            <a:off y="2489200" x="9855200"/>
            <a:ext cy="4762499" cx="5310186"/>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y="0" x="0"/>
          <a:ext cy="0" cx="0"/>
          <a:chOff y="0" x="0"/>
          <a:chExt cy="0" cx="0"/>
        </a:xfrm>
      </p:grpSpPr>
      <p:pic>
        <p:nvPicPr>
          <p:cNvPr id="512" name="Shape 512"/>
          <p:cNvPicPr preferRelativeResize="0"/>
          <p:nvPr/>
        </p:nvPicPr>
        <p:blipFill rotWithShape="1">
          <a:blip r:embed="rId3">
            <a:alphaModFix/>
          </a:blip>
          <a:srcRect t="0" b="0" r="0" l="0"/>
          <a:stretch/>
        </p:blipFill>
        <p:spPr>
          <a:xfrm>
            <a:off y="76200" x="2133550"/>
            <a:ext cy="9007199" cx="120096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y="0" x="0"/>
          <a:ext cy="0" cx="0"/>
          <a:chOff y="0" x="0"/>
          <a:chExt cy="0" cx="0"/>
        </a:xfrm>
      </p:grpSpPr>
      <p:pic>
        <p:nvPicPr>
          <p:cNvPr id="517" name="Shape 517"/>
          <p:cNvPicPr preferRelativeResize="0"/>
          <p:nvPr/>
        </p:nvPicPr>
        <p:blipFill rotWithShape="1">
          <a:blip r:embed="rId3">
            <a:alphaModFix/>
          </a:blip>
          <a:srcRect t="0" b="0" r="0" l="0"/>
          <a:stretch/>
        </p:blipFill>
        <p:spPr>
          <a:xfrm>
            <a:off y="241300" x="1917700"/>
            <a:ext cy="8648699" cx="121157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y="0" x="0"/>
          <a:ext cy="0" cx="0"/>
          <a:chOff y="0" x="0"/>
          <a:chExt cy="0" cx="0"/>
        </a:xfrm>
      </p:grpSpPr>
      <p:sp>
        <p:nvSpPr>
          <p:cNvPr id="522" name="Shape 522"/>
          <p:cNvSpPr txBox="1"/>
          <p:nvPr/>
        </p:nvSpPr>
        <p:spPr>
          <a:xfrm>
            <a:off y="628650" x="962025"/>
            <a:ext cy="7874000" cx="1385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data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"phone"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"type" : "intl",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"number" : "+1 734 303 4456"</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"email"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"hide" : "yes"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0"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info = json.loads(data)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'Name:',info["name"]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'Hide:',info["email"]["hide"]</a:t>
            </a:r>
          </a:p>
        </p:txBody>
      </p:sp>
      <p:sp>
        <p:nvSpPr>
          <p:cNvPr id="523" name="Shape 523"/>
          <p:cNvSpPr txBox="1"/>
          <p:nvPr/>
        </p:nvSpPr>
        <p:spPr>
          <a:xfrm>
            <a:off y="190500" x="13530262"/>
            <a:ext cy="647700" cx="230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600" lang="en-US" i="0">
                <a:solidFill>
                  <a:srgbClr val="FFFF00"/>
                </a:solidFill>
                <a:latin typeface="Courier New"/>
                <a:ea typeface="Courier New"/>
                <a:cs typeface="Courier New"/>
                <a:sym typeface="Courier New"/>
              </a:rPr>
              <a:t>json1.py</a:t>
            </a:r>
          </a:p>
        </p:txBody>
      </p:sp>
      <p:sp>
        <p:nvSpPr>
          <p:cNvPr id="524" name="Shape 524"/>
          <p:cNvSpPr txBox="1"/>
          <p:nvPr/>
        </p:nvSpPr>
        <p:spPr>
          <a:xfrm>
            <a:off y="3276600" x="10682286"/>
            <a:ext cy="1663700" cx="5016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JSON represents data as nested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lists</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 and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dictionaries</a:t>
            </a:r>
            <a:r>
              <a:rPr sz="3600" lang="en-US">
                <a:solidFill>
                  <a:srgbClr val="FF00FF"/>
                </a:solidFill>
                <a:latin typeface="Cabin"/>
                <a:ea typeface="Cabin"/>
                <a:cs typeface="Cabin"/>
                <a:sym typeface="Cabin"/>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nvSpPr>
        <p:spPr>
          <a:xfrm>
            <a:off y="381000" x="962025"/>
            <a:ext cy="8369299" cx="1385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input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"id" : "001",</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"x" : "2",</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"id" : "009",</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"x" : "7",</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0" cap="none" baseline="0" sz="26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info = json.loads(input)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print 'User count:', len(info)</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for item in info:</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'Name', item['name']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'Id', item['id']</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'Attribute', item['x']</a:t>
            </a:r>
          </a:p>
        </p:txBody>
      </p:sp>
      <p:sp>
        <p:nvSpPr>
          <p:cNvPr id="530" name="Shape 530"/>
          <p:cNvSpPr txBox="1"/>
          <p:nvPr/>
        </p:nvSpPr>
        <p:spPr>
          <a:xfrm>
            <a:off y="190500" x="13530262"/>
            <a:ext cy="647700" cx="230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600" lang="en-US" i="0">
                <a:solidFill>
                  <a:srgbClr val="FFFF00"/>
                </a:solidFill>
                <a:latin typeface="Courier New"/>
                <a:ea typeface="Courier New"/>
                <a:cs typeface="Courier New"/>
                <a:sym typeface="Courier New"/>
              </a:rPr>
              <a:t>json2.py</a:t>
            </a:r>
          </a:p>
        </p:txBody>
      </p:sp>
      <p:sp>
        <p:nvSpPr>
          <p:cNvPr id="531" name="Shape 531"/>
          <p:cNvSpPr txBox="1"/>
          <p:nvPr/>
        </p:nvSpPr>
        <p:spPr>
          <a:xfrm>
            <a:off y="3276600" x="10682286"/>
            <a:ext cy="1663700" cx="5016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JSON represents data as nested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lists</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 and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dictionaries</a:t>
            </a:r>
            <a:r>
              <a:rPr sz="3600" lang="en-US">
                <a:solidFill>
                  <a:srgbClr val="FF00FF"/>
                </a:solidFill>
                <a:latin typeface="Cabin"/>
                <a:ea typeface="Cabin"/>
                <a:cs typeface="Cabin"/>
                <a:sym typeface="Cabin"/>
              </a:rP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sp>
        <p:nvSpPr>
          <p:cNvPr id="536" name="Shape 536"/>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br>
              <a:rPr strike="noStrike" u="none" b="0" cap="none" baseline="0" sz="7600" lang="en-US" i="0">
                <a:solidFill>
                  <a:srgbClr val="FF00FF"/>
                </a:solidFill>
                <a:latin typeface="Cabin"/>
                <a:ea typeface="Cabin"/>
                <a:cs typeface="Cabin"/>
                <a:sym typeface="Cabin"/>
              </a:rPr>
            </a:br>
            <a:r>
              <a:rPr strike="noStrike" u="none" b="0" cap="none" baseline="0" sz="7600" lang="en-US" i="0">
                <a:solidFill>
                  <a:srgbClr val="FF00FF"/>
                </a:solidFill>
                <a:latin typeface="Cabin"/>
                <a:ea typeface="Cabin"/>
                <a:cs typeface="Cabin"/>
                <a:sym typeface="Cabin"/>
              </a:rPr>
              <a:t>Service Oriented Approach</a:t>
            </a:r>
          </a:p>
        </p:txBody>
      </p:sp>
      <p:sp>
        <p:nvSpPr>
          <p:cNvPr id="537" name="Shape 537"/>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538" name="Shape 538"/>
          <p:cNvSpPr txBox="1"/>
          <p:nvPr/>
        </p:nvSpPr>
        <p:spPr>
          <a:xfrm>
            <a:off y="7772400" x="2641600"/>
            <a:ext cy="622199" cx="11565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http://en.wikipedia.org/wiki/Service-oriented_architecture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y="0" x="0"/>
          <a:ext cy="0" cx="0"/>
          <a:chOff y="0" x="0"/>
          <a:chExt cy="0" cx="0"/>
        </a:xfrm>
      </p:grpSpPr>
      <p:sp>
        <p:nvSpPr>
          <p:cNvPr id="543" name="Shape 54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Service Oriented Approach</a:t>
            </a:r>
          </a:p>
        </p:txBody>
      </p:sp>
      <p:sp>
        <p:nvSpPr>
          <p:cNvPr id="544" name="Shape 544"/>
          <p:cNvSpPr txBox="1"/>
          <p:nvPr>
            <p:ph idx="1" type="body"/>
          </p:nvPr>
        </p:nvSpPr>
        <p:spPr>
          <a:xfrm>
            <a:off y="2603500" x="1155700"/>
            <a:ext cy="5702299" cx="9397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Most non-trivial web applications use services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They use services from other applications</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Credit Card Charge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Hotel Reservation systems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Services publish the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rules</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applications must follow to make use of the service (</a:t>
            </a:r>
            <a:r>
              <a:rPr strike="noStrike" u="none" b="0" cap="none" baseline="0" sz="3600" lang="en-US" i="0">
                <a:solidFill>
                  <a:srgbClr val="FF7F00"/>
                </a:solidFill>
                <a:latin typeface="Cabin"/>
                <a:ea typeface="Cabin"/>
                <a:cs typeface="Cabin"/>
                <a:sym typeface="Cabin"/>
              </a:rPr>
              <a:t>API</a:t>
            </a:r>
            <a:r>
              <a:rPr strike="noStrike" u="none" b="0" cap="none" baseline="0" sz="3600" lang="en-US" i="0">
                <a:solidFill>
                  <a:schemeClr val="lt1"/>
                </a:solidFill>
                <a:latin typeface="Cabin"/>
                <a:ea typeface="Cabin"/>
                <a:cs typeface="Cabin"/>
                <a:sym typeface="Cabin"/>
              </a:rPr>
              <a:t>)</a:t>
            </a:r>
          </a:p>
        </p:txBody>
      </p:sp>
      <p:pic>
        <p:nvPicPr>
          <p:cNvPr id="545" name="Shape 545"/>
          <p:cNvPicPr preferRelativeResize="0"/>
          <p:nvPr/>
        </p:nvPicPr>
        <p:blipFill rotWithShape="1">
          <a:blip r:embed="rId3">
            <a:alphaModFix/>
          </a:blip>
          <a:srcRect t="0" b="0" r="0" l="0"/>
          <a:stretch/>
        </p:blipFill>
        <p:spPr>
          <a:xfrm>
            <a:off y="5143500" x="11379200"/>
            <a:ext cy="3179762" cx="4203699"/>
          </a:xfrm>
          <a:prstGeom prst="rect">
            <a:avLst/>
          </a:prstGeom>
          <a:noFill/>
          <a:ln>
            <a:noFill/>
          </a:ln>
        </p:spPr>
      </p:pic>
      <p:pic>
        <p:nvPicPr>
          <p:cNvPr id="546" name="Shape 546"/>
          <p:cNvPicPr preferRelativeResize="0"/>
          <p:nvPr/>
        </p:nvPicPr>
        <p:blipFill rotWithShape="1">
          <a:blip r:embed="rId4">
            <a:alphaModFix/>
          </a:blip>
          <a:srcRect t="0" b="0" r="0" l="0"/>
          <a:stretch/>
        </p:blipFill>
        <p:spPr>
          <a:xfrm>
            <a:off y="5724525" x="13196887"/>
            <a:ext cy="828675" cx="838199"/>
          </a:xfrm>
          <a:prstGeom prst="rect">
            <a:avLst/>
          </a:prstGeom>
          <a:noFill/>
          <a:ln>
            <a:noFill/>
          </a:ln>
        </p:spPr>
      </p:pic>
      <p:pic>
        <p:nvPicPr>
          <p:cNvPr id="547" name="Shape 547"/>
          <p:cNvPicPr preferRelativeResize="0"/>
          <p:nvPr/>
        </p:nvPicPr>
        <p:blipFill rotWithShape="1">
          <a:blip r:embed="rId5">
            <a:alphaModFix/>
          </a:blip>
          <a:srcRect t="0" b="0" r="0" l="0"/>
          <a:stretch/>
        </p:blipFill>
        <p:spPr>
          <a:xfrm>
            <a:off y="6156325" x="14238287"/>
            <a:ext cy="828675" cx="838199"/>
          </a:xfrm>
          <a:prstGeom prst="rect">
            <a:avLst/>
          </a:prstGeom>
          <a:noFill/>
          <a:ln>
            <a:noFill/>
          </a:ln>
        </p:spPr>
      </p:pic>
      <p:pic>
        <p:nvPicPr>
          <p:cNvPr id="548" name="Shape 548"/>
          <p:cNvPicPr preferRelativeResize="0"/>
          <p:nvPr/>
        </p:nvPicPr>
        <p:blipFill rotWithShape="1">
          <a:blip r:embed="rId6">
            <a:alphaModFix/>
          </a:blip>
          <a:srcRect t="0" b="0" r="0" l="0"/>
          <a:stretch/>
        </p:blipFill>
        <p:spPr>
          <a:xfrm>
            <a:off y="6562725" x="12320586"/>
            <a:ext cy="828675" cx="838199"/>
          </a:xfrm>
          <a:prstGeom prst="rect">
            <a:avLst/>
          </a:prstGeom>
          <a:noFill/>
          <a:ln>
            <a:noFill/>
          </a:ln>
        </p:spPr>
      </p:pic>
      <p:sp>
        <p:nvSpPr>
          <p:cNvPr id="549" name="Shape 549"/>
          <p:cNvSpPr txBox="1"/>
          <p:nvPr/>
        </p:nvSpPr>
        <p:spPr>
          <a:xfrm>
            <a:off y="2552700" x="12369800"/>
            <a:ext cy="1270000" cx="22351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abin"/>
                <a:ea typeface="Cabin"/>
                <a:cs typeface="Cabin"/>
                <a:sym typeface="Cabin"/>
              </a:rPr>
              <a:t>Application</a:t>
            </a:r>
          </a:p>
        </p:txBody>
      </p:sp>
      <p:cxnSp>
        <p:nvCxnSpPr>
          <p:cNvPr id="550" name="Shape 550"/>
          <p:cNvCxnSpPr/>
          <p:nvPr/>
        </p:nvCxnSpPr>
        <p:spPr>
          <a:xfrm flipH="1">
            <a:off y="3935412" x="12657136"/>
            <a:ext cy="2524124" cx="247649"/>
          </a:xfrm>
          <a:prstGeom prst="straightConnector1">
            <a:avLst/>
          </a:prstGeom>
          <a:noFill/>
          <a:ln w="63500" cap="rnd">
            <a:solidFill>
              <a:srgbClr val="FF7F00"/>
            </a:solidFill>
            <a:prstDash val="solid"/>
            <a:miter/>
            <a:headEnd w="med" len="med" type="stealth"/>
            <a:tailEnd w="med" len="med" type="none"/>
          </a:ln>
        </p:spPr>
      </p:cxnSp>
      <p:cxnSp>
        <p:nvCxnSpPr>
          <p:cNvPr id="551" name="Shape 551"/>
          <p:cNvCxnSpPr/>
          <p:nvPr/>
        </p:nvCxnSpPr>
        <p:spPr>
          <a:xfrm>
            <a:off y="3970337" x="13488987"/>
            <a:ext cy="1584325" cx="106362"/>
          </a:xfrm>
          <a:prstGeom prst="straightConnector1">
            <a:avLst/>
          </a:prstGeom>
          <a:noFill/>
          <a:ln w="63500" cap="rnd">
            <a:solidFill>
              <a:srgbClr val="FF7F00"/>
            </a:solidFill>
            <a:prstDash val="solid"/>
            <a:miter/>
            <a:headEnd w="med" len="med" type="stealth"/>
            <a:tailEnd w="med" len="med" type="none"/>
          </a:ln>
        </p:spPr>
      </p:cxnSp>
      <p:cxnSp>
        <p:nvCxnSpPr>
          <p:cNvPr id="552" name="Shape 552"/>
          <p:cNvCxnSpPr/>
          <p:nvPr/>
        </p:nvCxnSpPr>
        <p:spPr>
          <a:xfrm>
            <a:off y="4041775" x="14092237"/>
            <a:ext cy="2009774" cx="390524"/>
          </a:xfrm>
          <a:prstGeom prst="straightConnector1">
            <a:avLst/>
          </a:prstGeom>
          <a:noFill/>
          <a:ln w="63500" cap="rnd">
            <a:solidFill>
              <a:srgbClr val="FF7F00"/>
            </a:solidFill>
            <a:prstDash val="solid"/>
            <a:miter/>
            <a:headEnd w="med" len="med" type="stealth"/>
            <a:tailEnd w="med" len="med" type="none"/>
          </a:ln>
        </p:spPr>
      </p:cxnSp>
      <p:sp>
        <p:nvSpPr>
          <p:cNvPr id="553" name="Shape 553"/>
          <p:cNvSpPr txBox="1"/>
          <p:nvPr/>
        </p:nvSpPr>
        <p:spPr>
          <a:xfrm>
            <a:off y="4356100" x="11634786"/>
            <a:ext cy="622299" cx="9429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APIs</a:t>
            </a:r>
          </a:p>
        </p:txBody>
      </p:sp>
      <p:sp>
        <p:nvSpPr>
          <p:cNvPr id="554" name="Shape 554"/>
          <p:cNvSpPr txBox="1"/>
          <p:nvPr/>
        </p:nvSpPr>
        <p:spPr>
          <a:xfrm>
            <a:off y="7277100" x="11999911"/>
            <a:ext cy="622299" cx="14573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3397B7"/>
              </a:buClr>
              <a:buSzPct val="25000"/>
              <a:buFont typeface="Cabin"/>
              <a:buNone/>
            </a:pPr>
            <a:r>
              <a:rPr strike="noStrike" u="none" b="0" cap="none" baseline="0" sz="3600" lang="en-US" i="0">
                <a:solidFill>
                  <a:srgbClr val="3397B7"/>
                </a:solidFill>
                <a:latin typeface="Cabin"/>
                <a:ea typeface="Cabin"/>
                <a:cs typeface="Cabin"/>
                <a:sym typeface="Cabin"/>
              </a:rPr>
              <a:t>Service</a:t>
            </a:r>
          </a:p>
        </p:txBody>
      </p:sp>
      <p:sp>
        <p:nvSpPr>
          <p:cNvPr id="555" name="Shape 555"/>
          <p:cNvSpPr txBox="1"/>
          <p:nvPr/>
        </p:nvSpPr>
        <p:spPr>
          <a:xfrm>
            <a:off y="6997700" x="13766800"/>
            <a:ext cy="622299" cx="1455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3397B7"/>
              </a:buClr>
              <a:buSzPct val="25000"/>
              <a:buFont typeface="Cabin"/>
              <a:buNone/>
            </a:pPr>
            <a:r>
              <a:rPr strike="noStrike" u="none" b="0" cap="none" baseline="0" sz="3600" lang="en-US" i="0">
                <a:solidFill>
                  <a:srgbClr val="3397B7"/>
                </a:solidFill>
                <a:latin typeface="Cabin"/>
                <a:ea typeface="Cabin"/>
                <a:cs typeface="Cabin"/>
                <a:sym typeface="Cabin"/>
              </a:rPr>
              <a:t>Service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y="0" x="0"/>
          <a:ext cy="0" cx="0"/>
          <a:chOff y="0" x="0"/>
          <a:chExt cy="0" cx="0"/>
        </a:xfrm>
      </p:grpSpPr>
      <p:sp>
        <p:nvSpPr>
          <p:cNvPr id="560" name="Shape 56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Multiple Systems</a:t>
            </a:r>
          </a:p>
        </p:txBody>
      </p:sp>
      <p:sp>
        <p:nvSpPr>
          <p:cNvPr id="561" name="Shape 561"/>
          <p:cNvSpPr txBox="1"/>
          <p:nvPr>
            <p:ph idx="1" type="body"/>
          </p:nvPr>
        </p:nvSpPr>
        <p:spPr>
          <a:xfrm>
            <a:off y="2603500" x="1155700"/>
            <a:ext cy="5234699" cx="81407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Initially - two systems cooperate and split the problem</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As the data/service becomes useful - multiple applications want to use the information / application</a:t>
            </a:r>
          </a:p>
        </p:txBody>
      </p:sp>
      <p:pic>
        <p:nvPicPr>
          <p:cNvPr id="562" name="Shape 562"/>
          <p:cNvPicPr preferRelativeResize="0"/>
          <p:nvPr/>
        </p:nvPicPr>
        <p:blipFill rotWithShape="1">
          <a:blip r:embed="rId3">
            <a:alphaModFix/>
          </a:blip>
          <a:srcRect t="0" b="0" r="0" l="0"/>
          <a:stretch/>
        </p:blipFill>
        <p:spPr>
          <a:xfrm>
            <a:off y="3187700" x="9601200"/>
            <a:ext cy="4254499" cx="5411786"/>
          </a:xfrm>
          <a:prstGeom prst="rect">
            <a:avLst/>
          </a:prstGeom>
          <a:noFill/>
          <a:ln>
            <a:noFill/>
          </a:ln>
        </p:spPr>
      </p:pic>
      <p:sp>
        <p:nvSpPr>
          <p:cNvPr id="563" name="Shape 563"/>
          <p:cNvSpPr txBox="1"/>
          <p:nvPr/>
        </p:nvSpPr>
        <p:spPr>
          <a:xfrm>
            <a:off y="8089900" x="3162300"/>
            <a:ext cy="622199" cx="1017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http://www.youtube.com/watch?v=mj-kCFzF0ME</a:t>
            </a:r>
          </a:p>
        </p:txBody>
      </p:sp>
      <p:sp>
        <p:nvSpPr>
          <p:cNvPr id="564" name="Shape 564"/>
          <p:cNvSpPr txBox="1"/>
          <p:nvPr/>
        </p:nvSpPr>
        <p:spPr>
          <a:xfrm>
            <a:off y="8153400" x="14843125"/>
            <a:ext cy="622199" cx="900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5:15</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br>
              <a:rPr strike="noStrike" u="none" b="0" cap="none" baseline="0" sz="7600" lang="en-US" i="0">
                <a:solidFill>
                  <a:srgbClr val="00FF00"/>
                </a:solidFill>
                <a:latin typeface="Cabin"/>
                <a:ea typeface="Cabin"/>
                <a:cs typeface="Cabin"/>
                <a:sym typeface="Cabin"/>
              </a:rPr>
            </a:br>
            <a:r>
              <a:rPr strike="noStrike" u="none" b="0" cap="none" baseline="0" sz="7600" lang="en-US" i="0">
                <a:solidFill>
                  <a:srgbClr val="00FF00"/>
                </a:solidFill>
                <a:latin typeface="Cabin"/>
                <a:ea typeface="Cabin"/>
                <a:cs typeface="Cabin"/>
                <a:sym typeface="Cabin"/>
              </a:rPr>
              <a:t>Web Services</a:t>
            </a:r>
          </a:p>
        </p:txBody>
      </p:sp>
      <p:sp>
        <p:nvSpPr>
          <p:cNvPr id="570" name="Shape 57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571" name="Shape 571"/>
          <p:cNvSpPr txBox="1"/>
          <p:nvPr/>
        </p:nvSpPr>
        <p:spPr>
          <a:xfrm>
            <a:off y="7852650" x="3421475"/>
            <a:ext cy="622199" cx="9418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http://en.wikipedia.org/wiki/Web_services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Agreeing on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Wire Format</a:t>
            </a:r>
            <a:r>
              <a:rPr strike="noStrike" u="none" b="0" cap="none" baseline="0" sz="7600" lang="en-US" i="0">
                <a:solidFill>
                  <a:schemeClr val="lt1"/>
                </a:solidFill>
                <a:latin typeface="Arial"/>
                <a:ea typeface="Arial"/>
                <a:cs typeface="Arial"/>
                <a:sym typeface="Arial"/>
              </a:rPr>
              <a:t>”</a:t>
            </a:r>
          </a:p>
        </p:txBody>
      </p:sp>
      <p:sp>
        <p:nvSpPr>
          <p:cNvPr id="227" name="Shape 227"/>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28" name="Shape 228"/>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29" name="Shape 229"/>
          <p:cNvSpPr txBox="1"/>
          <p:nvPr/>
        </p:nvSpPr>
        <p:spPr>
          <a:xfrm>
            <a:off y="6340000" x="4488662"/>
            <a:ext cy="622199" cx="16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Serialize</a:t>
            </a:r>
          </a:p>
        </p:txBody>
      </p:sp>
      <p:sp>
        <p:nvSpPr>
          <p:cNvPr id="230" name="Shape 230"/>
          <p:cNvSpPr txBox="1"/>
          <p:nvPr/>
        </p:nvSpPr>
        <p:spPr>
          <a:xfrm>
            <a:off y="2952750" x="6580186"/>
            <a:ext cy="5283200" cx="30670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Chuck</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303 4456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&lt;/person&gt;</a:t>
            </a:r>
          </a:p>
        </p:txBody>
      </p:sp>
      <p:sp>
        <p:nvSpPr>
          <p:cNvPr id="231" name="Shape 231"/>
          <p:cNvSpPr txBox="1"/>
          <p:nvPr/>
        </p:nvSpPr>
        <p:spPr>
          <a:xfrm>
            <a:off y="4168150" x="9507924"/>
            <a:ext cy="622199" cx="2576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De-Serialize</a:t>
            </a:r>
          </a:p>
        </p:txBody>
      </p:sp>
      <p:sp>
        <p:nvSpPr>
          <p:cNvPr id="232" name="Shape 232"/>
          <p:cNvSpPr txBox="1"/>
          <p:nvPr/>
        </p:nvSpPr>
        <p:spPr>
          <a:xfrm>
            <a:off y="8128000" x="14327187"/>
            <a:ext cy="622299" cx="101917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a:t>
            </a:r>
          </a:p>
        </p:txBody>
      </p:sp>
      <p:sp>
        <p:nvSpPr>
          <p:cNvPr id="233" name="Shape 233"/>
          <p:cNvSpPr/>
          <p:nvPr/>
        </p:nvSpPr>
        <p:spPr>
          <a:xfrm>
            <a:off y="4965700" x="463550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34" name="Shape 234"/>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y="0" x="0"/>
          <a:ext cy="0" cx="0"/>
          <a:chOff y="0" x="0"/>
          <a:chExt cy="0" cx="0"/>
        </a:xfrm>
      </p:grpSpPr>
      <p:sp>
        <p:nvSpPr>
          <p:cNvPr id="576" name="Shape 57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Application Program Interface</a:t>
            </a:r>
          </a:p>
        </p:txBody>
      </p:sp>
      <p:sp>
        <p:nvSpPr>
          <p:cNvPr id="577" name="Shape 577"/>
          <p:cNvSpPr txBox="1"/>
          <p:nvPr/>
        </p:nvSpPr>
        <p:spPr>
          <a:xfrm>
            <a:off y="8191500" x="4916375"/>
            <a:ext cy="622199" cx="6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00FFFF"/>
                </a:solidFill>
                <a:latin typeface="Cabin"/>
                <a:ea typeface="Cabin"/>
                <a:cs typeface="Cabin"/>
                <a:sym typeface="Cabin"/>
                <a:hlinkClick r:id="rId3"/>
              </a:rPr>
              <a:t>http://en.wikipedia.org/wiki/API</a:t>
            </a:r>
          </a:p>
        </p:txBody>
      </p:sp>
      <p:sp>
        <p:nvSpPr>
          <p:cNvPr id="578" name="Shape 578"/>
          <p:cNvSpPr txBox="1"/>
          <p:nvPr/>
        </p:nvSpPr>
        <p:spPr>
          <a:xfrm>
            <a:off y="4254500" x="32423100"/>
            <a:ext cy="622299" cx="9223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Text</a:t>
            </a:r>
          </a:p>
        </p:txBody>
      </p:sp>
      <p:sp>
        <p:nvSpPr>
          <p:cNvPr id="579" name="Shape 579"/>
          <p:cNvSpPr txBox="1"/>
          <p:nvPr/>
        </p:nvSpPr>
        <p:spPr>
          <a:xfrm>
            <a:off y="3486150" x="2155825"/>
            <a:ext cy="2895600" cx="12560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900" lang="en-US" i="1">
                <a:solidFill>
                  <a:srgbClr val="FFFF00"/>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strike="noStrike" u="none" b="0" cap="none" baseline="0" sz="3900" lang="en-US" i="1">
                <a:solidFill>
                  <a:srgbClr val="FFFF00"/>
                </a:solidFill>
                <a:latin typeface="Arial"/>
                <a:ea typeface="Arial"/>
                <a:cs typeface="Arial"/>
                <a:sym typeface="Arial"/>
              </a:rPr>
              <a:t>“</a:t>
            </a:r>
            <a:r>
              <a:rPr strike="noStrike" u="none" b="0" cap="none" baseline="0" sz="3900" lang="en-US" i="1">
                <a:solidFill>
                  <a:srgbClr val="FFFF00"/>
                </a:solidFill>
                <a:latin typeface="Cabin"/>
                <a:ea typeface="Cabin"/>
                <a:cs typeface="Cabin"/>
                <a:sym typeface="Cabin"/>
              </a:rPr>
              <a:t>implementation</a:t>
            </a:r>
            <a:r>
              <a:rPr strike="noStrike" u="none" b="0" cap="none" baseline="0" sz="3900" lang="en-US" i="1">
                <a:solidFill>
                  <a:srgbClr val="FFFF00"/>
                </a:solidFill>
                <a:latin typeface="Arial"/>
                <a:ea typeface="Arial"/>
                <a:cs typeface="Arial"/>
                <a:sym typeface="Arial"/>
              </a:rPr>
              <a:t>”</a:t>
            </a:r>
            <a:r>
              <a:rPr strike="noStrike" u="none" b="0" cap="none" baseline="0" sz="3900" lang="en-US" i="1">
                <a:solidFill>
                  <a:srgbClr val="FFFF00"/>
                </a:solidFill>
                <a:latin typeface="Cabin"/>
                <a:ea typeface="Cabin"/>
                <a:cs typeface="Cabin"/>
                <a:sym typeface="Cabin"/>
              </a:rPr>
              <a:t> of the API.   An API is typically defined in terms of the programming language used to build an application.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y="0" x="0"/>
          <a:ext cy="0" cx="0"/>
          <a:chOff y="0" x="0"/>
          <a:chExt cy="0" cx="0"/>
        </a:xfrm>
      </p:grpSpPr>
      <p:sp>
        <p:nvSpPr>
          <p:cNvPr id="584" name="Shape 58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Web Service Technologies</a:t>
            </a:r>
          </a:p>
        </p:txBody>
      </p:sp>
      <p:sp>
        <p:nvSpPr>
          <p:cNvPr id="585" name="Shape 585"/>
          <p:cNvSpPr txBox="1"/>
          <p:nvPr>
            <p:ph idx="1" type="body"/>
          </p:nvPr>
        </p:nvSpPr>
        <p:spPr>
          <a:xfrm>
            <a:off y="2603500" x="1155700"/>
            <a:ext cy="5003800"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SOAP - Simple Object Access Protocol (software)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Remote programs/code which we use over the network</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Note: Dr. Chuck does not like SOAP because it is overly complex</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REST - Representational State Transfer (resource focused)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Remote resources which we create, read, update and delete remotely</a:t>
            </a:r>
          </a:p>
        </p:txBody>
      </p:sp>
      <p:sp>
        <p:nvSpPr>
          <p:cNvPr id="586" name="Shape 586"/>
          <p:cNvSpPr txBox="1"/>
          <p:nvPr/>
        </p:nvSpPr>
        <p:spPr>
          <a:xfrm>
            <a:off y="7721600" x="3340100"/>
            <a:ext cy="622199" cx="10253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http://en.wikipedia.org/wiki/SOAP_(protocol)</a:t>
            </a:r>
          </a:p>
        </p:txBody>
      </p:sp>
      <p:sp>
        <p:nvSpPr>
          <p:cNvPr id="587" name="Shape 587"/>
          <p:cNvSpPr txBox="1"/>
          <p:nvPr/>
        </p:nvSpPr>
        <p:spPr>
          <a:xfrm>
            <a:off y="8280400" x="4567700"/>
            <a:ext cy="622199" cx="8091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http://en.wikipedia.org/wiki/REST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y="0" x="0"/>
          <a:ext cy="0" cx="0"/>
          <a:chOff y="0" x="0"/>
          <a:chExt cy="0" cx="0"/>
        </a:xfrm>
      </p:grpSpPr>
      <p:sp>
        <p:nvSpPr>
          <p:cNvPr id="592" name="Shape 592"/>
          <p:cNvSpPr txBox="1"/>
          <p:nvPr/>
        </p:nvSpPr>
        <p:spPr>
          <a:xfrm>
            <a:off y="8343900" x="1513700"/>
            <a:ext cy="622199" cx="13226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https://developers.google.com/maps/documentation/geocoding/</a:t>
            </a:r>
          </a:p>
        </p:txBody>
      </p:sp>
      <p:pic>
        <p:nvPicPr>
          <p:cNvPr id="593" name="Shape 593"/>
          <p:cNvPicPr preferRelativeResize="0"/>
          <p:nvPr/>
        </p:nvPicPr>
        <p:blipFill rotWithShape="1">
          <a:blip r:embed="rId4">
            <a:alphaModFix/>
          </a:blip>
          <a:srcRect t="0" b="0" r="0" l="0"/>
          <a:stretch/>
        </p:blipFill>
        <p:spPr>
          <a:xfrm>
            <a:off y="138111" x="2324100"/>
            <a:ext cy="8242300" cx="1161097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y="0" x="0"/>
          <a:ext cy="0" cx="0"/>
          <a:chOff y="0" x="0"/>
          <a:chExt cy="0" cx="0"/>
        </a:xfrm>
      </p:grpSpPr>
      <p:sp>
        <p:nvSpPr>
          <p:cNvPr id="598" name="Shape 598"/>
          <p:cNvSpPr txBox="1"/>
          <p:nvPr/>
        </p:nvSpPr>
        <p:spPr>
          <a:xfrm>
            <a:off y="330200" x="596900"/>
            <a:ext cy="8483599" cx="1466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"status": "OK",</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"results":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"geometry":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"location_type": "APPROXIMATE",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"lat": 42.2808256,</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"lng": -83.7430378</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"address_components":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"long_name": "Ann Arbor",</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"types":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"locality",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"political"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"short_name": "Ann Arbor"</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"formatted_address": "Ann Arbor, MI, USA",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"types":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"locality",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"political"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a:t>
            </a:r>
          </a:p>
        </p:txBody>
      </p:sp>
      <p:sp>
        <p:nvSpPr>
          <p:cNvPr id="599" name="Shape 599"/>
          <p:cNvSpPr txBox="1"/>
          <p:nvPr/>
        </p:nvSpPr>
        <p:spPr>
          <a:xfrm>
            <a:off y="8178800" x="13272825"/>
            <a:ext cy="622199" cx="26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geojson.py</a:t>
            </a:r>
          </a:p>
        </p:txBody>
      </p:sp>
      <p:sp>
        <p:nvSpPr>
          <p:cNvPr id="600" name="Shape 600"/>
          <p:cNvSpPr txBox="1"/>
          <p:nvPr/>
        </p:nvSpPr>
        <p:spPr>
          <a:xfrm>
            <a:off y="422750" x="7574025"/>
            <a:ext cy="863700" cx="7947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http://maps.googleapis.com/maps/api/geocode/json?sensor=false&amp;address=Ann+Arbor%2C+MI</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y="0" x="0"/>
          <a:ext cy="0" cx="0"/>
          <a:chOff y="0" x="0"/>
          <a:chExt cy="0" cx="0"/>
        </a:xfrm>
      </p:grpSpPr>
      <p:sp>
        <p:nvSpPr>
          <p:cNvPr id="605" name="Shape 605"/>
          <p:cNvSpPr txBox="1"/>
          <p:nvPr/>
        </p:nvSpPr>
        <p:spPr>
          <a:xfrm>
            <a:off y="330200" x="596900"/>
            <a:ext cy="8483699" cx="1466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import json</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serviceurl = 'http://maps.googleapis.com/maps/api/geocode/json?'</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while True: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 = raw_input('Enter location: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if len(address) &lt; 1 : break</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url = serviceurl + urllib.urlencode({'sensor':'false',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 address})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'Retrieving', url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uh = urllib.urlopen(url)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data = uh.read()</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'Retrieved',len(data),'characters'</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try: js = json.loads(str(data))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except: js = None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if 'status' not in js or js['status'] != 'OK':</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 Failure To Retrieve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data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continue</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json.dumps(js, indent=4)</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lat = js["results"][0]["geometry"]["location"]["lat"]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lng = js["results"][0]["geometry"]["location"]["lng"]</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'lat',lat,'lng',lng</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 = js['results'][0]['formatted_address']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location</a:t>
            </a:r>
          </a:p>
        </p:txBody>
      </p:sp>
      <p:sp>
        <p:nvSpPr>
          <p:cNvPr id="606" name="Shape 606"/>
          <p:cNvSpPr txBox="1"/>
          <p:nvPr/>
        </p:nvSpPr>
        <p:spPr>
          <a:xfrm>
            <a:off y="8178800" x="13272825"/>
            <a:ext cy="622199" cx="266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geojson.py</a:t>
            </a:r>
          </a:p>
        </p:txBody>
      </p:sp>
      <p:sp>
        <p:nvSpPr>
          <p:cNvPr id="607" name="Shape 607"/>
          <p:cNvSpPr txBox="1"/>
          <p:nvPr/>
        </p:nvSpPr>
        <p:spPr>
          <a:xfrm>
            <a:off y="481250" x="9959350"/>
            <a:ext cy="2387699" cx="616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Enter location: Ann Arbor, MI</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Retrieving http://maps.googleapis.com/...</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Retrieved 1669 characters</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lat 42.2808256 lng -83.7430378</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Ann Arbor, MI, USA</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Enter location: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y="0" x="0"/>
          <a:ext cy="0" cx="0"/>
          <a:chOff y="0" x="0"/>
          <a:chExt cy="0" cx="0"/>
        </a:xfrm>
      </p:grpSpPr>
      <p:sp>
        <p:nvSpPr>
          <p:cNvPr id="612" name="Shape 61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API Security and Rate Limiting</a:t>
            </a:r>
          </a:p>
        </p:txBody>
      </p:sp>
      <p:sp>
        <p:nvSpPr>
          <p:cNvPr id="613" name="Shape 61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compute resources to run these APIs are not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free</a:t>
            </a:r>
            <a:r>
              <a:rPr sz="3600" lang="en-US">
                <a:solidFill>
                  <a:schemeClr val="lt1"/>
                </a:solidFill>
                <a:latin typeface="Cabin"/>
                <a:ea typeface="Cabin"/>
                <a:cs typeface="Cabin"/>
                <a:sym typeface="Cabin"/>
              </a:rPr>
              <a: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data provided by these APIs is usually valuable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data providers might limit the number of requests per day, demand an API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key</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or even charge for usage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They might change the rules as things progress...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y="0" x="0"/>
          <a:ext cy="0" cx="0"/>
          <a:chOff y="0" x="0"/>
          <a:chExt cy="0" cx="0"/>
        </a:xfrm>
      </p:grpSpPr>
      <p:pic>
        <p:nvPicPr>
          <p:cNvPr id="618" name="Shape 618"/>
          <p:cNvPicPr preferRelativeResize="0"/>
          <p:nvPr/>
        </p:nvPicPr>
        <p:blipFill rotWithShape="1">
          <a:blip r:embed="rId3">
            <a:alphaModFix/>
          </a:blip>
          <a:srcRect t="0" b="0" r="0" l="0"/>
          <a:stretch/>
        </p:blipFill>
        <p:spPr>
          <a:xfrm>
            <a:off y="1231900" x="800100"/>
            <a:ext cy="6959599" cx="14643100"/>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y="0" x="0"/>
          <a:ext cy="0" cx="0"/>
          <a:chOff y="0" x="0"/>
          <a:chExt cy="0" cx="0"/>
        </a:xfrm>
      </p:grpSpPr>
      <p:pic>
        <p:nvPicPr>
          <p:cNvPr id="623" name="Shape 623"/>
          <p:cNvPicPr preferRelativeResize="0"/>
          <p:nvPr/>
        </p:nvPicPr>
        <p:blipFill rotWithShape="1">
          <a:blip r:embed="rId3">
            <a:alphaModFix/>
          </a:blip>
          <a:srcRect t="0" b="0" r="0" l="0"/>
          <a:stretch/>
        </p:blipFill>
        <p:spPr>
          <a:xfrm>
            <a:off y="-1586" x="1941511"/>
            <a:ext cy="9091612" cx="12422186"/>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y="0" x="0"/>
          <a:ext cy="0" cx="0"/>
          <a:chOff y="0" x="0"/>
          <a:chExt cy="0" cx="0"/>
        </a:xfrm>
      </p:grpSpPr>
      <p:pic>
        <p:nvPicPr>
          <p:cNvPr id="628" name="Shape 628"/>
          <p:cNvPicPr preferRelativeResize="0"/>
          <p:nvPr/>
        </p:nvPicPr>
        <p:blipFill rotWithShape="1">
          <a:blip r:embed="rId3">
            <a:alphaModFix/>
          </a:blip>
          <a:srcRect t="0" b="0" r="0" l="0"/>
          <a:stretch/>
        </p:blipFill>
        <p:spPr>
          <a:xfrm>
            <a:off y="25400" x="1916111"/>
            <a:ext cy="9093199" cx="12422186"/>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y="0" x="0"/>
          <a:ext cy="0" cx="0"/>
          <a:chOff y="0" x="0"/>
          <a:chExt cy="0" cx="0"/>
        </a:xfrm>
      </p:grpSpPr>
      <p:pic>
        <p:nvPicPr>
          <p:cNvPr id="633" name="Shape 633"/>
          <p:cNvPicPr preferRelativeResize="0"/>
          <p:nvPr/>
        </p:nvPicPr>
        <p:blipFill rotWithShape="1">
          <a:blip r:embed="rId3">
            <a:alphaModFix/>
          </a:blip>
          <a:srcRect t="0" b="0" r="0" l="0"/>
          <a:stretch/>
        </p:blipFill>
        <p:spPr>
          <a:xfrm>
            <a:off y="11112" x="1892300"/>
            <a:ext cy="9118600" cx="12455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Agreeing on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Wire Format</a:t>
            </a:r>
            <a:r>
              <a:rPr strike="noStrike" u="none" b="0" cap="none" baseline="0" sz="7600" lang="en-US" i="0">
                <a:solidFill>
                  <a:schemeClr val="lt1"/>
                </a:solidFill>
                <a:latin typeface="Arial"/>
                <a:ea typeface="Arial"/>
                <a:cs typeface="Arial"/>
                <a:sym typeface="Arial"/>
              </a:rPr>
              <a:t>”</a:t>
            </a:r>
          </a:p>
        </p:txBody>
      </p:sp>
      <p:sp>
        <p:nvSpPr>
          <p:cNvPr id="240" name="Shape 240"/>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41" name="Shape 241"/>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42" name="Shape 242"/>
          <p:cNvSpPr txBox="1"/>
          <p:nvPr/>
        </p:nvSpPr>
        <p:spPr>
          <a:xfrm>
            <a:off y="6311900" x="4459287"/>
            <a:ext cy="622199" cx="16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Serialize</a:t>
            </a:r>
          </a:p>
        </p:txBody>
      </p:sp>
      <p:sp>
        <p:nvSpPr>
          <p:cNvPr id="243" name="Shape 243"/>
          <p:cNvSpPr txBox="1"/>
          <p:nvPr/>
        </p:nvSpPr>
        <p:spPr>
          <a:xfrm>
            <a:off y="3600450" x="6478587"/>
            <a:ext cy="3987800" cx="34972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"name" :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"Chuck",</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"phone" :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"303-4456"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a:t>
            </a:r>
          </a:p>
        </p:txBody>
      </p:sp>
      <p:sp>
        <p:nvSpPr>
          <p:cNvPr id="244" name="Shape 244"/>
          <p:cNvSpPr txBox="1"/>
          <p:nvPr/>
        </p:nvSpPr>
        <p:spPr>
          <a:xfrm>
            <a:off y="4216400" x="9453375"/>
            <a:ext cy="622199" cx="2589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De-Serialize</a:t>
            </a:r>
          </a:p>
        </p:txBody>
      </p:sp>
      <p:sp>
        <p:nvSpPr>
          <p:cNvPr id="245" name="Shape 245"/>
          <p:cNvSpPr txBox="1"/>
          <p:nvPr/>
        </p:nvSpPr>
        <p:spPr>
          <a:xfrm>
            <a:off y="8128000" x="14250987"/>
            <a:ext cy="622299" cx="11715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JSON</a:t>
            </a:r>
          </a:p>
        </p:txBody>
      </p:sp>
      <p:sp>
        <p:nvSpPr>
          <p:cNvPr id="246" name="Shape 246"/>
          <p:cNvSpPr/>
          <p:nvPr/>
        </p:nvSpPr>
        <p:spPr>
          <a:xfrm>
            <a:off y="4965700" x="463550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47" name="Shape 247"/>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y="0" x="0"/>
          <a:ext cy="0" cx="0"/>
          <a:chOff y="0" x="0"/>
          <a:chExt cy="0" cx="0"/>
        </a:xfrm>
      </p:grpSpPr>
      <p:sp>
        <p:nvSpPr>
          <p:cNvPr id="638" name="Shape 638"/>
          <p:cNvSpPr txBox="1"/>
          <p:nvPr/>
        </p:nvSpPr>
        <p:spPr>
          <a:xfrm>
            <a:off y="247650" x="549275"/>
            <a:ext cy="8635999" cx="1477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twurl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TWITTER_URL = 'https://api.twitter.com/1.1/friends/list.json'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while True: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acct = raw_input('Enter Twitter Account:')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if ( len(acct) &lt; 1 ) : break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url = </a:t>
            </a:r>
            <a:r>
              <a:rPr strike="noStrike" u="none" b="0" cap="none" baseline="0" sz="2400" lang="en-US" i="0">
                <a:solidFill>
                  <a:srgbClr val="00FF00"/>
                </a:solidFill>
                <a:latin typeface="Courier New"/>
                <a:ea typeface="Courier New"/>
                <a:cs typeface="Courier New"/>
                <a:sym typeface="Courier New"/>
              </a:rPr>
              <a:t>twurl.augment(TWITTER_URL,</a:t>
            </a:r>
          </a:p>
          <a:p>
            <a:pPr algn="l" rtl="0" lvl="0" marR="0" indent="0" marL="0">
              <a:lnSpc>
                <a:spcPct val="100000"/>
              </a:lnSpc>
              <a:spcBef>
                <a:spcPts val="0"/>
              </a:spcBef>
              <a:spcAft>
                <a:spcPts val="0"/>
              </a:spcAft>
              <a:buClr>
                <a:srgbClr val="00FF00"/>
              </a:buClr>
              <a:buSzPct val="25000"/>
              <a:buFont typeface="Courier New"/>
              <a:buNone/>
            </a:pPr>
            <a:r>
              <a:rPr strike="noStrike" u="none" b="0" cap="none" baseline="0" sz="2400" lang="en-US" i="0">
                <a:solidFill>
                  <a:srgbClr val="00FF00"/>
                </a:solidFill>
                <a:latin typeface="Courier New"/>
                <a:ea typeface="Courier New"/>
                <a:cs typeface="Courier New"/>
                <a:sym typeface="Courier New"/>
              </a:rPr>
              <a:t>        {'screen_name': acct, 'count': '5'}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'Retrieving', 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connection = urllib.urlopen(url)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data = connection.read()</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headers = connection.info().dict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'Remaining', headers['x-rate-limit-remaining']</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js = json.loads(data)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json.dumps(js, indent=4)</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for u in js['users']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u['screen_name']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s = u['status']['text']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  ',s[:50]</a:t>
            </a:r>
          </a:p>
        </p:txBody>
      </p:sp>
      <p:sp>
        <p:nvSpPr>
          <p:cNvPr id="639" name="Shape 639"/>
          <p:cNvSpPr txBox="1"/>
          <p:nvPr/>
        </p:nvSpPr>
        <p:spPr>
          <a:xfrm>
            <a:off y="292100" x="12265025"/>
            <a:ext cy="622299" cx="35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400" lang="en-US" i="0">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y="0" x="0"/>
          <a:ext cy="0" cx="0"/>
          <a:chOff y="0" x="0"/>
          <a:chExt cy="0" cx="0"/>
        </a:xfrm>
      </p:grpSpPr>
      <p:sp>
        <p:nvSpPr>
          <p:cNvPr id="644" name="Shape 644"/>
          <p:cNvSpPr txBox="1"/>
          <p:nvPr/>
        </p:nvSpPr>
        <p:spPr>
          <a:xfrm>
            <a:off y="44450" x="549275"/>
            <a:ext cy="9042399" cx="1477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Enter Twitter Account:drchuck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Retrieving https://api.twitter.com/1.1/friends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Remaining 14</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"users":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"status":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"text": "@jazzychad I just bought one .__.",</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"created_at": "Fri Sep 20 08:36:34 +0000 2013",</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"location": "San Francisco, California",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"screen_name": "leahculver",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"name": "Leah 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"status":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"text": "RT @WSJ: Big employers like Google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"created_at": "Sat Sep 28 19:36:37 +0000 2013",</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"location": "Victoria Canada",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"screen_name": "_valeriei",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"name": "Valerie Irvine",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Leahculver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@jazzychad I just bought one .__._</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Valeriei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RT @WSJ: Big employers like Google, AT&amp;amp;T are 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Ericbollens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RT @lukew: sneak peek: my LONG take on the good &amp;a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halherzog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Learning Objects is 10. We had a cake with the LO,</a:t>
            </a:r>
          </a:p>
        </p:txBody>
      </p:sp>
      <p:sp>
        <p:nvSpPr>
          <p:cNvPr id="645" name="Shape 645"/>
          <p:cNvSpPr txBox="1"/>
          <p:nvPr/>
        </p:nvSpPr>
        <p:spPr>
          <a:xfrm>
            <a:off y="292100" x="12265025"/>
            <a:ext cy="622299" cx="35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400" lang="en-US" i="0">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y="0" x="0"/>
          <a:ext cy="0" cx="0"/>
          <a:chOff y="0" x="0"/>
          <a:chExt cy="0" cx="0"/>
        </a:xfrm>
      </p:grpSpPr>
      <p:pic>
        <p:nvPicPr>
          <p:cNvPr id="650" name="Shape 650"/>
          <p:cNvPicPr preferRelativeResize="0"/>
          <p:nvPr/>
        </p:nvPicPr>
        <p:blipFill rotWithShape="1">
          <a:blip r:embed="rId3">
            <a:alphaModFix/>
          </a:blip>
          <a:srcRect t="0" b="0" r="0" l="0"/>
          <a:stretch/>
        </p:blipFill>
        <p:spPr>
          <a:xfrm>
            <a:off y="0" x="1916111"/>
            <a:ext cy="9093199" cx="12422186"/>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y="0" x="0"/>
          <a:ext cy="0" cx="0"/>
          <a:chOff y="0" x="0"/>
          <a:chExt cy="0" cx="0"/>
        </a:xfrm>
      </p:grpSpPr>
      <p:pic>
        <p:nvPicPr>
          <p:cNvPr id="655" name="Shape 655"/>
          <p:cNvPicPr preferRelativeResize="0"/>
          <p:nvPr/>
        </p:nvPicPr>
        <p:blipFill rotWithShape="1">
          <a:blip r:embed="rId3">
            <a:alphaModFix/>
          </a:blip>
          <a:srcRect t="0" b="0" r="0" l="0"/>
          <a:stretch/>
        </p:blipFill>
        <p:spPr>
          <a:xfrm>
            <a:off y="0" x="1916111"/>
            <a:ext cy="9093199" cx="12422186"/>
          </a:xfrm>
          <a:prstGeom prst="rect">
            <a:avLst/>
          </a:prstGeom>
          <a:noFill/>
          <a:ln>
            <a:noFill/>
          </a:ln>
        </p:spPr>
      </p:pic>
      <p:sp>
        <p:nvSpPr>
          <p:cNvPr id="656" name="Shape 656"/>
          <p:cNvSpPr txBox="1"/>
          <p:nvPr/>
        </p:nvSpPr>
        <p:spPr>
          <a:xfrm>
            <a:off y="4095750" x="1800225"/>
            <a:ext cy="2832000" cx="142113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def oauth()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return { "consumer_key" : "h7Lu...Ng",</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"consumer_secret" : "dNKenAC3New...mmn7Q",</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"token_key" : "10185562-ein2...P4GEQQOSGI",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"token_secret" : "H0ycCFemmwyf1...qoIpBo" }</a:t>
            </a:r>
          </a:p>
        </p:txBody>
      </p:sp>
      <p:sp>
        <p:nvSpPr>
          <p:cNvPr id="657" name="Shape 657"/>
          <p:cNvSpPr txBox="1"/>
          <p:nvPr/>
        </p:nvSpPr>
        <p:spPr>
          <a:xfrm>
            <a:off y="4095750" x="13839825"/>
            <a:ext cy="558799" cx="2171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hidden.py</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y="0" x="0"/>
          <a:ext cy="0" cx="0"/>
          <a:chOff y="0" x="0"/>
          <a:chExt cy="0" cx="0"/>
        </a:xfrm>
      </p:grpSpPr>
      <p:pic>
        <p:nvPicPr>
          <p:cNvPr id="662" name="Shape 662"/>
          <p:cNvPicPr preferRelativeResize="0"/>
          <p:nvPr/>
        </p:nvPicPr>
        <p:blipFill rotWithShape="1">
          <a:blip r:embed="rId3">
            <a:alphaModFix/>
          </a:blip>
          <a:srcRect t="0" b="0" r="0" l="0"/>
          <a:stretch/>
        </p:blipFill>
        <p:spPr>
          <a:xfrm>
            <a:off y="-1586" x="1935161"/>
            <a:ext cy="9091612" cx="12422186"/>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y="0" x="0"/>
          <a:ext cy="0" cx="0"/>
          <a:chOff y="0" x="0"/>
          <a:chExt cy="0" cx="0"/>
        </a:xfrm>
      </p:grpSpPr>
      <p:sp>
        <p:nvSpPr>
          <p:cNvPr id="667" name="Shape 667"/>
          <p:cNvSpPr txBox="1"/>
          <p:nvPr/>
        </p:nvSpPr>
        <p:spPr>
          <a:xfrm>
            <a:off y="539750" x="409575"/>
            <a:ext cy="4394200" cx="1847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oauth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hidden</a:t>
            </a:r>
          </a:p>
          <a:p>
            <a:pPr algn="ctr" rtl="0" lvl="0" marR="0" indent="0" marL="0">
              <a:lnSpc>
                <a:spcPct val="100000"/>
              </a:lnSpc>
              <a:spcBef>
                <a:spcPts val="0"/>
              </a:spcBef>
              <a:spcAft>
                <a:spcPts val="0"/>
              </a:spcAft>
              <a:buNone/>
            </a:pPr>
            <a:r>
              <a:t/>
            </a:r>
            <a:endParaRPr strike="noStrike" u="none" b="0" cap="none" baseline="0" sz="22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def augment(url, parameters)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secrets = hidden.oauth()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consumer = oauth.OAuthConsumer(secrets['consumer_key'], secrets['consumer_secret'])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token = oauth.OAuthToken(secrets['token_key'],secrets['token_secret'])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oauth_request = oauth.OAuthRequest.from_consumer_and_token(consumer,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token=token, http_method='GET', http_url=url, parameters=parameters)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oauth_request.sign_request(oauth.OAuthSignatureMethod_HMAC_SHA1(), consumer, token)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return oauth_request.to_url()</a:t>
            </a:r>
          </a:p>
        </p:txBody>
      </p:sp>
      <p:sp>
        <p:nvSpPr>
          <p:cNvPr id="668" name="Shape 668"/>
          <p:cNvSpPr txBox="1"/>
          <p:nvPr/>
        </p:nvSpPr>
        <p:spPr>
          <a:xfrm>
            <a:off y="323850" x="13928725"/>
            <a:ext cy="558899" cx="1943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twurl.py</a:t>
            </a:r>
          </a:p>
        </p:txBody>
      </p:sp>
      <p:sp>
        <p:nvSpPr>
          <p:cNvPr id="669" name="Shape 669"/>
          <p:cNvSpPr txBox="1"/>
          <p:nvPr/>
        </p:nvSpPr>
        <p:spPr>
          <a:xfrm>
            <a:off y="6026150" x="863600"/>
            <a:ext cy="2387600" cx="14517687"/>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ourier New"/>
              <a:buNone/>
            </a:pPr>
            <a:r>
              <a:rPr strike="noStrike" u="none" b="0" cap="none" baseline="0" sz="3000" lang="en-US" i="0">
                <a:solidFill>
                  <a:srgbClr val="FF00FF"/>
                </a:solidFill>
                <a:latin typeface="Courier New"/>
                <a:ea typeface="Courier New"/>
                <a:cs typeface="Courier New"/>
                <a:sym typeface="Courier New"/>
              </a:rPr>
              <a:t>https://api.twitter.com/1.1/statuses/user_timeline.json?count=2</a:t>
            </a:r>
            <a:r>
              <a:rPr strike="noStrike" u="none" b="0" cap="none" baseline="0" sz="3000" lang="en-US" i="0">
                <a:solidFill>
                  <a:srgbClr val="00FF00"/>
                </a:solidFill>
                <a:latin typeface="Courier New"/>
                <a:ea typeface="Courier New"/>
                <a:cs typeface="Courier New"/>
                <a:sym typeface="Courier New"/>
              </a:rPr>
              <a:t>&amp;oauth_version=1.0&amp;oauth_token=101...SGI</a:t>
            </a:r>
            <a:r>
              <a:rPr strike="noStrike" u="none" b="0" cap="none" baseline="0" sz="3000" lang="en-US" i="0">
                <a:solidFill>
                  <a:srgbClr val="FF00FF"/>
                </a:solidFill>
                <a:latin typeface="Courier New"/>
                <a:ea typeface="Courier New"/>
                <a:cs typeface="Courier New"/>
                <a:sym typeface="Courier New"/>
              </a:rPr>
              <a:t>&amp;screen_name=drchuck</a:t>
            </a:r>
            <a:r>
              <a:rPr strike="noStrike" u="none" b="0" cap="none" baseline="0" sz="3000" lang="en-US" i="0">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y="0" x="0"/>
          <a:ext cy="0" cx="0"/>
          <a:chOff y="0" x="0"/>
          <a:chExt cy="0" cx="0"/>
        </a:xfrm>
      </p:grpSpPr>
      <p:sp>
        <p:nvSpPr>
          <p:cNvPr id="674" name="Shape 67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Summary</a:t>
            </a:r>
          </a:p>
        </p:txBody>
      </p:sp>
      <p:sp>
        <p:nvSpPr>
          <p:cNvPr id="675" name="Shape 67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Service Oriented Architecture - allows an application to be broken into parts and distributed across a network </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An Application Program Interface (API) is a contract for interaction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Web Services provide infrastructure for applications cooperating (an API) over a network - SOAP and REST are two styles of web services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XML and JSON are serialization formats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y="0" x="0"/>
          <a:ext cy="0" cx="0"/>
          <a:chOff y="0" x="0"/>
          <a:chExt cy="0" cx="0"/>
        </a:xfrm>
      </p:grpSpPr>
      <p:sp>
        <p:nvSpPr>
          <p:cNvPr id="680" name="Shape 680"/>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681" name="Shape 681"/>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682" name="Shape 682"/>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 slide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here</a:t>
            </a:r>
          </a:p>
        </p:txBody>
      </p:sp>
      <p:pic>
        <p:nvPicPr>
          <p:cNvPr id="683" name="Shape 683"/>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684" name="Shape 684"/>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685" name="Shape 685"/>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sp>
        <p:nvSpPr>
          <p:cNvPr id="252" name="Shape 25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Elements</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 (or Nodes)</a:t>
            </a:r>
          </a:p>
        </p:txBody>
      </p:sp>
      <p:sp>
        <p:nvSpPr>
          <p:cNvPr id="253" name="Shape 253"/>
          <p:cNvSpPr txBox="1"/>
          <p:nvPr>
            <p:ph idx="1" type="body"/>
          </p:nvPr>
        </p:nvSpPr>
        <p:spPr>
          <a:xfrm>
            <a:off y="2603500" x="1155700"/>
            <a:ext cy="5702299" cx="47752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Simple Element</a:t>
            </a:r>
          </a:p>
          <a:p>
            <a:pPr algn="l" rtl="0" lvl="0" marR="0" indent="-533400" marL="749300">
              <a:lnSpc>
                <a:spcPct val="100000"/>
              </a:lnSpc>
              <a:spcBef>
                <a:spcPts val="350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Complex Element</a:t>
            </a:r>
          </a:p>
        </p:txBody>
      </p:sp>
      <p:sp>
        <p:nvSpPr>
          <p:cNvPr id="254" name="Shape 254"/>
          <p:cNvSpPr txBox="1"/>
          <p:nvPr/>
        </p:nvSpPr>
        <p:spPr>
          <a:xfrm>
            <a:off y="2228850" x="7316786"/>
            <a:ext cy="6578699" cx="7295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&lt;people&gt;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a:t>
            </a:r>
            <a:r>
              <a:rPr strike="noStrike" u="none" b="0" cap="none" baseline="0" sz="4000" lang="en-US" i="0">
                <a:solidFill>
                  <a:srgbClr val="FFFF00"/>
                </a:solidFill>
                <a:latin typeface="Cabin"/>
                <a:ea typeface="Cabin"/>
                <a:cs typeface="Cabin"/>
                <a:sym typeface="Cabin"/>
              </a:rPr>
              <a:t>&lt;name&gt;Chuck&lt;/name&gt;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000" lang="en-US" i="0">
                <a:solidFill>
                  <a:srgbClr val="FFFF00"/>
                </a:solidFill>
                <a:latin typeface="Cabin"/>
                <a:ea typeface="Cabin"/>
                <a:cs typeface="Cabin"/>
                <a:sym typeface="Cabin"/>
              </a:rPr>
              <a:t>       &lt;phone&gt;303 4456&lt;/phone&gt;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&lt;/person&gt;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&lt;person&gt;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&lt;name&gt;Noah&lt;/name&gt;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&lt;phone&gt;622 7421&lt;/phone&gt;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&lt;/people&gt;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XML</a:t>
            </a:r>
          </a:p>
        </p:txBody>
      </p:sp>
      <p:sp>
        <p:nvSpPr>
          <p:cNvPr id="260" name="Shape 26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Marking up data to send across the network...</a:t>
            </a:r>
          </a:p>
        </p:txBody>
      </p:sp>
      <p:sp>
        <p:nvSpPr>
          <p:cNvPr id="261" name="Shape 261"/>
          <p:cNvSpPr txBox="1"/>
          <p:nvPr/>
        </p:nvSpPr>
        <p:spPr>
          <a:xfrm>
            <a:off y="8204200" x="4673600"/>
            <a:ext cy="622199" cx="6895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eXtensible Markup Language</a:t>
            </a:r>
          </a:p>
        </p:txBody>
      </p:sp>
      <p:sp>
        <p:nvSpPr>
          <p:cNvPr id="267" name="Shape 267"/>
          <p:cNvSpPr txBox="1"/>
          <p:nvPr>
            <p:ph idx="1" type="body"/>
          </p:nvPr>
        </p:nvSpPr>
        <p:spPr>
          <a:xfrm>
            <a:off y="2603500" x="1155700"/>
            <a:ext cy="42609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Primary purpose is to help information systems </a:t>
            </a:r>
            <a:r>
              <a:rPr strike="noStrike" u="none" b="0" cap="none" baseline="0" sz="3600" lang="en-US" i="0">
                <a:solidFill>
                  <a:srgbClr val="00FF00"/>
                </a:solidFill>
                <a:latin typeface="Cabin"/>
                <a:ea typeface="Cabin"/>
                <a:cs typeface="Cabin"/>
                <a:sym typeface="Cabin"/>
              </a:rPr>
              <a:t>share structured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68" name="Shape 268"/>
          <p:cNvSpPr txBox="1"/>
          <p:nvPr/>
        </p:nvSpPr>
        <p:spPr>
          <a:xfrm>
            <a:off y="8204200" x="4736025"/>
            <a:ext cy="622199" cx="6745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Basics</a:t>
            </a:r>
          </a:p>
        </p:txBody>
      </p:sp>
      <p:sp>
        <p:nvSpPr>
          <p:cNvPr id="274" name="Shape 274"/>
          <p:cNvSpPr txBox="1"/>
          <p:nvPr>
            <p:ph idx="1" type="body"/>
          </p:nvPr>
        </p:nvSpPr>
        <p:spPr>
          <a:xfrm>
            <a:off y="2603500" x="1155700"/>
            <a:ext cy="5702299" cx="4597399"/>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00FF00"/>
              </a:buClr>
              <a:buSzPct val="171000"/>
              <a:buFont typeface="Cabin"/>
              <a:buChar char="•"/>
            </a:pPr>
            <a:r>
              <a:rPr strike="noStrike" u="none" b="0" cap="none" baseline="0" sz="3600" lang="en-US" i="0">
                <a:solidFill>
                  <a:srgbClr val="00FF00"/>
                </a:solidFill>
                <a:latin typeface="Cabin"/>
                <a:ea typeface="Cabin"/>
                <a:cs typeface="Cabin"/>
                <a:sym typeface="Cabin"/>
              </a:rPr>
              <a:t>Start Tag</a:t>
            </a:r>
          </a:p>
          <a:p>
            <a:pPr algn="l" rtl="0" lvl="0" marR="0" indent="-533400" marL="749300">
              <a:lnSpc>
                <a:spcPct val="100000"/>
              </a:lnSpc>
              <a:spcBef>
                <a:spcPts val="350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End Tag</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Text Content</a:t>
            </a:r>
          </a:p>
          <a:p>
            <a:pPr algn="l" rtl="0" lvl="0" marR="0" indent="-533400" marL="749300">
              <a:lnSpc>
                <a:spcPct val="100000"/>
              </a:lnSpc>
              <a:spcBef>
                <a:spcPts val="3500"/>
              </a:spcBef>
              <a:spcAft>
                <a:spcPts val="0"/>
              </a:spcAft>
              <a:buClr>
                <a:srgbClr val="FF7F00"/>
              </a:buClr>
              <a:buSzPct val="171000"/>
              <a:buFont typeface="Cabin"/>
              <a:buChar char="•"/>
            </a:pPr>
            <a:r>
              <a:rPr strike="noStrike" u="none" b="0" cap="none" baseline="0" sz="3600" lang="en-US" i="0">
                <a:solidFill>
                  <a:srgbClr val="FF7F00"/>
                </a:solidFill>
                <a:latin typeface="Cabin"/>
                <a:ea typeface="Cabin"/>
                <a:cs typeface="Cabin"/>
                <a:sym typeface="Cabin"/>
              </a:rPr>
              <a:t>Attribute</a:t>
            </a:r>
          </a:p>
          <a:p>
            <a:pPr algn="l" rtl="0" lvl="0" marR="0" indent="-533400" marL="749300">
              <a:lnSpc>
                <a:spcPct val="100000"/>
              </a:lnSpc>
              <a:spcBef>
                <a:spcPts val="350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Self Closing Tag</a:t>
            </a:r>
          </a:p>
        </p:txBody>
      </p:sp>
      <p:sp>
        <p:nvSpPr>
          <p:cNvPr id="275" name="Shape 275"/>
          <p:cNvSpPr txBox="1"/>
          <p:nvPr/>
        </p:nvSpPr>
        <p:spPr>
          <a:xfrm>
            <a:off y="3136900" x="8332774"/>
            <a:ext cy="4635599" cx="6394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5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00FF00"/>
                </a:solidFill>
                <a:latin typeface="Cabin"/>
                <a:ea typeface="Cabin"/>
                <a:cs typeface="Cabin"/>
                <a:sym typeface="Cabin"/>
              </a:rPr>
              <a:t>&lt;name&gt;</a:t>
            </a:r>
            <a:r>
              <a:rPr strike="noStrike" u="none" b="0" cap="none" baseline="0" sz="4500" lang="en-US" i="0">
                <a:solidFill>
                  <a:schemeClr val="lt1"/>
                </a:solidFill>
                <a:latin typeface="Cabin"/>
                <a:ea typeface="Cabin"/>
                <a:cs typeface="Cabin"/>
                <a:sym typeface="Cabin"/>
              </a:rPr>
              <a:t>Chuck</a:t>
            </a:r>
            <a:r>
              <a:rPr strike="noStrike" u="none" b="0" cap="none" baseline="0" sz="4500" lang="en-US" i="0">
                <a:solidFill>
                  <a:srgbClr val="FFFF00"/>
                </a:solidFill>
                <a:latin typeface="Cabin"/>
                <a:ea typeface="Cabin"/>
                <a:cs typeface="Cabin"/>
                <a:sym typeface="Cabin"/>
              </a:rPr>
              <a:t>&lt;/name&gt;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00FF00"/>
                </a:solidFill>
                <a:latin typeface="Cabin"/>
                <a:ea typeface="Cabin"/>
                <a:cs typeface="Cabin"/>
                <a:sym typeface="Cabin"/>
              </a:rPr>
              <a:t>&lt;phone </a:t>
            </a:r>
            <a:r>
              <a:rPr strike="noStrike" u="none" b="0" cap="none" baseline="0" sz="4500" lang="en-US" i="0">
                <a:solidFill>
                  <a:srgbClr val="FF7F00"/>
                </a:solidFill>
                <a:latin typeface="Cabin"/>
                <a:ea typeface="Cabin"/>
                <a:cs typeface="Cabin"/>
                <a:sym typeface="Cabin"/>
              </a:rPr>
              <a:t>type=</a:t>
            </a:r>
            <a:r>
              <a:rPr sz="4500" lang="en-US">
                <a:solidFill>
                  <a:srgbClr val="FF7F00"/>
                </a:solidFill>
              </a:rPr>
              <a:t>"</a:t>
            </a:r>
            <a:r>
              <a:rPr strike="noStrike" u="none" b="0" cap="none" baseline="0" sz="4500" lang="en-US" i="0">
                <a:solidFill>
                  <a:srgbClr val="FF7F00"/>
                </a:solidFill>
                <a:latin typeface="Cabin"/>
                <a:ea typeface="Cabin"/>
                <a:cs typeface="Cabin"/>
                <a:sym typeface="Cabin"/>
              </a:rPr>
              <a:t>intl</a:t>
            </a:r>
            <a:r>
              <a:rPr sz="4500" lang="en-US">
                <a:solidFill>
                  <a:srgbClr val="FF7F00"/>
                </a:solidFill>
              </a:rPr>
              <a:t>"</a:t>
            </a:r>
            <a:r>
              <a:rPr strike="noStrike" u="none" b="0" cap="none" baseline="0" sz="45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+1 734 303 4456</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FF00"/>
                </a:solidFill>
                <a:latin typeface="Cabin"/>
                <a:ea typeface="Cabin"/>
                <a:cs typeface="Cabin"/>
                <a:sym typeface="Cabin"/>
              </a:rPr>
              <a:t>&lt;/phone&gt;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00FF"/>
                </a:solidFill>
                <a:latin typeface="Cabin"/>
                <a:ea typeface="Cabin"/>
                <a:cs typeface="Cabin"/>
                <a:sym typeface="Cabin"/>
              </a:rPr>
              <a:t>&lt;email</a:t>
            </a: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7F00"/>
                </a:solidFill>
                <a:latin typeface="Cabin"/>
                <a:ea typeface="Cabin"/>
                <a:cs typeface="Cabin"/>
                <a:sym typeface="Cabin"/>
              </a:rPr>
              <a:t>hide=</a:t>
            </a:r>
            <a:r>
              <a:rPr sz="4500" lang="en-US">
                <a:solidFill>
                  <a:srgbClr val="FF7F00"/>
                </a:solidFill>
              </a:rPr>
              <a:t>"</a:t>
            </a:r>
            <a:r>
              <a:rPr strike="noStrike" u="none" b="0" cap="none" baseline="0" sz="4500" lang="en-US" i="0">
                <a:solidFill>
                  <a:srgbClr val="FF7F00"/>
                </a:solidFill>
                <a:latin typeface="Cabin"/>
                <a:ea typeface="Cabin"/>
                <a:cs typeface="Cabin"/>
                <a:sym typeface="Cabin"/>
              </a:rPr>
              <a:t>yes</a:t>
            </a:r>
            <a:r>
              <a:rPr sz="4500" lang="en-US">
                <a:solidFill>
                  <a:srgbClr val="FF7F00"/>
                </a:solidFill>
              </a:rPr>
              <a:t>"</a:t>
            </a: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00FF"/>
                </a:solidFill>
                <a:latin typeface="Cabin"/>
                <a:ea typeface="Cabin"/>
                <a:cs typeface="Cabin"/>
                <a:sym typeface="Cabin"/>
              </a:rPr>
              <a:t>/&gt;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500" lang="en-US" i="0">
                <a:solidFill>
                  <a:srgbClr val="FFFF00"/>
                </a:solidFill>
                <a:latin typeface="Cabin"/>
                <a:ea typeface="Cabin"/>
                <a:cs typeface="Cabin"/>
                <a:sym typeface="Cabin"/>
              </a:rPr>
              <a:t>&lt;/person&gt;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