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4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27.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2.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56.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65.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66.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70.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4.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6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92" r:id="rId4"/>
    <p:sldMasterId id="2147483693" r:id="rId5"/>
    <p:sldMasterId id="2147483694" r:id="rId6"/>
    <p:sldMasterId id="214748369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1.xml" Type="http://schemas.openxmlformats.org/officeDocument/2006/relationships/slide" Id="rId39"/><Relationship Target="slides/slide30.xml" Type="http://schemas.openxmlformats.org/officeDocument/2006/relationships/slide" Id="rId38"/><Relationship Target="slides/slide29.xml" Type="http://schemas.openxmlformats.org/officeDocument/2006/relationships/slide" Id="rId37"/><Relationship Target="slides/slide28.xml" Type="http://schemas.openxmlformats.org/officeDocument/2006/relationships/slide" Id="rId36"/><Relationship Target="slides/slide22.xml" Type="http://schemas.openxmlformats.org/officeDocument/2006/relationships/slide" Id="rId30"/><Relationship Target="slides/slide23.xml" Type="http://schemas.openxmlformats.org/officeDocument/2006/relationships/slide" Id="rId31"/><Relationship Target="slides/slide63.xml" Type="http://schemas.openxmlformats.org/officeDocument/2006/relationships/slide" Id="rId71"/><Relationship Target="slides/slide26.xml" Type="http://schemas.openxmlformats.org/officeDocument/2006/relationships/slide" Id="rId34"/><Relationship Target="slides/slide62.xml" Type="http://schemas.openxmlformats.org/officeDocument/2006/relationships/slide" Id="rId70"/><Relationship Target="slides/slide27.xml" Type="http://schemas.openxmlformats.org/officeDocument/2006/relationships/slide" Id="rId35"/><Relationship Target="slides/slide24.xml" Type="http://schemas.openxmlformats.org/officeDocument/2006/relationships/slide" Id="rId32"/><Relationship Target="slides/slide25.xml" Type="http://schemas.openxmlformats.org/officeDocument/2006/relationships/slide" Id="rId33"/><Relationship Target="slides/slide67.xml" Type="http://schemas.openxmlformats.org/officeDocument/2006/relationships/slide" Id="rId75"/><Relationship Target="slides/slide66.xml" Type="http://schemas.openxmlformats.org/officeDocument/2006/relationships/slide" Id="rId74"/><Relationship Target="slides/slide65.xml" Type="http://schemas.openxmlformats.org/officeDocument/2006/relationships/slide" Id="rId73"/><Relationship Target="slides/slide64.xml" Type="http://schemas.openxmlformats.org/officeDocument/2006/relationships/slide" Id="rId72"/><Relationship Target="slides/slide71.xml" Type="http://schemas.openxmlformats.org/officeDocument/2006/relationships/slide" Id="rId79"/><Relationship Target="slides/slide70.xml" Type="http://schemas.openxmlformats.org/officeDocument/2006/relationships/slide" Id="rId78"/><Relationship Target="slides/slide69.xml" Type="http://schemas.openxmlformats.org/officeDocument/2006/relationships/slide" Id="rId77"/><Relationship Target="slides/slide68.xml" Type="http://schemas.openxmlformats.org/officeDocument/2006/relationships/slide" Id="rId76"/><Relationship Target="slides/slide40.xml" Type="http://schemas.openxmlformats.org/officeDocument/2006/relationships/slide" Id="rId48"/><Relationship Target="slides/slide39.xml" Type="http://schemas.openxmlformats.org/officeDocument/2006/relationships/slide" Id="rId47"/><Relationship Target="slides/slide41.xml" Type="http://schemas.openxmlformats.org/officeDocument/2006/relationships/slide" Id="rId49"/><Relationship Target="presProps.xml" Type="http://schemas.openxmlformats.org/officeDocument/2006/relationships/presProps" Id="rId2"/><Relationship Target="theme/theme6.xml" Type="http://schemas.openxmlformats.org/officeDocument/2006/relationships/theme" Id="rId1"/><Relationship Target="slides/slide32.xml" Type="http://schemas.openxmlformats.org/officeDocument/2006/relationships/slide" Id="rId40"/><Relationship Target="slideMasters/slideMaster1.xml" Type="http://schemas.openxmlformats.org/officeDocument/2006/relationships/slideMaster" Id="rId4"/><Relationship Target="slides/slide33.xml" Type="http://schemas.openxmlformats.org/officeDocument/2006/relationships/slide" Id="rId41"/><Relationship Target="tableStyles.xml" Type="http://schemas.openxmlformats.org/officeDocument/2006/relationships/tableStyles" Id="rId3"/><Relationship Target="slides/slide34.xml" Type="http://schemas.openxmlformats.org/officeDocument/2006/relationships/slide" Id="rId42"/><Relationship Target="slides/slide72.xml" Type="http://schemas.openxmlformats.org/officeDocument/2006/relationships/slide" Id="rId80"/><Relationship Target="slides/slide35.xml" Type="http://schemas.openxmlformats.org/officeDocument/2006/relationships/slide" Id="rId43"/><Relationship Target="slides/slide36.xml" Type="http://schemas.openxmlformats.org/officeDocument/2006/relationships/slide" Id="rId44"/><Relationship Target="slides/slide74.xml" Type="http://schemas.openxmlformats.org/officeDocument/2006/relationships/slide" Id="rId82"/><Relationship Target="slides/slide37.xml" Type="http://schemas.openxmlformats.org/officeDocument/2006/relationships/slide" Id="rId45"/><Relationship Target="slides/slide73.xml" Type="http://schemas.openxmlformats.org/officeDocument/2006/relationships/slide" Id="rId81"/><Relationship Target="slides/slide38.xml" Type="http://schemas.openxmlformats.org/officeDocument/2006/relationships/slide" Id="rId46"/><Relationship Target="slides/slide1.xml" Type="http://schemas.openxmlformats.org/officeDocument/2006/relationships/slide"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notesMasters/notesMaster1.xml" Type="http://schemas.openxmlformats.org/officeDocument/2006/relationships/notesMaster" Id="rId8"/><Relationship Target="slideMasters/slideMaster4.xml" Type="http://schemas.openxmlformats.org/officeDocument/2006/relationships/slideMaster" Id="rId7"/><Relationship Target="slides/slide50.xml" Type="http://schemas.openxmlformats.org/officeDocument/2006/relationships/slide" Id="rId58"/><Relationship Target="slides/slide51.xml" Type="http://schemas.openxmlformats.org/officeDocument/2006/relationships/slide" Id="rId59"/><Relationship Target="slides/slide11.xml" Type="http://schemas.openxmlformats.org/officeDocument/2006/relationships/slide" Id="rId19"/><Relationship Target="slides/slide10.xml" Type="http://schemas.openxmlformats.org/officeDocument/2006/relationships/slide" Id="rId18"/><Relationship Target="slides/slide9.xml" Type="http://schemas.openxmlformats.org/officeDocument/2006/relationships/slide" Id="rId17"/><Relationship Target="slides/slide8.xml" Type="http://schemas.openxmlformats.org/officeDocument/2006/relationships/slide" Id="rId16"/><Relationship Target="slides/slide7.xml" Type="http://schemas.openxmlformats.org/officeDocument/2006/relationships/slide" Id="rId15"/><Relationship Target="slides/slide6.xml" Type="http://schemas.openxmlformats.org/officeDocument/2006/relationships/slide" Id="rId14"/><Relationship Target="slides/slide4.xml" Type="http://schemas.openxmlformats.org/officeDocument/2006/relationships/slide" Id="rId12"/><Relationship Target="slides/slide5.xml" Type="http://schemas.openxmlformats.org/officeDocument/2006/relationships/slide" Id="rId13"/><Relationship Target="slides/slide2.xml" Type="http://schemas.openxmlformats.org/officeDocument/2006/relationships/slide" Id="rId10"/><Relationship Target="slides/slide3.xml" Type="http://schemas.openxmlformats.org/officeDocument/2006/relationships/slide" Id="rId11"/><Relationship Target="slides/slide49.xml" Type="http://schemas.openxmlformats.org/officeDocument/2006/relationships/slide" Id="rId57"/><Relationship Target="slides/slide48.xml" Type="http://schemas.openxmlformats.org/officeDocument/2006/relationships/slide" Id="rId56"/><Relationship Target="slides/slide47.xml" Type="http://schemas.openxmlformats.org/officeDocument/2006/relationships/slide" Id="rId55"/><Relationship Target="slides/slide46.xml" Type="http://schemas.openxmlformats.org/officeDocument/2006/relationships/slide" Id="rId54"/><Relationship Target="slides/slide45.xml" Type="http://schemas.openxmlformats.org/officeDocument/2006/relationships/slide" Id="rId53"/><Relationship Target="slides/slide44.xml" Type="http://schemas.openxmlformats.org/officeDocument/2006/relationships/slide" Id="rId52"/><Relationship Target="slides/slide43.xml" Type="http://schemas.openxmlformats.org/officeDocument/2006/relationships/slide" Id="rId51"/><Relationship Target="slides/slide42.xml" Type="http://schemas.openxmlformats.org/officeDocument/2006/relationships/slide" Id="rId50"/><Relationship Target="slides/slide61.xml" Type="http://schemas.openxmlformats.org/officeDocument/2006/relationships/slide" Id="rId69"/><Relationship Target="slides/slide21.xml" Type="http://schemas.openxmlformats.org/officeDocument/2006/relationships/slide" Id="rId29"/><Relationship Target="slides/slide18.xml" Type="http://schemas.openxmlformats.org/officeDocument/2006/relationships/slide" Id="rId26"/><Relationship Target="slides/slide17.xml" Type="http://schemas.openxmlformats.org/officeDocument/2006/relationships/slide" Id="rId25"/><Relationship Target="slides/slide20.xml" Type="http://schemas.openxmlformats.org/officeDocument/2006/relationships/slide" Id="rId28"/><Relationship Target="slides/slide19.xml" Type="http://schemas.openxmlformats.org/officeDocument/2006/relationships/slide" Id="rId27"/><Relationship Target="slides/slide13.xml" Type="http://schemas.openxmlformats.org/officeDocument/2006/relationships/slide" Id="rId21"/><Relationship Target="slides/slide14.xml" Type="http://schemas.openxmlformats.org/officeDocument/2006/relationships/slide" Id="rId22"/><Relationship Target="slides/slide52.xml" Type="http://schemas.openxmlformats.org/officeDocument/2006/relationships/slide" Id="rId60"/><Relationship Target="slides/slide15.xml" Type="http://schemas.openxmlformats.org/officeDocument/2006/relationships/slide" Id="rId23"/><Relationship Target="slides/slide16.xml" Type="http://schemas.openxmlformats.org/officeDocument/2006/relationships/slide" Id="rId24"/><Relationship Target="slides/slide12.xml" Type="http://schemas.openxmlformats.org/officeDocument/2006/relationships/slide" Id="rId20"/><Relationship Target="slides/slide58.xml" Type="http://schemas.openxmlformats.org/officeDocument/2006/relationships/slide" Id="rId66"/><Relationship Target="slides/slide57.xml" Type="http://schemas.openxmlformats.org/officeDocument/2006/relationships/slide" Id="rId65"/><Relationship Target="slides/slide60.xml" Type="http://schemas.openxmlformats.org/officeDocument/2006/relationships/slide" Id="rId68"/><Relationship Target="slides/slide59.xml" Type="http://schemas.openxmlformats.org/officeDocument/2006/relationships/slide" Id="rId67"/><Relationship Target="slides/slide54.xml" Type="http://schemas.openxmlformats.org/officeDocument/2006/relationships/slide" Id="rId62"/><Relationship Target="slides/slide53.xml" Type="http://schemas.openxmlformats.org/officeDocument/2006/relationships/slide" Id="rId61"/><Relationship Target="slides/slide56.xml" Type="http://schemas.openxmlformats.org/officeDocument/2006/relationships/slide" Id="rId64"/><Relationship Target="slides/slide55.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167" name="Shape 1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8" name="Shape 23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45" name="Shape 24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1" name="Shape 2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5" name="Shape 255"/>
        <p:cNvGrpSpPr/>
        <p:nvPr/>
      </p:nvGrpSpPr>
      <p:grpSpPr>
        <a:xfrm>
          <a:off y="0" x="0"/>
          <a:ext cy="0" cx="0"/>
          <a:chOff y="0" x="0"/>
          <a:chExt cy="0" cx="0"/>
        </a:xfrm>
      </p:grpSpPr>
      <p:sp>
        <p:nvSpPr>
          <p:cNvPr id="256" name="Shape 2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7" name="Shape 2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7" name="Shape 27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2" name="Shape 282"/>
        <p:cNvGrpSpPr/>
        <p:nvPr/>
      </p:nvGrpSpPr>
      <p:grpSpPr>
        <a:xfrm>
          <a:off y="0" x="0"/>
          <a:ext cy="0" cx="0"/>
          <a:chOff y="0" x="0"/>
          <a:chExt cy="0" cx="0"/>
        </a:xfrm>
      </p:grpSpPr>
      <p:sp>
        <p:nvSpPr>
          <p:cNvPr id="283" name="Shape 2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4" name="Shape 2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1" name="Shape 30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7" name="Shape 30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3" name="Shape 31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9" name="Shape 31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74" name="Shape 17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4" name="Shape 324"/>
        <p:cNvGrpSpPr/>
        <p:nvPr/>
      </p:nvGrpSpPr>
      <p:grpSpPr>
        <a:xfrm>
          <a:off y="0" x="0"/>
          <a:ext cy="0" cx="0"/>
          <a:chOff y="0" x="0"/>
          <a:chExt cy="0" cx="0"/>
        </a:xfrm>
      </p:grpSpPr>
      <p:sp>
        <p:nvSpPr>
          <p:cNvPr id="325" name="Shape 32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6" name="Shape 3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1" name="Shape 331"/>
        <p:cNvGrpSpPr/>
        <p:nvPr/>
      </p:nvGrpSpPr>
      <p:grpSpPr>
        <a:xfrm>
          <a:off y="0" x="0"/>
          <a:ext cy="0" cx="0"/>
          <a:chOff y="0" x="0"/>
          <a:chExt cy="0" cx="0"/>
        </a:xfrm>
      </p:grpSpPr>
      <p:sp>
        <p:nvSpPr>
          <p:cNvPr id="332" name="Shape 33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33" name="Shape 33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8" name="Shape 338"/>
        <p:cNvGrpSpPr/>
        <p:nvPr/>
      </p:nvGrpSpPr>
      <p:grpSpPr>
        <a:xfrm>
          <a:off y="0" x="0"/>
          <a:ext cy="0" cx="0"/>
          <a:chOff y="0" x="0"/>
          <a:chExt cy="0" cx="0"/>
        </a:xfrm>
      </p:grpSpPr>
      <p:sp>
        <p:nvSpPr>
          <p:cNvPr id="339" name="Shape 3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0" name="Shape 34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5" name="Shape 345"/>
        <p:cNvGrpSpPr/>
        <p:nvPr/>
      </p:nvGrpSpPr>
      <p:grpSpPr>
        <a:xfrm>
          <a:off y="0" x="0"/>
          <a:ext cy="0" cx="0"/>
          <a:chOff y="0" x="0"/>
          <a:chExt cy="0" cx="0"/>
        </a:xfrm>
      </p:grpSpPr>
      <p:sp>
        <p:nvSpPr>
          <p:cNvPr id="346" name="Shape 34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7" name="Shape 34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2" name="Shape 352"/>
        <p:cNvGrpSpPr/>
        <p:nvPr/>
      </p:nvGrpSpPr>
      <p:grpSpPr>
        <a:xfrm>
          <a:off y="0" x="0"/>
          <a:ext cy="0" cx="0"/>
          <a:chOff y="0" x="0"/>
          <a:chExt cy="0" cx="0"/>
        </a:xfrm>
      </p:grpSpPr>
      <p:sp>
        <p:nvSpPr>
          <p:cNvPr id="353" name="Shape 35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54" name="Shape 35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9" name="Shape 359"/>
        <p:cNvGrpSpPr/>
        <p:nvPr/>
      </p:nvGrpSpPr>
      <p:grpSpPr>
        <a:xfrm>
          <a:off y="0" x="0"/>
          <a:ext cy="0" cx="0"/>
          <a:chOff y="0" x="0"/>
          <a:chExt cy="0" cx="0"/>
        </a:xfrm>
      </p:grpSpPr>
      <p:sp>
        <p:nvSpPr>
          <p:cNvPr id="360" name="Shape 36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1" name="Shape 36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6" name="Shape 366"/>
        <p:cNvGrpSpPr/>
        <p:nvPr/>
      </p:nvGrpSpPr>
      <p:grpSpPr>
        <a:xfrm>
          <a:off y="0" x="0"/>
          <a:ext cy="0" cx="0"/>
          <a:chOff y="0" x="0"/>
          <a:chExt cy="0" cx="0"/>
        </a:xfrm>
      </p:grpSpPr>
      <p:sp>
        <p:nvSpPr>
          <p:cNvPr id="367" name="Shape 36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8" name="Shape 36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4" name="Shape 374"/>
        <p:cNvGrpSpPr/>
        <p:nvPr/>
      </p:nvGrpSpPr>
      <p:grpSpPr>
        <a:xfrm>
          <a:off y="0" x="0"/>
          <a:ext cy="0" cx="0"/>
          <a:chOff y="0" x="0"/>
          <a:chExt cy="0" cx="0"/>
        </a:xfrm>
      </p:grpSpPr>
      <p:sp>
        <p:nvSpPr>
          <p:cNvPr id="375" name="Shape 37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6" name="Shape 37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2" name="Shape 382"/>
        <p:cNvGrpSpPr/>
        <p:nvPr/>
      </p:nvGrpSpPr>
      <p:grpSpPr>
        <a:xfrm>
          <a:off y="0" x="0"/>
          <a:ext cy="0" cx="0"/>
          <a:chOff y="0" x="0"/>
          <a:chExt cy="0" cx="0"/>
        </a:xfrm>
      </p:grpSpPr>
      <p:sp>
        <p:nvSpPr>
          <p:cNvPr id="383" name="Shape 3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4" name="Shape 3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0" name="Shape 390"/>
        <p:cNvGrpSpPr/>
        <p:nvPr/>
      </p:nvGrpSpPr>
      <p:grpSpPr>
        <a:xfrm>
          <a:off y="0" x="0"/>
          <a:ext cy="0" cx="0"/>
          <a:chOff y="0" x="0"/>
          <a:chExt cy="0" cx="0"/>
        </a:xfrm>
      </p:grpSpPr>
      <p:sp>
        <p:nvSpPr>
          <p:cNvPr id="391" name="Shape 39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2" name="Shape 3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81" name="Shape 18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7" name="Shape 39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6" name="Shape 406"/>
        <p:cNvGrpSpPr/>
        <p:nvPr/>
      </p:nvGrpSpPr>
      <p:grpSpPr>
        <a:xfrm>
          <a:off y="0" x="0"/>
          <a:ext cy="0" cx="0"/>
          <a:chOff y="0" x="0"/>
          <a:chExt cy="0" cx="0"/>
        </a:xfrm>
      </p:grpSpPr>
      <p:sp>
        <p:nvSpPr>
          <p:cNvPr id="407" name="Shape 40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8" name="Shape 40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2" name="Shape 412"/>
        <p:cNvGrpSpPr/>
        <p:nvPr/>
      </p:nvGrpSpPr>
      <p:grpSpPr>
        <a:xfrm>
          <a:off y="0" x="0"/>
          <a:ext cy="0" cx="0"/>
          <a:chOff y="0" x="0"/>
          <a:chExt cy="0" cx="0"/>
        </a:xfrm>
      </p:grpSpPr>
      <p:sp>
        <p:nvSpPr>
          <p:cNvPr id="413" name="Shape 41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4" name="Shape 41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8" name="Shape 418"/>
        <p:cNvGrpSpPr/>
        <p:nvPr/>
      </p:nvGrpSpPr>
      <p:grpSpPr>
        <a:xfrm>
          <a:off y="0" x="0"/>
          <a:ext cy="0" cx="0"/>
          <a:chOff y="0" x="0"/>
          <a:chExt cy="0" cx="0"/>
        </a:xfrm>
      </p:grpSpPr>
      <p:sp>
        <p:nvSpPr>
          <p:cNvPr id="419" name="Shape 4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0" name="Shape 42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4" name="Shape 424"/>
        <p:cNvGrpSpPr/>
        <p:nvPr/>
      </p:nvGrpSpPr>
      <p:grpSpPr>
        <a:xfrm>
          <a:off y="0" x="0"/>
          <a:ext cy="0" cx="0"/>
          <a:chOff y="0" x="0"/>
          <a:chExt cy="0" cx="0"/>
        </a:xfrm>
      </p:grpSpPr>
      <p:sp>
        <p:nvSpPr>
          <p:cNvPr id="425" name="Shape 42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6" name="Shape 4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9" name="Shape 429"/>
        <p:cNvGrpSpPr/>
        <p:nvPr/>
      </p:nvGrpSpPr>
      <p:grpSpPr>
        <a:xfrm>
          <a:off y="0" x="0"/>
          <a:ext cy="0" cx="0"/>
          <a:chOff y="0" x="0"/>
          <a:chExt cy="0" cx="0"/>
        </a:xfrm>
      </p:grpSpPr>
      <p:sp>
        <p:nvSpPr>
          <p:cNvPr id="430" name="Shape 4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1" name="Shape 4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4" name="Shape 434"/>
        <p:cNvGrpSpPr/>
        <p:nvPr/>
      </p:nvGrpSpPr>
      <p:grpSpPr>
        <a:xfrm>
          <a:off y="0" x="0"/>
          <a:ext cy="0" cx="0"/>
          <a:chOff y="0" x="0"/>
          <a:chExt cy="0" cx="0"/>
        </a:xfrm>
      </p:grpSpPr>
      <p:sp>
        <p:nvSpPr>
          <p:cNvPr id="435" name="Shape 43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6" name="Shape 43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0" name="Shape 440"/>
        <p:cNvGrpSpPr/>
        <p:nvPr/>
      </p:nvGrpSpPr>
      <p:grpSpPr>
        <a:xfrm>
          <a:off y="0" x="0"/>
          <a:ext cy="0" cx="0"/>
          <a:chOff y="0" x="0"/>
          <a:chExt cy="0" cx="0"/>
        </a:xfrm>
      </p:grpSpPr>
      <p:sp>
        <p:nvSpPr>
          <p:cNvPr id="441" name="Shape 44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2" name="Shape 4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2" name="Shape 452"/>
        <p:cNvGrpSpPr/>
        <p:nvPr/>
      </p:nvGrpSpPr>
      <p:grpSpPr>
        <a:xfrm>
          <a:off y="0" x="0"/>
          <a:ext cy="0" cx="0"/>
          <a:chOff y="0" x="0"/>
          <a:chExt cy="0" cx="0"/>
        </a:xfrm>
      </p:grpSpPr>
      <p:sp>
        <p:nvSpPr>
          <p:cNvPr id="453" name="Shape 45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4" name="Shape 45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6" name="Shape 466"/>
        <p:cNvGrpSpPr/>
        <p:nvPr/>
      </p:nvGrpSpPr>
      <p:grpSpPr>
        <a:xfrm>
          <a:off y="0" x="0"/>
          <a:ext cy="0" cx="0"/>
          <a:chOff y="0" x="0"/>
          <a:chExt cy="0" cx="0"/>
        </a:xfrm>
      </p:grpSpPr>
      <p:sp>
        <p:nvSpPr>
          <p:cNvPr id="467" name="Shape 46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8" name="Shape 46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87" name="Shape 18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9" name="Shape 489"/>
        <p:cNvGrpSpPr/>
        <p:nvPr/>
      </p:nvGrpSpPr>
      <p:grpSpPr>
        <a:xfrm>
          <a:off y="0" x="0"/>
          <a:ext cy="0" cx="0"/>
          <a:chOff y="0" x="0"/>
          <a:chExt cy="0" cx="0"/>
        </a:xfrm>
      </p:grpSpPr>
      <p:sp>
        <p:nvSpPr>
          <p:cNvPr id="490" name="Shape 49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1" name="Shape 49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1" name="Shape 511"/>
        <p:cNvGrpSpPr/>
        <p:nvPr/>
      </p:nvGrpSpPr>
      <p:grpSpPr>
        <a:xfrm>
          <a:off y="0" x="0"/>
          <a:ext cy="0" cx="0"/>
          <a:chOff y="0" x="0"/>
          <a:chExt cy="0" cx="0"/>
        </a:xfrm>
      </p:grpSpPr>
      <p:sp>
        <p:nvSpPr>
          <p:cNvPr id="512" name="Shape 5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3" name="Shape 51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6" name="Shape 516"/>
        <p:cNvGrpSpPr/>
        <p:nvPr/>
      </p:nvGrpSpPr>
      <p:grpSpPr>
        <a:xfrm>
          <a:off y="0" x="0"/>
          <a:ext cy="0" cx="0"/>
          <a:chOff y="0" x="0"/>
          <a:chExt cy="0" cx="0"/>
        </a:xfrm>
      </p:grpSpPr>
      <p:sp>
        <p:nvSpPr>
          <p:cNvPr id="517" name="Shape 51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8" name="Shape 51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5" name="Shape 525"/>
        <p:cNvGrpSpPr/>
        <p:nvPr/>
      </p:nvGrpSpPr>
      <p:grpSpPr>
        <a:xfrm>
          <a:off y="0" x="0"/>
          <a:ext cy="0" cx="0"/>
          <a:chOff y="0" x="0"/>
          <a:chExt cy="0" cx="0"/>
        </a:xfrm>
      </p:grpSpPr>
      <p:sp>
        <p:nvSpPr>
          <p:cNvPr id="526" name="Shape 52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7" name="Shape 5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34" name="Shape 5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4" name="Shape 544"/>
        <p:cNvGrpSpPr/>
        <p:nvPr/>
      </p:nvGrpSpPr>
      <p:grpSpPr>
        <a:xfrm>
          <a:off y="0" x="0"/>
          <a:ext cy="0" cx="0"/>
          <a:chOff y="0" x="0"/>
          <a:chExt cy="0" cx="0"/>
        </a:xfrm>
      </p:grpSpPr>
      <p:sp>
        <p:nvSpPr>
          <p:cNvPr id="545" name="Shape 54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46" name="Shape 54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0" name="Shape 550"/>
        <p:cNvGrpSpPr/>
        <p:nvPr/>
      </p:nvGrpSpPr>
      <p:grpSpPr>
        <a:xfrm>
          <a:off y="0" x="0"/>
          <a:ext cy="0" cx="0"/>
          <a:chOff y="0" x="0"/>
          <a:chExt cy="0" cx="0"/>
        </a:xfrm>
      </p:grpSpPr>
      <p:sp>
        <p:nvSpPr>
          <p:cNvPr id="551" name="Shape 55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52" name="Shape 55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8" name="Shape 558"/>
        <p:cNvGrpSpPr/>
        <p:nvPr/>
      </p:nvGrpSpPr>
      <p:grpSpPr>
        <a:xfrm>
          <a:off y="0" x="0"/>
          <a:ext cy="0" cx="0"/>
          <a:chOff y="0" x="0"/>
          <a:chExt cy="0" cx="0"/>
        </a:xfrm>
      </p:grpSpPr>
      <p:sp>
        <p:nvSpPr>
          <p:cNvPr id="559" name="Shape 55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60" name="Shape 56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67" name="Shape 5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4" name="Shape 574"/>
        <p:cNvGrpSpPr/>
        <p:nvPr/>
      </p:nvGrpSpPr>
      <p:grpSpPr>
        <a:xfrm>
          <a:off y="0" x="0"/>
          <a:ext cy="0" cx="0"/>
          <a:chOff y="0" x="0"/>
          <a:chExt cy="0" cx="0"/>
        </a:xfrm>
      </p:grpSpPr>
      <p:sp>
        <p:nvSpPr>
          <p:cNvPr id="575" name="Shape 57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76" name="Shape 57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93" name="Shape 19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0" name="Shape 580"/>
        <p:cNvGrpSpPr/>
        <p:nvPr/>
      </p:nvGrpSpPr>
      <p:grpSpPr>
        <a:xfrm>
          <a:off y="0" x="0"/>
          <a:ext cy="0" cx="0"/>
          <a:chOff y="0" x="0"/>
          <a:chExt cy="0" cx="0"/>
        </a:xfrm>
      </p:grpSpPr>
      <p:sp>
        <p:nvSpPr>
          <p:cNvPr id="581" name="Shape 5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82" name="Shape 58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2" name="Shape 602"/>
        <p:cNvGrpSpPr/>
        <p:nvPr/>
      </p:nvGrpSpPr>
      <p:grpSpPr>
        <a:xfrm>
          <a:off y="0" x="0"/>
          <a:ext cy="0" cx="0"/>
          <a:chOff y="0" x="0"/>
          <a:chExt cy="0" cx="0"/>
        </a:xfrm>
      </p:grpSpPr>
      <p:sp>
        <p:nvSpPr>
          <p:cNvPr id="603" name="Shape 60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04" name="Shape 60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8" name="Shape 628"/>
        <p:cNvGrpSpPr/>
        <p:nvPr/>
      </p:nvGrpSpPr>
      <p:grpSpPr>
        <a:xfrm>
          <a:off y="0" x="0"/>
          <a:ext cy="0" cx="0"/>
          <a:chOff y="0" x="0"/>
          <a:chExt cy="0" cx="0"/>
        </a:xfrm>
      </p:grpSpPr>
      <p:sp>
        <p:nvSpPr>
          <p:cNvPr id="629" name="Shape 62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0" name="Shape 63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5" name="Shape 655"/>
        <p:cNvGrpSpPr/>
        <p:nvPr/>
      </p:nvGrpSpPr>
      <p:grpSpPr>
        <a:xfrm>
          <a:off y="0" x="0"/>
          <a:ext cy="0" cx="0"/>
          <a:chOff y="0" x="0"/>
          <a:chExt cy="0" cx="0"/>
        </a:xfrm>
      </p:grpSpPr>
      <p:sp>
        <p:nvSpPr>
          <p:cNvPr id="656" name="Shape 6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57" name="Shape 6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0" name="Shape 660"/>
        <p:cNvGrpSpPr/>
        <p:nvPr/>
      </p:nvGrpSpPr>
      <p:grpSpPr>
        <a:xfrm>
          <a:off y="0" x="0"/>
          <a:ext cy="0" cx="0"/>
          <a:chOff y="0" x="0"/>
          <a:chExt cy="0" cx="0"/>
        </a:xfrm>
      </p:grpSpPr>
      <p:sp>
        <p:nvSpPr>
          <p:cNvPr id="661" name="Shape 66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2" name="Shape 66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5" name="Shape 665"/>
        <p:cNvGrpSpPr/>
        <p:nvPr/>
      </p:nvGrpSpPr>
      <p:grpSpPr>
        <a:xfrm>
          <a:off y="0" x="0"/>
          <a:ext cy="0" cx="0"/>
          <a:chOff y="0" x="0"/>
          <a:chExt cy="0" cx="0"/>
        </a:xfrm>
      </p:grpSpPr>
      <p:sp>
        <p:nvSpPr>
          <p:cNvPr id="666" name="Shape 6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7" name="Shape 6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0" name="Shape 670"/>
        <p:cNvGrpSpPr/>
        <p:nvPr/>
      </p:nvGrpSpPr>
      <p:grpSpPr>
        <a:xfrm>
          <a:off y="0" x="0"/>
          <a:ext cy="0" cx="0"/>
          <a:chOff y="0" x="0"/>
          <a:chExt cy="0" cx="0"/>
        </a:xfrm>
      </p:grpSpPr>
      <p:sp>
        <p:nvSpPr>
          <p:cNvPr id="671" name="Shape 67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2" name="Shape 67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5" name="Shape 675"/>
        <p:cNvGrpSpPr/>
        <p:nvPr/>
      </p:nvGrpSpPr>
      <p:grpSpPr>
        <a:xfrm>
          <a:off y="0" x="0"/>
          <a:ext cy="0" cx="0"/>
          <a:chOff y="0" x="0"/>
          <a:chExt cy="0" cx="0"/>
        </a:xfrm>
      </p:grpSpPr>
      <p:sp>
        <p:nvSpPr>
          <p:cNvPr id="676" name="Shape 6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7" name="Shape 67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2" name="Shape 682"/>
        <p:cNvGrpSpPr/>
        <p:nvPr/>
      </p:nvGrpSpPr>
      <p:grpSpPr>
        <a:xfrm>
          <a:off y="0" x="0"/>
          <a:ext cy="0" cx="0"/>
          <a:chOff y="0" x="0"/>
          <a:chExt cy="0" cx="0"/>
        </a:xfrm>
      </p:grpSpPr>
      <p:sp>
        <p:nvSpPr>
          <p:cNvPr id="683" name="Shape 6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84" name="Shape 6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8" name="Shape 688"/>
        <p:cNvGrpSpPr/>
        <p:nvPr/>
      </p:nvGrpSpPr>
      <p:grpSpPr>
        <a:xfrm>
          <a:off y="0" x="0"/>
          <a:ext cy="0" cx="0"/>
          <a:chOff y="0" x="0"/>
          <a:chExt cy="0" cx="0"/>
        </a:xfrm>
      </p:grpSpPr>
      <p:sp>
        <p:nvSpPr>
          <p:cNvPr id="689" name="Shape 6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90" name="Shape 6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01" name="Shape 20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4" name="Shape 694"/>
        <p:cNvGrpSpPr/>
        <p:nvPr/>
      </p:nvGrpSpPr>
      <p:grpSpPr>
        <a:xfrm>
          <a:off y="0" x="0"/>
          <a:ext cy="0" cx="0"/>
          <a:chOff y="0" x="0"/>
          <a:chExt cy="0" cx="0"/>
        </a:xfrm>
      </p:grpSpPr>
      <p:sp>
        <p:nvSpPr>
          <p:cNvPr id="695" name="Shape 6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96" name="Shape 6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0" name="Shape 700"/>
        <p:cNvGrpSpPr/>
        <p:nvPr/>
      </p:nvGrpSpPr>
      <p:grpSpPr>
        <a:xfrm>
          <a:off y="0" x="0"/>
          <a:ext cy="0" cx="0"/>
          <a:chOff y="0" x="0"/>
          <a:chExt cy="0" cx="0"/>
        </a:xfrm>
      </p:grpSpPr>
      <p:sp>
        <p:nvSpPr>
          <p:cNvPr id="701" name="Shape 70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02" name="Shape 70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6" name="Shape 716"/>
        <p:cNvGrpSpPr/>
        <p:nvPr/>
      </p:nvGrpSpPr>
      <p:grpSpPr>
        <a:xfrm>
          <a:off y="0" x="0"/>
          <a:ext cy="0" cx="0"/>
          <a:chOff y="0" x="0"/>
          <a:chExt cy="0" cx="0"/>
        </a:xfrm>
      </p:grpSpPr>
      <p:sp>
        <p:nvSpPr>
          <p:cNvPr id="717" name="Shape 71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18" name="Shape 71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3" name="Shape 723"/>
        <p:cNvGrpSpPr/>
        <p:nvPr/>
      </p:nvGrpSpPr>
      <p:grpSpPr>
        <a:xfrm>
          <a:off y="0" x="0"/>
          <a:ext cy="0" cx="0"/>
          <a:chOff y="0" x="0"/>
          <a:chExt cy="0" cx="0"/>
        </a:xfrm>
      </p:grpSpPr>
      <p:sp>
        <p:nvSpPr>
          <p:cNvPr id="724" name="Shape 72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25" name="Shape 72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9" name="Shape 729"/>
        <p:cNvGrpSpPr/>
        <p:nvPr/>
      </p:nvGrpSpPr>
      <p:grpSpPr>
        <a:xfrm>
          <a:off y="0" x="0"/>
          <a:ext cy="0" cx="0"/>
          <a:chOff y="0" x="0"/>
          <a:chExt cy="0" cx="0"/>
        </a:xfrm>
      </p:grpSpPr>
      <p:sp>
        <p:nvSpPr>
          <p:cNvPr id="730" name="Shape 7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31" name="Shape 7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5" name="Shape 735"/>
        <p:cNvGrpSpPr/>
        <p:nvPr/>
      </p:nvGrpSpPr>
      <p:grpSpPr>
        <a:xfrm>
          <a:off y="0" x="0"/>
          <a:ext cy="0" cx="0"/>
          <a:chOff y="0" x="0"/>
          <a:chExt cy="0" cx="0"/>
        </a:xfrm>
      </p:grpSpPr>
      <p:sp>
        <p:nvSpPr>
          <p:cNvPr id="736" name="Shape 73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37" name="Shape 73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9" name="Shape 749"/>
        <p:cNvGrpSpPr/>
        <p:nvPr/>
      </p:nvGrpSpPr>
      <p:grpSpPr>
        <a:xfrm>
          <a:off y="0" x="0"/>
          <a:ext cy="0" cx="0"/>
          <a:chOff y="0" x="0"/>
          <a:chExt cy="0" cx="0"/>
        </a:xfrm>
      </p:grpSpPr>
      <p:sp>
        <p:nvSpPr>
          <p:cNvPr id="750" name="Shape 7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51" name="Shape 7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0" name="Shape 760"/>
        <p:cNvGrpSpPr/>
        <p:nvPr/>
      </p:nvGrpSpPr>
      <p:grpSpPr>
        <a:xfrm>
          <a:off y="0" x="0"/>
          <a:ext cy="0" cx="0"/>
          <a:chOff y="0" x="0"/>
          <a:chExt cy="0" cx="0"/>
        </a:xfrm>
      </p:grpSpPr>
      <p:sp>
        <p:nvSpPr>
          <p:cNvPr id="761" name="Shape 76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62" name="Shape 76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4" name="Shape 774"/>
        <p:cNvGrpSpPr/>
        <p:nvPr/>
      </p:nvGrpSpPr>
      <p:grpSpPr>
        <a:xfrm>
          <a:off y="0" x="0"/>
          <a:ext cy="0" cx="0"/>
          <a:chOff y="0" x="0"/>
          <a:chExt cy="0" cx="0"/>
        </a:xfrm>
      </p:grpSpPr>
      <p:sp>
        <p:nvSpPr>
          <p:cNvPr id="775" name="Shape 77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76" name="Shape 77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4" name="Shape 784"/>
        <p:cNvGrpSpPr/>
        <p:nvPr/>
      </p:nvGrpSpPr>
      <p:grpSpPr>
        <a:xfrm>
          <a:off y="0" x="0"/>
          <a:ext cy="0" cx="0"/>
          <a:chOff y="0" x="0"/>
          <a:chExt cy="0" cx="0"/>
        </a:xfrm>
      </p:grpSpPr>
      <p:sp>
        <p:nvSpPr>
          <p:cNvPr id="785" name="Shape 7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86" name="Shape 78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07" name="Shape 20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0" name="Shape 790"/>
        <p:cNvGrpSpPr/>
        <p:nvPr/>
      </p:nvGrpSpPr>
      <p:grpSpPr>
        <a:xfrm>
          <a:off y="0" x="0"/>
          <a:ext cy="0" cx="0"/>
          <a:chOff y="0" x="0"/>
          <a:chExt cy="0" cx="0"/>
        </a:xfrm>
      </p:grpSpPr>
      <p:sp>
        <p:nvSpPr>
          <p:cNvPr id="791" name="Shape 79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92" name="Shape 7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6" name="Shape 796"/>
        <p:cNvGrpSpPr/>
        <p:nvPr/>
      </p:nvGrpSpPr>
      <p:grpSpPr>
        <a:xfrm>
          <a:off y="0" x="0"/>
          <a:ext cy="0" cx="0"/>
          <a:chOff y="0" x="0"/>
          <a:chExt cy="0" cx="0"/>
        </a:xfrm>
      </p:grpSpPr>
      <p:sp>
        <p:nvSpPr>
          <p:cNvPr id="797" name="Shape 79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98" name="Shape 79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2" name="Shape 802"/>
        <p:cNvGrpSpPr/>
        <p:nvPr/>
      </p:nvGrpSpPr>
      <p:grpSpPr>
        <a:xfrm>
          <a:off y="0" x="0"/>
          <a:ext cy="0" cx="0"/>
          <a:chOff y="0" x="0"/>
          <a:chExt cy="0" cx="0"/>
        </a:xfrm>
      </p:grpSpPr>
      <p:sp>
        <p:nvSpPr>
          <p:cNvPr id="803" name="Shape 80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04" name="Shape 80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8" name="Shape 808"/>
        <p:cNvGrpSpPr/>
        <p:nvPr/>
      </p:nvGrpSpPr>
      <p:grpSpPr>
        <a:xfrm>
          <a:off y="0" x="0"/>
          <a:ext cy="0" cx="0"/>
          <a:chOff y="0" x="0"/>
          <a:chExt cy="0" cx="0"/>
        </a:xfrm>
      </p:grpSpPr>
      <p:sp>
        <p:nvSpPr>
          <p:cNvPr id="809" name="Shape 80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10" name="Shape 81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8" name="Shape 818"/>
        <p:cNvGrpSpPr/>
        <p:nvPr/>
      </p:nvGrpSpPr>
      <p:grpSpPr>
        <a:xfrm>
          <a:off y="0" x="0"/>
          <a:ext cy="0" cx="0"/>
          <a:chOff y="0" x="0"/>
          <a:chExt cy="0" cx="0"/>
        </a:xfrm>
      </p:grpSpPr>
      <p:sp>
        <p:nvSpPr>
          <p:cNvPr id="819" name="Shape 81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0" name="Shape 8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24" name="Shape 2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1" name="Shape 2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y="0" x="0"/>
          <a:ext cy="0" cx="0"/>
          <a:chOff y="0" x="0"/>
          <a:chExt cy="0" cx="0"/>
        </a:xfrm>
      </p:grpSpPr>
      <p:sp>
        <p:nvSpPr>
          <p:cNvPr id="8" name="Shape 8"/>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 name="Shape 9"/>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y="0" x="0"/>
          <a:ext cy="0" cx="0"/>
          <a:chOff y="0" x="0"/>
          <a:chExt cy="0" cx="0"/>
        </a:xfrm>
      </p:grpSpPr>
      <p:sp>
        <p:nvSpPr>
          <p:cNvPr id="38" name="Shape 38"/>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9" name="Shape 39"/>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y="0" x="0"/>
          <a:ext cy="0" cx="0"/>
          <a:chOff y="0" x="0"/>
          <a:chExt cy="0" cx="0"/>
        </a:xfrm>
      </p:grpSpPr>
      <p:sp>
        <p:nvSpPr>
          <p:cNvPr id="41" name="Shape 41"/>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2" name="Shape 42"/>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y="0" x="0"/>
          <a:ext cy="0" cx="0"/>
          <a:chOff y="0" x="0"/>
          <a:chExt cy="0" cx="0"/>
        </a:xfrm>
      </p:grpSpPr>
      <p:sp>
        <p:nvSpPr>
          <p:cNvPr id="47" name="Shape 47"/>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8" name="Shape 48"/>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y="0" x="0"/>
          <a:ext cy="0" cx="0"/>
          <a:chOff y="0" x="0"/>
          <a:chExt cy="0" cx="0"/>
        </a:xfrm>
      </p:grpSpPr>
      <p:sp>
        <p:nvSpPr>
          <p:cNvPr id="50" name="Shape 5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1" name="Shape 51"/>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y="0" x="0"/>
          <a:ext cy="0" cx="0"/>
          <a:chOff y="0" x="0"/>
          <a:chExt cy="0" cx="0"/>
        </a:xfrm>
      </p:grpSpPr>
      <p:sp>
        <p:nvSpPr>
          <p:cNvPr id="53" name="Shape 5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y="817562" x="3186113"/>
            <a:ext cy="5486399" cx="9753599"/>
          </a:xfrm>
          <a:prstGeom prst="rect">
            <a:avLst/>
          </a:prstGeom>
          <a:noFill/>
          <a:ln>
            <a:noFill/>
          </a:ln>
        </p:spPr>
      </p:sp>
      <p:sp>
        <p:nvSpPr>
          <p:cNvPr id="55" name="Shape 55"/>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y="0" x="0"/>
          <a:ext cy="0" cx="0"/>
          <a:chOff y="0" x="0"/>
          <a:chExt cy="0" cx="0"/>
        </a:xfrm>
      </p:grpSpPr>
      <p:sp>
        <p:nvSpPr>
          <p:cNvPr id="57" name="Shape 5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y="0" x="0"/>
          <a:ext cy="0" cx="0"/>
          <a:chOff y="0" x="0"/>
          <a:chExt cy="0" cx="0"/>
        </a:xfrm>
      </p:grpSpPr>
      <p:sp>
        <p:nvSpPr>
          <p:cNvPr id="62" name="Shape 6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y="0" x="0"/>
          <a:ext cy="0" cx="0"/>
          <a:chOff y="0" x="0"/>
          <a:chExt cy="0" cx="0"/>
        </a:xfrm>
      </p:grpSpPr>
      <p:sp>
        <p:nvSpPr>
          <p:cNvPr id="64" name="Shape 6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6" name="Shape 66"/>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8" name="Shape 68"/>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y="0" x="0"/>
          <a:ext cy="0" cx="0"/>
          <a:chOff y="0" x="0"/>
          <a:chExt cy="0" cx="0"/>
        </a:xfrm>
      </p:grpSpPr>
      <p:sp>
        <p:nvSpPr>
          <p:cNvPr id="70" name="Shape 7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y="0" x="0"/>
          <a:ext cy="0" cx="0"/>
          <a:chOff y="0" x="0"/>
          <a:chExt cy="0" cx="0"/>
        </a:xfrm>
      </p:grpSpPr>
      <p:sp>
        <p:nvSpPr>
          <p:cNvPr id="11" name="Shape 1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y="0" x="0"/>
          <a:ext cy="0" cx="0"/>
          <a:chOff y="0" x="0"/>
          <a:chExt cy="0" cx="0"/>
        </a:xfrm>
      </p:grpSpPr>
      <p:sp>
        <p:nvSpPr>
          <p:cNvPr id="74" name="Shape 7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y="0" x="0"/>
          <a:ext cy="0" cx="0"/>
          <a:chOff y="0" x="0"/>
          <a:chExt cy="0" cx="0"/>
        </a:xfrm>
      </p:grpSpPr>
      <p:sp>
        <p:nvSpPr>
          <p:cNvPr id="77" name="Shape 7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8" name="Shape 78"/>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y="0" x="0"/>
          <a:ext cy="0" cx="0"/>
          <a:chOff y="0" x="0"/>
          <a:chExt cy="0" cx="0"/>
        </a:xfrm>
      </p:grpSpPr>
      <p:sp>
        <p:nvSpPr>
          <p:cNvPr id="80" name="Shape 8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1" name="Shape 81"/>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y="0" x="0"/>
          <a:ext cy="0" cx="0"/>
          <a:chOff y="0" x="0"/>
          <a:chExt cy="0" cx="0"/>
        </a:xfrm>
      </p:grpSpPr>
      <p:sp>
        <p:nvSpPr>
          <p:cNvPr id="85" name="Shape 85"/>
          <p:cNvSpPr txBox="1"/>
          <p:nvPr>
            <p:ph type="title"/>
          </p:nvPr>
        </p:nvSpPr>
        <p:spPr>
          <a:xfrm rot="5400000">
            <a:off y="3321843" x="10597356"/>
            <a:ext cy="3657600" cx="6034087"/>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6" name="Shape 86"/>
          <p:cNvSpPr txBox="1"/>
          <p:nvPr>
            <p:ph idx="1" type="body"/>
          </p:nvPr>
        </p:nvSpPr>
        <p:spPr>
          <a:xfrm rot="5400000">
            <a:off y="-259556" x="3205956"/>
            <a:ext cy="10820400" cx="6034087"/>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y="0" x="0"/>
          <a:ext cy="0" cx="0"/>
          <a:chOff y="0" x="0"/>
          <a:chExt cy="0" cx="0"/>
        </a:xfrm>
      </p:grpSpPr>
      <p:sp>
        <p:nvSpPr>
          <p:cNvPr id="88" name="Shape 8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9" name="Shape 89"/>
          <p:cNvSpPr txBox="1"/>
          <p:nvPr>
            <p:ph idx="1" type="body"/>
          </p:nvPr>
        </p:nvSpPr>
        <p:spPr>
          <a:xfrm rot="5400000">
            <a:off y="-2164556" x="5110956"/>
            <a:ext cy="14630400" cx="6034087"/>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0" name="Shape 90"/>
        <p:cNvGrpSpPr/>
        <p:nvPr/>
      </p:nvGrpSpPr>
      <p:grpSpPr>
        <a:xfrm>
          <a:off y="0" x="0"/>
          <a:ext cy="0" cx="0"/>
          <a:chOff y="0" x="0"/>
          <a:chExt cy="0" cx="0"/>
        </a:xfrm>
      </p:grpSpPr>
      <p:sp>
        <p:nvSpPr>
          <p:cNvPr id="91" name="Shape 91"/>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p:nvPr>
            <p:ph idx="2" type="pic"/>
          </p:nvPr>
        </p:nvSpPr>
        <p:spPr>
          <a:xfrm>
            <a:off y="817562" x="3186113"/>
            <a:ext cy="5486399" cx="9753599"/>
          </a:xfrm>
          <a:prstGeom prst="rect">
            <a:avLst/>
          </a:prstGeom>
          <a:noFill/>
          <a:ln>
            <a:noFill/>
          </a:ln>
        </p:spPr>
      </p:sp>
      <p:sp>
        <p:nvSpPr>
          <p:cNvPr id="93" name="Shape 93"/>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4" name="Shape 94"/>
        <p:cNvGrpSpPr/>
        <p:nvPr/>
      </p:nvGrpSpPr>
      <p:grpSpPr>
        <a:xfrm>
          <a:off y="0" x="0"/>
          <a:ext cy="0" cx="0"/>
          <a:chOff y="0" x="0"/>
          <a:chExt cy="0" cx="0"/>
        </a:xfrm>
      </p:grpSpPr>
      <p:sp>
        <p:nvSpPr>
          <p:cNvPr id="95" name="Shape 95"/>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9" name="Shape 99"/>
        <p:cNvGrpSpPr/>
        <p:nvPr/>
      </p:nvGrpSpPr>
      <p:grpSpPr>
        <a:xfrm>
          <a:off y="0" x="0"/>
          <a:ext cy="0" cx="0"/>
          <a:chOff y="0" x="0"/>
          <a:chExt cy="0" cx="0"/>
        </a:xfrm>
      </p:grpSpPr>
      <p:sp>
        <p:nvSpPr>
          <p:cNvPr id="100" name="Shape 100"/>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1" name="Shape 101"/>
        <p:cNvGrpSpPr/>
        <p:nvPr/>
      </p:nvGrpSpPr>
      <p:grpSpPr>
        <a:xfrm>
          <a:off y="0" x="0"/>
          <a:ext cy="0" cx="0"/>
          <a:chOff y="0" x="0"/>
          <a:chExt cy="0" cx="0"/>
        </a:xfrm>
      </p:grpSpPr>
      <p:sp>
        <p:nvSpPr>
          <p:cNvPr id="102" name="Shape 102"/>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4" name="Shape 104"/>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6" name="Shape 106"/>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y="0" x="0"/>
          <a:ext cy="0" cx="0"/>
          <a:chOff y="0" x="0"/>
          <a:chExt cy="0" cx="0"/>
        </a:xfrm>
      </p:grpSpPr>
      <p:sp>
        <p:nvSpPr>
          <p:cNvPr id="14" name="Shape 14"/>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y="817562" x="3186113"/>
            <a:ext cy="5486399" cx="9753599"/>
          </a:xfrm>
          <a:prstGeom prst="rect">
            <a:avLst/>
          </a:prstGeom>
          <a:noFill/>
          <a:ln>
            <a:noFill/>
          </a:ln>
        </p:spPr>
      </p:sp>
      <p:sp>
        <p:nvSpPr>
          <p:cNvPr id="16" name="Shape 16"/>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7" name="Shape 107"/>
        <p:cNvGrpSpPr/>
        <p:nvPr/>
      </p:nvGrpSpPr>
      <p:grpSpPr>
        <a:xfrm>
          <a:off y="0" x="0"/>
          <a:ext cy="0" cx="0"/>
          <a:chOff y="0" x="0"/>
          <a:chExt cy="0" cx="0"/>
        </a:xfrm>
      </p:grpSpPr>
      <p:sp>
        <p:nvSpPr>
          <p:cNvPr id="108" name="Shape 10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09" name="Shape 109"/>
          <p:cNvSpPr txBox="1"/>
          <p:nvPr>
            <p:ph idx="1" type="body"/>
          </p:nvPr>
        </p:nvSpPr>
        <p:spPr>
          <a:xfrm>
            <a:off y="2133600" x="8128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2" type="body"/>
          </p:nvPr>
        </p:nvSpPr>
        <p:spPr>
          <a:xfrm>
            <a:off y="2133600" x="82042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1" name="Shape 111"/>
        <p:cNvGrpSpPr/>
        <p:nvPr/>
      </p:nvGrpSpPr>
      <p:grpSpPr>
        <a:xfrm>
          <a:off y="0" x="0"/>
          <a:ext cy="0" cx="0"/>
          <a:chOff y="0" x="0"/>
          <a:chExt cy="0" cx="0"/>
        </a:xfrm>
      </p:grpSpPr>
      <p:sp>
        <p:nvSpPr>
          <p:cNvPr id="112" name="Shape 112"/>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4" name="Shape 114"/>
        <p:cNvGrpSpPr/>
        <p:nvPr/>
      </p:nvGrpSpPr>
      <p:grpSpPr>
        <a:xfrm>
          <a:off y="0" x="0"/>
          <a:ext cy="0" cx="0"/>
          <a:chOff y="0" x="0"/>
          <a:chExt cy="0" cx="0"/>
        </a:xfrm>
      </p:grpSpPr>
      <p:sp>
        <p:nvSpPr>
          <p:cNvPr id="115" name="Shape 115"/>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6" name="Shape 116"/>
          <p:cNvSpPr txBox="1"/>
          <p:nvPr>
            <p:ph idx="1" type="body"/>
          </p:nvPr>
        </p:nvSpPr>
        <p:spPr>
          <a:xfrm>
            <a:off y="2133600" x="812800"/>
            <a:ext cy="6034087" cx="146304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7" name="Shape 117"/>
        <p:cNvGrpSpPr/>
        <p:nvPr/>
      </p:nvGrpSpPr>
      <p:grpSpPr>
        <a:xfrm>
          <a:off y="0" x="0"/>
          <a:ext cy="0" cx="0"/>
          <a:chOff y="0" x="0"/>
          <a:chExt cy="0" cx="0"/>
        </a:xfrm>
      </p:grpSpPr>
      <p:sp>
        <p:nvSpPr>
          <p:cNvPr id="118" name="Shape 118"/>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19" name="Shape 119"/>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y="0" x="0"/>
          <a:ext cy="0" cx="0"/>
          <a:chOff y="0" x="0"/>
          <a:chExt cy="0" cx="0"/>
        </a:xfrm>
      </p:grpSpPr>
      <p:sp>
        <p:nvSpPr>
          <p:cNvPr id="124" name="Shape 124"/>
          <p:cNvSpPr txBox="1"/>
          <p:nvPr>
            <p:ph type="title"/>
          </p:nvPr>
        </p:nvSpPr>
        <p:spPr>
          <a:xfrm rot="5400000">
            <a:off y="2532099" x="9313799"/>
            <a:ext cy="3483000" cx="8064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5" name="Shape 125"/>
          <p:cNvSpPr txBox="1"/>
          <p:nvPr>
            <p:ph idx="1" type="body"/>
          </p:nvPr>
        </p:nvSpPr>
        <p:spPr>
          <a:xfrm rot="5400000">
            <a:off y="-874699" x="2271625"/>
            <a:ext cy="10296599" cx="80645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y="0" x="0"/>
          <a:ext cy="0" cx="0"/>
          <a:chOff y="0" x="0"/>
          <a:chExt cy="0" cx="0"/>
        </a:xfrm>
      </p:grpSpPr>
      <p:sp>
        <p:nvSpPr>
          <p:cNvPr id="127" name="Shape 12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8" name="Shape 128"/>
          <p:cNvSpPr txBox="1"/>
          <p:nvPr>
            <p:ph idx="1" type="body"/>
          </p:nvPr>
        </p:nvSpPr>
        <p:spPr>
          <a:xfrm rot="5400000">
            <a:off y="-1511300" x="5270399"/>
            <a:ext cy="13932000" cx="57023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y="0" x="0"/>
          <a:ext cy="0" cx="0"/>
          <a:chOff y="0" x="0"/>
          <a:chExt cy="0" cx="0"/>
        </a:xfrm>
      </p:grpSpPr>
      <p:sp>
        <p:nvSpPr>
          <p:cNvPr id="130" name="Shape 130"/>
          <p:cNvSpPr txBox="1"/>
          <p:nvPr>
            <p:ph type="title"/>
          </p:nvPr>
        </p:nvSpPr>
        <p:spPr>
          <a:xfrm>
            <a:off y="6400800" x="3186113"/>
            <a:ext cy="75569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p:nvPr>
            <p:ph idx="2" type="pic"/>
          </p:nvPr>
        </p:nvSpPr>
        <p:spPr>
          <a:xfrm>
            <a:off y="817562" x="3186113"/>
            <a:ext cy="5486399" cx="9753599"/>
          </a:xfrm>
          <a:prstGeom prst="rect">
            <a:avLst/>
          </a:prstGeom>
          <a:noFill/>
          <a:ln>
            <a:noFill/>
          </a:ln>
        </p:spPr>
      </p:sp>
      <p:sp>
        <p:nvSpPr>
          <p:cNvPr id="132" name="Shape 132"/>
          <p:cNvSpPr txBox="1"/>
          <p:nvPr>
            <p:ph idx="1" type="body"/>
          </p:nvPr>
        </p:nvSpPr>
        <p:spPr>
          <a:xfrm>
            <a:off y="7156450" x="3186113"/>
            <a:ext cy="1073099"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y="0" x="0"/>
          <a:ext cy="0" cx="0"/>
          <a:chOff y="0" x="0"/>
          <a:chExt cy="0" cx="0"/>
        </a:xfrm>
      </p:grpSpPr>
      <p:sp>
        <p:nvSpPr>
          <p:cNvPr id="134" name="Shape 134"/>
          <p:cNvSpPr txBox="1"/>
          <p:nvPr>
            <p:ph type="title"/>
          </p:nvPr>
        </p:nvSpPr>
        <p:spPr>
          <a:xfrm>
            <a:off y="363537" x="812800"/>
            <a:ext cy="1549499" cx="534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 type="body"/>
          </p:nvPr>
        </p:nvSpPr>
        <p:spPr>
          <a:xfrm>
            <a:off y="363537" x="6356350"/>
            <a:ext cy="7804199" cx="9086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2" type="body"/>
          </p:nvPr>
        </p:nvSpPr>
        <p:spPr>
          <a:xfrm>
            <a:off y="1912938" x="812800"/>
            <a:ext cy="6254699" cx="53483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y="0" x="0"/>
          <a:ext cy="0" cx="0"/>
          <a:chOff y="0" x="0"/>
          <a:chExt cy="0" cx="0"/>
        </a:xfrm>
      </p:grpSpPr>
      <p:sp>
        <p:nvSpPr>
          <p:cNvPr id="139" name="Shape 139"/>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y="0" x="0"/>
          <a:ext cy="0" cx="0"/>
          <a:chOff y="0" x="0"/>
          <a:chExt cy="0" cx="0"/>
        </a:xfrm>
      </p:grpSpPr>
      <p:sp>
        <p:nvSpPr>
          <p:cNvPr id="18" name="Shape 18"/>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y="0" x="0"/>
          <a:ext cy="0" cx="0"/>
          <a:chOff y="0" x="0"/>
          <a:chExt cy="0" cx="0"/>
        </a:xfrm>
      </p:grpSpPr>
      <p:sp>
        <p:nvSpPr>
          <p:cNvPr id="141" name="Shape 141"/>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1" type="body"/>
          </p:nvPr>
        </p:nvSpPr>
        <p:spPr>
          <a:xfrm>
            <a:off y="2046288" x="812800"/>
            <a:ext cy="854100" cx="7181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3" name="Shape 143"/>
          <p:cNvSpPr txBox="1"/>
          <p:nvPr>
            <p:ph idx="2" type="body"/>
          </p:nvPr>
        </p:nvSpPr>
        <p:spPr>
          <a:xfrm>
            <a:off y="2900363" x="812800"/>
            <a:ext cy="5267400" cx="7181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4" name="Shape 144"/>
          <p:cNvSpPr txBox="1"/>
          <p:nvPr>
            <p:ph idx="3" type="body"/>
          </p:nvPr>
        </p:nvSpPr>
        <p:spPr>
          <a:xfrm>
            <a:off y="2046288" x="8258175"/>
            <a:ext cy="854100" cx="71849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5" name="Shape 145"/>
          <p:cNvSpPr txBox="1"/>
          <p:nvPr>
            <p:ph idx="4" type="body"/>
          </p:nvPr>
        </p:nvSpPr>
        <p:spPr>
          <a:xfrm>
            <a:off y="2900363" x="8258175"/>
            <a:ext cy="5267400" cx="7184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y="0" x="0"/>
          <a:ext cy="0" cx="0"/>
          <a:chOff y="0" x="0"/>
          <a:chExt cy="0" cx="0"/>
        </a:xfrm>
      </p:grpSpPr>
      <p:sp>
        <p:nvSpPr>
          <p:cNvPr id="147" name="Shape 14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8" name="Shape 148"/>
          <p:cNvSpPr txBox="1"/>
          <p:nvPr>
            <p:ph idx="1" type="body"/>
          </p:nvPr>
        </p:nvSpPr>
        <p:spPr>
          <a:xfrm>
            <a:off y="2603500" x="115570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y="2603500" x="819785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y="0" x="0"/>
          <a:ext cy="0" cx="0"/>
          <a:chOff y="0" x="0"/>
          <a:chExt cy="0" cx="0"/>
        </a:xfrm>
      </p:grpSpPr>
      <p:sp>
        <p:nvSpPr>
          <p:cNvPr id="151" name="Shape 151"/>
          <p:cNvSpPr txBox="1"/>
          <p:nvPr>
            <p:ph type="title"/>
          </p:nvPr>
        </p:nvSpPr>
        <p:spPr>
          <a:xfrm>
            <a:off y="5875337" x="1284287"/>
            <a:ext cy="1816200" cx="13817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2" name="Shape 152"/>
          <p:cNvSpPr txBox="1"/>
          <p:nvPr>
            <p:ph idx="1" type="body"/>
          </p:nvPr>
        </p:nvSpPr>
        <p:spPr>
          <a:xfrm>
            <a:off y="3875087" x="1284287"/>
            <a:ext cy="2000400" cx="13817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y="0" x="0"/>
          <a:ext cy="0" cx="0"/>
          <a:chOff y="0" x="0"/>
          <a:chExt cy="0" cx="0"/>
        </a:xfrm>
      </p:grpSpPr>
      <p:sp>
        <p:nvSpPr>
          <p:cNvPr id="154" name="Shape 154"/>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5" name="Shape 155"/>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y="0" x="0"/>
          <a:ext cy="0" cx="0"/>
          <a:chOff y="0" x="0"/>
          <a:chExt cy="0" cx="0"/>
        </a:xfrm>
      </p:grpSpPr>
      <p:sp>
        <p:nvSpPr>
          <p:cNvPr id="157" name="Shape 157"/>
          <p:cNvSpPr txBox="1"/>
          <p:nvPr>
            <p:ph type="ctrTitle"/>
          </p:nvPr>
        </p:nvSpPr>
        <p:spPr>
          <a:xfrm>
            <a:off y="2840038" x="1219200"/>
            <a:ext cy="1960500" cx="138176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8" name="Shape 158"/>
          <p:cNvSpPr txBox="1"/>
          <p:nvPr>
            <p:ph idx="1" type="subTitle"/>
          </p:nvPr>
        </p:nvSpPr>
        <p:spPr>
          <a:xfrm>
            <a:off y="5181600" x="2438400"/>
            <a:ext cy="2336700" cx="113793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y="0" x="0"/>
          <a:ext cy="0" cx="0"/>
          <a:chOff y="0" x="0"/>
          <a:chExt cy="0" cx="0"/>
        </a:xfrm>
      </p:grpSpPr>
      <p:sp>
        <p:nvSpPr>
          <p:cNvPr id="25" name="Shape 25"/>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7" name="Shape 27"/>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9" name="Shape 29"/>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y="0" x="0"/>
          <a:ext cy="0" cx="0"/>
          <a:chOff y="0" x="0"/>
          <a:chExt cy="0" cx="0"/>
        </a:xfrm>
      </p:grpSpPr>
      <p:sp>
        <p:nvSpPr>
          <p:cNvPr id="31" name="Shape 3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y="0" x="0"/>
          <a:ext cy="0" cx="0"/>
          <a:chOff y="0" x="0"/>
          <a:chExt cy="0" cx="0"/>
        </a:xfrm>
      </p:grpSpPr>
      <p:sp>
        <p:nvSpPr>
          <p:cNvPr id="35" name="Shape 35"/>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5.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3.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4.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2.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6" name="Shape 6"/>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342900" marL="342900">
              <a:spcBef>
                <a:spcPts val="0"/>
              </a:spcBef>
              <a:spcAft>
                <a:spcPts val="0"/>
              </a:spcAft>
              <a:defRPr/>
            </a:lvl1pPr>
            <a:lvl2pPr algn="ctr" rtl="0" marR="0" indent="-285750" marL="742950">
              <a:spcBef>
                <a:spcPts val="0"/>
              </a:spcBef>
              <a:spcAft>
                <a:spcPts val="0"/>
              </a:spcAft>
              <a:defRPr/>
            </a:lvl2pPr>
            <a:lvl3pPr algn="ctr" rtl="0" marR="0" indent="-228600" marL="1143000">
              <a:spcBef>
                <a:spcPts val="0"/>
              </a:spcBef>
              <a:spcAft>
                <a:spcPts val="0"/>
              </a:spcAft>
              <a:defRPr/>
            </a:lvl3pPr>
            <a:lvl4pPr algn="ctr" rtl="0" marR="0" indent="-228600" marL="1600200">
              <a:spcBef>
                <a:spcPts val="0"/>
              </a:spcBef>
              <a:spcAft>
                <a:spcPts val="0"/>
              </a:spcAft>
              <a:defRPr/>
            </a:lvl4pPr>
            <a:lvl5pPr algn="ctr" rtl="0" marR="0" indent="-228600" marL="205740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y="0" x="0"/>
          <a:ext cy="0" cx="0"/>
          <a:chOff y="0" x="0"/>
          <a:chExt cy="0" cx="0"/>
        </a:xfrm>
      </p:grpSpPr>
      <p:sp>
        <p:nvSpPr>
          <p:cNvPr id="44" name="Shape 4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0" name="Shape 120"/>
        <p:cNvGrpSpPr/>
        <p:nvPr/>
      </p:nvGrpSpPr>
      <p:grpSpPr>
        <a:xfrm>
          <a:off y="0" x="0"/>
          <a:ext cy="0" cx="0"/>
          <a:chOff y="0" x="0"/>
          <a:chExt cy="0" cx="0"/>
        </a:xfrm>
      </p:grpSpPr>
      <p:sp>
        <p:nvSpPr>
          <p:cNvPr id="121" name="Shape 121"/>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2" name="Shape 122"/>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www.pythonlearn.com" Type="http://schemas.openxmlformats.org/officeDocument/2006/relationships/hyperlink" TargetMode="External" Id="rId4"/><Relationship Target="../media/image01.png" Type="http://schemas.openxmlformats.org/officeDocument/2006/relationships/image" Id="rId3"/><Relationship Target="www.pythonlearn.com" Type="http://schemas.openxmlformats.org/officeDocument/2006/relationships/hyperlink" TargetMode="External" Id="rId6"/><Relationship Target="www.pythonlearn.com" Type="http://schemas.openxmlformats.org/officeDocument/2006/relationships/hyperlink" TargetMode="External" Id="rId5"/><Relationship Target="../media/image00.jpg" Type="http://schemas.openxmlformats.org/officeDocument/2006/relationships/image" Id="rId7"/></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 Target="http://en.wikipedia.org/wiki/Database_model"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 Target="http://en.wikipedia.org/wiki/SQL"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 Target="https://addons.mozilla.org/en-US/firefox/addon/sqlite-manager/" Type="http://schemas.openxmlformats.org/officeDocument/2006/relationships/hyperlink" TargetMode="External" Id="rId3"/></Relationships>
</file>

<file path=ppt/slides/_rels/slide14.xml.rels><?xml version="1.0" encoding="UTF-8" standalone="yes"?><Relationships xmlns="http://schemas.openxmlformats.org/package/2006/relationships"><Relationship Target="../media/image17.png" Type="http://schemas.openxmlformats.org/officeDocument/2006/relationships/image" Id="rId17"/><Relationship Target="../media/image18.png" Type="http://schemas.openxmlformats.org/officeDocument/2006/relationships/image" Id="rId16"/><Relationship Target="../media/image14.png" Type="http://schemas.openxmlformats.org/officeDocument/2006/relationships/image" Id="rId15"/><Relationship Target="../media/image15.png" Type="http://schemas.openxmlformats.org/officeDocument/2006/relationships/image" Id="rId14"/><Relationship Target="../notesSlides/notesSlide14.xml" Type="http://schemas.openxmlformats.org/officeDocument/2006/relationships/notesSlide" Id="rId2"/><Relationship Target="../media/image11.png" Type="http://schemas.openxmlformats.org/officeDocument/2006/relationships/image" Id="rId12"/><Relationship Target="../media/image13.png" Type="http://schemas.openxmlformats.org/officeDocument/2006/relationships/image" Id="rId13"/><Relationship Target="../slideLayouts/slideLayout21.xml" Type="http://schemas.openxmlformats.org/officeDocument/2006/relationships/slideLayout" Id="rId1"/><Relationship Target="../media/image08.png" Type="http://schemas.openxmlformats.org/officeDocument/2006/relationships/image" Id="rId4"/><Relationship Target="../media/image09.png" Type="http://schemas.openxmlformats.org/officeDocument/2006/relationships/image" Id="rId10"/><Relationship Target="http://www.sqlite.org/famous.html" Type="http://schemas.openxmlformats.org/officeDocument/2006/relationships/hyperlink" TargetMode="External" Id="rId3"/><Relationship Target="../media/image12.png" Type="http://schemas.openxmlformats.org/officeDocument/2006/relationships/image" Id="rId11"/><Relationship Target="../media/image10.png" Type="http://schemas.openxmlformats.org/officeDocument/2006/relationships/image" Id="rId9"/><Relationship Target="../media/image05.png" Type="http://schemas.openxmlformats.org/officeDocument/2006/relationships/image" Id="rId6"/><Relationship Target="../media/image04.png" Type="http://schemas.openxmlformats.org/officeDocument/2006/relationships/image" Id="rId5"/><Relationship Target="../media/image06.png" Type="http://schemas.openxmlformats.org/officeDocument/2006/relationships/image" Id="rId8"/><Relationship Target="../media/image07.png" Type="http://schemas.openxmlformats.org/officeDocument/2006/relationships/image" Id="rId7"/></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1.xml" Type="http://schemas.openxmlformats.org/officeDocument/2006/relationships/slideLayout" Id="rId1"/><Relationship Target="https://addons.mozilla.org/en-US/firefox/addon/sqlite-manager/" Type="http://schemas.openxmlformats.org/officeDocument/2006/relationships/hyperlink" TargetMode="External" Id="rId4"/><Relationship Target="../media/image29.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1.xml" Type="http://schemas.openxmlformats.org/officeDocument/2006/relationships/slideLayout" Id="rId1"/><Relationship Target="../media/image02.jpg" Type="http://schemas.openxmlformats.org/officeDocument/2006/relationships/image" Id="rId4"/><Relationship Target="../media/image03.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1.xml" Type="http://schemas.openxmlformats.org/officeDocument/2006/relationships/slideLayout" Id="rId1"/><Relationship Target="../media/image32.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1.xml" Type="http://schemas.openxmlformats.org/officeDocument/2006/relationships/slideLayout" Id="rId1"/><Relationship Target="../media/image28.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 Target="../media/image23.png" Type="http://schemas.openxmlformats.org/officeDocument/2006/relationships/image" Id="rId4"/><Relationship Target="https://addons.mozilla.org/en-US/firefox/addon/sqlite-manager/" Type="http://schemas.openxmlformats.org/officeDocument/2006/relationships/hyperlink" TargetMode="External"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1.xml" Type="http://schemas.openxmlformats.org/officeDocument/2006/relationships/slideLayout" Id="rId1"/><Relationship Target="http://en.wikipedia.org/wiki/SQL" Type="http://schemas.openxmlformats.org/officeDocument/2006/relationships/hyperlink" TargetMode="External"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1.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1.xml" Type="http://schemas.openxmlformats.org/officeDocument/2006/relationships/slideLayout" Id="rId1"/><Relationship Target="../media/image25.png" Type="http://schemas.openxmlformats.org/officeDocument/2006/relationships/image" Id="rId4"/><Relationship Target="../media/image24.png" Type="http://schemas.openxmlformats.org/officeDocument/2006/relationships/image" Id="rId3"/><Relationship Target="../media/image19.jpg" Type="http://schemas.openxmlformats.org/officeDocument/2006/relationships/image" Id="rId5"/></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1.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1.xml" Type="http://schemas.openxmlformats.org/officeDocument/2006/relationships/slideLayout" Id="rId1"/><Relationship Target="../media/image27.png" Type="http://schemas.openxmlformats.org/officeDocument/2006/relationships/image" Id="rId4"/><Relationship Target="../media/image22.png" Type="http://schemas.openxmlformats.org/officeDocument/2006/relationships/image" Id="rId3"/><Relationship Target="../media/image21.jpg" Type="http://schemas.openxmlformats.org/officeDocument/2006/relationships/image" Id="rId5"/></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1.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1.xml" Type="http://schemas.openxmlformats.org/officeDocument/2006/relationships/slideLayout" Id="rId1"/><Relationship Target="../media/image36.png" Type="http://schemas.openxmlformats.org/officeDocument/2006/relationships/image" Id="rId4"/><Relationship Target="../media/image34.png" Type="http://schemas.openxmlformats.org/officeDocument/2006/relationships/image" Id="rId3"/><Relationship Target="../media/image26.jpg" Type="http://schemas.openxmlformats.org/officeDocument/2006/relationships/image"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1.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 Target="../media/image30.jpg" Type="http://schemas.openxmlformats.org/officeDocument/2006/relationships/image" Id="rId4"/><Relationship Target="../media/image44.png" Type="http://schemas.openxmlformats.org/officeDocument/2006/relationships/image" Id="rId3"/><Relationship Target="../media/image31.jpg" Type="http://schemas.openxmlformats.org/officeDocument/2006/relationships/image" Id="rId6"/><Relationship Target="../media/image45.png" Type="http://schemas.openxmlformats.org/officeDocument/2006/relationships/image" Id="rId5"/></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1.xml" Type="http://schemas.openxmlformats.org/officeDocument/2006/relationships/slideLayout" Id="rId1"/><Relationship Target="http://en.wikipedia.org/wiki/Relational_database" Type="http://schemas.openxmlformats.org/officeDocument/2006/relationships/hyperlink" TargetMode="External"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1.xml" Type="http://schemas.openxmlformats.org/officeDocument/2006/relationships/slideLayout" Id="rId1"/><Relationship Target="../media/image46.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1.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1.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0.xml" Type="http://schemas.openxmlformats.org/officeDocument/2006/relationships/slideLayout" Id="rId1"/><Relationship Target="http://en.wikipedia.org/wiki/Relational_model" Type="http://schemas.openxmlformats.org/officeDocument/2006/relationships/hyperlink" TargetMode="External"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1.xml" Type="http://schemas.openxmlformats.org/officeDocument/2006/relationships/slideLayout" Id="rId1"/><Relationship Target="../media/image33.jp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1.xml" Type="http://schemas.openxmlformats.org/officeDocument/2006/relationships/slideLayout" Id="rId1"/><Relationship Target="../media/image47.jp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1.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1.xml" Type="http://schemas.openxmlformats.org/officeDocument/2006/relationships/slideLayout" Id="rId1"/><Relationship Target="../media/image41.jp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1.xml" Type="http://schemas.openxmlformats.org/officeDocument/2006/relationships/slideLayout" Id="rId1"/><Relationship Target="../media/image35.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1.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1.xml" Type="http://schemas.openxmlformats.org/officeDocument/2006/relationships/slideLayout" Id="rId1"/><Relationship Target="../media/image42.jp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1.xml" Type="http://schemas.openxmlformats.org/officeDocument/2006/relationships/slideLayout" Id="rId1"/><Relationship Target="../media/image38.jp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3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1.xml" Type="http://schemas.openxmlformats.org/officeDocument/2006/relationships/slideLayout" Id="rId1"/><Relationship Target="../media/image39.jp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1.xml" Type="http://schemas.openxmlformats.org/officeDocument/2006/relationships/slideLayout" Id="rId1"/><Relationship Target="http://en.wikipedia.org/wiki/Database_normalization" Type="http://schemas.openxmlformats.org/officeDocument/2006/relationships/hyperlink" TargetMode="External"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1.xml" Type="http://schemas.openxmlformats.org/officeDocument/2006/relationships/slideLayout" Id="rId1"/><Relationship Target="../media/image40.png" Type="http://schemas.openxmlformats.org/officeDocument/2006/relationships/image" Id="rId4"/><Relationship Target="../media/image37.png" Type="http://schemas.openxmlformats.org/officeDocument/2006/relationships/image" Id="rId3"/></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10.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1.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1.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1.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1.xml" Type="http://schemas.openxmlformats.org/officeDocument/2006/relationships/slideLayout" Id="rId1"/><Relationship Target="http://en.wikipedia.org/wiki/Row_(database)" Type="http://schemas.openxmlformats.org/officeDocument/2006/relationships/hyperlink" TargetMode="External" Id="rId4"/><Relationship Target="../media/image16.jpg" Type="http://schemas.openxmlformats.org/officeDocument/2006/relationships/image"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10.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1.xml" Type="http://schemas.openxmlformats.org/officeDocument/2006/relationships/slideLayout" Id="rId1"/><Relationship Target="../media/image43.jpg" Type="http://schemas.openxmlformats.org/officeDocument/2006/relationships/image" Id="rId3"/></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1.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1.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1.xml" Type="http://schemas.openxmlformats.org/officeDocument/2006/relationships/slideLayout" Id="rId1"/><Relationship Target="../media/image57.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1.xml" Type="http://schemas.openxmlformats.org/officeDocument/2006/relationships/slideLayout" Id="rId1"/><Relationship Target="../media/image68.png" Type="http://schemas.openxmlformats.org/officeDocument/2006/relationships/image" Id="rId3"/></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1.xml" Type="http://schemas.openxmlformats.org/officeDocument/2006/relationships/slideLayout" Id="rId1"/><Relationship Target="../media/image64.png" Type="http://schemas.openxmlformats.org/officeDocument/2006/relationships/image" Id="rId3"/></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1.xml" Type="http://schemas.openxmlformats.org/officeDocument/2006/relationships/slideLayout" Id="rId1"/><Relationship Target="../media/image72.png" Type="http://schemas.openxmlformats.org/officeDocument/2006/relationships/image" Id="rId3"/></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1.xml" Type="http://schemas.openxmlformats.org/officeDocument/2006/relationships/slideLayout" Id="rId1"/><Relationship Target="../media/image55.png" Type="http://schemas.openxmlformats.org/officeDocument/2006/relationships/image" Id="rId4"/><Relationship Target="../media/image53.png" Type="http://schemas.openxmlformats.org/officeDocument/2006/relationships/image" Id="rId3"/></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1.xml" Type="http://schemas.openxmlformats.org/officeDocument/2006/relationships/slideLayout" Id="rId1"/><Relationship Target="../media/image6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 Target="../media/image20.png" Type="http://schemas.openxmlformats.org/officeDocument/2006/relationships/image" Id="rId3"/></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1.xml" Type="http://schemas.openxmlformats.org/officeDocument/2006/relationships/slideLayout" Id="rId1"/><Relationship Target="../media/image74.png" Type="http://schemas.openxmlformats.org/officeDocument/2006/relationships/image" Id="rId3"/></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1.xml" Type="http://schemas.openxmlformats.org/officeDocument/2006/relationships/slideLayout" Id="rId1"/><Relationship Target="../media/image50.png" Type="http://schemas.openxmlformats.org/officeDocument/2006/relationships/image" Id="rId3"/></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1.xml" Type="http://schemas.openxmlformats.org/officeDocument/2006/relationships/slideLayout" Id="rId1"/><Relationship Target="../media/image49.png" Type="http://schemas.openxmlformats.org/officeDocument/2006/relationships/image" Id="rId4"/><Relationship Target="../media/image48.png" Type="http://schemas.openxmlformats.org/officeDocument/2006/relationships/image" Id="rId3"/><Relationship Target="../media/image54.png" Type="http://schemas.openxmlformats.org/officeDocument/2006/relationships/image" Id="rId6"/><Relationship Target="../media/image51.png" Type="http://schemas.openxmlformats.org/officeDocument/2006/relationships/image" Id="rId5"/></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10.xml" Type="http://schemas.openxmlformats.org/officeDocument/2006/relationships/slideLayout" Id="rId1"/><Relationship Target="http://en.wikipedia.org/wiki/Join_(SQL)" Type="http://schemas.openxmlformats.org/officeDocument/2006/relationships/hyperlink" TargetMode="External" Id="rId3"/></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1.xml" Type="http://schemas.openxmlformats.org/officeDocument/2006/relationships/slideLayout" Id="rId1"/></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21.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1.xml" Type="http://schemas.openxmlformats.org/officeDocument/2006/relationships/slideLayout" Id="rId1"/><Relationship Target="../media/image61.png" Type="http://schemas.openxmlformats.org/officeDocument/2006/relationships/image" Id="rId4"/><Relationship Target="../media/image52.png" Type="http://schemas.openxmlformats.org/officeDocument/2006/relationships/image" Id="rId3"/><Relationship Target="../media/image56.png" Type="http://schemas.openxmlformats.org/officeDocument/2006/relationships/image" Id="rId5"/></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1.xml" Type="http://schemas.openxmlformats.org/officeDocument/2006/relationships/slideLayout" Id="rId1"/><Relationship Target="../media/image59.png" Type="http://schemas.openxmlformats.org/officeDocument/2006/relationships/image" Id="rId4"/><Relationship Target="../media/image58.png" Type="http://schemas.openxmlformats.org/officeDocument/2006/relationships/image" Id="rId3"/><Relationship Target="../media/image62.png" Type="http://schemas.openxmlformats.org/officeDocument/2006/relationships/image" Id="rId5"/></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1.xml" Type="http://schemas.openxmlformats.org/officeDocument/2006/relationships/slideLayout" Id="rId1"/><Relationship Target="../media/image63.png" Type="http://schemas.openxmlformats.org/officeDocument/2006/relationships/image" Id="rId4"/><Relationship Target="../media/image67.png" Type="http://schemas.openxmlformats.org/officeDocument/2006/relationships/image" Id="rId3"/><Relationship Target="../media/image65.png" Type="http://schemas.openxmlformats.org/officeDocument/2006/relationships/image" Id="rId5"/></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1.xml" Type="http://schemas.openxmlformats.org/officeDocument/2006/relationships/slideLayout" Id="rId1"/><Relationship Target="../media/image7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1.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1.xml" Type="http://schemas.openxmlformats.org/officeDocument/2006/relationships/slideLayout" Id="rId1"/><Relationship Target="../media/image69.png" Type="http://schemas.openxmlformats.org/officeDocument/2006/relationships/image" Id="rId4"/><Relationship Target="../media/image73.jpg" Type="http://schemas.openxmlformats.org/officeDocument/2006/relationships/image" Id="rId3"/></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1.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1.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1.xml" Type="http://schemas.openxmlformats.org/officeDocument/2006/relationships/slideLayout" Id="rId1"/></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43.xml" Type="http://schemas.openxmlformats.org/officeDocument/2006/relationships/slideLayout" Id="rId1"/><Relationship Target="http://open.umich.edu/" Type="http://schemas.openxmlformats.org/officeDocument/2006/relationships/hyperlink" TargetMode="External" Id="rId4"/><Relationship Target="http://www.dr-chuck.com" Type="http://schemas.openxmlformats.org/officeDocument/2006/relationships/hyperlink" TargetMode="External" Id="rId3"/><Relationship Target="../media/image71.png" Type="http://schemas.openxmlformats.org/officeDocument/2006/relationships/image" Id="rId6"/><Relationship Target="../media/image66.jp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 Target="../media/image02.jpg" Type="http://schemas.openxmlformats.org/officeDocument/2006/relationships/image" Id="rId4"/><Relationship Target="../media/image03.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 Target="http://en.wikipedia.org/wiki/Database_administrator"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1257300" x="1155700"/>
            <a:ext cy="33654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FF00FF"/>
                </a:solidFill>
                <a:latin typeface="Cabin"/>
                <a:ea typeface="Cabin"/>
                <a:cs typeface="Cabin"/>
                <a:sym typeface="Cabin"/>
              </a:rPr>
              <a:t>Relational Databases</a:t>
            </a:r>
            <a:br>
              <a:rPr strike="noStrike" u="none" b="0" cap="none" baseline="0" sz="7600" lang="en-US" i="0">
                <a:solidFill>
                  <a:srgbClr val="FF00FF"/>
                </a:solidFill>
                <a:latin typeface="Cabin"/>
                <a:ea typeface="Cabin"/>
                <a:cs typeface="Cabin"/>
                <a:sym typeface="Cabin"/>
              </a:rPr>
            </a:br>
            <a:r>
              <a:rPr strike="noStrike" u="none" b="0" cap="none" baseline="0" sz="7600" lang="en-US" i="0">
                <a:solidFill>
                  <a:srgbClr val="FF00FF"/>
                </a:solidFill>
                <a:latin typeface="Cabin"/>
                <a:ea typeface="Cabin"/>
                <a:cs typeface="Cabin"/>
                <a:sym typeface="Cabin"/>
              </a:rPr>
              <a:t>and SQLite</a:t>
            </a:r>
          </a:p>
        </p:txBody>
      </p:sp>
      <p:sp>
        <p:nvSpPr>
          <p:cNvPr id="161" name="Shape 161"/>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Charles Severance</a:t>
            </a:r>
          </a:p>
          <a:p>
            <a:pPr algn="ctr" rtl="0" lvl="0" marR="0" indent="-342900" marL="342900">
              <a:spcBef>
                <a:spcPts val="0"/>
              </a:spcBef>
              <a:spcAft>
                <a:spcPts val="0"/>
              </a:spcAft>
              <a:buNone/>
            </a:pPr>
            <a:r>
              <a:t/>
            </a:r>
            <a:endParaRPr/>
          </a:p>
        </p:txBody>
      </p:sp>
      <p:pic>
        <p:nvPicPr>
          <p:cNvPr id="162" name="Shape 162"/>
          <p:cNvPicPr preferRelativeResize="0"/>
          <p:nvPr/>
        </p:nvPicPr>
        <p:blipFill rotWithShape="1">
          <a:blip r:embed="rId3">
            <a:alphaModFix/>
          </a:blip>
          <a:srcRect t="0" b="0" r="0" l="0"/>
          <a:stretch/>
        </p:blipFill>
        <p:spPr>
          <a:xfrm>
            <a:off y="8006561" x="13953462"/>
            <a:ext cy="601799" cx="1773299"/>
          </a:xfrm>
          <a:prstGeom prst="rect">
            <a:avLst/>
          </a:prstGeom>
          <a:noFill/>
          <a:ln>
            <a:noFill/>
          </a:ln>
        </p:spPr>
      </p:pic>
      <p:sp>
        <p:nvSpPr>
          <p:cNvPr id="163" name="Shape 163"/>
          <p:cNvSpPr txBox="1"/>
          <p:nvPr/>
        </p:nvSpPr>
        <p:spPr>
          <a:xfrm>
            <a:off y="7759700" x="4081449"/>
            <a:ext cy="1016099" cx="8032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sng" b="0" cap="none" baseline="0" sz="3200" lang="en-US" i="0">
                <a:solidFill>
                  <a:srgbClr val="FFFF00"/>
                </a:solidFill>
                <a:latin typeface="Cabin"/>
                <a:ea typeface="Cabin"/>
                <a:cs typeface="Cabin"/>
                <a:sym typeface="Cabin"/>
                <a:hlinkClick r:id="rId4"/>
              </a:rPr>
              <a:t>www.</a:t>
            </a:r>
            <a:r>
              <a:rPr u="sng" sz="3200" lang="en-US">
                <a:solidFill>
                  <a:srgbClr val="FFFF00"/>
                </a:solidFill>
                <a:latin typeface="Cabin"/>
                <a:ea typeface="Cabin"/>
                <a:cs typeface="Cabin"/>
                <a:sym typeface="Cabin"/>
                <a:hlinkClick r:id="rId5"/>
              </a:rPr>
              <a:t>pythonlearn</a:t>
            </a:r>
            <a:r>
              <a:rPr strike="noStrike" u="sng" b="0" cap="none" baseline="0" sz="3200" lang="en-US" i="0">
                <a:solidFill>
                  <a:srgbClr val="FFFF00"/>
                </a:solidFill>
                <a:latin typeface="Cabin"/>
                <a:ea typeface="Cabin"/>
                <a:cs typeface="Cabin"/>
                <a:sym typeface="Cabin"/>
                <a:hlinkClick r:id="rId6"/>
              </a:rPr>
              <a:t>.com</a:t>
            </a:r>
          </a:p>
        </p:txBody>
      </p:sp>
      <p:pic>
        <p:nvPicPr>
          <p:cNvPr id="164" name="Shape 164"/>
          <p:cNvPicPr preferRelativeResize="0"/>
          <p:nvPr/>
        </p:nvPicPr>
        <p:blipFill rotWithShape="1">
          <a:blip r:embed="rId7">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Database Model</a:t>
            </a:r>
          </a:p>
        </p:txBody>
      </p:sp>
      <p:sp>
        <p:nvSpPr>
          <p:cNvPr id="234" name="Shape 234"/>
          <p:cNvSpPr txBox="1"/>
          <p:nvPr/>
        </p:nvSpPr>
        <p:spPr>
          <a:xfrm>
            <a:off y="8192850" x="4182000"/>
            <a:ext cy="622199" cx="9114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http://en.wikipedia.org/wiki/Database_model</a:t>
            </a:r>
          </a:p>
        </p:txBody>
      </p:sp>
      <p:sp>
        <p:nvSpPr>
          <p:cNvPr id="235" name="Shape 235"/>
          <p:cNvSpPr txBox="1"/>
          <p:nvPr/>
        </p:nvSpPr>
        <p:spPr>
          <a:xfrm>
            <a:off y="2647950" x="2282825"/>
            <a:ext cy="4546499" cx="11671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A </a:t>
            </a:r>
            <a:r>
              <a:rPr strike="noStrike" u="none" b="0" cap="none" baseline="0" sz="3800" lang="en-US" i="0">
                <a:solidFill>
                  <a:srgbClr val="00FF00"/>
                </a:solidFill>
                <a:latin typeface="Cabin"/>
                <a:ea typeface="Cabin"/>
                <a:cs typeface="Cabin"/>
                <a:sym typeface="Cabin"/>
              </a:rPr>
              <a:t>database model</a:t>
            </a:r>
            <a:r>
              <a:rPr strike="noStrike" u="none" b="0" cap="none" baseline="0" sz="3800" lang="en-US" i="0">
                <a:solidFill>
                  <a:schemeClr val="lt1"/>
                </a:solidFill>
                <a:latin typeface="Cabin"/>
                <a:ea typeface="Cabin"/>
                <a:cs typeface="Cabin"/>
                <a:sym typeface="Cabin"/>
              </a:rPr>
              <a:t> or </a:t>
            </a:r>
            <a:r>
              <a:rPr strike="noStrike" u="none" b="0" cap="none" baseline="0" sz="3800" lang="en-US" i="0">
                <a:solidFill>
                  <a:srgbClr val="00FF00"/>
                </a:solidFill>
                <a:latin typeface="Cabin"/>
                <a:ea typeface="Cabin"/>
                <a:cs typeface="Cabin"/>
                <a:sym typeface="Cabin"/>
              </a:rPr>
              <a:t>database schema</a:t>
            </a:r>
            <a:r>
              <a:rPr strike="noStrike" u="none" b="0" cap="none" baseline="0" sz="3800" lang="en-US" i="0">
                <a:solidFill>
                  <a:schemeClr val="lt1"/>
                </a:solidFill>
                <a:latin typeface="Cabin"/>
                <a:ea typeface="Cabin"/>
                <a:cs typeface="Cabin"/>
                <a:sym typeface="Cabin"/>
              </a:rPr>
              <a:t> is the </a:t>
            </a:r>
            <a:r>
              <a:rPr strike="noStrike" u="none" b="0" cap="none" baseline="0" sz="3800" lang="en-US" i="0">
                <a:solidFill>
                  <a:srgbClr val="FF00FF"/>
                </a:solidFill>
                <a:latin typeface="Cabin"/>
                <a:ea typeface="Cabin"/>
                <a:cs typeface="Cabin"/>
                <a:sym typeface="Cabin"/>
              </a:rPr>
              <a:t>structure or format of a database</a:t>
            </a:r>
            <a:r>
              <a:rPr strike="noStrike" u="none" b="0" cap="none" baseline="0" sz="3800" lang="en-US" i="0">
                <a:solidFill>
                  <a:schemeClr val="lt1"/>
                </a:solidFill>
                <a:latin typeface="Cabin"/>
                <a:ea typeface="Cabin"/>
                <a:cs typeface="Cabin"/>
                <a:sym typeface="Cabin"/>
              </a:rPr>
              <a:t>, described in a formal language supported by the database management system, In other words, a </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database model</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 is the application of a data model when used in conjunction with a database management system.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y="0" x="0"/>
          <a:ext cy="0" cx="0"/>
          <a:chOff y="0" x="0"/>
          <a:chExt cy="0" cx="0"/>
        </a:xfrm>
      </p:grpSpPr>
      <p:sp>
        <p:nvSpPr>
          <p:cNvPr id="240" name="Shape 24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SQL</a:t>
            </a:r>
          </a:p>
        </p:txBody>
      </p:sp>
      <p:sp>
        <p:nvSpPr>
          <p:cNvPr id="241" name="Shape 241"/>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Structured Query Language</a:t>
            </a:r>
            <a:r>
              <a:rPr strike="noStrike" u="none" b="0" cap="none" baseline="0" sz="3600" lang="en-US" i="0">
                <a:solidFill>
                  <a:schemeClr val="lt1"/>
                </a:solidFill>
                <a:latin typeface="Cabin"/>
                <a:ea typeface="Cabin"/>
                <a:cs typeface="Cabin"/>
                <a:sym typeface="Cabin"/>
              </a:rPr>
              <a:t> is the language we use to issue commands to the database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Create a table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Retrieve some data</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Insert data</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Delete data </a:t>
            </a:r>
          </a:p>
        </p:txBody>
      </p:sp>
      <p:sp>
        <p:nvSpPr>
          <p:cNvPr id="242" name="Shape 242"/>
          <p:cNvSpPr txBox="1"/>
          <p:nvPr/>
        </p:nvSpPr>
        <p:spPr>
          <a:xfrm>
            <a:off y="8255000" x="4988525"/>
            <a:ext cy="622199" cx="7478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http://en.wikipedia.org/wiki/SQL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y="0" x="0"/>
          <a:ext cy="0" cx="0"/>
          <a:chOff y="0" x="0"/>
          <a:chExt cy="0" cx="0"/>
        </a:xfrm>
      </p:grpSpPr>
      <p:sp>
        <p:nvSpPr>
          <p:cNvPr id="247" name="Shape 24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Common Database Systems</a:t>
            </a:r>
          </a:p>
        </p:txBody>
      </p:sp>
      <p:sp>
        <p:nvSpPr>
          <p:cNvPr id="248" name="Shape 24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Three Major Database Management Systems in wide use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Oracle</a:t>
            </a:r>
            <a:r>
              <a:rPr strike="noStrike" u="none" b="0" cap="none" baseline="0" sz="3600" lang="en-US" i="0">
                <a:solidFill>
                  <a:schemeClr val="lt1"/>
                </a:solidFill>
                <a:latin typeface="Cabin"/>
                <a:ea typeface="Cabin"/>
                <a:cs typeface="Cabin"/>
                <a:sym typeface="Cabin"/>
              </a:rPr>
              <a:t> - Large, commercial, enterprise-scale, very very tweakable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MySql</a:t>
            </a:r>
            <a:r>
              <a:rPr strike="noStrike" u="none" b="0" cap="none" baseline="0" sz="3600" lang="en-US" i="0">
                <a:solidFill>
                  <a:schemeClr val="lt1"/>
                </a:solidFill>
                <a:latin typeface="Cabin"/>
                <a:ea typeface="Cabin"/>
                <a:cs typeface="Cabin"/>
                <a:sym typeface="Cabin"/>
              </a:rPr>
              <a:t> - Simpler but very fast and scalable - commercial open source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SqlServer</a:t>
            </a:r>
            <a:r>
              <a:rPr strike="noStrike" u="none" b="0" cap="none" baseline="0" sz="3600" lang="en-US" i="0">
                <a:solidFill>
                  <a:schemeClr val="lt1"/>
                </a:solidFill>
                <a:latin typeface="Cabin"/>
                <a:ea typeface="Cabin"/>
                <a:cs typeface="Cabin"/>
                <a:sym typeface="Cabin"/>
              </a:rPr>
              <a:t> - Very nice - from Microsoft (also Access)</a:t>
            </a:r>
          </a:p>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Many other smaller projects, free and open source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HSQL, </a:t>
            </a:r>
            <a:r>
              <a:rPr strike="noStrike" u="none" b="0" cap="none" baseline="0" sz="3600" lang="en-US" i="0">
                <a:solidFill>
                  <a:srgbClr val="00FF00"/>
                </a:solidFill>
                <a:latin typeface="Cabin"/>
                <a:ea typeface="Cabin"/>
                <a:cs typeface="Cabin"/>
                <a:sym typeface="Cabin"/>
              </a:rPr>
              <a:t>SQLite</a:t>
            </a:r>
            <a:r>
              <a:rPr strike="noStrike" u="none" b="0" cap="none" baseline="0" sz="3600" lang="en-US" i="0">
                <a:solidFill>
                  <a:schemeClr val="lt1"/>
                </a:solidFill>
                <a:latin typeface="Cabin"/>
                <a:ea typeface="Cabin"/>
                <a:cs typeface="Cabin"/>
                <a:sym typeface="Cabin"/>
              </a:rPr>
              <a:t>, Postgress, ...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y="0" x="0"/>
          <a:ext cy="0" cx="0"/>
          <a:chOff y="0" x="0"/>
          <a:chExt cy="0" cx="0"/>
        </a:xfrm>
      </p:grpSpPr>
      <p:sp>
        <p:nvSpPr>
          <p:cNvPr id="253" name="Shape 25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SQLite Database Manager</a:t>
            </a:r>
          </a:p>
        </p:txBody>
      </p:sp>
      <p:sp>
        <p:nvSpPr>
          <p:cNvPr id="254" name="Shape 254"/>
          <p:cNvSpPr txBox="1"/>
          <p:nvPr>
            <p:ph idx="1" type="body"/>
          </p:nvPr>
        </p:nvSpPr>
        <p:spPr>
          <a:xfrm>
            <a:off y="2603500" x="1155700"/>
            <a:ext cy="5702399" cx="144978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SQLite is a very popular database - it is free and fast and small</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have a Fire</a:t>
            </a:r>
            <a:r>
              <a:rPr sz="3600" lang="en-US">
                <a:solidFill>
                  <a:schemeClr val="lt1"/>
                </a:solidFill>
                <a:latin typeface="Cabin"/>
                <a:ea typeface="Cabin"/>
                <a:cs typeface="Cabin"/>
                <a:sym typeface="Cabin"/>
              </a:rPr>
              <a:t>f</a:t>
            </a:r>
            <a:r>
              <a:rPr strike="noStrike" u="none" b="0" cap="none" baseline="0" sz="3600" lang="en-US" i="0">
                <a:solidFill>
                  <a:schemeClr val="lt1"/>
                </a:solidFill>
                <a:latin typeface="Cabin"/>
                <a:ea typeface="Cabin"/>
                <a:cs typeface="Cabin"/>
                <a:sym typeface="Cabin"/>
              </a:rPr>
              <a:t>ox plugin to manipulate SQLite databases</a:t>
            </a:r>
          </a:p>
          <a:p>
            <a:pPr algn="l" rtl="0" lvl="1" marR="0" indent="-457200" marL="914400">
              <a:lnSpc>
                <a:spcPct val="100000"/>
              </a:lnSpc>
              <a:spcBef>
                <a:spcPts val="3500"/>
              </a:spcBef>
              <a:spcAft>
                <a:spcPts val="1000"/>
              </a:spcAft>
              <a:buClr>
                <a:schemeClr val="lt1"/>
              </a:buClr>
              <a:buSzPct val="100000"/>
              <a:buFont typeface="Cabin"/>
              <a:buChar char="•"/>
            </a:pPr>
            <a:r>
              <a:rPr strike="noStrike" u="sng" b="0" cap="none" baseline="0" sz="3600" lang="en-US" i="0">
                <a:solidFill>
                  <a:schemeClr val="lt1"/>
                </a:solidFill>
                <a:latin typeface="Cabin"/>
                <a:ea typeface="Cabin"/>
                <a:cs typeface="Cabin"/>
                <a:sym typeface="Cabin"/>
                <a:hlinkClick r:id="rId3"/>
              </a:rPr>
              <a:t>https://addons.mozilla.org/en-US/firefox/addon/sqlite-manager/</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SQLite is embedded in Python and a number of other languages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y="0" x="0"/>
          <a:ext cy="0" cx="0"/>
          <a:chOff y="0" x="0"/>
          <a:chExt cy="0" cx="0"/>
        </a:xfrm>
      </p:grpSpPr>
      <p:sp>
        <p:nvSpPr>
          <p:cNvPr id="259" name="Shape 259"/>
          <p:cNvSpPr txBox="1"/>
          <p:nvPr>
            <p:ph type="title"/>
          </p:nvPr>
        </p:nvSpPr>
        <p:spPr>
          <a:xfrm>
            <a:off y="241300" x="1155700"/>
            <a:ext cy="19811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SQLite is in lots of software...</a:t>
            </a:r>
          </a:p>
        </p:txBody>
      </p:sp>
      <p:sp>
        <p:nvSpPr>
          <p:cNvPr id="260" name="Shape 260"/>
          <p:cNvSpPr txBox="1"/>
          <p:nvPr/>
        </p:nvSpPr>
        <p:spPr>
          <a:xfrm>
            <a:off y="8204200" x="4267200"/>
            <a:ext cy="622199" cx="8063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http://www.sqlite.org/famous.html</a:t>
            </a:r>
          </a:p>
        </p:txBody>
      </p:sp>
      <p:pic>
        <p:nvPicPr>
          <p:cNvPr id="261" name="Shape 261"/>
          <p:cNvPicPr preferRelativeResize="0"/>
          <p:nvPr/>
        </p:nvPicPr>
        <p:blipFill rotWithShape="1">
          <a:blip r:embed="rId4">
            <a:alphaModFix/>
          </a:blip>
          <a:srcRect t="0" b="0" r="0" l="0"/>
          <a:stretch/>
        </p:blipFill>
        <p:spPr>
          <a:xfrm>
            <a:off y="4686300" x="12801600"/>
            <a:ext cy="1219199" cx="2730500"/>
          </a:xfrm>
          <a:prstGeom prst="rect">
            <a:avLst/>
          </a:prstGeom>
          <a:noFill/>
          <a:ln>
            <a:noFill/>
          </a:ln>
        </p:spPr>
      </p:pic>
      <p:pic>
        <p:nvPicPr>
          <p:cNvPr id="262" name="Shape 262"/>
          <p:cNvPicPr preferRelativeResize="0"/>
          <p:nvPr/>
        </p:nvPicPr>
        <p:blipFill rotWithShape="1">
          <a:blip r:embed="rId5">
            <a:alphaModFix/>
          </a:blip>
          <a:srcRect t="0" b="0" r="0" l="0"/>
          <a:stretch/>
        </p:blipFill>
        <p:spPr>
          <a:xfrm>
            <a:off y="7277100" x="685800"/>
            <a:ext cy="381000" cx="2730500"/>
          </a:xfrm>
          <a:prstGeom prst="rect">
            <a:avLst/>
          </a:prstGeom>
          <a:noFill/>
          <a:ln>
            <a:noFill/>
          </a:ln>
        </p:spPr>
      </p:pic>
      <p:pic>
        <p:nvPicPr>
          <p:cNvPr id="263" name="Shape 263"/>
          <p:cNvPicPr preferRelativeResize="0"/>
          <p:nvPr/>
        </p:nvPicPr>
        <p:blipFill rotWithShape="1">
          <a:blip r:embed="rId6">
            <a:alphaModFix/>
          </a:blip>
          <a:srcRect t="0" b="0" r="0" l="0"/>
          <a:stretch/>
        </p:blipFill>
        <p:spPr>
          <a:xfrm>
            <a:off y="2336800" x="3340100"/>
            <a:ext cy="812799" cx="2730500"/>
          </a:xfrm>
          <a:prstGeom prst="rect">
            <a:avLst/>
          </a:prstGeom>
          <a:noFill/>
          <a:ln>
            <a:noFill/>
          </a:ln>
        </p:spPr>
      </p:pic>
      <p:pic>
        <p:nvPicPr>
          <p:cNvPr id="264" name="Shape 264"/>
          <p:cNvPicPr preferRelativeResize="0"/>
          <p:nvPr/>
        </p:nvPicPr>
        <p:blipFill rotWithShape="1">
          <a:blip r:embed="rId7">
            <a:alphaModFix/>
          </a:blip>
          <a:srcRect t="0" b="0" r="0" l="0"/>
          <a:stretch/>
        </p:blipFill>
        <p:spPr>
          <a:xfrm>
            <a:off y="6159500" x="8801100"/>
            <a:ext cy="762000" cx="2730500"/>
          </a:xfrm>
          <a:prstGeom prst="rect">
            <a:avLst/>
          </a:prstGeom>
          <a:noFill/>
          <a:ln>
            <a:noFill/>
          </a:ln>
        </p:spPr>
      </p:pic>
      <p:pic>
        <p:nvPicPr>
          <p:cNvPr id="265" name="Shape 265"/>
          <p:cNvPicPr preferRelativeResize="0"/>
          <p:nvPr/>
        </p:nvPicPr>
        <p:blipFill rotWithShape="1">
          <a:blip r:embed="rId8">
            <a:alphaModFix/>
          </a:blip>
          <a:srcRect t="0" b="0" r="0" l="0"/>
          <a:stretch/>
        </p:blipFill>
        <p:spPr>
          <a:xfrm>
            <a:off y="3644900" x="406400"/>
            <a:ext cy="838199" cx="2730500"/>
          </a:xfrm>
          <a:prstGeom prst="rect">
            <a:avLst/>
          </a:prstGeom>
          <a:noFill/>
          <a:ln>
            <a:noFill/>
          </a:ln>
        </p:spPr>
      </p:pic>
      <p:pic>
        <p:nvPicPr>
          <p:cNvPr id="266" name="Shape 266"/>
          <p:cNvPicPr preferRelativeResize="0"/>
          <p:nvPr/>
        </p:nvPicPr>
        <p:blipFill rotWithShape="1">
          <a:blip r:embed="rId9">
            <a:alphaModFix/>
          </a:blip>
          <a:srcRect t="0" b="0" r="0" l="0"/>
          <a:stretch/>
        </p:blipFill>
        <p:spPr>
          <a:xfrm>
            <a:off y="3492500" x="5562600"/>
            <a:ext cy="1143000" cx="2730500"/>
          </a:xfrm>
          <a:prstGeom prst="rect">
            <a:avLst/>
          </a:prstGeom>
          <a:noFill/>
          <a:ln>
            <a:noFill/>
          </a:ln>
        </p:spPr>
      </p:pic>
      <p:pic>
        <p:nvPicPr>
          <p:cNvPr id="267" name="Shape 267"/>
          <p:cNvPicPr preferRelativeResize="0"/>
          <p:nvPr/>
        </p:nvPicPr>
        <p:blipFill rotWithShape="1">
          <a:blip r:embed="rId10">
            <a:alphaModFix/>
          </a:blip>
          <a:srcRect t="0" b="0" r="0" l="0"/>
          <a:stretch/>
        </p:blipFill>
        <p:spPr>
          <a:xfrm>
            <a:off y="4787900" x="1257300"/>
            <a:ext cy="508000" cx="2730500"/>
          </a:xfrm>
          <a:prstGeom prst="rect">
            <a:avLst/>
          </a:prstGeom>
          <a:noFill/>
          <a:ln>
            <a:noFill/>
          </a:ln>
        </p:spPr>
      </p:pic>
      <p:pic>
        <p:nvPicPr>
          <p:cNvPr id="268" name="Shape 268"/>
          <p:cNvPicPr preferRelativeResize="0"/>
          <p:nvPr/>
        </p:nvPicPr>
        <p:blipFill rotWithShape="1">
          <a:blip r:embed="rId11">
            <a:alphaModFix/>
          </a:blip>
          <a:srcRect t="0" b="0" r="0" l="0"/>
          <a:stretch/>
        </p:blipFill>
        <p:spPr>
          <a:xfrm>
            <a:off y="2400300" x="7327900"/>
            <a:ext cy="673099" cx="2730500"/>
          </a:xfrm>
          <a:prstGeom prst="rect">
            <a:avLst/>
          </a:prstGeom>
          <a:noFill/>
          <a:ln>
            <a:noFill/>
          </a:ln>
        </p:spPr>
      </p:pic>
      <p:pic>
        <p:nvPicPr>
          <p:cNvPr id="269" name="Shape 269"/>
          <p:cNvPicPr preferRelativeResize="0"/>
          <p:nvPr/>
        </p:nvPicPr>
        <p:blipFill rotWithShape="1">
          <a:blip r:embed="rId12">
            <a:alphaModFix/>
          </a:blip>
          <a:srcRect t="0" b="0" r="0" l="0"/>
          <a:stretch/>
        </p:blipFill>
        <p:spPr>
          <a:xfrm>
            <a:off y="5283200" x="5372100"/>
            <a:ext cy="1130299" cx="2730500"/>
          </a:xfrm>
          <a:prstGeom prst="rect">
            <a:avLst/>
          </a:prstGeom>
          <a:noFill/>
          <a:ln>
            <a:noFill/>
          </a:ln>
        </p:spPr>
      </p:pic>
      <p:pic>
        <p:nvPicPr>
          <p:cNvPr id="270" name="Shape 270"/>
          <p:cNvPicPr preferRelativeResize="0"/>
          <p:nvPr/>
        </p:nvPicPr>
        <p:blipFill rotWithShape="1">
          <a:blip r:embed="rId13">
            <a:alphaModFix/>
          </a:blip>
          <a:srcRect t="0" b="0" r="0" l="0"/>
          <a:stretch/>
        </p:blipFill>
        <p:spPr>
          <a:xfrm>
            <a:off y="5715000" x="2108200"/>
            <a:ext cy="952499" cx="2730500"/>
          </a:xfrm>
          <a:prstGeom prst="rect">
            <a:avLst/>
          </a:prstGeom>
          <a:noFill/>
          <a:ln>
            <a:noFill/>
          </a:ln>
        </p:spPr>
      </p:pic>
      <p:pic>
        <p:nvPicPr>
          <p:cNvPr id="271" name="Shape 271"/>
          <p:cNvPicPr preferRelativeResize="0"/>
          <p:nvPr/>
        </p:nvPicPr>
        <p:blipFill rotWithShape="1">
          <a:blip r:embed="rId14">
            <a:alphaModFix/>
          </a:blip>
          <a:srcRect t="0" b="0" r="0" l="0"/>
          <a:stretch/>
        </p:blipFill>
        <p:spPr>
          <a:xfrm>
            <a:off y="4356100" x="9207500"/>
            <a:ext cy="965199" cx="2730500"/>
          </a:xfrm>
          <a:prstGeom prst="rect">
            <a:avLst/>
          </a:prstGeom>
          <a:noFill/>
          <a:ln>
            <a:noFill/>
          </a:ln>
        </p:spPr>
      </p:pic>
      <p:pic>
        <p:nvPicPr>
          <p:cNvPr id="272" name="Shape 272"/>
          <p:cNvPicPr preferRelativeResize="0"/>
          <p:nvPr/>
        </p:nvPicPr>
        <p:blipFill rotWithShape="1">
          <a:blip r:embed="rId15">
            <a:alphaModFix/>
          </a:blip>
          <a:srcRect t="0" b="0" r="0" l="0"/>
          <a:stretch/>
        </p:blipFill>
        <p:spPr>
          <a:xfrm>
            <a:off y="6629400" x="11988800"/>
            <a:ext cy="698500" cx="2730500"/>
          </a:xfrm>
          <a:prstGeom prst="rect">
            <a:avLst/>
          </a:prstGeom>
          <a:noFill/>
          <a:ln>
            <a:noFill/>
          </a:ln>
        </p:spPr>
      </p:pic>
      <p:pic>
        <p:nvPicPr>
          <p:cNvPr id="273" name="Shape 273"/>
          <p:cNvPicPr preferRelativeResize="0"/>
          <p:nvPr/>
        </p:nvPicPr>
        <p:blipFill rotWithShape="1">
          <a:blip r:embed="rId16">
            <a:alphaModFix/>
          </a:blip>
          <a:srcRect t="0" b="0" r="0" l="0"/>
          <a:stretch/>
        </p:blipFill>
        <p:spPr>
          <a:xfrm>
            <a:off y="2501900" x="11607800"/>
            <a:ext cy="1270000" cx="2730500"/>
          </a:xfrm>
          <a:prstGeom prst="rect">
            <a:avLst/>
          </a:prstGeom>
          <a:noFill/>
          <a:ln>
            <a:noFill/>
          </a:ln>
        </p:spPr>
      </p:pic>
      <p:pic>
        <p:nvPicPr>
          <p:cNvPr id="274" name="Shape 274"/>
          <p:cNvPicPr preferRelativeResize="0"/>
          <p:nvPr/>
        </p:nvPicPr>
        <p:blipFill rotWithShape="1">
          <a:blip r:embed="rId17">
            <a:alphaModFix/>
          </a:blip>
          <a:srcRect t="0" b="0" r="0" l="0"/>
          <a:stretch/>
        </p:blipFill>
        <p:spPr>
          <a:xfrm>
            <a:off y="7099300" x="5372100"/>
            <a:ext cy="723900" cx="27305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y="0" x="0"/>
          <a:ext cy="0" cx="0"/>
          <a:chOff y="0" x="0"/>
          <a:chExt cy="0" cx="0"/>
        </a:xfrm>
      </p:grpSpPr>
      <p:pic>
        <p:nvPicPr>
          <p:cNvPr id="279" name="Shape 279"/>
          <p:cNvPicPr preferRelativeResize="0"/>
          <p:nvPr/>
        </p:nvPicPr>
        <p:blipFill rotWithShape="1">
          <a:blip r:embed="rId3">
            <a:alphaModFix/>
          </a:blip>
          <a:srcRect t="0" b="0" r="0" l="0"/>
          <a:stretch/>
        </p:blipFill>
        <p:spPr>
          <a:xfrm>
            <a:off y="444500" x="2260600"/>
            <a:ext cy="7759700" cx="11734800"/>
          </a:xfrm>
          <a:prstGeom prst="rect">
            <a:avLst/>
          </a:prstGeom>
          <a:noFill/>
          <a:ln>
            <a:noFill/>
          </a:ln>
        </p:spPr>
      </p:pic>
      <p:sp>
        <p:nvSpPr>
          <p:cNvPr id="280" name="Shape 280"/>
          <p:cNvSpPr txBox="1"/>
          <p:nvPr/>
        </p:nvSpPr>
        <p:spPr>
          <a:xfrm>
            <a:off y="4254500" x="7670800"/>
            <a:ext cy="622299" cx="9207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Text</a:t>
            </a:r>
          </a:p>
        </p:txBody>
      </p:sp>
      <p:sp>
        <p:nvSpPr>
          <p:cNvPr id="281" name="Shape 281"/>
          <p:cNvSpPr txBox="1"/>
          <p:nvPr/>
        </p:nvSpPr>
        <p:spPr>
          <a:xfrm>
            <a:off y="8255000" x="1489650"/>
            <a:ext cy="622199" cx="13334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chemeClr val="lt1"/>
                </a:solidFill>
                <a:latin typeface="Cabin"/>
                <a:ea typeface="Cabin"/>
                <a:cs typeface="Cabin"/>
                <a:sym typeface="Cabin"/>
                <a:hlinkClick r:id="rId4"/>
              </a:rPr>
              <a:t>https://addons.mozilla.org/en-US/firefox/addon/sqlite-manager/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y="0" x="0"/>
          <a:ext cy="0" cx="0"/>
          <a:chOff y="0" x="0"/>
          <a:chExt cy="0" cx="0"/>
        </a:xfrm>
      </p:grpSpPr>
      <p:sp>
        <p:nvSpPr>
          <p:cNvPr id="286" name="Shape 286"/>
          <p:cNvSpPr txBox="1"/>
          <p:nvPr>
            <p:ph type="title"/>
          </p:nvPr>
        </p:nvSpPr>
        <p:spPr>
          <a:xfrm>
            <a:off y="241300" x="11557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Application Structure</a:t>
            </a:r>
          </a:p>
        </p:txBody>
      </p:sp>
      <p:sp>
        <p:nvSpPr>
          <p:cNvPr id="287" name="Shape 287"/>
          <p:cNvSpPr txBox="1"/>
          <p:nvPr/>
        </p:nvSpPr>
        <p:spPr>
          <a:xfrm>
            <a:off y="2692400" x="11214100"/>
            <a:ext cy="2197200" cx="3898800"/>
          </a:xfrm>
          <a:prstGeom prst="rect">
            <a:avLst/>
          </a:prstGeom>
          <a:noFill/>
          <a:ln w="1016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 </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 Model</a:t>
            </a:r>
          </a:p>
        </p:txBody>
      </p:sp>
      <p:sp>
        <p:nvSpPr>
          <p:cNvPr id="288" name="Shape 288"/>
          <p:cNvSpPr txBox="1"/>
          <p:nvPr/>
        </p:nvSpPr>
        <p:spPr>
          <a:xfrm>
            <a:off y="2692400" x="39878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Application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Software</a:t>
            </a:r>
          </a:p>
        </p:txBody>
      </p:sp>
      <p:sp>
        <p:nvSpPr>
          <p:cNvPr id="289" name="Shape 289"/>
          <p:cNvSpPr txBox="1"/>
          <p:nvPr/>
        </p:nvSpPr>
        <p:spPr>
          <a:xfrm>
            <a:off y="2984500" x="825500"/>
            <a:ext cy="1612799" cx="1727099"/>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End</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User</a:t>
            </a:r>
          </a:p>
        </p:txBody>
      </p:sp>
      <p:sp>
        <p:nvSpPr>
          <p:cNvPr id="290" name="Shape 290"/>
          <p:cNvSpPr txBox="1"/>
          <p:nvPr/>
        </p:nvSpPr>
        <p:spPr>
          <a:xfrm>
            <a:off y="6057900" x="4292600"/>
            <a:ext cy="1155599" cx="30225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Developer</a:t>
            </a:r>
          </a:p>
        </p:txBody>
      </p:sp>
      <p:sp>
        <p:nvSpPr>
          <p:cNvPr id="291" name="Shape 291"/>
          <p:cNvSpPr txBox="1"/>
          <p:nvPr/>
        </p:nvSpPr>
        <p:spPr>
          <a:xfrm>
            <a:off y="7340600" x="7708900"/>
            <a:ext cy="1155599" cx="21717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DBA</a:t>
            </a:r>
          </a:p>
        </p:txBody>
      </p:sp>
      <p:sp>
        <p:nvSpPr>
          <p:cNvPr id="292" name="Shape 292"/>
          <p:cNvSpPr txBox="1"/>
          <p:nvPr/>
        </p:nvSpPr>
        <p:spPr>
          <a:xfrm>
            <a:off y="6527800" x="112141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Tools</a:t>
            </a:r>
          </a:p>
        </p:txBody>
      </p:sp>
      <p:cxnSp>
        <p:nvCxnSpPr>
          <p:cNvPr id="293" name="Shape 293"/>
          <p:cNvCxnSpPr/>
          <p:nvPr/>
        </p:nvCxnSpPr>
        <p:spPr>
          <a:xfrm rot="10800000">
            <a:off y="4962387" x="5894387"/>
            <a:ext cy="944700" cx="0"/>
          </a:xfrm>
          <a:prstGeom prst="straightConnector1">
            <a:avLst/>
          </a:prstGeom>
          <a:noFill/>
          <a:ln w="63500" cap="rnd">
            <a:solidFill>
              <a:schemeClr val="lt1"/>
            </a:solidFill>
            <a:prstDash val="solid"/>
            <a:miter/>
            <a:headEnd w="med" len="med" type="stealth"/>
            <a:tailEnd w="med" len="med" type="stealth"/>
          </a:ln>
        </p:spPr>
      </p:cxnSp>
      <p:cxnSp>
        <p:nvCxnSpPr>
          <p:cNvPr id="294" name="Shape 294"/>
          <p:cNvCxnSpPr/>
          <p:nvPr/>
        </p:nvCxnSpPr>
        <p:spPr>
          <a:xfrm rot="10800000">
            <a:off y="3817937" x="2705162"/>
            <a:ext cy="0" cx="1122299"/>
          </a:xfrm>
          <a:prstGeom prst="straightConnector1">
            <a:avLst/>
          </a:prstGeom>
          <a:noFill/>
          <a:ln w="63500" cap="rnd">
            <a:solidFill>
              <a:schemeClr val="lt1"/>
            </a:solidFill>
            <a:prstDash val="solid"/>
            <a:miter/>
            <a:headEnd w="med" len="med" type="stealth"/>
            <a:tailEnd w="med" len="med" type="stealth"/>
          </a:ln>
        </p:spPr>
      </p:cxnSp>
      <p:cxnSp>
        <p:nvCxnSpPr>
          <p:cNvPr id="295" name="Shape 295"/>
          <p:cNvCxnSpPr/>
          <p:nvPr/>
        </p:nvCxnSpPr>
        <p:spPr>
          <a:xfrm rot="10800000">
            <a:off y="7797800" x="9982174"/>
            <a:ext cy="0" cx="1120800"/>
          </a:xfrm>
          <a:prstGeom prst="straightConnector1">
            <a:avLst/>
          </a:prstGeom>
          <a:noFill/>
          <a:ln w="63500" cap="rnd">
            <a:solidFill>
              <a:schemeClr val="lt1"/>
            </a:solidFill>
            <a:prstDash val="solid"/>
            <a:miter/>
            <a:headEnd w="med" len="med" type="stealth"/>
            <a:tailEnd w="med" len="med" type="stealth"/>
          </a:ln>
        </p:spPr>
      </p:cxnSp>
      <p:sp>
        <p:nvSpPr>
          <p:cNvPr id="296" name="Shape 296"/>
          <p:cNvSpPr/>
          <p:nvPr/>
        </p:nvSpPr>
        <p:spPr>
          <a:xfrm>
            <a:off y="2908300" x="7978425"/>
            <a:ext cy="1498500" cx="3134100"/>
          </a:xfrm>
          <a:prstGeom prst="leftRightArrow">
            <a:avLst>
              <a:gd fmla="val 42186" name="adj1"/>
              <a:gd fmla="val 17802" name="adj2"/>
            </a:avLst>
          </a:prstGeom>
          <a:blipFill rotWithShape="1">
            <a:blip r:embed="rId3">
              <a:alphaModFix/>
            </a:blip>
            <a:tile ty="0" tx="0" algn="tl" sy="99997" flip="none" sx="99997"/>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chemeClr val="lt1"/>
                </a:solidFill>
                <a:latin typeface="Cabin"/>
                <a:ea typeface="Cabin"/>
                <a:cs typeface="Cabin"/>
                <a:sym typeface="Cabin"/>
              </a:rPr>
              <a:t>SQL</a:t>
            </a:r>
          </a:p>
        </p:txBody>
      </p:sp>
      <p:sp>
        <p:nvSpPr>
          <p:cNvPr id="297" name="Shape 297"/>
          <p:cNvSpPr/>
          <p:nvPr/>
        </p:nvSpPr>
        <p:spPr>
          <a:xfrm rot="5400000">
            <a:off y="4635449" x="12369749"/>
            <a:ext cy="2006700" cx="1600199"/>
          </a:xfrm>
          <a:prstGeom prst="leftRightArrow">
            <a:avLst>
              <a:gd fmla="val 60467" name="adj1"/>
              <a:gd fmla="val 19531" name="adj2"/>
            </a:avLst>
          </a:prstGeom>
          <a:blipFill rotWithShape="0">
            <a:blip r:embed="rId4">
              <a:alphaModFix/>
            </a:blip>
            <a:stretch>
              <a:fillRect t="-10" b="-10" r="9"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98" name="Shape 298"/>
          <p:cNvSpPr txBox="1"/>
          <p:nvPr/>
        </p:nvSpPr>
        <p:spPr>
          <a:xfrm>
            <a:off y="5321300" x="12698411"/>
            <a:ext cy="622199" cx="923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chemeClr val="lt1"/>
                </a:solidFill>
                <a:latin typeface="Cabin"/>
                <a:ea typeface="Cabin"/>
                <a:cs typeface="Cabin"/>
                <a:sym typeface="Cabin"/>
              </a:rPr>
              <a:t>SQL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Start Simple - A Single Table</a:t>
            </a:r>
          </a:p>
        </p:txBody>
      </p:sp>
      <p:sp>
        <p:nvSpPr>
          <p:cNvPr id="304" name="Shape 304"/>
          <p:cNvSpPr txBox="1"/>
          <p:nvPr>
            <p:ph idx="1" type="body"/>
          </p:nvPr>
        </p:nvSpPr>
        <p:spPr>
          <a:xfrm>
            <a:off y="2603500" x="1155700"/>
            <a:ext cy="21208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Lets make a table of People - with a Name and an E</a:t>
            </a:r>
            <a:r>
              <a:rPr sz="3600" lang="en-US">
                <a:solidFill>
                  <a:schemeClr val="lt1"/>
                </a:solidFill>
                <a:latin typeface="Cabin"/>
                <a:ea typeface="Cabin"/>
                <a:cs typeface="Cabin"/>
                <a:sym typeface="Cabin"/>
              </a:rPr>
              <a:t>m</a:t>
            </a:r>
            <a:r>
              <a:rPr strike="noStrike" u="none" b="0" cap="none" baseline="0" sz="3600" lang="en-US" i="0">
                <a:solidFill>
                  <a:schemeClr val="lt1"/>
                </a:solidFill>
                <a:latin typeface="Cabin"/>
                <a:ea typeface="Cabin"/>
                <a:cs typeface="Cabin"/>
                <a:sym typeface="Cabin"/>
              </a:rPr>
              <a:t>ail using the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wizard</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 user interface...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y="0" x="0"/>
          <a:ext cy="0" cx="0"/>
          <a:chOff y="0" x="0"/>
          <a:chExt cy="0" cx="0"/>
        </a:xfrm>
      </p:grpSpPr>
      <p:pic>
        <p:nvPicPr>
          <p:cNvPr id="309" name="Shape 309"/>
          <p:cNvPicPr preferRelativeResize="0"/>
          <p:nvPr/>
        </p:nvPicPr>
        <p:blipFill rotWithShape="1">
          <a:blip r:embed="rId3">
            <a:alphaModFix/>
          </a:blip>
          <a:srcRect t="0" b="0" r="0" l="0"/>
          <a:stretch/>
        </p:blipFill>
        <p:spPr>
          <a:xfrm>
            <a:off y="685800" x="1841500"/>
            <a:ext cy="7759700" cx="11734800"/>
          </a:xfrm>
          <a:prstGeom prst="rect">
            <a:avLst/>
          </a:prstGeom>
          <a:noFill/>
          <a:ln>
            <a:noFill/>
          </a:ln>
        </p:spPr>
      </p:pic>
      <p:sp>
        <p:nvSpPr>
          <p:cNvPr id="310" name="Shape 310"/>
          <p:cNvSpPr txBox="1"/>
          <p:nvPr/>
        </p:nvSpPr>
        <p:spPr>
          <a:xfrm>
            <a:off y="7162800" x="6546850"/>
            <a:ext cy="622299" cx="624046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rgbClr val="000000"/>
                </a:solidFill>
                <a:latin typeface="Cabin"/>
                <a:ea typeface="Cabin"/>
                <a:cs typeface="Cabin"/>
                <a:sym typeface="Cabin"/>
              </a:rPr>
              <a:t>Our first table with two columns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pic>
        <p:nvPicPr>
          <p:cNvPr id="315" name="Shape 315"/>
          <p:cNvPicPr preferRelativeResize="0"/>
          <p:nvPr/>
        </p:nvPicPr>
        <p:blipFill rotWithShape="1">
          <a:blip r:embed="rId3">
            <a:alphaModFix/>
          </a:blip>
          <a:srcRect t="0" b="0" r="0" l="0"/>
          <a:stretch/>
        </p:blipFill>
        <p:spPr>
          <a:xfrm>
            <a:off y="38100" x="1803400"/>
            <a:ext cy="9066211" cx="13466762"/>
          </a:xfrm>
          <a:prstGeom prst="rect">
            <a:avLst/>
          </a:prstGeom>
          <a:noFill/>
          <a:ln>
            <a:noFill/>
          </a:ln>
        </p:spPr>
      </p:pic>
      <p:sp>
        <p:nvSpPr>
          <p:cNvPr id="316" name="Shape 316"/>
          <p:cNvSpPr txBox="1"/>
          <p:nvPr/>
        </p:nvSpPr>
        <p:spPr>
          <a:xfrm>
            <a:off y="5448300" x="8483600"/>
            <a:ext cy="622299" cx="48069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rgbClr val="000000"/>
                </a:solidFill>
                <a:latin typeface="Cabin"/>
                <a:ea typeface="Cabin"/>
                <a:cs typeface="Cabin"/>
                <a:sym typeface="Cabin"/>
              </a:rPr>
              <a:t>Our table with four rows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1689100" x="787400"/>
            <a:ext cy="4711699" cx="457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200" lang="en-US" i="0">
                <a:solidFill>
                  <a:srgbClr val="00FF00"/>
                </a:solidFill>
                <a:latin typeface="Cabin"/>
                <a:ea typeface="Cabin"/>
                <a:cs typeface="Cabin"/>
                <a:sym typeface="Cabin"/>
              </a:rPr>
              <a:t>SQLite Manager</a:t>
            </a:r>
            <a:br>
              <a:rPr strike="noStrike" u="none" b="0" cap="none" baseline="0" sz="7200" lang="en-US" i="0">
                <a:solidFill>
                  <a:srgbClr val="00FF00"/>
                </a:solidFill>
                <a:latin typeface="Cabin"/>
                <a:ea typeface="Cabin"/>
                <a:cs typeface="Cabin"/>
                <a:sym typeface="Cabin"/>
              </a:rPr>
            </a:br>
            <a:r>
              <a:rPr sz="7200" lang="en-US">
                <a:solidFill>
                  <a:srgbClr val="00FF00"/>
                </a:solidFill>
                <a:latin typeface="Cabin"/>
                <a:ea typeface="Cabin"/>
                <a:cs typeface="Cabin"/>
                <a:sym typeface="Cabin"/>
              </a:rPr>
              <a:t>f</a:t>
            </a:r>
            <a:r>
              <a:rPr strike="noStrike" u="none" b="0" cap="none" baseline="0" sz="7200" lang="en-US" i="0">
                <a:solidFill>
                  <a:srgbClr val="00FF00"/>
                </a:solidFill>
                <a:latin typeface="Cabin"/>
                <a:ea typeface="Cabin"/>
                <a:cs typeface="Cabin"/>
                <a:sym typeface="Cabin"/>
              </a:rPr>
              <a:t>or</a:t>
            </a:r>
            <a:br>
              <a:rPr strike="noStrike" u="none" b="0" cap="none" baseline="0" sz="7200" lang="en-US" i="0">
                <a:solidFill>
                  <a:srgbClr val="00FF00"/>
                </a:solidFill>
                <a:latin typeface="Cabin"/>
                <a:ea typeface="Cabin"/>
                <a:cs typeface="Cabin"/>
                <a:sym typeface="Cabin"/>
              </a:rPr>
            </a:br>
            <a:r>
              <a:rPr strike="noStrike" u="none" b="0" cap="none" baseline="0" sz="7200" lang="en-US" i="0">
                <a:solidFill>
                  <a:srgbClr val="00FF00"/>
                </a:solidFill>
                <a:latin typeface="Cabin"/>
                <a:ea typeface="Cabin"/>
                <a:cs typeface="Cabin"/>
                <a:sym typeface="Cabin"/>
              </a:rPr>
              <a:t>Firefox</a:t>
            </a:r>
          </a:p>
        </p:txBody>
      </p:sp>
      <p:sp>
        <p:nvSpPr>
          <p:cNvPr id="170" name="Shape 170"/>
          <p:cNvSpPr txBox="1"/>
          <p:nvPr/>
        </p:nvSpPr>
        <p:spPr>
          <a:xfrm>
            <a:off y="7937350" x="1566799"/>
            <a:ext cy="774599" cx="13851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https://addons.mozilla.org/en-US/firefox/addon/sqlite-manager/</a:t>
            </a:r>
          </a:p>
        </p:txBody>
      </p:sp>
      <p:pic>
        <p:nvPicPr>
          <p:cNvPr id="171" name="Shape 171"/>
          <p:cNvPicPr preferRelativeResize="0"/>
          <p:nvPr/>
        </p:nvPicPr>
        <p:blipFill rotWithShape="1">
          <a:blip r:embed="rId4">
            <a:alphaModFix/>
          </a:blip>
          <a:srcRect t="0" b="0" r="0" l="0"/>
          <a:stretch/>
        </p:blipFill>
        <p:spPr>
          <a:xfrm>
            <a:off y="2171700" x="5675312"/>
            <a:ext cy="4127500" cx="9742486"/>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SQL</a:t>
            </a:r>
          </a:p>
        </p:txBody>
      </p:sp>
      <p:sp>
        <p:nvSpPr>
          <p:cNvPr id="322" name="Shape 322"/>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Structured Query Language</a:t>
            </a:r>
            <a:r>
              <a:rPr strike="noStrike" u="none" b="0" cap="none" baseline="0" sz="3600" lang="en-US" i="0">
                <a:solidFill>
                  <a:schemeClr val="lt1"/>
                </a:solidFill>
                <a:latin typeface="Cabin"/>
                <a:ea typeface="Cabin"/>
                <a:cs typeface="Cabin"/>
                <a:sym typeface="Cabin"/>
              </a:rPr>
              <a:t> is the language we use to issue commands to the database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Create a table</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Retieve some data</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Insert data</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Delete data </a:t>
            </a:r>
          </a:p>
        </p:txBody>
      </p:sp>
      <p:sp>
        <p:nvSpPr>
          <p:cNvPr id="323" name="Shape 323"/>
          <p:cNvSpPr txBox="1"/>
          <p:nvPr/>
        </p:nvSpPr>
        <p:spPr>
          <a:xfrm>
            <a:off y="8255000" x="4856275"/>
            <a:ext cy="622199" cx="6779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http://en.wikipedia.org/wiki/SQL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y="0" x="0"/>
          <a:ext cy="0" cx="0"/>
          <a:chOff y="0" x="0"/>
          <a:chExt cy="0" cx="0"/>
        </a:xfrm>
      </p:grpSpPr>
      <p:sp>
        <p:nvSpPr>
          <p:cNvPr id="328" name="Shape 32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SQL Insert</a:t>
            </a:r>
          </a:p>
        </p:txBody>
      </p:sp>
      <p:sp>
        <p:nvSpPr>
          <p:cNvPr id="329" name="Shape 329"/>
          <p:cNvSpPr txBox="1"/>
          <p:nvPr>
            <p:ph idx="1" type="body"/>
          </p:nvPr>
        </p:nvSpPr>
        <p:spPr>
          <a:xfrm>
            <a:off y="2603500" x="1155700"/>
            <a:ext cy="22097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The Insert statement inserts a row into a table</a:t>
            </a:r>
          </a:p>
        </p:txBody>
      </p:sp>
      <p:sp>
        <p:nvSpPr>
          <p:cNvPr id="330" name="Shape 330"/>
          <p:cNvSpPr txBox="1"/>
          <p:nvPr/>
        </p:nvSpPr>
        <p:spPr>
          <a:xfrm>
            <a:off y="6216650" x="377825"/>
            <a:ext cy="736499" cx="157323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INSERT INTO </a:t>
            </a:r>
            <a:r>
              <a:rPr strike="noStrike" u="none" b="0" cap="none" baseline="0" sz="3600" lang="en-US" i="0">
                <a:solidFill>
                  <a:srgbClr val="FFFF00"/>
                </a:solidFill>
                <a:latin typeface="Cabin"/>
                <a:ea typeface="Cabin"/>
                <a:cs typeface="Cabin"/>
                <a:sym typeface="Cabin"/>
              </a:rPr>
              <a:t>Users</a:t>
            </a:r>
            <a:r>
              <a:rPr strike="noStrike" u="none" b="0" cap="none" baseline="0" sz="3600" lang="en-US" i="0">
                <a:solidFill>
                  <a:srgbClr val="00FF00"/>
                </a:solidFill>
                <a:latin typeface="Cabin"/>
                <a:ea typeface="Cabin"/>
                <a:cs typeface="Cabin"/>
                <a:sym typeface="Cabin"/>
              </a:rPr>
              <a:t> (name, email) </a:t>
            </a:r>
            <a:r>
              <a:rPr strike="noStrike" u="none" b="0" cap="none" baseline="0" sz="3600" lang="en-US" i="0">
                <a:solidFill>
                  <a:srgbClr val="FF7F00"/>
                </a:solidFill>
                <a:latin typeface="Cabin"/>
                <a:ea typeface="Cabin"/>
                <a:cs typeface="Cabin"/>
                <a:sym typeface="Cabin"/>
              </a:rPr>
              <a:t>VALUES</a:t>
            </a:r>
            <a:r>
              <a:rPr strike="noStrike" u="none" b="0" cap="none" baseline="0" sz="3600" lang="en-US" i="0">
                <a:solidFill>
                  <a:srgbClr val="00FF00"/>
                </a:solidFill>
                <a:latin typeface="Cabin"/>
                <a:ea typeface="Cabin"/>
                <a:cs typeface="Cabin"/>
                <a:sym typeface="Cabin"/>
              </a:rPr>
              <a:t> ('Ted', 'ted@umich.edu')</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y="0" x="0"/>
          <a:ext cy="0" cx="0"/>
          <a:chOff y="0" x="0"/>
          <a:chExt cy="0" cx="0"/>
        </a:xfrm>
      </p:grpSpPr>
      <p:pic>
        <p:nvPicPr>
          <p:cNvPr id="335" name="Shape 335"/>
          <p:cNvPicPr preferRelativeResize="0"/>
          <p:nvPr/>
        </p:nvPicPr>
        <p:blipFill rotWithShape="1">
          <a:blip r:embed="rId3">
            <a:alphaModFix/>
          </a:blip>
          <a:srcRect t="0" b="0" r="0" l="0"/>
          <a:stretch/>
        </p:blipFill>
        <p:spPr>
          <a:xfrm>
            <a:off y="203200" x="431800"/>
            <a:ext cy="7035799" cx="10985499"/>
          </a:xfrm>
          <a:prstGeom prst="rect">
            <a:avLst/>
          </a:prstGeom>
          <a:noFill/>
          <a:ln>
            <a:noFill/>
          </a:ln>
        </p:spPr>
      </p:pic>
      <p:pic>
        <p:nvPicPr>
          <p:cNvPr id="336" name="Shape 336"/>
          <p:cNvPicPr preferRelativeResize="0"/>
          <p:nvPr/>
        </p:nvPicPr>
        <p:blipFill rotWithShape="1">
          <a:blip r:embed="rId4">
            <a:alphaModFix/>
          </a:blip>
          <a:srcRect t="0" b="0" r="0" l="0"/>
          <a:stretch/>
        </p:blipFill>
        <p:spPr>
          <a:xfrm>
            <a:off y="2101225" x="5181600"/>
            <a:ext cy="7035899" cx="10985399"/>
          </a:xfrm>
          <a:prstGeom prst="rect">
            <a:avLst/>
          </a:prstGeom>
          <a:noFill/>
          <a:ln>
            <a:noFill/>
          </a:ln>
        </p:spPr>
      </p:pic>
      <p:sp>
        <p:nvSpPr>
          <p:cNvPr id="337" name="Shape 337"/>
          <p:cNvSpPr/>
          <p:nvPr/>
        </p:nvSpPr>
        <p:spPr>
          <a:xfrm flipH="1">
            <a:off y="4432450" x="13899825"/>
            <a:ext cy="1269899" cx="1269899"/>
          </a:xfrm>
          <a:prstGeom prst="rightArrow">
            <a:avLst>
              <a:gd fmla="val 46684" name="adj1"/>
              <a:gd fmla="val 20237" name="adj2"/>
            </a:avLst>
          </a:prstGeom>
          <a:blipFill rotWithShape="0">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y="0" x="0"/>
          <a:ext cy="0" cx="0"/>
          <a:chOff y="0" x="0"/>
          <a:chExt cy="0" cx="0"/>
        </a:xfrm>
      </p:grpSpPr>
      <p:sp>
        <p:nvSpPr>
          <p:cNvPr id="342" name="Shape 34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SQL Delete</a:t>
            </a:r>
          </a:p>
        </p:txBody>
      </p:sp>
      <p:sp>
        <p:nvSpPr>
          <p:cNvPr id="343" name="Shape 343"/>
          <p:cNvSpPr txBox="1"/>
          <p:nvPr>
            <p:ph idx="1" type="body"/>
          </p:nvPr>
        </p:nvSpPr>
        <p:spPr>
          <a:xfrm>
            <a:off y="2603500" x="1155700"/>
            <a:ext cy="23876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Deletes a row in a table based on a selection criteria</a:t>
            </a:r>
          </a:p>
        </p:txBody>
      </p:sp>
      <p:sp>
        <p:nvSpPr>
          <p:cNvPr id="344" name="Shape 344"/>
          <p:cNvSpPr txBox="1"/>
          <p:nvPr/>
        </p:nvSpPr>
        <p:spPr>
          <a:xfrm>
            <a:off y="6438900" x="605050"/>
            <a:ext cy="774599" cx="15245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600" lang="en-US" i="0">
                <a:solidFill>
                  <a:srgbClr val="FF7F00"/>
                </a:solidFill>
                <a:latin typeface="Cabin"/>
                <a:ea typeface="Cabin"/>
                <a:cs typeface="Cabin"/>
                <a:sym typeface="Cabin"/>
              </a:rPr>
              <a:t>DELETE FROM</a:t>
            </a:r>
            <a:r>
              <a:rPr strike="noStrike" u="none" b="0" cap="none" baseline="0" sz="4600" lang="en-US" i="0">
                <a:solidFill>
                  <a:srgbClr val="FFFF00"/>
                </a:solidFill>
                <a:latin typeface="Cabin"/>
                <a:ea typeface="Cabin"/>
                <a:cs typeface="Cabin"/>
                <a:sym typeface="Cabin"/>
              </a:rPr>
              <a:t> Users </a:t>
            </a:r>
            <a:r>
              <a:rPr strike="noStrike" u="none" b="0" cap="none" baseline="0" sz="4600" lang="en-US" i="0">
                <a:solidFill>
                  <a:srgbClr val="FF7F00"/>
                </a:solidFill>
                <a:latin typeface="Cabin"/>
                <a:ea typeface="Cabin"/>
                <a:cs typeface="Cabin"/>
                <a:sym typeface="Cabin"/>
              </a:rPr>
              <a:t>WHERE</a:t>
            </a:r>
            <a:r>
              <a:rPr strike="noStrike" u="none" b="0" cap="none" baseline="0" sz="4600" lang="en-US" i="0">
                <a:solidFill>
                  <a:srgbClr val="FFFF00"/>
                </a:solidFill>
                <a:latin typeface="Cabin"/>
                <a:ea typeface="Cabin"/>
                <a:cs typeface="Cabin"/>
                <a:sym typeface="Cabin"/>
              </a:rPr>
              <a:t> email='ted@umich.edu'</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y="0" x="0"/>
          <a:ext cy="0" cx="0"/>
          <a:chOff y="0" x="0"/>
          <a:chExt cy="0" cx="0"/>
        </a:xfrm>
      </p:grpSpPr>
      <p:pic>
        <p:nvPicPr>
          <p:cNvPr id="349" name="Shape 349"/>
          <p:cNvPicPr preferRelativeResize="0"/>
          <p:nvPr/>
        </p:nvPicPr>
        <p:blipFill rotWithShape="1">
          <a:blip r:embed="rId3">
            <a:alphaModFix/>
          </a:blip>
          <a:srcRect t="0" b="0" r="0" l="0"/>
          <a:stretch/>
        </p:blipFill>
        <p:spPr>
          <a:xfrm>
            <a:off y="0" x="203200"/>
            <a:ext cy="7035799" cx="10985499"/>
          </a:xfrm>
          <a:prstGeom prst="rect">
            <a:avLst/>
          </a:prstGeom>
          <a:noFill/>
          <a:ln>
            <a:noFill/>
          </a:ln>
        </p:spPr>
      </p:pic>
      <p:pic>
        <p:nvPicPr>
          <p:cNvPr id="350" name="Shape 350"/>
          <p:cNvPicPr preferRelativeResize="0"/>
          <p:nvPr/>
        </p:nvPicPr>
        <p:blipFill rotWithShape="1">
          <a:blip r:embed="rId4">
            <a:alphaModFix/>
          </a:blip>
          <a:srcRect t="0" b="0" r="0" l="0"/>
          <a:stretch/>
        </p:blipFill>
        <p:spPr>
          <a:xfrm>
            <a:off y="2286000" x="5130800"/>
            <a:ext cy="7035799" cx="10985499"/>
          </a:xfrm>
          <a:prstGeom prst="rect">
            <a:avLst/>
          </a:prstGeom>
          <a:noFill/>
          <a:ln>
            <a:noFill/>
          </a:ln>
        </p:spPr>
      </p:pic>
      <p:sp>
        <p:nvSpPr>
          <p:cNvPr id="351" name="Shape 351"/>
          <p:cNvSpPr/>
          <p:nvPr/>
        </p:nvSpPr>
        <p:spPr>
          <a:xfrm flipH="1">
            <a:off y="4635500" x="14135099"/>
            <a:ext cy="1270000" cx="1270000"/>
          </a:xfrm>
          <a:prstGeom prst="rightArrow">
            <a:avLst>
              <a:gd fmla="val 43275" name="adj1"/>
              <a:gd fmla="val 20765" name="adj2"/>
            </a:avLst>
          </a:prstGeom>
          <a:blipFill rotWithShape="0">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y="0" x="0"/>
          <a:ext cy="0" cx="0"/>
          <a:chOff y="0" x="0"/>
          <a:chExt cy="0" cx="0"/>
        </a:xfrm>
      </p:grpSpPr>
      <p:sp>
        <p:nvSpPr>
          <p:cNvPr id="356" name="Shape 35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SQL: Update</a:t>
            </a:r>
          </a:p>
        </p:txBody>
      </p:sp>
      <p:sp>
        <p:nvSpPr>
          <p:cNvPr id="357" name="Shape 357"/>
          <p:cNvSpPr txBox="1"/>
          <p:nvPr>
            <p:ph idx="1" type="body"/>
          </p:nvPr>
        </p:nvSpPr>
        <p:spPr>
          <a:xfrm>
            <a:off y="2603500" x="1155700"/>
            <a:ext cy="20066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Allows the updating of a field with a where clause</a:t>
            </a:r>
          </a:p>
        </p:txBody>
      </p:sp>
      <p:sp>
        <p:nvSpPr>
          <p:cNvPr id="358" name="Shape 358"/>
          <p:cNvSpPr txBox="1"/>
          <p:nvPr/>
        </p:nvSpPr>
        <p:spPr>
          <a:xfrm>
            <a:off y="6223000" x="218300"/>
            <a:ext cy="723900" cx="15740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200" lang="en-US" i="0">
                <a:solidFill>
                  <a:srgbClr val="FF7F00"/>
                </a:solidFill>
                <a:latin typeface="Cabin"/>
                <a:ea typeface="Cabin"/>
                <a:cs typeface="Cabin"/>
                <a:sym typeface="Cabin"/>
              </a:rPr>
              <a:t>UPDATE</a:t>
            </a:r>
            <a:r>
              <a:rPr strike="noStrike" u="none" b="0" cap="none" baseline="0" sz="4200" lang="en-US" i="0">
                <a:solidFill>
                  <a:srgbClr val="FFFF00"/>
                </a:solidFill>
                <a:latin typeface="Cabin"/>
                <a:ea typeface="Cabin"/>
                <a:cs typeface="Cabin"/>
                <a:sym typeface="Cabin"/>
              </a:rPr>
              <a:t> Users </a:t>
            </a:r>
            <a:r>
              <a:rPr strike="noStrike" u="none" b="0" cap="none" baseline="0" sz="4200" lang="en-US" i="0">
                <a:solidFill>
                  <a:srgbClr val="FF7F00"/>
                </a:solidFill>
                <a:latin typeface="Cabin"/>
                <a:ea typeface="Cabin"/>
                <a:cs typeface="Cabin"/>
                <a:sym typeface="Cabin"/>
              </a:rPr>
              <a:t>SET</a:t>
            </a:r>
            <a:r>
              <a:rPr strike="noStrike" u="none" b="0" cap="none" baseline="0" sz="4200" lang="en-US" i="0">
                <a:solidFill>
                  <a:srgbClr val="FFFF00"/>
                </a:solidFill>
                <a:latin typeface="Cabin"/>
                <a:ea typeface="Cabin"/>
                <a:cs typeface="Cabin"/>
                <a:sym typeface="Cabin"/>
              </a:rPr>
              <a:t> name='Charles' </a:t>
            </a:r>
            <a:r>
              <a:rPr strike="noStrike" u="none" b="0" cap="none" baseline="0" sz="4200" lang="en-US" i="0">
                <a:solidFill>
                  <a:srgbClr val="FF7F00"/>
                </a:solidFill>
                <a:latin typeface="Cabin"/>
                <a:ea typeface="Cabin"/>
                <a:cs typeface="Cabin"/>
                <a:sym typeface="Cabin"/>
              </a:rPr>
              <a:t>WHERE</a:t>
            </a:r>
            <a:r>
              <a:rPr strike="noStrike" u="none" b="0" cap="none" baseline="0" sz="4200" lang="en-US" i="0">
                <a:solidFill>
                  <a:srgbClr val="FFFF00"/>
                </a:solidFill>
                <a:latin typeface="Cabin"/>
                <a:ea typeface="Cabin"/>
                <a:cs typeface="Cabin"/>
                <a:sym typeface="Cabin"/>
              </a:rPr>
              <a:t> email='csev@umich.edu'</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y="0" x="0"/>
          <a:ext cy="0" cx="0"/>
          <a:chOff y="0" x="0"/>
          <a:chExt cy="0" cx="0"/>
        </a:xfrm>
      </p:grpSpPr>
      <p:pic>
        <p:nvPicPr>
          <p:cNvPr id="363" name="Shape 363"/>
          <p:cNvPicPr preferRelativeResize="0"/>
          <p:nvPr/>
        </p:nvPicPr>
        <p:blipFill rotWithShape="1">
          <a:blip r:embed="rId3">
            <a:alphaModFix/>
          </a:blip>
          <a:srcRect t="0" b="0" r="0" l="0"/>
          <a:stretch/>
        </p:blipFill>
        <p:spPr>
          <a:xfrm>
            <a:off y="0" x="127000"/>
            <a:ext cy="7035799" cx="10985499"/>
          </a:xfrm>
          <a:prstGeom prst="rect">
            <a:avLst/>
          </a:prstGeom>
          <a:noFill/>
          <a:ln>
            <a:noFill/>
          </a:ln>
        </p:spPr>
      </p:pic>
      <p:pic>
        <p:nvPicPr>
          <p:cNvPr id="364" name="Shape 364"/>
          <p:cNvPicPr preferRelativeResize="0"/>
          <p:nvPr/>
        </p:nvPicPr>
        <p:blipFill rotWithShape="1">
          <a:blip r:embed="rId4">
            <a:alphaModFix/>
          </a:blip>
          <a:srcRect t="0" b="0" r="0" l="0"/>
          <a:stretch/>
        </p:blipFill>
        <p:spPr>
          <a:xfrm>
            <a:off y="2273300" x="4876800"/>
            <a:ext cy="7035899" cx="10985399"/>
          </a:xfrm>
          <a:prstGeom prst="rect">
            <a:avLst/>
          </a:prstGeom>
          <a:noFill/>
          <a:ln>
            <a:noFill/>
          </a:ln>
        </p:spPr>
      </p:pic>
      <p:sp>
        <p:nvSpPr>
          <p:cNvPr id="365" name="Shape 365"/>
          <p:cNvSpPr/>
          <p:nvPr/>
        </p:nvSpPr>
        <p:spPr>
          <a:xfrm flipH="1">
            <a:off y="3644900" x="13665300"/>
            <a:ext cy="1269899" cx="1269899"/>
          </a:xfrm>
          <a:prstGeom prst="rightArrow">
            <a:avLst>
              <a:gd fmla="val 12096" name="adj1"/>
              <a:gd fmla="val 7344" name="adj2"/>
            </a:avLst>
          </a:prstGeom>
          <a:blipFill rotWithShape="0">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y="0" x="0"/>
          <a:ext cy="0" cx="0"/>
          <a:chOff y="0" x="0"/>
          <a:chExt cy="0" cx="0"/>
        </a:xfrm>
      </p:grpSpPr>
      <p:sp>
        <p:nvSpPr>
          <p:cNvPr id="370" name="Shape 37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Retrieving Records: Select</a:t>
            </a:r>
          </a:p>
        </p:txBody>
      </p:sp>
      <p:sp>
        <p:nvSpPr>
          <p:cNvPr id="371" name="Shape 371"/>
          <p:cNvSpPr txBox="1"/>
          <p:nvPr>
            <p:ph idx="1" type="body"/>
          </p:nvPr>
        </p:nvSpPr>
        <p:spPr>
          <a:xfrm>
            <a:off y="2603500" x="1155700"/>
            <a:ext cy="30225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The select statement retrieves a group of records - you can either retrieve all the records or a subset of the records with a WHERE clause</a:t>
            </a:r>
          </a:p>
        </p:txBody>
      </p:sp>
      <p:sp>
        <p:nvSpPr>
          <p:cNvPr id="372" name="Shape 372"/>
          <p:cNvSpPr txBox="1"/>
          <p:nvPr/>
        </p:nvSpPr>
        <p:spPr>
          <a:xfrm>
            <a:off y="5943600" x="5172075"/>
            <a:ext cy="800099" cx="5892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abin"/>
                <a:ea typeface="Cabin"/>
                <a:cs typeface="Cabin"/>
                <a:sym typeface="Cabin"/>
              </a:rPr>
              <a:t>SELECT</a:t>
            </a:r>
            <a:r>
              <a:rPr strike="noStrike" u="none" b="0" cap="none" baseline="0" sz="4800" lang="en-US" i="0">
                <a:solidFill>
                  <a:srgbClr val="FFFF00"/>
                </a:solidFill>
                <a:latin typeface="Cabin"/>
                <a:ea typeface="Cabin"/>
                <a:cs typeface="Cabin"/>
                <a:sym typeface="Cabin"/>
              </a:rPr>
              <a:t> * </a:t>
            </a:r>
            <a:r>
              <a:rPr strike="noStrike" u="none" b="0" cap="none" baseline="0" sz="4800" lang="en-US" i="0">
                <a:solidFill>
                  <a:srgbClr val="FF7F00"/>
                </a:solidFill>
                <a:latin typeface="Cabin"/>
                <a:ea typeface="Cabin"/>
                <a:cs typeface="Cabin"/>
                <a:sym typeface="Cabin"/>
              </a:rPr>
              <a:t>FROM</a:t>
            </a:r>
            <a:r>
              <a:rPr strike="noStrike" u="none" b="0" cap="none" baseline="0" sz="4800" lang="en-US" i="0">
                <a:solidFill>
                  <a:srgbClr val="FFFF00"/>
                </a:solidFill>
                <a:latin typeface="Cabin"/>
                <a:ea typeface="Cabin"/>
                <a:cs typeface="Cabin"/>
                <a:sym typeface="Cabin"/>
              </a:rPr>
              <a:t> Users</a:t>
            </a:r>
          </a:p>
        </p:txBody>
      </p:sp>
      <p:sp>
        <p:nvSpPr>
          <p:cNvPr id="373" name="Shape 373"/>
          <p:cNvSpPr txBox="1"/>
          <p:nvPr/>
        </p:nvSpPr>
        <p:spPr>
          <a:xfrm>
            <a:off y="7175500" x="396725"/>
            <a:ext cy="800099" cx="15681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abin"/>
                <a:ea typeface="Cabin"/>
                <a:cs typeface="Cabin"/>
                <a:sym typeface="Cabin"/>
              </a:rPr>
              <a:t>SELECT</a:t>
            </a:r>
            <a:r>
              <a:rPr strike="noStrike" u="none" b="0" cap="none" baseline="0" sz="4800" lang="en-US" i="0">
                <a:solidFill>
                  <a:srgbClr val="FFFF00"/>
                </a:solidFill>
                <a:latin typeface="Cabin"/>
                <a:ea typeface="Cabin"/>
                <a:cs typeface="Cabin"/>
                <a:sym typeface="Cabin"/>
              </a:rPr>
              <a:t> * </a:t>
            </a:r>
            <a:r>
              <a:rPr strike="noStrike" u="none" b="0" cap="none" baseline="0" sz="4800" lang="en-US" i="0">
                <a:solidFill>
                  <a:srgbClr val="FF7F00"/>
                </a:solidFill>
                <a:latin typeface="Cabin"/>
                <a:ea typeface="Cabin"/>
                <a:cs typeface="Cabin"/>
                <a:sym typeface="Cabin"/>
              </a:rPr>
              <a:t>FROM</a:t>
            </a:r>
            <a:r>
              <a:rPr strike="noStrike" u="none" b="0" cap="none" baseline="0" sz="4800" lang="en-US" i="0">
                <a:solidFill>
                  <a:srgbClr val="FFFF00"/>
                </a:solidFill>
                <a:latin typeface="Cabin"/>
                <a:ea typeface="Cabin"/>
                <a:cs typeface="Cabin"/>
                <a:sym typeface="Cabin"/>
              </a:rPr>
              <a:t> Users </a:t>
            </a:r>
            <a:r>
              <a:rPr strike="noStrike" u="none" b="0" cap="none" baseline="0" sz="4800" lang="en-US" i="0">
                <a:solidFill>
                  <a:srgbClr val="FF7F00"/>
                </a:solidFill>
                <a:latin typeface="Cabin"/>
                <a:ea typeface="Cabin"/>
                <a:cs typeface="Cabin"/>
                <a:sym typeface="Cabin"/>
              </a:rPr>
              <a:t>WHERE</a:t>
            </a:r>
            <a:r>
              <a:rPr strike="noStrike" u="none" b="0" cap="none" baseline="0" sz="4800" lang="en-US" i="0">
                <a:solidFill>
                  <a:srgbClr val="FFFF00"/>
                </a:solidFill>
                <a:latin typeface="Cabin"/>
                <a:ea typeface="Cabin"/>
                <a:cs typeface="Cabin"/>
                <a:sym typeface="Cabin"/>
              </a:rPr>
              <a:t> email='csev@umich.edu'</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y="0" x="0"/>
          <a:ext cy="0" cx="0"/>
          <a:chOff y="0" x="0"/>
          <a:chExt cy="0" cx="0"/>
        </a:xfrm>
      </p:grpSpPr>
      <p:pic>
        <p:nvPicPr>
          <p:cNvPr id="378" name="Shape 378"/>
          <p:cNvPicPr preferRelativeResize="0"/>
          <p:nvPr/>
        </p:nvPicPr>
        <p:blipFill rotWithShape="1">
          <a:blip r:embed="rId3">
            <a:alphaModFix/>
          </a:blip>
          <a:srcRect t="0" b="0" r="0" l="0"/>
          <a:stretch/>
        </p:blipFill>
        <p:spPr>
          <a:xfrm>
            <a:off y="-101600" x="-88900"/>
            <a:ext cy="7035799" cx="10985499"/>
          </a:xfrm>
          <a:prstGeom prst="rect">
            <a:avLst/>
          </a:prstGeom>
          <a:noFill/>
          <a:ln>
            <a:noFill/>
          </a:ln>
        </p:spPr>
      </p:pic>
      <p:sp>
        <p:nvSpPr>
          <p:cNvPr id="379" name="Shape 379"/>
          <p:cNvSpPr/>
          <p:nvPr/>
        </p:nvSpPr>
        <p:spPr>
          <a:xfrm rot="-5400000">
            <a:off y="3936999" x="2222500"/>
            <a:ext cy="1270000" cx="1270000"/>
          </a:xfrm>
          <a:prstGeom prst="rightArrow">
            <a:avLst>
              <a:gd fmla="val 47118" name="adj1"/>
              <a:gd fmla="val 20133" name="adj2"/>
            </a:avLst>
          </a:prstGeom>
          <a:blipFill rotWithShape="0">
            <a:blip r:embed="rId4">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pic>
        <p:nvPicPr>
          <p:cNvPr id="380" name="Shape 380"/>
          <p:cNvPicPr preferRelativeResize="0"/>
          <p:nvPr/>
        </p:nvPicPr>
        <p:blipFill rotWithShape="1">
          <a:blip r:embed="rId5">
            <a:alphaModFix/>
          </a:blip>
          <a:srcRect t="0" b="0" r="0" l="0"/>
          <a:stretch/>
        </p:blipFill>
        <p:spPr>
          <a:xfrm>
            <a:off y="1854200" x="5118100"/>
            <a:ext cy="7035899" cx="10985399"/>
          </a:xfrm>
          <a:prstGeom prst="rect">
            <a:avLst/>
          </a:prstGeom>
          <a:noFill/>
          <a:ln>
            <a:noFill/>
          </a:ln>
        </p:spPr>
      </p:pic>
      <p:sp>
        <p:nvSpPr>
          <p:cNvPr id="381" name="Shape 381"/>
          <p:cNvSpPr/>
          <p:nvPr/>
        </p:nvSpPr>
        <p:spPr>
          <a:xfrm flipH="1">
            <a:off y="4203700" x="12204800"/>
            <a:ext cy="1269899" cx="1269899"/>
          </a:xfrm>
          <a:prstGeom prst="rightArrow">
            <a:avLst>
              <a:gd fmla="val 39117" name="adj1"/>
              <a:gd fmla="val 20320" name="adj2"/>
            </a:avLst>
          </a:prstGeom>
          <a:blipFill rotWithShape="0">
            <a:blip r:embed="rId6">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y="0" x="0"/>
          <a:ext cy="0" cx="0"/>
          <a:chOff y="0" x="0"/>
          <a:chExt cy="0" cx="0"/>
        </a:xfrm>
      </p:grpSpPr>
      <p:sp>
        <p:nvSpPr>
          <p:cNvPr id="386" name="Shape 38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Sorting with ORDER BY</a:t>
            </a:r>
          </a:p>
        </p:txBody>
      </p:sp>
      <p:sp>
        <p:nvSpPr>
          <p:cNvPr id="387" name="Shape 387"/>
          <p:cNvSpPr txBox="1"/>
          <p:nvPr>
            <p:ph idx="1" type="body"/>
          </p:nvPr>
        </p:nvSpPr>
        <p:spPr>
          <a:xfrm>
            <a:off y="2603500" x="1155700"/>
            <a:ext cy="22479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You can add an </a:t>
            </a:r>
            <a:r>
              <a:rPr strike="noStrike" u="none" b="0" cap="none" baseline="0" sz="3600" lang="en-US" i="0">
                <a:solidFill>
                  <a:srgbClr val="FF7F00"/>
                </a:solidFill>
                <a:latin typeface="Cabin"/>
                <a:ea typeface="Cabin"/>
                <a:cs typeface="Cabin"/>
                <a:sym typeface="Cabin"/>
              </a:rPr>
              <a:t>ORDER BY </a:t>
            </a:r>
            <a:r>
              <a:rPr strike="noStrike" u="none" b="0" cap="none" baseline="0" sz="3600" lang="en-US" i="0">
                <a:solidFill>
                  <a:schemeClr val="lt1"/>
                </a:solidFill>
                <a:latin typeface="Cabin"/>
                <a:ea typeface="Cabin"/>
                <a:cs typeface="Cabin"/>
                <a:sym typeface="Cabin"/>
              </a:rPr>
              <a:t>clause to </a:t>
            </a:r>
            <a:r>
              <a:rPr strike="noStrike" u="none" b="0" cap="none" baseline="0" sz="3600" lang="en-US" i="0">
                <a:solidFill>
                  <a:srgbClr val="FF7F00"/>
                </a:solidFill>
                <a:latin typeface="Cabin"/>
                <a:ea typeface="Cabin"/>
                <a:cs typeface="Cabin"/>
                <a:sym typeface="Cabin"/>
              </a:rPr>
              <a:t>SELECT</a:t>
            </a:r>
            <a:r>
              <a:rPr strike="noStrike" u="none" b="0" cap="none" baseline="0" sz="3600" lang="en-US" i="0">
                <a:solidFill>
                  <a:schemeClr val="lt1"/>
                </a:solidFill>
                <a:latin typeface="Cabin"/>
                <a:ea typeface="Cabin"/>
                <a:cs typeface="Cabin"/>
                <a:sym typeface="Cabin"/>
              </a:rPr>
              <a:t> statements to get the results sorted in ascending or descending order</a:t>
            </a:r>
          </a:p>
        </p:txBody>
      </p:sp>
      <p:sp>
        <p:nvSpPr>
          <p:cNvPr id="388" name="Shape 388"/>
          <p:cNvSpPr txBox="1"/>
          <p:nvPr/>
        </p:nvSpPr>
        <p:spPr>
          <a:xfrm>
            <a:off y="5905500" x="2978150"/>
            <a:ext cy="749299" cx="97599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500" lang="en-US" i="0">
                <a:solidFill>
                  <a:srgbClr val="FF7F00"/>
                </a:solidFill>
                <a:latin typeface="Cabin"/>
                <a:ea typeface="Cabin"/>
                <a:cs typeface="Cabin"/>
                <a:sym typeface="Cabin"/>
              </a:rPr>
              <a:t>SELECT</a:t>
            </a:r>
            <a:r>
              <a:rPr strike="noStrike" u="none" b="0" cap="none" baseline="0" sz="4500" lang="en-US" i="0">
                <a:solidFill>
                  <a:schemeClr val="lt1"/>
                </a:solidFill>
                <a:latin typeface="Cabin"/>
                <a:ea typeface="Cabin"/>
                <a:cs typeface="Cabin"/>
                <a:sym typeface="Cabin"/>
              </a:rPr>
              <a:t> * </a:t>
            </a:r>
            <a:r>
              <a:rPr strike="noStrike" u="none" b="0" cap="none" baseline="0" sz="4500" lang="en-US" i="0">
                <a:solidFill>
                  <a:srgbClr val="FF7F00"/>
                </a:solidFill>
                <a:latin typeface="Cabin"/>
                <a:ea typeface="Cabin"/>
                <a:cs typeface="Cabin"/>
                <a:sym typeface="Cabin"/>
              </a:rPr>
              <a:t>FROM</a:t>
            </a:r>
            <a:r>
              <a:rPr strike="noStrike" u="none" b="0" cap="none" baseline="0" sz="4500" lang="en-US" i="0">
                <a:solidFill>
                  <a:schemeClr val="lt1"/>
                </a:solidFill>
                <a:latin typeface="Cabin"/>
                <a:ea typeface="Cabin"/>
                <a:cs typeface="Cabin"/>
                <a:sym typeface="Cabin"/>
              </a:rPr>
              <a:t> Users </a:t>
            </a:r>
            <a:r>
              <a:rPr strike="noStrike" u="none" b="0" cap="none" baseline="0" sz="4500" lang="en-US" i="0">
                <a:solidFill>
                  <a:srgbClr val="FF7F00"/>
                </a:solidFill>
                <a:latin typeface="Cabin"/>
                <a:ea typeface="Cabin"/>
                <a:cs typeface="Cabin"/>
                <a:sym typeface="Cabin"/>
              </a:rPr>
              <a:t>ORDER BY</a:t>
            </a:r>
            <a:r>
              <a:rPr strike="noStrike" u="none" b="0" cap="none" baseline="0" sz="4500" lang="en-US" i="0">
                <a:solidFill>
                  <a:schemeClr val="lt1"/>
                </a:solidFill>
                <a:latin typeface="Cabin"/>
                <a:ea typeface="Cabin"/>
                <a:cs typeface="Cabin"/>
                <a:sym typeface="Cabin"/>
              </a:rPr>
              <a:t> email</a:t>
            </a:r>
          </a:p>
        </p:txBody>
      </p:sp>
      <p:sp>
        <p:nvSpPr>
          <p:cNvPr id="389" name="Shape 389"/>
          <p:cNvSpPr txBox="1"/>
          <p:nvPr/>
        </p:nvSpPr>
        <p:spPr>
          <a:xfrm>
            <a:off y="7086600" x="2960686"/>
            <a:ext cy="749299" cx="979487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500" lang="en-US" i="0">
                <a:solidFill>
                  <a:srgbClr val="FF7F00"/>
                </a:solidFill>
                <a:latin typeface="Cabin"/>
                <a:ea typeface="Cabin"/>
                <a:cs typeface="Cabin"/>
                <a:sym typeface="Cabin"/>
              </a:rPr>
              <a:t>SELECT</a:t>
            </a:r>
            <a:r>
              <a:rPr strike="noStrike" u="none" b="0" cap="none" baseline="0" sz="4500" lang="en-US" i="0">
                <a:solidFill>
                  <a:schemeClr val="lt1"/>
                </a:solidFill>
                <a:latin typeface="Cabin"/>
                <a:ea typeface="Cabin"/>
                <a:cs typeface="Cabin"/>
                <a:sym typeface="Cabin"/>
              </a:rPr>
              <a:t> * </a:t>
            </a:r>
            <a:r>
              <a:rPr strike="noStrike" u="none" b="0" cap="none" baseline="0" sz="4500" lang="en-US" i="0">
                <a:solidFill>
                  <a:srgbClr val="FF7F00"/>
                </a:solidFill>
                <a:latin typeface="Cabin"/>
                <a:ea typeface="Cabin"/>
                <a:cs typeface="Cabin"/>
                <a:sym typeface="Cabin"/>
              </a:rPr>
              <a:t>FROM</a:t>
            </a:r>
            <a:r>
              <a:rPr strike="noStrike" u="none" b="0" cap="none" baseline="0" sz="4500" lang="en-US" i="0">
                <a:solidFill>
                  <a:schemeClr val="lt1"/>
                </a:solidFill>
                <a:latin typeface="Cabin"/>
                <a:ea typeface="Cabin"/>
                <a:cs typeface="Cabin"/>
                <a:sym typeface="Cabin"/>
              </a:rPr>
              <a:t> Users </a:t>
            </a:r>
            <a:r>
              <a:rPr strike="noStrike" u="none" b="0" cap="none" baseline="0" sz="4500" lang="en-US" i="0">
                <a:solidFill>
                  <a:srgbClr val="FF7F00"/>
                </a:solidFill>
                <a:latin typeface="Cabin"/>
                <a:ea typeface="Cabin"/>
                <a:cs typeface="Cabin"/>
                <a:sym typeface="Cabin"/>
              </a:rPr>
              <a:t>ORDER BY</a:t>
            </a:r>
            <a:r>
              <a:rPr strike="noStrike" u="none" b="0" cap="none" baseline="0" sz="4500" lang="en-US" i="0">
                <a:solidFill>
                  <a:schemeClr val="lt1"/>
                </a:solidFill>
                <a:latin typeface="Cabin"/>
                <a:ea typeface="Cabin"/>
                <a:cs typeface="Cabin"/>
                <a:sym typeface="Cabin"/>
              </a:rPr>
              <a:t> name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Relational Databases</a:t>
            </a:r>
          </a:p>
        </p:txBody>
      </p:sp>
      <p:sp>
        <p:nvSpPr>
          <p:cNvPr id="177" name="Shape 177"/>
          <p:cNvSpPr txBox="1"/>
          <p:nvPr/>
        </p:nvSpPr>
        <p:spPr>
          <a:xfrm>
            <a:off y="8153400" x="3112825"/>
            <a:ext cy="622199" cx="10282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chemeClr val="lt1"/>
                </a:solidFill>
                <a:latin typeface="Cabin"/>
                <a:ea typeface="Cabin"/>
                <a:cs typeface="Cabin"/>
                <a:sym typeface="Cabin"/>
                <a:hlinkClick r:id="rId3"/>
              </a:rPr>
              <a:t>http://en.wikipedia.org/wiki/Relational_database</a:t>
            </a:r>
          </a:p>
        </p:txBody>
      </p:sp>
      <p:sp>
        <p:nvSpPr>
          <p:cNvPr id="178" name="Shape 178"/>
          <p:cNvSpPr txBox="1"/>
          <p:nvPr/>
        </p:nvSpPr>
        <p:spPr>
          <a:xfrm>
            <a:off y="2660650" x="2854325"/>
            <a:ext cy="4546599" cx="10540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y="0" x="0"/>
          <a:ext cy="0" cx="0"/>
          <a:chOff y="0" x="0"/>
          <a:chExt cy="0" cx="0"/>
        </a:xfrm>
      </p:grpSpPr>
      <p:pic>
        <p:nvPicPr>
          <p:cNvPr id="394" name="Shape 394"/>
          <p:cNvPicPr preferRelativeResize="0"/>
          <p:nvPr/>
        </p:nvPicPr>
        <p:blipFill rotWithShape="1">
          <a:blip r:embed="rId3">
            <a:alphaModFix/>
          </a:blip>
          <a:srcRect t="0" b="0" r="0" l="0"/>
          <a:stretch/>
        </p:blipFill>
        <p:spPr>
          <a:xfrm>
            <a:off y="1054100" x="2311400"/>
            <a:ext cy="7035799" cx="109854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sp>
        <p:nvSpPr>
          <p:cNvPr id="399" name="Shape 39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SQL Summary</a:t>
            </a:r>
          </a:p>
        </p:txBody>
      </p:sp>
      <p:sp>
        <p:nvSpPr>
          <p:cNvPr id="400" name="Shape 400"/>
          <p:cNvSpPr txBox="1"/>
          <p:nvPr/>
        </p:nvSpPr>
        <p:spPr>
          <a:xfrm>
            <a:off y="5245100" x="5507037"/>
            <a:ext cy="800099" cx="4918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select * from Users</a:t>
            </a:r>
          </a:p>
        </p:txBody>
      </p:sp>
      <p:sp>
        <p:nvSpPr>
          <p:cNvPr id="401" name="Shape 401"/>
          <p:cNvSpPr txBox="1"/>
          <p:nvPr/>
        </p:nvSpPr>
        <p:spPr>
          <a:xfrm>
            <a:off y="6083300" x="1528761"/>
            <a:ext cy="800099" cx="12876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select * from Users where email='csev@umich.edu'</a:t>
            </a:r>
          </a:p>
        </p:txBody>
      </p:sp>
      <p:sp>
        <p:nvSpPr>
          <p:cNvPr id="402" name="Shape 402"/>
          <p:cNvSpPr txBox="1"/>
          <p:nvPr/>
        </p:nvSpPr>
        <p:spPr>
          <a:xfrm>
            <a:off y="4330700" x="922337"/>
            <a:ext cy="723900" cx="14392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update Users set name="Charles" where email='csev@umich.edu'</a:t>
            </a:r>
          </a:p>
        </p:txBody>
      </p:sp>
      <p:sp>
        <p:nvSpPr>
          <p:cNvPr id="403" name="Shape 403"/>
          <p:cNvSpPr txBox="1"/>
          <p:nvPr/>
        </p:nvSpPr>
        <p:spPr>
          <a:xfrm>
            <a:off y="2568900" x="376725"/>
            <a:ext cy="736499" cx="15661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insert into Users (name, email) values ('Ted', 'ted@umich.edu')</a:t>
            </a:r>
          </a:p>
        </p:txBody>
      </p:sp>
      <p:sp>
        <p:nvSpPr>
          <p:cNvPr id="404" name="Shape 404"/>
          <p:cNvSpPr txBox="1"/>
          <p:nvPr/>
        </p:nvSpPr>
        <p:spPr>
          <a:xfrm>
            <a:off y="3392637" x="2074874"/>
            <a:ext cy="774599" cx="11801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delete from Users where email='ted@umich.edu'</a:t>
            </a:r>
          </a:p>
        </p:txBody>
      </p:sp>
      <p:sp>
        <p:nvSpPr>
          <p:cNvPr id="405" name="Shape 405"/>
          <p:cNvSpPr txBox="1"/>
          <p:nvPr/>
        </p:nvSpPr>
        <p:spPr>
          <a:xfrm>
            <a:off y="6997700" x="3894137"/>
            <a:ext cy="749399" cx="8158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ourier New"/>
                <a:ea typeface="Courier New"/>
                <a:cs typeface="Courier New"/>
                <a:sym typeface="Courier New"/>
              </a:rPr>
              <a:t>select * from Users order by email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y="0" x="0"/>
          <a:ext cy="0" cx="0"/>
          <a:chOff y="0" x="0"/>
          <a:chExt cy="0" cx="0"/>
        </a:xfrm>
      </p:grpSpPr>
      <p:sp>
        <p:nvSpPr>
          <p:cNvPr id="410" name="Shape 41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This is not too exciting (so far)</a:t>
            </a:r>
          </a:p>
        </p:txBody>
      </p:sp>
      <p:sp>
        <p:nvSpPr>
          <p:cNvPr id="411" name="Shape 411"/>
          <p:cNvSpPr txBox="1"/>
          <p:nvPr>
            <p:ph idx="1" type="body"/>
          </p:nvPr>
        </p:nvSpPr>
        <p:spPr>
          <a:xfrm>
            <a:off y="2540000" x="1155700"/>
            <a:ext cy="4757100" cx="135239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Tables pretty much look like big fast programmable spreadsheets with rows, columns, and commands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power comes when we have more than one table and we can exploit the relationships between the tables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y="0" x="0"/>
          <a:ext cy="0" cx="0"/>
          <a:chOff y="0" x="0"/>
          <a:chExt cy="0" cx="0"/>
        </a:xfrm>
      </p:grpSpPr>
      <p:sp>
        <p:nvSpPr>
          <p:cNvPr id="416" name="Shape 416"/>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Complex Data Models and  Relationships</a:t>
            </a:r>
          </a:p>
        </p:txBody>
      </p:sp>
      <p:sp>
        <p:nvSpPr>
          <p:cNvPr id="417" name="Shape 417"/>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200" lang="en-US" i="0">
                <a:solidFill>
                  <a:schemeClr val="lt1"/>
                </a:solidFill>
                <a:latin typeface="Cabin"/>
                <a:ea typeface="Cabin"/>
                <a:cs typeface="Cabin"/>
                <a:sym typeface="Cabin"/>
                <a:hlinkClick r:id="rId3"/>
              </a:rPr>
              <a:t>http://en.wikipedia.org/wiki/Relational_model</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y="0" x="0"/>
          <a:ext cy="0" cx="0"/>
          <a:chOff y="0" x="0"/>
          <a:chExt cy="0" cx="0"/>
        </a:xfrm>
      </p:grpSpPr>
      <p:sp>
        <p:nvSpPr>
          <p:cNvPr id="422" name="Shape 42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Database Design</a:t>
            </a:r>
          </a:p>
        </p:txBody>
      </p:sp>
      <p:sp>
        <p:nvSpPr>
          <p:cNvPr id="423" name="Shape 423"/>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Database design is an </a:t>
            </a:r>
            <a:r>
              <a:rPr strike="noStrike" u="none" b="0" cap="none" baseline="0" sz="3600" lang="en-US" i="0">
                <a:solidFill>
                  <a:srgbClr val="00FF00"/>
                </a:solidFill>
                <a:latin typeface="Cabin"/>
                <a:ea typeface="Cabin"/>
                <a:cs typeface="Cabin"/>
                <a:sym typeface="Cabin"/>
              </a:rPr>
              <a:t>art form</a:t>
            </a:r>
            <a:r>
              <a:rPr strike="noStrike" u="none" b="0" cap="none" baseline="0" sz="3600" lang="en-US" i="0">
                <a:solidFill>
                  <a:schemeClr val="lt1"/>
                </a:solidFill>
                <a:latin typeface="Cabin"/>
                <a:ea typeface="Cabin"/>
                <a:cs typeface="Cabin"/>
                <a:sym typeface="Cabin"/>
              </a:rPr>
              <a:t> of its own with particular skills and experience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Our goal is to avoid the really bad mistakes and design clean and easily understood databases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Others may performance tune things later</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Database design starts with a picture...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y="0" x="0"/>
          <a:ext cy="0" cx="0"/>
          <a:chOff y="0" x="0"/>
          <a:chExt cy="0" cx="0"/>
        </a:xfrm>
      </p:grpSpPr>
      <p:pic>
        <p:nvPicPr>
          <p:cNvPr id="428" name="Shape 428"/>
          <p:cNvPicPr preferRelativeResize="0"/>
          <p:nvPr/>
        </p:nvPicPr>
        <p:blipFill rotWithShape="1">
          <a:blip r:embed="rId3">
            <a:alphaModFix/>
          </a:blip>
          <a:srcRect t="0" b="0" r="0" l="0"/>
          <a:stretch/>
        </p:blipFill>
        <p:spPr>
          <a:xfrm>
            <a:off y="1143000" x="3530600"/>
            <a:ext cy="6324600" cx="9194799"/>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y="0" x="0"/>
          <a:ext cy="0" cx="0"/>
          <a:chOff y="0" x="0"/>
          <a:chExt cy="0" cx="0"/>
        </a:xfrm>
      </p:grpSpPr>
      <p:pic>
        <p:nvPicPr>
          <p:cNvPr id="433" name="Shape 433"/>
          <p:cNvPicPr preferRelativeResize="0"/>
          <p:nvPr/>
        </p:nvPicPr>
        <p:blipFill rotWithShape="1">
          <a:blip r:embed="rId3">
            <a:alphaModFix/>
          </a:blip>
          <a:srcRect t="0" b="0" r="0" l="0"/>
          <a:stretch/>
        </p:blipFill>
        <p:spPr>
          <a:xfrm>
            <a:off y="241300" x="1447800"/>
            <a:ext cy="8664575" cx="1383029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y="0" x="0"/>
          <a:ext cy="0" cx="0"/>
          <a:chOff y="0" x="0"/>
          <a:chExt cy="0" cx="0"/>
        </a:xfrm>
      </p:grpSpPr>
      <p:sp>
        <p:nvSpPr>
          <p:cNvPr id="438" name="Shape 43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Building a Data Model</a:t>
            </a:r>
          </a:p>
        </p:txBody>
      </p:sp>
      <p:sp>
        <p:nvSpPr>
          <p:cNvPr id="439" name="Shape 439"/>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Drawing a picture of the data objects for our application and then figuring out how to represent the objects and their relationships</a:t>
            </a:r>
          </a:p>
          <a:p>
            <a:pPr algn="l" rtl="0" lvl="0" marR="0" indent="-316801"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Basic Rule: Don</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t put the same string data in twice - use a relationship instead</a:t>
            </a:r>
          </a:p>
          <a:p>
            <a:pPr algn="l" rtl="0" lvl="0" marR="0" indent="-316801"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there is one thing in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real world</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there should be one copy of that thing in the database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y="0" x="0"/>
          <a:ext cy="0" cx="0"/>
          <a:chOff y="0" x="0"/>
          <a:chExt cy="0" cx="0"/>
        </a:xfrm>
      </p:grpSpPr>
      <p:pic>
        <p:nvPicPr>
          <p:cNvPr id="444" name="Shape 444"/>
          <p:cNvPicPr preferRelativeResize="0"/>
          <p:nvPr/>
        </p:nvPicPr>
        <p:blipFill rotWithShape="1">
          <a:blip r:embed="rId3">
            <a:alphaModFix/>
          </a:blip>
          <a:srcRect t="0" b="0" r="0" l="0"/>
          <a:stretch/>
        </p:blipFill>
        <p:spPr>
          <a:xfrm>
            <a:off y="965200" x="1663700"/>
            <a:ext cy="7988300" cx="13185775"/>
          </a:xfrm>
          <a:prstGeom prst="rect">
            <a:avLst/>
          </a:prstGeom>
          <a:noFill/>
          <a:ln>
            <a:noFill/>
          </a:ln>
        </p:spPr>
      </p:pic>
      <p:sp>
        <p:nvSpPr>
          <p:cNvPr id="445" name="Shape 445"/>
          <p:cNvSpPr txBox="1"/>
          <p:nvPr/>
        </p:nvSpPr>
        <p:spPr>
          <a:xfrm>
            <a:off y="317500" x="18129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446" name="Shape 446"/>
          <p:cNvSpPr txBox="1"/>
          <p:nvPr/>
        </p:nvSpPr>
        <p:spPr>
          <a:xfrm>
            <a:off y="317500" x="54006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447" name="Shape 447"/>
          <p:cNvSpPr txBox="1"/>
          <p:nvPr/>
        </p:nvSpPr>
        <p:spPr>
          <a:xfrm>
            <a:off y="317500" x="6367462"/>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448" name="Shape 448"/>
          <p:cNvSpPr txBox="1"/>
          <p:nvPr/>
        </p:nvSpPr>
        <p:spPr>
          <a:xfrm>
            <a:off y="317500" x="8355011"/>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449" name="Shape 449"/>
          <p:cNvSpPr txBox="1"/>
          <p:nvPr/>
        </p:nvSpPr>
        <p:spPr>
          <a:xfrm>
            <a:off y="317500" x="10672761"/>
            <a:ext cy="622299" cx="129222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sp>
        <p:nvSpPr>
          <p:cNvPr id="450" name="Shape 450"/>
          <p:cNvSpPr txBox="1"/>
          <p:nvPr/>
        </p:nvSpPr>
        <p:spPr>
          <a:xfrm>
            <a:off y="317500" x="120840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451" name="Shape 451"/>
          <p:cNvSpPr txBox="1"/>
          <p:nvPr/>
        </p:nvSpPr>
        <p:spPr>
          <a:xfrm>
            <a:off y="317500" x="135382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y="0" x="0"/>
          <a:ext cy="0" cx="0"/>
          <a:chOff y="0" x="0"/>
          <a:chExt cy="0" cx="0"/>
        </a:xfrm>
      </p:grpSpPr>
      <p:sp>
        <p:nvSpPr>
          <p:cNvPr id="456" name="Shape 45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For each </a:t>
            </a:r>
            <a:r>
              <a:rPr strike="noStrike" u="none" b="0" cap="none" baseline="0" sz="7600" lang="en-US" i="0">
                <a:solidFill>
                  <a:srgbClr val="FFFF00"/>
                </a:solidFill>
                <a:latin typeface="Arial"/>
                <a:ea typeface="Arial"/>
                <a:cs typeface="Arial"/>
                <a:sym typeface="Arial"/>
              </a:rPr>
              <a:t>“</a:t>
            </a:r>
            <a:r>
              <a:rPr strike="noStrike" u="none" b="0" cap="none" baseline="0" sz="7600" lang="en-US" i="0">
                <a:solidFill>
                  <a:srgbClr val="FFFF00"/>
                </a:solidFill>
                <a:latin typeface="Cabin"/>
                <a:ea typeface="Cabin"/>
                <a:cs typeface="Cabin"/>
                <a:sym typeface="Cabin"/>
              </a:rPr>
              <a:t>piece of info</a:t>
            </a:r>
            <a:r>
              <a:rPr strike="noStrike" u="none" b="0" cap="none" baseline="0" sz="7600" lang="en-US" i="0">
                <a:solidFill>
                  <a:srgbClr val="FFFF00"/>
                </a:solidFill>
                <a:latin typeface="Arial"/>
                <a:ea typeface="Arial"/>
                <a:cs typeface="Arial"/>
                <a:sym typeface="Arial"/>
              </a:rPr>
              <a:t>”</a:t>
            </a:r>
            <a:r>
              <a:rPr strike="noStrike" u="none" b="0" cap="none" baseline="0" sz="7600" lang="en-US" i="0">
                <a:solidFill>
                  <a:srgbClr val="FFFF00"/>
                </a:solidFill>
                <a:latin typeface="Cabin"/>
                <a:ea typeface="Cabin"/>
                <a:cs typeface="Cabin"/>
                <a:sym typeface="Cabin"/>
              </a:rPr>
              <a:t>...</a:t>
            </a:r>
          </a:p>
        </p:txBody>
      </p:sp>
      <p:sp>
        <p:nvSpPr>
          <p:cNvPr id="457" name="Shape 457"/>
          <p:cNvSpPr txBox="1"/>
          <p:nvPr>
            <p:ph idx="1" type="body"/>
          </p:nvPr>
        </p:nvSpPr>
        <p:spPr>
          <a:xfrm>
            <a:off y="2603500" x="1155700"/>
            <a:ext cy="3530599" cx="74168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Is the column an object or an attribute of another object?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Once we define objects, we need to define the relationships between objects.</a:t>
            </a:r>
          </a:p>
        </p:txBody>
      </p:sp>
      <p:sp>
        <p:nvSpPr>
          <p:cNvPr id="458" name="Shape 458"/>
          <p:cNvSpPr txBox="1"/>
          <p:nvPr/>
        </p:nvSpPr>
        <p:spPr>
          <a:xfrm>
            <a:off y="5321300" x="107410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Track  </a:t>
            </a:r>
          </a:p>
        </p:txBody>
      </p:sp>
      <p:sp>
        <p:nvSpPr>
          <p:cNvPr id="459" name="Shape 459"/>
          <p:cNvSpPr txBox="1"/>
          <p:nvPr/>
        </p:nvSpPr>
        <p:spPr>
          <a:xfrm>
            <a:off y="2679700" x="113188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Len  </a:t>
            </a:r>
          </a:p>
        </p:txBody>
      </p:sp>
      <p:sp>
        <p:nvSpPr>
          <p:cNvPr id="460" name="Shape 460"/>
          <p:cNvSpPr txBox="1"/>
          <p:nvPr/>
        </p:nvSpPr>
        <p:spPr>
          <a:xfrm>
            <a:off y="4254500" x="11434761"/>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Artist  </a:t>
            </a:r>
          </a:p>
        </p:txBody>
      </p:sp>
      <p:sp>
        <p:nvSpPr>
          <p:cNvPr id="461" name="Shape 461"/>
          <p:cNvSpPr txBox="1"/>
          <p:nvPr/>
        </p:nvSpPr>
        <p:spPr>
          <a:xfrm>
            <a:off y="2501900" x="13790612"/>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Album  </a:t>
            </a:r>
          </a:p>
        </p:txBody>
      </p:sp>
      <p:sp>
        <p:nvSpPr>
          <p:cNvPr id="462" name="Shape 462"/>
          <p:cNvSpPr txBox="1"/>
          <p:nvPr/>
        </p:nvSpPr>
        <p:spPr>
          <a:xfrm>
            <a:off y="3352800" x="13111162"/>
            <a:ext cy="622299" cx="129222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Genre</a:t>
            </a:r>
          </a:p>
        </p:txBody>
      </p:sp>
      <p:sp>
        <p:nvSpPr>
          <p:cNvPr id="463" name="Shape 463"/>
          <p:cNvSpPr txBox="1"/>
          <p:nvPr/>
        </p:nvSpPr>
        <p:spPr>
          <a:xfrm>
            <a:off y="4483100" x="145224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Rating</a:t>
            </a:r>
          </a:p>
        </p:txBody>
      </p:sp>
      <p:sp>
        <p:nvSpPr>
          <p:cNvPr id="464" name="Shape 464"/>
          <p:cNvSpPr txBox="1"/>
          <p:nvPr/>
        </p:nvSpPr>
        <p:spPr>
          <a:xfrm>
            <a:off y="5562600" x="132207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Count</a:t>
            </a:r>
          </a:p>
        </p:txBody>
      </p:sp>
      <p:pic>
        <p:nvPicPr>
          <p:cNvPr id="465" name="Shape 465"/>
          <p:cNvPicPr preferRelativeResize="0"/>
          <p:nvPr/>
        </p:nvPicPr>
        <p:blipFill rotWithShape="1">
          <a:blip r:embed="rId3">
            <a:alphaModFix/>
          </a:blip>
          <a:srcRect t="0" b="0" r="0" l="0"/>
          <a:stretch/>
        </p:blipFill>
        <p:spPr>
          <a:xfrm>
            <a:off y="6411912" x="381000"/>
            <a:ext cy="2594100" cx="15494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Terminology</a:t>
            </a:r>
          </a:p>
        </p:txBody>
      </p:sp>
      <p:sp>
        <p:nvSpPr>
          <p:cNvPr id="184" name="Shape 184"/>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Database</a:t>
            </a:r>
            <a:r>
              <a:rPr strike="noStrike" u="none" b="0" cap="none" baseline="0" sz="3600" lang="en-US" i="0">
                <a:solidFill>
                  <a:schemeClr val="lt1"/>
                </a:solidFill>
                <a:latin typeface="Cabin"/>
                <a:ea typeface="Cabin"/>
                <a:cs typeface="Cabin"/>
                <a:sym typeface="Cabin"/>
              </a:rPr>
              <a:t> - </a:t>
            </a:r>
            <a:r>
              <a:rPr sz="3600" lang="en-US">
                <a:solidFill>
                  <a:schemeClr val="lt1"/>
                </a:solidFill>
                <a:latin typeface="Cabin"/>
                <a:ea typeface="Cabin"/>
                <a:cs typeface="Cabin"/>
                <a:sym typeface="Cabin"/>
              </a:rPr>
              <a:t>c</a:t>
            </a:r>
            <a:r>
              <a:rPr strike="noStrike" u="none" b="0" cap="none" baseline="0" sz="3600" lang="en-US" i="0">
                <a:solidFill>
                  <a:schemeClr val="lt1"/>
                </a:solidFill>
                <a:latin typeface="Cabin"/>
                <a:ea typeface="Cabin"/>
                <a:cs typeface="Cabin"/>
                <a:sym typeface="Cabin"/>
              </a:rPr>
              <a:t>ontains many tables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Relation (or table)</a:t>
            </a:r>
            <a:r>
              <a:rPr strike="noStrike" u="none" b="0" cap="none" baseline="0" sz="3600" lang="en-US" i="0">
                <a:solidFill>
                  <a:schemeClr val="lt1"/>
                </a:solidFill>
                <a:latin typeface="Cabin"/>
                <a:ea typeface="Cabin"/>
                <a:cs typeface="Cabin"/>
                <a:sym typeface="Cabin"/>
              </a:rPr>
              <a:t> - contains tuples and attributes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Tuple (or row)</a:t>
            </a:r>
            <a:r>
              <a:rPr strike="noStrike" u="none" b="0" cap="none" baseline="0" sz="3600" lang="en-US" i="0">
                <a:solidFill>
                  <a:schemeClr val="lt1"/>
                </a:solidFill>
                <a:latin typeface="Cabin"/>
                <a:ea typeface="Cabin"/>
                <a:cs typeface="Cabin"/>
                <a:sym typeface="Cabin"/>
              </a:rPr>
              <a:t> - a set of fields </a:t>
            </a:r>
            <a:r>
              <a:rPr sz="3600" lang="en-US">
                <a:solidFill>
                  <a:schemeClr val="lt1"/>
                </a:solidFill>
                <a:latin typeface="Cabin"/>
                <a:ea typeface="Cabin"/>
                <a:cs typeface="Cabin"/>
                <a:sym typeface="Cabin"/>
              </a:rPr>
              <a:t>that </a:t>
            </a:r>
            <a:r>
              <a:rPr strike="noStrike" u="none" b="0" cap="none" baseline="0" sz="3600" lang="en-US" i="0">
                <a:solidFill>
                  <a:schemeClr val="lt1"/>
                </a:solidFill>
                <a:latin typeface="Cabin"/>
                <a:ea typeface="Cabin"/>
                <a:cs typeface="Cabin"/>
                <a:sym typeface="Cabin"/>
              </a:rPr>
              <a:t>generally represents an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object</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like a person or a music track</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Attribute (also column or field)</a:t>
            </a:r>
            <a:r>
              <a:rPr strike="noStrike" u="none" b="0" cap="none" baseline="0" sz="3600" lang="en-US" i="0">
                <a:solidFill>
                  <a:schemeClr val="lt1"/>
                </a:solidFill>
                <a:latin typeface="Cabin"/>
                <a:ea typeface="Cabin"/>
                <a:cs typeface="Cabin"/>
                <a:sym typeface="Cabin"/>
              </a:rPr>
              <a:t> - </a:t>
            </a:r>
            <a:r>
              <a:rPr sz="3600" lang="en-US">
                <a:solidFill>
                  <a:schemeClr val="lt1"/>
                </a:solidFill>
                <a:latin typeface="Cabin"/>
                <a:ea typeface="Cabin"/>
                <a:cs typeface="Cabin"/>
                <a:sym typeface="Cabin"/>
              </a:rPr>
              <a:t>o</a:t>
            </a:r>
            <a:r>
              <a:rPr strike="noStrike" u="none" b="0" cap="none" baseline="0" sz="3600" lang="en-US" i="0">
                <a:solidFill>
                  <a:schemeClr val="lt1"/>
                </a:solidFill>
                <a:latin typeface="Cabin"/>
                <a:ea typeface="Cabin"/>
                <a:cs typeface="Cabin"/>
                <a:sym typeface="Cabin"/>
              </a:rPr>
              <a:t>ne of possibly many elements of data corresponding to the object represented by the row</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y="0" x="0"/>
          <a:ext cy="0" cx="0"/>
          <a:chOff y="0" x="0"/>
          <a:chExt cy="0" cx="0"/>
        </a:xfrm>
      </p:grpSpPr>
      <p:pic>
        <p:nvPicPr>
          <p:cNvPr id="470" name="Shape 470"/>
          <p:cNvPicPr preferRelativeResize="0"/>
          <p:nvPr/>
        </p:nvPicPr>
        <p:blipFill rotWithShape="1">
          <a:blip r:embed="rId3">
            <a:alphaModFix/>
          </a:blip>
          <a:srcRect t="0" b="0" r="0" l="0"/>
          <a:stretch/>
        </p:blipFill>
        <p:spPr>
          <a:xfrm>
            <a:off y="6488112" x="381000"/>
            <a:ext cy="2593975" cx="15493999"/>
          </a:xfrm>
          <a:prstGeom prst="rect">
            <a:avLst/>
          </a:prstGeom>
          <a:noFill/>
          <a:ln>
            <a:noFill/>
          </a:ln>
        </p:spPr>
      </p:pic>
      <p:sp>
        <p:nvSpPr>
          <p:cNvPr id="471" name="Shape 471"/>
          <p:cNvSpPr txBox="1"/>
          <p:nvPr/>
        </p:nvSpPr>
        <p:spPr>
          <a:xfrm>
            <a:off y="876300" x="568325"/>
            <a:ext cy="622199" cx="1382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472" name="Shape 472"/>
          <p:cNvSpPr txBox="1"/>
          <p:nvPr/>
        </p:nvSpPr>
        <p:spPr>
          <a:xfrm>
            <a:off y="1587500" x="538162"/>
            <a:ext cy="622199" cx="1444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473" name="Shape 473"/>
          <p:cNvSpPr txBox="1"/>
          <p:nvPr/>
        </p:nvSpPr>
        <p:spPr>
          <a:xfrm>
            <a:off y="2298700" x="468312"/>
            <a:ext cy="622199" cx="1582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474" name="Shape 474"/>
          <p:cNvSpPr txBox="1"/>
          <p:nvPr/>
        </p:nvSpPr>
        <p:spPr>
          <a:xfrm>
            <a:off y="3009900" x="614362"/>
            <a:ext cy="622199" cx="1292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grpSp>
        <p:nvGrpSpPr>
          <p:cNvPr id="475" name="Shape 475"/>
          <p:cNvGrpSpPr/>
          <p:nvPr/>
        </p:nvGrpSpPr>
        <p:grpSpPr>
          <a:xfrm>
            <a:off y="3689500" x="449996"/>
            <a:ext cy="1795185" cx="1648825"/>
            <a:chOff y="0" x="0"/>
            <a:chExt cy="2147483647" cx="2147483647"/>
          </a:xfrm>
        </p:grpSpPr>
        <p:sp>
          <p:nvSpPr>
            <p:cNvPr id="476" name="Shape 476"/>
            <p:cNvSpPr txBox="1"/>
            <p:nvPr/>
          </p:nvSpPr>
          <p:spPr>
            <a:xfrm>
              <a:off y="719214970" x="336364912"/>
              <a:ext cy="709063754" cx="1289957828"/>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477" name="Shape 477"/>
            <p:cNvSpPr txBox="1"/>
            <p:nvPr/>
          </p:nvSpPr>
          <p:spPr>
            <a:xfrm>
              <a:off y="0" x="0"/>
              <a:ext cy="709074925" cx="214748364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478" name="Shape 478"/>
            <p:cNvSpPr txBox="1"/>
            <p:nvPr/>
          </p:nvSpPr>
          <p:spPr>
            <a:xfrm>
              <a:off y="1438419892" x="174874094"/>
              <a:ext cy="709063754" cx="161293951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grpSp>
      <p:sp>
        <p:nvSpPr>
          <p:cNvPr id="479" name="Shape 479"/>
          <p:cNvSpPr txBox="1"/>
          <p:nvPr/>
        </p:nvSpPr>
        <p:spPr>
          <a:xfrm>
            <a:off y="508000" x="127889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Track</a:t>
            </a:r>
          </a:p>
          <a:p>
            <a:pPr algn="ctr" rtl="0" lvl="0" marR="0" indent="0" marL="0">
              <a:lnSpc>
                <a:spcPct val="100000"/>
              </a:lnSpc>
              <a:spcBef>
                <a:spcPts val="0"/>
              </a:spcBef>
              <a:spcAft>
                <a:spcPts val="0"/>
              </a:spcAft>
              <a:buNone/>
            </a:pPr>
            <a:r>
              <a:t/>
            </a:r>
            <a:endParaRPr strike="noStrike" u="none" b="0" cap="none" baseline="0" sz="3600" i="0">
              <a:solidFill>
                <a:srgbClr val="FFFFFF"/>
              </a:solidFill>
              <a:latin typeface="Cabin"/>
              <a:ea typeface="Cabin"/>
              <a:cs typeface="Cabin"/>
              <a:sym typeface="Cabin"/>
            </a:endParaRPr>
          </a:p>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Rating</a:t>
            </a:r>
          </a:p>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Len</a:t>
            </a:r>
          </a:p>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Count</a:t>
            </a:r>
          </a:p>
        </p:txBody>
      </p:sp>
      <p:sp>
        <p:nvSpPr>
          <p:cNvPr id="480" name="Shape 480"/>
          <p:cNvSpPr txBox="1"/>
          <p:nvPr/>
        </p:nvSpPr>
        <p:spPr>
          <a:xfrm>
            <a:off y="2768600" x="7200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Artist</a:t>
            </a:r>
          </a:p>
        </p:txBody>
      </p:sp>
      <p:cxnSp>
        <p:nvCxnSpPr>
          <p:cNvPr id="481" name="Shape 481"/>
          <p:cNvCxnSpPr/>
          <p:nvPr/>
        </p:nvCxnSpPr>
        <p:spPr>
          <a:xfrm rot="10800000" flipH="1">
            <a:off y="2195511" x="9796461"/>
            <a:ext cy="1141411" cx="2701925"/>
          </a:xfrm>
          <a:prstGeom prst="straightConnector1">
            <a:avLst/>
          </a:prstGeom>
          <a:noFill/>
          <a:ln w="88900" cap="rnd">
            <a:solidFill>
              <a:srgbClr val="FFFF00"/>
            </a:solidFill>
            <a:prstDash val="solid"/>
            <a:miter/>
            <a:headEnd w="med" len="med" type="stealth"/>
            <a:tailEnd w="med" len="med" type="none"/>
          </a:ln>
        </p:spPr>
      </p:cxnSp>
      <p:sp>
        <p:nvSpPr>
          <p:cNvPr id="482" name="Shape 482"/>
          <p:cNvSpPr txBox="1"/>
          <p:nvPr/>
        </p:nvSpPr>
        <p:spPr>
          <a:xfrm>
            <a:off y="3255250" x="10317174"/>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483" name="Shape 483"/>
          <p:cNvSpPr txBox="1"/>
          <p:nvPr/>
        </p:nvSpPr>
        <p:spPr>
          <a:xfrm>
            <a:off y="965200" x="3327400"/>
            <a:ext cy="1409700" cx="23494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Album</a:t>
            </a:r>
          </a:p>
        </p:txBody>
      </p:sp>
      <p:cxnSp>
        <p:nvCxnSpPr>
          <p:cNvPr id="484" name="Shape 484"/>
          <p:cNvCxnSpPr/>
          <p:nvPr/>
        </p:nvCxnSpPr>
        <p:spPr>
          <a:xfrm>
            <a:off y="2570161" x="5140325"/>
            <a:ext cy="877887" cx="1866900"/>
          </a:xfrm>
          <a:prstGeom prst="straightConnector1">
            <a:avLst/>
          </a:prstGeom>
          <a:noFill/>
          <a:ln w="88900" cap="rnd">
            <a:solidFill>
              <a:srgbClr val="FFFF00"/>
            </a:solidFill>
            <a:prstDash val="solid"/>
            <a:miter/>
            <a:headEnd w="med" len="med" type="stealth"/>
            <a:tailEnd w="med" len="med" type="none"/>
          </a:ln>
        </p:spPr>
      </p:cxnSp>
      <p:sp>
        <p:nvSpPr>
          <p:cNvPr id="485" name="Shape 485"/>
          <p:cNvSpPr txBox="1"/>
          <p:nvPr/>
        </p:nvSpPr>
        <p:spPr>
          <a:xfrm>
            <a:off y="1765350" x="6172935"/>
            <a:ext cy="622199" cx="2349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486" name="Shape 486"/>
          <p:cNvSpPr txBox="1"/>
          <p:nvPr/>
        </p:nvSpPr>
        <p:spPr>
          <a:xfrm>
            <a:off y="4673600" x="9779000"/>
            <a:ext cy="1409700" cx="23496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3600" lang="en-US" i="0">
                <a:solidFill>
                  <a:srgbClr val="FFFFFF"/>
                </a:solidFill>
                <a:latin typeface="Cabin"/>
                <a:ea typeface="Cabin"/>
                <a:cs typeface="Cabin"/>
                <a:sym typeface="Cabin"/>
              </a:rPr>
              <a:t>Genre</a:t>
            </a:r>
          </a:p>
        </p:txBody>
      </p:sp>
      <p:cxnSp>
        <p:nvCxnSpPr>
          <p:cNvPr id="487" name="Shape 487"/>
          <p:cNvCxnSpPr/>
          <p:nvPr/>
        </p:nvCxnSpPr>
        <p:spPr>
          <a:xfrm rot="10800000" flipH="1">
            <a:off y="3933825" x="12285661"/>
            <a:ext cy="1493836" cx="1228724"/>
          </a:xfrm>
          <a:prstGeom prst="straightConnector1">
            <a:avLst/>
          </a:prstGeom>
          <a:noFill/>
          <a:ln w="88900" cap="rnd">
            <a:solidFill>
              <a:srgbClr val="FFFF00"/>
            </a:solidFill>
            <a:prstDash val="solid"/>
            <a:miter/>
            <a:headEnd w="med" len="med" type="stealth"/>
            <a:tailEnd w="med" len="med" type="none"/>
          </a:ln>
        </p:spPr>
      </p:cxnSp>
      <p:sp>
        <p:nvSpPr>
          <p:cNvPr id="488" name="Shape 488"/>
          <p:cNvSpPr txBox="1"/>
          <p:nvPr/>
        </p:nvSpPr>
        <p:spPr>
          <a:xfrm>
            <a:off y="4755350" x="13143448"/>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y="0" x="0"/>
          <a:ext cy="0" cx="0"/>
          <a:chOff y="0" x="0"/>
          <a:chExt cy="0" cx="0"/>
        </a:xfrm>
      </p:grpSpPr>
      <p:pic>
        <p:nvPicPr>
          <p:cNvPr id="493" name="Shape 493"/>
          <p:cNvPicPr preferRelativeResize="0"/>
          <p:nvPr/>
        </p:nvPicPr>
        <p:blipFill rotWithShape="1">
          <a:blip r:embed="rId3">
            <a:alphaModFix/>
          </a:blip>
          <a:srcRect t="0" b="0" r="0" l="0"/>
          <a:stretch/>
        </p:blipFill>
        <p:spPr>
          <a:xfrm>
            <a:off y="6488112" x="381000"/>
            <a:ext cy="2593975" cx="15493999"/>
          </a:xfrm>
          <a:prstGeom prst="rect">
            <a:avLst/>
          </a:prstGeom>
          <a:noFill/>
          <a:ln>
            <a:noFill/>
          </a:ln>
        </p:spPr>
      </p:pic>
      <p:sp>
        <p:nvSpPr>
          <p:cNvPr id="494" name="Shape 494"/>
          <p:cNvSpPr txBox="1"/>
          <p:nvPr/>
        </p:nvSpPr>
        <p:spPr>
          <a:xfrm>
            <a:off y="723900" x="132683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495" name="Shape 495"/>
          <p:cNvSpPr txBox="1"/>
          <p:nvPr/>
        </p:nvSpPr>
        <p:spPr>
          <a:xfrm>
            <a:off y="2120900" x="134524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496" name="Shape 496"/>
          <p:cNvSpPr txBox="1"/>
          <p:nvPr/>
        </p:nvSpPr>
        <p:spPr>
          <a:xfrm>
            <a:off y="1358900" x="3789362"/>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497" name="Shape 497"/>
          <p:cNvSpPr txBox="1"/>
          <p:nvPr/>
        </p:nvSpPr>
        <p:spPr>
          <a:xfrm>
            <a:off y="3162300" x="7580311"/>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498" name="Shape 498"/>
          <p:cNvSpPr txBox="1"/>
          <p:nvPr/>
        </p:nvSpPr>
        <p:spPr>
          <a:xfrm>
            <a:off y="5067300" x="10240961"/>
            <a:ext cy="622199" cx="1292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sp>
        <p:nvSpPr>
          <p:cNvPr id="499" name="Shape 499"/>
          <p:cNvSpPr txBox="1"/>
          <p:nvPr/>
        </p:nvSpPr>
        <p:spPr>
          <a:xfrm>
            <a:off y="1358900" x="133286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500" name="Shape 500"/>
          <p:cNvSpPr txBox="1"/>
          <p:nvPr/>
        </p:nvSpPr>
        <p:spPr>
          <a:xfrm>
            <a:off y="2832100" x="133223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
        <p:nvSpPr>
          <p:cNvPr id="501" name="Shape 501"/>
          <p:cNvSpPr txBox="1"/>
          <p:nvPr/>
        </p:nvSpPr>
        <p:spPr>
          <a:xfrm>
            <a:off y="508000" x="127889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502" name="Shape 502"/>
          <p:cNvSpPr txBox="1"/>
          <p:nvPr/>
        </p:nvSpPr>
        <p:spPr>
          <a:xfrm>
            <a:off y="2768600" x="7200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03" name="Shape 503"/>
          <p:cNvCxnSpPr/>
          <p:nvPr/>
        </p:nvCxnSpPr>
        <p:spPr>
          <a:xfrm rot="10800000" flipH="1">
            <a:off y="2195511" x="9796461"/>
            <a:ext cy="1141411" cx="2701925"/>
          </a:xfrm>
          <a:prstGeom prst="straightConnector1">
            <a:avLst/>
          </a:prstGeom>
          <a:noFill/>
          <a:ln w="88900" cap="rnd">
            <a:solidFill>
              <a:srgbClr val="FFFF00"/>
            </a:solidFill>
            <a:prstDash val="solid"/>
            <a:miter/>
            <a:headEnd w="med" len="med" type="stealth"/>
            <a:tailEnd w="med" len="med" type="none"/>
          </a:ln>
        </p:spPr>
      </p:cxnSp>
      <p:sp>
        <p:nvSpPr>
          <p:cNvPr id="504" name="Shape 504"/>
          <p:cNvSpPr txBox="1"/>
          <p:nvPr/>
        </p:nvSpPr>
        <p:spPr>
          <a:xfrm>
            <a:off y="965200" x="33274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05" name="Shape 505"/>
          <p:cNvCxnSpPr/>
          <p:nvPr/>
        </p:nvCxnSpPr>
        <p:spPr>
          <a:xfrm>
            <a:off y="2570161" x="5140325"/>
            <a:ext cy="877887" cx="1866900"/>
          </a:xfrm>
          <a:prstGeom prst="straightConnector1">
            <a:avLst/>
          </a:prstGeom>
          <a:noFill/>
          <a:ln w="88900" cap="rnd">
            <a:solidFill>
              <a:srgbClr val="FFFF00"/>
            </a:solidFill>
            <a:prstDash val="solid"/>
            <a:miter/>
            <a:headEnd w="med" len="med" type="stealth"/>
            <a:tailEnd w="med" len="med" type="none"/>
          </a:ln>
        </p:spPr>
      </p:cxnSp>
      <p:sp>
        <p:nvSpPr>
          <p:cNvPr id="506" name="Shape 506"/>
          <p:cNvSpPr txBox="1"/>
          <p:nvPr/>
        </p:nvSpPr>
        <p:spPr>
          <a:xfrm>
            <a:off y="4673600" x="9779000"/>
            <a:ext cy="1409700" cx="2349600"/>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07" name="Shape 507"/>
          <p:cNvCxnSpPr/>
          <p:nvPr/>
        </p:nvCxnSpPr>
        <p:spPr>
          <a:xfrm rot="10800000" flipH="1">
            <a:off y="3933825" x="12285661"/>
            <a:ext cy="1493836" cx="1228724"/>
          </a:xfrm>
          <a:prstGeom prst="straightConnector1">
            <a:avLst/>
          </a:prstGeom>
          <a:noFill/>
          <a:ln w="88900" cap="rnd">
            <a:solidFill>
              <a:srgbClr val="FFFF00"/>
            </a:solidFill>
            <a:prstDash val="solid"/>
            <a:miter/>
            <a:headEnd w="med" len="med" type="stealth"/>
            <a:tailEnd w="med" len="med" type="none"/>
          </a:ln>
        </p:spPr>
      </p:cxnSp>
      <p:sp>
        <p:nvSpPr>
          <p:cNvPr id="508" name="Shape 508"/>
          <p:cNvSpPr txBox="1"/>
          <p:nvPr/>
        </p:nvSpPr>
        <p:spPr>
          <a:xfrm>
            <a:off y="3255250" x="10317174"/>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509" name="Shape 509"/>
          <p:cNvSpPr txBox="1"/>
          <p:nvPr/>
        </p:nvSpPr>
        <p:spPr>
          <a:xfrm>
            <a:off y="1765350" x="6172935"/>
            <a:ext cy="622199" cx="2349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510" name="Shape 510"/>
          <p:cNvSpPr txBox="1"/>
          <p:nvPr/>
        </p:nvSpPr>
        <p:spPr>
          <a:xfrm>
            <a:off y="4755350" x="13143448"/>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y="0" x="0"/>
          <a:ext cy="0" cx="0"/>
          <a:chOff y="0" x="0"/>
          <a:chExt cy="0" cx="0"/>
        </a:xfrm>
      </p:grpSpPr>
      <p:sp>
        <p:nvSpPr>
          <p:cNvPr id="515" name="Shape 515"/>
          <p:cNvSpPr txBox="1"/>
          <p:nvPr>
            <p:ph type="title"/>
          </p:nvPr>
        </p:nvSpPr>
        <p:spPr>
          <a:xfrm>
            <a:off y="2360475" x="2117600"/>
            <a:ext cy="3568799" cx="118166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Representing Relationships in a Database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y="0" x="0"/>
          <a:ext cy="0" cx="0"/>
          <a:chOff y="0" x="0"/>
          <a:chExt cy="0" cx="0"/>
        </a:xfrm>
      </p:grpSpPr>
      <p:pic>
        <p:nvPicPr>
          <p:cNvPr id="520" name="Shape 520"/>
          <p:cNvPicPr preferRelativeResize="0"/>
          <p:nvPr/>
        </p:nvPicPr>
        <p:blipFill rotWithShape="1">
          <a:blip r:embed="rId3">
            <a:alphaModFix/>
          </a:blip>
          <a:srcRect t="0" b="0" r="0" l="0"/>
          <a:stretch/>
        </p:blipFill>
        <p:spPr>
          <a:xfrm>
            <a:off y="1257300" x="228600"/>
            <a:ext cy="2592387" cx="15493999"/>
          </a:xfrm>
          <a:prstGeom prst="rect">
            <a:avLst/>
          </a:prstGeom>
          <a:noFill/>
          <a:ln>
            <a:noFill/>
          </a:ln>
        </p:spPr>
      </p:pic>
      <p:sp>
        <p:nvSpPr>
          <p:cNvPr id="521" name="Shape 521"/>
          <p:cNvSpPr txBox="1"/>
          <p:nvPr/>
        </p:nvSpPr>
        <p:spPr>
          <a:xfrm>
            <a:off y="4654550" x="263525"/>
            <a:ext cy="2184399" cx="15709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We want to keep track of which band is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00FF"/>
                </a:solidFill>
                <a:latin typeface="Cabin"/>
                <a:ea typeface="Cabin"/>
                <a:cs typeface="Cabin"/>
                <a:sym typeface="Cabin"/>
              </a:rPr>
              <a:t>creator</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of each music track...</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What album</a:t>
            </a:r>
            <a:r>
              <a:rPr strike="noStrike" u="none" b="0" cap="none" baseline="0" sz="3600" lang="en-US" i="0">
                <a:solidFill>
                  <a:schemeClr val="lt1"/>
                </a:solidFill>
                <a:latin typeface="Cabin"/>
                <a:ea typeface="Cabin"/>
                <a:cs typeface="Cabin"/>
                <a:sym typeface="Cabin"/>
              </a:rPr>
              <a:t> does this song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belong to</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a:t>
            </a:r>
          </a:p>
          <a:p>
            <a:pPr algn="ctr" rtl="0" lvl="0" marR="0" indent="0" marL="0">
              <a:lnSpc>
                <a:spcPct val="100000"/>
              </a:lnSpc>
              <a:spcBef>
                <a:spcPts val="0"/>
              </a:spcBef>
              <a:spcAft>
                <a:spcPts val="0"/>
              </a:spcAft>
              <a:buNone/>
            </a:pPr>
            <a:r>
              <a:t/>
            </a:r>
            <a:endParaRPr strike="noStrike" u="none" b="0" cap="none" baseline="0" sz="3600" i="0">
              <a:solidFill>
                <a:schemeClr val="lt1"/>
              </a:solidFill>
              <a:latin typeface="Cabin"/>
              <a:ea typeface="Cabin"/>
              <a:cs typeface="Cabin"/>
              <a:sym typeface="Cabin"/>
            </a:endParaRP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Which album is this song related to?</a:t>
            </a:r>
          </a:p>
        </p:txBody>
      </p:sp>
      <p:cxnSp>
        <p:nvCxnSpPr>
          <p:cNvPr id="522" name="Shape 522"/>
          <p:cNvCxnSpPr/>
          <p:nvPr/>
        </p:nvCxnSpPr>
        <p:spPr>
          <a:xfrm>
            <a:off y="1793875" x="10094911"/>
            <a:ext cy="1493836" cx="2130424"/>
          </a:xfrm>
          <a:prstGeom prst="straightConnector1">
            <a:avLst/>
          </a:prstGeom>
          <a:noFill/>
          <a:ln w="63500" cap="rnd">
            <a:solidFill>
              <a:srgbClr val="FF00FF"/>
            </a:solidFill>
            <a:prstDash val="solid"/>
            <a:miter/>
            <a:headEnd w="med" len="med" type="stealth"/>
            <a:tailEnd w="med" len="med" type="none"/>
          </a:ln>
        </p:spPr>
      </p:cxnSp>
      <p:cxnSp>
        <p:nvCxnSpPr>
          <p:cNvPr id="523" name="Shape 523"/>
          <p:cNvCxnSpPr/>
          <p:nvPr/>
        </p:nvCxnSpPr>
        <p:spPr>
          <a:xfrm>
            <a:off y="2508250" x="10164761"/>
            <a:ext cy="1581150" cx="2481262"/>
          </a:xfrm>
          <a:prstGeom prst="straightConnector1">
            <a:avLst/>
          </a:prstGeom>
          <a:noFill/>
          <a:ln w="63500" cap="rnd">
            <a:solidFill>
              <a:srgbClr val="FF00FF"/>
            </a:solidFill>
            <a:prstDash val="solid"/>
            <a:miter/>
            <a:headEnd w="med" len="med" type="stealth"/>
            <a:tailEnd w="med" len="med" type="none"/>
          </a:ln>
        </p:spPr>
      </p:cxnSp>
      <p:cxnSp>
        <p:nvCxnSpPr>
          <p:cNvPr id="524" name="Shape 524"/>
          <p:cNvCxnSpPr/>
          <p:nvPr/>
        </p:nvCxnSpPr>
        <p:spPr>
          <a:xfrm>
            <a:off y="2432050" x="4327525"/>
            <a:ext cy="1384299" cx="1844674"/>
          </a:xfrm>
          <a:prstGeom prst="straightConnector1">
            <a:avLst/>
          </a:prstGeom>
          <a:noFill/>
          <a:ln w="63500" cap="rnd">
            <a:solidFill>
              <a:srgbClr val="FF00FF"/>
            </a:solidFill>
            <a:prstDash val="solid"/>
            <a:miter/>
            <a:headEnd w="med" len="med" type="stealth"/>
            <a:tailEnd w="med" len="med" type="non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y="0" x="0"/>
          <a:ext cy="0" cx="0"/>
          <a:chOff y="0" x="0"/>
          <a:chExt cy="0" cx="0"/>
        </a:xfrm>
      </p:grpSpPr>
      <p:sp>
        <p:nvSpPr>
          <p:cNvPr id="529" name="Shape 52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Database Normalization (3NF)</a:t>
            </a:r>
          </a:p>
        </p:txBody>
      </p:sp>
      <p:sp>
        <p:nvSpPr>
          <p:cNvPr id="530" name="Shape 530"/>
          <p:cNvSpPr txBox="1"/>
          <p:nvPr>
            <p:ph idx="1" type="body"/>
          </p:nvPr>
        </p:nvSpPr>
        <p:spPr>
          <a:xfrm>
            <a:off y="2603500" x="1308100"/>
            <a:ext cy="5702399" cx="136199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There is *tons* of database theory - way too much to understand without excessive predicate calculus</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Do not replicate data</a:t>
            </a:r>
            <a:r>
              <a:rPr strike="noStrike" u="none" b="0" cap="none" baseline="0" sz="3600" lang="en-US" i="0">
                <a:solidFill>
                  <a:schemeClr val="lt1"/>
                </a:solidFill>
                <a:latin typeface="Cabin"/>
                <a:ea typeface="Cabin"/>
                <a:cs typeface="Cabin"/>
                <a:sym typeface="Cabin"/>
              </a:rPr>
              <a:t> - reference data - point at data</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Use </a:t>
            </a:r>
            <a:r>
              <a:rPr strike="noStrike" u="none" b="0" cap="none" baseline="0" sz="3600" lang="en-US" i="0">
                <a:solidFill>
                  <a:srgbClr val="00FF00"/>
                </a:solidFill>
                <a:latin typeface="Cabin"/>
                <a:ea typeface="Cabin"/>
                <a:cs typeface="Cabin"/>
                <a:sym typeface="Cabin"/>
              </a:rPr>
              <a:t>integers for keys</a:t>
            </a:r>
            <a:r>
              <a:rPr strike="noStrike" u="none" b="0" cap="none" baseline="0" sz="3600" lang="en-US" i="0">
                <a:solidFill>
                  <a:schemeClr val="lt1"/>
                </a:solidFill>
                <a:latin typeface="Cabin"/>
                <a:ea typeface="Cabin"/>
                <a:cs typeface="Cabin"/>
                <a:sym typeface="Cabin"/>
              </a:rPr>
              <a:t> and for references</a:t>
            </a:r>
          </a:p>
          <a:p>
            <a:pPr algn="l" rtl="0" lvl="1" marR="0" indent="-457200" marL="914400">
              <a:lnSpc>
                <a:spcPct val="100000"/>
              </a:lnSpc>
              <a:spcBef>
                <a:spcPts val="10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Add a special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7F00"/>
                </a:solidFill>
                <a:latin typeface="Cabin"/>
                <a:ea typeface="Cabin"/>
                <a:cs typeface="Cabin"/>
                <a:sym typeface="Cabin"/>
              </a:rPr>
              <a:t>key</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column to each table which we will make references to.   By convention, many programmers call this column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7F00"/>
                </a:solidFill>
                <a:latin typeface="Cabin"/>
                <a:ea typeface="Cabin"/>
                <a:cs typeface="Cabin"/>
                <a:sym typeface="Cabin"/>
              </a:rPr>
              <a:t>id</a:t>
            </a:r>
            <a:r>
              <a:rPr strike="noStrike" u="none" b="0" cap="none" baseline="0" sz="3600" lang="en-US" i="0">
                <a:solidFill>
                  <a:schemeClr val="lt1"/>
                </a:solidFill>
                <a:latin typeface="Arial"/>
                <a:ea typeface="Arial"/>
                <a:cs typeface="Arial"/>
                <a:sym typeface="Arial"/>
              </a:rPr>
              <a:t>”</a:t>
            </a:r>
          </a:p>
        </p:txBody>
      </p:sp>
      <p:sp>
        <p:nvSpPr>
          <p:cNvPr id="531" name="Shape 531"/>
          <p:cNvSpPr txBox="1"/>
          <p:nvPr/>
        </p:nvSpPr>
        <p:spPr>
          <a:xfrm>
            <a:off y="8162875" x="3033849"/>
            <a:ext cy="622199" cx="10587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http://en.wikipedia.org/wiki/Database_normalization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y="0" x="0"/>
          <a:ext cy="0" cx="0"/>
          <a:chOff y="0" x="0"/>
          <a:chExt cy="0" cx="0"/>
        </a:xfrm>
      </p:grpSpPr>
      <p:pic>
        <p:nvPicPr>
          <p:cNvPr id="536" name="Shape 536"/>
          <p:cNvPicPr preferRelativeResize="0"/>
          <p:nvPr/>
        </p:nvPicPr>
        <p:blipFill rotWithShape="1">
          <a:blip r:embed="rId3">
            <a:alphaModFix/>
          </a:blip>
          <a:srcRect t="0" b="0" r="0" l="0"/>
          <a:stretch/>
        </p:blipFill>
        <p:spPr>
          <a:xfrm>
            <a:off y="2349500" x="7607300"/>
            <a:ext cy="2006600" cx="7267574"/>
          </a:xfrm>
          <a:prstGeom prst="rect">
            <a:avLst/>
          </a:prstGeom>
          <a:noFill/>
          <a:ln>
            <a:noFill/>
          </a:ln>
        </p:spPr>
      </p:pic>
      <p:pic>
        <p:nvPicPr>
          <p:cNvPr id="537" name="Shape 537"/>
          <p:cNvPicPr preferRelativeResize="0"/>
          <p:nvPr/>
        </p:nvPicPr>
        <p:blipFill rotWithShape="1">
          <a:blip r:embed="rId4">
            <a:alphaModFix/>
          </a:blip>
          <a:srcRect t="0" b="0" r="0" l="0"/>
          <a:stretch/>
        </p:blipFill>
        <p:spPr>
          <a:xfrm>
            <a:off y="6096000" x="1239837"/>
            <a:ext cy="2032000" cx="10099674"/>
          </a:xfrm>
          <a:prstGeom prst="rect">
            <a:avLst/>
          </a:prstGeom>
          <a:noFill/>
          <a:ln>
            <a:noFill/>
          </a:ln>
        </p:spPr>
      </p:pic>
      <p:sp>
        <p:nvSpPr>
          <p:cNvPr id="538" name="Shape 53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Integer Reference Pattern</a:t>
            </a:r>
          </a:p>
        </p:txBody>
      </p:sp>
      <p:sp>
        <p:nvSpPr>
          <p:cNvPr id="539" name="Shape 539"/>
          <p:cNvSpPr/>
          <p:nvPr/>
        </p:nvSpPr>
        <p:spPr>
          <a:xfrm>
            <a:off y="6731000" x="3302000"/>
            <a:ext cy="444500" cx="1841499"/>
          </a:xfrm>
          <a:prstGeom prst="roundRect">
            <a:avLst>
              <a:gd fmla="val 9257" name="adj"/>
            </a:avLst>
          </a:prstGeom>
          <a:noFill/>
          <a:ln w="50800" cap="rnd">
            <a:solidFill>
              <a:srgbClr val="FF7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40" name="Shape 540"/>
          <p:cNvCxnSpPr/>
          <p:nvPr/>
        </p:nvCxnSpPr>
        <p:spPr>
          <a:xfrm flipH="1">
            <a:off y="3781425" x="4675187"/>
            <a:ext cy="2944811" cx="3189287"/>
          </a:xfrm>
          <a:prstGeom prst="straightConnector1">
            <a:avLst/>
          </a:prstGeom>
          <a:noFill/>
          <a:ln w="63500" cap="rnd">
            <a:solidFill>
              <a:srgbClr val="FF7F00"/>
            </a:solidFill>
            <a:prstDash val="solid"/>
            <a:miter/>
            <a:headEnd w="med" len="med" type="stealth"/>
            <a:tailEnd w="med" len="med" type="none"/>
          </a:ln>
        </p:spPr>
      </p:cxnSp>
      <p:sp>
        <p:nvSpPr>
          <p:cNvPr id="541" name="Shape 541"/>
          <p:cNvSpPr txBox="1"/>
          <p:nvPr/>
        </p:nvSpPr>
        <p:spPr>
          <a:xfrm>
            <a:off y="3702050" x="555625"/>
            <a:ext cy="1143000" cx="6464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We use integers to reference rows in another table</a:t>
            </a:r>
          </a:p>
        </p:txBody>
      </p:sp>
      <p:sp>
        <p:nvSpPr>
          <p:cNvPr id="542" name="Shape 542"/>
          <p:cNvSpPr txBox="1"/>
          <p:nvPr/>
        </p:nvSpPr>
        <p:spPr>
          <a:xfrm>
            <a:off y="7289800" x="9205911"/>
            <a:ext cy="622299" cx="1328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Album</a:t>
            </a:r>
          </a:p>
        </p:txBody>
      </p:sp>
      <p:sp>
        <p:nvSpPr>
          <p:cNvPr id="543" name="Shape 543"/>
          <p:cNvSpPr txBox="1"/>
          <p:nvPr/>
        </p:nvSpPr>
        <p:spPr>
          <a:xfrm>
            <a:off y="3517900" x="13136562"/>
            <a:ext cy="622299" cx="1190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Artist</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y="0" x="0"/>
          <a:ext cy="0" cx="0"/>
          <a:chOff y="0" x="0"/>
          <a:chExt cy="0" cx="0"/>
        </a:xfrm>
      </p:grpSpPr>
      <p:sp>
        <p:nvSpPr>
          <p:cNvPr id="548" name="Shape 548"/>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Keys</a:t>
            </a:r>
          </a:p>
        </p:txBody>
      </p:sp>
      <p:sp>
        <p:nvSpPr>
          <p:cNvPr id="549" name="Shape 549"/>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Finding our way around....</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y="0" x="0"/>
          <a:ext cy="0" cx="0"/>
          <a:chOff y="0" x="0"/>
          <a:chExt cy="0" cx="0"/>
        </a:xfrm>
      </p:grpSpPr>
      <p:sp>
        <p:nvSpPr>
          <p:cNvPr id="554" name="Shape 55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Three Kinds of Keys</a:t>
            </a:r>
          </a:p>
        </p:txBody>
      </p:sp>
      <p:sp>
        <p:nvSpPr>
          <p:cNvPr id="555" name="Shape 555"/>
          <p:cNvSpPr txBox="1"/>
          <p:nvPr>
            <p:ph idx="1" type="body"/>
          </p:nvPr>
        </p:nvSpPr>
        <p:spPr>
          <a:xfrm>
            <a:off y="2603500" x="1155700"/>
            <a:ext cy="5702299" cx="83946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Primary key</a:t>
            </a:r>
            <a:r>
              <a:rPr strike="noStrike" u="none" b="0" cap="none" baseline="0" sz="3600" lang="en-US" i="0">
                <a:solidFill>
                  <a:schemeClr val="lt1"/>
                </a:solidFill>
                <a:latin typeface="Cabin"/>
                <a:ea typeface="Cabin"/>
                <a:cs typeface="Cabin"/>
                <a:sym typeface="Cabin"/>
              </a:rPr>
              <a:t> - generally an integer auto-in</a:t>
            </a:r>
            <a:r>
              <a:rPr sz="3600" lang="en-US">
                <a:solidFill>
                  <a:schemeClr val="lt1"/>
                </a:solidFill>
                <a:latin typeface="Cabin"/>
                <a:ea typeface="Cabin"/>
                <a:cs typeface="Cabin"/>
                <a:sym typeface="Cabin"/>
              </a:rPr>
              <a:t>cr</a:t>
            </a:r>
            <a:r>
              <a:rPr strike="noStrike" u="none" b="0" cap="none" baseline="0" sz="3600" lang="en-US" i="0">
                <a:solidFill>
                  <a:schemeClr val="lt1"/>
                </a:solidFill>
                <a:latin typeface="Cabin"/>
                <a:ea typeface="Cabin"/>
                <a:cs typeface="Cabin"/>
                <a:sym typeface="Cabin"/>
              </a:rPr>
              <a:t>ement field</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Logical key</a:t>
            </a:r>
            <a:r>
              <a:rPr strike="noStrike" u="none" b="0" cap="none" baseline="0" sz="3600" lang="en-US" i="0">
                <a:solidFill>
                  <a:schemeClr val="lt1"/>
                </a:solidFill>
                <a:latin typeface="Cabin"/>
                <a:ea typeface="Cabin"/>
                <a:cs typeface="Cabin"/>
                <a:sym typeface="Cabin"/>
              </a:rPr>
              <a:t> - What the outside world uses for lookup</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Foreign key</a:t>
            </a:r>
            <a:r>
              <a:rPr strike="noStrike" u="none" b="0" cap="none" baseline="0" sz="3600" lang="en-US" i="0">
                <a:solidFill>
                  <a:schemeClr val="lt1"/>
                </a:solidFill>
                <a:latin typeface="Cabin"/>
                <a:ea typeface="Cabin"/>
                <a:cs typeface="Cabin"/>
                <a:sym typeface="Cabin"/>
              </a:rPr>
              <a:t> - generally an integer key pointing to a row in another table</a:t>
            </a:r>
          </a:p>
        </p:txBody>
      </p:sp>
      <p:sp>
        <p:nvSpPr>
          <p:cNvPr id="556" name="Shape 556"/>
          <p:cNvSpPr txBox="1"/>
          <p:nvPr/>
        </p:nvSpPr>
        <p:spPr>
          <a:xfrm>
            <a:off y="3651250" x="11637649"/>
            <a:ext cy="3302100" cx="2016300"/>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4400" lang="en-US">
                <a:solidFill>
                  <a:srgbClr val="FFFF00"/>
                </a:solidFill>
                <a:latin typeface="Cabin"/>
                <a:ea typeface="Cabin"/>
                <a:cs typeface="Cabin"/>
                <a:sym typeface="Cabin"/>
              </a:rPr>
              <a:t> </a:t>
            </a:r>
            <a:r>
              <a:rPr strike="noStrike" u="none" b="0" cap="none" baseline="0" sz="4400" lang="en-US" i="0">
                <a:solidFill>
                  <a:srgbClr val="FFFF00"/>
                </a:solidFill>
                <a:latin typeface="Cabin"/>
                <a:ea typeface="Cabin"/>
                <a:cs typeface="Cabin"/>
                <a:sym typeface="Cabin"/>
              </a:rPr>
              <a:t>Site</a:t>
            </a:r>
          </a:p>
          <a:p>
            <a:pPr algn="l" rtl="0" lvl="0" marR="0" indent="0" marL="0">
              <a:lnSpc>
                <a:spcPct val="100000"/>
              </a:lnSpc>
              <a:spcBef>
                <a:spcPts val="0"/>
              </a:spcBef>
              <a:spcAft>
                <a:spcPts val="0"/>
              </a:spcAft>
              <a:buClr>
                <a:srgbClr val="FF7F00"/>
              </a:buClr>
              <a:buSzPct val="25000"/>
              <a:buFont typeface="Cabin"/>
              <a:buNone/>
            </a:pPr>
            <a:r>
              <a:rPr sz="4400" lang="en-US">
                <a:solidFill>
                  <a:srgbClr val="FF7F00"/>
                </a:solidFill>
                <a:latin typeface="Cabin"/>
                <a:ea typeface="Cabin"/>
                <a:cs typeface="Cabin"/>
                <a:sym typeface="Cabin"/>
              </a:rPr>
              <a:t> </a:t>
            </a:r>
            <a:r>
              <a:rPr strike="noStrike" u="none" b="0" cap="none" baseline="0" sz="44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rgbClr val="00FF00"/>
              </a:buClr>
              <a:buSzPct val="25000"/>
              <a:buFont typeface="Cabin"/>
              <a:buNone/>
            </a:pPr>
            <a:r>
              <a:rPr sz="4400" lang="en-US">
                <a:solidFill>
                  <a:srgbClr val="00FF00"/>
                </a:solidFill>
                <a:latin typeface="Cabin"/>
                <a:ea typeface="Cabin"/>
                <a:cs typeface="Cabin"/>
                <a:sym typeface="Cabin"/>
              </a:rPr>
              <a:t> </a:t>
            </a:r>
            <a:r>
              <a:rPr strike="noStrike" u="none" b="0" cap="none" baseline="0" sz="4400" lang="en-US" i="0">
                <a:solidFill>
                  <a:srgbClr val="00FF00"/>
                </a:solidFill>
                <a:latin typeface="Cabin"/>
                <a:ea typeface="Cabin"/>
                <a:cs typeface="Cabin"/>
                <a:sym typeface="Cabin"/>
              </a:rPr>
              <a:t>title</a:t>
            </a:r>
          </a:p>
          <a:p>
            <a:pPr algn="l" rtl="0" lvl="0" marR="0" indent="0" marL="0">
              <a:lnSpc>
                <a:spcPct val="100000"/>
              </a:lnSpc>
              <a:spcBef>
                <a:spcPts val="0"/>
              </a:spcBef>
              <a:spcAft>
                <a:spcPts val="0"/>
              </a:spcAft>
              <a:buClr>
                <a:srgbClr val="FF00FF"/>
              </a:buClr>
              <a:buSzPct val="25000"/>
              <a:buFont typeface="Cabin"/>
              <a:buNone/>
            </a:pPr>
            <a:r>
              <a:rPr sz="4400" lang="en-US">
                <a:solidFill>
                  <a:srgbClr val="FF00FF"/>
                </a:solidFill>
                <a:latin typeface="Cabin"/>
                <a:ea typeface="Cabin"/>
                <a:cs typeface="Cabin"/>
                <a:sym typeface="Cabin"/>
              </a:rPr>
              <a:t> </a:t>
            </a:r>
            <a:r>
              <a:rPr strike="noStrike" u="none" b="0" cap="none" baseline="0" sz="4400" lang="en-US" i="0">
                <a:solidFill>
                  <a:srgbClr val="FF00FF"/>
                </a:solidFill>
                <a:latin typeface="Cabin"/>
                <a:ea typeface="Cabin"/>
                <a:cs typeface="Cabin"/>
                <a:sym typeface="Cabin"/>
              </a:rPr>
              <a:t>user_id</a:t>
            </a:r>
          </a:p>
          <a:p>
            <a:pPr algn="l" rtl="0" lvl="0" marR="0" indent="0" marL="0">
              <a:lnSpc>
                <a:spcPct val="100000"/>
              </a:lnSpc>
              <a:spcBef>
                <a:spcPts val="0"/>
              </a:spcBef>
              <a:spcAft>
                <a:spcPts val="0"/>
              </a:spcAft>
              <a:buClr>
                <a:schemeClr val="lt1"/>
              </a:buClr>
              <a:buSzPct val="25000"/>
              <a:buFont typeface="Cabin"/>
              <a:buNone/>
            </a:pPr>
            <a:r>
              <a:rPr sz="4400" lang="en-US">
                <a:solidFill>
                  <a:schemeClr val="lt1"/>
                </a:solidFill>
                <a:latin typeface="Cabin"/>
                <a:ea typeface="Cabin"/>
                <a:cs typeface="Cabin"/>
                <a:sym typeface="Cabin"/>
              </a:rPr>
              <a:t> </a:t>
            </a:r>
            <a:r>
              <a:rPr strike="noStrike" u="none" b="0" cap="none" baseline="0" sz="4400" lang="en-US" i="0">
                <a:solidFill>
                  <a:schemeClr val="lt1"/>
                </a:solidFill>
                <a:latin typeface="Cabin"/>
                <a:ea typeface="Cabin"/>
                <a:cs typeface="Cabin"/>
                <a:sym typeface="Cabin"/>
              </a:rPr>
              <a:t>...</a:t>
            </a:r>
          </a:p>
        </p:txBody>
      </p:sp>
      <p:cxnSp>
        <p:nvCxnSpPr>
          <p:cNvPr id="557" name="Shape 557"/>
          <p:cNvCxnSpPr/>
          <p:nvPr/>
        </p:nvCxnSpPr>
        <p:spPr>
          <a:xfrm flipH="1">
            <a:off y="5183187" x="13684250"/>
            <a:ext cy="725486" cx="989012"/>
          </a:xfrm>
          <a:prstGeom prst="straightConnector1">
            <a:avLst/>
          </a:prstGeom>
          <a:noFill/>
          <a:ln w="63500" cap="rnd">
            <a:solidFill>
              <a:srgbClr val="FF00FF"/>
            </a:solidFill>
            <a:prstDash val="solid"/>
            <a:miter/>
            <a:headEnd w="med" len="med" type="stealth"/>
            <a:tailEnd w="med" len="med" type="none"/>
          </a:ln>
        </p:spPr>
      </p:cxn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y="0" x="0"/>
          <a:ext cy="0" cx="0"/>
          <a:chOff y="0" x="0"/>
          <a:chExt cy="0" cx="0"/>
        </a:xfrm>
      </p:grpSpPr>
      <p:sp>
        <p:nvSpPr>
          <p:cNvPr id="562" name="Shape 56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Primary Key Rules</a:t>
            </a:r>
          </a:p>
        </p:txBody>
      </p:sp>
      <p:sp>
        <p:nvSpPr>
          <p:cNvPr id="563" name="Shape 563"/>
          <p:cNvSpPr txBox="1"/>
          <p:nvPr>
            <p:ph idx="1" type="body"/>
          </p:nvPr>
        </p:nvSpPr>
        <p:spPr>
          <a:xfrm>
            <a:off y="2603500" x="1155700"/>
            <a:ext cy="5702299" cx="9232900"/>
          </a:xfrm>
          <a:prstGeom prst="rect">
            <a:avLst/>
          </a:prstGeom>
          <a:noFill/>
          <a:ln>
            <a:noFill/>
          </a:ln>
        </p:spPr>
        <p:txBody>
          <a:bodyPr bIns="38100" rIns="38100" lIns="38100" tIns="38100" anchor="ctr" anchorCtr="0">
            <a:noAutofit/>
          </a:bodyPr>
          <a:lstStyle/>
          <a:p>
            <a:pPr algn="l" rtl="0" lvl="0" marR="0" indent="0" marL="0">
              <a:lnSpc>
                <a:spcPct val="100000"/>
              </a:lnSpc>
              <a:spcBef>
                <a:spcPts val="0"/>
              </a:spcBef>
              <a:spcAft>
                <a:spcPts val="0"/>
              </a:spcAft>
              <a:buNone/>
            </a:pPr>
            <a:r>
              <a:rPr strike="noStrike" u="none" b="0" cap="none" baseline="0" sz="3600" lang="en-US" i="0">
                <a:solidFill>
                  <a:schemeClr val="lt1"/>
                </a:solidFill>
                <a:latin typeface="Cabin"/>
                <a:ea typeface="Cabin"/>
                <a:cs typeface="Cabin"/>
                <a:sym typeface="Cabin"/>
              </a:rPr>
              <a:t>Best practices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Never use your </a:t>
            </a:r>
            <a:r>
              <a:rPr strike="noStrike" u="none" b="0" cap="none" baseline="0" sz="3600" lang="en-US" i="0">
                <a:solidFill>
                  <a:srgbClr val="00FF00"/>
                </a:solidFill>
                <a:latin typeface="Cabin"/>
                <a:ea typeface="Cabin"/>
                <a:cs typeface="Cabin"/>
                <a:sym typeface="Cabin"/>
              </a:rPr>
              <a:t>logical key</a:t>
            </a:r>
            <a:r>
              <a:rPr strike="noStrike" u="none" b="0" cap="none" baseline="0" sz="3600" lang="en-US" i="0">
                <a:solidFill>
                  <a:schemeClr val="lt1"/>
                </a:solidFill>
                <a:latin typeface="Cabin"/>
                <a:ea typeface="Cabin"/>
                <a:cs typeface="Cabin"/>
                <a:sym typeface="Cabin"/>
              </a:rPr>
              <a:t> as the </a:t>
            </a:r>
            <a:r>
              <a:rPr strike="noStrike" u="none" b="0" cap="none" baseline="0" sz="3600" lang="en-US" i="0">
                <a:solidFill>
                  <a:srgbClr val="FF7F00"/>
                </a:solidFill>
                <a:latin typeface="Cabin"/>
                <a:ea typeface="Cabin"/>
                <a:cs typeface="Cabin"/>
                <a:sym typeface="Cabin"/>
              </a:rPr>
              <a:t>primary key</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Logical keys</a:t>
            </a:r>
            <a:r>
              <a:rPr strike="noStrike" u="none" b="0" cap="none" baseline="0" sz="3600" lang="en-US" i="0">
                <a:solidFill>
                  <a:schemeClr val="lt1"/>
                </a:solidFill>
                <a:latin typeface="Cabin"/>
                <a:ea typeface="Cabin"/>
                <a:cs typeface="Cabin"/>
                <a:sym typeface="Cabin"/>
              </a:rPr>
              <a:t> can and do change, albeit slowly</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Relationships</a:t>
            </a:r>
            <a:r>
              <a:rPr strike="noStrike" u="none" b="0" cap="none" baseline="0" sz="3600" lang="en-US" i="0">
                <a:solidFill>
                  <a:schemeClr val="lt1"/>
                </a:solidFill>
                <a:latin typeface="Cabin"/>
                <a:ea typeface="Cabin"/>
                <a:cs typeface="Cabin"/>
                <a:sym typeface="Cabin"/>
              </a:rPr>
              <a:t> that are based on matching string fields are far less efficient than integers performance-wise</a:t>
            </a:r>
          </a:p>
        </p:txBody>
      </p:sp>
      <p:sp>
        <p:nvSpPr>
          <p:cNvPr id="564" name="Shape 564"/>
          <p:cNvSpPr txBox="1"/>
          <p:nvPr/>
        </p:nvSpPr>
        <p:spPr>
          <a:xfrm>
            <a:off y="2603500" x="12026700"/>
            <a:ext cy="5030400" cx="2797199"/>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User</a:t>
            </a:r>
          </a:p>
          <a:p>
            <a:pPr algn="l" rtl="0" lvl="0" marR="0" indent="0" marL="0">
              <a:lnSpc>
                <a:spcPct val="100000"/>
              </a:lnSpc>
              <a:spcBef>
                <a:spcPts val="0"/>
              </a:spcBef>
              <a:spcAft>
                <a:spcPts val="0"/>
              </a:spcAft>
              <a:buClr>
                <a:srgbClr val="FF7F00"/>
              </a:buClr>
              <a:buSzPct val="25000"/>
              <a:buFont typeface="Cabin"/>
              <a:buNone/>
            </a:pPr>
            <a:r>
              <a:rPr sz="3600" lang="en-US">
                <a:solidFill>
                  <a:srgbClr val="FF7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rgbClr val="00FF00"/>
              </a:buClr>
              <a:buSzPct val="25000"/>
              <a:buFont typeface="Cabin"/>
              <a:buNone/>
            </a:pPr>
            <a:r>
              <a:rPr sz="3600" lang="en-US">
                <a:solidFill>
                  <a:srgbClr val="00FF00"/>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login</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password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name</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email</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created_at</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modified_at</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login_at</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sp>
        <p:nvSpPr>
          <p:cNvPr id="569" name="Shape 56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Foreign Keys</a:t>
            </a:r>
          </a:p>
        </p:txBody>
      </p:sp>
      <p:sp>
        <p:nvSpPr>
          <p:cNvPr id="570" name="Shape 570"/>
          <p:cNvSpPr txBox="1"/>
          <p:nvPr>
            <p:ph idx="1" type="body"/>
          </p:nvPr>
        </p:nvSpPr>
        <p:spPr>
          <a:xfrm>
            <a:off y="2451100" x="1155700"/>
            <a:ext cy="6311900" cx="76326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a:t>
            </a:r>
            <a:r>
              <a:rPr strike="noStrike" u="none" b="0" cap="none" baseline="0" sz="3600" lang="en-US" i="0">
                <a:solidFill>
                  <a:srgbClr val="FF00FF"/>
                </a:solidFill>
                <a:latin typeface="Cabin"/>
                <a:ea typeface="Cabin"/>
                <a:cs typeface="Cabin"/>
                <a:sym typeface="Cabin"/>
              </a:rPr>
              <a:t> foreign key</a:t>
            </a:r>
            <a:r>
              <a:rPr strike="noStrike" u="none" b="0" cap="none" baseline="0" sz="3600" lang="en-US" i="0">
                <a:solidFill>
                  <a:schemeClr val="lt1"/>
                </a:solidFill>
                <a:latin typeface="Cabin"/>
                <a:ea typeface="Cabin"/>
                <a:cs typeface="Cabin"/>
                <a:sym typeface="Cabin"/>
              </a:rPr>
              <a:t> is when a table has a column that contains a key which points to the </a:t>
            </a:r>
            <a:r>
              <a:rPr strike="noStrike" u="none" b="0" cap="none" baseline="0" sz="3600" lang="en-US" i="0">
                <a:solidFill>
                  <a:srgbClr val="FF7F00"/>
                </a:solidFill>
                <a:latin typeface="Cabin"/>
                <a:ea typeface="Cabin"/>
                <a:cs typeface="Cabin"/>
                <a:sym typeface="Cabin"/>
              </a:rPr>
              <a:t>primary key</a:t>
            </a:r>
            <a:r>
              <a:rPr strike="noStrike" u="none" b="0" cap="none" baseline="0" sz="3600" lang="en-US" i="0">
                <a:solidFill>
                  <a:schemeClr val="lt1"/>
                </a:solidFill>
                <a:latin typeface="Cabin"/>
                <a:ea typeface="Cabin"/>
                <a:cs typeface="Cabin"/>
                <a:sym typeface="Cabin"/>
              </a:rPr>
              <a:t> of another table.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all primary keys are integers, then all foreign keys are integers - this is good - very good</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If you use strings as foreign keys - you show yourself to be an uncultured swine</a:t>
            </a:r>
          </a:p>
        </p:txBody>
      </p:sp>
      <p:sp>
        <p:nvSpPr>
          <p:cNvPr id="571" name="Shape 571"/>
          <p:cNvSpPr txBox="1"/>
          <p:nvPr/>
        </p:nvSpPr>
        <p:spPr>
          <a:xfrm>
            <a:off y="3460750" x="9986646"/>
            <a:ext cy="2209799" cx="1317900"/>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User</a:t>
            </a:r>
          </a:p>
          <a:p>
            <a:pPr algn="l" rtl="0" lvl="0" marR="0" indent="0" marL="0">
              <a:lnSpc>
                <a:spcPct val="100000"/>
              </a:lnSpc>
              <a:spcBef>
                <a:spcPts val="0"/>
              </a:spcBef>
              <a:spcAft>
                <a:spcPts val="0"/>
              </a:spcAft>
              <a:buClr>
                <a:srgbClr val="FF7F00"/>
              </a:buClr>
              <a:buSzPct val="25000"/>
              <a:buFont typeface="Cabin"/>
              <a:buNone/>
            </a:pPr>
            <a:r>
              <a:rPr sz="3600" lang="en-US">
                <a:solidFill>
                  <a:srgbClr val="FF7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login</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a:t>
            </a:r>
          </a:p>
        </p:txBody>
      </p:sp>
      <p:sp>
        <p:nvSpPr>
          <p:cNvPr id="572" name="Shape 572"/>
          <p:cNvSpPr txBox="1"/>
          <p:nvPr/>
        </p:nvSpPr>
        <p:spPr>
          <a:xfrm>
            <a:off y="3200400" x="13470450"/>
            <a:ext cy="2730599" cx="1530300"/>
          </a:xfrm>
          <a:prstGeom prst="rect">
            <a:avLst/>
          </a:prstGeom>
          <a:noFill/>
          <a:ln w="12700" cap="rnd">
            <a:solidFill>
              <a:schemeClr val="lt1"/>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Site</a:t>
            </a:r>
          </a:p>
          <a:p>
            <a:pPr algn="l" rtl="0" lvl="0" marR="0" indent="0" marL="0">
              <a:lnSpc>
                <a:spcPct val="100000"/>
              </a:lnSpc>
              <a:spcBef>
                <a:spcPts val="0"/>
              </a:spcBef>
              <a:spcAft>
                <a:spcPts val="0"/>
              </a:spcAft>
              <a:buClr>
                <a:srgbClr val="FF7F00"/>
              </a:buClr>
              <a:buSzPct val="25000"/>
              <a:buFont typeface="Cabin"/>
              <a:buNone/>
            </a:pPr>
            <a:r>
              <a:rPr sz="3600" lang="en-US">
                <a:solidFill>
                  <a:srgbClr val="FF7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id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title</a:t>
            </a:r>
          </a:p>
          <a:p>
            <a:pPr algn="l" rtl="0" lvl="0" marR="0" indent="0" marL="0">
              <a:lnSpc>
                <a:spcPct val="100000"/>
              </a:lnSpc>
              <a:spcBef>
                <a:spcPts val="0"/>
              </a:spcBef>
              <a:spcAft>
                <a:spcPts val="0"/>
              </a:spcAft>
              <a:buClr>
                <a:srgbClr val="FF00FF"/>
              </a:buClr>
              <a:buSzPct val="25000"/>
              <a:buFont typeface="Cabin"/>
              <a:buNone/>
            </a:pPr>
            <a:r>
              <a:rPr sz="3600" lang="en-US">
                <a:solidFill>
                  <a:srgbClr val="FF00FF"/>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user_id</a:t>
            </a:r>
          </a:p>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a:t>
            </a:r>
          </a:p>
        </p:txBody>
      </p:sp>
      <p:cxnSp>
        <p:nvCxnSpPr>
          <p:cNvPr id="573" name="Shape 573"/>
          <p:cNvCxnSpPr/>
          <p:nvPr/>
        </p:nvCxnSpPr>
        <p:spPr>
          <a:xfrm>
            <a:off y="4495675" x="11313025"/>
            <a:ext cy="653100" cx="2157600"/>
          </a:xfrm>
          <a:prstGeom prst="straightConnector1">
            <a:avLst/>
          </a:prstGeom>
          <a:noFill/>
          <a:ln w="63500" cap="rnd">
            <a:solidFill>
              <a:srgbClr val="FF00FF"/>
            </a:solidFill>
            <a:prstDash val="solid"/>
            <a:miter/>
            <a:headEnd w="med" len="med" type="stealth"/>
            <a:tailEnd w="med" len="med"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pic>
        <p:nvPicPr>
          <p:cNvPr id="189" name="Shape 189"/>
          <p:cNvPicPr preferRelativeResize="0"/>
          <p:nvPr/>
        </p:nvPicPr>
        <p:blipFill rotWithShape="1">
          <a:blip r:embed="rId3">
            <a:alphaModFix/>
          </a:blip>
          <a:srcRect t="0" b="0" r="0" l="0"/>
          <a:stretch/>
        </p:blipFill>
        <p:spPr>
          <a:xfrm>
            <a:off y="169150" x="1530075"/>
            <a:ext cy="5568899" cx="12966599"/>
          </a:xfrm>
          <a:prstGeom prst="rect">
            <a:avLst/>
          </a:prstGeom>
          <a:noFill/>
          <a:ln>
            <a:noFill/>
          </a:ln>
        </p:spPr>
      </p:pic>
      <p:sp>
        <p:nvSpPr>
          <p:cNvPr id="190" name="Shape 190"/>
          <p:cNvSpPr txBox="1"/>
          <p:nvPr/>
        </p:nvSpPr>
        <p:spPr>
          <a:xfrm>
            <a:off y="6083300" x="428625"/>
            <a:ext cy="2705100" cx="15379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400" lang="en-US" i="0">
                <a:solidFill>
                  <a:srgbClr val="FFFF00"/>
                </a:solidFill>
                <a:latin typeface="Cabin"/>
                <a:ea typeface="Cabin"/>
                <a:cs typeface="Cabin"/>
                <a:sym typeface="Cabin"/>
              </a:rPr>
              <a:t>A </a:t>
            </a:r>
            <a:r>
              <a:rPr strike="noStrike" u="none" b="0" cap="none" baseline="0" sz="3400" lang="en-US" i="0">
                <a:solidFill>
                  <a:srgbClr val="00FF00"/>
                </a:solidFill>
                <a:latin typeface="Cabin"/>
                <a:ea typeface="Cabin"/>
                <a:cs typeface="Cabin"/>
                <a:sym typeface="Cabin"/>
              </a:rPr>
              <a:t>relation</a:t>
            </a:r>
            <a:r>
              <a:rPr strike="noStrike" u="none" b="0" cap="none" baseline="0" sz="3400" lang="en-US" i="0">
                <a:solidFill>
                  <a:srgbClr val="FFFF00"/>
                </a:solidFill>
                <a:latin typeface="Cabin"/>
                <a:ea typeface="Cabin"/>
                <a:cs typeface="Cabin"/>
                <a:sym typeface="Cabin"/>
              </a:rPr>
              <a:t> is defined as a </a:t>
            </a:r>
            <a:r>
              <a:rPr strike="noStrike" u="none" b="0" cap="none" baseline="0" sz="3400" lang="en-US" i="0">
                <a:solidFill>
                  <a:srgbClr val="00FF00"/>
                </a:solidFill>
                <a:latin typeface="Cabin"/>
                <a:ea typeface="Cabin"/>
                <a:cs typeface="Cabin"/>
                <a:sym typeface="Cabin"/>
              </a:rPr>
              <a:t>set of </a:t>
            </a:r>
            <a:r>
              <a:rPr strike="noStrike" u="none" b="0" cap="none" baseline="0" sz="3400" lang="en-US" i="0">
                <a:solidFill>
                  <a:srgbClr val="FF7F00"/>
                </a:solidFill>
                <a:latin typeface="Cabin"/>
                <a:ea typeface="Cabin"/>
                <a:cs typeface="Cabin"/>
                <a:sym typeface="Cabin"/>
              </a:rPr>
              <a:t>tuples</a:t>
            </a:r>
            <a:r>
              <a:rPr strike="noStrike" u="none" b="0" cap="none" baseline="0" sz="3400" lang="en-US" i="0">
                <a:solidFill>
                  <a:srgbClr val="FFFF00"/>
                </a:solidFill>
                <a:latin typeface="Cabin"/>
                <a:ea typeface="Cabin"/>
                <a:cs typeface="Cabin"/>
                <a:sym typeface="Cabin"/>
              </a:rPr>
              <a:t> that have the same </a:t>
            </a:r>
            <a:r>
              <a:rPr strike="noStrike" u="none" b="0" cap="none" baseline="0" sz="3400" lang="en-US" i="0">
                <a:solidFill>
                  <a:srgbClr val="FF00FF"/>
                </a:solidFill>
                <a:latin typeface="Cabin"/>
                <a:ea typeface="Cabin"/>
                <a:cs typeface="Cabin"/>
                <a:sym typeface="Cabin"/>
              </a:rPr>
              <a:t>attributes</a:t>
            </a:r>
            <a:r>
              <a:rPr strike="noStrike" u="none" b="0" cap="none" baseline="0" sz="3400" lang="en-US" i="0">
                <a:solidFill>
                  <a:srgbClr val="FFFF00"/>
                </a:solidFill>
                <a:latin typeface="Cabin"/>
                <a:ea typeface="Cabin"/>
                <a:cs typeface="Cabin"/>
                <a:sym typeface="Cabin"/>
              </a:rPr>
              <a:t>.   A </a:t>
            </a:r>
            <a:r>
              <a:rPr strike="noStrike" u="none" b="0" cap="none" baseline="0" sz="3400" lang="en-US" i="0">
                <a:solidFill>
                  <a:srgbClr val="FF7F00"/>
                </a:solidFill>
                <a:latin typeface="Cabin"/>
                <a:ea typeface="Cabin"/>
                <a:cs typeface="Cabin"/>
                <a:sym typeface="Cabin"/>
              </a:rPr>
              <a:t>tuple</a:t>
            </a:r>
            <a:r>
              <a:rPr strike="noStrike" u="none" b="0" cap="none" baseline="0" sz="3400" lang="en-US" i="0">
                <a:solidFill>
                  <a:srgbClr val="FFFF00"/>
                </a:solidFill>
                <a:latin typeface="Cabin"/>
                <a:ea typeface="Cabin"/>
                <a:cs typeface="Cabin"/>
                <a:sym typeface="Cabin"/>
              </a:rPr>
              <a:t> usually represents </a:t>
            </a:r>
            <a:r>
              <a:rPr strike="noStrike" u="none" b="0" cap="none" baseline="0" sz="3400" lang="en-US" i="0">
                <a:solidFill>
                  <a:srgbClr val="FF7F00"/>
                </a:solidFill>
                <a:latin typeface="Cabin"/>
                <a:ea typeface="Cabin"/>
                <a:cs typeface="Cabin"/>
                <a:sym typeface="Cabin"/>
              </a:rPr>
              <a:t>an object</a:t>
            </a:r>
            <a:r>
              <a:rPr strike="noStrike" u="none" b="0" cap="none" baseline="0" sz="3400" lang="en-US" i="0">
                <a:solidFill>
                  <a:srgbClr val="FFFF00"/>
                </a:solidFill>
                <a:latin typeface="Cabin"/>
                <a:ea typeface="Cabin"/>
                <a:cs typeface="Cabin"/>
                <a:sym typeface="Cabin"/>
              </a:rPr>
              <a:t> and information about that object.  </a:t>
            </a:r>
            <a:r>
              <a:rPr strike="noStrike" u="none" b="0" cap="none" baseline="0" sz="3400" lang="en-US" i="0">
                <a:solidFill>
                  <a:srgbClr val="FF7F00"/>
                </a:solidFill>
                <a:latin typeface="Cabin"/>
                <a:ea typeface="Cabin"/>
                <a:cs typeface="Cabin"/>
                <a:sym typeface="Cabin"/>
              </a:rPr>
              <a:t>Objects</a:t>
            </a:r>
            <a:r>
              <a:rPr strike="noStrike" u="none" b="0" cap="none" baseline="0" sz="3400" lang="en-US" i="0">
                <a:solidFill>
                  <a:srgbClr val="FFFF00"/>
                </a:solidFill>
                <a:latin typeface="Cabin"/>
                <a:ea typeface="Cabin"/>
                <a:cs typeface="Cabin"/>
                <a:sym typeface="Cabin"/>
              </a:rPr>
              <a:t> are typically physical objects or concepts.   A </a:t>
            </a:r>
            <a:r>
              <a:rPr strike="noStrike" u="none" b="0" cap="none" baseline="0" sz="3400" lang="en-US" i="0">
                <a:solidFill>
                  <a:srgbClr val="00FF00"/>
                </a:solidFill>
                <a:latin typeface="Cabin"/>
                <a:ea typeface="Cabin"/>
                <a:cs typeface="Cabin"/>
                <a:sym typeface="Cabin"/>
              </a:rPr>
              <a:t>relation</a:t>
            </a:r>
            <a:r>
              <a:rPr strike="noStrike" u="none" b="0" cap="none" baseline="0" sz="3400" lang="en-US" i="0">
                <a:solidFill>
                  <a:srgbClr val="FFFF00"/>
                </a:solidFill>
                <a:latin typeface="Cabin"/>
                <a:ea typeface="Cabin"/>
                <a:cs typeface="Cabin"/>
                <a:sym typeface="Cabin"/>
              </a:rPr>
              <a:t> is usually described as a </a:t>
            </a:r>
            <a:r>
              <a:rPr strike="noStrike" u="none" b="0" cap="none" baseline="0" sz="3400" lang="en-US" i="0">
                <a:solidFill>
                  <a:srgbClr val="00FF00"/>
                </a:solidFill>
                <a:latin typeface="Cabin"/>
                <a:ea typeface="Cabin"/>
                <a:cs typeface="Cabin"/>
                <a:sym typeface="Cabin"/>
              </a:rPr>
              <a:t>table</a:t>
            </a:r>
            <a:r>
              <a:rPr strike="noStrike" u="none" b="0" cap="none" baseline="0" sz="3400" lang="en-US" i="0">
                <a:solidFill>
                  <a:srgbClr val="FFFF00"/>
                </a:solidFill>
                <a:latin typeface="Cabin"/>
                <a:ea typeface="Cabin"/>
                <a:cs typeface="Cabin"/>
                <a:sym typeface="Cabin"/>
              </a:rPr>
              <a:t>, which is organized into </a:t>
            </a:r>
            <a:r>
              <a:rPr strike="noStrike" u="none" b="0" cap="none" baseline="0" sz="3400" lang="en-US" i="0">
                <a:solidFill>
                  <a:srgbClr val="FF7F00"/>
                </a:solidFill>
                <a:latin typeface="Cabin"/>
                <a:ea typeface="Cabin"/>
                <a:cs typeface="Cabin"/>
                <a:sym typeface="Cabin"/>
              </a:rPr>
              <a:t>rows</a:t>
            </a:r>
            <a:r>
              <a:rPr strike="noStrike" u="none" b="0" cap="none" baseline="0" sz="3400" lang="en-US" i="0">
                <a:solidFill>
                  <a:srgbClr val="FFFF00"/>
                </a:solidFill>
                <a:latin typeface="Cabin"/>
                <a:ea typeface="Cabin"/>
                <a:cs typeface="Cabin"/>
                <a:sym typeface="Cabin"/>
              </a:rPr>
              <a:t> and </a:t>
            </a:r>
            <a:r>
              <a:rPr strike="noStrike" u="none" b="0" cap="none" baseline="0" sz="3400" lang="en-US" i="0">
                <a:solidFill>
                  <a:srgbClr val="FF00FF"/>
                </a:solidFill>
                <a:latin typeface="Cabin"/>
                <a:ea typeface="Cabin"/>
                <a:cs typeface="Cabin"/>
                <a:sym typeface="Cabin"/>
              </a:rPr>
              <a:t>columns</a:t>
            </a:r>
            <a:r>
              <a:rPr strike="noStrike" u="none" b="0" cap="none" baseline="0" sz="3400" lang="en-US" i="0">
                <a:solidFill>
                  <a:srgbClr val="FFFF00"/>
                </a:solidFill>
                <a:latin typeface="Cabin"/>
                <a:ea typeface="Cabin"/>
                <a:cs typeface="Cabin"/>
                <a:sym typeface="Cabin"/>
              </a:rPr>
              <a:t>.   All the data</a:t>
            </a:r>
            <a:r>
              <a:rPr strike="noStrike" u="sng" b="0" cap="none" baseline="0" sz="3400" lang="en-US" i="0">
                <a:solidFill>
                  <a:schemeClr val="hlink"/>
                </a:solidFill>
                <a:latin typeface="Cabin"/>
                <a:ea typeface="Cabin"/>
                <a:cs typeface="Cabin"/>
                <a:sym typeface="Cabin"/>
                <a:hlinkClick r:id="rId4"/>
              </a:rPr>
              <a:t> </a:t>
            </a:r>
            <a:r>
              <a:rPr strike="noStrike" u="none" b="0" cap="none" baseline="0" sz="3400" lang="en-US" i="0">
                <a:solidFill>
                  <a:srgbClr val="FFFF00"/>
                </a:solidFill>
                <a:latin typeface="Cabin"/>
                <a:ea typeface="Cabin"/>
                <a:cs typeface="Cabin"/>
                <a:sym typeface="Cabin"/>
              </a:rPr>
              <a:t>referenced by an </a:t>
            </a:r>
            <a:r>
              <a:rPr strike="noStrike" u="none" b="0" cap="none" baseline="0" sz="3400" lang="en-US" i="0">
                <a:solidFill>
                  <a:srgbClr val="FF00FF"/>
                </a:solidFill>
                <a:latin typeface="Cabin"/>
                <a:ea typeface="Cabin"/>
                <a:cs typeface="Cabin"/>
                <a:sym typeface="Cabin"/>
              </a:rPr>
              <a:t>attribute</a:t>
            </a:r>
            <a:r>
              <a:rPr strike="noStrike" u="none" b="0" cap="none" baseline="0" sz="3400" lang="en-US" i="0">
                <a:solidFill>
                  <a:srgbClr val="FFFF00"/>
                </a:solidFill>
                <a:latin typeface="Cabin"/>
                <a:ea typeface="Cabin"/>
                <a:cs typeface="Cabin"/>
                <a:sym typeface="Cabin"/>
              </a:rPr>
              <a:t> are in the same domain and </a:t>
            </a:r>
            <a:r>
              <a:rPr strike="noStrike" u="none" b="0" cap="none" baseline="0" sz="3400" lang="en-US" i="0">
                <a:solidFill>
                  <a:srgbClr val="FF00FF"/>
                </a:solidFill>
                <a:latin typeface="Cabin"/>
                <a:ea typeface="Cabin"/>
                <a:cs typeface="Cabin"/>
                <a:sym typeface="Cabin"/>
              </a:rPr>
              <a:t>conform to the same constraints.</a:t>
            </a:r>
            <a:r>
              <a:rPr strike="noStrike" u="none" b="0" cap="none" baseline="0" sz="3400" lang="en-US" i="0">
                <a:solidFill>
                  <a:srgbClr val="FFFF00"/>
                </a:solidFill>
                <a:latin typeface="Cabin"/>
                <a:ea typeface="Cabin"/>
                <a:cs typeface="Cabin"/>
                <a:sym typeface="Cabin"/>
              </a:rPr>
              <a:t>  (</a:t>
            </a:r>
            <a:r>
              <a:rPr sz="3400" lang="en-US">
                <a:solidFill>
                  <a:srgbClr val="FFFF00"/>
                </a:solidFill>
                <a:latin typeface="Cabin"/>
                <a:ea typeface="Cabin"/>
                <a:cs typeface="Cabin"/>
                <a:sym typeface="Cabin"/>
              </a:rPr>
              <a:t>W</a:t>
            </a:r>
            <a:r>
              <a:rPr strike="noStrike" u="none" b="0" cap="none" baseline="0" sz="3400" lang="en-US" i="0">
                <a:solidFill>
                  <a:srgbClr val="FFFF00"/>
                </a:solidFill>
                <a:latin typeface="Cabin"/>
                <a:ea typeface="Cabin"/>
                <a:cs typeface="Cabin"/>
                <a:sym typeface="Cabin"/>
              </a:rPr>
              <a:t>ikipedia)</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y="0" x="0"/>
          <a:ext cy="0" cx="0"/>
          <a:chOff y="0" x="0"/>
          <a:chExt cy="0" cx="0"/>
        </a:xfrm>
      </p:grpSpPr>
      <p:sp>
        <p:nvSpPr>
          <p:cNvPr id="578" name="Shape 578"/>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Relationship Building (in tables)</a:t>
            </a:r>
          </a:p>
        </p:txBody>
      </p:sp>
      <p:sp>
        <p:nvSpPr>
          <p:cNvPr id="579" name="Shape 579"/>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y="0" x="0"/>
          <a:ext cy="0" cx="0"/>
          <a:chOff y="0" x="0"/>
          <a:chExt cy="0" cx="0"/>
        </a:xfrm>
      </p:grpSpPr>
      <p:pic>
        <p:nvPicPr>
          <p:cNvPr id="584" name="Shape 584"/>
          <p:cNvPicPr preferRelativeResize="0"/>
          <p:nvPr/>
        </p:nvPicPr>
        <p:blipFill rotWithShape="1">
          <a:blip r:embed="rId3">
            <a:alphaModFix/>
          </a:blip>
          <a:srcRect t="0" b="0" r="0" l="0"/>
          <a:stretch/>
        </p:blipFill>
        <p:spPr>
          <a:xfrm>
            <a:off y="6488112" x="381000"/>
            <a:ext cy="2593975" cx="15493999"/>
          </a:xfrm>
          <a:prstGeom prst="rect">
            <a:avLst/>
          </a:prstGeom>
          <a:noFill/>
          <a:ln>
            <a:noFill/>
          </a:ln>
        </p:spPr>
      </p:pic>
      <p:sp>
        <p:nvSpPr>
          <p:cNvPr id="585" name="Shape 585"/>
          <p:cNvSpPr txBox="1"/>
          <p:nvPr/>
        </p:nvSpPr>
        <p:spPr>
          <a:xfrm>
            <a:off y="723900" x="132683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586" name="Shape 586"/>
          <p:cNvSpPr txBox="1"/>
          <p:nvPr/>
        </p:nvSpPr>
        <p:spPr>
          <a:xfrm>
            <a:off y="2120900" x="134524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587" name="Shape 587"/>
          <p:cNvSpPr txBox="1"/>
          <p:nvPr/>
        </p:nvSpPr>
        <p:spPr>
          <a:xfrm>
            <a:off y="1358900" x="3789362"/>
            <a:ext cy="622299" cx="1444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Artist  </a:t>
            </a:r>
          </a:p>
        </p:txBody>
      </p:sp>
      <p:sp>
        <p:nvSpPr>
          <p:cNvPr id="588" name="Shape 588"/>
          <p:cNvSpPr txBox="1"/>
          <p:nvPr/>
        </p:nvSpPr>
        <p:spPr>
          <a:xfrm>
            <a:off y="3162300" x="7580311"/>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589" name="Shape 589"/>
          <p:cNvSpPr txBox="1"/>
          <p:nvPr/>
        </p:nvSpPr>
        <p:spPr>
          <a:xfrm>
            <a:off y="5143500" x="10317161"/>
            <a:ext cy="622199" cx="1292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Genre</a:t>
            </a:r>
          </a:p>
        </p:txBody>
      </p:sp>
      <p:sp>
        <p:nvSpPr>
          <p:cNvPr id="590" name="Shape 590"/>
          <p:cNvSpPr txBox="1"/>
          <p:nvPr/>
        </p:nvSpPr>
        <p:spPr>
          <a:xfrm>
            <a:off y="1358900" x="133286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591" name="Shape 591"/>
          <p:cNvSpPr txBox="1"/>
          <p:nvPr/>
        </p:nvSpPr>
        <p:spPr>
          <a:xfrm>
            <a:off y="2832100" x="133223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
        <p:nvSpPr>
          <p:cNvPr id="592" name="Shape 592"/>
          <p:cNvSpPr txBox="1"/>
          <p:nvPr/>
        </p:nvSpPr>
        <p:spPr>
          <a:xfrm>
            <a:off y="508000" x="127889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593" name="Shape 593"/>
          <p:cNvSpPr txBox="1"/>
          <p:nvPr/>
        </p:nvSpPr>
        <p:spPr>
          <a:xfrm>
            <a:off y="2768600" x="7200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94" name="Shape 594"/>
          <p:cNvCxnSpPr/>
          <p:nvPr/>
        </p:nvCxnSpPr>
        <p:spPr>
          <a:xfrm rot="10800000" flipH="1">
            <a:off y="2195511" x="9796461"/>
            <a:ext cy="1141411" cx="2701925"/>
          </a:xfrm>
          <a:prstGeom prst="straightConnector1">
            <a:avLst/>
          </a:prstGeom>
          <a:noFill/>
          <a:ln w="88900" cap="rnd">
            <a:solidFill>
              <a:srgbClr val="FFFF00"/>
            </a:solidFill>
            <a:prstDash val="solid"/>
            <a:miter/>
            <a:headEnd w="med" len="med" type="stealth"/>
            <a:tailEnd w="med" len="med" type="none"/>
          </a:ln>
        </p:spPr>
      </p:cxnSp>
      <p:sp>
        <p:nvSpPr>
          <p:cNvPr id="595" name="Shape 595"/>
          <p:cNvSpPr txBox="1"/>
          <p:nvPr/>
        </p:nvSpPr>
        <p:spPr>
          <a:xfrm>
            <a:off y="965200" x="33274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96" name="Shape 596"/>
          <p:cNvCxnSpPr/>
          <p:nvPr/>
        </p:nvCxnSpPr>
        <p:spPr>
          <a:xfrm>
            <a:off y="2570161" x="5140325"/>
            <a:ext cy="877887" cx="1866900"/>
          </a:xfrm>
          <a:prstGeom prst="straightConnector1">
            <a:avLst/>
          </a:prstGeom>
          <a:noFill/>
          <a:ln w="88900" cap="rnd">
            <a:solidFill>
              <a:srgbClr val="FFFF00"/>
            </a:solidFill>
            <a:prstDash val="solid"/>
            <a:miter/>
            <a:headEnd w="med" len="med" type="stealth"/>
            <a:tailEnd w="med" len="med" type="none"/>
          </a:ln>
        </p:spPr>
      </p:cxnSp>
      <p:sp>
        <p:nvSpPr>
          <p:cNvPr id="597" name="Shape 597"/>
          <p:cNvSpPr txBox="1"/>
          <p:nvPr/>
        </p:nvSpPr>
        <p:spPr>
          <a:xfrm>
            <a:off y="4749800" x="9779000"/>
            <a:ext cy="1409700" cx="2349600"/>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598" name="Shape 598"/>
          <p:cNvCxnSpPr/>
          <p:nvPr/>
        </p:nvCxnSpPr>
        <p:spPr>
          <a:xfrm rot="10800000" flipH="1">
            <a:off y="3933825" x="12285661"/>
            <a:ext cy="1493836" cx="1228724"/>
          </a:xfrm>
          <a:prstGeom prst="straightConnector1">
            <a:avLst/>
          </a:prstGeom>
          <a:noFill/>
          <a:ln w="88900" cap="rnd">
            <a:solidFill>
              <a:srgbClr val="FFFF00"/>
            </a:solidFill>
            <a:prstDash val="solid"/>
            <a:miter/>
            <a:headEnd w="med" len="med" type="stealth"/>
            <a:tailEnd w="med" len="med" type="none"/>
          </a:ln>
        </p:spPr>
      </p:cxnSp>
      <p:sp>
        <p:nvSpPr>
          <p:cNvPr id="599" name="Shape 599"/>
          <p:cNvSpPr txBox="1"/>
          <p:nvPr/>
        </p:nvSpPr>
        <p:spPr>
          <a:xfrm>
            <a:off y="3255250" x="10317174"/>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600" name="Shape 600"/>
          <p:cNvSpPr txBox="1"/>
          <p:nvPr/>
        </p:nvSpPr>
        <p:spPr>
          <a:xfrm>
            <a:off y="1765350" x="6172935"/>
            <a:ext cy="622199" cx="2349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601" name="Shape 601"/>
          <p:cNvSpPr txBox="1"/>
          <p:nvPr/>
        </p:nvSpPr>
        <p:spPr>
          <a:xfrm>
            <a:off y="4755350" x="13143448"/>
            <a:ext cy="622199" cx="224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y="0" x="0"/>
          <a:ext cy="0" cx="0"/>
          <a:chOff y="0" x="0"/>
          <a:chExt cy="0" cx="0"/>
        </a:xfrm>
      </p:grpSpPr>
      <p:sp>
        <p:nvSpPr>
          <p:cNvPr id="606" name="Shape 606"/>
          <p:cNvSpPr txBox="1"/>
          <p:nvPr/>
        </p:nvSpPr>
        <p:spPr>
          <a:xfrm>
            <a:off y="1651000" x="1484312"/>
            <a:ext cy="622299" cx="1582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Album  </a:t>
            </a:r>
          </a:p>
        </p:txBody>
      </p:sp>
      <p:sp>
        <p:nvSpPr>
          <p:cNvPr id="607" name="Shape 607"/>
          <p:cNvSpPr txBox="1"/>
          <p:nvPr/>
        </p:nvSpPr>
        <p:spPr>
          <a:xfrm>
            <a:off y="1257300" x="1104900"/>
            <a:ext cy="1409700"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608" name="Shape 608"/>
          <p:cNvCxnSpPr/>
          <p:nvPr/>
        </p:nvCxnSpPr>
        <p:spPr>
          <a:xfrm rot="10800000" flipH="1">
            <a:off y="1910461" x="3598862"/>
            <a:ext cy="12000" cx="5598000"/>
          </a:xfrm>
          <a:prstGeom prst="straightConnector1">
            <a:avLst/>
          </a:prstGeom>
          <a:noFill/>
          <a:ln w="88900" cap="rnd">
            <a:solidFill>
              <a:srgbClr val="FFFF00"/>
            </a:solidFill>
            <a:prstDash val="solid"/>
            <a:miter/>
            <a:headEnd w="med" len="med" type="stealth"/>
            <a:tailEnd w="med" len="med" type="none"/>
          </a:ln>
        </p:spPr>
      </p:cxnSp>
      <p:sp>
        <p:nvSpPr>
          <p:cNvPr id="609" name="Shape 609"/>
          <p:cNvSpPr txBox="1"/>
          <p:nvPr/>
        </p:nvSpPr>
        <p:spPr>
          <a:xfrm>
            <a:off y="901700" x="5383197"/>
            <a:ext cy="622199" cx="2540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belongs-to</a:t>
            </a:r>
          </a:p>
        </p:txBody>
      </p:sp>
      <p:sp>
        <p:nvSpPr>
          <p:cNvPr id="610" name="Shape 610"/>
          <p:cNvSpPr txBox="1"/>
          <p:nvPr/>
        </p:nvSpPr>
        <p:spPr>
          <a:xfrm>
            <a:off y="4610100" x="64135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Album</a:t>
            </a:r>
          </a:p>
        </p:txBody>
      </p:sp>
      <p:sp>
        <p:nvSpPr>
          <p:cNvPr id="611" name="Shape 611"/>
          <p:cNvSpPr txBox="1"/>
          <p:nvPr/>
        </p:nvSpPr>
        <p:spPr>
          <a:xfrm>
            <a:off y="5410200" x="64135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12" name="Shape 612"/>
          <p:cNvSpPr txBox="1"/>
          <p:nvPr/>
        </p:nvSpPr>
        <p:spPr>
          <a:xfrm>
            <a:off y="6172200" x="64135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13" name="Shape 613"/>
          <p:cNvSpPr txBox="1"/>
          <p:nvPr/>
        </p:nvSpPr>
        <p:spPr>
          <a:xfrm>
            <a:off y="3314700" x="128651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Track</a:t>
            </a:r>
          </a:p>
        </p:txBody>
      </p:sp>
      <p:sp>
        <p:nvSpPr>
          <p:cNvPr id="614" name="Shape 614"/>
          <p:cNvSpPr txBox="1"/>
          <p:nvPr/>
        </p:nvSpPr>
        <p:spPr>
          <a:xfrm>
            <a:off y="41148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15" name="Shape 615"/>
          <p:cNvSpPr txBox="1"/>
          <p:nvPr/>
        </p:nvSpPr>
        <p:spPr>
          <a:xfrm>
            <a:off y="48768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16" name="Shape 616"/>
          <p:cNvSpPr txBox="1"/>
          <p:nvPr/>
        </p:nvSpPr>
        <p:spPr>
          <a:xfrm>
            <a:off y="56642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rating</a:t>
            </a:r>
          </a:p>
        </p:txBody>
      </p:sp>
      <p:sp>
        <p:nvSpPr>
          <p:cNvPr id="617" name="Shape 617"/>
          <p:cNvSpPr txBox="1"/>
          <p:nvPr/>
        </p:nvSpPr>
        <p:spPr>
          <a:xfrm>
            <a:off y="64008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len</a:t>
            </a:r>
          </a:p>
        </p:txBody>
      </p:sp>
      <p:sp>
        <p:nvSpPr>
          <p:cNvPr id="618" name="Shape 618"/>
          <p:cNvSpPr txBox="1"/>
          <p:nvPr/>
        </p:nvSpPr>
        <p:spPr>
          <a:xfrm>
            <a:off y="71882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count</a:t>
            </a:r>
          </a:p>
        </p:txBody>
      </p:sp>
      <p:sp>
        <p:nvSpPr>
          <p:cNvPr id="619" name="Shape 619"/>
          <p:cNvSpPr txBox="1"/>
          <p:nvPr/>
        </p:nvSpPr>
        <p:spPr>
          <a:xfrm>
            <a:off y="7950200" x="12865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album_id</a:t>
            </a:r>
          </a:p>
        </p:txBody>
      </p:sp>
      <p:cxnSp>
        <p:nvCxnSpPr>
          <p:cNvPr id="620" name="Shape 620"/>
          <p:cNvCxnSpPr/>
          <p:nvPr/>
        </p:nvCxnSpPr>
        <p:spPr>
          <a:xfrm>
            <a:off y="5826125" x="8985250"/>
            <a:ext cy="2411411" cx="3579812"/>
          </a:xfrm>
          <a:prstGeom prst="straightConnector1">
            <a:avLst/>
          </a:prstGeom>
          <a:noFill/>
          <a:ln w="88900" cap="rnd">
            <a:solidFill>
              <a:srgbClr val="FF00FF"/>
            </a:solidFill>
            <a:prstDash val="solid"/>
            <a:miter/>
            <a:headEnd w="med" len="med" type="stealth"/>
            <a:tailEnd w="med" len="med" type="none"/>
          </a:ln>
        </p:spPr>
      </p:cxnSp>
      <p:sp>
        <p:nvSpPr>
          <p:cNvPr id="621" name="Shape 621"/>
          <p:cNvSpPr txBox="1"/>
          <p:nvPr/>
        </p:nvSpPr>
        <p:spPr>
          <a:xfrm>
            <a:off y="5365750" x="1816100"/>
            <a:ext cy="2184399" cx="2316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Table</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Primary key</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Logical key</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Foreign key</a:t>
            </a:r>
          </a:p>
        </p:txBody>
      </p:sp>
      <p:sp>
        <p:nvSpPr>
          <p:cNvPr id="622" name="Shape 622"/>
          <p:cNvSpPr txBox="1"/>
          <p:nvPr/>
        </p:nvSpPr>
        <p:spPr>
          <a:xfrm>
            <a:off y="1016000" x="9877425"/>
            <a:ext cy="622299" cx="13827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Track  </a:t>
            </a:r>
          </a:p>
        </p:txBody>
      </p:sp>
      <p:sp>
        <p:nvSpPr>
          <p:cNvPr id="623" name="Shape 623"/>
          <p:cNvSpPr txBox="1"/>
          <p:nvPr/>
        </p:nvSpPr>
        <p:spPr>
          <a:xfrm>
            <a:off y="2692400" x="10061575"/>
            <a:ext cy="622299" cx="10398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Len  </a:t>
            </a:r>
          </a:p>
        </p:txBody>
      </p:sp>
      <p:sp>
        <p:nvSpPr>
          <p:cNvPr id="624" name="Shape 624"/>
          <p:cNvSpPr txBox="1"/>
          <p:nvPr/>
        </p:nvSpPr>
        <p:spPr>
          <a:xfrm>
            <a:off y="2159000" x="9937750"/>
            <a:ext cy="622299" cx="12620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Rating</a:t>
            </a:r>
          </a:p>
        </p:txBody>
      </p:sp>
      <p:sp>
        <p:nvSpPr>
          <p:cNvPr id="625" name="Shape 625"/>
          <p:cNvSpPr txBox="1"/>
          <p:nvPr/>
        </p:nvSpPr>
        <p:spPr>
          <a:xfrm>
            <a:off y="3162300" x="9931400"/>
            <a:ext cy="622299" cx="1300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Count</a:t>
            </a:r>
          </a:p>
        </p:txBody>
      </p:sp>
      <p:sp>
        <p:nvSpPr>
          <p:cNvPr id="626" name="Shape 626"/>
          <p:cNvSpPr txBox="1"/>
          <p:nvPr/>
        </p:nvSpPr>
        <p:spPr>
          <a:xfrm>
            <a:off y="800100" x="9398000"/>
            <a:ext cy="3136899" cx="2349499"/>
          </a:xfrm>
          <a:prstGeom prst="rect">
            <a:avLst/>
          </a:prstGeom>
          <a:noFill/>
          <a:ln w="25400" cap="rnd">
            <a:solidFill>
              <a:srgbClr val="FF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627" name="Shape 627"/>
          <p:cNvSpPr txBox="1"/>
          <p:nvPr/>
        </p:nvSpPr>
        <p:spPr>
          <a:xfrm>
            <a:off y="1549400" x="9963150"/>
            <a:ext cy="622299" cx="12160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Title  </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y="0" x="0"/>
          <a:ext cy="0" cx="0"/>
          <a:chOff y="0" x="0"/>
          <a:chExt cy="0" cx="0"/>
        </a:xfrm>
      </p:grpSpPr>
      <p:sp>
        <p:nvSpPr>
          <p:cNvPr id="632" name="Shape 632"/>
          <p:cNvSpPr txBox="1"/>
          <p:nvPr/>
        </p:nvSpPr>
        <p:spPr>
          <a:xfrm>
            <a:off y="1727200" x="77978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Album</a:t>
            </a:r>
          </a:p>
        </p:txBody>
      </p:sp>
      <p:sp>
        <p:nvSpPr>
          <p:cNvPr id="633" name="Shape 633"/>
          <p:cNvSpPr txBox="1"/>
          <p:nvPr/>
        </p:nvSpPr>
        <p:spPr>
          <a:xfrm>
            <a:off y="2527300" x="77978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34" name="Shape 634"/>
          <p:cNvSpPr txBox="1"/>
          <p:nvPr/>
        </p:nvSpPr>
        <p:spPr>
          <a:xfrm>
            <a:off y="3289300" x="77978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35" name="Shape 635"/>
          <p:cNvSpPr txBox="1"/>
          <p:nvPr/>
        </p:nvSpPr>
        <p:spPr>
          <a:xfrm>
            <a:off y="698500" x="130810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Track</a:t>
            </a:r>
          </a:p>
        </p:txBody>
      </p:sp>
      <p:sp>
        <p:nvSpPr>
          <p:cNvPr id="636" name="Shape 636"/>
          <p:cNvSpPr txBox="1"/>
          <p:nvPr/>
        </p:nvSpPr>
        <p:spPr>
          <a:xfrm>
            <a:off y="1498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37" name="Shape 637"/>
          <p:cNvSpPr txBox="1"/>
          <p:nvPr/>
        </p:nvSpPr>
        <p:spPr>
          <a:xfrm>
            <a:off y="2260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title</a:t>
            </a:r>
          </a:p>
        </p:txBody>
      </p:sp>
      <p:sp>
        <p:nvSpPr>
          <p:cNvPr id="638" name="Shape 638"/>
          <p:cNvSpPr txBox="1"/>
          <p:nvPr/>
        </p:nvSpPr>
        <p:spPr>
          <a:xfrm>
            <a:off y="30480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rating</a:t>
            </a:r>
          </a:p>
        </p:txBody>
      </p:sp>
      <p:sp>
        <p:nvSpPr>
          <p:cNvPr id="639" name="Shape 639"/>
          <p:cNvSpPr txBox="1"/>
          <p:nvPr/>
        </p:nvSpPr>
        <p:spPr>
          <a:xfrm>
            <a:off y="3784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len</a:t>
            </a:r>
          </a:p>
        </p:txBody>
      </p:sp>
      <p:sp>
        <p:nvSpPr>
          <p:cNvPr id="640" name="Shape 640"/>
          <p:cNvSpPr txBox="1"/>
          <p:nvPr/>
        </p:nvSpPr>
        <p:spPr>
          <a:xfrm>
            <a:off y="45720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000" lang="en-US" i="0">
                <a:solidFill>
                  <a:schemeClr val="lt1"/>
                </a:solidFill>
                <a:latin typeface="Cabin"/>
                <a:ea typeface="Cabin"/>
                <a:cs typeface="Cabin"/>
                <a:sym typeface="Cabin"/>
              </a:rPr>
              <a:t>count</a:t>
            </a:r>
          </a:p>
        </p:txBody>
      </p:sp>
      <p:sp>
        <p:nvSpPr>
          <p:cNvPr id="641" name="Shape 641"/>
          <p:cNvSpPr txBox="1"/>
          <p:nvPr/>
        </p:nvSpPr>
        <p:spPr>
          <a:xfrm>
            <a:off y="53340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album_id</a:t>
            </a:r>
          </a:p>
        </p:txBody>
      </p:sp>
      <p:cxnSp>
        <p:nvCxnSpPr>
          <p:cNvPr id="642" name="Shape 642"/>
          <p:cNvCxnSpPr/>
          <p:nvPr/>
        </p:nvCxnSpPr>
        <p:spPr>
          <a:xfrm>
            <a:off y="2943225" x="10369550"/>
            <a:ext cy="2767012" cx="2546349"/>
          </a:xfrm>
          <a:prstGeom prst="straightConnector1">
            <a:avLst/>
          </a:prstGeom>
          <a:noFill/>
          <a:ln w="88900" cap="rnd">
            <a:solidFill>
              <a:srgbClr val="FF00FF"/>
            </a:solidFill>
            <a:prstDash val="solid"/>
            <a:miter/>
            <a:headEnd w="med" len="med" type="stealth"/>
            <a:tailEnd w="med" len="med" type="none"/>
          </a:ln>
        </p:spPr>
      </p:cxnSp>
      <p:sp>
        <p:nvSpPr>
          <p:cNvPr id="643" name="Shape 643"/>
          <p:cNvSpPr txBox="1"/>
          <p:nvPr/>
        </p:nvSpPr>
        <p:spPr>
          <a:xfrm>
            <a:off y="4362450" x="1752600"/>
            <a:ext cy="2184399" cx="2316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Table</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Primary key</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Logical key</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Foreign key</a:t>
            </a:r>
          </a:p>
        </p:txBody>
      </p:sp>
      <p:sp>
        <p:nvSpPr>
          <p:cNvPr id="644" name="Shape 644"/>
          <p:cNvSpPr txBox="1"/>
          <p:nvPr/>
        </p:nvSpPr>
        <p:spPr>
          <a:xfrm>
            <a:off y="914400" x="32893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Artist</a:t>
            </a:r>
          </a:p>
        </p:txBody>
      </p:sp>
      <p:sp>
        <p:nvSpPr>
          <p:cNvPr id="645" name="Shape 645"/>
          <p:cNvSpPr txBox="1"/>
          <p:nvPr/>
        </p:nvSpPr>
        <p:spPr>
          <a:xfrm>
            <a:off y="1714500" x="32893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46" name="Shape 646"/>
          <p:cNvSpPr txBox="1"/>
          <p:nvPr/>
        </p:nvSpPr>
        <p:spPr>
          <a:xfrm>
            <a:off y="2476500" x="32893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name</a:t>
            </a:r>
          </a:p>
        </p:txBody>
      </p:sp>
      <p:sp>
        <p:nvSpPr>
          <p:cNvPr id="647" name="Shape 647"/>
          <p:cNvSpPr txBox="1"/>
          <p:nvPr/>
        </p:nvSpPr>
        <p:spPr>
          <a:xfrm>
            <a:off y="4038600" x="77978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artist_id</a:t>
            </a:r>
          </a:p>
        </p:txBody>
      </p:sp>
      <p:sp>
        <p:nvSpPr>
          <p:cNvPr id="648" name="Shape 648"/>
          <p:cNvSpPr txBox="1"/>
          <p:nvPr/>
        </p:nvSpPr>
        <p:spPr>
          <a:xfrm>
            <a:off y="6489700" x="8420100"/>
            <a:ext cy="762000" cx="2412999"/>
          </a:xfrm>
          <a:prstGeom prst="rect">
            <a:avLst/>
          </a:prstGeom>
          <a:solidFill>
            <a:schemeClr val="accent1"/>
          </a:solid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4000" lang="en-US" i="0">
                <a:solidFill>
                  <a:srgbClr val="000000"/>
                </a:solidFill>
                <a:latin typeface="Cabin"/>
                <a:ea typeface="Cabin"/>
                <a:cs typeface="Cabin"/>
                <a:sym typeface="Cabin"/>
              </a:rPr>
              <a:t>Genre</a:t>
            </a:r>
          </a:p>
        </p:txBody>
      </p:sp>
      <p:sp>
        <p:nvSpPr>
          <p:cNvPr id="649" name="Shape 649"/>
          <p:cNvSpPr txBox="1"/>
          <p:nvPr/>
        </p:nvSpPr>
        <p:spPr>
          <a:xfrm>
            <a:off y="7289800" x="8420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000" lang="en-US" i="0">
                <a:solidFill>
                  <a:srgbClr val="FF7F00"/>
                </a:solidFill>
                <a:latin typeface="Cabin"/>
                <a:ea typeface="Cabin"/>
                <a:cs typeface="Cabin"/>
                <a:sym typeface="Cabin"/>
              </a:rPr>
              <a:t>id</a:t>
            </a:r>
          </a:p>
        </p:txBody>
      </p:sp>
      <p:sp>
        <p:nvSpPr>
          <p:cNvPr id="650" name="Shape 650"/>
          <p:cNvSpPr txBox="1"/>
          <p:nvPr/>
        </p:nvSpPr>
        <p:spPr>
          <a:xfrm>
            <a:off y="8051800" x="84201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name</a:t>
            </a:r>
          </a:p>
        </p:txBody>
      </p:sp>
      <p:sp>
        <p:nvSpPr>
          <p:cNvPr id="651" name="Shape 651"/>
          <p:cNvSpPr txBox="1"/>
          <p:nvPr/>
        </p:nvSpPr>
        <p:spPr>
          <a:xfrm>
            <a:off y="6070600" x="13081000"/>
            <a:ext cy="762000" cx="2412999"/>
          </a:xfrm>
          <a:prstGeom prst="rect">
            <a:avLst/>
          </a:prstGeom>
          <a:noFill/>
          <a:ln w="88900" cap="rnd">
            <a:solidFill>
              <a:srgbClr val="FF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genre_id</a:t>
            </a:r>
          </a:p>
        </p:txBody>
      </p:sp>
      <p:cxnSp>
        <p:nvCxnSpPr>
          <p:cNvPr id="652" name="Shape 652"/>
          <p:cNvCxnSpPr/>
          <p:nvPr/>
        </p:nvCxnSpPr>
        <p:spPr>
          <a:xfrm rot="10800000" flipH="1">
            <a:off y="6457949" x="10982325"/>
            <a:ext cy="1295400" cx="1824036"/>
          </a:xfrm>
          <a:prstGeom prst="straightConnector1">
            <a:avLst/>
          </a:prstGeom>
          <a:noFill/>
          <a:ln w="88900" cap="rnd">
            <a:solidFill>
              <a:srgbClr val="FF00FF"/>
            </a:solidFill>
            <a:prstDash val="solid"/>
            <a:miter/>
            <a:headEnd w="med" len="med" type="stealth"/>
            <a:tailEnd w="med" len="med" type="none"/>
          </a:ln>
        </p:spPr>
      </p:cxnSp>
      <p:cxnSp>
        <p:nvCxnSpPr>
          <p:cNvPr id="653" name="Shape 653"/>
          <p:cNvCxnSpPr/>
          <p:nvPr/>
        </p:nvCxnSpPr>
        <p:spPr>
          <a:xfrm>
            <a:off y="2108200" x="5908675"/>
            <a:ext cy="2284412" cx="1647824"/>
          </a:xfrm>
          <a:prstGeom prst="straightConnector1">
            <a:avLst/>
          </a:prstGeom>
          <a:noFill/>
          <a:ln w="88900" cap="rnd">
            <a:solidFill>
              <a:srgbClr val="FF00FF"/>
            </a:solidFill>
            <a:prstDash val="solid"/>
            <a:miter/>
            <a:headEnd w="med" len="med" type="stealth"/>
            <a:tailEnd w="med" len="med" type="none"/>
          </a:ln>
        </p:spPr>
      </p:cxnSp>
      <p:sp>
        <p:nvSpPr>
          <p:cNvPr id="654" name="Shape 654"/>
          <p:cNvSpPr txBox="1"/>
          <p:nvPr/>
        </p:nvSpPr>
        <p:spPr>
          <a:xfrm>
            <a:off y="7829550" x="2689225"/>
            <a:ext cy="914400" cx="4457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2800" lang="en-US" i="0">
                <a:solidFill>
                  <a:srgbClr val="FF00FF"/>
                </a:solidFill>
                <a:latin typeface="Cabin"/>
                <a:ea typeface="Cabin"/>
                <a:cs typeface="Cabin"/>
                <a:sym typeface="Cabin"/>
              </a:rPr>
              <a:t>Naming FK artist_id is a convention</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y="0" x="0"/>
          <a:ext cy="0" cx="0"/>
          <a:chOff y="0" x="0"/>
          <a:chExt cy="0" cx="0"/>
        </a:xfrm>
      </p:grpSpPr>
      <p:pic>
        <p:nvPicPr>
          <p:cNvPr id="659" name="Shape 659"/>
          <p:cNvPicPr preferRelativeResize="0"/>
          <p:nvPr/>
        </p:nvPicPr>
        <p:blipFill rotWithShape="1">
          <a:blip r:embed="rId3">
            <a:alphaModFix/>
          </a:blip>
          <a:srcRect t="0" b="0" r="0" l="0"/>
          <a:stretch/>
        </p:blipFill>
        <p:spPr>
          <a:xfrm>
            <a:off y="101600" x="1155700"/>
            <a:ext cy="8929686" cx="13944600"/>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y="0" x="0"/>
          <a:ext cy="0" cx="0"/>
          <a:chOff y="0" x="0"/>
          <a:chExt cy="0" cx="0"/>
        </a:xfrm>
      </p:grpSpPr>
      <p:pic>
        <p:nvPicPr>
          <p:cNvPr id="664" name="Shape 664"/>
          <p:cNvPicPr preferRelativeResize="0"/>
          <p:nvPr/>
        </p:nvPicPr>
        <p:blipFill rotWithShape="1">
          <a:blip r:embed="rId3">
            <a:alphaModFix/>
          </a:blip>
          <a:srcRect t="0" b="0" r="0" l="0"/>
          <a:stretch/>
        </p:blipFill>
        <p:spPr>
          <a:xfrm>
            <a:off y="76200" x="2894050"/>
            <a:ext cy="8991600" cx="10467900"/>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y="0" x="0"/>
          <a:ext cy="0" cx="0"/>
          <a:chOff y="0" x="0"/>
          <a:chExt cy="0" cx="0"/>
        </a:xfrm>
      </p:grpSpPr>
      <p:pic>
        <p:nvPicPr>
          <p:cNvPr id="669" name="Shape 669"/>
          <p:cNvPicPr preferRelativeResize="0"/>
          <p:nvPr/>
        </p:nvPicPr>
        <p:blipFill rotWithShape="1">
          <a:blip r:embed="rId3">
            <a:alphaModFix/>
          </a:blip>
          <a:srcRect t="0" b="0" r="0" l="0"/>
          <a:stretch/>
        </p:blipFill>
        <p:spPr>
          <a:xfrm>
            <a:off y="76200" x="2781300"/>
            <a:ext cy="9076799" cx="10567199"/>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y="0" x="0"/>
          <a:ext cy="0" cx="0"/>
          <a:chOff y="0" x="0"/>
          <a:chExt cy="0" cx="0"/>
        </a:xfrm>
      </p:grpSpPr>
      <p:pic>
        <p:nvPicPr>
          <p:cNvPr id="674" name="Shape 674"/>
          <p:cNvPicPr preferRelativeResize="0"/>
          <p:nvPr/>
        </p:nvPicPr>
        <p:blipFill rotWithShape="1">
          <a:blip r:embed="rId3">
            <a:alphaModFix/>
          </a:blip>
          <a:srcRect t="0" b="0" r="0" l="0"/>
          <a:stretch/>
        </p:blipFill>
        <p:spPr>
          <a:xfrm>
            <a:off y="92575" x="2745375"/>
            <a:ext cy="9051300" cx="10537500"/>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y="0" x="0"/>
          <a:ext cy="0" cx="0"/>
          <a:chOff y="0" x="0"/>
          <a:chExt cy="0" cx="0"/>
        </a:xfrm>
      </p:grpSpPr>
      <p:sp>
        <p:nvSpPr>
          <p:cNvPr id="679" name="Shape 679"/>
          <p:cNvSpPr txBox="1"/>
          <p:nvPr/>
        </p:nvSpPr>
        <p:spPr>
          <a:xfrm>
            <a:off y="7747000" x="3797300"/>
            <a:ext cy="1143000" cx="86598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Artist (name) values ('Led Zepplin')</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Artist (name) values ('AC/DC')</a:t>
            </a:r>
          </a:p>
        </p:txBody>
      </p:sp>
      <p:pic>
        <p:nvPicPr>
          <p:cNvPr id="680" name="Shape 680"/>
          <p:cNvPicPr preferRelativeResize="0"/>
          <p:nvPr/>
        </p:nvPicPr>
        <p:blipFill rotWithShape="1">
          <a:blip r:embed="rId3">
            <a:alphaModFix/>
          </a:blip>
          <a:srcRect t="0" b="0" r="0" l="0"/>
          <a:stretch/>
        </p:blipFill>
        <p:spPr>
          <a:xfrm>
            <a:off y="241300" x="215900"/>
            <a:ext cy="6057899" cx="10985499"/>
          </a:xfrm>
          <a:prstGeom prst="rect">
            <a:avLst/>
          </a:prstGeom>
          <a:noFill/>
          <a:ln>
            <a:noFill/>
          </a:ln>
        </p:spPr>
      </p:pic>
      <p:pic>
        <p:nvPicPr>
          <p:cNvPr id="681" name="Shape 681"/>
          <p:cNvPicPr preferRelativeResize="0"/>
          <p:nvPr/>
        </p:nvPicPr>
        <p:blipFill rotWithShape="1">
          <a:blip r:embed="rId4">
            <a:alphaModFix/>
          </a:blip>
          <a:srcRect t="0" b="0" r="0" l="0"/>
          <a:stretch/>
        </p:blipFill>
        <p:spPr>
          <a:xfrm>
            <a:off y="1752600" x="4787900"/>
            <a:ext cy="6057899" cx="10985499"/>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y="0" x="0"/>
          <a:ext cy="0" cx="0"/>
          <a:chOff y="0" x="0"/>
          <a:chExt cy="0" cx="0"/>
        </a:xfrm>
      </p:grpSpPr>
      <p:sp>
        <p:nvSpPr>
          <p:cNvPr id="686" name="Shape 686"/>
          <p:cNvSpPr txBox="1"/>
          <p:nvPr/>
        </p:nvSpPr>
        <p:spPr>
          <a:xfrm>
            <a:off y="7581900" x="4027487"/>
            <a:ext cy="1143000" cx="76262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Genre (name) values ('Rock')</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Genre (name) values ('Metal')</a:t>
            </a:r>
          </a:p>
        </p:txBody>
      </p:sp>
      <p:pic>
        <p:nvPicPr>
          <p:cNvPr id="687" name="Shape 687"/>
          <p:cNvPicPr preferRelativeResize="0"/>
          <p:nvPr/>
        </p:nvPicPr>
        <p:blipFill rotWithShape="1">
          <a:blip r:embed="rId3">
            <a:alphaModFix/>
          </a:blip>
          <a:srcRect t="0" b="0" r="0" l="0"/>
          <a:stretch/>
        </p:blipFill>
        <p:spPr>
          <a:xfrm>
            <a:off y="1422400" x="2349500"/>
            <a:ext cy="6057899" cx="109854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pic>
        <p:nvPicPr>
          <p:cNvPr id="195" name="Shape 195"/>
          <p:cNvPicPr preferRelativeResize="0"/>
          <p:nvPr/>
        </p:nvPicPr>
        <p:blipFill rotWithShape="1">
          <a:blip r:embed="rId3">
            <a:alphaModFix/>
          </a:blip>
          <a:srcRect t="0" b="0" r="0" l="0"/>
          <a:stretch/>
        </p:blipFill>
        <p:spPr>
          <a:xfrm>
            <a:off y="482600" x="2070100"/>
            <a:ext cy="8169274" cx="12395200"/>
          </a:xfrm>
          <a:prstGeom prst="rect">
            <a:avLst/>
          </a:prstGeom>
          <a:noFill/>
          <a:ln>
            <a:noFill/>
          </a:ln>
        </p:spPr>
      </p:pic>
      <p:sp>
        <p:nvSpPr>
          <p:cNvPr id="196" name="Shape 196"/>
          <p:cNvSpPr txBox="1"/>
          <p:nvPr/>
        </p:nvSpPr>
        <p:spPr>
          <a:xfrm>
            <a:off y="6539400" x="8013700"/>
            <a:ext cy="1068000" cx="3333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Tables / Relations</a:t>
            </a:r>
          </a:p>
        </p:txBody>
      </p:sp>
      <p:sp>
        <p:nvSpPr>
          <p:cNvPr id="197" name="Shape 197"/>
          <p:cNvSpPr txBox="1"/>
          <p:nvPr/>
        </p:nvSpPr>
        <p:spPr>
          <a:xfrm>
            <a:off y="4160175" x="5257643"/>
            <a:ext cy="622199" cx="6331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Columns / Attributes</a:t>
            </a:r>
          </a:p>
        </p:txBody>
      </p:sp>
      <p:sp>
        <p:nvSpPr>
          <p:cNvPr id="198" name="Shape 198"/>
          <p:cNvSpPr txBox="1"/>
          <p:nvPr/>
        </p:nvSpPr>
        <p:spPr>
          <a:xfrm>
            <a:off y="5035550" x="12453936"/>
            <a:ext cy="1143000" cx="1398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Rows /</a:t>
            </a:r>
          </a:p>
          <a:p>
            <a:pPr algn="l" rtl="0" lvl="0" marR="0" indent="0" marL="0">
              <a:lnSpc>
                <a:spcPct val="100000"/>
              </a:lnSpc>
              <a:spcBef>
                <a:spcPts val="0"/>
              </a:spcBef>
              <a:spcAft>
                <a:spcPts val="0"/>
              </a:spcAft>
              <a:buClr>
                <a:srgbClr val="0000FF"/>
              </a:buClr>
              <a:buSzPct val="25000"/>
              <a:buFont typeface="Cabin"/>
              <a:buNone/>
            </a:pPr>
            <a:r>
              <a:rPr strike="noStrike" u="none" b="0" cap="none" baseline="0" sz="3600" lang="en-US" i="0">
                <a:solidFill>
                  <a:srgbClr val="0000FF"/>
                </a:solidFill>
                <a:latin typeface="Cabin"/>
                <a:ea typeface="Cabin"/>
                <a:cs typeface="Cabin"/>
                <a:sym typeface="Cabin"/>
              </a:rPr>
              <a:t>Tuples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y="0" x="0"/>
          <a:ext cy="0" cx="0"/>
          <a:chOff y="0" x="0"/>
          <a:chExt cy="0" cx="0"/>
        </a:xfrm>
      </p:grpSpPr>
      <p:sp>
        <p:nvSpPr>
          <p:cNvPr id="692" name="Shape 692"/>
          <p:cNvSpPr txBox="1"/>
          <p:nvPr/>
        </p:nvSpPr>
        <p:spPr>
          <a:xfrm>
            <a:off y="7442200" x="1890525"/>
            <a:ext cy="1143000" cx="128171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Album (title, artist_id) values ('Who Made Who', 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Album (title, artist_id) values ('IV', 1)</a:t>
            </a:r>
          </a:p>
        </p:txBody>
      </p:sp>
      <p:pic>
        <p:nvPicPr>
          <p:cNvPr id="693" name="Shape 693"/>
          <p:cNvPicPr preferRelativeResize="0"/>
          <p:nvPr/>
        </p:nvPicPr>
        <p:blipFill rotWithShape="1">
          <a:blip r:embed="rId3">
            <a:alphaModFix/>
          </a:blip>
          <a:srcRect t="0" b="0" r="0" l="0"/>
          <a:stretch/>
        </p:blipFill>
        <p:spPr>
          <a:xfrm>
            <a:off y="0" x="1447800"/>
            <a:ext cy="7365999" cx="13360400"/>
          </a:xfrm>
          <a:prstGeom prst="rect">
            <a:avLst/>
          </a:prstGeom>
          <a:noFill/>
          <a:ln>
            <a:noFill/>
          </a:ln>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y="0" x="0"/>
          <a:ext cy="0" cx="0"/>
          <a:chOff y="0" x="0"/>
          <a:chExt cy="0" cx="0"/>
        </a:xfrm>
      </p:grpSpPr>
      <p:sp>
        <p:nvSpPr>
          <p:cNvPr id="698" name="Shape 698"/>
          <p:cNvSpPr txBox="1"/>
          <p:nvPr/>
        </p:nvSpPr>
        <p:spPr>
          <a:xfrm>
            <a:off y="736600" x="2120900"/>
            <a:ext cy="4267199" cx="12830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('Black Dog', 5, 297, 0, 2, 1)</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('Stairway', 5, 482, 0, 2, 1)</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('About to Rock', 5, 313, 0, 1, 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insert into Track (title, rating, len, count, album_id, genre_id)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values ('Who Made Who', 5, 207, 0, 1, 2)</a:t>
            </a:r>
          </a:p>
        </p:txBody>
      </p:sp>
      <p:pic>
        <p:nvPicPr>
          <p:cNvPr id="699" name="Shape 699"/>
          <p:cNvPicPr preferRelativeResize="0"/>
          <p:nvPr/>
        </p:nvPicPr>
        <p:blipFill rotWithShape="1">
          <a:blip r:embed="rId3">
            <a:alphaModFix/>
          </a:blip>
          <a:srcRect t="0" b="0" r="0" l="0"/>
          <a:stretch/>
        </p:blipFill>
        <p:spPr>
          <a:xfrm>
            <a:off y="5664200" x="1219200"/>
            <a:ext cy="2959100" cx="13817599"/>
          </a:xfrm>
          <a:prstGeom prst="rect">
            <a:avLst/>
          </a:prstGeom>
          <a:noFill/>
          <a:ln>
            <a:noFill/>
          </a:ln>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y="0" x="0"/>
          <a:ext cy="0" cx="0"/>
          <a:chOff y="0" x="0"/>
          <a:chExt cy="0" cx="0"/>
        </a:xfrm>
      </p:grpSpPr>
      <p:pic>
        <p:nvPicPr>
          <p:cNvPr id="704" name="Shape 704"/>
          <p:cNvPicPr preferRelativeResize="0"/>
          <p:nvPr/>
        </p:nvPicPr>
        <p:blipFill rotWithShape="1">
          <a:blip r:embed="rId3">
            <a:alphaModFix/>
          </a:blip>
          <a:srcRect t="0" b="0" r="0" l="0"/>
          <a:stretch/>
        </p:blipFill>
        <p:spPr>
          <a:xfrm>
            <a:off y="7112000" x="3810000"/>
            <a:ext cy="1450975" cx="5257799"/>
          </a:xfrm>
          <a:prstGeom prst="rect">
            <a:avLst/>
          </a:prstGeom>
          <a:noFill/>
          <a:ln>
            <a:noFill/>
          </a:ln>
        </p:spPr>
      </p:pic>
      <p:pic>
        <p:nvPicPr>
          <p:cNvPr id="705" name="Shape 705"/>
          <p:cNvPicPr preferRelativeResize="0"/>
          <p:nvPr/>
        </p:nvPicPr>
        <p:blipFill rotWithShape="1">
          <a:blip r:embed="rId4">
            <a:alphaModFix/>
          </a:blip>
          <a:srcRect t="0" b="0" r="0" l="0"/>
          <a:stretch/>
        </p:blipFill>
        <p:spPr>
          <a:xfrm>
            <a:off y="5080000" x="901700"/>
            <a:ext cy="1350961" cx="6718299"/>
          </a:xfrm>
          <a:prstGeom prst="rect">
            <a:avLst/>
          </a:prstGeom>
          <a:noFill/>
          <a:ln>
            <a:noFill/>
          </a:ln>
        </p:spPr>
      </p:pic>
      <p:pic>
        <p:nvPicPr>
          <p:cNvPr id="706" name="Shape 706"/>
          <p:cNvPicPr preferRelativeResize="0"/>
          <p:nvPr/>
        </p:nvPicPr>
        <p:blipFill rotWithShape="1">
          <a:blip r:embed="rId5">
            <a:alphaModFix/>
          </a:blip>
          <a:srcRect t="0" b="0" r="0" l="0"/>
          <a:stretch/>
        </p:blipFill>
        <p:spPr>
          <a:xfrm>
            <a:off y="5969000" x="10325100"/>
            <a:ext cy="1485899" cx="5232400"/>
          </a:xfrm>
          <a:prstGeom prst="rect">
            <a:avLst/>
          </a:prstGeom>
          <a:noFill/>
          <a:ln>
            <a:noFill/>
          </a:ln>
        </p:spPr>
      </p:pic>
      <p:pic>
        <p:nvPicPr>
          <p:cNvPr id="707" name="Shape 707"/>
          <p:cNvPicPr preferRelativeResize="0"/>
          <p:nvPr/>
        </p:nvPicPr>
        <p:blipFill rotWithShape="1">
          <a:blip r:embed="rId6">
            <a:alphaModFix/>
          </a:blip>
          <a:srcRect t="0" b="0" r="0" l="0"/>
          <a:stretch/>
        </p:blipFill>
        <p:spPr>
          <a:xfrm>
            <a:off y="2181225" x="3276600"/>
            <a:ext cy="2225675" cx="10388600"/>
          </a:xfrm>
          <a:prstGeom prst="rect">
            <a:avLst/>
          </a:prstGeom>
          <a:noFill/>
          <a:ln>
            <a:noFill/>
          </a:ln>
        </p:spPr>
      </p:pic>
      <p:sp>
        <p:nvSpPr>
          <p:cNvPr id="708" name="Shape 708"/>
          <p:cNvSpPr txBox="1"/>
          <p:nvPr>
            <p:ph type="title"/>
          </p:nvPr>
        </p:nvSpPr>
        <p:spPr>
          <a:xfrm>
            <a:off y="241300" x="1155700"/>
            <a:ext cy="1790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We have relationships!</a:t>
            </a:r>
          </a:p>
        </p:txBody>
      </p:sp>
      <p:cxnSp>
        <p:nvCxnSpPr>
          <p:cNvPr id="709" name="Shape 709"/>
          <p:cNvCxnSpPr/>
          <p:nvPr/>
        </p:nvCxnSpPr>
        <p:spPr>
          <a:xfrm rot="10800000" flipH="1">
            <a:off y="4205286" x="1346200"/>
            <a:ext cy="935037" cx="3384550"/>
          </a:xfrm>
          <a:prstGeom prst="straightConnector1">
            <a:avLst/>
          </a:prstGeom>
          <a:noFill/>
          <a:ln w="101600" cap="rnd">
            <a:solidFill>
              <a:srgbClr val="FF00FF"/>
            </a:solidFill>
            <a:prstDash val="solid"/>
            <a:miter/>
            <a:headEnd w="med" len="med" type="stealth"/>
            <a:tailEnd w="med" len="med" type="none"/>
          </a:ln>
        </p:spPr>
      </p:cxnSp>
      <p:cxnSp>
        <p:nvCxnSpPr>
          <p:cNvPr id="710" name="Shape 710"/>
          <p:cNvCxnSpPr/>
          <p:nvPr/>
        </p:nvCxnSpPr>
        <p:spPr>
          <a:xfrm rot="10800000">
            <a:off y="6262687" x="2708274"/>
            <a:ext cy="976312" cx="1282700"/>
          </a:xfrm>
          <a:prstGeom prst="straightConnector1">
            <a:avLst/>
          </a:prstGeom>
          <a:noFill/>
          <a:ln w="101600" cap="rnd">
            <a:solidFill>
              <a:srgbClr val="FF00FF"/>
            </a:solidFill>
            <a:prstDash val="solid"/>
            <a:miter/>
            <a:headEnd w="med" len="med" type="stealth"/>
            <a:tailEnd w="med" len="med" type="none"/>
          </a:ln>
        </p:spPr>
      </p:cxnSp>
      <p:cxnSp>
        <p:nvCxnSpPr>
          <p:cNvPr id="711" name="Shape 711"/>
          <p:cNvCxnSpPr/>
          <p:nvPr/>
        </p:nvCxnSpPr>
        <p:spPr>
          <a:xfrm rot="10800000">
            <a:off y="4198937" x="6100762"/>
            <a:ext cy="1978025" cx="4405311"/>
          </a:xfrm>
          <a:prstGeom prst="straightConnector1">
            <a:avLst/>
          </a:prstGeom>
          <a:noFill/>
          <a:ln w="101600" cap="rnd">
            <a:solidFill>
              <a:srgbClr val="FF00FF"/>
            </a:solidFill>
            <a:prstDash val="solid"/>
            <a:miter/>
            <a:headEnd w="med" len="med" type="stealth"/>
            <a:tailEnd w="med" len="med" type="none"/>
          </a:ln>
        </p:spPr>
      </p:cxnSp>
      <p:sp>
        <p:nvSpPr>
          <p:cNvPr id="712" name="Shape 712"/>
          <p:cNvSpPr txBox="1"/>
          <p:nvPr/>
        </p:nvSpPr>
        <p:spPr>
          <a:xfrm>
            <a:off y="7886700" x="7700961"/>
            <a:ext cy="622299" cx="11906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Artist</a:t>
            </a:r>
          </a:p>
        </p:txBody>
      </p:sp>
      <p:sp>
        <p:nvSpPr>
          <p:cNvPr id="713" name="Shape 713"/>
          <p:cNvSpPr txBox="1"/>
          <p:nvPr/>
        </p:nvSpPr>
        <p:spPr>
          <a:xfrm>
            <a:off y="6794500" x="14135100"/>
            <a:ext cy="622299" cx="1290636"/>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Genre</a:t>
            </a:r>
          </a:p>
        </p:txBody>
      </p:sp>
      <p:sp>
        <p:nvSpPr>
          <p:cNvPr id="714" name="Shape 714"/>
          <p:cNvSpPr txBox="1"/>
          <p:nvPr/>
        </p:nvSpPr>
        <p:spPr>
          <a:xfrm>
            <a:off y="5575300" x="6178550"/>
            <a:ext cy="622299" cx="1328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Album</a:t>
            </a:r>
          </a:p>
        </p:txBody>
      </p:sp>
      <p:sp>
        <p:nvSpPr>
          <p:cNvPr id="715" name="Shape 715"/>
          <p:cNvSpPr txBox="1"/>
          <p:nvPr/>
        </p:nvSpPr>
        <p:spPr>
          <a:xfrm>
            <a:off y="3594100" x="12241211"/>
            <a:ext cy="622299" cx="1128711"/>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Track</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y="0" x="0"/>
          <a:ext cy="0" cx="0"/>
          <a:chOff y="0" x="0"/>
          <a:chExt cy="0" cx="0"/>
        </a:xfrm>
      </p:grpSpPr>
      <p:sp>
        <p:nvSpPr>
          <p:cNvPr id="720" name="Shape 720"/>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Using Join Across Tables</a:t>
            </a:r>
          </a:p>
        </p:txBody>
      </p:sp>
      <p:sp>
        <p:nvSpPr>
          <p:cNvPr id="721" name="Shape 721"/>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
        <p:nvSpPr>
          <p:cNvPr id="722" name="Shape 722"/>
          <p:cNvSpPr txBox="1"/>
          <p:nvPr/>
        </p:nvSpPr>
        <p:spPr>
          <a:xfrm>
            <a:off y="8039100" x="4243100"/>
            <a:ext cy="622199" cx="8260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http://en.wikipedia.org/wiki/Join_(SQL)</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y="0" x="0"/>
          <a:ext cy="0" cx="0"/>
          <a:chOff y="0" x="0"/>
          <a:chExt cy="0" cx="0"/>
        </a:xfrm>
      </p:grpSpPr>
      <p:sp>
        <p:nvSpPr>
          <p:cNvPr id="727" name="Shape 72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Relational Power</a:t>
            </a:r>
          </a:p>
        </p:txBody>
      </p:sp>
      <p:sp>
        <p:nvSpPr>
          <p:cNvPr id="728" name="Shape 72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By removing the replicated data and replacing it with references to a single copy of each bit of data we build 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00FF"/>
                </a:solidFill>
                <a:latin typeface="Cabin"/>
                <a:ea typeface="Cabin"/>
                <a:cs typeface="Cabin"/>
                <a:sym typeface="Cabin"/>
              </a:rPr>
              <a:t>web</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of information that the relational database can read through very quickly - even for very large amounts of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Often when you want some data it comes from a number of tables linked by these </a:t>
            </a:r>
            <a:r>
              <a:rPr strike="noStrike" u="none" b="0" cap="none" baseline="0" sz="3600" lang="en-US" i="0">
                <a:solidFill>
                  <a:srgbClr val="FF00FF"/>
                </a:solidFill>
                <a:latin typeface="Cabin"/>
                <a:ea typeface="Cabin"/>
                <a:cs typeface="Cabin"/>
                <a:sym typeface="Cabin"/>
              </a:rPr>
              <a:t>foreign keys</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y="0" x="0"/>
          <a:ext cy="0" cx="0"/>
          <a:chOff y="0" x="0"/>
          <a:chExt cy="0" cx="0"/>
        </a:xfrm>
      </p:grpSpPr>
      <p:sp>
        <p:nvSpPr>
          <p:cNvPr id="733" name="Shape 73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The JOIN Operation</a:t>
            </a:r>
          </a:p>
        </p:txBody>
      </p:sp>
      <p:sp>
        <p:nvSpPr>
          <p:cNvPr id="734" name="Shape 734"/>
          <p:cNvSpPr txBox="1"/>
          <p:nvPr>
            <p:ph idx="1" type="body"/>
          </p:nvPr>
        </p:nvSpPr>
        <p:spPr>
          <a:xfrm>
            <a:off y="2603500" x="1155700"/>
            <a:ext cy="4874099"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JOIN operation </a:t>
            </a:r>
            <a:r>
              <a:rPr strike="noStrike" u="none" b="0" cap="none" baseline="0" sz="3600" lang="en-US" i="0">
                <a:solidFill>
                  <a:srgbClr val="FF00FF"/>
                </a:solidFill>
                <a:latin typeface="Cabin"/>
                <a:ea typeface="Cabin"/>
                <a:cs typeface="Cabin"/>
                <a:sym typeface="Cabin"/>
              </a:rPr>
              <a:t>links across several tables </a:t>
            </a:r>
            <a:r>
              <a:rPr strike="noStrike" u="none" b="0" cap="none" baseline="0" sz="3600" lang="en-US" i="0">
                <a:solidFill>
                  <a:schemeClr val="lt1"/>
                </a:solidFill>
                <a:latin typeface="Cabin"/>
                <a:ea typeface="Cabin"/>
                <a:cs typeface="Cabin"/>
                <a:sym typeface="Cabin"/>
              </a:rPr>
              <a:t>as part of a select operation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must tell the JOIN </a:t>
            </a:r>
            <a:r>
              <a:rPr strike="noStrike" u="none" b="0" cap="none" baseline="0" sz="3600" lang="en-US" i="0">
                <a:solidFill>
                  <a:srgbClr val="00FF00"/>
                </a:solidFill>
                <a:latin typeface="Cabin"/>
                <a:ea typeface="Cabin"/>
                <a:cs typeface="Cabin"/>
                <a:sym typeface="Cabin"/>
              </a:rPr>
              <a:t>how to use the keys</a:t>
            </a:r>
            <a:r>
              <a:rPr strike="noStrike" u="none" b="0" cap="none" baseline="0" sz="3600" lang="en-US" i="0">
                <a:solidFill>
                  <a:schemeClr val="lt1"/>
                </a:solidFill>
                <a:latin typeface="Cabin"/>
                <a:ea typeface="Cabin"/>
                <a:cs typeface="Cabin"/>
                <a:sym typeface="Cabin"/>
              </a:rPr>
              <a:t> that make the connection between the tables using an </a:t>
            </a:r>
            <a:r>
              <a:rPr strike="noStrike" u="none" b="0" cap="none" baseline="0" sz="3600" lang="en-US" i="0">
                <a:solidFill>
                  <a:srgbClr val="00FF00"/>
                </a:solidFill>
                <a:latin typeface="Cabin"/>
                <a:ea typeface="Cabin"/>
                <a:cs typeface="Cabin"/>
                <a:sym typeface="Cabin"/>
              </a:rPr>
              <a:t>ON clause</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y="0" x="0"/>
          <a:ext cy="0" cx="0"/>
          <a:chOff y="0" x="0"/>
          <a:chExt cy="0" cx="0"/>
        </a:xfrm>
      </p:grpSpPr>
      <p:pic>
        <p:nvPicPr>
          <p:cNvPr id="739" name="Shape 739"/>
          <p:cNvPicPr preferRelativeResize="0"/>
          <p:nvPr/>
        </p:nvPicPr>
        <p:blipFill rotWithShape="1">
          <a:blip r:embed="rId3">
            <a:alphaModFix/>
          </a:blip>
          <a:srcRect t="0" b="0" r="0" l="0"/>
          <a:stretch/>
        </p:blipFill>
        <p:spPr>
          <a:xfrm>
            <a:off y="3848100" x="10198100"/>
            <a:ext cy="1450975" cx="5257799"/>
          </a:xfrm>
          <a:prstGeom prst="rect">
            <a:avLst/>
          </a:prstGeom>
          <a:noFill/>
          <a:ln>
            <a:noFill/>
          </a:ln>
        </p:spPr>
      </p:pic>
      <p:pic>
        <p:nvPicPr>
          <p:cNvPr id="740" name="Shape 740"/>
          <p:cNvPicPr preferRelativeResize="0"/>
          <p:nvPr/>
        </p:nvPicPr>
        <p:blipFill rotWithShape="1">
          <a:blip r:embed="rId4">
            <a:alphaModFix/>
          </a:blip>
          <a:srcRect t="0" b="0" r="0" l="0"/>
          <a:stretch/>
        </p:blipFill>
        <p:spPr>
          <a:xfrm>
            <a:off y="1104900" x="5651500"/>
            <a:ext cy="1350961" cx="6718299"/>
          </a:xfrm>
          <a:prstGeom prst="rect">
            <a:avLst/>
          </a:prstGeom>
          <a:noFill/>
          <a:ln>
            <a:noFill/>
          </a:ln>
        </p:spPr>
      </p:pic>
      <p:cxnSp>
        <p:nvCxnSpPr>
          <p:cNvPr id="741" name="Shape 741"/>
          <p:cNvCxnSpPr/>
          <p:nvPr/>
        </p:nvCxnSpPr>
        <p:spPr>
          <a:xfrm rot="10800000">
            <a:off y="2176462" x="7234236"/>
            <a:ext cy="1828800" cx="3203575"/>
          </a:xfrm>
          <a:prstGeom prst="straightConnector1">
            <a:avLst/>
          </a:prstGeom>
          <a:noFill/>
          <a:ln w="101600" cap="rnd">
            <a:solidFill>
              <a:srgbClr val="FF00FF"/>
            </a:solidFill>
            <a:prstDash val="solid"/>
            <a:miter/>
            <a:headEnd w="med" len="med" type="stealth"/>
            <a:tailEnd w="med" len="med" type="none"/>
          </a:ln>
        </p:spPr>
      </p:cxnSp>
      <p:sp>
        <p:nvSpPr>
          <p:cNvPr id="742" name="Shape 742"/>
          <p:cNvSpPr txBox="1"/>
          <p:nvPr/>
        </p:nvSpPr>
        <p:spPr>
          <a:xfrm>
            <a:off y="5994400" x="0"/>
            <a:ext cy="622199" cx="16256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select</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Album.title, Artist.name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from</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Album</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join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Artist</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on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Album.artist_id = Artist.id</a:t>
            </a:r>
          </a:p>
        </p:txBody>
      </p:sp>
      <p:sp>
        <p:nvSpPr>
          <p:cNvPr id="743" name="Shape 743"/>
          <p:cNvSpPr txBox="1"/>
          <p:nvPr/>
        </p:nvSpPr>
        <p:spPr>
          <a:xfrm>
            <a:off y="7613650" x="26463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What we want to see</a:t>
            </a:r>
          </a:p>
        </p:txBody>
      </p:sp>
      <p:sp>
        <p:nvSpPr>
          <p:cNvPr id="744" name="Shape 744"/>
          <p:cNvSpPr txBox="1"/>
          <p:nvPr/>
        </p:nvSpPr>
        <p:spPr>
          <a:xfrm>
            <a:off y="7613650" x="7497761"/>
            <a:ext cy="1143000" cx="3365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The tables </a:t>
            </a:r>
            <a:r>
              <a:rPr sz="3600" lang="en-US">
                <a:solidFill>
                  <a:srgbClr val="FFFF00"/>
                </a:solidFill>
                <a:latin typeface="Cabin"/>
                <a:ea typeface="Cabin"/>
                <a:cs typeface="Cabin"/>
                <a:sym typeface="Cabin"/>
              </a:rPr>
              <a:t>that</a:t>
            </a:r>
            <a:r>
              <a:rPr strike="noStrike" u="none" b="0" cap="none" baseline="0" sz="3600" lang="en-US" i="0">
                <a:solidFill>
                  <a:srgbClr val="FFFF00"/>
                </a:solidFill>
                <a:latin typeface="Cabin"/>
                <a:ea typeface="Cabin"/>
                <a:cs typeface="Cabin"/>
                <a:sym typeface="Cabin"/>
              </a:rPr>
              <a:t> hold the data</a:t>
            </a:r>
          </a:p>
        </p:txBody>
      </p:sp>
      <p:sp>
        <p:nvSpPr>
          <p:cNvPr id="745" name="Shape 745"/>
          <p:cNvSpPr txBox="1"/>
          <p:nvPr/>
        </p:nvSpPr>
        <p:spPr>
          <a:xfrm>
            <a:off y="7613650" x="123491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How the tables are linked</a:t>
            </a:r>
          </a:p>
        </p:txBody>
      </p:sp>
      <p:cxnSp>
        <p:nvCxnSpPr>
          <p:cNvPr id="746" name="Shape 746"/>
          <p:cNvCxnSpPr/>
          <p:nvPr/>
        </p:nvCxnSpPr>
        <p:spPr>
          <a:xfrm>
            <a:off y="6699250" x="8210550"/>
            <a:ext cy="834899" cx="263400"/>
          </a:xfrm>
          <a:prstGeom prst="straightConnector1">
            <a:avLst/>
          </a:prstGeom>
          <a:noFill/>
          <a:ln w="101600" cap="rnd">
            <a:solidFill>
              <a:srgbClr val="FFFF00"/>
            </a:solidFill>
            <a:prstDash val="solid"/>
            <a:miter/>
            <a:headEnd w="med" len="med" type="stealth"/>
            <a:tailEnd w="med" len="med" type="none"/>
          </a:ln>
        </p:spPr>
      </p:cxnSp>
      <p:cxnSp>
        <p:nvCxnSpPr>
          <p:cNvPr id="747" name="Shape 747"/>
          <p:cNvCxnSpPr/>
          <p:nvPr/>
        </p:nvCxnSpPr>
        <p:spPr>
          <a:xfrm flipH="1">
            <a:off y="6699250" x="9782311"/>
            <a:ext cy="834899" cx="274499"/>
          </a:xfrm>
          <a:prstGeom prst="straightConnector1">
            <a:avLst/>
          </a:prstGeom>
          <a:noFill/>
          <a:ln w="101600" cap="rnd">
            <a:solidFill>
              <a:srgbClr val="FFFF00"/>
            </a:solidFill>
            <a:prstDash val="solid"/>
            <a:miter/>
            <a:headEnd w="med" len="med" type="stealth"/>
            <a:tailEnd w="med" len="med" type="none"/>
          </a:ln>
        </p:spPr>
      </p:cxnSp>
      <p:pic>
        <p:nvPicPr>
          <p:cNvPr id="748" name="Shape 748"/>
          <p:cNvPicPr preferRelativeResize="0"/>
          <p:nvPr/>
        </p:nvPicPr>
        <p:blipFill rotWithShape="1">
          <a:blip r:embed="rId5">
            <a:alphaModFix/>
          </a:blip>
          <a:srcRect t="0" b="0" r="0" l="0"/>
          <a:stretch/>
        </p:blipFill>
        <p:spPr>
          <a:xfrm>
            <a:off y="2997200" x="508000"/>
            <a:ext cy="2438399" cx="7434262"/>
          </a:xfrm>
          <a:prstGeom prst="rect">
            <a:avLst/>
          </a:prstGeom>
          <a:noFill/>
          <a:ln>
            <a:noFill/>
          </a:ln>
        </p:spPr>
      </p:pic>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y="0" x="0"/>
          <a:ext cy="0" cx="0"/>
          <a:chOff y="0" x="0"/>
          <a:chExt cy="0" cx="0"/>
        </a:xfrm>
      </p:grpSpPr>
      <p:pic>
        <p:nvPicPr>
          <p:cNvPr id="753" name="Shape 753"/>
          <p:cNvPicPr preferRelativeResize="0"/>
          <p:nvPr/>
        </p:nvPicPr>
        <p:blipFill rotWithShape="1">
          <a:blip r:embed="rId3">
            <a:alphaModFix/>
          </a:blip>
          <a:srcRect t="0" b="0" r="0" l="0"/>
          <a:stretch/>
        </p:blipFill>
        <p:spPr>
          <a:xfrm>
            <a:off y="5105400" x="812800"/>
            <a:ext cy="1447800" cx="14865350"/>
          </a:xfrm>
          <a:prstGeom prst="rect">
            <a:avLst/>
          </a:prstGeom>
          <a:noFill/>
          <a:ln>
            <a:noFill/>
          </a:ln>
        </p:spPr>
      </p:pic>
      <p:sp>
        <p:nvSpPr>
          <p:cNvPr id="754" name="Shape 754"/>
          <p:cNvSpPr txBox="1"/>
          <p:nvPr/>
        </p:nvSpPr>
        <p:spPr>
          <a:xfrm>
            <a:off y="6965950" x="1255712"/>
            <a:ext cy="1371599" cx="13728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400" lang="en-US" i="0">
                <a:solidFill>
                  <a:srgbClr val="FF7F00"/>
                </a:solidFill>
                <a:latin typeface="Cabin"/>
                <a:ea typeface="Cabin"/>
                <a:cs typeface="Cabin"/>
                <a:sym typeface="Cabin"/>
              </a:rPr>
              <a:t>select</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00FF00"/>
                </a:solidFill>
                <a:latin typeface="Cabin"/>
                <a:ea typeface="Cabin"/>
                <a:cs typeface="Cabin"/>
                <a:sym typeface="Cabin"/>
              </a:rPr>
              <a:t>Album.title, Album.artist_id, Artist.id,Artist.name</a:t>
            </a:r>
            <a:r>
              <a:rPr strike="noStrike" u="none" b="0" cap="none" baseline="0" sz="4400" lang="en-US" i="0">
                <a:solidFill>
                  <a:schemeClr val="lt1"/>
                </a:solidFill>
                <a:latin typeface="Cabin"/>
                <a:ea typeface="Cabin"/>
                <a:cs typeface="Cabin"/>
                <a:sym typeface="Cabin"/>
              </a:rPr>
              <a:t> </a:t>
            </a:r>
          </a:p>
          <a:p>
            <a:pPr algn="ctr" rtl="0" lvl="0" marR="0" indent="0" marL="0">
              <a:lnSpc>
                <a:spcPct val="100000"/>
              </a:lnSpc>
              <a:spcBef>
                <a:spcPts val="0"/>
              </a:spcBef>
              <a:spcAft>
                <a:spcPts val="0"/>
              </a:spcAft>
              <a:buClr>
                <a:srgbClr val="FF7F00"/>
              </a:buClr>
              <a:buSzPct val="25000"/>
              <a:buFont typeface="Cabin"/>
              <a:buNone/>
            </a:pPr>
            <a:r>
              <a:rPr strike="noStrike" u="none" b="0" cap="none" baseline="0" sz="4400" lang="en-US" i="0">
                <a:solidFill>
                  <a:srgbClr val="FF7F00"/>
                </a:solidFill>
                <a:latin typeface="Cabin"/>
                <a:ea typeface="Cabin"/>
                <a:cs typeface="Cabin"/>
                <a:sym typeface="Cabin"/>
              </a:rPr>
              <a:t>from</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FF00"/>
                </a:solidFill>
                <a:latin typeface="Cabin"/>
                <a:ea typeface="Cabin"/>
                <a:cs typeface="Cabin"/>
                <a:sym typeface="Cabin"/>
              </a:rPr>
              <a:t>Album</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7F00"/>
                </a:solidFill>
                <a:latin typeface="Cabin"/>
                <a:ea typeface="Cabin"/>
                <a:cs typeface="Cabin"/>
                <a:sym typeface="Cabin"/>
              </a:rPr>
              <a:t>join</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FF00"/>
                </a:solidFill>
                <a:latin typeface="Cabin"/>
                <a:ea typeface="Cabin"/>
                <a:cs typeface="Cabin"/>
                <a:sym typeface="Cabin"/>
              </a:rPr>
              <a:t>Artist</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7F00"/>
                </a:solidFill>
                <a:latin typeface="Cabin"/>
                <a:ea typeface="Cabin"/>
                <a:cs typeface="Cabin"/>
                <a:sym typeface="Cabin"/>
              </a:rPr>
              <a:t>on</a:t>
            </a:r>
            <a:r>
              <a:rPr strike="noStrike" u="none" b="0" cap="none" baseline="0" sz="4400" lang="en-US" i="0">
                <a:solidFill>
                  <a:schemeClr val="lt1"/>
                </a:solidFill>
                <a:latin typeface="Cabin"/>
                <a:ea typeface="Cabin"/>
                <a:cs typeface="Cabin"/>
                <a:sym typeface="Cabin"/>
              </a:rPr>
              <a:t> </a:t>
            </a:r>
            <a:r>
              <a:rPr strike="noStrike" u="none" b="0" cap="none" baseline="0" sz="4400" lang="en-US" i="0">
                <a:solidFill>
                  <a:srgbClr val="FF00FF"/>
                </a:solidFill>
                <a:latin typeface="Cabin"/>
                <a:ea typeface="Cabin"/>
                <a:cs typeface="Cabin"/>
                <a:sym typeface="Cabin"/>
              </a:rPr>
              <a:t>Album.artist_id = Artist.id</a:t>
            </a:r>
          </a:p>
        </p:txBody>
      </p:sp>
      <p:sp>
        <p:nvSpPr>
          <p:cNvPr id="755" name="Shape 755"/>
          <p:cNvSpPr txBox="1"/>
          <p:nvPr/>
        </p:nvSpPr>
        <p:spPr>
          <a:xfrm>
            <a:off y="4146550" x="1030287"/>
            <a:ext cy="698500" cx="13063536"/>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100" lang="en-US" i="0">
                <a:solidFill>
                  <a:srgbClr val="00FF00"/>
                </a:solidFill>
                <a:latin typeface="Cabin"/>
                <a:ea typeface="Cabin"/>
                <a:cs typeface="Cabin"/>
                <a:sym typeface="Cabin"/>
              </a:rPr>
              <a:t>Album.title        Album.artist_id   Artist.id            Artist.name</a:t>
            </a:r>
          </a:p>
        </p:txBody>
      </p:sp>
      <p:cxnSp>
        <p:nvCxnSpPr>
          <p:cNvPr id="756" name="Shape 756"/>
          <p:cNvCxnSpPr/>
          <p:nvPr/>
        </p:nvCxnSpPr>
        <p:spPr>
          <a:xfrm rot="10800000">
            <a:off y="6223000" x="4851399"/>
            <a:ext cy="0" cx="3182937"/>
          </a:xfrm>
          <a:prstGeom prst="straightConnector1">
            <a:avLst/>
          </a:prstGeom>
          <a:noFill/>
          <a:ln w="76200" cap="rnd">
            <a:solidFill>
              <a:srgbClr val="FF00FF"/>
            </a:solidFill>
            <a:prstDash val="solid"/>
            <a:miter/>
            <a:headEnd w="med" len="med" type="stealth"/>
            <a:tailEnd w="med" len="med" type="none"/>
          </a:ln>
        </p:spPr>
      </p:cxnSp>
      <p:pic>
        <p:nvPicPr>
          <p:cNvPr id="757" name="Shape 757"/>
          <p:cNvPicPr preferRelativeResize="0"/>
          <p:nvPr/>
        </p:nvPicPr>
        <p:blipFill rotWithShape="1">
          <a:blip r:embed="rId4">
            <a:alphaModFix/>
          </a:blip>
          <a:srcRect t="0" b="0" r="0" l="0"/>
          <a:stretch/>
        </p:blipFill>
        <p:spPr>
          <a:xfrm>
            <a:off y="850900" x="9182100"/>
            <a:ext cy="1450975" cx="5257799"/>
          </a:xfrm>
          <a:prstGeom prst="rect">
            <a:avLst/>
          </a:prstGeom>
          <a:noFill/>
          <a:ln>
            <a:noFill/>
          </a:ln>
        </p:spPr>
      </p:pic>
      <p:pic>
        <p:nvPicPr>
          <p:cNvPr id="758" name="Shape 758"/>
          <p:cNvPicPr preferRelativeResize="0"/>
          <p:nvPr/>
        </p:nvPicPr>
        <p:blipFill rotWithShape="1">
          <a:blip r:embed="rId5">
            <a:alphaModFix/>
          </a:blip>
          <a:srcRect t="0" b="0" r="0" l="0"/>
          <a:stretch/>
        </p:blipFill>
        <p:spPr>
          <a:xfrm>
            <a:off y="1003300" x="1041400"/>
            <a:ext cy="1350961" cx="6718299"/>
          </a:xfrm>
          <a:prstGeom prst="rect">
            <a:avLst/>
          </a:prstGeom>
          <a:noFill/>
          <a:ln>
            <a:noFill/>
          </a:ln>
        </p:spPr>
      </p:pic>
      <p:sp>
        <p:nvSpPr>
          <p:cNvPr id="759" name="Shape 759"/>
          <p:cNvSpPr/>
          <p:nvPr/>
        </p:nvSpPr>
        <p:spPr>
          <a:xfrm>
            <a:off y="1500187" x="2676525"/>
            <a:ext cy="1701799" cx="6540499"/>
          </a:xfrm>
          <a:custGeom>
            <a:pathLst>
              <a:path w="21600" extrusionOk="0" h="21600">
                <a:moveTo>
                  <a:pt y="6433" x="0"/>
                </a:moveTo>
                <a:lnTo>
                  <a:pt y="21600" x="14099"/>
                </a:lnTo>
                <a:lnTo>
                  <a:pt y="0" x="21600"/>
                </a:lnTo>
              </a:path>
            </a:pathLst>
          </a:custGeom>
          <a:noFill/>
          <a:ln w="88900" cap="flat">
            <a:solidFill>
              <a:srgbClr val="FF00FF"/>
            </a:solidFill>
            <a:prstDash val="solid"/>
            <a:miter/>
            <a:headEnd w="med" len="med" type="none"/>
            <a:tailEnd w="med" len="med" type="triangl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y="0" x="0"/>
          <a:ext cy="0" cx="0"/>
          <a:chOff y="0" x="0"/>
          <a:chExt cy="0" cx="0"/>
        </a:xfrm>
      </p:grpSpPr>
      <p:pic>
        <p:nvPicPr>
          <p:cNvPr id="764" name="Shape 764"/>
          <p:cNvPicPr preferRelativeResize="0"/>
          <p:nvPr/>
        </p:nvPicPr>
        <p:blipFill rotWithShape="1">
          <a:blip r:embed="rId3">
            <a:alphaModFix/>
          </a:blip>
          <a:srcRect t="0" b="0" r="0" l="0"/>
          <a:stretch/>
        </p:blipFill>
        <p:spPr>
          <a:xfrm>
            <a:off y="428625" x="3136900"/>
            <a:ext cy="2225675" cx="10388600"/>
          </a:xfrm>
          <a:prstGeom prst="rect">
            <a:avLst/>
          </a:prstGeom>
          <a:noFill/>
          <a:ln>
            <a:noFill/>
          </a:ln>
        </p:spPr>
      </p:pic>
      <p:pic>
        <p:nvPicPr>
          <p:cNvPr id="765" name="Shape 765"/>
          <p:cNvPicPr preferRelativeResize="0"/>
          <p:nvPr/>
        </p:nvPicPr>
        <p:blipFill rotWithShape="1">
          <a:blip r:embed="rId4">
            <a:alphaModFix/>
          </a:blip>
          <a:srcRect t="0" b="0" r="0" l="0"/>
          <a:stretch/>
        </p:blipFill>
        <p:spPr>
          <a:xfrm>
            <a:off y="3657600" x="10160000"/>
            <a:ext cy="1485899" cx="5232400"/>
          </a:xfrm>
          <a:prstGeom prst="rect">
            <a:avLst/>
          </a:prstGeom>
          <a:noFill/>
          <a:ln>
            <a:noFill/>
          </a:ln>
        </p:spPr>
      </p:pic>
      <p:cxnSp>
        <p:nvCxnSpPr>
          <p:cNvPr id="766" name="Shape 766"/>
          <p:cNvCxnSpPr/>
          <p:nvPr/>
        </p:nvCxnSpPr>
        <p:spPr>
          <a:xfrm rot="10800000">
            <a:off y="2492374" x="6011862"/>
            <a:ext cy="1476375" cx="4294186"/>
          </a:xfrm>
          <a:prstGeom prst="straightConnector1">
            <a:avLst/>
          </a:prstGeom>
          <a:noFill/>
          <a:ln w="101600" cap="rnd">
            <a:solidFill>
              <a:srgbClr val="FF00FF"/>
            </a:solidFill>
            <a:prstDash val="solid"/>
            <a:miter/>
            <a:headEnd w="med" len="med" type="stealth"/>
            <a:tailEnd w="med" len="med" type="none"/>
          </a:ln>
        </p:spPr>
      </p:cxnSp>
      <p:sp>
        <p:nvSpPr>
          <p:cNvPr id="767" name="Shape 767"/>
          <p:cNvSpPr txBox="1"/>
          <p:nvPr/>
        </p:nvSpPr>
        <p:spPr>
          <a:xfrm>
            <a:off y="5994400" x="203150"/>
            <a:ext cy="622199" cx="15702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select</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Track.title, Genre.name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from</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Track</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join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Genre</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on</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Track.genre_id = Genre.id</a:t>
            </a:r>
          </a:p>
        </p:txBody>
      </p:sp>
      <p:sp>
        <p:nvSpPr>
          <p:cNvPr id="768" name="Shape 768"/>
          <p:cNvSpPr txBox="1"/>
          <p:nvPr/>
        </p:nvSpPr>
        <p:spPr>
          <a:xfrm>
            <a:off y="7613650" x="19605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What we want to see</a:t>
            </a:r>
          </a:p>
        </p:txBody>
      </p:sp>
      <p:sp>
        <p:nvSpPr>
          <p:cNvPr id="769" name="Shape 769"/>
          <p:cNvSpPr txBox="1"/>
          <p:nvPr/>
        </p:nvSpPr>
        <p:spPr>
          <a:xfrm>
            <a:off y="7613650" x="7040561"/>
            <a:ext cy="1143000" cx="3365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The tables which hold the data</a:t>
            </a:r>
          </a:p>
        </p:txBody>
      </p:sp>
      <p:sp>
        <p:nvSpPr>
          <p:cNvPr id="770" name="Shape 770"/>
          <p:cNvSpPr txBox="1"/>
          <p:nvPr/>
        </p:nvSpPr>
        <p:spPr>
          <a:xfrm>
            <a:off y="7613650" x="123491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How the tables are linked</a:t>
            </a:r>
          </a:p>
        </p:txBody>
      </p:sp>
      <p:cxnSp>
        <p:nvCxnSpPr>
          <p:cNvPr id="771" name="Shape 771"/>
          <p:cNvCxnSpPr/>
          <p:nvPr/>
        </p:nvCxnSpPr>
        <p:spPr>
          <a:xfrm>
            <a:off y="6699250" x="7753350"/>
            <a:ext cy="835025" cx="263525"/>
          </a:xfrm>
          <a:prstGeom prst="straightConnector1">
            <a:avLst/>
          </a:prstGeom>
          <a:noFill/>
          <a:ln w="101600" cap="rnd">
            <a:solidFill>
              <a:srgbClr val="FFFF00"/>
            </a:solidFill>
            <a:prstDash val="solid"/>
            <a:miter/>
            <a:headEnd w="med" len="med" type="stealth"/>
            <a:tailEnd w="med" len="med" type="none"/>
          </a:ln>
        </p:spPr>
      </p:cxnSp>
      <p:cxnSp>
        <p:nvCxnSpPr>
          <p:cNvPr id="772" name="Shape 772"/>
          <p:cNvCxnSpPr/>
          <p:nvPr/>
        </p:nvCxnSpPr>
        <p:spPr>
          <a:xfrm flipH="1">
            <a:off y="6699250" x="9324974"/>
            <a:ext cy="835025" cx="274636"/>
          </a:xfrm>
          <a:prstGeom prst="straightConnector1">
            <a:avLst/>
          </a:prstGeom>
          <a:noFill/>
          <a:ln w="101600" cap="rnd">
            <a:solidFill>
              <a:srgbClr val="FFFF00"/>
            </a:solidFill>
            <a:prstDash val="solid"/>
            <a:miter/>
            <a:headEnd w="med" len="med" type="stealth"/>
            <a:tailEnd w="med" len="med" type="none"/>
          </a:ln>
        </p:spPr>
      </p:cxnSp>
      <p:pic>
        <p:nvPicPr>
          <p:cNvPr id="773" name="Shape 773"/>
          <p:cNvPicPr preferRelativeResize="0"/>
          <p:nvPr/>
        </p:nvPicPr>
        <p:blipFill rotWithShape="1">
          <a:blip r:embed="rId5">
            <a:alphaModFix/>
          </a:blip>
          <a:srcRect t="0" b="0" r="0" l="0"/>
          <a:stretch/>
        </p:blipFill>
        <p:spPr>
          <a:xfrm>
            <a:off y="3441700" x="1573212"/>
            <a:ext cy="2222500" cx="5999162"/>
          </a:xfrm>
          <a:prstGeom prst="rect">
            <a:avLst/>
          </a:prstGeom>
          <a:noFill/>
          <a:ln>
            <a:noFill/>
          </a:ln>
        </p:spPr>
      </p:pic>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7" name="Shape 777"/>
        <p:cNvGrpSpPr/>
        <p:nvPr/>
      </p:nvGrpSpPr>
      <p:grpSpPr>
        <a:xfrm>
          <a:off y="0" x="0"/>
          <a:ext cy="0" cx="0"/>
          <a:chOff y="0" x="0"/>
          <a:chExt cy="0" cx="0"/>
        </a:xfrm>
      </p:grpSpPr>
      <p:sp>
        <p:nvSpPr>
          <p:cNvPr id="778" name="Shape 778"/>
          <p:cNvSpPr txBox="1"/>
          <p:nvPr>
            <p:ph type="title"/>
          </p:nvPr>
        </p:nvSpPr>
        <p:spPr>
          <a:xfrm>
            <a:off y="241300" x="1155700"/>
            <a:ext cy="15620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It can get complex...</a:t>
            </a:r>
          </a:p>
        </p:txBody>
      </p:sp>
      <p:sp>
        <p:nvSpPr>
          <p:cNvPr id="779" name="Shape 779"/>
          <p:cNvSpPr txBox="1"/>
          <p:nvPr/>
        </p:nvSpPr>
        <p:spPr>
          <a:xfrm>
            <a:off y="1898650" x="1587500"/>
            <a:ext cy="2590800" cx="130683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4200" lang="en-US" i="0">
                <a:solidFill>
                  <a:srgbClr val="FF7F00"/>
                </a:solidFill>
                <a:latin typeface="Cabin"/>
                <a:ea typeface="Cabin"/>
                <a:cs typeface="Cabin"/>
                <a:sym typeface="Cabin"/>
              </a:rPr>
              <a:t>select</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00FF00"/>
                </a:solidFill>
                <a:latin typeface="Cabin"/>
                <a:ea typeface="Cabin"/>
                <a:cs typeface="Cabin"/>
                <a:sym typeface="Cabin"/>
              </a:rPr>
              <a:t>Track.title, Artist.name, Album.title, Genre.name</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7F00"/>
                </a:solidFill>
                <a:latin typeface="Cabin"/>
                <a:ea typeface="Cabin"/>
                <a:cs typeface="Cabin"/>
                <a:sym typeface="Cabin"/>
              </a:rPr>
              <a:t>from</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FF00"/>
                </a:solidFill>
                <a:latin typeface="Cabin"/>
                <a:ea typeface="Cabin"/>
                <a:cs typeface="Cabin"/>
                <a:sym typeface="Cabin"/>
              </a:rPr>
              <a:t>Track </a:t>
            </a:r>
            <a:r>
              <a:rPr strike="noStrike" u="none" b="0" cap="none" baseline="0" sz="4200" lang="en-US" i="0">
                <a:solidFill>
                  <a:srgbClr val="FF7F00"/>
                </a:solidFill>
                <a:latin typeface="Cabin"/>
                <a:ea typeface="Cabin"/>
                <a:cs typeface="Cabin"/>
                <a:sym typeface="Cabin"/>
              </a:rPr>
              <a:t>join</a:t>
            </a:r>
            <a:r>
              <a:rPr strike="noStrike" u="none" b="0" cap="none" baseline="0" sz="4200" lang="en-US" i="0">
                <a:solidFill>
                  <a:srgbClr val="FFFF00"/>
                </a:solidFill>
                <a:latin typeface="Cabin"/>
                <a:ea typeface="Cabin"/>
                <a:cs typeface="Cabin"/>
                <a:sym typeface="Cabin"/>
              </a:rPr>
              <a:t> Genre </a:t>
            </a:r>
            <a:r>
              <a:rPr strike="noStrike" u="none" b="0" cap="none" baseline="0" sz="4200" lang="en-US" i="0">
                <a:solidFill>
                  <a:srgbClr val="FF7F00"/>
                </a:solidFill>
                <a:latin typeface="Cabin"/>
                <a:ea typeface="Cabin"/>
                <a:cs typeface="Cabin"/>
                <a:sym typeface="Cabin"/>
              </a:rPr>
              <a:t>join</a:t>
            </a:r>
            <a:r>
              <a:rPr strike="noStrike" u="none" b="0" cap="none" baseline="0" sz="4200" lang="en-US" i="0">
                <a:solidFill>
                  <a:srgbClr val="FFFF00"/>
                </a:solidFill>
                <a:latin typeface="Cabin"/>
                <a:ea typeface="Cabin"/>
                <a:cs typeface="Cabin"/>
                <a:sym typeface="Cabin"/>
              </a:rPr>
              <a:t> Album </a:t>
            </a:r>
            <a:r>
              <a:rPr strike="noStrike" u="none" b="0" cap="none" baseline="0" sz="4200" lang="en-US" i="0">
                <a:solidFill>
                  <a:srgbClr val="FF7F00"/>
                </a:solidFill>
                <a:latin typeface="Cabin"/>
                <a:ea typeface="Cabin"/>
                <a:cs typeface="Cabin"/>
                <a:sym typeface="Cabin"/>
              </a:rPr>
              <a:t>join</a:t>
            </a:r>
            <a:r>
              <a:rPr strike="noStrike" u="none" b="0" cap="none" baseline="0" sz="4200" lang="en-US" i="0">
                <a:solidFill>
                  <a:srgbClr val="FFFF00"/>
                </a:solidFill>
                <a:latin typeface="Cabin"/>
                <a:ea typeface="Cabin"/>
                <a:cs typeface="Cabin"/>
                <a:sym typeface="Cabin"/>
              </a:rPr>
              <a:t> Artist</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7F00"/>
                </a:solidFill>
                <a:latin typeface="Cabin"/>
                <a:ea typeface="Cabin"/>
                <a:cs typeface="Cabin"/>
                <a:sym typeface="Cabin"/>
              </a:rPr>
              <a:t>on</a:t>
            </a:r>
            <a:r>
              <a:rPr strike="noStrike" u="none" b="0" cap="none" baseline="0" sz="4200" lang="en-US" i="0">
                <a:solidFill>
                  <a:schemeClr val="lt1"/>
                </a:solidFill>
                <a:latin typeface="Cabin"/>
                <a:ea typeface="Cabin"/>
                <a:cs typeface="Cabin"/>
                <a:sym typeface="Cabin"/>
              </a:rPr>
              <a:t> </a:t>
            </a:r>
            <a:r>
              <a:rPr strike="noStrike" u="none" b="0" cap="none" baseline="0" sz="4200" lang="en-US" i="0">
                <a:solidFill>
                  <a:srgbClr val="FF00FF"/>
                </a:solidFill>
                <a:latin typeface="Cabin"/>
                <a:ea typeface="Cabin"/>
                <a:cs typeface="Cabin"/>
                <a:sym typeface="Cabin"/>
              </a:rPr>
              <a:t>Track.genre_id = Genre.id and Track.album_id = Album.id and Album.artist_id = Artist.id</a:t>
            </a:r>
          </a:p>
        </p:txBody>
      </p:sp>
      <p:sp>
        <p:nvSpPr>
          <p:cNvPr id="780" name="Shape 780"/>
          <p:cNvSpPr txBox="1"/>
          <p:nvPr/>
        </p:nvSpPr>
        <p:spPr>
          <a:xfrm>
            <a:off y="4565650" x="126158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What we want to see</a:t>
            </a:r>
          </a:p>
        </p:txBody>
      </p:sp>
      <p:sp>
        <p:nvSpPr>
          <p:cNvPr id="781" name="Shape 781"/>
          <p:cNvSpPr txBox="1"/>
          <p:nvPr/>
        </p:nvSpPr>
        <p:spPr>
          <a:xfrm>
            <a:off y="5962650" x="12450761"/>
            <a:ext cy="1143000" cx="3365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The tables which hold the data</a:t>
            </a:r>
          </a:p>
        </p:txBody>
      </p:sp>
      <p:sp>
        <p:nvSpPr>
          <p:cNvPr id="782" name="Shape 782"/>
          <p:cNvSpPr txBox="1"/>
          <p:nvPr/>
        </p:nvSpPr>
        <p:spPr>
          <a:xfrm>
            <a:off y="7321550" x="12615861"/>
            <a:ext cy="1143000" cx="3048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How the tables are linked</a:t>
            </a:r>
          </a:p>
        </p:txBody>
      </p:sp>
      <p:pic>
        <p:nvPicPr>
          <p:cNvPr id="783" name="Shape 783"/>
          <p:cNvPicPr preferRelativeResize="0"/>
          <p:nvPr/>
        </p:nvPicPr>
        <p:blipFill rotWithShape="1">
          <a:blip r:embed="rId3">
            <a:alphaModFix/>
          </a:blip>
          <a:srcRect t="0" b="0" r="0" l="0"/>
          <a:stretch/>
        </p:blipFill>
        <p:spPr>
          <a:xfrm>
            <a:off y="5702300" x="393700"/>
            <a:ext cy="2519361" cx="1160621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y="0" x="0"/>
          <a:ext cy="0" cx="0"/>
          <a:chOff y="0" x="0"/>
          <a:chExt cy="0" cx="0"/>
        </a:xfrm>
      </p:grpSpPr>
      <p:sp>
        <p:nvSpPr>
          <p:cNvPr id="203" name="Shape 20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Two Roles in Large Projects</a:t>
            </a:r>
          </a:p>
        </p:txBody>
      </p:sp>
      <p:sp>
        <p:nvSpPr>
          <p:cNvPr id="204" name="Shape 204"/>
          <p:cNvSpPr txBox="1"/>
          <p:nvPr>
            <p:ph idx="1" type="body"/>
          </p:nvPr>
        </p:nvSpPr>
        <p:spPr>
          <a:xfrm>
            <a:off y="2603500" x="1155700"/>
            <a:ext cy="4597500"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Application Developer</a:t>
            </a:r>
            <a:r>
              <a:rPr strike="noStrike" u="none" b="0" cap="none" baseline="0" sz="3600" lang="en-US" i="0">
                <a:solidFill>
                  <a:schemeClr val="lt1"/>
                </a:solidFill>
                <a:latin typeface="Cabin"/>
                <a:ea typeface="Cabin"/>
                <a:cs typeface="Cabin"/>
                <a:sym typeface="Cabin"/>
              </a:rPr>
              <a:t> - Builds the logic for the application, the look and feel of the application - monitors the application for problems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Database Administrator </a:t>
            </a:r>
            <a:r>
              <a:rPr strike="noStrike" u="none" b="0" cap="none" baseline="0" sz="3600" lang="en-US" i="0">
                <a:solidFill>
                  <a:schemeClr val="lt1"/>
                </a:solidFill>
                <a:latin typeface="Cabin"/>
                <a:ea typeface="Cabin"/>
                <a:cs typeface="Cabin"/>
                <a:sym typeface="Cabin"/>
              </a:rPr>
              <a:t>- Monitors and adjusts the database as the program runs in production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Often both people participate in the building of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Data model</a:t>
            </a:r>
            <a:r>
              <a:rPr strike="noStrike" u="none" b="0" cap="none" baseline="0" sz="3600" lang="en-US" i="0">
                <a:solidFill>
                  <a:schemeClr val="lt1"/>
                </a:solidFill>
                <a:latin typeface="Arial"/>
                <a:ea typeface="Arial"/>
                <a:cs typeface="Arial"/>
                <a:sym typeface="Arial"/>
              </a:rPr>
              <a:t>”</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7" name="Shape 787"/>
        <p:cNvGrpSpPr/>
        <p:nvPr/>
      </p:nvGrpSpPr>
      <p:grpSpPr>
        <a:xfrm>
          <a:off y="0" x="0"/>
          <a:ext cy="0" cx="0"/>
          <a:chOff y="0" x="0"/>
          <a:chExt cy="0" cx="0"/>
        </a:xfrm>
      </p:grpSpPr>
      <p:pic>
        <p:nvPicPr>
          <p:cNvPr id="788" name="Shape 788"/>
          <p:cNvPicPr preferRelativeResize="0"/>
          <p:nvPr/>
        </p:nvPicPr>
        <p:blipFill rotWithShape="1">
          <a:blip r:embed="rId3">
            <a:alphaModFix/>
          </a:blip>
          <a:srcRect t="0" b="0" r="0" l="0"/>
          <a:stretch/>
        </p:blipFill>
        <p:spPr>
          <a:xfrm>
            <a:off y="965200" x="1663700"/>
            <a:ext cy="7988300" cx="13185775"/>
          </a:xfrm>
          <a:prstGeom prst="rect">
            <a:avLst/>
          </a:prstGeom>
          <a:noFill/>
          <a:ln>
            <a:noFill/>
          </a:ln>
        </p:spPr>
      </p:pic>
      <p:pic>
        <p:nvPicPr>
          <p:cNvPr id="789" name="Shape 789"/>
          <p:cNvPicPr preferRelativeResize="0"/>
          <p:nvPr/>
        </p:nvPicPr>
        <p:blipFill rotWithShape="1">
          <a:blip r:embed="rId4">
            <a:alphaModFix/>
          </a:blip>
          <a:srcRect t="0" b="0" r="0" l="0"/>
          <a:stretch/>
        </p:blipFill>
        <p:spPr>
          <a:xfrm>
            <a:off y="5740400" x="4076700"/>
            <a:ext cy="2519361" cx="11607800"/>
          </a:xfrm>
          <a:prstGeom prst="rect">
            <a:avLst/>
          </a:prstGeom>
          <a:noFill/>
          <a:ln w="50800" cap="rnd">
            <a:solidFill>
              <a:srgbClr val="000000"/>
            </a:solidFill>
            <a:prstDash val="solid"/>
            <a:miter/>
            <a:headEnd w="med" len="med" type="none"/>
            <a:tailEnd w="med" len="med" type="none"/>
          </a:ln>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y="0" x="0"/>
          <a:ext cy="0" cx="0"/>
          <a:chOff y="0" x="0"/>
          <a:chExt cy="0" cx="0"/>
        </a:xfrm>
      </p:grpSpPr>
      <p:sp>
        <p:nvSpPr>
          <p:cNvPr id="794" name="Shape 79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Complexity Enables Speed</a:t>
            </a:r>
          </a:p>
        </p:txBody>
      </p:sp>
      <p:sp>
        <p:nvSpPr>
          <p:cNvPr id="795" name="Shape 795"/>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Complexity makes speed possible and allows you to get very fast results as the data size grows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By </a:t>
            </a:r>
            <a:r>
              <a:rPr strike="noStrike" u="none" b="0" cap="none" baseline="0" sz="3600" lang="en-US" i="0">
                <a:solidFill>
                  <a:srgbClr val="00FF00"/>
                </a:solidFill>
                <a:latin typeface="Cabin"/>
                <a:ea typeface="Cabin"/>
                <a:cs typeface="Cabin"/>
                <a:sym typeface="Cabin"/>
              </a:rPr>
              <a:t>normalizing the data and linking it with integer keys</a:t>
            </a:r>
            <a:r>
              <a:rPr strike="noStrike" u="none" b="0" cap="none" baseline="0" sz="3600" lang="en-US" i="0">
                <a:solidFill>
                  <a:schemeClr val="lt1"/>
                </a:solidFill>
                <a:latin typeface="Cabin"/>
                <a:ea typeface="Cabin"/>
                <a:cs typeface="Cabin"/>
                <a:sym typeface="Cabin"/>
              </a:rPr>
              <a:t>, the overall </a:t>
            </a:r>
            <a:r>
              <a:rPr strike="noStrike" u="none" b="0" cap="none" baseline="0" sz="3600" lang="en-US" i="0">
                <a:solidFill>
                  <a:srgbClr val="00FF00"/>
                </a:solidFill>
                <a:latin typeface="Cabin"/>
                <a:ea typeface="Cabin"/>
                <a:cs typeface="Cabin"/>
                <a:sym typeface="Cabin"/>
              </a:rPr>
              <a:t>amount of data</a:t>
            </a:r>
            <a:r>
              <a:rPr strike="noStrike" u="none" b="0" cap="none" baseline="0" sz="3600" lang="en-US" i="0">
                <a:solidFill>
                  <a:schemeClr val="lt1"/>
                </a:solidFill>
                <a:latin typeface="Cabin"/>
                <a:ea typeface="Cabin"/>
                <a:cs typeface="Cabin"/>
                <a:sym typeface="Cabin"/>
              </a:rPr>
              <a:t> which the relational database must </a:t>
            </a:r>
            <a:r>
              <a:rPr strike="noStrike" u="none" b="0" cap="none" baseline="0" sz="3600" lang="en-US" i="1">
                <a:solidFill>
                  <a:srgbClr val="00FF00"/>
                </a:solidFill>
                <a:latin typeface="Cabin"/>
                <a:ea typeface="Cabin"/>
                <a:cs typeface="Cabin"/>
                <a:sym typeface="Cabin"/>
              </a:rPr>
              <a:t>scan</a:t>
            </a:r>
            <a:r>
              <a:rPr strike="noStrike" u="none" b="0" cap="none" baseline="0" sz="3600" lang="en-US" i="0">
                <a:solidFill>
                  <a:schemeClr val="lt1"/>
                </a:solidFill>
                <a:latin typeface="Cabin"/>
                <a:ea typeface="Cabin"/>
                <a:cs typeface="Cabin"/>
                <a:sym typeface="Cabin"/>
              </a:rPr>
              <a:t> is far lower than if the data were simply flattened out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might seem like a </a:t>
            </a:r>
            <a:r>
              <a:rPr strike="noStrike" u="none" b="0" cap="none" baseline="0" sz="3600" lang="en-US" i="0">
                <a:solidFill>
                  <a:srgbClr val="FF00FF"/>
                </a:solidFill>
                <a:latin typeface="Cabin"/>
                <a:ea typeface="Cabin"/>
                <a:cs typeface="Cabin"/>
                <a:sym typeface="Cabin"/>
              </a:rPr>
              <a:t>tradeoff</a:t>
            </a:r>
            <a:r>
              <a:rPr strike="noStrike" u="none" b="0" cap="none" baseline="0" sz="3600" lang="en-US" i="0">
                <a:solidFill>
                  <a:schemeClr val="lt1"/>
                </a:solidFill>
                <a:latin typeface="Cabin"/>
                <a:ea typeface="Cabin"/>
                <a:cs typeface="Cabin"/>
                <a:sym typeface="Cabin"/>
              </a:rPr>
              <a:t> - spend some time designing your database so it continues to be fast when your application is a success</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y="0" x="0"/>
          <a:ext cy="0" cx="0"/>
          <a:chOff y="0" x="0"/>
          <a:chExt cy="0" cx="0"/>
        </a:xfrm>
      </p:grpSpPr>
      <p:sp>
        <p:nvSpPr>
          <p:cNvPr id="800" name="Shape 80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Additional SQL Topics</a:t>
            </a:r>
          </a:p>
        </p:txBody>
      </p:sp>
      <p:sp>
        <p:nvSpPr>
          <p:cNvPr id="801" name="Shape 801"/>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Indexes</a:t>
            </a:r>
            <a:r>
              <a:rPr strike="noStrike" u="none" b="0" cap="none" baseline="0" sz="3600" lang="en-US" i="0">
                <a:solidFill>
                  <a:schemeClr val="lt1"/>
                </a:solidFill>
                <a:latin typeface="Cabin"/>
                <a:ea typeface="Cabin"/>
                <a:cs typeface="Cabin"/>
                <a:sym typeface="Cabin"/>
              </a:rPr>
              <a:t> improve access performance for things like string fields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Constraints</a:t>
            </a:r>
            <a:r>
              <a:rPr strike="noStrike" u="none" b="0" cap="none" baseline="0" sz="3600" lang="en-US" i="0">
                <a:solidFill>
                  <a:schemeClr val="lt1"/>
                </a:solidFill>
                <a:latin typeface="Cabin"/>
                <a:ea typeface="Cabin"/>
                <a:cs typeface="Cabin"/>
                <a:sym typeface="Cabin"/>
              </a:rPr>
              <a:t> on data - (cannot be NULL, etc..)</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Transactions</a:t>
            </a:r>
            <a:r>
              <a:rPr strike="noStrike" u="none" b="0" cap="none" baseline="0" sz="3600" lang="en-US" i="0">
                <a:solidFill>
                  <a:schemeClr val="lt1"/>
                </a:solidFill>
                <a:latin typeface="Cabin"/>
                <a:ea typeface="Cabin"/>
                <a:cs typeface="Cabin"/>
                <a:sym typeface="Cabin"/>
              </a:rPr>
              <a:t> - allow SQL operations to be grouped and done as a unit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FFFF00"/>
                </a:solidFill>
                <a:latin typeface="Cabin"/>
                <a:ea typeface="Cabin"/>
                <a:cs typeface="Cabin"/>
                <a:sym typeface="Cabin"/>
              </a:rPr>
              <a:t>See SI664 - Database Design (All Semesters)</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5" name="Shape 805"/>
        <p:cNvGrpSpPr/>
        <p:nvPr/>
      </p:nvGrpSpPr>
      <p:grpSpPr>
        <a:xfrm>
          <a:off y="0" x="0"/>
          <a:ext cy="0" cx="0"/>
          <a:chOff y="0" x="0"/>
          <a:chExt cy="0" cx="0"/>
        </a:xfrm>
      </p:grpSpPr>
      <p:sp>
        <p:nvSpPr>
          <p:cNvPr id="806" name="Shape 80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Summary</a:t>
            </a:r>
          </a:p>
        </p:txBody>
      </p:sp>
      <p:sp>
        <p:nvSpPr>
          <p:cNvPr id="807" name="Shape 807"/>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Relational databases allow us to </a:t>
            </a:r>
            <a:r>
              <a:rPr strike="noStrike" u="none" b="0" cap="none" baseline="0" sz="3600" lang="en-US" i="0">
                <a:solidFill>
                  <a:srgbClr val="00FF00"/>
                </a:solidFill>
                <a:latin typeface="Cabin"/>
                <a:ea typeface="Cabin"/>
                <a:cs typeface="Cabin"/>
                <a:sym typeface="Cabin"/>
              </a:rPr>
              <a:t>scale</a:t>
            </a:r>
            <a:r>
              <a:rPr strike="noStrike" u="none" b="0" cap="none" baseline="0" sz="3600" lang="en-US" i="0">
                <a:solidFill>
                  <a:schemeClr val="lt1"/>
                </a:solidFill>
                <a:latin typeface="Cabin"/>
                <a:ea typeface="Cabin"/>
                <a:cs typeface="Cabin"/>
                <a:sym typeface="Cabin"/>
              </a:rPr>
              <a:t> to very large amounts of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key is to have </a:t>
            </a:r>
            <a:r>
              <a:rPr strike="noStrike" u="none" b="0" cap="none" baseline="0" sz="3600" lang="en-US" i="0">
                <a:solidFill>
                  <a:srgbClr val="FF00FF"/>
                </a:solidFill>
                <a:latin typeface="Cabin"/>
                <a:ea typeface="Cabin"/>
                <a:cs typeface="Cabin"/>
                <a:sym typeface="Cabin"/>
              </a:rPr>
              <a:t>one copy of any data </a:t>
            </a:r>
            <a:r>
              <a:rPr strike="noStrike" u="none" b="0" cap="none" baseline="0" sz="3600" lang="en-US" i="0">
                <a:solidFill>
                  <a:schemeClr val="lt1"/>
                </a:solidFill>
                <a:latin typeface="Cabin"/>
                <a:ea typeface="Cabin"/>
                <a:cs typeface="Cabin"/>
                <a:sym typeface="Cabin"/>
              </a:rPr>
              <a:t>element and use relations and joins to link the data to multiple places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This greatly </a:t>
            </a:r>
            <a:r>
              <a:rPr strike="noStrike" u="none" b="0" cap="none" baseline="0" sz="3600" lang="en-US" i="0">
                <a:solidFill>
                  <a:srgbClr val="FF7F00"/>
                </a:solidFill>
                <a:latin typeface="Cabin"/>
                <a:ea typeface="Cabin"/>
                <a:cs typeface="Cabin"/>
                <a:sym typeface="Cabin"/>
              </a:rPr>
              <a:t>reduces the amount of data which much be scanned</a:t>
            </a:r>
            <a:r>
              <a:rPr strike="noStrike" u="none" b="0" cap="none" baseline="0" sz="3600" lang="en-US" i="0">
                <a:solidFill>
                  <a:schemeClr val="lt1"/>
                </a:solidFill>
                <a:latin typeface="Cabin"/>
                <a:ea typeface="Cabin"/>
                <a:cs typeface="Cabin"/>
                <a:sym typeface="Cabin"/>
              </a:rPr>
              <a:t> when doing complex operations across large amounts of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Database and SQL design is a bit of an </a:t>
            </a:r>
            <a:r>
              <a:rPr strike="noStrike" u="none" b="0" cap="none" baseline="0" sz="3600" lang="en-US" i="0">
                <a:solidFill>
                  <a:srgbClr val="FFFF00"/>
                </a:solidFill>
                <a:latin typeface="Cabin"/>
                <a:ea typeface="Cabin"/>
                <a:cs typeface="Cabin"/>
                <a:sym typeface="Cabin"/>
              </a:rPr>
              <a:t>art</a:t>
            </a: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form</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y="0" x="0"/>
          <a:ext cy="0" cx="0"/>
          <a:chOff y="0" x="0"/>
          <a:chExt cy="0" cx="0"/>
        </a:xfrm>
      </p:grpSpPr>
      <p:sp>
        <p:nvSpPr>
          <p:cNvPr id="812" name="Shape 812"/>
          <p:cNvSpPr txBox="1"/>
          <p:nvPr>
            <p:ph type="title"/>
          </p:nvPr>
        </p:nvSpPr>
        <p:spPr>
          <a:xfrm>
            <a:off y="241300" x="1155700"/>
            <a:ext cy="811500" cx="13932000"/>
          </a:xfrm>
          <a:prstGeom prst="rect">
            <a:avLst/>
          </a:prstGeom>
        </p:spPr>
        <p:txBody>
          <a:bodyPr bIns="91425" rIns="91425" lIns="91425" tIns="91425" anchor="ctr" anchorCtr="0">
            <a:noAutofit/>
          </a:bodyPr>
          <a:lstStyle/>
          <a:p>
            <a:pPr rtl="0" lvl="0">
              <a:spcBef>
                <a:spcPts val="0"/>
              </a:spcBef>
              <a:buNone/>
            </a:pPr>
            <a:r>
              <a:rPr sz="3600" lang="en-US">
                <a:solidFill>
                  <a:srgbClr val="00FF00"/>
                </a:solidFill>
              </a:rPr>
              <a:t>Acknowledgements / Contributions</a:t>
            </a:r>
          </a:p>
        </p:txBody>
      </p:sp>
      <p:sp>
        <p:nvSpPr>
          <p:cNvPr id="813" name="Shape 813"/>
          <p:cNvSpPr txBox="1"/>
          <p:nvPr>
            <p:ph idx="1" type="body"/>
          </p:nvPr>
        </p:nvSpPr>
        <p:spPr>
          <a:xfrm>
            <a:off y="2603500" x="1155700"/>
            <a:ext cy="5702399" cx="13932000"/>
          </a:xfrm>
          <a:prstGeom prst="rect">
            <a:avLst/>
          </a:prstGeom>
        </p:spPr>
        <p:txBody>
          <a:bodyPr bIns="91425" rIns="91425" lIns="91425" tIns="91425" anchor="ctr" anchorCtr="0">
            <a:noAutofit/>
          </a:bodyPr>
          <a:lstStyle/>
          <a:p>
            <a:pPr rtl="0" lvl="0">
              <a:spcBef>
                <a:spcPts val="0"/>
              </a:spcBef>
              <a:buNone/>
            </a:pPr>
            <a:r>
              <a:t/>
            </a:r>
            <a:endParaRPr/>
          </a:p>
        </p:txBody>
      </p:sp>
      <p:sp>
        <p:nvSpPr>
          <p:cNvPr id="814" name="Shape 814"/>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 slide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 Insert new Contributors here</a:t>
            </a:r>
          </a:p>
        </p:txBody>
      </p:sp>
      <p:pic>
        <p:nvPicPr>
          <p:cNvPr id="815" name="Shape 815"/>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816" name="Shape 816"/>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817" name="Shape 817"/>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Application Structure</a:t>
            </a:r>
          </a:p>
        </p:txBody>
      </p:sp>
      <p:sp>
        <p:nvSpPr>
          <p:cNvPr id="210" name="Shape 210"/>
          <p:cNvSpPr txBox="1"/>
          <p:nvPr/>
        </p:nvSpPr>
        <p:spPr>
          <a:xfrm>
            <a:off y="2616200" x="11214100"/>
            <a:ext cy="2197200" cx="3898800"/>
          </a:xfrm>
          <a:prstGeom prst="rect">
            <a:avLst/>
          </a:prstGeom>
          <a:noFill/>
          <a:ln w="1016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 </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 Model</a:t>
            </a:r>
          </a:p>
        </p:txBody>
      </p:sp>
      <p:sp>
        <p:nvSpPr>
          <p:cNvPr id="211" name="Shape 211"/>
          <p:cNvSpPr txBox="1"/>
          <p:nvPr/>
        </p:nvSpPr>
        <p:spPr>
          <a:xfrm>
            <a:off y="2616200" x="39878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Application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Software</a:t>
            </a:r>
          </a:p>
        </p:txBody>
      </p:sp>
      <p:sp>
        <p:nvSpPr>
          <p:cNvPr id="212" name="Shape 212"/>
          <p:cNvSpPr txBox="1"/>
          <p:nvPr/>
        </p:nvSpPr>
        <p:spPr>
          <a:xfrm>
            <a:off y="2908300" x="825500"/>
            <a:ext cy="1612799" cx="1727099"/>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End</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User</a:t>
            </a:r>
          </a:p>
        </p:txBody>
      </p:sp>
      <p:sp>
        <p:nvSpPr>
          <p:cNvPr id="213" name="Shape 213"/>
          <p:cNvSpPr txBox="1"/>
          <p:nvPr/>
        </p:nvSpPr>
        <p:spPr>
          <a:xfrm>
            <a:off y="5981700" x="4292600"/>
            <a:ext cy="1155599" cx="30225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Developer</a:t>
            </a:r>
          </a:p>
        </p:txBody>
      </p:sp>
      <p:sp>
        <p:nvSpPr>
          <p:cNvPr id="214" name="Shape 214"/>
          <p:cNvSpPr txBox="1"/>
          <p:nvPr/>
        </p:nvSpPr>
        <p:spPr>
          <a:xfrm>
            <a:off y="7264400" x="7708900"/>
            <a:ext cy="1155599" cx="2171700"/>
          </a:xfrm>
          <a:prstGeom prst="rect">
            <a:avLst/>
          </a:prstGeom>
          <a:noFill/>
          <a:ln w="1016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DBA</a:t>
            </a:r>
          </a:p>
        </p:txBody>
      </p:sp>
      <p:sp>
        <p:nvSpPr>
          <p:cNvPr id="215" name="Shape 215"/>
          <p:cNvSpPr txBox="1"/>
          <p:nvPr/>
        </p:nvSpPr>
        <p:spPr>
          <a:xfrm>
            <a:off y="6451600" x="11214100"/>
            <a:ext cy="2197200" cx="3898800"/>
          </a:xfrm>
          <a:prstGeom prst="rect">
            <a:avLst/>
          </a:prstGeom>
          <a:noFill/>
          <a:ln w="1016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Database</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Tools</a:t>
            </a:r>
          </a:p>
        </p:txBody>
      </p:sp>
      <p:sp>
        <p:nvSpPr>
          <p:cNvPr id="216" name="Shape 216"/>
          <p:cNvSpPr/>
          <p:nvPr/>
        </p:nvSpPr>
        <p:spPr>
          <a:xfrm>
            <a:off y="2908300" x="7978425"/>
            <a:ext cy="1498500" cx="3134100"/>
          </a:xfrm>
          <a:prstGeom prst="leftRightArrow">
            <a:avLst>
              <a:gd fmla="val 42186" name="adj1"/>
              <a:gd fmla="val 17802" name="adj2"/>
            </a:avLst>
          </a:prstGeom>
          <a:blipFill rotWithShape="1">
            <a:blip r:embed="rId3">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chemeClr val="lt1"/>
                </a:solidFill>
                <a:latin typeface="Cabin"/>
                <a:ea typeface="Cabin"/>
                <a:cs typeface="Cabin"/>
                <a:sym typeface="Cabin"/>
              </a:rPr>
              <a:t>SQL</a:t>
            </a:r>
          </a:p>
        </p:txBody>
      </p:sp>
      <p:sp>
        <p:nvSpPr>
          <p:cNvPr id="217" name="Shape 217"/>
          <p:cNvSpPr/>
          <p:nvPr/>
        </p:nvSpPr>
        <p:spPr>
          <a:xfrm rot="5400000">
            <a:off y="4635449" x="12369749"/>
            <a:ext cy="2006700" cx="1600199"/>
          </a:xfrm>
          <a:prstGeom prst="leftRightArrow">
            <a:avLst>
              <a:gd fmla="val 60467" name="adj1"/>
              <a:gd fmla="val 19531" name="adj2"/>
            </a:avLst>
          </a:prstGeom>
          <a:blipFill rotWithShape="0">
            <a:blip r:embed="rId4">
              <a:alphaModFix/>
            </a:blip>
            <a:stretch>
              <a:fillRect t="-2" b="-2" r="1" l="1"/>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18" name="Shape 218"/>
          <p:cNvSpPr txBox="1"/>
          <p:nvPr/>
        </p:nvSpPr>
        <p:spPr>
          <a:xfrm>
            <a:off y="5321300" x="12698411"/>
            <a:ext cy="622199" cx="923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3600" lang="en-US" i="0">
                <a:solidFill>
                  <a:schemeClr val="lt1"/>
                </a:solidFill>
                <a:latin typeface="Cabin"/>
                <a:ea typeface="Cabin"/>
                <a:cs typeface="Cabin"/>
                <a:sym typeface="Cabin"/>
              </a:rPr>
              <a:t>SQL</a:t>
            </a:r>
          </a:p>
        </p:txBody>
      </p:sp>
      <p:cxnSp>
        <p:nvCxnSpPr>
          <p:cNvPr id="219" name="Shape 219"/>
          <p:cNvCxnSpPr/>
          <p:nvPr/>
        </p:nvCxnSpPr>
        <p:spPr>
          <a:xfrm rot="10800000">
            <a:off y="4886187" x="5894387"/>
            <a:ext cy="944700" cx="0"/>
          </a:xfrm>
          <a:prstGeom prst="straightConnector1">
            <a:avLst/>
          </a:prstGeom>
          <a:noFill/>
          <a:ln w="63500" cap="rnd">
            <a:solidFill>
              <a:schemeClr val="lt1"/>
            </a:solidFill>
            <a:prstDash val="solid"/>
            <a:miter/>
            <a:headEnd w="med" len="med" type="stealth"/>
            <a:tailEnd w="med" len="med" type="stealth"/>
          </a:ln>
        </p:spPr>
      </p:cxnSp>
      <p:cxnSp>
        <p:nvCxnSpPr>
          <p:cNvPr id="220" name="Shape 220"/>
          <p:cNvCxnSpPr/>
          <p:nvPr/>
        </p:nvCxnSpPr>
        <p:spPr>
          <a:xfrm rot="10800000">
            <a:off y="3741737" x="2705162"/>
            <a:ext cy="0" cx="1122299"/>
          </a:xfrm>
          <a:prstGeom prst="straightConnector1">
            <a:avLst/>
          </a:prstGeom>
          <a:noFill/>
          <a:ln w="63500" cap="rnd">
            <a:solidFill>
              <a:schemeClr val="lt1"/>
            </a:solidFill>
            <a:prstDash val="solid"/>
            <a:miter/>
            <a:headEnd w="med" len="med" type="stealth"/>
            <a:tailEnd w="med" len="med" type="stealth"/>
          </a:ln>
        </p:spPr>
      </p:cxnSp>
      <p:cxnSp>
        <p:nvCxnSpPr>
          <p:cNvPr id="221" name="Shape 221"/>
          <p:cNvCxnSpPr/>
          <p:nvPr/>
        </p:nvCxnSpPr>
        <p:spPr>
          <a:xfrm rot="10800000">
            <a:off y="7721600" x="9982174"/>
            <a:ext cy="0" cx="1120800"/>
          </a:xfrm>
          <a:prstGeom prst="straightConnector1">
            <a:avLst/>
          </a:prstGeom>
          <a:noFill/>
          <a:ln w="63500" cap="rnd">
            <a:solidFill>
              <a:schemeClr val="lt1"/>
            </a:solidFill>
            <a:prstDash val="solid"/>
            <a:miter/>
            <a:headEnd w="med" len="med" type="stealth"/>
            <a:tailEnd w="med" len="med" type="stealth"/>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Database Administrator (dba)</a:t>
            </a:r>
          </a:p>
        </p:txBody>
      </p:sp>
      <p:sp>
        <p:nvSpPr>
          <p:cNvPr id="227" name="Shape 227"/>
          <p:cNvSpPr txBox="1"/>
          <p:nvPr/>
        </p:nvSpPr>
        <p:spPr>
          <a:xfrm>
            <a:off y="8216900" x="3124200"/>
            <a:ext cy="622199" cx="10946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http://en.wikipedia.org/wiki/Database_administrator</a:t>
            </a:r>
          </a:p>
        </p:txBody>
      </p:sp>
      <p:sp>
        <p:nvSpPr>
          <p:cNvPr id="228" name="Shape 228"/>
          <p:cNvSpPr txBox="1"/>
          <p:nvPr/>
        </p:nvSpPr>
        <p:spPr>
          <a:xfrm>
            <a:off y="2489200" x="1513700"/>
            <a:ext cy="4914899" cx="131178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A database administrator (DBA) is a person responsible for the design, implementation, maintenance, and repair of an organization</a:t>
            </a:r>
            <a:r>
              <a:rPr sz="3600" lang="en-US">
                <a:solidFill>
                  <a:srgbClr val="00FF00"/>
                </a:solidFill>
                <a:latin typeface="Cabin"/>
                <a:ea typeface="Cabin"/>
                <a:cs typeface="Cabin"/>
                <a:sym typeface="Cabin"/>
              </a:rPr>
              <a:t>’</a:t>
            </a:r>
            <a:r>
              <a:rPr strike="noStrike" u="none" b="0" cap="none" baseline="0" sz="3600" lang="en-US" i="0">
                <a:solidFill>
                  <a:srgbClr val="00FF00"/>
                </a:solidFill>
                <a:latin typeface="Cabin"/>
                <a:ea typeface="Cabin"/>
                <a:cs typeface="Cabin"/>
                <a:sym typeface="Cabin"/>
              </a:rPr>
              <a:t>s database. The role includes the development and design of database strategies, monitoring and improving database performance and capacity, and planning for future expansion requirements. They may also plan, </a:t>
            </a:r>
            <a:r>
              <a:rPr sz="3600" lang="en-US">
                <a:solidFill>
                  <a:srgbClr val="00FF00"/>
                </a:solidFill>
                <a:latin typeface="Cabin"/>
                <a:ea typeface="Cabin"/>
                <a:cs typeface="Cabin"/>
                <a:sym typeface="Cabin"/>
              </a:rPr>
              <a:t>coordinate</a:t>
            </a:r>
            <a:r>
              <a:rPr strike="noStrike" u="none" b="0" cap="none" baseline="0" sz="3600" lang="en-US" i="0">
                <a:solidFill>
                  <a:srgbClr val="00FF00"/>
                </a:solidFill>
                <a:latin typeface="Cabin"/>
                <a:ea typeface="Cabin"/>
                <a:cs typeface="Cabin"/>
                <a:sym typeface="Cabin"/>
              </a:rPr>
              <a:t>, and implement security measures to safeguard the database.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