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9144000" cx="16256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9"/><Relationship Target="slides/slide9.xml" Type="http://schemas.openxmlformats.org/officeDocument/2006/relationships/slide" Id="rId18"/><Relationship Target="slides/slide8.xml" Type="http://schemas.openxmlformats.org/officeDocument/2006/relationships/slide" Id="rId17"/><Relationship Target="slides/slide7.xml" Type="http://schemas.openxmlformats.org/officeDocument/2006/relationships/slide" Id="rId16"/><Relationship Target="slides/slide6.xml" Type="http://schemas.openxmlformats.org/officeDocument/2006/relationships/slide" Id="rId15"/><Relationship Target="slides/slide5.xml" Type="http://schemas.openxmlformats.org/officeDocument/2006/relationships/slide" Id="rId14"/><Relationship Target="slides/slide21.xml" Type="http://schemas.openxmlformats.org/officeDocument/2006/relationships/slide" Id="rId30"/><Relationship Target="slides/slide3.xml" Type="http://schemas.openxmlformats.org/officeDocument/2006/relationships/slide" Id="rId12"/><Relationship Target="slides/slide22.xml" Type="http://schemas.openxmlformats.org/officeDocument/2006/relationships/slide" Id="rId31"/><Relationship Target="slides/slide4.xml" Type="http://schemas.openxmlformats.org/officeDocument/2006/relationships/slide" Id="rId13"/><Relationship Target="slides/slide1.xml" Type="http://schemas.openxmlformats.org/officeDocument/2006/relationships/slide" Id="rId10"/><Relationship Target="slides/slide2.xml" Type="http://schemas.openxmlformats.org/officeDocument/2006/relationships/slide" Id="rId11"/><Relationship Target="slides/slide23.xml" Type="http://schemas.openxmlformats.org/officeDocument/2006/relationships/slide" Id="rId32"/><Relationship Target="slides/slide24.xml" Type="http://schemas.openxmlformats.org/officeDocument/2006/relationships/slide" Id="rId33"/><Relationship Target="slides/slide20.xml" Type="http://schemas.openxmlformats.org/officeDocument/2006/relationships/slide" Id="rId29"/><Relationship Target="slides/slide17.xml" Type="http://schemas.openxmlformats.org/officeDocument/2006/relationships/slide" Id="rId26"/><Relationship Target="slides/slide16.xml" Type="http://schemas.openxmlformats.org/officeDocument/2006/relationships/slide" Id="rId25"/><Relationship Target="slides/slide19.xml" Type="http://schemas.openxmlformats.org/officeDocument/2006/relationships/slide" Id="rId28"/><Relationship Target="slides/slide18.xml" Type="http://schemas.openxmlformats.org/officeDocument/2006/relationships/slide" Id="rId27"/><Relationship Target="presProps.xml" Type="http://schemas.openxmlformats.org/officeDocument/2006/relationships/presProps" Id="rId2"/><Relationship Target="slides/slide12.xml" Type="http://schemas.openxmlformats.org/officeDocument/2006/relationships/slide" Id="rId21"/><Relationship Target="theme/theme4.xml" Type="http://schemas.openxmlformats.org/officeDocument/2006/relationships/theme" Id="rId1"/><Relationship Target="slides/slide13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4.xml" Type="http://schemas.openxmlformats.org/officeDocument/2006/relationships/slide" Id="rId23"/><Relationship Target="tableStyles.xml" Type="http://schemas.openxmlformats.org/officeDocument/2006/relationships/tableStyles" Id="rId3"/><Relationship Target="slides/slide15.xml" Type="http://schemas.openxmlformats.org/officeDocument/2006/relationships/slide" Id="rId24"/><Relationship Target="slides/slide11.xml" Type="http://schemas.openxmlformats.org/officeDocument/2006/relationships/slide" Id="rId20"/><Relationship Target="notesMasters/notesMaster1.xml" Type="http://schemas.openxmlformats.org/officeDocument/2006/relationships/notesMaster" Id="rId9"/><Relationship Target="slideMasters/slideMaster3.xml" Type="http://schemas.openxmlformats.org/officeDocument/2006/relationships/slideMaster" Id="rId6"/><Relationship Target="slideMasters/slideMaster2.xml" Type="http://schemas.openxmlformats.org/officeDocument/2006/relationships/slideMaster" Id="rId5"/><Relationship Target="slideMasters/slideMaster5.xml" Type="http://schemas.openxmlformats.org/officeDocument/2006/relationships/slideMaster" Id="rId8"/><Relationship Target="slideMasters/slideMaster4.xml" Type="http://schemas.openxmlformats.org/officeDocument/2006/relationships/slideMaster" Id="rId7"/></Relationships>
</file>

<file path=ppt/notesMasters/_rels/notesMaster1.xml.rels><?xml version="1.0" encoding="UTF-8" standalone="yes"?><Relationships xmlns="http://schemas.openxmlformats.org/package/2006/relationships"><Relationship Target="../theme/theme6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8" name="Shape 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8" name="Shape 3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4" name="Shape 3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0" name="Shape 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7" name="Shape 2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4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5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6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7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8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29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0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1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2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3.xml.rels><?xml version="1.0" encoding="UTF-8" standalone="yes"?><Relationships xmlns="http://schemas.openxmlformats.org/package/2006/relationships"><Relationship Target="../slideMasters/slideMaster3.xml" Type="http://schemas.openxmlformats.org/officeDocument/2006/relationships/slideMaster" Id="rId1"/></Relationships>
</file>

<file path=ppt/slideLayouts/_rels/slideLayout3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5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6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7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8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39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0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1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2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3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4.xml.rels><?xml version="1.0" encoding="UTF-8" standalone="yes"?><Relationships xmlns="http://schemas.openxmlformats.org/package/2006/relationships"><Relationship Target="../slideMasters/slideMaster4.xml" Type="http://schemas.openxmlformats.org/officeDocument/2006/relationships/slideMaster" Id="rId1"/></Relationships>
</file>

<file path=ppt/slideLayouts/_rels/slideLayout4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6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7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8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49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0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1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2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3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4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55.xml.rels><?xml version="1.0" encoding="UTF-8" standalone="yes"?><Relationships xmlns="http://schemas.openxmlformats.org/package/2006/relationships"><Relationship Target="../slideMasters/slideMaster5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y="1909762" x="11231562"/>
            <a:ext cy="3482975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y="-1497012" x="4189412"/>
            <a:ext cy="10296524" cx="422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y="2441574" x="9236075"/>
            <a:ext cy="3308349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y="-790575" x="2543175"/>
            <a:ext cy="9772650" cx="7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y="-1346199" x="5448299"/>
            <a:ext cy="13233399" cx="535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2590800" x="15113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y="2590800" x="8204200"/>
            <a:ext cy="5359400" cx="654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y="-1727200" x="7594599"/>
            <a:ext cy="13931900" cx="1054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y="2532062" x="9313862"/>
            <a:ext cy="3482975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y="-874712" x="2271712"/>
            <a:ext cy="10296524" cx="806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y="-1511300" x="5270500"/>
            <a:ext cy="13931900" cx="57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6400800" x="3186113"/>
            <a:ext cy="75564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7156450" x="3186113"/>
            <a:ext cy="1073150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363537" x="812800"/>
            <a:ext cy="1549400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363537" x="6356350"/>
            <a:ext cy="7804150" cx="9086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912938" x="812800"/>
            <a:ext cy="6254749" cx="53482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2603500" x="115570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y="2603500" x="8197850"/>
            <a:ext cy="5702299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y="2840038" x="1219200"/>
            <a:ext cy="1960561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y="5181600" x="2438400"/>
            <a:ext cy="2336800" cx="1137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y="2532099" x="9313799"/>
            <a:ext cy="3483000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y="-874699" x="2271625"/>
            <a:ext cy="10296599" cx="806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y="-1511300" x="5270399"/>
            <a:ext cy="13932000" cx="57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6400800" x="3186113"/>
            <a:ext cy="7556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y="817562" x="3186113"/>
            <a:ext cy="5486399" cx="97535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7156450" x="3186113"/>
            <a:ext cy="1073099" cx="975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363537" x="812800"/>
            <a:ext cy="15494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363537" x="6356350"/>
            <a:ext cy="7804199" cx="908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y="1912938" x="812800"/>
            <a:ext cy="6254699" cx="534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2046288" x="812800"/>
            <a:ext cy="8541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y="2900363" x="812800"/>
            <a:ext cy="5267400" cx="718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y="2046288" x="8258175"/>
            <a:ext cy="8541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y="2900363" x="8258175"/>
            <a:ext cy="5267400" cx="718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2603500" x="115570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y="2603500" x="8197850"/>
            <a:ext cy="5702399" cx="6889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5875337" x="1284287"/>
            <a:ext cy="18162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3875087" x="1284287"/>
            <a:ext cy="20004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y="2840038" x="1219200"/>
            <a:ext cy="1960500" cx="1381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y="5181600" x="2438400"/>
            <a:ext cy="2336700" cx="1137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algn="ctr" rtl="0" marR="0" indent="0" marL="457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algn="ctr" rtl="0" marR="0" indent="0" marL="914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algn="ctr" rtl="0" marR="0" indent="0" marL="1371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algn="ctr" rtl="0" marR="0" indent="0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algn="ctr" rtl="0" marR="0" indent="0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algn="ctr" rtl="0" marR="0" indent="0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algn="ctr" rtl="0" marR="0" indent="0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algn="ctr" rtl="0" marR="0" indent="0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66712" x="812800"/>
            <a:ext cy="1524000" cx="1463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2046288" x="812800"/>
            <a:ext cy="85407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2900363" x="812800"/>
            <a:ext cy="5267324" cx="71818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y="2046288" x="8258175"/>
            <a:ext cy="85407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y="2900363" x="8258175"/>
            <a:ext cy="5267324" cx="71850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algn="ctr" rtl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711700" x="115570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y="4711700" x="8197850"/>
            <a:ext cy="1054100" cx="6889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5875337" x="1284287"/>
            <a:ext cy="1816099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3875087" x="1284287"/>
            <a:ext cy="2000250" cx="138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bin"/>
              <a:buNone/>
              <a:defRPr/>
            </a:lvl1pPr>
            <a:lvl2pPr rtl="0" indent="0" marL="457200">
              <a:spcBef>
                <a:spcPts val="0"/>
              </a:spcBef>
              <a:buFont typeface="Cabin"/>
              <a:buNone/>
              <a:defRPr/>
            </a:lvl2pPr>
            <a:lvl3pPr rtl="0" indent="0" marL="914400">
              <a:spcBef>
                <a:spcPts val="0"/>
              </a:spcBef>
              <a:buFont typeface="Cabin"/>
              <a:buNone/>
              <a:defRPr/>
            </a:lvl3pPr>
            <a:lvl4pPr rtl="0" indent="0" marL="1371600">
              <a:spcBef>
                <a:spcPts val="0"/>
              </a:spcBef>
              <a:buFont typeface="Cabin"/>
              <a:buNone/>
              <a:defRPr/>
            </a:lvl4pPr>
            <a:lvl5pPr rtl="0" indent="0" marL="1828800">
              <a:spcBef>
                <a:spcPts val="0"/>
              </a:spcBef>
              <a:buFont typeface="Cabin"/>
              <a:buNone/>
              <a:defRPr/>
            </a:lvl5pPr>
            <a:lvl6pPr rtl="0" indent="0" marL="2286000">
              <a:spcBef>
                <a:spcPts val="0"/>
              </a:spcBef>
              <a:buFont typeface="Cabin"/>
              <a:buNone/>
              <a:defRPr/>
            </a:lvl6pPr>
            <a:lvl7pPr rtl="0" indent="0" marL="2743200">
              <a:spcBef>
                <a:spcPts val="0"/>
              </a:spcBef>
              <a:buFont typeface="Cabin"/>
              <a:buNone/>
              <a:defRPr/>
            </a:lvl7pPr>
            <a:lvl8pPr rtl="0" indent="0" marL="3200400">
              <a:spcBef>
                <a:spcPts val="0"/>
              </a:spcBef>
              <a:buFont typeface="Cabin"/>
              <a:buNone/>
              <a:defRPr/>
            </a:lvl8pPr>
            <a:lvl9pPr rtl="0" indent="0" marL="365760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5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_rels/slideMaster2.xml.rels><?xml version="1.0" encoding="UTF-8" standalone="yes"?><Relationships xmlns="http://schemas.openxmlformats.org/package/2006/relationships"><Relationship Target="../theme/theme7.xml" Type="http://schemas.openxmlformats.org/officeDocument/2006/relationships/theme" Id="rId12"/><Relationship Target="../slideLayouts/slideLayout13.xml" Type="http://schemas.openxmlformats.org/officeDocument/2006/relationships/slideLayout" Id="rId2"/><Relationship Target="../slideLayouts/slideLayout12.xml" Type="http://schemas.openxmlformats.org/officeDocument/2006/relationships/slideLayout" Id="rId1"/><Relationship Target="../slideLayouts/slideLayout21.xml" Type="http://schemas.openxmlformats.org/officeDocument/2006/relationships/slideLayout" Id="rId10"/><Relationship Target="../slideLayouts/slideLayout15.xml" Type="http://schemas.openxmlformats.org/officeDocument/2006/relationships/slideLayout" Id="rId4"/><Relationship Target="../slideLayouts/slideLayout22.xml" Type="http://schemas.openxmlformats.org/officeDocument/2006/relationships/slideLayout" Id="rId11"/><Relationship Target="../slideLayouts/slideLayout14.xml" Type="http://schemas.openxmlformats.org/officeDocument/2006/relationships/slideLayout" Id="rId3"/><Relationship Target="../slideLayouts/slideLayout20.xml" Type="http://schemas.openxmlformats.org/officeDocument/2006/relationships/slideLayout" Id="rId9"/><Relationship Target="../slideLayouts/slideLayout17.xml" Type="http://schemas.openxmlformats.org/officeDocument/2006/relationships/slideLayout" Id="rId6"/><Relationship Target="../slideLayouts/slideLayout16.xml" Type="http://schemas.openxmlformats.org/officeDocument/2006/relationships/slideLayout" Id="rId5"/><Relationship Target="../slideLayouts/slideLayout19.xml" Type="http://schemas.openxmlformats.org/officeDocument/2006/relationships/slideLayout" Id="rId8"/><Relationship Target="../slideLayouts/slideLayout18.xml" Type="http://schemas.openxmlformats.org/officeDocument/2006/relationships/slideLayout" Id="rId7"/></Relationships>
</file>

<file path=ppt/slideMasters/_rels/slideMaster3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4.xml" Type="http://schemas.openxmlformats.org/officeDocument/2006/relationships/slideLayout" Id="rId2"/><Relationship Target="../slideLayouts/slideLayout23.xml" Type="http://schemas.openxmlformats.org/officeDocument/2006/relationships/slideLayout" Id="rId1"/><Relationship Target="../slideLayouts/slideLayout32.xml" Type="http://schemas.openxmlformats.org/officeDocument/2006/relationships/slideLayout" Id="rId10"/><Relationship Target="../slideLayouts/slideLayout26.xml" Type="http://schemas.openxmlformats.org/officeDocument/2006/relationships/slideLayout" Id="rId4"/><Relationship Target="../slideLayouts/slideLayout33.xml" Type="http://schemas.openxmlformats.org/officeDocument/2006/relationships/slideLayout" Id="rId11"/><Relationship Target="../slideLayouts/slideLayout25.xml" Type="http://schemas.openxmlformats.org/officeDocument/2006/relationships/slideLayout" Id="rId3"/><Relationship Target="../slideLayouts/slideLayout31.xml" Type="http://schemas.openxmlformats.org/officeDocument/2006/relationships/slideLayout" Id="rId9"/><Relationship Target="../slideLayouts/slideLayout28.xml" Type="http://schemas.openxmlformats.org/officeDocument/2006/relationships/slideLayout" Id="rId6"/><Relationship Target="../slideLayouts/slideLayout27.xml" Type="http://schemas.openxmlformats.org/officeDocument/2006/relationships/slideLayout" Id="rId5"/><Relationship Target="../slideLayouts/slideLayout30.xml" Type="http://schemas.openxmlformats.org/officeDocument/2006/relationships/slideLayout" Id="rId8"/><Relationship Target="../slideLayouts/slideLayout29.xml" Type="http://schemas.openxmlformats.org/officeDocument/2006/relationships/slideLayout" Id="rId7"/></Relationships>
</file>

<file path=ppt/slideMasters/_rels/slideMaster4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35.xml" Type="http://schemas.openxmlformats.org/officeDocument/2006/relationships/slideLayout" Id="rId2"/><Relationship Target="../slideLayouts/slideLayout34.xml" Type="http://schemas.openxmlformats.org/officeDocument/2006/relationships/slideLayout" Id="rId1"/><Relationship Target="../slideLayouts/slideLayout43.xml" Type="http://schemas.openxmlformats.org/officeDocument/2006/relationships/slideLayout" Id="rId10"/><Relationship Target="../slideLayouts/slideLayout37.xml" Type="http://schemas.openxmlformats.org/officeDocument/2006/relationships/slideLayout" Id="rId4"/><Relationship Target="../slideLayouts/slideLayout44.xml" Type="http://schemas.openxmlformats.org/officeDocument/2006/relationships/slideLayout" Id="rId11"/><Relationship Target="../slideLayouts/slideLayout36.xml" Type="http://schemas.openxmlformats.org/officeDocument/2006/relationships/slideLayout" Id="rId3"/><Relationship Target="../slideLayouts/slideLayout42.xml" Type="http://schemas.openxmlformats.org/officeDocument/2006/relationships/slideLayout" Id="rId9"/><Relationship Target="../slideLayouts/slideLayout39.xml" Type="http://schemas.openxmlformats.org/officeDocument/2006/relationships/slideLayout" Id="rId6"/><Relationship Target="../slideLayouts/slideLayout38.xml" Type="http://schemas.openxmlformats.org/officeDocument/2006/relationships/slideLayout" Id="rId5"/><Relationship Target="../slideLayouts/slideLayout41.xml" Type="http://schemas.openxmlformats.org/officeDocument/2006/relationships/slideLayout" Id="rId8"/><Relationship Target="../slideLayouts/slideLayout40.xml" Type="http://schemas.openxmlformats.org/officeDocument/2006/relationships/slideLayout" Id="rId7"/></Relationships>
</file>

<file path=ppt/slideMasters/_rels/slideMaster5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46.xml" Type="http://schemas.openxmlformats.org/officeDocument/2006/relationships/slideLayout" Id="rId2"/><Relationship Target="../slideLayouts/slideLayout45.xml" Type="http://schemas.openxmlformats.org/officeDocument/2006/relationships/slideLayout" Id="rId1"/><Relationship Target="../slideLayouts/slideLayout54.xml" Type="http://schemas.openxmlformats.org/officeDocument/2006/relationships/slideLayout" Id="rId10"/><Relationship Target="../slideLayouts/slideLayout48.xml" Type="http://schemas.openxmlformats.org/officeDocument/2006/relationships/slideLayout" Id="rId4"/><Relationship Target="../slideLayouts/slideLayout55.xml" Type="http://schemas.openxmlformats.org/officeDocument/2006/relationships/slideLayout" Id="rId11"/><Relationship Target="../slideLayouts/slideLayout47.xml" Type="http://schemas.openxmlformats.org/officeDocument/2006/relationships/slideLayout" Id="rId3"/><Relationship Target="../slideLayouts/slideLayout53.xml" Type="http://schemas.openxmlformats.org/officeDocument/2006/relationships/slideLayout" Id="rId9"/><Relationship Target="../slideLayouts/slideLayout50.xml" Type="http://schemas.openxmlformats.org/officeDocument/2006/relationships/slideLayout" Id="rId6"/><Relationship Target="../slideLayouts/slideLayout49.xml" Type="http://schemas.openxmlformats.org/officeDocument/2006/relationships/slideLayout" Id="rId5"/><Relationship Target="../slideLayouts/slideLayout52.xml" Type="http://schemas.openxmlformats.org/officeDocument/2006/relationships/slideLayout" Id="rId8"/><Relationship Target="../slideLayouts/slideLayout51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4711700" x="1155700"/>
            <a:ext cy="1054100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41300" x="1511300"/>
            <a:ext cy="22860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2590800" x="1511300"/>
            <a:ext cy="5359400" cx="132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374776" marL="1054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374776" marL="1498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374776" marL="1943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374776" marL="23876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374776" marL="28321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374776" marL="32893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374777" marL="37465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374777" marL="42037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374777" marL="466090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5861" marL="647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65861" marL="939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65861" marL="1231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65861" marL="153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65861" marL="18288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65861" marL="22860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65861" marL="2743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65861" marL="3200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65861" marL="36576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spcAft>
                <a:spcPts val="0"/>
              </a:spcAft>
              <a:defRPr/>
            </a:lvl1pPr>
            <a:lvl2pPr algn="ctr" rtl="0" marR="0" indent="0" marL="0">
              <a:spcBef>
                <a:spcPts val="0"/>
              </a:spcBef>
              <a:spcAft>
                <a:spcPts val="0"/>
              </a:spcAft>
              <a:defRPr/>
            </a:lvl2pPr>
            <a:lvl3pPr algn="ctr" rtl="0" marR="0" indent="0" marL="0">
              <a:spcBef>
                <a:spcPts val="0"/>
              </a:spcBef>
              <a:spcAft>
                <a:spcPts val="0"/>
              </a:spcAft>
              <a:defRPr/>
            </a:lvl3pPr>
            <a:lvl4pPr algn="ctr" rtl="0" marR="0" indent="0" marL="0">
              <a:spcBef>
                <a:spcPts val="0"/>
              </a:spcBef>
              <a:spcAft>
                <a:spcPts val="0"/>
              </a:spcAft>
              <a:defRPr/>
            </a:lvl4pPr>
            <a:lvl5pPr algn="ctr" rtl="0" marR="0" indent="0" marL="0">
              <a:spcBef>
                <a:spcPts val="0"/>
              </a:spcBef>
              <a:spcAft>
                <a:spcPts val="0"/>
              </a:spcAft>
              <a:defRPr/>
            </a:lvl5pPr>
            <a:lvl6pPr algn="ctr" rtl="0" marR="0" indent="0" marL="457200">
              <a:spcBef>
                <a:spcPts val="0"/>
              </a:spcBef>
              <a:spcAft>
                <a:spcPts val="0"/>
              </a:spcAft>
              <a:defRPr/>
            </a:lvl6pPr>
            <a:lvl7pPr algn="ctr" rtl="0" marR="0" indent="0" marL="914400">
              <a:spcBef>
                <a:spcPts val="0"/>
              </a:spcBef>
              <a:spcAft>
                <a:spcPts val="0"/>
              </a:spcAft>
              <a:defRPr/>
            </a:lvl7pPr>
            <a:lvl8pPr algn="ctr" rtl="0" marR="0" indent="0" marL="1371600">
              <a:spcBef>
                <a:spcPts val="0"/>
              </a:spcBef>
              <a:spcAft>
                <a:spcPts val="0"/>
              </a:spcAft>
              <a:defRPr/>
            </a:lvl8pPr>
            <a:lvl9pPr algn="ctr" rtl="0" marR="0" indent="0" marL="1828800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2603500" x="1155700"/>
            <a:ext cy="5702399" cx="1393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142494" marL="711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algn="l" rtl="0" marR="0" indent="-142494" marL="1003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algn="l" rtl="0" marR="0" indent="-142494" marL="12954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algn="l" rtl="0" marR="0" indent="-142494" marL="16002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algn="l" rtl="0" marR="0" indent="-142494" marL="18923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algn="l" rtl="0" marR="0" indent="-142494" marL="23495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algn="l" rtl="0" marR="0" indent="-142494" marL="28067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algn="l" rtl="0" marR="0" indent="-142494" marL="32639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algn="l" rtl="0" marR="0" indent="-142494" marL="372110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0.xml" Type="http://schemas.openxmlformats.org/officeDocument/2006/relationships/slideLayout" Id="rId1"/><Relationship Target="../media/image01.png" Type="http://schemas.openxmlformats.org/officeDocument/2006/relationships/image" Id="rId4"/><Relationship Target="www.pythonlearn.com" Type="http://schemas.openxmlformats.org/officeDocument/2006/relationships/hyperlink" TargetMode="External" Id="rId3"/><Relationship Target="../media/image00.jp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3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54.xml" Type="http://schemas.openxmlformats.org/officeDocument/2006/relationships/slideLayout" Id="rId1"/><Relationship Target="http://open.umich.edu/" Type="http://schemas.openxmlformats.org/officeDocument/2006/relationships/hyperlink" TargetMode="External" Id="rId4"/><Relationship Target="http://www.dr-chuck.com" Type="http://schemas.openxmlformats.org/officeDocument/2006/relationships/hyperlink" TargetMode="External" Id="rId3"/><Relationship Target="../media/image03.png" Type="http://schemas.openxmlformats.org/officeDocument/2006/relationships/image" Id="rId6"/><Relationship Target="../media/image02.jp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y="1536700" x="1155700"/>
            <a:ext cy="30860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711700" x="1155700"/>
            <a:ext cy="1549400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4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4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7759700" x="3930675"/>
            <a:ext cy="1016099" cx="82367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sng" b="0" cap="none" baseline="0" sz="32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7911600" x="14029262"/>
            <a:ext cy="668400" cx="19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7733400" x="635250"/>
            <a:ext cy="1024800" cx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Building our Own Functions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2603500" x="774700"/>
            <a:ext cy="3492599" cx="146295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create a new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followed by optional parameters in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indent the body of the 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but </a:t>
            </a:r>
            <a:r>
              <a:rPr strike="noStrike" u="none" b="0" cap="none" baseline="0" sz="3600" lang="en-US" i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does not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execute the body of the function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6633900" x="3817000"/>
            <a:ext cy="1660499" cx="9938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/>
        </p:nvSpPr>
        <p:spPr>
          <a:xfrm>
            <a:off y="1935150" x="1061600"/>
            <a:ext cy="5540399" cx="8988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24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24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3968750" x="12166600"/>
            <a:ext cy="1663700" cx="111918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y="660400" x="9626600"/>
            <a:ext cy="1473199" cx="585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"I'm a lumberjack, and I'm okay."   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strike="noStrike" u="none" b="0" cap="none" baseline="0" sz="2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2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'I sleep all night and I work all day.'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y="1143000" x="7416800"/>
            <a:ext cy="508000" cx="2052636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2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print_lyrics</a:t>
            </a:r>
            <a:r>
              <a:rPr strike="noStrike" u="none" b="0" cap="none" baseline="0" sz="2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y="404075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2603500" x="1587650"/>
            <a:ext cy="5205000" cx="13500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Once we have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function, we can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call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invoke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it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 many times as we like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store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reuse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 txBox="1"/>
          <p:nvPr/>
        </p:nvSpPr>
        <p:spPr>
          <a:xfrm>
            <a:off y="985825" x="1078375"/>
            <a:ext cy="6092700" cx="11715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"I'm a lumberjack, and I'm okay.</a:t>
            </a:r>
            <a:r>
              <a:rPr sz="30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'I sleep all night and I work all day.'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000" i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'Yo'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y="5327650" x="8877300"/>
            <a:ext cy="2705100" cx="6591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y="5532361" x="4334486"/>
            <a:ext cy="1343099" cx="4353900"/>
          </a:xfrm>
          <a:prstGeom prst="straightConnector1">
            <a:avLst/>
          </a:prstGeom>
          <a:noFill/>
          <a:ln w="889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y="889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2603500" x="927100"/>
            <a:ext cy="3886200" cx="14270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value we pass into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its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we can direct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do different kinds of work when we call it at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different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times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put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 after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name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function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y="7061200" x="4635500"/>
            <a:ext cy="812799" cx="6248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strike="noStrike" u="none" b="0" cap="none" baseline="0" sz="49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strike="noStrike" u="none" b="0" cap="none" baseline="0" sz="49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8166100" x="114982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y="7881100" x="10014325"/>
            <a:ext cy="638999" cx="1288800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76200" x="4316050"/>
            <a:ext cy="2298600" cx="69848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2110500" x="1155700"/>
            <a:ext cy="4396499" cx="6843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rtl="0" lvl="0" indent="-142494" marL="7493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z="3600" lang="en-US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 variable which we use </a:t>
            </a:r>
            <a:r>
              <a:rPr sz="3600" lang="en-US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function </a:t>
            </a:r>
            <a:r>
              <a:rPr sz="3600" lang="en-US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It is a </a:t>
            </a:r>
            <a:r>
              <a:rPr sz="3600" lang="en-US">
                <a:solidFill>
                  <a:schemeClr val="lt1"/>
                </a:solidFill>
              </a:rPr>
              <a:t>“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sz="3600" lang="en-US">
                <a:solidFill>
                  <a:schemeClr val="lt1"/>
                </a:solidFill>
              </a:rPr>
              <a:t>”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allows the code in the </a:t>
            </a:r>
            <a:r>
              <a:rPr sz="36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access the </a:t>
            </a:r>
            <a:r>
              <a:rPr sz="3600" lang="en-US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for a particular </a:t>
            </a:r>
            <a:r>
              <a:rPr sz="3600" lang="en-US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invocation.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y="1241425" x="10052050"/>
            <a:ext cy="6648299" cx="57138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'Hola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6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'Bonjour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sz="26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6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y="88900" x="9271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Values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2387500" x="1435000"/>
            <a:ext cy="2578199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Often a function will take its arguments, do some computation,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value to be used as the value of the function call in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calling expression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The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keyword is used for this.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y="5441950" x="2011875"/>
            <a:ext cy="2832000" cx="85469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strike="noStrike" u="none" b="1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6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b="1" sz="3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b="1" sz="36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strike="noStrike" u="none" b="1" cap="none" baseline="0" sz="36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r>
              <a:rPr strike="noStrike" u="none" b="1" cap="none" baseline="0" sz="36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"Sally"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y="7104450" x="11137500"/>
            <a:ext cy="1193699" cx="40005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strike="noStrike" u="none" cap="none" baseline="0" sz="36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y="311225" x="3486475"/>
            <a:ext cy="1844699" cx="84635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 Value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2358425" x="1155700"/>
            <a:ext cy="5702399" cx="60197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one that produces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(or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execution and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sends back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y="2055525" x="9002225"/>
            <a:ext cy="6429300" cx="672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'es':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'Hola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'fr':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sz="2500" lang="en-US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'es'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 Sally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'fr'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b="1" sz="25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1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7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strike="noStrike" u="none" b="0" cap="none" baseline="0" sz="71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71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strike="noStrike" u="none" b="0" cap="none" baseline="0" sz="71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</a:t>
            </a:r>
            <a:r>
              <a:rPr strike="noStrike" u="none" b="0" cap="none" baseline="0" sz="71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71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y="2616200" x="1200150"/>
            <a:ext cy="1663800" cx="7557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y="4011400" x="7805637"/>
            <a:ext cy="3483300" cx="3127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strike="noStrike" u="none" b="1" cap="none" baseline="0" sz="24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1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trike="noStrike" u="none" b="1" cap="none" baseline="0" sz="24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sz="2400" lang="en-US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y="5608275" x="6569200"/>
            <a:ext cy="3600" cx="1016099"/>
          </a:xfrm>
          <a:prstGeom prst="straightConnector1">
            <a:avLst/>
          </a:prstGeom>
          <a:noFill/>
          <a:ln w="889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y="5283200" x="3530600"/>
            <a:ext cy="622299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y="5232400" x="13066711"/>
            <a:ext cy="622299" cx="6445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y="5594350" x="111537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y="6502400" x="20494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y="5965150" x="3027375"/>
            <a:ext cy="532499" cx="903299"/>
          </a:xfrm>
          <a:prstGeom prst="straightConnector1">
            <a:avLst/>
          </a:prstGeom>
          <a:noFill/>
          <a:ln w="76200" cap="rnd">
            <a:solidFill>
              <a:srgbClr val="FF7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6" name="Shape 366"/>
          <p:cNvSpPr txBox="1"/>
          <p:nvPr/>
        </p:nvSpPr>
        <p:spPr>
          <a:xfrm>
            <a:off y="2908300" x="11231561"/>
            <a:ext cy="622299" cx="2041524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 flipH="1">
            <a:off y="3297099" x="9904575"/>
            <a:ext cy="1075500" cx="1049100"/>
          </a:xfrm>
          <a:prstGeom prst="straightConnector1">
            <a:avLst/>
          </a:prstGeom>
          <a:noFill/>
          <a:ln w="76200" cap="rnd">
            <a:solidFill>
              <a:srgbClr val="00FFFF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y="6743700" x="13023850"/>
            <a:ext cy="622299" cx="1266825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y="5940425" x="13377862"/>
            <a:ext cy="711200" cx="19049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Multiple </a:t>
            </a:r>
            <a:r>
              <a:rPr strike="noStrike" u="none" b="0" cap="none" baseline="0" sz="72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strike="noStrike" u="none" b="0" cap="none" baseline="0" sz="72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strike="noStrike" u="none" b="0" cap="none" baseline="0" sz="72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y="2603500" x="1155700"/>
            <a:ext cy="5702399" cx="61526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define more than one </a:t>
            </a:r>
            <a:r>
              <a:rPr strike="noStrike" u="none" b="0" cap="none" baseline="0" sz="3600" lang="en-US" i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parameter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definition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simply add more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when we call the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match the number and order of arguments and parameters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y="3923300" x="9966100"/>
            <a:ext cy="2768700" cx="54810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strike="noStrike" u="none" b="1" cap="none" baseline="0" sz="30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strike="noStrike" u="none" b="1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30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1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7118225" x="13322500"/>
            <a:ext cy="937799" cx="1178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-US">
                <a:solidFill>
                  <a:srgbClr val="FF0000"/>
                </a:solidFill>
              </a:rPr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Stored (and reused) Steps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3721100" x="12869861"/>
            <a:ext cy="3746499" cx="316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3600" i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2971800" x="7899400"/>
            <a:ext cy="3800474" cx="32702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1" cap="none" baseline="0" sz="3600" i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'Fun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'Zip</a:t>
            </a:r>
            <a:r>
              <a:rPr b="1" sz="2500" lang="en-US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strike="noStrike" u="none" b="1" cap="none" baseline="0" sz="2500" lang="en-US" i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27305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3" name="Shape 213"/>
          <p:cNvCxnSpPr/>
          <p:nvPr/>
        </p:nvCxnSpPr>
        <p:spPr>
          <a:xfrm rot="10800000">
            <a:off y="3313111" x="2114550"/>
            <a:ext cy="1849436" cx="6349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4" name="Shape 214"/>
          <p:cNvCxnSpPr/>
          <p:nvPr/>
        </p:nvCxnSpPr>
        <p:spPr>
          <a:xfrm flipH="1">
            <a:off y="5416550" x="9366249"/>
            <a:ext cy="342899" cx="3421062"/>
          </a:xfrm>
          <a:prstGeom prst="straightConnector1">
            <a:avLst/>
          </a:prstGeom>
          <a:noFill/>
          <a:ln w="508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y="6615025" x="9423474"/>
            <a:ext cy="270299" cx="3334500"/>
          </a:xfrm>
          <a:prstGeom prst="straightConnector1">
            <a:avLst/>
          </a:prstGeom>
          <a:noFill/>
          <a:ln w="50800" cap="rnd">
            <a:solidFill>
              <a:srgbClr val="FF00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16" name="Shape 216"/>
          <p:cNvSpPr txBox="1"/>
          <p:nvPr/>
        </p:nvSpPr>
        <p:spPr>
          <a:xfrm>
            <a:off y="3644900" x="43815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'Hello'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4216400" x="43815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'Fun'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50927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19" name="Shape 219"/>
          <p:cNvCxnSpPr/>
          <p:nvPr/>
        </p:nvCxnSpPr>
        <p:spPr>
          <a:xfrm rot="10800000">
            <a:off y="5713411" x="21145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y="3790950" x="3527425"/>
            <a:ext cy="1322386" cx="809624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y="4832350" x="3559175"/>
            <a:ext cy="893762" cx="2100261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y="3030587" x="3598998"/>
            <a:ext cy="577799" cx="1074600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y="8109650" x="3869200"/>
            <a:ext cy="622199" cx="106484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 these reusable pieces of code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y="2997200" x="5038725"/>
            <a:ext cy="622299" cx="1409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():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y="7302500" x="762000"/>
            <a:ext cy="596900" cx="2743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y="6729412" x="2114549"/>
            <a:ext cy="566736" cx="14287"/>
          </a:xfrm>
          <a:prstGeom prst="straightConnector1">
            <a:avLst/>
          </a:prstGeom>
          <a:noFill/>
          <a:ln w="76200" cap="rnd">
            <a:solidFill>
              <a:srgbClr val="1155CC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y="6223000" x="762000"/>
            <a:ext cy="596900" cx="2743199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0000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5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  <a:r>
              <a:rPr strike="noStrike" u="none" b="0" cap="none" baseline="0" sz="35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sz="35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(non-fruitful) Functions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533400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a function does not return a value, we call it a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 that return values are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fruitful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  <a:p>
            <a:pPr algn="l" rtl="0" lvl="0" marR="0" indent="-533400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9A9A9A"/>
              </a:buClr>
              <a:buSzPct val="171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functions are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fruitful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To function or not to function...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Organize your code into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paragraphs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capture a complete thought and 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name it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 repeat yourself - make it work once and then reuse it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something gets too long or complex, break it up into logical chunks and put those chunks in functions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4" name="Shape 394"/>
          <p:cNvSpPr txBox="1"/>
          <p:nvPr/>
        </p:nvSpPr>
        <p:spPr>
          <a:xfrm>
            <a:off y="342900" x="749300"/>
            <a:ext cy="660400" cx="1727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y="2133600" x="3136900"/>
            <a:ext cy="4013200" cx="107061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with time-and-a-half for overtime and create a function called </a:t>
            </a:r>
            <a:r>
              <a:rPr strike="noStrike" u="none" b="0" cap="none" baseline="0" sz="38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which takes two parameters ( hours and  rate).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sz="3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strike="noStrike" u="none" b="0" cap="none" baseline="0" sz="38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6731000" x="9896475"/>
            <a:ext cy="660400" cx="456565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8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3038500" x="7872650"/>
            <a:ext cy="4968300" cx="6370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6188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Results (fruitful functions)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Void (non-fruitful) functions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Why use functions?</a:t>
            </a:r>
          </a:p>
        </p:txBody>
      </p:sp>
      <p:sp>
        <p:nvSpPr>
          <p:cNvPr id="403" name="Shape 403"/>
          <p:cNvSpPr txBox="1"/>
          <p:nvPr>
            <p:ph idx="2" type="body"/>
          </p:nvPr>
        </p:nvSpPr>
        <p:spPr>
          <a:xfrm>
            <a:off y="3053625" x="1060450"/>
            <a:ext cy="4968300" cx="63708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l" rtl="0" lvl="0" marR="0" indent="-361886" marL="685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Built-In Functions</a:t>
            </a:r>
          </a:p>
          <a:p>
            <a:pPr algn="l" rtl="0" lvl="1" marR="0" indent="-361886" marL="9779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Type conversion (int, float)</a:t>
            </a:r>
          </a:p>
          <a:p>
            <a:pPr algn="l" rtl="0" lvl="1" marR="0" indent="-361886" marL="9779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&gt;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  <a:p>
            <a:pPr algn="l" rtl="0" lvl="0" marR="0" indent="-361886" marL="68580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41300" x="1155700"/>
            <a:ext cy="811500" cx="13932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-US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y="1381725" x="12061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These slides are Copyright 2010-  Charles R. Severance (</a:t>
            </a:r>
            <a:r>
              <a:rPr u="sng" sz="1800" lang="en-US">
                <a:solidFill>
                  <a:schemeClr val="hlink"/>
                </a:solidFill>
                <a:hlinkClick r:id="rId3"/>
              </a:rPr>
              <a:t>www.dr-chuck.com</a:t>
            </a:r>
            <a:r>
              <a:rPr sz="1800" lang="en-US">
                <a:solidFill>
                  <a:srgbClr val="FFFFFF"/>
                </a:solidFill>
              </a:rPr>
              <a:t>) of the University of Michigan School of Information and </a:t>
            </a:r>
            <a:r>
              <a:rPr u="sng" sz="1800" lang="en-US">
                <a:solidFill>
                  <a:schemeClr val="hlink"/>
                </a:solidFill>
                <a:hlinkClick r:id="rId4"/>
              </a:rPr>
              <a:t>open.umich.edu</a:t>
            </a:r>
            <a:r>
              <a:rPr sz="1800" lang="en-US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134650" x="437900"/>
            <a:ext cy="1024800" cx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12850" x="13897687"/>
            <a:ext cy="668400" cx="19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y="1512200" x="8704400"/>
            <a:ext cy="7082699" cx="6797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-US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r>
              <a:rPr strike="noStrike" u="none" b="0" cap="none" baseline="0" sz="7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Functions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2603500" x="1155700"/>
            <a:ext cy="57022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There are two kinds of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Python.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Built-in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are provided as part of Python - raw_input(), type(), float(), int() ...</a:t>
            </a:r>
          </a:p>
          <a:p>
            <a:pPr algn="l" rtl="0" lvl="1" marR="0" indent="-371094" marL="10414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&gt;"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define ourselves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then use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treat the built-in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names as 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new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reserved words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y="241300" x="1155700"/>
            <a:ext cy="2298600" cx="139320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 Definition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2603500" x="1027100"/>
            <a:ext cy="5702399" cx="140604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Python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some reusable code that takes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(s) as input, does some computation, and then returns a result or results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define 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the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reserved word</a:t>
            </a:r>
          </a:p>
          <a:p>
            <a:pPr algn="l" rtl="0" lvl="0" marR="0" indent="-371094" marL="7493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call/invoke the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using the function name, parenthes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s, and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arguments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an expression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/>
        </p:nvSpPr>
        <p:spPr>
          <a:xfrm>
            <a:off y="4876800" x="8564550"/>
            <a:ext cy="3302100" cx="69848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strike="noStrike" u="none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1714500" x="2032000"/>
            <a:ext cy="812700" cx="6782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49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 </a:t>
            </a:r>
            <a:r>
              <a:rPr strike="noStrike" u="none" b="0" cap="none" baseline="0" sz="49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strike="noStrike" u="none" b="0" cap="none" baseline="0" sz="49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y="571500" x="8564561"/>
            <a:ext cy="622299" cx="1976437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Argument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y="971550" x="7005636"/>
            <a:ext cy="522286" cx="1439862"/>
          </a:xfrm>
          <a:prstGeom prst="straightConnector1">
            <a:avLst/>
          </a:prstGeom>
          <a:noFill/>
          <a:ln w="762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y="3460750" x="3771900"/>
            <a:ext cy="622299" cx="614361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y="3927475" x="4387850"/>
            <a:ext cy="709612" cx="1214437"/>
          </a:xfrm>
          <a:prstGeom prst="straightConnector1">
            <a:avLst/>
          </a:prstGeom>
          <a:noFill/>
          <a:ln w="76200" cap="rnd">
            <a:solidFill>
              <a:srgbClr val="FF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y="4406900" x="5751512"/>
            <a:ext cy="622199" cx="12669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Result</a:t>
            </a:r>
          </a:p>
        </p:txBody>
      </p:sp>
      <p:cxnSp>
        <p:nvCxnSpPr>
          <p:cNvPr id="251" name="Shape 251"/>
          <p:cNvCxnSpPr/>
          <p:nvPr/>
        </p:nvCxnSpPr>
        <p:spPr>
          <a:xfrm>
            <a:off y="2671761" x="2614611"/>
            <a:ext cy="596900" cx="711200"/>
          </a:xfrm>
          <a:prstGeom prst="straightConnector1">
            <a:avLst/>
          </a:prstGeom>
          <a:noFill/>
          <a:ln w="76200" cap="rnd">
            <a:solidFill>
              <a:srgbClr val="00FF00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y="2857500" x="334947"/>
            <a:ext cy="622199" cx="26223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4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Assignment</a:t>
            </a:r>
          </a:p>
        </p:txBody>
      </p:sp>
      <p:cxnSp>
        <p:nvCxnSpPr>
          <p:cNvPr id="253" name="Shape 253"/>
          <p:cNvCxnSpPr/>
          <p:nvPr/>
        </p:nvCxnSpPr>
        <p:spPr>
          <a:xfrm rot="10800000" flipH="1">
            <a:off y="2633662" x="4054475"/>
            <a:ext cy="841374" cx="204786"/>
          </a:xfrm>
          <a:prstGeom prst="straightConnector1">
            <a:avLst/>
          </a:prstGeom>
          <a:noFill/>
          <a:ln w="76200" cap="rnd">
            <a:solidFill>
              <a:srgbClr val="FF00FF"/>
            </a:solidFill>
            <a:prstDash val="solid"/>
            <a:miter/>
            <a:headEnd w="med" len="med" type="stealth"/>
            <a:tailEnd w="med" len="med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2616200" x="1200150"/>
            <a:ext cy="1663800" cx="7132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54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</a:p>
        </p:txBody>
      </p:sp>
      <p:cxnSp>
        <p:nvCxnSpPr>
          <p:cNvPr id="261" name="Shape 261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2" name="Shape 262"/>
          <p:cNvSpPr txBox="1"/>
          <p:nvPr/>
        </p:nvSpPr>
        <p:spPr>
          <a:xfrm>
            <a:off y="6051550" x="2616200"/>
            <a:ext cy="1143000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y="6000750" x="11642725"/>
            <a:ext cy="1143000" cx="1765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y="241300" x="1155700"/>
            <a:ext cy="2298699" cx="139319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 Function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5168900" x="6845300"/>
            <a:ext cy="2819400" cx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z="2400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max(inp):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strike="noStrike" u="none" b="0" cap="none" baseline="0" sz="24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24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73" name="Shape 273"/>
          <p:cNvCxnSpPr/>
          <p:nvPr/>
        </p:nvCxnSpPr>
        <p:spPr>
          <a:xfrm flipH="1">
            <a:off y="6623050" x="52990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4" name="Shape 274"/>
          <p:cNvSpPr txBox="1"/>
          <p:nvPr/>
        </p:nvSpPr>
        <p:spPr>
          <a:xfrm>
            <a:off y="6051550" x="2616200"/>
            <a:ext cy="1143000" cx="2849562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sz="3600" lang="en-US">
                <a:solidFill>
                  <a:srgbClr val="FF7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6000750" x="11642725"/>
            <a:ext cy="1143000" cx="17652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sz="3600" lang="en-US">
                <a:solidFill>
                  <a:srgbClr val="00FF00"/>
                </a:solidFill>
              </a:rPr>
              <a:t>'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sz="3600" lang="en-US">
                <a:solidFill>
                  <a:srgbClr val="00FF00"/>
                </a:solidFill>
              </a:rPr>
              <a:t>'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(a string)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y="6572250" x="9680574"/>
            <a:ext cy="17461" cx="1492250"/>
          </a:xfrm>
          <a:prstGeom prst="straightConnector1">
            <a:avLst/>
          </a:prstGeom>
          <a:noFill/>
          <a:ln w="88900" cap="rnd">
            <a:solidFill>
              <a:schemeClr val="lt1"/>
            </a:solidFill>
            <a:prstDash val="solid"/>
            <a:miter/>
            <a:headEnd w="med" len="med" type="stealth"/>
            <a:tailEnd w="med" len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y="8318500" x="5953125"/>
            <a:ext cy="622299" cx="43307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Guido wrote this code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y="2616200" x="1200150"/>
            <a:ext cy="1663800" cx="7132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0" cap="none" baseline="0" sz="30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0" cap="none" baseline="0" sz="30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0" cap="none" baseline="0" sz="30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0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y="2508250" x="10474325"/>
            <a:ext cy="2184300" cx="4940400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function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some stored code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we use. A function takes some </a:t>
            </a:r>
            <a:r>
              <a:rPr strike="noStrike" u="none" b="0" cap="none" baseline="0" sz="3600" lang="en-US" i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produces an </a:t>
            </a:r>
            <a:r>
              <a:rPr strike="noStrike" u="none" b="0" cap="none" baseline="0" sz="3600" lang="en-US" i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y="469900" x="1155700"/>
            <a:ext cy="2298600" cx="642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Type Conversions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3106625" x="731900"/>
            <a:ext cy="5702399" cx="64251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you put an integer and floating point in an expression, the integer is </a:t>
            </a:r>
            <a:r>
              <a:rPr strike="noStrike" u="none" b="0" cap="none" baseline="0" sz="3600" lang="en-US" i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implicitly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converted to a float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control this with the built</a:t>
            </a:r>
            <a:r>
              <a:rPr sz="3600" lang="en-US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functions int() and float()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y="1708850" x="7940325"/>
            <a:ext cy="6598199" cx="78743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 = 42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'float'&gt;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8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sz="2800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strike="noStrike" u="none" b="1" cap="none" baseline="0" sz="28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8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y="546100" x="1155700"/>
            <a:ext cy="2298600" cx="60323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strike="noStrike" u="none" b="0" cap="none" baseline="0" sz="7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String Conversions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y="2603500" x="850900"/>
            <a:ext cy="5702399" cx="615960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ctr" anchorCtr="0">
            <a:noAutofit/>
          </a:bodyPr>
          <a:lstStyle/>
          <a:p>
            <a:pPr algn="l" rtl="0" lvl="0" marR="0" indent="-371094" marL="749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also use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int()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strike="noStrike" u="none" b="0" cap="none" baseline="0" sz="3600" lang="en-US" i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float()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convert between strings and integers</a:t>
            </a:r>
          </a:p>
          <a:p>
            <a:pPr algn="l" rtl="0" lvl="0" marR="0" indent="-371094" marL="74930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will get an </a:t>
            </a:r>
            <a:r>
              <a:rPr strike="noStrike" u="none" b="0" cap="none" baseline="0" sz="3600" lang="en-US" i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</a:t>
            </a:r>
            <a:r>
              <a:rPr strike="noStrike" u="none" b="0" cap="none" baseline="0" sz="3600" lang="en-US" i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if the string does not contain numeric characters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y="742950" x="7946600"/>
            <a:ext cy="7658100" cx="736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cannot concatenate 'str' and 'int'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'int'&gt;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trike="noStrike" u="none" b="1" cap="none" baseline="0" sz="2500" lang="en-US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trike="noStrike" u="none" b="1" cap="none" baseline="0" sz="2500" lang="en-US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strike="noStrike" u="none" b="1" cap="none" baseline="0" sz="2500" lang="en-US" i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"&lt;stdin&gt;", line 1, in &lt;module&gt;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strike="noStrike" u="none" b="1" cap="none" baseline="0" sz="2500" lang="en-US" i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ValueError: invalid literal for int()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5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