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23"/>
    <p:restoredTop sz="80166"/>
  </p:normalViewPr>
  <p:slideViewPr>
    <p:cSldViewPr snapToGrid="0" snapToObjects="1">
      <p:cViewPr varScale="1">
        <p:scale>
          <a:sx n="121" d="100"/>
          <a:sy n="121" d="100"/>
        </p:scale>
        <p:origin x="16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de" dirty="0"/>
              <a:t>Guten Tag! Heute werde ich meinen Lösungsweg für die zweite Aufgabe vorstellen.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lvl="0" indent="0" rtl="0">
              <a:lnSpc>
                <a:spcPct val="115000"/>
              </a:lnSpc>
              <a:spcBef>
                <a:spcPts val="0"/>
              </a:spcBef>
              <a:buNone/>
            </a:pPr>
            <a:r>
              <a:rPr lang="de" sz="1200">
                <a:latin typeface="Roboto"/>
                <a:ea typeface="Roboto"/>
                <a:cs typeface="Roboto"/>
                <a:sym typeface="Roboto"/>
              </a:rPr>
              <a:t>Der Starter ist bereits in der Initialisierungsphase beendet worden. Die ggT-Prozesse werden vom Koordinator über die Beendigung des Systems informiert. Stellt ein ggT-Prozess fest, dass er sich beenden soll (nur durch explizites kill-Kommando durch den Koordinator!), hat er dies unverzüglich zu tun, unabhängig von seinem aktuellen Zustand. Die einzige dann noch zulässige Aktion ist, den Koordinator über die Beendigung zu informieren und sich beim Namensdienst wieder abzumelden. Hat der Koordinator von allen gemeldeten ggT-Prozessen die Information über deren Beendigung erhalten, beendet er sich selbst. Hat der Koordinator nach 5 Sekunden noch nicht alle Bestätigungen erhalten, beendet er sich selbst mit einer entsprechenden Fehlermeldung.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lnSpc>
                <a:spcPct val="115000"/>
              </a:lnSpc>
              <a:spcBef>
                <a:spcPts val="0"/>
              </a:spcBef>
              <a:buNone/>
            </a:pPr>
            <a:r>
              <a:rPr lang="de" sz="1200">
                <a:latin typeface="Roboto"/>
                <a:ea typeface="Roboto"/>
                <a:cs typeface="Roboto"/>
                <a:sym typeface="Roboto"/>
              </a:rPr>
              <a:t>Übereinstimmung und Koordination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de"/>
              <a:t>Die Präsentation ist wie folgt gegliedert und stellt kurz die Aufgabenstellung zuerst vor. Dann zeige ich Ihnen, wie die Struktur und Funktionalität der Lösung aussehen können.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lnSpc>
                <a:spcPct val="115000"/>
              </a:lnSpc>
              <a:spcBef>
                <a:spcPts val="0"/>
              </a:spcBef>
              <a:buNone/>
            </a:pPr>
            <a:r>
              <a:rPr lang="de" sz="1200"/>
              <a:t>Das System für den verteilten Algorithmus wird für eine längere Zeit aufgebaut. Das bedeutet, dass wir mehrere ggT-Berechnungen erledigen können, ohne dass der Koordinator oder ggt-Prozesse heruntergefahren und neu gestartet werden müssen.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de"/>
              <a:t>Zuerst starten wir die notwendigen Komponenten - einen Koordinator, einen Startdienst und noch einen NameService. Dann passiert automatisch die Initialisierung, die Logs werden ausgelesen und die Einstellungen für die Berechnung vorbereitet. Danach können wir die Berechnung per manuelle Eingabe starten.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lvl="0" indent="0">
              <a:lnSpc>
                <a:spcPct val="115000"/>
              </a:lnSpc>
              <a:spcBef>
                <a:spcPts val="0"/>
              </a:spcBef>
              <a:buNone/>
            </a:pPr>
            <a:r>
              <a:rPr lang="de" sz="1200">
                <a:latin typeface="Roboto"/>
                <a:ea typeface="Roboto"/>
                <a:cs typeface="Roboto"/>
                <a:sym typeface="Roboto"/>
              </a:rPr>
              <a:t>Am Anfang wird das System gestartet. Dazu ist als erstes ein Namensdienst zu starten. Dann wird zunächst der Koordinator gestartet.</a:t>
            </a:r>
          </a:p>
          <a:p>
            <a:pPr marL="0" lvl="0" indent="0" rtl="0">
              <a:lnSpc>
                <a:spcPct val="115000"/>
              </a:lnSpc>
              <a:spcBef>
                <a:spcPts val="0"/>
              </a:spcBef>
              <a:buNone/>
            </a:pPr>
            <a:r>
              <a:rPr lang="de" sz="1200">
                <a:latin typeface="Roboto"/>
                <a:ea typeface="Roboto"/>
                <a:cs typeface="Roboto"/>
                <a:sym typeface="Roboto"/>
              </a:rPr>
              <a:t>Das System geht nun in die Initialisierungsphase: Die Starter werden gestartet und erfragen beim Koordinator die steuernden Werte für die ggT-Prozesse. Diese werden gemäß den Vorgaben des Koordinators gestartet. </a:t>
            </a:r>
          </a:p>
          <a:p>
            <a:pPr marL="0" lvl="0" indent="0" rtl="0">
              <a:lnSpc>
                <a:spcPct val="115000"/>
              </a:lnSpc>
              <a:spcBef>
                <a:spcPts val="0"/>
              </a:spcBef>
              <a:buNone/>
            </a:pPr>
            <a:r>
              <a:rPr lang="de" sz="1200">
                <a:latin typeface="Roboto"/>
                <a:ea typeface="Roboto"/>
                <a:cs typeface="Roboto"/>
                <a:sym typeface="Roboto"/>
              </a:rPr>
              <a:t>Der Starter beendet sich dann selbst. Die ggT-Prozesse melden sich beim Koordinator an. Der Koordinator baut einen Ring auf und informiert die ggT-Prozesse über ihre Nachbarn. </a:t>
            </a:r>
          </a:p>
          <a:p>
            <a:pPr marL="0" lvl="0" indent="0" rtl="0">
              <a:lnSpc>
                <a:spcPct val="115000"/>
              </a:lnSpc>
              <a:spcBef>
                <a:spcPts val="0"/>
              </a:spcBef>
              <a:buNone/>
            </a:pPr>
            <a:r>
              <a:rPr lang="de" sz="1200">
                <a:latin typeface="Roboto"/>
                <a:ea typeface="Roboto"/>
                <a:cs typeface="Roboto"/>
                <a:sym typeface="Roboto"/>
              </a:rPr>
              <a:t>Das System ist nun bereit, ggT-Aufgaben zu lösen. Die ggT-Prozesse gehen in den Zustand "bereit".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lvl="0" indent="0" rtl="0">
              <a:lnSpc>
                <a:spcPct val="115000"/>
              </a:lnSpc>
              <a:spcBef>
                <a:spcPts val="0"/>
              </a:spcBef>
              <a:buNone/>
            </a:pPr>
            <a:r>
              <a:rPr lang="de" sz="1200">
                <a:latin typeface="Roboto"/>
                <a:ea typeface="Roboto"/>
                <a:cs typeface="Roboto"/>
                <a:sym typeface="Roboto"/>
              </a:rPr>
              <a:t>Das System geht in die Arbeitsphase: Dazu wird zunächst das System für einen Lauf initialisiert: Der Koordinator informiert die ggT-Prozesse über ihre Werte #Mi. </a:t>
            </a:r>
          </a:p>
          <a:p>
            <a:pPr marL="0" lvl="0" indent="0" rtl="0">
              <a:lnSpc>
                <a:spcPct val="115000"/>
              </a:lnSpc>
              <a:spcBef>
                <a:spcPts val="0"/>
              </a:spcBef>
              <a:buNone/>
            </a:pPr>
            <a:r>
              <a:rPr lang="de" sz="1200">
                <a:latin typeface="Roboto"/>
                <a:ea typeface="Roboto"/>
                <a:cs typeface="Roboto"/>
                <a:sym typeface="Roboto"/>
              </a:rPr>
              <a:t>Er wählt 20% ggT- Prozesse per Zufall aus, (min 2) die mit der Berechnung beginnen sollen. </a:t>
            </a:r>
          </a:p>
          <a:p>
            <a:pPr marL="0" lvl="0" indent="0" rtl="0">
              <a:lnSpc>
                <a:spcPct val="115000"/>
              </a:lnSpc>
              <a:spcBef>
                <a:spcPts val="0"/>
              </a:spcBef>
              <a:buNone/>
            </a:pPr>
            <a:r>
              <a:rPr lang="de" sz="1200">
                <a:latin typeface="Roboto"/>
                <a:ea typeface="Roboto"/>
                <a:cs typeface="Roboto"/>
                <a:sym typeface="Roboto"/>
              </a:rPr>
              <a:t>Meldet ein ggT-Prozess die Terminierung der aktuellen Berechnung, so erhält der Koordinator gleichzeitig von ihm das Endergebnis der Berechnung. </a:t>
            </a:r>
          </a:p>
          <a:p>
            <a:pPr marL="0" lvl="0" indent="0" rtl="0">
              <a:lnSpc>
                <a:spcPct val="115000"/>
              </a:lnSpc>
              <a:spcBef>
                <a:spcPts val="0"/>
              </a:spcBef>
              <a:buNone/>
            </a:pPr>
            <a:endParaRPr sz="1200">
              <a:latin typeface="Roboto"/>
              <a:ea typeface="Roboto"/>
              <a:cs typeface="Roboto"/>
              <a:sym typeface="Roboto"/>
            </a:endParaRPr>
          </a:p>
          <a:p>
            <a:pPr marL="0" lvl="0" indent="0" rtl="0">
              <a:lnSpc>
                <a:spcPct val="115000"/>
              </a:lnSpc>
              <a:spcBef>
                <a:spcPts val="0"/>
              </a:spcBef>
              <a:buNone/>
            </a:pPr>
            <a:r>
              <a:rPr lang="de" sz="1200">
                <a:latin typeface="Roboto"/>
                <a:ea typeface="Roboto"/>
                <a:cs typeface="Roboto"/>
                <a:sym typeface="Roboto"/>
              </a:rPr>
              <a:t>Die ggT-Prozesse stehen dann für weitere Berechnungen zur Verfügung!</a:t>
            </a:r>
          </a:p>
          <a:p>
            <a:pPr marL="0" lvl="0" indent="0" rtl="0">
              <a:lnSpc>
                <a:spcPct val="115000"/>
              </a:lnSpc>
              <a:spcBef>
                <a:spcPts val="0"/>
              </a:spcBef>
              <a:buNone/>
            </a:pPr>
            <a:endParaRPr sz="1200">
              <a:latin typeface="Roboto"/>
              <a:ea typeface="Roboto"/>
              <a:cs typeface="Roboto"/>
              <a:sym typeface="Roboto"/>
            </a:endParaRPr>
          </a:p>
          <a:p>
            <a:pPr marL="0" lvl="0" indent="0" rtl="0">
              <a:lnSpc>
                <a:spcPct val="115000"/>
              </a:lnSpc>
              <a:spcBef>
                <a:spcPts val="0"/>
              </a:spcBef>
              <a:buNone/>
            </a:pPr>
            <a:r>
              <a:rPr lang="de" sz="1200">
                <a:latin typeface="Roboto"/>
                <a:ea typeface="Roboto"/>
                <a:cs typeface="Roboto"/>
                <a:sym typeface="Roboto"/>
              </a:rPr>
              <a:t>Erhält während einer Berechnung ein ggT-Prozess ** Sekunden lang keine Zahl y, startet er eine Terminierungsabstimmung: Dazu befragt er seinen rechten Nachbarn, ob dieser bereit ist, zu terminieren. Antwortet dieser mit Ja, sendet er dem Koordinator eine entsprechende Mitteilung über die Terminierung der aktuellen Berechnung. Wird er selbst in diesem Stadium, also als Initiator einer Abstimmung, von seinem linken Nachbarn gefragt, ob er terminieren kann, beantwortet er dies mit Ja. Wird er während seiner normalen Arbeitsphase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799"/>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899"/>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t>‹#›</a:t>
            </a:fld>
            <a:endParaRPr lang="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599"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599"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t>‹#›</a:t>
            </a:fld>
            <a:endParaRPr lang="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solidFill>
                  <a:schemeClr val="dk2"/>
                </a:solidFill>
              </a:rPr>
              <a:t>‹#›</a:t>
            </a:fld>
            <a:endParaRPr lang="de">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799"/>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t>‹#›</a:t>
            </a:fld>
            <a:endParaRPr lang="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4"/>
            <a:chOff x="0" y="3903669"/>
            <a:chExt cx="9144000" cy="1239924"/>
          </a:xfrm>
        </p:grpSpPr>
        <p:sp>
          <p:nvSpPr>
            <p:cNvPr id="30" name="Shape 30"/>
            <p:cNvSpPr/>
            <p:nvPr/>
          </p:nvSpPr>
          <p:spPr>
            <a:xfrm>
              <a:off x="8154895" y="3903669"/>
              <a:ext cx="989099" cy="987899"/>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099" cy="987899"/>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099" cy="9878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099" cy="987899"/>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19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599"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599"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t>‹#›</a:t>
            </a:fld>
            <a:endParaRPr lang="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599"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899"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899"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solidFill>
                  <a:schemeClr val="dk2"/>
                </a:solidFill>
              </a:rPr>
              <a:t>‹#›</a:t>
            </a:fld>
            <a:endParaRPr lang="de">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599"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solidFill>
                  <a:schemeClr val="dk2"/>
                </a:solidFill>
              </a:rPr>
              <a:t>‹#›</a:t>
            </a:fld>
            <a:endParaRPr lang="de">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7999" cy="3103199"/>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solidFill>
                  <a:schemeClr val="dk2"/>
                </a:solidFill>
              </a:rPr>
              <a:t>‹#›</a:t>
            </a:fld>
            <a:endParaRPr lang="de">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t>‹#›</a:t>
            </a:fld>
            <a:endParaRPr lang="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199" cy="1564499"/>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199" cy="12692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t>‹#›</a:t>
            </a:fld>
            <a:endParaRPr lang="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799"/>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solidFill>
                  <a:schemeClr val="dk2"/>
                </a:solidFill>
              </a:rPr>
              <a:t>‹#›</a:t>
            </a:fld>
            <a:endParaRPr lang="de">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599"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599"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de" sz="1000">
                <a:solidFill>
                  <a:schemeClr val="lt1"/>
                </a:solidFill>
                <a:latin typeface="Roboto"/>
                <a:ea typeface="Roboto"/>
                <a:cs typeface="Roboto"/>
                <a:sym typeface="Roboto"/>
              </a:rPr>
              <a:t>‹#›</a:t>
            </a:fld>
            <a:endParaRPr lang="de"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5"/>
            <a:ext cx="8222100" cy="1595700"/>
          </a:xfrm>
          <a:prstGeom prst="rect">
            <a:avLst/>
          </a:prstGeom>
        </p:spPr>
        <p:txBody>
          <a:bodyPr lIns="91425" tIns="91425" rIns="91425" bIns="91425" anchor="b" anchorCtr="0">
            <a:noAutofit/>
          </a:bodyPr>
          <a:lstStyle/>
          <a:p>
            <a:pPr lvl="0">
              <a:spcBef>
                <a:spcPts val="0"/>
              </a:spcBef>
              <a:buNone/>
            </a:pPr>
            <a:r>
              <a:rPr lang="de" dirty="0">
                <a:latin typeface="Avenir Book" charset="0"/>
                <a:ea typeface="Avenir Book" charset="0"/>
                <a:cs typeface="Avenir Book" charset="0"/>
              </a:rPr>
              <a:t>Koordination von Teilaktivitäten im verteilten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de" b="1" dirty="0">
                <a:latin typeface="Avenir Book" charset="0"/>
                <a:ea typeface="Avenir Book" charset="0"/>
                <a:cs typeface="Avenir Book" charset="0"/>
              </a:rPr>
              <a:t>Phasenübersicht: Beendigungsphase</a:t>
            </a:r>
          </a:p>
        </p:txBody>
      </p:sp>
      <p:pic>
        <p:nvPicPr>
          <p:cNvPr id="139" name="Shape 139" descr="EndSequenz.png"/>
          <p:cNvPicPr preferRelativeResize="0"/>
          <p:nvPr/>
        </p:nvPicPr>
        <p:blipFill>
          <a:blip r:embed="rId3">
            <a:alphaModFix/>
          </a:blip>
          <a:stretch>
            <a:fillRect/>
          </a:stretch>
        </p:blipFill>
        <p:spPr>
          <a:xfrm>
            <a:off x="1644762" y="1223400"/>
            <a:ext cx="5854475" cy="3676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598100" y="1775222"/>
            <a:ext cx="8222100" cy="838799"/>
          </a:xfrm>
          <a:prstGeom prst="rect">
            <a:avLst/>
          </a:prstGeom>
        </p:spPr>
        <p:txBody>
          <a:bodyPr lIns="91425" tIns="91425" rIns="91425" bIns="91425" anchor="b" anchorCtr="0">
            <a:noAutofit/>
          </a:bodyPr>
          <a:lstStyle/>
          <a:p>
            <a:pPr lvl="0">
              <a:spcBef>
                <a:spcPts val="0"/>
              </a:spcBef>
              <a:buNone/>
            </a:pPr>
            <a:r>
              <a:rPr lang="de" b="1" dirty="0">
                <a:latin typeface="Avenir Book" charset="0"/>
                <a:ea typeface="Avenir Book" charset="0"/>
                <a:cs typeface="Avenir Book" charset="0"/>
              </a:rPr>
              <a:t>Fazit</a:t>
            </a:r>
          </a:p>
        </p:txBody>
      </p:sp>
      <p:sp>
        <p:nvSpPr>
          <p:cNvPr id="145" name="Shape 145"/>
          <p:cNvSpPr txBox="1">
            <a:spLocks noGrp="1"/>
          </p:cNvSpPr>
          <p:nvPr>
            <p:ph type="subTitle" idx="1"/>
          </p:nvPr>
        </p:nvSpPr>
        <p:spPr>
          <a:xfrm>
            <a:off x="598088" y="2715912"/>
            <a:ext cx="8222100" cy="432899"/>
          </a:xfrm>
          <a:prstGeom prst="rect">
            <a:avLst/>
          </a:prstGeom>
        </p:spPr>
        <p:txBody>
          <a:bodyPr lIns="91425" tIns="91425" rIns="91425" bIns="91425" anchor="t" anchorCtr="0">
            <a:noAutofit/>
          </a:bodyPr>
          <a:lstStyle/>
          <a:p>
            <a:pPr lvl="0">
              <a:spcBef>
                <a:spcPts val="0"/>
              </a:spcBef>
              <a:buNone/>
            </a:pPr>
            <a:r>
              <a:rPr lang="de" dirty="0">
                <a:latin typeface="Avenir Book" charset="0"/>
                <a:ea typeface="Avenir Book" charset="0"/>
                <a:cs typeface="Avenir Book" charset="0"/>
              </a:rPr>
              <a:t>danke für Ihre Aufmerksamkeit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lvl="0" rtl="0">
              <a:spcBef>
                <a:spcPts val="0"/>
              </a:spcBef>
              <a:buNone/>
            </a:pPr>
            <a:r>
              <a:rPr lang="de" b="1" dirty="0">
                <a:latin typeface="Avenir Book" charset="0"/>
                <a:ea typeface="Avenir Book" charset="0"/>
                <a:cs typeface="Avenir Book" charset="0"/>
              </a:rPr>
              <a:t>Gliederung / Inhalt</a:t>
            </a:r>
          </a:p>
        </p:txBody>
      </p:sp>
      <p:sp>
        <p:nvSpPr>
          <p:cNvPr id="91" name="Shape 91"/>
          <p:cNvSpPr txBox="1">
            <a:spLocks noGrp="1"/>
          </p:cNvSpPr>
          <p:nvPr>
            <p:ph type="body" idx="1"/>
          </p:nvPr>
        </p:nvSpPr>
        <p:spPr>
          <a:xfrm>
            <a:off x="311700" y="1229875"/>
            <a:ext cx="8520599" cy="3339000"/>
          </a:xfrm>
          <a:prstGeom prst="rect">
            <a:avLst/>
          </a:prstGeom>
        </p:spPr>
        <p:txBody>
          <a:bodyPr lIns="91425" tIns="91425" rIns="91425" bIns="91425" anchor="t" anchorCtr="0">
            <a:noAutofit/>
          </a:bodyPr>
          <a:lstStyle/>
          <a:p>
            <a:pPr marL="495300" lvl="0" indent="-457200" rtl="0">
              <a:spcBef>
                <a:spcPts val="0"/>
              </a:spcBef>
              <a:buSzPct val="100000"/>
              <a:buFont typeface="Arial" charset="0"/>
              <a:buChar char="•"/>
            </a:pPr>
            <a:r>
              <a:rPr lang="de" sz="2800" dirty="0">
                <a:solidFill>
                  <a:schemeClr val="bg2"/>
                </a:solidFill>
                <a:latin typeface="Avenir Book" charset="0"/>
                <a:ea typeface="Avenir Book" charset="0"/>
                <a:cs typeface="Avenir Book" charset="0"/>
              </a:rPr>
              <a:t>Aufgabenstellung</a:t>
            </a:r>
          </a:p>
          <a:p>
            <a:pPr marL="495300" lvl="0" indent="-457200" rtl="0">
              <a:spcBef>
                <a:spcPts val="0"/>
              </a:spcBef>
              <a:buSzPct val="100000"/>
              <a:buFont typeface="Arial" charset="0"/>
              <a:buChar char="•"/>
            </a:pPr>
            <a:r>
              <a:rPr lang="de" sz="2800" dirty="0">
                <a:solidFill>
                  <a:schemeClr val="bg2"/>
                </a:solidFill>
                <a:latin typeface="Avenir Book" charset="0"/>
                <a:ea typeface="Avenir Book" charset="0"/>
                <a:cs typeface="Avenir Book" charset="0"/>
              </a:rPr>
              <a:t>allgemeiner Ablauf</a:t>
            </a:r>
          </a:p>
          <a:p>
            <a:pPr marL="495300" lvl="0" indent="-457200" rtl="0">
              <a:spcBef>
                <a:spcPts val="0"/>
              </a:spcBef>
              <a:buSzPct val="100000"/>
              <a:buFont typeface="Arial" charset="0"/>
              <a:buChar char="•"/>
            </a:pPr>
            <a:r>
              <a:rPr lang="de" sz="2800" dirty="0">
                <a:solidFill>
                  <a:schemeClr val="bg2"/>
                </a:solidFill>
                <a:latin typeface="Avenir Book" charset="0"/>
                <a:ea typeface="Avenir Book" charset="0"/>
                <a:cs typeface="Avenir Book" charset="0"/>
              </a:rPr>
              <a:t>Komponentenübersicht</a:t>
            </a:r>
          </a:p>
          <a:p>
            <a:pPr marL="495300" lvl="0" indent="-457200" rtl="0">
              <a:spcBef>
                <a:spcPts val="0"/>
              </a:spcBef>
              <a:buSzPct val="100000"/>
              <a:buFont typeface="Arial" charset="0"/>
              <a:buChar char="•"/>
            </a:pPr>
            <a:r>
              <a:rPr lang="de" sz="2800" dirty="0">
                <a:solidFill>
                  <a:schemeClr val="bg2"/>
                </a:solidFill>
                <a:latin typeface="Avenir Book" charset="0"/>
                <a:ea typeface="Avenir Book" charset="0"/>
                <a:cs typeface="Avenir Book" charset="0"/>
              </a:rPr>
              <a:t>Phasenübersicht</a:t>
            </a:r>
          </a:p>
          <a:p>
            <a:pPr marL="495300" lvl="0" indent="-457200" rtl="0">
              <a:spcBef>
                <a:spcPts val="0"/>
              </a:spcBef>
              <a:buSzPct val="100000"/>
              <a:buFont typeface="Arial" charset="0"/>
              <a:buChar char="•"/>
            </a:pPr>
            <a:r>
              <a:rPr lang="de" sz="2800" dirty="0">
                <a:solidFill>
                  <a:schemeClr val="bg2"/>
                </a:solidFill>
                <a:latin typeface="Avenir Book" charset="0"/>
                <a:ea typeface="Avenir Book" charset="0"/>
                <a:cs typeface="Avenir Book" charset="0"/>
              </a:rPr>
              <a:t>Fazit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lvl="0">
              <a:spcBef>
                <a:spcPts val="0"/>
              </a:spcBef>
              <a:buNone/>
            </a:pPr>
            <a:r>
              <a:rPr lang="de" b="1" dirty="0">
                <a:latin typeface="Avenir Book" charset="0"/>
                <a:ea typeface="Avenir Book" charset="0"/>
                <a:cs typeface="Avenir Book" charset="0"/>
              </a:rPr>
              <a:t>Aufgabenstellung</a:t>
            </a:r>
          </a:p>
        </p:txBody>
      </p:sp>
      <p:sp>
        <p:nvSpPr>
          <p:cNvPr id="97" name="Shape 97"/>
          <p:cNvSpPr txBox="1">
            <a:spLocks noGrp="1"/>
          </p:cNvSpPr>
          <p:nvPr>
            <p:ph type="body" idx="1"/>
          </p:nvPr>
        </p:nvSpPr>
        <p:spPr>
          <a:xfrm>
            <a:off x="311700" y="1135285"/>
            <a:ext cx="8520599" cy="3339000"/>
          </a:xfrm>
          <a:prstGeom prst="rect">
            <a:avLst/>
          </a:prstGeom>
        </p:spPr>
        <p:txBody>
          <a:bodyPr lIns="91425" tIns="91425" rIns="91425" bIns="91425" anchor="t" anchorCtr="0">
            <a:noAutofit/>
          </a:bodyPr>
          <a:lstStyle/>
          <a:p>
            <a:pPr marL="495300" lvl="0" indent="-457200" rtl="0">
              <a:lnSpc>
                <a:spcPct val="100000"/>
              </a:lnSpc>
              <a:spcBef>
                <a:spcPts val="0"/>
              </a:spcBef>
              <a:buSzPct val="100000"/>
              <a:buFont typeface="Arial" charset="0"/>
              <a:buChar char="•"/>
            </a:pPr>
            <a:r>
              <a:rPr lang="de" sz="3000" dirty="0">
                <a:latin typeface="Avenir Book" charset="0"/>
                <a:ea typeface="Avenir Book" charset="0"/>
                <a:cs typeface="Avenir Book" charset="0"/>
              </a:rPr>
              <a:t>verteilter Algorithmus und dessen Koordination zu implementieren </a:t>
            </a:r>
          </a:p>
          <a:p>
            <a:pPr marL="495300" lvl="0" indent="-457200" rtl="0">
              <a:lnSpc>
                <a:spcPct val="100000"/>
              </a:lnSpc>
              <a:spcBef>
                <a:spcPts val="0"/>
              </a:spcBef>
              <a:buSzPct val="100000"/>
              <a:buFont typeface="Arial" charset="0"/>
              <a:buChar char="•"/>
            </a:pPr>
            <a:r>
              <a:rPr lang="de" sz="3000" dirty="0">
                <a:latin typeface="Avenir Book" charset="0"/>
                <a:ea typeface="Avenir Book" charset="0"/>
                <a:cs typeface="Avenir Book" charset="0"/>
              </a:rPr>
              <a:t>jeder </a:t>
            </a:r>
            <a:r>
              <a:rPr lang="de" sz="3000" dirty="0" err="1">
                <a:latin typeface="Avenir Book" charset="0"/>
                <a:ea typeface="Avenir Book" charset="0"/>
                <a:cs typeface="Avenir Book" charset="0"/>
              </a:rPr>
              <a:t>ggT</a:t>
            </a:r>
            <a:r>
              <a:rPr lang="de" sz="3000" dirty="0">
                <a:latin typeface="Avenir Book" charset="0"/>
                <a:ea typeface="Avenir Book" charset="0"/>
                <a:cs typeface="Avenir Book" charset="0"/>
              </a:rPr>
              <a:t>-Prozess implementiert den gleichen Algorithmus </a:t>
            </a:r>
          </a:p>
          <a:p>
            <a:pPr marL="495300" lvl="0" indent="-457200" rtl="0">
              <a:lnSpc>
                <a:spcPct val="100000"/>
              </a:lnSpc>
              <a:spcBef>
                <a:spcPts val="0"/>
              </a:spcBef>
              <a:buSzPct val="100000"/>
              <a:buFont typeface="Arial" charset="0"/>
              <a:buChar char="•"/>
            </a:pPr>
            <a:r>
              <a:rPr lang="de" sz="3000" dirty="0">
                <a:latin typeface="Avenir Book" charset="0"/>
                <a:ea typeface="Avenir Book" charset="0"/>
                <a:cs typeface="Avenir Book" charset="0"/>
              </a:rPr>
              <a:t>Damit kann man z.B. den </a:t>
            </a:r>
            <a:r>
              <a:rPr lang="de" sz="3000" dirty="0" err="1">
                <a:latin typeface="Avenir Book" charset="0"/>
                <a:ea typeface="Avenir Book" charset="0"/>
                <a:cs typeface="Avenir Book" charset="0"/>
              </a:rPr>
              <a:t>ggT</a:t>
            </a:r>
            <a:r>
              <a:rPr lang="de" sz="3000" dirty="0">
                <a:latin typeface="Avenir Book" charset="0"/>
                <a:ea typeface="Avenir Book" charset="0"/>
                <a:cs typeface="Avenir Book" charset="0"/>
              </a:rPr>
              <a:t> von mehreren Zahlen nebenläufig  bestimmen</a:t>
            </a:r>
          </a:p>
          <a:p>
            <a:pPr lvl="0" rtl="0">
              <a:spcBef>
                <a:spcPts val="0"/>
              </a:spcBef>
              <a:buNone/>
            </a:pPr>
            <a:endParaRPr sz="3000" dirty="0"/>
          </a:p>
          <a:p>
            <a:pPr lvl="0" rtl="0">
              <a:spcBef>
                <a:spcPts val="0"/>
              </a:spcBef>
              <a:buNone/>
            </a:pPr>
            <a:endParaRPr sz="3600" dirty="0"/>
          </a:p>
          <a:p>
            <a:pPr lvl="0" rtl="0">
              <a:spcBef>
                <a:spcPts val="0"/>
              </a:spcBef>
              <a:buNone/>
            </a:pPr>
            <a:endParaRPr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Shape 102" descr="1_allgProzess.png"/>
          <p:cNvPicPr preferRelativeResize="0"/>
          <p:nvPr/>
        </p:nvPicPr>
        <p:blipFill rotWithShape="1">
          <a:blip r:embed="rId3">
            <a:alphaModFix/>
          </a:blip>
          <a:srcRect/>
          <a:stretch/>
        </p:blipFill>
        <p:spPr>
          <a:xfrm>
            <a:off x="990599" y="1323974"/>
            <a:ext cx="7270531" cy="2575363"/>
          </a:xfrm>
          <a:prstGeom prst="rect">
            <a:avLst/>
          </a:prstGeom>
          <a:noFill/>
          <a:ln>
            <a:noFill/>
          </a:ln>
        </p:spPr>
      </p:pic>
      <p:sp>
        <p:nvSpPr>
          <p:cNvPr id="103" name="Shape 10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de" b="1" dirty="0">
                <a:latin typeface="Avenir Book" charset="0"/>
                <a:ea typeface="Avenir Book" charset="0"/>
                <a:cs typeface="Avenir Book" charset="0"/>
              </a:rPr>
              <a:t>allgemeiner Ablauf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lvl="0" rtl="0">
              <a:spcBef>
                <a:spcPts val="0"/>
              </a:spcBef>
              <a:buNone/>
            </a:pPr>
            <a:r>
              <a:rPr lang="de" b="1" dirty="0">
                <a:latin typeface="Avenir Book" charset="0"/>
                <a:ea typeface="Avenir Book" charset="0"/>
                <a:cs typeface="Avenir Book" charset="0"/>
              </a:rPr>
              <a:t>Komponentenübersicht I</a:t>
            </a:r>
          </a:p>
        </p:txBody>
      </p:sp>
      <p:sp>
        <p:nvSpPr>
          <p:cNvPr id="109" name="Shape 109"/>
          <p:cNvSpPr txBox="1">
            <a:spLocks noGrp="1"/>
          </p:cNvSpPr>
          <p:nvPr>
            <p:ph type="body" idx="1"/>
          </p:nvPr>
        </p:nvSpPr>
        <p:spPr>
          <a:xfrm>
            <a:off x="311700" y="1156305"/>
            <a:ext cx="8520599" cy="3339000"/>
          </a:xfrm>
          <a:prstGeom prst="rect">
            <a:avLst/>
          </a:prstGeom>
        </p:spPr>
        <p:txBody>
          <a:bodyPr lIns="91425" tIns="91425" rIns="91425" bIns="91425" anchor="t" anchorCtr="0">
            <a:noAutofit/>
          </a:bodyPr>
          <a:lstStyle/>
          <a:p>
            <a:pPr marL="457200" lvl="0" indent="-381000" rtl="0">
              <a:lnSpc>
                <a:spcPct val="150000"/>
              </a:lnSpc>
              <a:spcBef>
                <a:spcPts val="0"/>
              </a:spcBef>
              <a:spcAft>
                <a:spcPts val="0"/>
              </a:spcAft>
              <a:buSzPct val="100000"/>
              <a:buFont typeface="Arial" charset="0"/>
              <a:buChar char="•"/>
            </a:pPr>
            <a:r>
              <a:rPr lang="de" sz="2400" dirty="0">
                <a:solidFill>
                  <a:srgbClr val="000000"/>
                </a:solidFill>
                <a:latin typeface="Avenir Book" charset="0"/>
                <a:ea typeface="Avenir Book" charset="0"/>
                <a:cs typeface="Avenir Book" charset="0"/>
              </a:rPr>
              <a:t>Der externe Namensdienst ordnet den PIDs die registrierten Prozessnamen zu</a:t>
            </a:r>
          </a:p>
          <a:p>
            <a:pPr marL="457200" lvl="0" indent="-381000" rtl="0">
              <a:lnSpc>
                <a:spcPct val="150000"/>
              </a:lnSpc>
              <a:spcBef>
                <a:spcPts val="0"/>
              </a:spcBef>
              <a:spcAft>
                <a:spcPts val="0"/>
              </a:spcAft>
              <a:buSzPct val="100000"/>
              <a:buFont typeface="Arial" charset="0"/>
              <a:buChar char="•"/>
            </a:pPr>
            <a:r>
              <a:rPr lang="de" sz="2400" dirty="0">
                <a:solidFill>
                  <a:srgbClr val="000000"/>
                </a:solidFill>
                <a:latin typeface="Avenir Book" charset="0"/>
                <a:ea typeface="Avenir Book" charset="0"/>
                <a:cs typeface="Avenir Book" charset="0"/>
              </a:rPr>
              <a:t>Der Starter-Prozess ist für Starten der </a:t>
            </a:r>
            <a:r>
              <a:rPr lang="de" sz="2400" dirty="0" err="1">
                <a:solidFill>
                  <a:srgbClr val="000000"/>
                </a:solidFill>
                <a:latin typeface="Avenir Book" charset="0"/>
                <a:ea typeface="Avenir Book" charset="0"/>
                <a:cs typeface="Avenir Book" charset="0"/>
              </a:rPr>
              <a:t>ggT</a:t>
            </a:r>
            <a:r>
              <a:rPr lang="de" sz="2400" dirty="0">
                <a:solidFill>
                  <a:srgbClr val="000000"/>
                </a:solidFill>
                <a:latin typeface="Avenir Book" charset="0"/>
                <a:ea typeface="Avenir Book" charset="0"/>
                <a:cs typeface="Avenir Book" charset="0"/>
              </a:rPr>
              <a:t>-Prozesse zuständig</a:t>
            </a:r>
            <a:r>
              <a:rPr lang="de" sz="2400" dirty="0">
                <a:solidFill>
                  <a:srgbClr val="2A3990"/>
                </a:solidFill>
                <a:latin typeface="Avenir Book" charset="0"/>
                <a:ea typeface="Avenir Book" charset="0"/>
                <a:cs typeface="Avenir Book" charset="0"/>
              </a:rPr>
              <a:t> </a:t>
            </a:r>
          </a:p>
          <a:p>
            <a:pPr marL="457200" lvl="0" indent="-381000" rtl="0">
              <a:lnSpc>
                <a:spcPct val="150000"/>
              </a:lnSpc>
              <a:spcBef>
                <a:spcPts val="0"/>
              </a:spcBef>
              <a:spcAft>
                <a:spcPts val="0"/>
              </a:spcAft>
              <a:buClr>
                <a:srgbClr val="000000"/>
              </a:buClr>
              <a:buSzPct val="100000"/>
              <a:buFont typeface="Arial" charset="0"/>
              <a:buChar char="•"/>
            </a:pPr>
            <a:r>
              <a:rPr lang="de" sz="2400" dirty="0">
                <a:solidFill>
                  <a:srgbClr val="000000"/>
                </a:solidFill>
                <a:latin typeface="Avenir Book" charset="0"/>
                <a:ea typeface="Avenir Book" charset="0"/>
                <a:cs typeface="Avenir Book" charset="0"/>
              </a:rPr>
              <a:t>Der Koordinator bietet eine Schnittstelle zwischen dem System und einem Steuerungsmodul 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de" b="1" dirty="0">
                <a:latin typeface="Avenir Book" charset="0"/>
                <a:ea typeface="Avenir Book" charset="0"/>
                <a:cs typeface="Avenir Book" charset="0"/>
              </a:rPr>
              <a:t>Komponentenübersicht II</a:t>
            </a:r>
          </a:p>
        </p:txBody>
      </p:sp>
      <p:sp>
        <p:nvSpPr>
          <p:cNvPr id="115" name="Shape 115"/>
          <p:cNvSpPr txBox="1">
            <a:spLocks noGrp="1"/>
          </p:cNvSpPr>
          <p:nvPr>
            <p:ph type="body" idx="1"/>
          </p:nvPr>
        </p:nvSpPr>
        <p:spPr>
          <a:xfrm>
            <a:off x="311700" y="1177325"/>
            <a:ext cx="8520600" cy="3339000"/>
          </a:xfrm>
          <a:prstGeom prst="rect">
            <a:avLst/>
          </a:prstGeom>
        </p:spPr>
        <p:txBody>
          <a:bodyPr lIns="91425" tIns="91425" rIns="91425" bIns="91425" anchor="t" anchorCtr="0">
            <a:noAutofit/>
          </a:bodyPr>
          <a:lstStyle/>
          <a:p>
            <a:pPr marL="495300" lvl="0" indent="-457200" rtl="0">
              <a:lnSpc>
                <a:spcPct val="150000"/>
              </a:lnSpc>
              <a:spcBef>
                <a:spcPts val="0"/>
              </a:spcBef>
              <a:spcAft>
                <a:spcPts val="0"/>
              </a:spcAft>
              <a:buClr>
                <a:srgbClr val="000000"/>
              </a:buClr>
              <a:buSzPct val="100000"/>
              <a:buFont typeface="Arial" charset="0"/>
              <a:buChar char="•"/>
            </a:pPr>
            <a:r>
              <a:rPr lang="de" sz="3000" dirty="0">
                <a:solidFill>
                  <a:srgbClr val="000000"/>
                </a:solidFill>
                <a:latin typeface="Avenir Book" charset="0"/>
                <a:ea typeface="Avenir Book" charset="0"/>
                <a:cs typeface="Avenir Book" charset="0"/>
              </a:rPr>
              <a:t>Die </a:t>
            </a:r>
            <a:r>
              <a:rPr lang="de" sz="3000" dirty="0" err="1">
                <a:solidFill>
                  <a:srgbClr val="000000"/>
                </a:solidFill>
                <a:latin typeface="Avenir Book" charset="0"/>
                <a:ea typeface="Avenir Book" charset="0"/>
                <a:cs typeface="Avenir Book" charset="0"/>
              </a:rPr>
              <a:t>ggT</a:t>
            </a:r>
            <a:r>
              <a:rPr lang="de" sz="3000" dirty="0">
                <a:solidFill>
                  <a:srgbClr val="000000"/>
                </a:solidFill>
                <a:latin typeface="Avenir Book" charset="0"/>
                <a:ea typeface="Avenir Book" charset="0"/>
                <a:cs typeface="Avenir Book" charset="0"/>
              </a:rPr>
              <a:t>-Prozessen verwirklichen die eigentliche Berechnung des </a:t>
            </a:r>
            <a:r>
              <a:rPr lang="de" sz="3000" dirty="0" err="1">
                <a:solidFill>
                  <a:srgbClr val="000000"/>
                </a:solidFill>
                <a:latin typeface="Avenir Book" charset="0"/>
                <a:ea typeface="Avenir Book" charset="0"/>
                <a:cs typeface="Avenir Book" charset="0"/>
              </a:rPr>
              <a:t>ggT</a:t>
            </a:r>
            <a:r>
              <a:rPr lang="de" sz="3000" dirty="0">
                <a:solidFill>
                  <a:srgbClr val="000000"/>
                </a:solidFill>
                <a:latin typeface="Avenir Book" charset="0"/>
                <a:ea typeface="Avenir Book" charset="0"/>
                <a:cs typeface="Avenir Book" charset="0"/>
              </a:rPr>
              <a:t> </a:t>
            </a:r>
          </a:p>
          <a:p>
            <a:pPr marL="495300" lvl="0" indent="-457200" rtl="0">
              <a:lnSpc>
                <a:spcPct val="150000"/>
              </a:lnSpc>
              <a:spcBef>
                <a:spcPts val="0"/>
              </a:spcBef>
              <a:spcAft>
                <a:spcPts val="0"/>
              </a:spcAft>
              <a:buClr>
                <a:srgbClr val="000000"/>
              </a:buClr>
              <a:buSzPct val="100000"/>
              <a:buFont typeface="Arial" charset="0"/>
              <a:buChar char="•"/>
            </a:pPr>
            <a:r>
              <a:rPr lang="de" sz="3000" dirty="0">
                <a:solidFill>
                  <a:srgbClr val="000000"/>
                </a:solidFill>
                <a:latin typeface="Avenir Book" charset="0"/>
                <a:ea typeface="Avenir Book" charset="0"/>
                <a:cs typeface="Avenir Book" charset="0"/>
              </a:rPr>
              <a:t>Das Steuerungsmodul vermittelt die Nachrichten zwischen User und Koordinato</a:t>
            </a:r>
            <a:r>
              <a:rPr lang="de" sz="3000" dirty="0">
                <a:solidFill>
                  <a:srgbClr val="000000"/>
                </a:solidFill>
              </a:rPr>
              <a:t>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de" b="1" dirty="0">
                <a:latin typeface="Avenir Book" charset="0"/>
                <a:ea typeface="Avenir Book" charset="0"/>
                <a:cs typeface="Avenir Book" charset="0"/>
              </a:rPr>
              <a:t>Komponentenübersicht III</a:t>
            </a:r>
          </a:p>
        </p:txBody>
      </p:sp>
      <p:sp>
        <p:nvSpPr>
          <p:cNvPr id="121" name="Shape 121"/>
          <p:cNvSpPr txBox="1">
            <a:spLocks noGrp="1"/>
          </p:cNvSpPr>
          <p:nvPr>
            <p:ph type="body" idx="1"/>
          </p:nvPr>
        </p:nvSpPr>
        <p:spPr>
          <a:xfrm>
            <a:off x="311700" y="1177325"/>
            <a:ext cx="8520600" cy="3339000"/>
          </a:xfrm>
          <a:prstGeom prst="rect">
            <a:avLst/>
          </a:prstGeom>
        </p:spPr>
        <p:txBody>
          <a:bodyPr lIns="91425" tIns="91425" rIns="91425" bIns="91425" anchor="t" anchorCtr="0">
            <a:noAutofit/>
          </a:bodyPr>
          <a:lstStyle/>
          <a:p>
            <a:pPr marL="495300" lvl="0" indent="-457200" rtl="0">
              <a:spcBef>
                <a:spcPts val="0"/>
              </a:spcBef>
              <a:spcAft>
                <a:spcPts val="0"/>
              </a:spcAft>
              <a:buClr>
                <a:srgbClr val="000000"/>
              </a:buClr>
              <a:buSzPct val="100000"/>
              <a:buFont typeface="Arial" charset="0"/>
              <a:buChar char="•"/>
            </a:pPr>
            <a:r>
              <a:rPr lang="de" sz="3000" dirty="0">
                <a:solidFill>
                  <a:srgbClr val="000000"/>
                </a:solidFill>
                <a:latin typeface="Avenir Book" charset="0"/>
                <a:ea typeface="Avenir Book" charset="0"/>
                <a:cs typeface="Avenir Book" charset="0"/>
              </a:rPr>
              <a:t>Der Koordinator verwaltet das Starten und Runterfahren des Berechnungssystems und steuert die Berechnung</a:t>
            </a:r>
          </a:p>
          <a:p>
            <a:pPr marL="495300" lvl="0" indent="-457200" rtl="0">
              <a:spcBef>
                <a:spcPts val="0"/>
              </a:spcBef>
              <a:spcAft>
                <a:spcPts val="0"/>
              </a:spcAft>
              <a:buClr>
                <a:srgbClr val="000000"/>
              </a:buClr>
              <a:buSzPct val="100000"/>
              <a:buFont typeface="Arial" charset="0"/>
              <a:buChar char="•"/>
            </a:pPr>
            <a:r>
              <a:rPr lang="de" sz="3000" dirty="0">
                <a:solidFill>
                  <a:srgbClr val="000000"/>
                </a:solidFill>
                <a:latin typeface="Avenir Book" charset="0"/>
                <a:ea typeface="Avenir Book" charset="0"/>
                <a:cs typeface="Avenir Book" charset="0"/>
              </a:rPr>
              <a:t>Alle </a:t>
            </a:r>
            <a:r>
              <a:rPr lang="de" sz="3000" dirty="0" err="1">
                <a:solidFill>
                  <a:srgbClr val="000000"/>
                </a:solidFill>
                <a:latin typeface="Avenir Book" charset="0"/>
                <a:ea typeface="Avenir Book" charset="0"/>
                <a:cs typeface="Avenir Book" charset="0"/>
              </a:rPr>
              <a:t>ggT</a:t>
            </a:r>
            <a:r>
              <a:rPr lang="de" sz="3000" dirty="0">
                <a:solidFill>
                  <a:srgbClr val="000000"/>
                </a:solidFill>
                <a:latin typeface="Avenir Book" charset="0"/>
                <a:ea typeface="Avenir Book" charset="0"/>
                <a:cs typeface="Avenir Book" charset="0"/>
              </a:rPr>
              <a:t>- und Starter-Prozesse melden sich zunächst bei ihm, damit sie selbständig die Aufgabe berechnen können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Shape 126" descr="InitialSequenz.png"/>
          <p:cNvPicPr preferRelativeResize="0"/>
          <p:nvPr/>
        </p:nvPicPr>
        <p:blipFill>
          <a:blip r:embed="rId3">
            <a:alphaModFix/>
          </a:blip>
          <a:stretch>
            <a:fillRect/>
          </a:stretch>
        </p:blipFill>
        <p:spPr>
          <a:xfrm>
            <a:off x="1564700" y="1190875"/>
            <a:ext cx="6014599" cy="3797650"/>
          </a:xfrm>
          <a:prstGeom prst="rect">
            <a:avLst/>
          </a:prstGeom>
          <a:noFill/>
          <a:ln>
            <a:noFill/>
          </a:ln>
        </p:spPr>
      </p:pic>
      <p:sp>
        <p:nvSpPr>
          <p:cNvPr id="127" name="Shape 12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de" b="1" dirty="0">
                <a:latin typeface="Avenir Book" charset="0"/>
                <a:ea typeface="Avenir Book" charset="0"/>
                <a:cs typeface="Avenir Book" charset="0"/>
              </a:rPr>
              <a:t>Phasenübersicht: Initialisierung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de" b="1" dirty="0">
                <a:latin typeface="Avenir Book" charset="0"/>
                <a:ea typeface="Avenir Book" charset="0"/>
                <a:cs typeface="Avenir Book" charset="0"/>
              </a:rPr>
              <a:t>Phasenübersicht: Arbeitsphase</a:t>
            </a:r>
          </a:p>
        </p:txBody>
      </p:sp>
      <p:pic>
        <p:nvPicPr>
          <p:cNvPr id="133" name="Shape 133" descr="ArbeitSequenz.png"/>
          <p:cNvPicPr preferRelativeResize="0"/>
          <p:nvPr/>
        </p:nvPicPr>
        <p:blipFill>
          <a:blip r:embed="rId3">
            <a:alphaModFix/>
          </a:blip>
          <a:stretch>
            <a:fillRect/>
          </a:stretch>
        </p:blipFill>
        <p:spPr>
          <a:xfrm>
            <a:off x="487062" y="1184625"/>
            <a:ext cx="8169875" cy="372512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704</Words>
  <Application>Microsoft Macintosh PowerPoint</Application>
  <PresentationFormat>On-screen Show (16:9)</PresentationFormat>
  <Paragraphs>45</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Roboto</vt:lpstr>
      <vt:lpstr>Arial</vt:lpstr>
      <vt:lpstr>Avenir Book</vt:lpstr>
      <vt:lpstr>geometric</vt:lpstr>
      <vt:lpstr>Koordination von Teilaktivitäten im verteilten System</vt:lpstr>
      <vt:lpstr>Gliederung / Inhalt</vt:lpstr>
      <vt:lpstr>Aufgabenstellung</vt:lpstr>
      <vt:lpstr>allgemeiner Ablauf</vt:lpstr>
      <vt:lpstr>Komponentenübersicht I</vt:lpstr>
      <vt:lpstr>Komponentenübersicht II</vt:lpstr>
      <vt:lpstr>Komponentenübersicht III</vt:lpstr>
      <vt:lpstr>Phasenübersicht: Initialisierung</vt:lpstr>
      <vt:lpstr>Phasenübersicht: Arbeitsphase</vt:lpstr>
      <vt:lpstr>Phasenübersicht: Beendigungsphase</vt:lpstr>
      <vt:lpstr>Fazit</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Koordination von Teilaktivitäten im verteilten System</dc:title>
  <cp:lastModifiedBy>Igor Arkhipov</cp:lastModifiedBy>
  <cp:revision>2</cp:revision>
  <dcterms:modified xsi:type="dcterms:W3CDTF">2016-11-16T00:53:54Z</dcterms:modified>
</cp:coreProperties>
</file>