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6.jpeg" ContentType="image/jpe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Разпознаване на изговарянето на латински термини от медицината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Герасим Велчев, фн. 81365, КН 4ти курс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Ралица Дарджонова, фн. 81350, КН 4ти курс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Подготовка за обучение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60000" y="1980000"/>
            <a:ext cx="302220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Получените данни могат да бъдат представени чрез спектрограма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46" name="Picture 105" descr=""/>
          <p:cNvPicPr/>
          <p:nvPr/>
        </p:nvPicPr>
        <p:blipFill>
          <a:blip r:embed="rId1"/>
          <a:stretch/>
        </p:blipFill>
        <p:spPr>
          <a:xfrm>
            <a:off x="3467520" y="1741680"/>
            <a:ext cx="6498360" cy="484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Подготовка за обучение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42880" y="1812960"/>
            <a:ext cx="814356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Извличане на характеристиките от спектрограмата: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1c1c1c"/>
              </a:buClr>
              <a:buFont typeface="Symbol" charset="2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максимална амплитуда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1c1c1c"/>
              </a:buClr>
              <a:buFont typeface="Symbol" charset="2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честота, съответстваща на тази максимална амплитуда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1c1c1c"/>
              </a:buClr>
              <a:buFont typeface="Symbol" charset="2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средна амплитуда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1c1c1c"/>
              </a:buClr>
              <a:buFont typeface="Symbol" charset="2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стандартно отклонение на амплитудата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1c1c1c"/>
              </a:buClr>
              <a:buFont typeface="Symbol" charset="2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среден интензитет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1c1c1c"/>
              </a:buClr>
              <a:buFont typeface="Symbol" charset="2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стандартно отклонение на интензитета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Обучение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Получените характеристики ще ги подадем на LSTM (Long-Short Term Memory) Recurrent Neural Network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Като инструмент ще използваме Tensorflow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514800" y="3657600"/>
            <a:ext cx="5002560" cy="356580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6126480" y="3383280"/>
            <a:ext cx="3382920" cy="38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Настройване на тренирания модел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Symbol" charset="2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Batch size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Symbol" charset="2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Timesteps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Symbol" charset="2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Adam optimiser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Symbol" charset="2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Activation function softmax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Symbol" charset="2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Loss function (cross-entropy)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Symbol" charset="2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Number of epochs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Предсказване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Думите трябва да бъдат отделими в речта с достатъчно големи паузи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Сложните думи ще разделяме на прозорци по същия начин, както при обучението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Невронната мрежа съпоставя на прозорец най-вероятната буква, която е произнесена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Получава се таблица като тази на следващия слайд (пример с думата Hello)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Предсказване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8" name="Picture 111" descr=""/>
          <p:cNvPicPr/>
          <p:nvPr/>
        </p:nvPicPr>
        <p:blipFill>
          <a:blip r:embed="rId1"/>
          <a:stretch/>
        </p:blipFill>
        <p:spPr>
          <a:xfrm>
            <a:off x="937440" y="1556280"/>
            <a:ext cx="8023320" cy="511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Разпознаване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Ще търсим близост на получена дума с дума от речника на термините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Близостта може да я определяме по Levenstein edit distance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Мотивация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По-лесно писане на диагнози и рецепти, давани от лекари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Голяма част от работата им е свързана с писане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Някои лекари нямат медицински сестри, които да им помагат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Какво е свършено до момента по проблема?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Shazam – разпознаване на мелодии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Google – speech recognizer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660720" y="1737360"/>
            <a:ext cx="2848680" cy="48808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371600" y="3566160"/>
            <a:ext cx="4015080" cy="267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Генериране на набор от данни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645920"/>
            <a:ext cx="9178920" cy="50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Записване на медицински термини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Разделяне на файла на кратки записи 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Премахване на началната и крайната “тишина”</a:t>
            </a:r>
            <a:endParaRPr b="0" lang="en-US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Етикетиране на записите от думи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Подготовка за обучение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Използване на библиотеката pydup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Всеки файл се представя чрез редица от сaмпли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Съпоставяне на дискретен запис на непрекъсната звукова вълна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Подготовка за обучение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6" name="Picture 95" descr=""/>
          <p:cNvPicPr/>
          <p:nvPr/>
        </p:nvPicPr>
        <p:blipFill>
          <a:blip r:embed="rId1"/>
          <a:stretch/>
        </p:blipFill>
        <p:spPr>
          <a:xfrm>
            <a:off x="360000" y="2355480"/>
            <a:ext cx="9178920" cy="392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Подготовка за обучение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Генериране на прозорци с големина 1024 семпъла (приблизително 23 ms)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39" name="Picture 98" descr=""/>
          <p:cNvPicPr/>
          <p:nvPr/>
        </p:nvPicPr>
        <p:blipFill>
          <a:blip r:embed="rId1"/>
          <a:stretch/>
        </p:blipFill>
        <p:spPr>
          <a:xfrm>
            <a:off x="577440" y="3842640"/>
            <a:ext cx="8656920" cy="246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Подготовка за обучение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Върху всеки прозорец прилагаме трансформация на Фурие, като използваме алгоритъма FFT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За минимизиране на грешката преди трансформацията прилагаме прозоръчна функция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Ще използваме прозоръчната функция на Хан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101" descr=""/>
          <p:cNvPicPr/>
          <p:nvPr/>
        </p:nvPicPr>
        <p:blipFill>
          <a:blip r:embed="rId1"/>
          <a:stretch/>
        </p:blipFill>
        <p:spPr>
          <a:xfrm>
            <a:off x="421200" y="274320"/>
            <a:ext cx="9178920" cy="3254040"/>
          </a:xfrm>
          <a:prstGeom prst="rect">
            <a:avLst/>
          </a:prstGeom>
          <a:ln>
            <a:noFill/>
          </a:ln>
        </p:spPr>
      </p:pic>
      <p:pic>
        <p:nvPicPr>
          <p:cNvPr id="143" name="Picture 102" descr=""/>
          <p:cNvPicPr/>
          <p:nvPr/>
        </p:nvPicPr>
        <p:blipFill>
          <a:blip r:embed="rId2"/>
          <a:stretch/>
        </p:blipFill>
        <p:spPr>
          <a:xfrm>
            <a:off x="623520" y="3657600"/>
            <a:ext cx="8976600" cy="310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2018-12-21T20:50:37Z</dcterms:created>
  <dc:creator/>
  <dc:description/>
  <dc:language>en-US</dc:language>
  <cp:lastModifiedBy/>
  <dcterms:modified xsi:type="dcterms:W3CDTF">2019-02-02T18:22:46Z</dcterms:modified>
  <cp:revision>37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