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9" r:id="rId1"/>
  </p:sldMasterIdLst>
  <p:notesMasterIdLst>
    <p:notesMasterId r:id="rId59"/>
  </p:notesMasterIdLst>
  <p:handoutMasterIdLst>
    <p:handoutMasterId r:id="rId60"/>
  </p:handoutMasterIdLst>
  <p:sldIdLst>
    <p:sldId id="256" r:id="rId2"/>
    <p:sldId id="258" r:id="rId3"/>
    <p:sldId id="259" r:id="rId4"/>
    <p:sldId id="260" r:id="rId5"/>
    <p:sldId id="264" r:id="rId6"/>
    <p:sldId id="265" r:id="rId7"/>
    <p:sldId id="262" r:id="rId8"/>
    <p:sldId id="263" r:id="rId9"/>
    <p:sldId id="266" r:id="rId10"/>
    <p:sldId id="267" r:id="rId11"/>
    <p:sldId id="268" r:id="rId12"/>
    <p:sldId id="305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306" r:id="rId24"/>
    <p:sldId id="270" r:id="rId25"/>
    <p:sldId id="269" r:id="rId26"/>
    <p:sldId id="286" r:id="rId27"/>
    <p:sldId id="271" r:id="rId28"/>
    <p:sldId id="272" r:id="rId29"/>
    <p:sldId id="283" r:id="rId30"/>
    <p:sldId id="284" r:id="rId31"/>
    <p:sldId id="285" r:id="rId32"/>
    <p:sldId id="287" r:id="rId33"/>
    <p:sldId id="288" r:id="rId34"/>
    <p:sldId id="289" r:id="rId35"/>
    <p:sldId id="290" r:id="rId36"/>
    <p:sldId id="304" r:id="rId37"/>
    <p:sldId id="308" r:id="rId38"/>
    <p:sldId id="309" r:id="rId39"/>
    <p:sldId id="310" r:id="rId40"/>
    <p:sldId id="311" r:id="rId41"/>
    <p:sldId id="312" r:id="rId42"/>
    <p:sldId id="307" r:id="rId43"/>
    <p:sldId id="291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13" r:id="rId56"/>
    <p:sldId id="315" r:id="rId57"/>
    <p:sldId id="261" r:id="rId58"/>
  </p:sldIdLst>
  <p:sldSz cx="9144000" cy="6858000" type="screen4x3"/>
  <p:notesSz cx="6858000" cy="9144000"/>
  <p:defaultTextStyle>
    <a:defPPr>
      <a:defRPr lang="he-IL"/>
    </a:defPPr>
    <a:lvl1pPr algn="ctr" rtl="1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1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1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1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1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FF"/>
    <a:srgbClr val="336699"/>
    <a:srgbClr val="006600"/>
    <a:srgbClr val="3399FF"/>
    <a:srgbClr val="CCFFFF"/>
    <a:srgbClr val="FFFF66"/>
    <a:srgbClr val="66FF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696" autoAdjust="0"/>
    <p:restoredTop sz="93919" autoAdjust="0"/>
  </p:normalViewPr>
  <p:slideViewPr>
    <p:cSldViewPr>
      <p:cViewPr varScale="1">
        <p:scale>
          <a:sx n="126" d="100"/>
          <a:sy n="126" d="100"/>
        </p:scale>
        <p:origin x="-119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fld id="{0ECC21D6-F333-48CF-86A8-64744E87B2D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fld id="{E2EC5F1E-8769-41CB-93F4-929B67E33E8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r" rtl="1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 (Hebrew)" charset="-79"/>
      </a:defRPr>
    </a:lvl1pPr>
    <a:lvl2pPr marL="457200" algn="r" rtl="1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 (Hebrew)" charset="-79"/>
      </a:defRPr>
    </a:lvl2pPr>
    <a:lvl3pPr marL="914400" algn="r" rtl="1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 (Hebrew)" charset="-79"/>
      </a:defRPr>
    </a:lvl3pPr>
    <a:lvl4pPr marL="1371600" algn="r" rtl="1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 (Hebrew)" charset="-79"/>
      </a:defRPr>
    </a:lvl4pPr>
    <a:lvl5pPr marL="1828800" algn="r" rtl="1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 (Hebrew)" charset="-79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7D1113-EB92-469D-882C-245F906CD3D1}" type="slidenum">
              <a:rPr lang="en-US"/>
              <a:pPr/>
              <a:t>1</a:t>
            </a:fld>
            <a:endParaRPr lang="en-US"/>
          </a:p>
        </p:txBody>
      </p:sp>
      <p:sp>
        <p:nvSpPr>
          <p:cNvPr id="409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E32685-77FB-4A7B-AC84-08F7A54C12FC}" type="slidenum">
              <a:rPr lang="en-US"/>
              <a:pPr/>
              <a:t>49</a:t>
            </a:fld>
            <a:endParaRPr lang="en-US"/>
          </a:p>
        </p:txBody>
      </p:sp>
      <p:sp>
        <p:nvSpPr>
          <p:cNvPr id="6246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e-IL"/>
              <a:t>ה =&lt; זה מכיוון שגם אם התבצע </a:t>
            </a:r>
            <a:r>
              <a:rPr lang="en-US"/>
              <a:t>crossover </a:t>
            </a:r>
            <a:r>
              <a:rPr lang="he-IL"/>
              <a:t> במקום שהורס, עדיין יכול להיות, שבפוקס המחרוזת השניה תשמור על הסכימה.</a:t>
            </a: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Group 2"/>
          <p:cNvGrpSpPr>
            <a:grpSpLocks/>
          </p:cNvGrpSpPr>
          <p:nvPr/>
        </p:nvGrpSpPr>
        <p:grpSpPr bwMode="auto">
          <a:xfrm>
            <a:off x="0" y="-14288"/>
            <a:ext cx="9155113" cy="6884988"/>
            <a:chOff x="0" y="-9"/>
            <a:chExt cx="5767" cy="4337"/>
          </a:xfrm>
        </p:grpSpPr>
        <p:sp>
          <p:nvSpPr>
            <p:cNvPr id="7171" name="Freeform 3"/>
            <p:cNvSpPr>
              <a:spLocks/>
            </p:cNvSpPr>
            <p:nvPr/>
          </p:nvSpPr>
          <p:spPr bwMode="hidden">
            <a:xfrm>
              <a:off x="1632" y="-5"/>
              <a:ext cx="1737" cy="4333"/>
            </a:xfrm>
            <a:custGeom>
              <a:avLst/>
              <a:gdLst/>
              <a:ahLst/>
              <a:cxnLst>
                <a:cxn ang="0">
                  <a:pos x="494" y="4309"/>
                </a:cxn>
                <a:cxn ang="0">
                  <a:pos x="1737" y="4320"/>
                </a:cxn>
                <a:cxn ang="0">
                  <a:pos x="524" y="0"/>
                </a:cxn>
                <a:cxn ang="0">
                  <a:pos x="0" y="7"/>
                </a:cxn>
                <a:cxn ang="0">
                  <a:pos x="494" y="430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2" name="Freeform 4"/>
            <p:cNvSpPr>
              <a:spLocks/>
            </p:cNvSpPr>
            <p:nvPr/>
          </p:nvSpPr>
          <p:spPr bwMode="hidden">
            <a:xfrm>
              <a:off x="0" y="-7"/>
              <a:ext cx="1737" cy="4329"/>
            </a:xfrm>
            <a:custGeom>
              <a:avLst/>
              <a:gdLst/>
              <a:ahLst/>
              <a:cxnLst>
                <a:cxn ang="0">
                  <a:pos x="494" y="4309"/>
                </a:cxn>
                <a:cxn ang="0">
                  <a:pos x="1737" y="4320"/>
                </a:cxn>
                <a:cxn ang="0">
                  <a:pos x="524" y="0"/>
                </a:cxn>
                <a:cxn ang="0">
                  <a:pos x="0" y="7"/>
                </a:cxn>
                <a:cxn ang="0">
                  <a:pos x="494" y="430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3" name="Freeform 5"/>
            <p:cNvSpPr>
              <a:spLocks/>
            </p:cNvSpPr>
            <p:nvPr/>
          </p:nvSpPr>
          <p:spPr bwMode="hidden">
            <a:xfrm>
              <a:off x="3744" y="-4"/>
              <a:ext cx="1739" cy="4330"/>
            </a:xfrm>
            <a:custGeom>
              <a:avLst/>
              <a:gdLst/>
              <a:ahLst/>
              <a:cxnLst>
                <a:cxn ang="0">
                  <a:pos x="494" y="4415"/>
                </a:cxn>
                <a:cxn ang="0">
                  <a:pos x="1739" y="4420"/>
                </a:cxn>
                <a:cxn ang="0">
                  <a:pos x="524" y="0"/>
                </a:cxn>
                <a:cxn ang="0">
                  <a:pos x="0" y="7"/>
                </a:cxn>
                <a:cxn ang="0">
                  <a:pos x="494" y="4415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4" name="Freeform 6"/>
            <p:cNvSpPr>
              <a:spLocks/>
            </p:cNvSpPr>
            <p:nvPr/>
          </p:nvSpPr>
          <p:spPr bwMode="hidden">
            <a:xfrm>
              <a:off x="1920" y="-9"/>
              <a:ext cx="2080" cy="4324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870" y="4338"/>
                </a:cxn>
                <a:cxn ang="0">
                  <a:pos x="2080" y="4338"/>
                </a:cxn>
                <a:cxn ang="0">
                  <a:pos x="1033" y="0"/>
                </a:cxn>
                <a:cxn ang="0">
                  <a:pos x="0" y="7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5" name="Freeform 7"/>
            <p:cNvSpPr>
              <a:spLocks/>
            </p:cNvSpPr>
            <p:nvPr/>
          </p:nvSpPr>
          <p:spPr bwMode="hidden">
            <a:xfrm>
              <a:off x="117" y="97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6" name="Freeform 8"/>
            <p:cNvSpPr>
              <a:spLocks/>
            </p:cNvSpPr>
            <p:nvPr/>
          </p:nvSpPr>
          <p:spPr bwMode="hidden">
            <a:xfrm rot="2702961" flipH="1">
              <a:off x="810" y="766"/>
              <a:ext cx="2544" cy="1008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7" name="Freeform 9"/>
            <p:cNvSpPr>
              <a:spLocks/>
            </p:cNvSpPr>
            <p:nvPr/>
          </p:nvSpPr>
          <p:spPr bwMode="hidden">
            <a:xfrm>
              <a:off x="83" y="49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8" name="Freeform 10"/>
            <p:cNvSpPr>
              <a:spLocks/>
            </p:cNvSpPr>
            <p:nvPr/>
          </p:nvSpPr>
          <p:spPr bwMode="hidden">
            <a:xfrm rot="-2895842">
              <a:off x="-984" y="1041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9" name="Freeform 11"/>
            <p:cNvSpPr>
              <a:spLocks/>
            </p:cNvSpPr>
            <p:nvPr/>
          </p:nvSpPr>
          <p:spPr bwMode="hidden">
            <a:xfrm rot="-2305141">
              <a:off x="1331" y="913"/>
              <a:ext cx="3594" cy="1735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0" name="Freeform 12"/>
            <p:cNvSpPr>
              <a:spLocks/>
            </p:cNvSpPr>
            <p:nvPr/>
          </p:nvSpPr>
          <p:spPr bwMode="hidden">
            <a:xfrm rot="2084418" flipH="1">
              <a:off x="1859" y="865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1" name="Freeform 13"/>
            <p:cNvSpPr>
              <a:spLocks/>
            </p:cNvSpPr>
            <p:nvPr/>
          </p:nvSpPr>
          <p:spPr bwMode="hidden">
            <a:xfrm>
              <a:off x="4250" y="-7"/>
              <a:ext cx="1089" cy="2285"/>
            </a:xfrm>
            <a:custGeom>
              <a:avLst/>
              <a:gdLst/>
              <a:ahLst/>
              <a:cxnLst>
                <a:cxn ang="0">
                  <a:pos x="0" y="2265"/>
                </a:cxn>
                <a:cxn ang="0">
                  <a:pos x="1030" y="0"/>
                </a:cxn>
                <a:cxn ang="0">
                  <a:pos x="1089" y="0"/>
                </a:cxn>
                <a:cxn ang="0">
                  <a:pos x="37" y="2285"/>
                </a:cxn>
                <a:cxn ang="0">
                  <a:pos x="0" y="2265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2" name="Rectangle 14"/>
            <p:cNvSpPr>
              <a:spLocks noChangeArrowheads="1"/>
            </p:cNvSpPr>
            <p:nvPr/>
          </p:nvSpPr>
          <p:spPr bwMode="invGray">
            <a:xfrm>
              <a:off x="0" y="2441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3" name="Freeform 15"/>
            <p:cNvSpPr>
              <a:spLocks/>
            </p:cNvSpPr>
            <p:nvPr/>
          </p:nvSpPr>
          <p:spPr bwMode="invGray">
            <a:xfrm>
              <a:off x="1632" y="2487"/>
              <a:ext cx="1737" cy="382"/>
            </a:xfrm>
            <a:custGeom>
              <a:avLst/>
              <a:gdLst/>
              <a:ahLst/>
              <a:cxnLst>
                <a:cxn ang="0">
                  <a:pos x="494" y="4309"/>
                </a:cxn>
                <a:cxn ang="0">
                  <a:pos x="1737" y="4320"/>
                </a:cxn>
                <a:cxn ang="0">
                  <a:pos x="524" y="0"/>
                </a:cxn>
                <a:cxn ang="0">
                  <a:pos x="0" y="7"/>
                </a:cxn>
                <a:cxn ang="0">
                  <a:pos x="494" y="430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4" name="Freeform 16"/>
            <p:cNvSpPr>
              <a:spLocks/>
            </p:cNvSpPr>
            <p:nvPr/>
          </p:nvSpPr>
          <p:spPr bwMode="invGray">
            <a:xfrm>
              <a:off x="0" y="2487"/>
              <a:ext cx="1737" cy="381"/>
            </a:xfrm>
            <a:custGeom>
              <a:avLst/>
              <a:gdLst/>
              <a:ahLst/>
              <a:cxnLst>
                <a:cxn ang="0">
                  <a:pos x="494" y="4309"/>
                </a:cxn>
                <a:cxn ang="0">
                  <a:pos x="1737" y="4320"/>
                </a:cxn>
                <a:cxn ang="0">
                  <a:pos x="524" y="0"/>
                </a:cxn>
                <a:cxn ang="0">
                  <a:pos x="0" y="7"/>
                </a:cxn>
                <a:cxn ang="0">
                  <a:pos x="494" y="430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5" name="Freeform 17"/>
            <p:cNvSpPr>
              <a:spLocks/>
            </p:cNvSpPr>
            <p:nvPr/>
          </p:nvSpPr>
          <p:spPr bwMode="invGray">
            <a:xfrm>
              <a:off x="3744" y="2487"/>
              <a:ext cx="1739" cy="382"/>
            </a:xfrm>
            <a:custGeom>
              <a:avLst/>
              <a:gdLst/>
              <a:ahLst/>
              <a:cxnLst>
                <a:cxn ang="0">
                  <a:pos x="494" y="4415"/>
                </a:cxn>
                <a:cxn ang="0">
                  <a:pos x="1739" y="4420"/>
                </a:cxn>
                <a:cxn ang="0">
                  <a:pos x="524" y="0"/>
                </a:cxn>
                <a:cxn ang="0">
                  <a:pos x="0" y="7"/>
                </a:cxn>
                <a:cxn ang="0">
                  <a:pos x="494" y="4415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6" name="Freeform 18"/>
            <p:cNvSpPr>
              <a:spLocks/>
            </p:cNvSpPr>
            <p:nvPr/>
          </p:nvSpPr>
          <p:spPr bwMode="invGray">
            <a:xfrm>
              <a:off x="1920" y="2487"/>
              <a:ext cx="2080" cy="38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870" y="4338"/>
                </a:cxn>
                <a:cxn ang="0">
                  <a:pos x="2080" y="4338"/>
                </a:cxn>
                <a:cxn ang="0">
                  <a:pos x="1033" y="0"/>
                </a:cxn>
                <a:cxn ang="0">
                  <a:pos x="0" y="7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7" name="Rectangle 19"/>
            <p:cNvSpPr>
              <a:spLocks noChangeArrowheads="1"/>
            </p:cNvSpPr>
            <p:nvPr/>
          </p:nvSpPr>
          <p:spPr bwMode="invGray">
            <a:xfrm>
              <a:off x="7" y="2456"/>
              <a:ext cx="5760" cy="432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8" name="Freeform 20"/>
            <p:cNvSpPr>
              <a:spLocks/>
            </p:cNvSpPr>
            <p:nvPr/>
          </p:nvSpPr>
          <p:spPr bwMode="invGray">
            <a:xfrm>
              <a:off x="2583" y="2449"/>
              <a:ext cx="1036" cy="420"/>
            </a:xfrm>
            <a:custGeom>
              <a:avLst/>
              <a:gdLst/>
              <a:ahLst/>
              <a:cxnLst>
                <a:cxn ang="0">
                  <a:pos x="1027" y="0"/>
                </a:cxn>
                <a:cxn ang="0">
                  <a:pos x="0" y="417"/>
                </a:cxn>
                <a:cxn ang="0">
                  <a:pos x="24" y="420"/>
                </a:cxn>
                <a:cxn ang="0">
                  <a:pos x="1036" y="16"/>
                </a:cxn>
                <a:cxn ang="0">
                  <a:pos x="1027" y="0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9" name="Freeform 21"/>
            <p:cNvSpPr>
              <a:spLocks/>
            </p:cNvSpPr>
            <p:nvPr/>
          </p:nvSpPr>
          <p:spPr bwMode="invGray">
            <a:xfrm rot="18897039" flipH="1">
              <a:off x="1486" y="2417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0" name="Freeform 22"/>
            <p:cNvSpPr>
              <a:spLocks/>
            </p:cNvSpPr>
            <p:nvPr/>
          </p:nvSpPr>
          <p:spPr bwMode="invGray">
            <a:xfrm rot="18897039" flipH="1">
              <a:off x="766" y="2417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1" name="Freeform 23"/>
            <p:cNvSpPr>
              <a:spLocks/>
            </p:cNvSpPr>
            <p:nvPr/>
          </p:nvSpPr>
          <p:spPr bwMode="invGray">
            <a:xfrm rot="18897039" flipH="1">
              <a:off x="31" y="2385"/>
              <a:ext cx="1034" cy="487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2" name="Freeform 24"/>
            <p:cNvSpPr>
              <a:spLocks/>
            </p:cNvSpPr>
            <p:nvPr/>
          </p:nvSpPr>
          <p:spPr bwMode="invGray">
            <a:xfrm flipH="1" flipV="1">
              <a:off x="576" y="2441"/>
              <a:ext cx="3552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3" name="Freeform 25"/>
            <p:cNvSpPr>
              <a:spLocks/>
            </p:cNvSpPr>
            <p:nvPr/>
          </p:nvSpPr>
          <p:spPr bwMode="invGray">
            <a:xfrm flipH="1" flipV="1">
              <a:off x="240" y="2441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4" name="Freeform 26"/>
            <p:cNvSpPr>
              <a:spLocks/>
            </p:cNvSpPr>
            <p:nvPr/>
          </p:nvSpPr>
          <p:spPr bwMode="invGray">
            <a:xfrm flipH="1" flipV="1">
              <a:off x="3036" y="2489"/>
              <a:ext cx="1332" cy="383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5" name="Freeform 27"/>
            <p:cNvSpPr>
              <a:spLocks/>
            </p:cNvSpPr>
            <p:nvPr/>
          </p:nvSpPr>
          <p:spPr bwMode="invGray">
            <a:xfrm flipH="1" flipV="1">
              <a:off x="3984" y="2441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6" name="Freeform 28"/>
            <p:cNvSpPr>
              <a:spLocks/>
            </p:cNvSpPr>
            <p:nvPr/>
          </p:nvSpPr>
          <p:spPr bwMode="invGray">
            <a:xfrm flipH="1" flipV="1">
              <a:off x="3456" y="2441"/>
              <a:ext cx="2304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7" name="Rectangle 29"/>
            <p:cNvSpPr>
              <a:spLocks noChangeArrowheads="1"/>
            </p:cNvSpPr>
            <p:nvPr/>
          </p:nvSpPr>
          <p:spPr bwMode="invGray">
            <a:xfrm>
              <a:off x="0" y="2462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8" name="Rectangle 30"/>
            <p:cNvSpPr>
              <a:spLocks noChangeArrowheads="1"/>
            </p:cNvSpPr>
            <p:nvPr/>
          </p:nvSpPr>
          <p:spPr bwMode="hidden">
            <a:xfrm>
              <a:off x="0" y="2880"/>
              <a:ext cx="5760" cy="57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9" name="Rectangle 31"/>
            <p:cNvSpPr>
              <a:spLocks noChangeArrowheads="1"/>
            </p:cNvSpPr>
            <p:nvPr/>
          </p:nvSpPr>
          <p:spPr bwMode="hidden">
            <a:xfrm>
              <a:off x="0" y="3408"/>
              <a:ext cx="5760" cy="91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7200" name="Picture 32" descr="BTZBUL1A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86" y="1650"/>
              <a:ext cx="204" cy="204"/>
            </a:xfrm>
            <a:prstGeom prst="rect">
              <a:avLst/>
            </a:prstGeom>
            <a:noFill/>
          </p:spPr>
        </p:pic>
      </p:grpSp>
      <p:sp>
        <p:nvSpPr>
          <p:cNvPr id="7201" name="Rectangle 33"/>
          <p:cNvSpPr>
            <a:spLocks noGrp="1" noChangeArrowheads="1"/>
          </p:cNvSpPr>
          <p:nvPr>
            <p:ph type="ctrTitle"/>
          </p:nvPr>
        </p:nvSpPr>
        <p:spPr>
          <a:xfrm>
            <a:off x="1676400" y="1905000"/>
            <a:ext cx="7239000" cy="1905000"/>
          </a:xfrm>
        </p:spPr>
        <p:txBody>
          <a:bodyPr/>
          <a:lstStyle>
            <a:lvl1pPr algn="l">
              <a:defRPr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7202" name="Rectangle 34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4572000"/>
            <a:ext cx="6400800" cy="16795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7203" name="Rectangle 35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204" name="Rectangle 36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he-IL"/>
              <a:t>Introduction to Genetic Algorithms</a:t>
            </a:r>
            <a:endParaRPr lang="en-US"/>
          </a:p>
        </p:txBody>
      </p:sp>
      <p:sp>
        <p:nvSpPr>
          <p:cNvPr id="7205" name="Rectangle 3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8D5359A6-66C4-4E23-806B-48ECFAADF13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Introduction to Genetic Algorithms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55A545-8918-4CD8-826E-2E80771D085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465138"/>
            <a:ext cx="1943100" cy="56308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65138"/>
            <a:ext cx="5676900" cy="56308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Introduction to Genetic Algorithms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72FA05-D07B-454E-913F-7ECDFBB2FFE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65138"/>
            <a:ext cx="7772400" cy="14319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12788" y="631348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51188" y="631348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he-IL"/>
              <a:t>Introduction to Genetic Algorithms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80188" y="631348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4D2A4687-D25E-46A4-AE8C-4BC86D4F083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65138"/>
            <a:ext cx="7772400" cy="14319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2788" y="631348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51188" y="631348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he-IL"/>
              <a:t>Introduction to Genetic Algorithms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80188" y="631348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033B735F-9912-4B94-AF98-85642348250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Introduction to Genetic Algorithms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8E4152-CAAE-44CA-99DD-D12F8F4397F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Introduction to Genetic Algorithms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29D27A-D103-4876-96DB-BE39D3A97FE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Introduction to Genetic Algorithms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E55BFD-5CC1-4C5E-BB0F-51260C48768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Introduction to Genetic Algorithms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F27DD5-2C4C-455C-B4C4-ED460889440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Introduction to Genetic Algorithms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D05E78-0A4C-4DB7-8C66-D5AA7B85520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Introduction to Genetic Algorithms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BCC0F0-2B4A-4742-9240-0D3256AECC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Introduction to Genetic Algorithms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9945D4-05A5-4FFB-ABF4-19B0F74AF64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Introduction to Genetic Algorithms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A6CE89-23F6-4F5A-B255-55A8C5BFA81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2"/>
          <p:cNvGrpSpPr>
            <a:grpSpLocks/>
          </p:cNvGrpSpPr>
          <p:nvPr/>
        </p:nvGrpSpPr>
        <p:grpSpPr bwMode="auto">
          <a:xfrm>
            <a:off x="0" y="0"/>
            <a:ext cx="9144000" cy="7405688"/>
            <a:chOff x="0" y="-9"/>
            <a:chExt cx="5760" cy="4665"/>
          </a:xfrm>
        </p:grpSpPr>
        <p:sp>
          <p:nvSpPr>
            <p:cNvPr id="6147" name="Freeform 3"/>
            <p:cNvSpPr>
              <a:spLocks/>
            </p:cNvSpPr>
            <p:nvPr/>
          </p:nvSpPr>
          <p:spPr bwMode="hidden">
            <a:xfrm>
              <a:off x="1632" y="-5"/>
              <a:ext cx="1737" cy="4333"/>
            </a:xfrm>
            <a:custGeom>
              <a:avLst/>
              <a:gdLst/>
              <a:ahLst/>
              <a:cxnLst>
                <a:cxn ang="0">
                  <a:pos x="494" y="4309"/>
                </a:cxn>
                <a:cxn ang="0">
                  <a:pos x="1737" y="4320"/>
                </a:cxn>
                <a:cxn ang="0">
                  <a:pos x="524" y="0"/>
                </a:cxn>
                <a:cxn ang="0">
                  <a:pos x="0" y="7"/>
                </a:cxn>
                <a:cxn ang="0">
                  <a:pos x="494" y="430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8" name="Freeform 4"/>
            <p:cNvSpPr>
              <a:spLocks/>
            </p:cNvSpPr>
            <p:nvPr/>
          </p:nvSpPr>
          <p:spPr bwMode="hidden">
            <a:xfrm>
              <a:off x="0" y="-7"/>
              <a:ext cx="1737" cy="4329"/>
            </a:xfrm>
            <a:custGeom>
              <a:avLst/>
              <a:gdLst/>
              <a:ahLst/>
              <a:cxnLst>
                <a:cxn ang="0">
                  <a:pos x="494" y="4309"/>
                </a:cxn>
                <a:cxn ang="0">
                  <a:pos x="1737" y="4320"/>
                </a:cxn>
                <a:cxn ang="0">
                  <a:pos x="524" y="0"/>
                </a:cxn>
                <a:cxn ang="0">
                  <a:pos x="0" y="7"/>
                </a:cxn>
                <a:cxn ang="0">
                  <a:pos x="494" y="430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9" name="Freeform 5"/>
            <p:cNvSpPr>
              <a:spLocks/>
            </p:cNvSpPr>
            <p:nvPr/>
          </p:nvSpPr>
          <p:spPr bwMode="hidden">
            <a:xfrm>
              <a:off x="3744" y="-4"/>
              <a:ext cx="1739" cy="4330"/>
            </a:xfrm>
            <a:custGeom>
              <a:avLst/>
              <a:gdLst/>
              <a:ahLst/>
              <a:cxnLst>
                <a:cxn ang="0">
                  <a:pos x="494" y="4415"/>
                </a:cxn>
                <a:cxn ang="0">
                  <a:pos x="1739" y="4420"/>
                </a:cxn>
                <a:cxn ang="0">
                  <a:pos x="524" y="0"/>
                </a:cxn>
                <a:cxn ang="0">
                  <a:pos x="0" y="7"/>
                </a:cxn>
                <a:cxn ang="0">
                  <a:pos x="494" y="4415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0" name="Freeform 6"/>
            <p:cNvSpPr>
              <a:spLocks/>
            </p:cNvSpPr>
            <p:nvPr/>
          </p:nvSpPr>
          <p:spPr bwMode="hidden">
            <a:xfrm>
              <a:off x="1920" y="-9"/>
              <a:ext cx="2080" cy="4324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870" y="4338"/>
                </a:cxn>
                <a:cxn ang="0">
                  <a:pos x="2080" y="4338"/>
                </a:cxn>
                <a:cxn ang="0">
                  <a:pos x="1033" y="0"/>
                </a:cxn>
                <a:cxn ang="0">
                  <a:pos x="0" y="7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1" name="Freeform 7"/>
            <p:cNvSpPr>
              <a:spLocks/>
            </p:cNvSpPr>
            <p:nvPr/>
          </p:nvSpPr>
          <p:spPr bwMode="hidden">
            <a:xfrm>
              <a:off x="117" y="97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2" name="Freeform 8"/>
            <p:cNvSpPr>
              <a:spLocks/>
            </p:cNvSpPr>
            <p:nvPr/>
          </p:nvSpPr>
          <p:spPr bwMode="hidden">
            <a:xfrm rot="2702961" flipH="1">
              <a:off x="810" y="766"/>
              <a:ext cx="2544" cy="1008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3" name="Freeform 9"/>
            <p:cNvSpPr>
              <a:spLocks/>
            </p:cNvSpPr>
            <p:nvPr/>
          </p:nvSpPr>
          <p:spPr bwMode="hidden">
            <a:xfrm>
              <a:off x="83" y="49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4" name="Freeform 10"/>
            <p:cNvSpPr>
              <a:spLocks/>
            </p:cNvSpPr>
            <p:nvPr userDrawn="1"/>
          </p:nvSpPr>
          <p:spPr bwMode="hidden">
            <a:xfrm rot="-2895842">
              <a:off x="-984" y="1041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5" name="Freeform 11"/>
            <p:cNvSpPr>
              <a:spLocks/>
            </p:cNvSpPr>
            <p:nvPr/>
          </p:nvSpPr>
          <p:spPr bwMode="hidden">
            <a:xfrm rot="-2305141">
              <a:off x="1331" y="913"/>
              <a:ext cx="3594" cy="1735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6" name="Freeform 12"/>
            <p:cNvSpPr>
              <a:spLocks/>
            </p:cNvSpPr>
            <p:nvPr/>
          </p:nvSpPr>
          <p:spPr bwMode="hidden">
            <a:xfrm rot="2084418" flipH="1">
              <a:off x="1859" y="865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7" name="Freeform 13"/>
            <p:cNvSpPr>
              <a:spLocks/>
            </p:cNvSpPr>
            <p:nvPr/>
          </p:nvSpPr>
          <p:spPr bwMode="hidden">
            <a:xfrm>
              <a:off x="4250" y="-7"/>
              <a:ext cx="1089" cy="2285"/>
            </a:xfrm>
            <a:custGeom>
              <a:avLst/>
              <a:gdLst/>
              <a:ahLst/>
              <a:cxnLst>
                <a:cxn ang="0">
                  <a:pos x="0" y="2265"/>
                </a:cxn>
                <a:cxn ang="0">
                  <a:pos x="1030" y="0"/>
                </a:cxn>
                <a:cxn ang="0">
                  <a:pos x="1089" y="0"/>
                </a:cxn>
                <a:cxn ang="0">
                  <a:pos x="37" y="2285"/>
                </a:cxn>
                <a:cxn ang="0">
                  <a:pos x="0" y="2265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8" name="Rectangle 14"/>
            <p:cNvSpPr>
              <a:spLocks noChangeArrowheads="1"/>
            </p:cNvSpPr>
            <p:nvPr/>
          </p:nvSpPr>
          <p:spPr bwMode="hidden">
            <a:xfrm>
              <a:off x="0" y="3910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9" name="Freeform 15"/>
            <p:cNvSpPr>
              <a:spLocks/>
            </p:cNvSpPr>
            <p:nvPr/>
          </p:nvSpPr>
          <p:spPr bwMode="hidden">
            <a:xfrm>
              <a:off x="1632" y="3956"/>
              <a:ext cx="1737" cy="382"/>
            </a:xfrm>
            <a:custGeom>
              <a:avLst/>
              <a:gdLst/>
              <a:ahLst/>
              <a:cxnLst>
                <a:cxn ang="0">
                  <a:pos x="494" y="4309"/>
                </a:cxn>
                <a:cxn ang="0">
                  <a:pos x="1737" y="4320"/>
                </a:cxn>
                <a:cxn ang="0">
                  <a:pos x="524" y="0"/>
                </a:cxn>
                <a:cxn ang="0">
                  <a:pos x="0" y="7"/>
                </a:cxn>
                <a:cxn ang="0">
                  <a:pos x="494" y="430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0" name="Freeform 16"/>
            <p:cNvSpPr>
              <a:spLocks/>
            </p:cNvSpPr>
            <p:nvPr/>
          </p:nvSpPr>
          <p:spPr bwMode="hidden">
            <a:xfrm>
              <a:off x="0" y="3956"/>
              <a:ext cx="1737" cy="381"/>
            </a:xfrm>
            <a:custGeom>
              <a:avLst/>
              <a:gdLst/>
              <a:ahLst/>
              <a:cxnLst>
                <a:cxn ang="0">
                  <a:pos x="494" y="4309"/>
                </a:cxn>
                <a:cxn ang="0">
                  <a:pos x="1737" y="4320"/>
                </a:cxn>
                <a:cxn ang="0">
                  <a:pos x="524" y="0"/>
                </a:cxn>
                <a:cxn ang="0">
                  <a:pos x="0" y="7"/>
                </a:cxn>
                <a:cxn ang="0">
                  <a:pos x="494" y="430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1" name="Freeform 17"/>
            <p:cNvSpPr>
              <a:spLocks/>
            </p:cNvSpPr>
            <p:nvPr/>
          </p:nvSpPr>
          <p:spPr bwMode="hidden">
            <a:xfrm>
              <a:off x="3744" y="3956"/>
              <a:ext cx="1739" cy="382"/>
            </a:xfrm>
            <a:custGeom>
              <a:avLst/>
              <a:gdLst/>
              <a:ahLst/>
              <a:cxnLst>
                <a:cxn ang="0">
                  <a:pos x="494" y="4415"/>
                </a:cxn>
                <a:cxn ang="0">
                  <a:pos x="1739" y="4420"/>
                </a:cxn>
                <a:cxn ang="0">
                  <a:pos x="524" y="0"/>
                </a:cxn>
                <a:cxn ang="0">
                  <a:pos x="0" y="7"/>
                </a:cxn>
                <a:cxn ang="0">
                  <a:pos x="494" y="4415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2" name="Freeform 18"/>
            <p:cNvSpPr>
              <a:spLocks/>
            </p:cNvSpPr>
            <p:nvPr/>
          </p:nvSpPr>
          <p:spPr bwMode="hidden">
            <a:xfrm>
              <a:off x="1920" y="3956"/>
              <a:ext cx="2080" cy="38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870" y="4338"/>
                </a:cxn>
                <a:cxn ang="0">
                  <a:pos x="2080" y="4338"/>
                </a:cxn>
                <a:cxn ang="0">
                  <a:pos x="1033" y="0"/>
                </a:cxn>
                <a:cxn ang="0">
                  <a:pos x="0" y="7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3" name="Rectangle 19"/>
            <p:cNvSpPr>
              <a:spLocks noChangeArrowheads="1"/>
            </p:cNvSpPr>
            <p:nvPr/>
          </p:nvSpPr>
          <p:spPr bwMode="hidden">
            <a:xfrm>
              <a:off x="0" y="3905"/>
              <a:ext cx="5760" cy="432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4" name="Freeform 20"/>
            <p:cNvSpPr>
              <a:spLocks/>
            </p:cNvSpPr>
            <p:nvPr/>
          </p:nvSpPr>
          <p:spPr bwMode="hidden">
            <a:xfrm>
              <a:off x="2583" y="3918"/>
              <a:ext cx="1036" cy="420"/>
            </a:xfrm>
            <a:custGeom>
              <a:avLst/>
              <a:gdLst/>
              <a:ahLst/>
              <a:cxnLst>
                <a:cxn ang="0">
                  <a:pos x="1027" y="0"/>
                </a:cxn>
                <a:cxn ang="0">
                  <a:pos x="0" y="417"/>
                </a:cxn>
                <a:cxn ang="0">
                  <a:pos x="24" y="420"/>
                </a:cxn>
                <a:cxn ang="0">
                  <a:pos x="1036" y="16"/>
                </a:cxn>
                <a:cxn ang="0">
                  <a:pos x="1027" y="0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5" name="Freeform 21"/>
            <p:cNvSpPr>
              <a:spLocks/>
            </p:cNvSpPr>
            <p:nvPr/>
          </p:nvSpPr>
          <p:spPr bwMode="hidden">
            <a:xfrm rot="18897039" flipH="1">
              <a:off x="1486" y="3886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6" name="Freeform 22"/>
            <p:cNvSpPr>
              <a:spLocks/>
            </p:cNvSpPr>
            <p:nvPr/>
          </p:nvSpPr>
          <p:spPr bwMode="hidden">
            <a:xfrm rot="18897039" flipH="1">
              <a:off x="766" y="3886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7" name="Freeform 23"/>
            <p:cNvSpPr>
              <a:spLocks/>
            </p:cNvSpPr>
            <p:nvPr/>
          </p:nvSpPr>
          <p:spPr bwMode="hidden">
            <a:xfrm rot="18897039" flipH="1">
              <a:off x="31" y="3854"/>
              <a:ext cx="1034" cy="487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8" name="Freeform 24"/>
            <p:cNvSpPr>
              <a:spLocks/>
            </p:cNvSpPr>
            <p:nvPr/>
          </p:nvSpPr>
          <p:spPr bwMode="hidden">
            <a:xfrm flipH="1" flipV="1">
              <a:off x="576" y="3910"/>
              <a:ext cx="3552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9" name="Freeform 25"/>
            <p:cNvSpPr>
              <a:spLocks/>
            </p:cNvSpPr>
            <p:nvPr/>
          </p:nvSpPr>
          <p:spPr bwMode="hidden">
            <a:xfrm flipH="1" flipV="1">
              <a:off x="240" y="3910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0" name="Freeform 26"/>
            <p:cNvSpPr>
              <a:spLocks/>
            </p:cNvSpPr>
            <p:nvPr/>
          </p:nvSpPr>
          <p:spPr bwMode="hidden">
            <a:xfrm flipH="1" flipV="1">
              <a:off x="3036" y="3958"/>
              <a:ext cx="1332" cy="383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1" name="Freeform 27"/>
            <p:cNvSpPr>
              <a:spLocks/>
            </p:cNvSpPr>
            <p:nvPr/>
          </p:nvSpPr>
          <p:spPr bwMode="hidden">
            <a:xfrm flipH="1" flipV="1">
              <a:off x="3984" y="3910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2" name="Freeform 28"/>
            <p:cNvSpPr>
              <a:spLocks/>
            </p:cNvSpPr>
            <p:nvPr/>
          </p:nvSpPr>
          <p:spPr bwMode="hidden">
            <a:xfrm flipH="1" flipV="1">
              <a:off x="3456" y="3910"/>
              <a:ext cx="2304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3" name="Rectangle 29"/>
            <p:cNvSpPr>
              <a:spLocks noChangeArrowheads="1"/>
            </p:cNvSpPr>
            <p:nvPr/>
          </p:nvSpPr>
          <p:spPr bwMode="hidden">
            <a:xfrm>
              <a:off x="0" y="3931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74" name="Rectangle 30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65138"/>
            <a:ext cx="7772400" cy="143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he-IL" smtClean="0"/>
              <a:t>לחץ כדי לערוך סגנון כותרת של תבנית בסיס</a:t>
            </a:r>
          </a:p>
        </p:txBody>
      </p:sp>
      <p:sp>
        <p:nvSpPr>
          <p:cNvPr id="6175" name="Rectangle 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</a:p>
        </p:txBody>
      </p:sp>
      <p:sp>
        <p:nvSpPr>
          <p:cNvPr id="6176" name="Rectangle 3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27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177" name="Rectangle 3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51188" y="631348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rtl="0">
              <a:defRPr sz="1400">
                <a:latin typeface="+mn-lt"/>
                <a:cs typeface="+mn-cs"/>
              </a:defRPr>
            </a:lvl1pPr>
          </a:lstStyle>
          <a:p>
            <a:r>
              <a:rPr lang="he-IL"/>
              <a:t>Introduction to Genetic Algorithms</a:t>
            </a:r>
            <a:endParaRPr lang="en-US"/>
          </a:p>
        </p:txBody>
      </p:sp>
      <p:sp>
        <p:nvSpPr>
          <p:cNvPr id="6178" name="Rectangle 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01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rtl="0">
              <a:defRPr sz="1400">
                <a:latin typeface="+mn-lt"/>
              </a:defRPr>
            </a:lvl1pPr>
          </a:lstStyle>
          <a:p>
            <a:fld id="{1295AB03-E32D-4F74-AC6E-7C45386E2A49}" type="slidenum">
              <a:rPr lang="en-US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hf hdr="0" dt="0"/>
  <p:txStyles>
    <p:titleStyle>
      <a:lvl1pPr algn="ctr" rtl="1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1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cs typeface="Times New Roman (Hebrew)" charset="-79"/>
        </a:defRPr>
      </a:lvl2pPr>
      <a:lvl3pPr algn="ctr" rtl="1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cs typeface="Times New Roman (Hebrew)" charset="-79"/>
        </a:defRPr>
      </a:lvl3pPr>
      <a:lvl4pPr algn="ctr" rtl="1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cs typeface="Times New Roman (Hebrew)" charset="-79"/>
        </a:defRPr>
      </a:lvl4pPr>
      <a:lvl5pPr algn="ctr" rtl="1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cs typeface="Times New Roman (Hebrew)" charset="-79"/>
        </a:defRPr>
      </a:lvl5pPr>
      <a:lvl6pPr marL="457200" algn="ctr" rtl="1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cs typeface="Times New Roman (Hebrew)" charset="-79"/>
        </a:defRPr>
      </a:lvl6pPr>
      <a:lvl7pPr marL="914400" algn="ctr" rtl="1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cs typeface="Times New Roman (Hebrew)" charset="-79"/>
        </a:defRPr>
      </a:lvl7pPr>
      <a:lvl8pPr marL="1371600" algn="ctr" rtl="1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cs typeface="Times New Roman (Hebrew)" charset="-79"/>
        </a:defRPr>
      </a:lvl8pPr>
      <a:lvl9pPr marL="1828800" algn="ctr" rtl="1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cs typeface="Times New Roman (Hebrew)" charset="-79"/>
        </a:defRPr>
      </a:lvl9pPr>
    </p:titleStyle>
    <p:bodyStyle>
      <a:lvl1pPr marL="342900" indent="-342900" algn="r" rtl="1" fontAlgn="base">
        <a:spcBef>
          <a:spcPct val="20000"/>
        </a:spcBef>
        <a:spcAft>
          <a:spcPct val="0"/>
        </a:spcAft>
        <a:buSzPct val="85000"/>
        <a:buBlip>
          <a:blip r:embed="rId15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rtl="1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r" rtl="1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l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r" rtl="1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r" rtl="1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r" rtl="1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r" rtl="1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r" rtl="1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r" rtl="1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Introduction to Genetic Algorithms</a:t>
            </a:r>
            <a:endParaRPr lang="en-US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64B17-9D78-464F-AE22-626168BB0184}" type="slidenum">
              <a:rPr lang="en-US"/>
              <a:pPr/>
              <a:t>1</a:t>
            </a:fld>
            <a:endParaRPr lang="en-US"/>
          </a:p>
        </p:txBody>
      </p:sp>
      <p:sp>
        <p:nvSpPr>
          <p:cNvPr id="2057" name="Rectangle 1033"/>
          <p:cNvSpPr>
            <a:spLocks noGrp="1" noChangeArrowheads="1"/>
          </p:cNvSpPr>
          <p:nvPr>
            <p:ph type="title"/>
          </p:nvPr>
        </p:nvSpPr>
        <p:spPr>
          <a:xfrm>
            <a:off x="762000" y="198438"/>
            <a:ext cx="7772400" cy="1431925"/>
          </a:xfrm>
        </p:spPr>
        <p:txBody>
          <a:bodyPr/>
          <a:lstStyle/>
          <a:p>
            <a:r>
              <a:rPr lang="en-US"/>
              <a:t>Introduction to</a:t>
            </a:r>
            <a:br>
              <a:rPr lang="en-US"/>
            </a:br>
            <a:r>
              <a:rPr lang="en-US"/>
              <a:t>Genetic Algorithms</a:t>
            </a:r>
          </a:p>
        </p:txBody>
      </p:sp>
      <p:sp>
        <p:nvSpPr>
          <p:cNvPr id="2059" name="Rectangle 1035"/>
          <p:cNvSpPr>
            <a:spLocks noChangeArrowheads="1"/>
          </p:cNvSpPr>
          <p:nvPr/>
        </p:nvSpPr>
        <p:spPr bwMode="auto">
          <a:xfrm>
            <a:off x="2209800" y="2438400"/>
            <a:ext cx="5410200" cy="180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Assaf Zaritsky</a:t>
            </a:r>
          </a:p>
          <a:p>
            <a:pPr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Ben-Gurion University, Israel</a:t>
            </a:r>
          </a:p>
          <a:p>
            <a:pPr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www.cs.bgu.ac.il/~assafza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Introduction to Genetic Algorithms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00E19-7073-4D0F-80C0-9BC393FBAE6D}" type="slidenum">
              <a:rPr lang="en-US"/>
              <a:pPr/>
              <a:t>10</a:t>
            </a:fld>
            <a:endParaRPr lang="en-US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328613" y="333375"/>
            <a:ext cx="7772400" cy="641350"/>
          </a:xfrm>
        </p:spPr>
        <p:txBody>
          <a:bodyPr/>
          <a:lstStyle/>
          <a:p>
            <a:pPr algn="l" rtl="0"/>
            <a:r>
              <a:rPr lang="en-US" sz="3600"/>
              <a:t>Simple Genetic Algorithm</a:t>
            </a:r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381000" y="990600"/>
            <a:ext cx="8458200" cy="483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/>
              <a:t>produce an initial population of individuals</a:t>
            </a:r>
          </a:p>
          <a:p>
            <a:pPr algn="l" rtl="0">
              <a:spcBef>
                <a:spcPct val="50000"/>
              </a:spcBef>
            </a:pPr>
            <a:r>
              <a:rPr lang="en-US"/>
              <a:t>evaluate the fitness of all individuals</a:t>
            </a:r>
          </a:p>
          <a:p>
            <a:pPr algn="l" rtl="0">
              <a:spcBef>
                <a:spcPct val="50000"/>
              </a:spcBef>
            </a:pPr>
            <a:r>
              <a:rPr lang="en-US" b="1"/>
              <a:t>while</a:t>
            </a:r>
            <a:r>
              <a:rPr lang="en-US"/>
              <a:t> termination condition not met </a:t>
            </a:r>
            <a:r>
              <a:rPr lang="en-US" b="1"/>
              <a:t>do</a:t>
            </a:r>
            <a:endParaRPr lang="en-US"/>
          </a:p>
          <a:p>
            <a:pPr algn="l" rtl="0">
              <a:spcBef>
                <a:spcPct val="50000"/>
              </a:spcBef>
            </a:pPr>
            <a:r>
              <a:rPr lang="en-US"/>
              <a:t>	select fitter individuals for reproduction</a:t>
            </a:r>
          </a:p>
          <a:p>
            <a:pPr algn="l" rtl="0">
              <a:spcBef>
                <a:spcPct val="50000"/>
              </a:spcBef>
            </a:pPr>
            <a:r>
              <a:rPr lang="en-US"/>
              <a:t>	recombine between individuals</a:t>
            </a:r>
          </a:p>
          <a:p>
            <a:pPr algn="l" rtl="0">
              <a:spcBef>
                <a:spcPct val="50000"/>
              </a:spcBef>
            </a:pPr>
            <a:r>
              <a:rPr lang="en-US"/>
              <a:t>	mutate individuals</a:t>
            </a:r>
          </a:p>
          <a:p>
            <a:pPr algn="l" rtl="0">
              <a:spcBef>
                <a:spcPct val="50000"/>
              </a:spcBef>
            </a:pPr>
            <a:r>
              <a:rPr lang="en-US"/>
              <a:t>	evaluate the fitness of the modified individuals</a:t>
            </a:r>
          </a:p>
          <a:p>
            <a:pPr algn="l" rtl="0">
              <a:spcBef>
                <a:spcPct val="50000"/>
              </a:spcBef>
            </a:pPr>
            <a:r>
              <a:rPr lang="en-US"/>
              <a:t>	generate a new population</a:t>
            </a:r>
          </a:p>
          <a:p>
            <a:pPr algn="l" rtl="0">
              <a:spcBef>
                <a:spcPct val="50000"/>
              </a:spcBef>
            </a:pPr>
            <a:r>
              <a:rPr lang="en-US" b="1"/>
              <a:t>End while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Introduction to Genetic Algorithms</a:t>
            </a:r>
            <a:endParaRPr lang="en-US"/>
          </a:p>
        </p:txBody>
      </p:sp>
      <p:sp>
        <p:nvSpPr>
          <p:cNvPr id="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F6AC6-6A18-46E8-84C5-5149A3E699EC}" type="slidenum">
              <a:rPr lang="en-US"/>
              <a:pPr/>
              <a:t>11</a:t>
            </a:fld>
            <a:endParaRPr lang="en-US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60425"/>
            <a:ext cx="7772400" cy="641350"/>
          </a:xfrm>
        </p:spPr>
        <p:txBody>
          <a:bodyPr/>
          <a:lstStyle/>
          <a:p>
            <a:pPr rtl="0"/>
            <a:r>
              <a:rPr lang="en-US" sz="3600"/>
              <a:t>The Evolutionary Cycle</a:t>
            </a:r>
          </a:p>
        </p:txBody>
      </p:sp>
      <p:sp>
        <p:nvSpPr>
          <p:cNvPr id="23555" name="AutoShape 3"/>
          <p:cNvSpPr>
            <a:spLocks noChangeArrowheads="1"/>
          </p:cNvSpPr>
          <p:nvPr/>
        </p:nvSpPr>
        <p:spPr bwMode="auto">
          <a:xfrm>
            <a:off x="1517650" y="1911350"/>
            <a:ext cx="2273300" cy="596900"/>
          </a:xfrm>
          <a:prstGeom prst="octagon">
            <a:avLst>
              <a:gd name="adj" fmla="val 29282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l" rtl="0" eaLnBrk="0" hangingPunct="0"/>
            <a:r>
              <a:rPr lang="en-US" sz="2800">
                <a:latin typeface="Arial" charset="0"/>
              </a:rPr>
              <a:t>selection</a:t>
            </a:r>
          </a:p>
        </p:txBody>
      </p:sp>
      <p:sp>
        <p:nvSpPr>
          <p:cNvPr id="23556" name="AutoShape 4"/>
          <p:cNvSpPr>
            <a:spLocks noChangeArrowheads="1"/>
          </p:cNvSpPr>
          <p:nvPr/>
        </p:nvSpPr>
        <p:spPr bwMode="auto">
          <a:xfrm>
            <a:off x="1517650" y="3359150"/>
            <a:ext cx="2273300" cy="596900"/>
          </a:xfrm>
          <a:prstGeom prst="octagon">
            <a:avLst>
              <a:gd name="adj" fmla="val 29282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l" rtl="0" eaLnBrk="0" hangingPunct="0"/>
            <a:r>
              <a:rPr lang="en-US" sz="2800">
                <a:latin typeface="Arial" charset="0"/>
              </a:rPr>
              <a:t>population</a:t>
            </a:r>
          </a:p>
        </p:txBody>
      </p:sp>
      <p:sp>
        <p:nvSpPr>
          <p:cNvPr id="23557" name="AutoShape 5"/>
          <p:cNvSpPr>
            <a:spLocks noChangeArrowheads="1"/>
          </p:cNvSpPr>
          <p:nvPr/>
        </p:nvSpPr>
        <p:spPr bwMode="auto">
          <a:xfrm>
            <a:off x="6242050" y="3344863"/>
            <a:ext cx="2273300" cy="596900"/>
          </a:xfrm>
          <a:prstGeom prst="octagon">
            <a:avLst>
              <a:gd name="adj" fmla="val 29282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l" rtl="0" eaLnBrk="0" hangingPunct="0"/>
            <a:r>
              <a:rPr lang="en-US" sz="2800">
                <a:latin typeface="Arial" charset="0"/>
              </a:rPr>
              <a:t>evaluation</a:t>
            </a:r>
          </a:p>
        </p:txBody>
      </p:sp>
      <p:sp>
        <p:nvSpPr>
          <p:cNvPr id="23558" name="AutoShape 6"/>
          <p:cNvSpPr>
            <a:spLocks noChangeArrowheads="1"/>
          </p:cNvSpPr>
          <p:nvPr/>
        </p:nvSpPr>
        <p:spPr bwMode="auto">
          <a:xfrm>
            <a:off x="6242050" y="1911350"/>
            <a:ext cx="2273300" cy="596900"/>
          </a:xfrm>
          <a:prstGeom prst="octagon">
            <a:avLst>
              <a:gd name="adj" fmla="val 29282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l" rtl="0" eaLnBrk="0" hangingPunct="0"/>
            <a:r>
              <a:rPr lang="en-US" sz="2800">
                <a:latin typeface="Arial" charset="0"/>
              </a:rPr>
              <a:t>modification</a:t>
            </a:r>
          </a:p>
        </p:txBody>
      </p:sp>
      <p:sp>
        <p:nvSpPr>
          <p:cNvPr id="23559" name="AutoShape 7"/>
          <p:cNvSpPr>
            <a:spLocks noChangeArrowheads="1"/>
          </p:cNvSpPr>
          <p:nvPr/>
        </p:nvSpPr>
        <p:spPr bwMode="auto">
          <a:xfrm>
            <a:off x="6248400" y="5105400"/>
            <a:ext cx="2273300" cy="596900"/>
          </a:xfrm>
          <a:prstGeom prst="octagon">
            <a:avLst>
              <a:gd name="adj" fmla="val 29282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0" name="Line 8"/>
          <p:cNvSpPr>
            <a:spLocks noChangeShapeType="1"/>
          </p:cNvSpPr>
          <p:nvPr/>
        </p:nvSpPr>
        <p:spPr bwMode="auto">
          <a:xfrm>
            <a:off x="3803650" y="2209800"/>
            <a:ext cx="2425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1" name="Line 9"/>
          <p:cNvSpPr>
            <a:spLocks noChangeShapeType="1"/>
          </p:cNvSpPr>
          <p:nvPr/>
        </p:nvSpPr>
        <p:spPr bwMode="auto">
          <a:xfrm>
            <a:off x="2501900" y="2520950"/>
            <a:ext cx="0" cy="825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3" name="Line 11"/>
          <p:cNvSpPr>
            <a:spLocks noChangeShapeType="1"/>
          </p:cNvSpPr>
          <p:nvPr/>
        </p:nvSpPr>
        <p:spPr bwMode="auto">
          <a:xfrm>
            <a:off x="7385050" y="3962400"/>
            <a:ext cx="0" cy="1130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4" name="Rectangle 12"/>
          <p:cNvSpPr>
            <a:spLocks noChangeArrowheads="1"/>
          </p:cNvSpPr>
          <p:nvPr/>
        </p:nvSpPr>
        <p:spPr bwMode="auto">
          <a:xfrm>
            <a:off x="6684963" y="5191125"/>
            <a:ext cx="1330325" cy="515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 rtl="0" eaLnBrk="0" hangingPunct="0"/>
            <a:r>
              <a:rPr lang="en-US" sz="2800">
                <a:latin typeface="Arial" charset="0"/>
              </a:rPr>
              <a:t>discard</a:t>
            </a:r>
          </a:p>
        </p:txBody>
      </p:sp>
      <p:sp>
        <p:nvSpPr>
          <p:cNvPr id="23565" name="Line 13"/>
          <p:cNvSpPr>
            <a:spLocks noChangeShapeType="1"/>
          </p:cNvSpPr>
          <p:nvPr/>
        </p:nvSpPr>
        <p:spPr bwMode="auto">
          <a:xfrm flipH="1">
            <a:off x="3790950" y="3657600"/>
            <a:ext cx="2451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6" name="Line 14"/>
          <p:cNvSpPr>
            <a:spLocks noChangeShapeType="1"/>
          </p:cNvSpPr>
          <p:nvPr/>
        </p:nvSpPr>
        <p:spPr bwMode="auto">
          <a:xfrm>
            <a:off x="7378700" y="2520950"/>
            <a:ext cx="0" cy="825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7" name="Rectangle 15"/>
          <p:cNvSpPr>
            <a:spLocks noChangeArrowheads="1"/>
          </p:cNvSpPr>
          <p:nvPr/>
        </p:nvSpPr>
        <p:spPr bwMode="auto">
          <a:xfrm>
            <a:off x="7467600" y="4114800"/>
            <a:ext cx="1282700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 rtl="0" eaLnBrk="0" hangingPunct="0"/>
            <a:r>
              <a:rPr lang="en-US" i="1"/>
              <a:t> deleted </a:t>
            </a:r>
          </a:p>
          <a:p>
            <a:pPr algn="l" rtl="0" eaLnBrk="0" hangingPunct="0"/>
            <a:r>
              <a:rPr lang="en-US" i="1"/>
              <a:t>members</a:t>
            </a:r>
          </a:p>
        </p:txBody>
      </p:sp>
      <p:sp>
        <p:nvSpPr>
          <p:cNvPr id="23569" name="Rectangle 17"/>
          <p:cNvSpPr>
            <a:spLocks noChangeArrowheads="1"/>
          </p:cNvSpPr>
          <p:nvPr/>
        </p:nvSpPr>
        <p:spPr bwMode="auto">
          <a:xfrm>
            <a:off x="4413250" y="1738313"/>
            <a:ext cx="10953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 rtl="0" eaLnBrk="0" hangingPunct="0"/>
            <a:r>
              <a:rPr lang="en-US" i="1"/>
              <a:t>parents</a:t>
            </a:r>
          </a:p>
        </p:txBody>
      </p:sp>
      <p:sp>
        <p:nvSpPr>
          <p:cNvPr id="23570" name="Rectangle 18"/>
          <p:cNvSpPr>
            <a:spLocks noChangeArrowheads="1"/>
          </p:cNvSpPr>
          <p:nvPr/>
        </p:nvSpPr>
        <p:spPr bwMode="auto">
          <a:xfrm>
            <a:off x="7451725" y="2500313"/>
            <a:ext cx="1281113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 rtl="0" eaLnBrk="0" hangingPunct="0"/>
            <a:r>
              <a:rPr lang="en-US" i="1"/>
              <a:t>modified</a:t>
            </a:r>
          </a:p>
          <a:p>
            <a:pPr algn="l" rtl="0" eaLnBrk="0" hangingPunct="0"/>
            <a:r>
              <a:rPr lang="en-US" i="1"/>
              <a:t>offspring</a:t>
            </a:r>
          </a:p>
        </p:txBody>
      </p:sp>
      <p:sp>
        <p:nvSpPr>
          <p:cNvPr id="23571" name="Rectangle 19"/>
          <p:cNvSpPr>
            <a:spLocks noChangeArrowheads="1"/>
          </p:cNvSpPr>
          <p:nvPr/>
        </p:nvSpPr>
        <p:spPr bwMode="auto">
          <a:xfrm>
            <a:off x="3708400" y="3719513"/>
            <a:ext cx="254000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 rtl="0" eaLnBrk="0" hangingPunct="0"/>
            <a:r>
              <a:rPr lang="en-US" i="1"/>
              <a:t>evaluated offspring</a:t>
            </a:r>
          </a:p>
        </p:txBody>
      </p:sp>
      <p:sp>
        <p:nvSpPr>
          <p:cNvPr id="23572" name="Line 20"/>
          <p:cNvSpPr>
            <a:spLocks noChangeShapeType="1"/>
          </p:cNvSpPr>
          <p:nvPr/>
        </p:nvSpPr>
        <p:spPr bwMode="auto">
          <a:xfrm flipH="1">
            <a:off x="152400" y="3657600"/>
            <a:ext cx="137795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74" name="Text Box 22"/>
          <p:cNvSpPr txBox="1">
            <a:spLocks noChangeArrowheads="1"/>
          </p:cNvSpPr>
          <p:nvPr/>
        </p:nvSpPr>
        <p:spPr bwMode="auto">
          <a:xfrm>
            <a:off x="0" y="32766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/>
              <a:t>initiate &amp;</a:t>
            </a:r>
          </a:p>
        </p:txBody>
      </p:sp>
      <p:sp>
        <p:nvSpPr>
          <p:cNvPr id="23575" name="Text Box 23"/>
          <p:cNvSpPr txBox="1">
            <a:spLocks noChangeArrowheads="1"/>
          </p:cNvSpPr>
          <p:nvPr/>
        </p:nvSpPr>
        <p:spPr bwMode="auto">
          <a:xfrm>
            <a:off x="0" y="36576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i="1"/>
              <a:t> evaluate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Introduction to Genetic Algorithms</a:t>
            </a:r>
            <a:endParaRPr lang="en-US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54FB-99DB-4D3F-A2B8-225483128E8B}" type="slidenum">
              <a:rPr lang="en-US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Introduction to Genetic Algorithms</a:t>
            </a:r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3524-CA10-454E-9BDE-363E3A8B8F92}" type="slidenum">
              <a:rPr lang="en-US"/>
              <a:pPr/>
              <a:t>13</a:t>
            </a:fld>
            <a:endParaRPr lang="en-US"/>
          </a:p>
        </p:txBody>
      </p:sp>
      <p:sp>
        <p:nvSpPr>
          <p:cNvPr id="3174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404813"/>
            <a:ext cx="7772400" cy="1190625"/>
          </a:xfrm>
        </p:spPr>
        <p:txBody>
          <a:bodyPr/>
          <a:lstStyle/>
          <a:p>
            <a:pPr rtl="0"/>
            <a:r>
              <a:rPr lang="en-US" sz="3600"/>
              <a:t>Example:</a:t>
            </a:r>
            <a:br>
              <a:rPr lang="en-US" sz="3600"/>
            </a:br>
            <a:r>
              <a:rPr lang="en-US" sz="3600"/>
              <a:t>the MAXONE problem	</a:t>
            </a:r>
            <a:endParaRPr lang="en-US" sz="3600" b="1" i="1">
              <a:solidFill>
                <a:schemeClr val="accent1"/>
              </a:solidFill>
            </a:endParaRPr>
          </a:p>
        </p:txBody>
      </p:sp>
      <p:sp>
        <p:nvSpPr>
          <p:cNvPr id="31747" name="Text Box 1027"/>
          <p:cNvSpPr txBox="1">
            <a:spLocks noChangeArrowheads="1"/>
          </p:cNvSpPr>
          <p:nvPr/>
        </p:nvSpPr>
        <p:spPr bwMode="auto">
          <a:xfrm>
            <a:off x="762000" y="1981200"/>
            <a:ext cx="73914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2800" dirty="0">
                <a:latin typeface="Arial" charset="0"/>
                <a:cs typeface="Arial" charset="0"/>
              </a:rPr>
              <a:t>Suppose we want to maximize the number of ones in a string of </a:t>
            </a:r>
            <a:r>
              <a:rPr lang="en-US" sz="2800" i="1" dirty="0">
                <a:cs typeface="Times New Roman" pitchFamily="18" charset="0"/>
              </a:rPr>
              <a:t>l</a:t>
            </a:r>
            <a:r>
              <a:rPr lang="en-US" sz="2800" dirty="0">
                <a:latin typeface="Arial" charset="0"/>
                <a:cs typeface="Arial" charset="0"/>
              </a:rPr>
              <a:t> binary digits</a:t>
            </a:r>
          </a:p>
        </p:txBody>
      </p:sp>
      <p:sp>
        <p:nvSpPr>
          <p:cNvPr id="31749" name="Text Box 1029"/>
          <p:cNvSpPr txBox="1">
            <a:spLocks noChangeArrowheads="1"/>
          </p:cNvSpPr>
          <p:nvPr/>
        </p:nvSpPr>
        <p:spPr bwMode="auto">
          <a:xfrm>
            <a:off x="762000" y="3048000"/>
            <a:ext cx="7086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rtl="0">
              <a:spcBef>
                <a:spcPct val="50000"/>
              </a:spcBef>
            </a:pPr>
            <a:r>
              <a:rPr lang="en-US" sz="2800">
                <a:solidFill>
                  <a:srgbClr val="FFFF66"/>
                </a:solidFill>
                <a:latin typeface="Arial" charset="0"/>
                <a:cs typeface="Arial" charset="0"/>
              </a:rPr>
              <a:t>Is it a trivial problem?</a:t>
            </a:r>
          </a:p>
        </p:txBody>
      </p:sp>
      <p:sp>
        <p:nvSpPr>
          <p:cNvPr id="31750" name="Text Box 1030"/>
          <p:cNvSpPr txBox="1">
            <a:spLocks noChangeArrowheads="1"/>
          </p:cNvSpPr>
          <p:nvPr/>
        </p:nvSpPr>
        <p:spPr bwMode="auto">
          <a:xfrm>
            <a:off x="762000" y="3733800"/>
            <a:ext cx="7848600" cy="244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2800">
                <a:latin typeface="Arial" charset="0"/>
                <a:cs typeface="Arial" charset="0"/>
              </a:rPr>
              <a:t>It may seem so because we know the answer in advance</a:t>
            </a:r>
          </a:p>
          <a:p>
            <a:pPr algn="l" rtl="0">
              <a:spcBef>
                <a:spcPct val="50000"/>
              </a:spcBef>
            </a:pPr>
            <a:r>
              <a:rPr lang="en-US" sz="2800">
                <a:latin typeface="Arial" charset="0"/>
                <a:cs typeface="Arial" charset="0"/>
              </a:rPr>
              <a:t>However, we can think of it as maximizing the number of correct answers, each encoded by 1, to </a:t>
            </a:r>
            <a:r>
              <a:rPr lang="en-US" sz="2800" i="1">
                <a:cs typeface="Times New Roman" pitchFamily="18" charset="0"/>
              </a:rPr>
              <a:t>l</a:t>
            </a:r>
            <a:r>
              <a:rPr lang="en-US" sz="2800">
                <a:latin typeface="Arial" charset="0"/>
                <a:cs typeface="Arial" charset="0"/>
              </a:rPr>
              <a:t>  yes/no difficult questions`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autoUpdateAnimBg="0"/>
      <p:bldP spid="31749" grpId="0" autoUpdateAnimBg="0"/>
      <p:bldP spid="31750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Introduction to Genetic Algorithms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8B6F7-8D01-4A76-9765-1F401810CC2F}" type="slidenum">
              <a:rPr lang="en-US"/>
              <a:pPr/>
              <a:t>14</a:t>
            </a:fld>
            <a:endParaRPr lang="en-US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60425"/>
            <a:ext cx="6838950" cy="641350"/>
          </a:xfrm>
        </p:spPr>
        <p:txBody>
          <a:bodyPr/>
          <a:lstStyle/>
          <a:p>
            <a:pPr rtl="0"/>
            <a:r>
              <a:rPr lang="en-US" sz="3600"/>
              <a:t>Example (cont)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sz="2800"/>
              <a:t>An individual is encoded (naturally) as a string of </a:t>
            </a:r>
            <a:r>
              <a:rPr lang="en-US" sz="2800" i="1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800"/>
              <a:t> binary digits</a:t>
            </a:r>
          </a:p>
          <a:p>
            <a:pPr algn="l" rtl="0"/>
            <a:r>
              <a:rPr lang="en-US" sz="2800"/>
              <a:t>The fitness </a:t>
            </a:r>
            <a:r>
              <a:rPr lang="en-US" sz="2800" i="1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800"/>
              <a:t> of a candidate solution to the MAXONE problem is the number of ones in its genetic code</a:t>
            </a:r>
          </a:p>
          <a:p>
            <a:pPr algn="l" rtl="0"/>
            <a:r>
              <a:rPr lang="en-US" sz="2800"/>
              <a:t>We start with a population of </a:t>
            </a:r>
            <a:r>
              <a:rPr lang="en-US" sz="2800" i="1"/>
              <a:t>n</a:t>
            </a:r>
            <a:r>
              <a:rPr lang="en-US" sz="2800"/>
              <a:t> random strings. Suppose that </a:t>
            </a:r>
            <a:r>
              <a:rPr lang="en-US" sz="2800" i="1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800"/>
              <a:t> = 10 and </a:t>
            </a:r>
            <a:r>
              <a:rPr lang="en-US" sz="2800" i="1"/>
              <a:t>n</a:t>
            </a:r>
            <a:r>
              <a:rPr lang="en-US" sz="2800"/>
              <a:t> = 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Introduction to Genetic Algorithms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215A-5659-4AEC-A890-E73E834E92CE}" type="slidenum">
              <a:rPr lang="en-US"/>
              <a:pPr/>
              <a:t>15</a:t>
            </a:fld>
            <a:endParaRPr lang="en-US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20713"/>
            <a:ext cx="7772400" cy="641350"/>
          </a:xfrm>
        </p:spPr>
        <p:txBody>
          <a:bodyPr/>
          <a:lstStyle/>
          <a:p>
            <a:pPr rtl="0"/>
            <a:r>
              <a:rPr lang="en-US" sz="3600"/>
              <a:t>Example (initialization)</a:t>
            </a: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762000" y="1557338"/>
            <a:ext cx="7772400" cy="4779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2800">
                <a:latin typeface="Arial" charset="0"/>
                <a:cs typeface="Arial" charset="0"/>
              </a:rPr>
              <a:t>We toss a fair coin 60 times and get the following initial population:</a:t>
            </a:r>
          </a:p>
          <a:p>
            <a:pPr algn="l" rtl="0">
              <a:spcBef>
                <a:spcPct val="50000"/>
              </a:spcBef>
            </a:pPr>
            <a:r>
              <a:rPr lang="en-US">
                <a:latin typeface="Arial" charset="0"/>
                <a:cs typeface="Arial" charset="0"/>
              </a:rPr>
              <a:t>		</a:t>
            </a:r>
            <a:r>
              <a:rPr lang="en-US" i="1">
                <a:cs typeface="Times New Roman" pitchFamily="18" charset="0"/>
              </a:rPr>
              <a:t>s</a:t>
            </a:r>
            <a:r>
              <a:rPr lang="en-US" baseline="-25000">
                <a:cs typeface="Times New Roman" pitchFamily="18" charset="0"/>
              </a:rPr>
              <a:t>1</a:t>
            </a:r>
            <a:r>
              <a:rPr lang="en-US">
                <a:cs typeface="Times New Roman" pitchFamily="18" charset="0"/>
              </a:rPr>
              <a:t> = 1111010101	</a:t>
            </a:r>
            <a:r>
              <a:rPr lang="en-US" i="1">
                <a:cs typeface="Times New Roman" pitchFamily="18" charset="0"/>
              </a:rPr>
              <a:t>f </a:t>
            </a:r>
            <a:r>
              <a:rPr lang="en-US">
                <a:cs typeface="Times New Roman" pitchFamily="18" charset="0"/>
              </a:rPr>
              <a:t>(</a:t>
            </a:r>
            <a:r>
              <a:rPr lang="en-US" i="1">
                <a:cs typeface="Times New Roman" pitchFamily="18" charset="0"/>
              </a:rPr>
              <a:t>s</a:t>
            </a:r>
            <a:r>
              <a:rPr lang="en-US" baseline="-25000">
                <a:cs typeface="Times New Roman" pitchFamily="18" charset="0"/>
              </a:rPr>
              <a:t>1</a:t>
            </a:r>
            <a:r>
              <a:rPr lang="en-US">
                <a:cs typeface="Times New Roman" pitchFamily="18" charset="0"/>
              </a:rPr>
              <a:t>) = 7</a:t>
            </a:r>
          </a:p>
          <a:p>
            <a:pPr algn="l" rtl="0">
              <a:spcBef>
                <a:spcPct val="50000"/>
              </a:spcBef>
            </a:pPr>
            <a:r>
              <a:rPr lang="en-US">
                <a:cs typeface="Times New Roman" pitchFamily="18" charset="0"/>
              </a:rPr>
              <a:t>		</a:t>
            </a:r>
            <a:r>
              <a:rPr lang="en-US" i="1">
                <a:cs typeface="Times New Roman" pitchFamily="18" charset="0"/>
              </a:rPr>
              <a:t>s</a:t>
            </a:r>
            <a:r>
              <a:rPr lang="en-US" baseline="-25000">
                <a:cs typeface="Times New Roman" pitchFamily="18" charset="0"/>
              </a:rPr>
              <a:t>2</a:t>
            </a:r>
            <a:r>
              <a:rPr lang="en-US">
                <a:cs typeface="Times New Roman" pitchFamily="18" charset="0"/>
              </a:rPr>
              <a:t> = 0111000101	</a:t>
            </a:r>
            <a:r>
              <a:rPr lang="en-US" i="1">
                <a:cs typeface="Times New Roman" pitchFamily="18" charset="0"/>
              </a:rPr>
              <a:t>f </a:t>
            </a:r>
            <a:r>
              <a:rPr lang="en-US">
                <a:cs typeface="Times New Roman" pitchFamily="18" charset="0"/>
              </a:rPr>
              <a:t>(</a:t>
            </a:r>
            <a:r>
              <a:rPr lang="en-US" i="1">
                <a:cs typeface="Times New Roman" pitchFamily="18" charset="0"/>
              </a:rPr>
              <a:t>s</a:t>
            </a:r>
            <a:r>
              <a:rPr lang="en-US" baseline="-25000">
                <a:cs typeface="Times New Roman" pitchFamily="18" charset="0"/>
              </a:rPr>
              <a:t>2</a:t>
            </a:r>
            <a:r>
              <a:rPr lang="en-US">
                <a:cs typeface="Times New Roman" pitchFamily="18" charset="0"/>
              </a:rPr>
              <a:t>) = 5</a:t>
            </a:r>
          </a:p>
          <a:p>
            <a:pPr algn="l" rtl="0">
              <a:spcBef>
                <a:spcPct val="50000"/>
              </a:spcBef>
            </a:pPr>
            <a:r>
              <a:rPr lang="en-US">
                <a:cs typeface="Times New Roman" pitchFamily="18" charset="0"/>
              </a:rPr>
              <a:t>		</a:t>
            </a:r>
            <a:r>
              <a:rPr lang="en-US" i="1">
                <a:cs typeface="Times New Roman" pitchFamily="18" charset="0"/>
              </a:rPr>
              <a:t>s</a:t>
            </a:r>
            <a:r>
              <a:rPr lang="en-US" baseline="-25000">
                <a:cs typeface="Times New Roman" pitchFamily="18" charset="0"/>
              </a:rPr>
              <a:t>3</a:t>
            </a:r>
            <a:r>
              <a:rPr lang="en-US">
                <a:cs typeface="Times New Roman" pitchFamily="18" charset="0"/>
              </a:rPr>
              <a:t> = 1110110101	</a:t>
            </a:r>
            <a:r>
              <a:rPr lang="en-US" i="1">
                <a:cs typeface="Times New Roman" pitchFamily="18" charset="0"/>
              </a:rPr>
              <a:t>f </a:t>
            </a:r>
            <a:r>
              <a:rPr lang="en-US">
                <a:cs typeface="Times New Roman" pitchFamily="18" charset="0"/>
              </a:rPr>
              <a:t>(</a:t>
            </a:r>
            <a:r>
              <a:rPr lang="en-US" i="1">
                <a:cs typeface="Times New Roman" pitchFamily="18" charset="0"/>
              </a:rPr>
              <a:t>s</a:t>
            </a:r>
            <a:r>
              <a:rPr lang="en-US" baseline="-25000">
                <a:cs typeface="Times New Roman" pitchFamily="18" charset="0"/>
              </a:rPr>
              <a:t>3</a:t>
            </a:r>
            <a:r>
              <a:rPr lang="en-US">
                <a:cs typeface="Times New Roman" pitchFamily="18" charset="0"/>
              </a:rPr>
              <a:t>) = 7</a:t>
            </a:r>
          </a:p>
          <a:p>
            <a:pPr algn="l" rtl="0">
              <a:spcBef>
                <a:spcPct val="50000"/>
              </a:spcBef>
            </a:pPr>
            <a:r>
              <a:rPr lang="en-US">
                <a:cs typeface="Times New Roman" pitchFamily="18" charset="0"/>
              </a:rPr>
              <a:t>		</a:t>
            </a:r>
            <a:r>
              <a:rPr lang="en-US" i="1">
                <a:cs typeface="Times New Roman" pitchFamily="18" charset="0"/>
              </a:rPr>
              <a:t>s</a:t>
            </a:r>
            <a:r>
              <a:rPr lang="en-US" baseline="-25000">
                <a:cs typeface="Times New Roman" pitchFamily="18" charset="0"/>
              </a:rPr>
              <a:t>4</a:t>
            </a:r>
            <a:r>
              <a:rPr lang="en-US">
                <a:cs typeface="Times New Roman" pitchFamily="18" charset="0"/>
              </a:rPr>
              <a:t> = 0100010011	</a:t>
            </a:r>
            <a:r>
              <a:rPr lang="en-US" i="1">
                <a:cs typeface="Times New Roman" pitchFamily="18" charset="0"/>
              </a:rPr>
              <a:t>f </a:t>
            </a:r>
            <a:r>
              <a:rPr lang="en-US">
                <a:cs typeface="Times New Roman" pitchFamily="18" charset="0"/>
              </a:rPr>
              <a:t>(</a:t>
            </a:r>
            <a:r>
              <a:rPr lang="en-US" i="1">
                <a:cs typeface="Times New Roman" pitchFamily="18" charset="0"/>
              </a:rPr>
              <a:t>s</a:t>
            </a:r>
            <a:r>
              <a:rPr lang="en-US" baseline="-25000">
                <a:cs typeface="Times New Roman" pitchFamily="18" charset="0"/>
              </a:rPr>
              <a:t>4</a:t>
            </a:r>
            <a:r>
              <a:rPr lang="en-US">
                <a:cs typeface="Times New Roman" pitchFamily="18" charset="0"/>
              </a:rPr>
              <a:t>) = 4</a:t>
            </a:r>
          </a:p>
          <a:p>
            <a:pPr algn="l" rtl="0">
              <a:spcBef>
                <a:spcPct val="50000"/>
              </a:spcBef>
            </a:pPr>
            <a:r>
              <a:rPr lang="en-US">
                <a:cs typeface="Times New Roman" pitchFamily="18" charset="0"/>
              </a:rPr>
              <a:t>		</a:t>
            </a:r>
            <a:r>
              <a:rPr lang="en-US" i="1">
                <a:cs typeface="Times New Roman" pitchFamily="18" charset="0"/>
              </a:rPr>
              <a:t>s</a:t>
            </a:r>
            <a:r>
              <a:rPr lang="en-US" baseline="-25000">
                <a:cs typeface="Times New Roman" pitchFamily="18" charset="0"/>
              </a:rPr>
              <a:t>5</a:t>
            </a:r>
            <a:r>
              <a:rPr lang="en-US">
                <a:cs typeface="Times New Roman" pitchFamily="18" charset="0"/>
              </a:rPr>
              <a:t> = 1110111101	</a:t>
            </a:r>
            <a:r>
              <a:rPr lang="en-US" i="1">
                <a:cs typeface="Times New Roman" pitchFamily="18" charset="0"/>
              </a:rPr>
              <a:t>f </a:t>
            </a:r>
            <a:r>
              <a:rPr lang="en-US">
                <a:cs typeface="Times New Roman" pitchFamily="18" charset="0"/>
              </a:rPr>
              <a:t>(</a:t>
            </a:r>
            <a:r>
              <a:rPr lang="en-US" i="1">
                <a:cs typeface="Times New Roman" pitchFamily="18" charset="0"/>
              </a:rPr>
              <a:t>s</a:t>
            </a:r>
            <a:r>
              <a:rPr lang="en-US" baseline="-25000">
                <a:cs typeface="Times New Roman" pitchFamily="18" charset="0"/>
              </a:rPr>
              <a:t>5</a:t>
            </a:r>
            <a:r>
              <a:rPr lang="en-US">
                <a:cs typeface="Times New Roman" pitchFamily="18" charset="0"/>
              </a:rPr>
              <a:t>) = 8</a:t>
            </a:r>
          </a:p>
          <a:p>
            <a:pPr algn="l" rtl="0">
              <a:spcBef>
                <a:spcPct val="50000"/>
              </a:spcBef>
            </a:pPr>
            <a:r>
              <a:rPr lang="en-US">
                <a:cs typeface="Times New Roman" pitchFamily="18" charset="0"/>
              </a:rPr>
              <a:t>		</a:t>
            </a:r>
            <a:r>
              <a:rPr lang="en-US" i="1">
                <a:cs typeface="Times New Roman" pitchFamily="18" charset="0"/>
              </a:rPr>
              <a:t>s</a:t>
            </a:r>
            <a:r>
              <a:rPr lang="en-US" baseline="-25000">
                <a:cs typeface="Times New Roman" pitchFamily="18" charset="0"/>
              </a:rPr>
              <a:t>6</a:t>
            </a:r>
            <a:r>
              <a:rPr lang="en-US">
                <a:cs typeface="Times New Roman" pitchFamily="18" charset="0"/>
              </a:rPr>
              <a:t> = 0100110000	</a:t>
            </a:r>
            <a:r>
              <a:rPr lang="en-US" i="1">
                <a:cs typeface="Times New Roman" pitchFamily="18" charset="0"/>
              </a:rPr>
              <a:t>f </a:t>
            </a:r>
            <a:r>
              <a:rPr lang="en-US">
                <a:cs typeface="Times New Roman" pitchFamily="18" charset="0"/>
              </a:rPr>
              <a:t>(</a:t>
            </a:r>
            <a:r>
              <a:rPr lang="en-US" i="1">
                <a:cs typeface="Times New Roman" pitchFamily="18" charset="0"/>
              </a:rPr>
              <a:t>s</a:t>
            </a:r>
            <a:r>
              <a:rPr lang="en-US" baseline="-25000">
                <a:cs typeface="Times New Roman" pitchFamily="18" charset="0"/>
              </a:rPr>
              <a:t>6</a:t>
            </a:r>
            <a:r>
              <a:rPr lang="en-US">
                <a:cs typeface="Times New Roman" pitchFamily="18" charset="0"/>
              </a:rPr>
              <a:t>) = 3</a:t>
            </a:r>
          </a:p>
          <a:p>
            <a:pPr algn="l" rtl="0">
              <a:spcBef>
                <a:spcPct val="50000"/>
              </a:spcBef>
            </a:pPr>
            <a:r>
              <a:rPr lang="en-US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Introduction to Genetic Algorithms</a:t>
            </a:r>
            <a:endParaRPr lang="en-US"/>
          </a:p>
        </p:txBody>
      </p:sp>
      <p:sp>
        <p:nvSpPr>
          <p:cNvPr id="2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5692B-2349-401D-B1BD-85F6A7F0BC94}" type="slidenum">
              <a:rPr lang="en-US"/>
              <a:pPr/>
              <a:t>16</a:t>
            </a:fld>
            <a:endParaRPr lang="en-US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20713"/>
            <a:ext cx="7486650" cy="641350"/>
          </a:xfrm>
        </p:spPr>
        <p:txBody>
          <a:bodyPr/>
          <a:lstStyle/>
          <a:p>
            <a:pPr rtl="0"/>
            <a:r>
              <a:rPr lang="en-US" sz="3600"/>
              <a:t>Example (selection1)</a:t>
            </a: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609600" y="1752600"/>
            <a:ext cx="792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endParaRPr lang="en-US"/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762000" y="1905000"/>
            <a:ext cx="7848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en-US" sz="2800">
              <a:latin typeface="Arial" charset="0"/>
              <a:cs typeface="Arial" charset="0"/>
            </a:endParaRPr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304800" y="1752600"/>
            <a:ext cx="86868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2800">
                <a:latin typeface="Arial" charset="0"/>
                <a:cs typeface="Arial" charset="0"/>
              </a:rPr>
              <a:t>Next we apply fitness proportionate selection with the roulette wheel method:</a:t>
            </a:r>
          </a:p>
        </p:txBody>
      </p:sp>
      <p:sp>
        <p:nvSpPr>
          <p:cNvPr id="36871" name="Line 7"/>
          <p:cNvSpPr>
            <a:spLocks noChangeShapeType="1"/>
          </p:cNvSpPr>
          <p:nvPr/>
        </p:nvSpPr>
        <p:spPr bwMode="auto">
          <a:xfrm>
            <a:off x="5943600" y="3505200"/>
            <a:ext cx="0" cy="243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76" name="Text Box 12"/>
          <p:cNvSpPr txBox="1">
            <a:spLocks noChangeArrowheads="1"/>
          </p:cNvSpPr>
          <p:nvPr/>
        </p:nvSpPr>
        <p:spPr bwMode="auto">
          <a:xfrm>
            <a:off x="5562600" y="36576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rtl="0" eaLnBrk="0" hangingPunct="0"/>
            <a:endParaRPr kumimoji="1" lang="en-US"/>
          </a:p>
        </p:txBody>
      </p:sp>
      <p:sp>
        <p:nvSpPr>
          <p:cNvPr id="36870" name="Oval 6"/>
          <p:cNvSpPr>
            <a:spLocks noChangeArrowheads="1"/>
          </p:cNvSpPr>
          <p:nvPr/>
        </p:nvSpPr>
        <p:spPr bwMode="auto">
          <a:xfrm>
            <a:off x="4800600" y="3505200"/>
            <a:ext cx="2362200" cy="2438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 rtl="0" eaLnBrk="0" hangingPunct="0"/>
            <a:endParaRPr kumimoji="1" lang="en-US">
              <a:solidFill>
                <a:schemeClr val="bg2"/>
              </a:solidFill>
            </a:endParaRPr>
          </a:p>
        </p:txBody>
      </p:sp>
      <p:sp>
        <p:nvSpPr>
          <p:cNvPr id="36872" name="Line 8"/>
          <p:cNvSpPr>
            <a:spLocks noChangeShapeType="1"/>
          </p:cNvSpPr>
          <p:nvPr/>
        </p:nvSpPr>
        <p:spPr bwMode="auto">
          <a:xfrm flipV="1">
            <a:off x="5943600" y="3581400"/>
            <a:ext cx="457200" cy="1066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73" name="Line 9"/>
          <p:cNvSpPr>
            <a:spLocks noChangeShapeType="1"/>
          </p:cNvSpPr>
          <p:nvPr/>
        </p:nvSpPr>
        <p:spPr bwMode="auto">
          <a:xfrm flipV="1">
            <a:off x="5943600" y="3962400"/>
            <a:ext cx="990600" cy="685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74" name="Line 10"/>
          <p:cNvSpPr>
            <a:spLocks noChangeShapeType="1"/>
          </p:cNvSpPr>
          <p:nvPr/>
        </p:nvSpPr>
        <p:spPr bwMode="auto">
          <a:xfrm>
            <a:off x="5943600" y="4648200"/>
            <a:ext cx="685800" cy="1066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75" name="Line 11"/>
          <p:cNvSpPr>
            <a:spLocks noChangeShapeType="1"/>
          </p:cNvSpPr>
          <p:nvPr/>
        </p:nvSpPr>
        <p:spPr bwMode="auto">
          <a:xfrm flipH="1" flipV="1">
            <a:off x="5257800" y="3810000"/>
            <a:ext cx="685800" cy="8382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77" name="Text Box 13"/>
          <p:cNvSpPr txBox="1">
            <a:spLocks noChangeArrowheads="1"/>
          </p:cNvSpPr>
          <p:nvPr/>
        </p:nvSpPr>
        <p:spPr bwMode="auto">
          <a:xfrm>
            <a:off x="6324600" y="37338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rtl="0" eaLnBrk="0" hangingPunct="0">
              <a:spcBef>
                <a:spcPct val="50000"/>
              </a:spcBef>
            </a:pPr>
            <a:r>
              <a:rPr kumimoji="1" lang="en-US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36878" name="Text Box 14"/>
          <p:cNvSpPr txBox="1">
            <a:spLocks noChangeArrowheads="1"/>
          </p:cNvSpPr>
          <p:nvPr/>
        </p:nvSpPr>
        <p:spPr bwMode="auto">
          <a:xfrm>
            <a:off x="5715000" y="36576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rtl="0" eaLnBrk="0" hangingPunct="0">
              <a:spcBef>
                <a:spcPct val="50000"/>
              </a:spcBef>
            </a:pPr>
            <a:r>
              <a:rPr kumimoji="1" lang="en-US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36879" name="Text Box 15"/>
          <p:cNvSpPr txBox="1">
            <a:spLocks noChangeArrowheads="1"/>
          </p:cNvSpPr>
          <p:nvPr/>
        </p:nvSpPr>
        <p:spPr bwMode="auto">
          <a:xfrm>
            <a:off x="5257800" y="3962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rtl="0" eaLnBrk="0" hangingPunct="0">
              <a:spcBef>
                <a:spcPct val="50000"/>
              </a:spcBef>
            </a:pPr>
            <a:r>
              <a:rPr kumimoji="1" lang="en-US">
                <a:solidFill>
                  <a:schemeClr val="bg2"/>
                </a:solidFill>
              </a:rPr>
              <a:t>n</a:t>
            </a:r>
          </a:p>
        </p:txBody>
      </p:sp>
      <p:sp>
        <p:nvSpPr>
          <p:cNvPr id="36880" name="Text Box 16"/>
          <p:cNvSpPr txBox="1">
            <a:spLocks noChangeArrowheads="1"/>
          </p:cNvSpPr>
          <p:nvPr/>
        </p:nvSpPr>
        <p:spPr bwMode="auto">
          <a:xfrm>
            <a:off x="6553200" y="45720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rtl="0" eaLnBrk="0" hangingPunct="0">
              <a:spcBef>
                <a:spcPct val="50000"/>
              </a:spcBef>
            </a:pPr>
            <a:r>
              <a:rPr kumimoji="1" lang="en-US">
                <a:solidFill>
                  <a:schemeClr val="bg2"/>
                </a:solidFill>
              </a:rPr>
              <a:t>3</a:t>
            </a:r>
          </a:p>
        </p:txBody>
      </p:sp>
      <p:sp>
        <p:nvSpPr>
          <p:cNvPr id="36882" name="Line 18"/>
          <p:cNvSpPr>
            <a:spLocks noChangeShapeType="1"/>
          </p:cNvSpPr>
          <p:nvPr/>
        </p:nvSpPr>
        <p:spPr bwMode="auto">
          <a:xfrm flipH="1">
            <a:off x="6705600" y="3886200"/>
            <a:ext cx="838200" cy="5334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83" name="Text Box 19"/>
          <p:cNvSpPr txBox="1">
            <a:spLocks noChangeArrowheads="1"/>
          </p:cNvSpPr>
          <p:nvPr/>
        </p:nvSpPr>
        <p:spPr bwMode="auto">
          <a:xfrm>
            <a:off x="7543800" y="3654425"/>
            <a:ext cx="1371600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rtl="0" eaLnBrk="0" hangingPunct="0">
              <a:spcBef>
                <a:spcPct val="50000"/>
              </a:spcBef>
            </a:pPr>
            <a:r>
              <a:rPr kumimoji="1" lang="en-US" sz="1600"/>
              <a:t>Area is Proportional to fitness value</a:t>
            </a:r>
          </a:p>
        </p:txBody>
      </p:sp>
      <p:grpSp>
        <p:nvGrpSpPr>
          <p:cNvPr id="36899" name="Group 35"/>
          <p:cNvGrpSpPr>
            <a:grpSpLocks/>
          </p:cNvGrpSpPr>
          <p:nvPr/>
        </p:nvGrpSpPr>
        <p:grpSpPr bwMode="auto">
          <a:xfrm>
            <a:off x="4267200" y="2362200"/>
            <a:ext cx="3810000" cy="1004888"/>
            <a:chOff x="144" y="1872"/>
            <a:chExt cx="2400" cy="633"/>
          </a:xfrm>
        </p:grpSpPr>
        <p:sp>
          <p:nvSpPr>
            <p:cNvPr id="36884" name="Text Box 20"/>
            <p:cNvSpPr txBox="1">
              <a:spLocks noChangeArrowheads="1"/>
            </p:cNvSpPr>
            <p:nvPr/>
          </p:nvSpPr>
          <p:spPr bwMode="auto">
            <a:xfrm>
              <a:off x="144" y="1872"/>
              <a:ext cx="2400" cy="633"/>
            </a:xfrm>
            <a:prstGeom prst="rect">
              <a:avLst/>
            </a:prstGeom>
            <a:solidFill>
              <a:srgbClr val="FFFF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rtl="0">
                <a:spcBef>
                  <a:spcPct val="50000"/>
                </a:spcBef>
              </a:pPr>
              <a:r>
                <a:rPr lang="en-US">
                  <a:solidFill>
                    <a:schemeClr val="bg2"/>
                  </a:solidFill>
                  <a:latin typeface="Arial" charset="0"/>
                  <a:cs typeface="Arial" charset="0"/>
                </a:rPr>
                <a:t>Individual </a:t>
              </a:r>
              <a:r>
                <a:rPr lang="en-US" i="1">
                  <a:solidFill>
                    <a:schemeClr val="bg2"/>
                  </a:solidFill>
                  <a:cs typeface="Times New Roman" pitchFamily="18" charset="0"/>
                </a:rPr>
                <a:t>i</a:t>
              </a:r>
              <a:r>
                <a:rPr lang="en-US">
                  <a:solidFill>
                    <a:schemeClr val="bg2"/>
                  </a:solidFill>
                  <a:latin typeface="Arial" charset="0"/>
                  <a:cs typeface="Arial" charset="0"/>
                </a:rPr>
                <a:t> will have</a:t>
              </a:r>
              <a:r>
                <a:rPr lang="en-US">
                  <a:latin typeface="Arial" charset="0"/>
                  <a:cs typeface="Arial" charset="0"/>
                </a:rPr>
                <a:t> </a:t>
              </a:r>
              <a:r>
                <a:rPr lang="en-US">
                  <a:solidFill>
                    <a:schemeClr val="bg2"/>
                  </a:solidFill>
                  <a:latin typeface="Arial" charset="0"/>
                  <a:cs typeface="Arial" charset="0"/>
                </a:rPr>
                <a:t>a </a:t>
              </a:r>
              <a:endParaRPr lang="en-US">
                <a:latin typeface="Arial" charset="0"/>
                <a:cs typeface="Arial" charset="0"/>
              </a:endParaRPr>
            </a:p>
            <a:p>
              <a:pPr algn="l" rtl="0">
                <a:spcBef>
                  <a:spcPct val="50000"/>
                </a:spcBef>
              </a:pPr>
              <a:r>
                <a:rPr lang="en-US">
                  <a:solidFill>
                    <a:schemeClr val="bg2"/>
                  </a:solidFill>
                  <a:latin typeface="Arial" charset="0"/>
                  <a:cs typeface="Arial" charset="0"/>
                </a:rPr>
                <a:t>probability to be chosen</a:t>
              </a:r>
              <a:r>
                <a:rPr lang="en-US">
                  <a:latin typeface="Arial" charset="0"/>
                  <a:cs typeface="Arial" charset="0"/>
                </a:rPr>
                <a:t> </a:t>
              </a:r>
            </a:p>
          </p:txBody>
        </p:sp>
        <p:graphicFrame>
          <p:nvGraphicFramePr>
            <p:cNvPr id="81920" name="Object 0"/>
            <p:cNvGraphicFramePr>
              <a:graphicFrameLocks noChangeAspect="1"/>
            </p:cNvGraphicFramePr>
            <p:nvPr/>
          </p:nvGraphicFramePr>
          <p:xfrm>
            <a:off x="2112" y="1872"/>
            <a:ext cx="320" cy="336"/>
          </p:xfrm>
          <a:graphic>
            <a:graphicData uri="http://schemas.openxmlformats.org/presentationml/2006/ole">
              <p:oleObj spid="_x0000_s81920" name="Equation" r:id="rId3" imgW="507960" imgH="533160" progId="Equation.3">
                <p:embed/>
              </p:oleObj>
            </a:graphicData>
          </a:graphic>
        </p:graphicFrame>
      </p:grpSp>
      <p:sp>
        <p:nvSpPr>
          <p:cNvPr id="36893" name="Line 29"/>
          <p:cNvSpPr>
            <a:spLocks noChangeShapeType="1"/>
          </p:cNvSpPr>
          <p:nvPr/>
        </p:nvSpPr>
        <p:spPr bwMode="auto">
          <a:xfrm flipH="1">
            <a:off x="5562600" y="4648200"/>
            <a:ext cx="381000" cy="11430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6896" name="Rectangle 32"/>
          <p:cNvSpPr>
            <a:spLocks noChangeArrowheads="1"/>
          </p:cNvSpPr>
          <p:nvPr/>
        </p:nvSpPr>
        <p:spPr bwMode="auto">
          <a:xfrm>
            <a:off x="5867400" y="5334000"/>
            <a:ext cx="304800" cy="228600"/>
          </a:xfrm>
          <a:prstGeom prst="rect">
            <a:avLst/>
          </a:prstGeom>
          <a:solidFill>
            <a:srgbClr val="FFFF66"/>
          </a:solidFill>
          <a:ln w="9525">
            <a:solidFill>
              <a:srgbClr val="FFFF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>
                <a:solidFill>
                  <a:schemeClr val="bg2"/>
                </a:solidFill>
              </a:rPr>
              <a:t>4</a:t>
            </a:r>
          </a:p>
        </p:txBody>
      </p:sp>
      <p:sp>
        <p:nvSpPr>
          <p:cNvPr id="36898" name="Line 34"/>
          <p:cNvSpPr>
            <a:spLocks noChangeShapeType="1"/>
          </p:cNvSpPr>
          <p:nvPr/>
        </p:nvSpPr>
        <p:spPr bwMode="auto">
          <a:xfrm flipH="1" flipV="1">
            <a:off x="4953000" y="4114800"/>
            <a:ext cx="990600" cy="5334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6900" name="Text Box 36"/>
          <p:cNvSpPr txBox="1">
            <a:spLocks noChangeArrowheads="1"/>
          </p:cNvSpPr>
          <p:nvPr/>
        </p:nvSpPr>
        <p:spPr bwMode="auto">
          <a:xfrm>
            <a:off x="381000" y="3429000"/>
            <a:ext cx="419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36901" name="Text Box 37"/>
          <p:cNvSpPr txBox="1">
            <a:spLocks noChangeArrowheads="1"/>
          </p:cNvSpPr>
          <p:nvPr/>
        </p:nvSpPr>
        <p:spPr bwMode="auto">
          <a:xfrm>
            <a:off x="395288" y="3429000"/>
            <a:ext cx="4495800" cy="265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2800">
                <a:latin typeface="Arial" charset="0"/>
                <a:cs typeface="Arial" charset="0"/>
              </a:rPr>
              <a:t>We repeat the extraction as many times as the number of individuals we need to have the same parent population size      (6 in our case)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Introduction to Genetic Algorithms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87088-92BE-4190-89AA-BDCCD61DECE0}" type="slidenum">
              <a:rPr lang="en-US"/>
              <a:pPr/>
              <a:t>17</a:t>
            </a:fld>
            <a:endParaRPr lang="en-US"/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49275"/>
            <a:ext cx="7772400" cy="641350"/>
          </a:xfrm>
        </p:spPr>
        <p:txBody>
          <a:bodyPr/>
          <a:lstStyle/>
          <a:p>
            <a:pPr rtl="0"/>
            <a:r>
              <a:rPr lang="en-US" sz="3600"/>
              <a:t>Example (selection2)</a:t>
            </a: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685800" y="1600200"/>
            <a:ext cx="7848600" cy="487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2800">
                <a:latin typeface="Arial" charset="0"/>
                <a:cs typeface="Arial" charset="0"/>
              </a:rPr>
              <a:t>Suppose that, after performing selection, we get the following population:</a:t>
            </a:r>
          </a:p>
          <a:p>
            <a:pPr algn="l" rtl="0">
              <a:spcBef>
                <a:spcPct val="50000"/>
              </a:spcBef>
            </a:pPr>
            <a:r>
              <a:rPr lang="en-US">
                <a:latin typeface="Arial" charset="0"/>
                <a:cs typeface="Arial" charset="0"/>
              </a:rPr>
              <a:t>		</a:t>
            </a:r>
            <a:r>
              <a:rPr lang="en-US" i="1">
                <a:cs typeface="Times New Roman" pitchFamily="18" charset="0"/>
              </a:rPr>
              <a:t>s</a:t>
            </a:r>
            <a:r>
              <a:rPr lang="en-US" baseline="-25000">
                <a:cs typeface="Times New Roman" pitchFamily="18" charset="0"/>
              </a:rPr>
              <a:t>1</a:t>
            </a:r>
            <a:r>
              <a:rPr lang="en-US">
                <a:cs typeface="Times New Roman" pitchFamily="18" charset="0"/>
              </a:rPr>
              <a:t>` = 1111010101	(</a:t>
            </a:r>
            <a:r>
              <a:rPr lang="en-US" i="1">
                <a:cs typeface="Times New Roman" pitchFamily="18" charset="0"/>
              </a:rPr>
              <a:t>s</a:t>
            </a:r>
            <a:r>
              <a:rPr lang="en-US" baseline="-25000">
                <a:cs typeface="Times New Roman" pitchFamily="18" charset="0"/>
              </a:rPr>
              <a:t>1</a:t>
            </a:r>
            <a:r>
              <a:rPr lang="en-US">
                <a:cs typeface="Times New Roman" pitchFamily="18" charset="0"/>
              </a:rPr>
              <a:t>)</a:t>
            </a:r>
          </a:p>
          <a:p>
            <a:pPr algn="l" rtl="0">
              <a:spcBef>
                <a:spcPct val="50000"/>
              </a:spcBef>
            </a:pPr>
            <a:r>
              <a:rPr lang="en-US">
                <a:cs typeface="Times New Roman" pitchFamily="18" charset="0"/>
              </a:rPr>
              <a:t>		</a:t>
            </a:r>
            <a:r>
              <a:rPr lang="en-US" i="1">
                <a:cs typeface="Times New Roman" pitchFamily="18" charset="0"/>
              </a:rPr>
              <a:t>s</a:t>
            </a:r>
            <a:r>
              <a:rPr lang="en-US" baseline="-25000">
                <a:cs typeface="Times New Roman" pitchFamily="18" charset="0"/>
              </a:rPr>
              <a:t>2</a:t>
            </a:r>
            <a:r>
              <a:rPr lang="en-US">
                <a:cs typeface="Times New Roman" pitchFamily="18" charset="0"/>
              </a:rPr>
              <a:t>` = 1110110101	(</a:t>
            </a:r>
            <a:r>
              <a:rPr lang="en-US" i="1">
                <a:cs typeface="Times New Roman" pitchFamily="18" charset="0"/>
              </a:rPr>
              <a:t>s</a:t>
            </a:r>
            <a:r>
              <a:rPr lang="en-US" baseline="-25000">
                <a:cs typeface="Times New Roman" pitchFamily="18" charset="0"/>
              </a:rPr>
              <a:t>3</a:t>
            </a:r>
            <a:r>
              <a:rPr lang="en-US">
                <a:cs typeface="Times New Roman" pitchFamily="18" charset="0"/>
              </a:rPr>
              <a:t>)</a:t>
            </a:r>
          </a:p>
          <a:p>
            <a:pPr algn="l" rtl="0">
              <a:spcBef>
                <a:spcPct val="50000"/>
              </a:spcBef>
            </a:pPr>
            <a:r>
              <a:rPr lang="en-US">
                <a:cs typeface="Times New Roman" pitchFamily="18" charset="0"/>
              </a:rPr>
              <a:t>		</a:t>
            </a:r>
            <a:r>
              <a:rPr lang="en-US" i="1">
                <a:cs typeface="Times New Roman" pitchFamily="18" charset="0"/>
              </a:rPr>
              <a:t>s</a:t>
            </a:r>
            <a:r>
              <a:rPr lang="en-US" baseline="-25000">
                <a:cs typeface="Times New Roman" pitchFamily="18" charset="0"/>
              </a:rPr>
              <a:t>3</a:t>
            </a:r>
            <a:r>
              <a:rPr lang="en-US">
                <a:cs typeface="Times New Roman" pitchFamily="18" charset="0"/>
              </a:rPr>
              <a:t>` = 1110111101	(</a:t>
            </a:r>
            <a:r>
              <a:rPr lang="en-US" i="1">
                <a:cs typeface="Times New Roman" pitchFamily="18" charset="0"/>
              </a:rPr>
              <a:t>s</a:t>
            </a:r>
            <a:r>
              <a:rPr lang="en-US" baseline="-25000">
                <a:cs typeface="Times New Roman" pitchFamily="18" charset="0"/>
              </a:rPr>
              <a:t>5</a:t>
            </a:r>
            <a:r>
              <a:rPr lang="en-US">
                <a:cs typeface="Times New Roman" pitchFamily="18" charset="0"/>
              </a:rPr>
              <a:t>)</a:t>
            </a:r>
          </a:p>
          <a:p>
            <a:pPr algn="l" rtl="0">
              <a:spcBef>
                <a:spcPct val="50000"/>
              </a:spcBef>
            </a:pPr>
            <a:r>
              <a:rPr lang="en-US">
                <a:cs typeface="Times New Roman" pitchFamily="18" charset="0"/>
              </a:rPr>
              <a:t>		</a:t>
            </a:r>
            <a:r>
              <a:rPr lang="en-US" i="1">
                <a:cs typeface="Times New Roman" pitchFamily="18" charset="0"/>
              </a:rPr>
              <a:t>s</a:t>
            </a:r>
            <a:r>
              <a:rPr lang="en-US" baseline="-25000">
                <a:cs typeface="Times New Roman" pitchFamily="18" charset="0"/>
              </a:rPr>
              <a:t>4</a:t>
            </a:r>
            <a:r>
              <a:rPr lang="en-US">
                <a:cs typeface="Times New Roman" pitchFamily="18" charset="0"/>
              </a:rPr>
              <a:t>` = 0111000101 	(</a:t>
            </a:r>
            <a:r>
              <a:rPr lang="en-US" i="1">
                <a:cs typeface="Times New Roman" pitchFamily="18" charset="0"/>
              </a:rPr>
              <a:t>s</a:t>
            </a:r>
            <a:r>
              <a:rPr lang="en-US" baseline="-25000">
                <a:cs typeface="Times New Roman" pitchFamily="18" charset="0"/>
              </a:rPr>
              <a:t>2</a:t>
            </a:r>
            <a:r>
              <a:rPr lang="en-US">
                <a:cs typeface="Times New Roman" pitchFamily="18" charset="0"/>
              </a:rPr>
              <a:t>)</a:t>
            </a:r>
          </a:p>
          <a:p>
            <a:pPr algn="l" rtl="0">
              <a:spcBef>
                <a:spcPct val="50000"/>
              </a:spcBef>
            </a:pPr>
            <a:r>
              <a:rPr lang="en-US">
                <a:cs typeface="Times New Roman" pitchFamily="18" charset="0"/>
              </a:rPr>
              <a:t>		</a:t>
            </a:r>
            <a:r>
              <a:rPr lang="en-US" i="1">
                <a:cs typeface="Times New Roman" pitchFamily="18" charset="0"/>
              </a:rPr>
              <a:t>s</a:t>
            </a:r>
            <a:r>
              <a:rPr lang="en-US" baseline="-25000">
                <a:cs typeface="Times New Roman" pitchFamily="18" charset="0"/>
              </a:rPr>
              <a:t>5</a:t>
            </a:r>
            <a:r>
              <a:rPr lang="en-US">
                <a:cs typeface="Times New Roman" pitchFamily="18" charset="0"/>
              </a:rPr>
              <a:t>` = 0100010011 	(</a:t>
            </a:r>
            <a:r>
              <a:rPr lang="en-US" i="1">
                <a:cs typeface="Times New Roman" pitchFamily="18" charset="0"/>
              </a:rPr>
              <a:t>s</a:t>
            </a:r>
            <a:r>
              <a:rPr lang="en-US" baseline="-25000">
                <a:cs typeface="Times New Roman" pitchFamily="18" charset="0"/>
              </a:rPr>
              <a:t>4</a:t>
            </a:r>
            <a:r>
              <a:rPr lang="en-US">
                <a:cs typeface="Times New Roman" pitchFamily="18" charset="0"/>
              </a:rPr>
              <a:t>)</a:t>
            </a:r>
          </a:p>
          <a:p>
            <a:pPr algn="l" rtl="0">
              <a:spcBef>
                <a:spcPct val="50000"/>
              </a:spcBef>
            </a:pPr>
            <a:r>
              <a:rPr lang="en-US">
                <a:cs typeface="Times New Roman" pitchFamily="18" charset="0"/>
              </a:rPr>
              <a:t>		</a:t>
            </a:r>
            <a:r>
              <a:rPr lang="en-US" i="1">
                <a:cs typeface="Times New Roman" pitchFamily="18" charset="0"/>
              </a:rPr>
              <a:t>s</a:t>
            </a:r>
            <a:r>
              <a:rPr lang="en-US" baseline="-25000">
                <a:cs typeface="Times New Roman" pitchFamily="18" charset="0"/>
              </a:rPr>
              <a:t>6</a:t>
            </a:r>
            <a:r>
              <a:rPr lang="en-US">
                <a:cs typeface="Times New Roman" pitchFamily="18" charset="0"/>
              </a:rPr>
              <a:t>` = 1110111101 	(</a:t>
            </a:r>
            <a:r>
              <a:rPr lang="en-US" i="1">
                <a:cs typeface="Times New Roman" pitchFamily="18" charset="0"/>
              </a:rPr>
              <a:t>s</a:t>
            </a:r>
            <a:r>
              <a:rPr lang="en-US" baseline="-25000">
                <a:cs typeface="Times New Roman" pitchFamily="18" charset="0"/>
              </a:rPr>
              <a:t>5</a:t>
            </a:r>
            <a:r>
              <a:rPr lang="en-US">
                <a:cs typeface="Times New Roman" pitchFamily="18" charset="0"/>
              </a:rPr>
              <a:t>)</a:t>
            </a:r>
          </a:p>
          <a:p>
            <a:pPr algn="l" rtl="0">
              <a:spcBef>
                <a:spcPct val="50000"/>
              </a:spcBef>
            </a:pPr>
            <a:endParaRPr lang="en-US" sz="280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Introduction to Genetic Algorithms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89484-6C81-4C43-AF80-C7497099927A}" type="slidenum">
              <a:rPr lang="en-US"/>
              <a:pPr/>
              <a:t>18</a:t>
            </a:fld>
            <a:endParaRPr lang="en-US"/>
          </a:p>
        </p:txBody>
      </p:sp>
      <p:sp>
        <p:nvSpPr>
          <p:cNvPr id="3891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11188" y="549275"/>
            <a:ext cx="7489825" cy="641350"/>
          </a:xfrm>
        </p:spPr>
        <p:txBody>
          <a:bodyPr/>
          <a:lstStyle/>
          <a:p>
            <a:pPr rtl="0"/>
            <a:r>
              <a:rPr lang="en-US" sz="3600"/>
              <a:t>Example (crossover1)</a:t>
            </a:r>
          </a:p>
        </p:txBody>
      </p:sp>
      <p:sp>
        <p:nvSpPr>
          <p:cNvPr id="38915" name="Text Box 1027"/>
          <p:cNvSpPr txBox="1">
            <a:spLocks noChangeArrowheads="1"/>
          </p:cNvSpPr>
          <p:nvPr/>
        </p:nvSpPr>
        <p:spPr bwMode="auto">
          <a:xfrm>
            <a:off x="685800" y="1609725"/>
            <a:ext cx="7848600" cy="414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2800">
                <a:latin typeface="Arial" charset="0"/>
                <a:cs typeface="Arial" charset="0"/>
              </a:rPr>
              <a:t>Next we mate strings for crossover. For each couple we decide according to crossover probability (for instance 0.6) whether to actually perform crossover or not</a:t>
            </a:r>
          </a:p>
          <a:p>
            <a:pPr algn="l" rtl="0">
              <a:spcBef>
                <a:spcPct val="50000"/>
              </a:spcBef>
            </a:pPr>
            <a:r>
              <a:rPr lang="en-US" sz="2800">
                <a:latin typeface="Arial" charset="0"/>
                <a:cs typeface="Arial" charset="0"/>
              </a:rPr>
              <a:t>Suppose that we decide to actually perform crossover only for couples (</a:t>
            </a:r>
            <a:r>
              <a:rPr lang="en-US" i="1">
                <a:latin typeface="Arial" charset="0"/>
                <a:cs typeface="Arial" charset="0"/>
              </a:rPr>
              <a:t>s</a:t>
            </a:r>
            <a:r>
              <a:rPr lang="en-US" baseline="-25000">
                <a:latin typeface="Arial" charset="0"/>
                <a:cs typeface="Arial" charset="0"/>
              </a:rPr>
              <a:t>1</a:t>
            </a:r>
            <a:r>
              <a:rPr lang="en-US">
                <a:latin typeface="Arial" charset="0"/>
                <a:cs typeface="Arial" charset="0"/>
              </a:rPr>
              <a:t>`, </a:t>
            </a:r>
            <a:r>
              <a:rPr lang="en-US" i="1">
                <a:latin typeface="Arial" charset="0"/>
                <a:cs typeface="Arial" charset="0"/>
              </a:rPr>
              <a:t>s</a:t>
            </a:r>
            <a:r>
              <a:rPr lang="en-US" baseline="-25000">
                <a:latin typeface="Arial" charset="0"/>
                <a:cs typeface="Arial" charset="0"/>
              </a:rPr>
              <a:t>2</a:t>
            </a:r>
            <a:r>
              <a:rPr lang="en-US">
                <a:latin typeface="Arial" charset="0"/>
                <a:cs typeface="Arial" charset="0"/>
              </a:rPr>
              <a:t>`) and </a:t>
            </a:r>
            <a:r>
              <a:rPr lang="en-US" sz="2800">
                <a:latin typeface="Arial" charset="0"/>
                <a:cs typeface="Arial" charset="0"/>
              </a:rPr>
              <a:t>(</a:t>
            </a:r>
            <a:r>
              <a:rPr lang="en-US" i="1">
                <a:latin typeface="Arial" charset="0"/>
                <a:cs typeface="Arial" charset="0"/>
              </a:rPr>
              <a:t>s</a:t>
            </a:r>
            <a:r>
              <a:rPr lang="en-US" baseline="-25000">
                <a:latin typeface="Arial" charset="0"/>
                <a:cs typeface="Arial" charset="0"/>
              </a:rPr>
              <a:t>5</a:t>
            </a:r>
            <a:r>
              <a:rPr lang="en-US">
                <a:latin typeface="Arial" charset="0"/>
                <a:cs typeface="Arial" charset="0"/>
              </a:rPr>
              <a:t>`, </a:t>
            </a:r>
            <a:r>
              <a:rPr lang="en-US" i="1">
                <a:latin typeface="Arial" charset="0"/>
                <a:cs typeface="Arial" charset="0"/>
              </a:rPr>
              <a:t>s</a:t>
            </a:r>
            <a:r>
              <a:rPr lang="en-US" baseline="-25000">
                <a:latin typeface="Arial" charset="0"/>
                <a:cs typeface="Arial" charset="0"/>
              </a:rPr>
              <a:t>6</a:t>
            </a:r>
            <a:r>
              <a:rPr lang="en-US">
                <a:latin typeface="Arial" charset="0"/>
                <a:cs typeface="Arial" charset="0"/>
              </a:rPr>
              <a:t>`).</a:t>
            </a:r>
            <a:r>
              <a:rPr lang="en-US" sz="2800">
                <a:latin typeface="Arial" charset="0"/>
                <a:cs typeface="Arial" charset="0"/>
              </a:rPr>
              <a:t> For each couple, we randomly extract a crossover point, for instance 2 for the first and 5 for the second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Introduction to Genetic Algorithms</a:t>
            </a:r>
            <a:endParaRPr lang="en-US"/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654FD-348A-40D9-BA00-F3B1ADB5F62C}" type="slidenum">
              <a:rPr lang="en-US"/>
              <a:pPr/>
              <a:t>19</a:t>
            </a:fld>
            <a:endParaRPr lang="en-US"/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60425"/>
            <a:ext cx="7772400" cy="641350"/>
          </a:xfrm>
        </p:spPr>
        <p:txBody>
          <a:bodyPr/>
          <a:lstStyle/>
          <a:p>
            <a:pPr rtl="0"/>
            <a:r>
              <a:rPr lang="en-US" sz="3600"/>
              <a:t>Example (crossover2)</a:t>
            </a:r>
          </a:p>
        </p:txBody>
      </p:sp>
      <p:grpSp>
        <p:nvGrpSpPr>
          <p:cNvPr id="39951" name="Group 15"/>
          <p:cNvGrpSpPr>
            <a:grpSpLocks/>
          </p:cNvGrpSpPr>
          <p:nvPr/>
        </p:nvGrpSpPr>
        <p:grpSpPr bwMode="auto">
          <a:xfrm>
            <a:off x="609600" y="1765300"/>
            <a:ext cx="7156450" cy="3032125"/>
            <a:chOff x="384" y="1056"/>
            <a:chExt cx="4508" cy="1910"/>
          </a:xfrm>
        </p:grpSpPr>
        <p:sp>
          <p:nvSpPr>
            <p:cNvPr id="39940" name="Text Box 4"/>
            <p:cNvSpPr txBox="1">
              <a:spLocks noChangeArrowheads="1"/>
            </p:cNvSpPr>
            <p:nvPr/>
          </p:nvSpPr>
          <p:spPr bwMode="auto">
            <a:xfrm>
              <a:off x="432" y="1392"/>
              <a:ext cx="1536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rtl="0">
                <a:spcBef>
                  <a:spcPct val="50000"/>
                </a:spcBef>
              </a:pPr>
              <a:r>
                <a:rPr lang="en-US" i="1">
                  <a:cs typeface="Times New Roman" pitchFamily="18" charset="0"/>
                </a:rPr>
                <a:t>s</a:t>
              </a:r>
              <a:r>
                <a:rPr lang="en-US" baseline="-25000">
                  <a:cs typeface="Times New Roman" pitchFamily="18" charset="0"/>
                </a:rPr>
                <a:t>1</a:t>
              </a:r>
              <a:r>
                <a:rPr lang="en-US">
                  <a:cs typeface="Times New Roman" pitchFamily="18" charset="0"/>
                </a:rPr>
                <a:t>` = 11</a:t>
              </a:r>
              <a:r>
                <a:rPr lang="en-US">
                  <a:solidFill>
                    <a:srgbClr val="FFFF66"/>
                  </a:solidFill>
                  <a:cs typeface="Times New Roman" pitchFamily="18" charset="0"/>
                </a:rPr>
                <a:t>11010101</a:t>
              </a:r>
              <a:r>
                <a:rPr lang="en-US">
                  <a:cs typeface="Times New Roman" pitchFamily="18" charset="0"/>
                </a:rPr>
                <a:t> </a:t>
              </a:r>
              <a:r>
                <a:rPr lang="en-US" i="1">
                  <a:cs typeface="Times New Roman" pitchFamily="18" charset="0"/>
                </a:rPr>
                <a:t>s</a:t>
              </a:r>
              <a:r>
                <a:rPr lang="en-US" baseline="-25000">
                  <a:cs typeface="Times New Roman" pitchFamily="18" charset="0"/>
                </a:rPr>
                <a:t>2</a:t>
              </a:r>
              <a:r>
                <a:rPr lang="en-US">
                  <a:cs typeface="Times New Roman" pitchFamily="18" charset="0"/>
                </a:rPr>
                <a:t>` = 11</a:t>
              </a:r>
              <a:r>
                <a:rPr lang="en-US">
                  <a:solidFill>
                    <a:schemeClr val="hlink"/>
                  </a:solidFill>
                  <a:cs typeface="Times New Roman" pitchFamily="18" charset="0"/>
                </a:rPr>
                <a:t>10110101</a:t>
              </a:r>
              <a:r>
                <a:rPr lang="en-US">
                  <a:cs typeface="Times New Roman" pitchFamily="18" charset="0"/>
                </a:rPr>
                <a:t> </a:t>
              </a:r>
            </a:p>
          </p:txBody>
        </p:sp>
        <p:sp>
          <p:nvSpPr>
            <p:cNvPr id="39941" name="Text Box 5"/>
            <p:cNvSpPr txBox="1">
              <a:spLocks noChangeArrowheads="1"/>
            </p:cNvSpPr>
            <p:nvPr/>
          </p:nvSpPr>
          <p:spPr bwMode="auto">
            <a:xfrm>
              <a:off x="3312" y="1392"/>
              <a:ext cx="1488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rtl="0">
                <a:spcBef>
                  <a:spcPct val="50000"/>
                </a:spcBef>
              </a:pPr>
              <a:r>
                <a:rPr lang="en-US" i="1">
                  <a:cs typeface="Times New Roman" pitchFamily="18" charset="0"/>
                </a:rPr>
                <a:t>s</a:t>
              </a:r>
              <a:r>
                <a:rPr lang="en-US" baseline="-25000">
                  <a:cs typeface="Times New Roman" pitchFamily="18" charset="0"/>
                </a:rPr>
                <a:t>5</a:t>
              </a:r>
              <a:r>
                <a:rPr lang="en-US">
                  <a:cs typeface="Times New Roman" pitchFamily="18" charset="0"/>
                </a:rPr>
                <a:t>` = 01000</a:t>
              </a:r>
              <a:r>
                <a:rPr lang="en-US">
                  <a:solidFill>
                    <a:srgbClr val="FFFF66"/>
                  </a:solidFill>
                  <a:cs typeface="Times New Roman" pitchFamily="18" charset="0"/>
                </a:rPr>
                <a:t>10011</a:t>
              </a:r>
              <a:r>
                <a:rPr lang="en-US">
                  <a:cs typeface="Times New Roman" pitchFamily="18" charset="0"/>
                </a:rPr>
                <a:t> </a:t>
              </a:r>
              <a:r>
                <a:rPr lang="en-US" i="1">
                  <a:cs typeface="Times New Roman" pitchFamily="18" charset="0"/>
                </a:rPr>
                <a:t>s</a:t>
              </a:r>
              <a:r>
                <a:rPr lang="en-US" baseline="-25000">
                  <a:cs typeface="Times New Roman" pitchFamily="18" charset="0"/>
                </a:rPr>
                <a:t>6</a:t>
              </a:r>
              <a:r>
                <a:rPr lang="en-US">
                  <a:cs typeface="Times New Roman" pitchFamily="18" charset="0"/>
                </a:rPr>
                <a:t>` = 11101</a:t>
              </a:r>
              <a:r>
                <a:rPr lang="en-US">
                  <a:solidFill>
                    <a:schemeClr val="hlink"/>
                  </a:solidFill>
                  <a:cs typeface="Times New Roman" pitchFamily="18" charset="0"/>
                </a:rPr>
                <a:t>11101</a:t>
              </a:r>
            </a:p>
          </p:txBody>
        </p:sp>
        <p:sp>
          <p:nvSpPr>
            <p:cNvPr id="39943" name="Text Box 7"/>
            <p:cNvSpPr txBox="1">
              <a:spLocks noChangeArrowheads="1"/>
            </p:cNvSpPr>
            <p:nvPr/>
          </p:nvSpPr>
          <p:spPr bwMode="auto">
            <a:xfrm>
              <a:off x="432" y="1056"/>
              <a:ext cx="15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39944" name="Text Box 8"/>
            <p:cNvSpPr txBox="1">
              <a:spLocks noChangeArrowheads="1"/>
            </p:cNvSpPr>
            <p:nvPr/>
          </p:nvSpPr>
          <p:spPr bwMode="auto">
            <a:xfrm>
              <a:off x="384" y="1056"/>
              <a:ext cx="201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rtl="0">
                <a:spcBef>
                  <a:spcPct val="50000"/>
                </a:spcBef>
              </a:pPr>
              <a:r>
                <a:rPr lang="en-US" sz="2800">
                  <a:latin typeface="Arial" charset="0"/>
                  <a:cs typeface="Arial" charset="0"/>
                </a:rPr>
                <a:t>Before crossover:</a:t>
              </a:r>
            </a:p>
          </p:txBody>
        </p:sp>
        <p:sp>
          <p:nvSpPr>
            <p:cNvPr id="39946" name="Text Box 10"/>
            <p:cNvSpPr txBox="1">
              <a:spLocks noChangeArrowheads="1"/>
            </p:cNvSpPr>
            <p:nvPr/>
          </p:nvSpPr>
          <p:spPr bwMode="auto">
            <a:xfrm>
              <a:off x="384" y="2064"/>
              <a:ext cx="182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rtl="0">
                <a:spcBef>
                  <a:spcPct val="50000"/>
                </a:spcBef>
              </a:pPr>
              <a:r>
                <a:rPr lang="en-US" sz="2800">
                  <a:latin typeface="Arial" charset="0"/>
                  <a:cs typeface="Arial" charset="0"/>
                </a:rPr>
                <a:t>After crossover:</a:t>
              </a:r>
            </a:p>
          </p:txBody>
        </p:sp>
        <p:sp>
          <p:nvSpPr>
            <p:cNvPr id="39948" name="Text Box 12"/>
            <p:cNvSpPr txBox="1">
              <a:spLocks noChangeArrowheads="1"/>
            </p:cNvSpPr>
            <p:nvPr/>
          </p:nvSpPr>
          <p:spPr bwMode="auto">
            <a:xfrm>
              <a:off x="384" y="2448"/>
              <a:ext cx="1680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rtl="0">
                <a:spcBef>
                  <a:spcPct val="50000"/>
                </a:spcBef>
              </a:pPr>
              <a:r>
                <a:rPr lang="en-US" i="1">
                  <a:cs typeface="Times New Roman" pitchFamily="18" charset="0"/>
                </a:rPr>
                <a:t>s</a:t>
              </a:r>
              <a:r>
                <a:rPr lang="en-US" baseline="-25000">
                  <a:cs typeface="Times New Roman" pitchFamily="18" charset="0"/>
                </a:rPr>
                <a:t>1</a:t>
              </a:r>
              <a:r>
                <a:rPr lang="en-US">
                  <a:cs typeface="Times New Roman" pitchFamily="18" charset="0"/>
                </a:rPr>
                <a:t>`` = 11</a:t>
              </a:r>
              <a:r>
                <a:rPr lang="en-US">
                  <a:solidFill>
                    <a:schemeClr val="hlink"/>
                  </a:solidFill>
                  <a:cs typeface="Times New Roman" pitchFamily="18" charset="0"/>
                </a:rPr>
                <a:t>10110101</a:t>
              </a:r>
              <a:r>
                <a:rPr lang="en-US">
                  <a:cs typeface="Times New Roman" pitchFamily="18" charset="0"/>
                </a:rPr>
                <a:t> </a:t>
              </a:r>
              <a:r>
                <a:rPr lang="en-US" i="1">
                  <a:cs typeface="Times New Roman" pitchFamily="18" charset="0"/>
                </a:rPr>
                <a:t>s</a:t>
              </a:r>
              <a:r>
                <a:rPr lang="en-US" baseline="-25000">
                  <a:cs typeface="Times New Roman" pitchFamily="18" charset="0"/>
                </a:rPr>
                <a:t>2</a:t>
              </a:r>
              <a:r>
                <a:rPr lang="en-US">
                  <a:cs typeface="Times New Roman" pitchFamily="18" charset="0"/>
                </a:rPr>
                <a:t>`` = 11</a:t>
              </a:r>
              <a:r>
                <a:rPr lang="en-US">
                  <a:solidFill>
                    <a:srgbClr val="FFFF66"/>
                  </a:solidFill>
                  <a:cs typeface="Times New Roman" pitchFamily="18" charset="0"/>
                </a:rPr>
                <a:t>11010101</a:t>
              </a:r>
              <a:r>
                <a:rPr lang="en-US">
                  <a:cs typeface="Times New Roman" pitchFamily="18" charset="0"/>
                </a:rPr>
                <a:t> </a:t>
              </a:r>
            </a:p>
          </p:txBody>
        </p:sp>
        <p:sp>
          <p:nvSpPr>
            <p:cNvPr id="39949" name="Text Box 13"/>
            <p:cNvSpPr txBox="1">
              <a:spLocks noChangeArrowheads="1"/>
            </p:cNvSpPr>
            <p:nvPr/>
          </p:nvSpPr>
          <p:spPr bwMode="auto">
            <a:xfrm>
              <a:off x="3264" y="2448"/>
              <a:ext cx="1628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rtl="0">
                <a:spcBef>
                  <a:spcPct val="50000"/>
                </a:spcBef>
              </a:pPr>
              <a:r>
                <a:rPr lang="en-US" i="1">
                  <a:cs typeface="Times New Roman" pitchFamily="18" charset="0"/>
                </a:rPr>
                <a:t>s</a:t>
              </a:r>
              <a:r>
                <a:rPr lang="en-US" baseline="-25000">
                  <a:cs typeface="Times New Roman" pitchFamily="18" charset="0"/>
                </a:rPr>
                <a:t>5</a:t>
              </a:r>
              <a:r>
                <a:rPr lang="en-US">
                  <a:cs typeface="Times New Roman" pitchFamily="18" charset="0"/>
                </a:rPr>
                <a:t>`` = 01000</a:t>
              </a:r>
              <a:r>
                <a:rPr lang="en-US">
                  <a:solidFill>
                    <a:schemeClr val="hlink"/>
                  </a:solidFill>
                  <a:cs typeface="Times New Roman" pitchFamily="18" charset="0"/>
                </a:rPr>
                <a:t>11101</a:t>
              </a:r>
              <a:r>
                <a:rPr lang="en-US">
                  <a:cs typeface="Times New Roman" pitchFamily="18" charset="0"/>
                </a:rPr>
                <a:t> </a:t>
              </a:r>
              <a:r>
                <a:rPr lang="en-US" i="1">
                  <a:cs typeface="Times New Roman" pitchFamily="18" charset="0"/>
                </a:rPr>
                <a:t>s</a:t>
              </a:r>
              <a:r>
                <a:rPr lang="en-US" baseline="-25000">
                  <a:cs typeface="Times New Roman" pitchFamily="18" charset="0"/>
                </a:rPr>
                <a:t>6</a:t>
              </a:r>
              <a:r>
                <a:rPr lang="en-US">
                  <a:cs typeface="Times New Roman" pitchFamily="18" charset="0"/>
                </a:rPr>
                <a:t>`` = 11101</a:t>
              </a:r>
              <a:r>
                <a:rPr lang="en-US">
                  <a:solidFill>
                    <a:srgbClr val="FFFF66"/>
                  </a:solidFill>
                  <a:cs typeface="Times New Roman" pitchFamily="18" charset="0"/>
                </a:rPr>
                <a:t>10011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Introduction to Genetic Algorithms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512C0-61A9-4AE1-B92E-480C3A0AEC87}" type="slidenum">
              <a:rPr lang="en-US"/>
              <a:pPr/>
              <a:t>2</a:t>
            </a:fld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444500"/>
            <a:ext cx="7772400" cy="1190625"/>
          </a:xfrm>
        </p:spPr>
        <p:txBody>
          <a:bodyPr/>
          <a:lstStyle/>
          <a:p>
            <a:r>
              <a:rPr lang="en-US" sz="3600"/>
              <a:t>Genetic Algorithms (GA) OVERVIEW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229600" cy="4114800"/>
          </a:xfrm>
        </p:spPr>
        <p:txBody>
          <a:bodyPr/>
          <a:lstStyle/>
          <a:p>
            <a:pPr algn="l" rtl="0"/>
            <a:r>
              <a:rPr lang="en-US" sz="2800"/>
              <a:t>A class of probabilistic optimization algorithms</a:t>
            </a:r>
          </a:p>
          <a:p>
            <a:pPr algn="l" rtl="0"/>
            <a:r>
              <a:rPr lang="en-US" sz="2800"/>
              <a:t>Inspired by the biological evolution process</a:t>
            </a:r>
          </a:p>
          <a:p>
            <a:pPr algn="l" rtl="0"/>
            <a:r>
              <a:rPr lang="en-US" sz="2800"/>
              <a:t>Uses concepts of </a:t>
            </a:r>
            <a:r>
              <a:rPr lang="en-US" sz="2800">
                <a:latin typeface="Times New Roman"/>
              </a:rPr>
              <a:t>“</a:t>
            </a:r>
            <a:r>
              <a:rPr lang="en-US" sz="2800"/>
              <a:t>Natural Selection</a:t>
            </a:r>
            <a:r>
              <a:rPr lang="en-US" sz="2800">
                <a:latin typeface="Times New Roman"/>
              </a:rPr>
              <a:t>”</a:t>
            </a:r>
            <a:r>
              <a:rPr lang="en-US" sz="2800"/>
              <a:t> and </a:t>
            </a:r>
            <a:r>
              <a:rPr lang="en-US" sz="2800">
                <a:latin typeface="Times New Roman"/>
              </a:rPr>
              <a:t>“</a:t>
            </a:r>
            <a:r>
              <a:rPr lang="en-US" sz="2800"/>
              <a:t>Genetic Inheritance</a:t>
            </a:r>
            <a:r>
              <a:rPr lang="en-US" sz="2800">
                <a:latin typeface="Times New Roman"/>
              </a:rPr>
              <a:t>”</a:t>
            </a:r>
            <a:r>
              <a:rPr lang="en-US" sz="2800"/>
              <a:t> (Darwin 1859)</a:t>
            </a:r>
          </a:p>
          <a:p>
            <a:pPr algn="l" rtl="0"/>
            <a:r>
              <a:rPr lang="en-US" sz="2800"/>
              <a:t>Originally developed by John Holland (1975)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Introduction to Genetic Algorithms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4BF40-F0A4-4309-81A4-B3D3E920F5BE}" type="slidenum">
              <a:rPr lang="en-US"/>
              <a:pPr/>
              <a:t>20</a:t>
            </a:fld>
            <a:endParaRPr lang="en-US"/>
          </a:p>
        </p:txBody>
      </p:sp>
      <p:sp>
        <p:nvSpPr>
          <p:cNvPr id="4096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333375"/>
            <a:ext cx="7772400" cy="641350"/>
          </a:xfrm>
        </p:spPr>
        <p:txBody>
          <a:bodyPr/>
          <a:lstStyle/>
          <a:p>
            <a:pPr rtl="0"/>
            <a:r>
              <a:rPr lang="en-US" sz="3600"/>
              <a:t>Example (mutation1)</a:t>
            </a:r>
          </a:p>
        </p:txBody>
      </p:sp>
      <p:sp>
        <p:nvSpPr>
          <p:cNvPr id="40963" name="Text Box 1027"/>
          <p:cNvSpPr txBox="1">
            <a:spLocks noChangeArrowheads="1"/>
          </p:cNvSpPr>
          <p:nvPr/>
        </p:nvSpPr>
        <p:spPr bwMode="auto">
          <a:xfrm>
            <a:off x="457200" y="1090613"/>
            <a:ext cx="8305800" cy="5021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>
                <a:latin typeface="Arial" charset="0"/>
                <a:cs typeface="Arial" charset="0"/>
              </a:rPr>
              <a:t>The final step is to apply random mutation: for each bit that we are to copy to the new population we allow a small probability of error (for instance 0.1)</a:t>
            </a:r>
          </a:p>
          <a:p>
            <a:pPr algn="l" rtl="0">
              <a:spcBef>
                <a:spcPct val="50000"/>
              </a:spcBef>
            </a:pPr>
            <a:r>
              <a:rPr lang="en-US">
                <a:latin typeface="Arial" charset="0"/>
                <a:cs typeface="Arial" charset="0"/>
              </a:rPr>
              <a:t>Before applying mutation:</a:t>
            </a:r>
          </a:p>
          <a:p>
            <a:pPr algn="l" rtl="0">
              <a:spcBef>
                <a:spcPct val="50000"/>
              </a:spcBef>
            </a:pPr>
            <a:r>
              <a:rPr lang="en-US">
                <a:latin typeface="Arial" charset="0"/>
                <a:cs typeface="Arial" charset="0"/>
              </a:rPr>
              <a:t>		 </a:t>
            </a:r>
            <a:r>
              <a:rPr lang="en-US" i="1">
                <a:cs typeface="Times New Roman" pitchFamily="18" charset="0"/>
              </a:rPr>
              <a:t>s</a:t>
            </a:r>
            <a:r>
              <a:rPr lang="en-US" baseline="-25000">
                <a:cs typeface="Times New Roman" pitchFamily="18" charset="0"/>
              </a:rPr>
              <a:t>1</a:t>
            </a:r>
            <a:r>
              <a:rPr lang="en-US">
                <a:cs typeface="Times New Roman" pitchFamily="18" charset="0"/>
              </a:rPr>
              <a:t>`` = 11101</a:t>
            </a:r>
            <a:r>
              <a:rPr lang="en-US">
                <a:solidFill>
                  <a:schemeClr val="hlink"/>
                </a:solidFill>
                <a:cs typeface="Times New Roman" pitchFamily="18" charset="0"/>
              </a:rPr>
              <a:t>1</a:t>
            </a:r>
            <a:r>
              <a:rPr lang="en-US">
                <a:cs typeface="Times New Roman" pitchFamily="18" charset="0"/>
              </a:rPr>
              <a:t>0101	</a:t>
            </a:r>
          </a:p>
          <a:p>
            <a:pPr algn="l" rtl="0">
              <a:spcBef>
                <a:spcPct val="50000"/>
              </a:spcBef>
            </a:pPr>
            <a:r>
              <a:rPr lang="en-US">
                <a:cs typeface="Times New Roman" pitchFamily="18" charset="0"/>
              </a:rPr>
              <a:t>		 </a:t>
            </a:r>
            <a:r>
              <a:rPr lang="en-US" i="1">
                <a:cs typeface="Times New Roman" pitchFamily="18" charset="0"/>
              </a:rPr>
              <a:t>s</a:t>
            </a:r>
            <a:r>
              <a:rPr lang="en-US" baseline="-25000">
                <a:cs typeface="Times New Roman" pitchFamily="18" charset="0"/>
              </a:rPr>
              <a:t>2</a:t>
            </a:r>
            <a:r>
              <a:rPr lang="en-US">
                <a:cs typeface="Times New Roman" pitchFamily="18" charset="0"/>
              </a:rPr>
              <a:t>`` = 1111</a:t>
            </a:r>
            <a:r>
              <a:rPr lang="en-US">
                <a:solidFill>
                  <a:schemeClr val="hlink"/>
                </a:solidFill>
                <a:cs typeface="Times New Roman" pitchFamily="18" charset="0"/>
              </a:rPr>
              <a:t>0</a:t>
            </a:r>
            <a:r>
              <a:rPr lang="en-US">
                <a:cs typeface="Times New Roman" pitchFamily="18" charset="0"/>
              </a:rPr>
              <a:t>1010</a:t>
            </a:r>
            <a:r>
              <a:rPr lang="en-US">
                <a:solidFill>
                  <a:schemeClr val="hlink"/>
                </a:solidFill>
                <a:cs typeface="Times New Roman" pitchFamily="18" charset="0"/>
              </a:rPr>
              <a:t>1</a:t>
            </a:r>
            <a:r>
              <a:rPr lang="en-US">
                <a:cs typeface="Times New Roman" pitchFamily="18" charset="0"/>
              </a:rPr>
              <a:t>	</a:t>
            </a:r>
          </a:p>
          <a:p>
            <a:pPr algn="l" rtl="0">
              <a:spcBef>
                <a:spcPct val="50000"/>
              </a:spcBef>
            </a:pPr>
            <a:r>
              <a:rPr lang="en-US">
                <a:cs typeface="Times New Roman" pitchFamily="18" charset="0"/>
              </a:rPr>
              <a:t>		 </a:t>
            </a:r>
            <a:r>
              <a:rPr lang="en-US" i="1">
                <a:cs typeface="Times New Roman" pitchFamily="18" charset="0"/>
              </a:rPr>
              <a:t>s</a:t>
            </a:r>
            <a:r>
              <a:rPr lang="en-US" baseline="-25000">
                <a:cs typeface="Times New Roman" pitchFamily="18" charset="0"/>
              </a:rPr>
              <a:t>3</a:t>
            </a:r>
            <a:r>
              <a:rPr lang="en-US">
                <a:cs typeface="Times New Roman" pitchFamily="18" charset="0"/>
              </a:rPr>
              <a:t>`` = 11101</a:t>
            </a:r>
            <a:r>
              <a:rPr lang="en-US">
                <a:solidFill>
                  <a:schemeClr val="hlink"/>
                </a:solidFill>
                <a:cs typeface="Times New Roman" pitchFamily="18" charset="0"/>
              </a:rPr>
              <a:t>1</a:t>
            </a:r>
            <a:r>
              <a:rPr lang="en-US">
                <a:cs typeface="Times New Roman" pitchFamily="18" charset="0"/>
              </a:rPr>
              <a:t>11</a:t>
            </a:r>
            <a:r>
              <a:rPr lang="en-US">
                <a:solidFill>
                  <a:schemeClr val="hlink"/>
                </a:solidFill>
                <a:cs typeface="Times New Roman" pitchFamily="18" charset="0"/>
              </a:rPr>
              <a:t>0</a:t>
            </a:r>
            <a:r>
              <a:rPr lang="en-US">
                <a:cs typeface="Times New Roman" pitchFamily="18" charset="0"/>
              </a:rPr>
              <a:t>1	</a:t>
            </a:r>
          </a:p>
          <a:p>
            <a:pPr algn="l" rtl="0">
              <a:spcBef>
                <a:spcPct val="50000"/>
              </a:spcBef>
            </a:pPr>
            <a:r>
              <a:rPr lang="en-US">
                <a:cs typeface="Times New Roman" pitchFamily="18" charset="0"/>
              </a:rPr>
              <a:t>		 </a:t>
            </a:r>
            <a:r>
              <a:rPr lang="en-US" i="1">
                <a:cs typeface="Times New Roman" pitchFamily="18" charset="0"/>
              </a:rPr>
              <a:t>s</a:t>
            </a:r>
            <a:r>
              <a:rPr lang="en-US" baseline="-25000">
                <a:cs typeface="Times New Roman" pitchFamily="18" charset="0"/>
              </a:rPr>
              <a:t>4</a:t>
            </a:r>
            <a:r>
              <a:rPr lang="en-US">
                <a:cs typeface="Times New Roman" pitchFamily="18" charset="0"/>
              </a:rPr>
              <a:t>`` = 0111000101	</a:t>
            </a:r>
          </a:p>
          <a:p>
            <a:pPr algn="l" rtl="0">
              <a:spcBef>
                <a:spcPct val="50000"/>
              </a:spcBef>
            </a:pPr>
            <a:r>
              <a:rPr lang="en-US">
                <a:cs typeface="Times New Roman" pitchFamily="18" charset="0"/>
              </a:rPr>
              <a:t>		 </a:t>
            </a:r>
            <a:r>
              <a:rPr lang="en-US" i="1">
                <a:cs typeface="Times New Roman" pitchFamily="18" charset="0"/>
              </a:rPr>
              <a:t>s</a:t>
            </a:r>
            <a:r>
              <a:rPr lang="en-US" baseline="-25000">
                <a:cs typeface="Times New Roman" pitchFamily="18" charset="0"/>
              </a:rPr>
              <a:t>5</a:t>
            </a:r>
            <a:r>
              <a:rPr lang="en-US">
                <a:cs typeface="Times New Roman" pitchFamily="18" charset="0"/>
              </a:rPr>
              <a:t>`` = 0100011101	</a:t>
            </a:r>
          </a:p>
          <a:p>
            <a:pPr algn="l" rtl="0">
              <a:spcBef>
                <a:spcPct val="50000"/>
              </a:spcBef>
            </a:pPr>
            <a:r>
              <a:rPr lang="en-US">
                <a:cs typeface="Times New Roman" pitchFamily="18" charset="0"/>
              </a:rPr>
              <a:t>		 </a:t>
            </a:r>
            <a:r>
              <a:rPr lang="en-US" i="1">
                <a:cs typeface="Times New Roman" pitchFamily="18" charset="0"/>
              </a:rPr>
              <a:t>s</a:t>
            </a:r>
            <a:r>
              <a:rPr lang="en-US" baseline="-25000">
                <a:cs typeface="Times New Roman" pitchFamily="18" charset="0"/>
              </a:rPr>
              <a:t>6</a:t>
            </a:r>
            <a:r>
              <a:rPr lang="en-US">
                <a:cs typeface="Times New Roman" pitchFamily="18" charset="0"/>
              </a:rPr>
              <a:t>`` = 11101100</a:t>
            </a:r>
            <a:r>
              <a:rPr lang="en-US">
                <a:solidFill>
                  <a:schemeClr val="hlink"/>
                </a:solidFill>
                <a:cs typeface="Times New Roman" pitchFamily="18" charset="0"/>
              </a:rPr>
              <a:t>1</a:t>
            </a:r>
            <a:r>
              <a:rPr lang="en-US">
                <a:cs typeface="Times New Roman" pitchFamily="18" charset="0"/>
              </a:rPr>
              <a:t>1	</a:t>
            </a:r>
            <a:endParaRPr lang="en-US" sz="280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Introduction to Genetic Algorithms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CF4DC-271F-47C3-9CC5-971BCE9D61E1}" type="slidenum">
              <a:rPr lang="en-US"/>
              <a:pPr/>
              <a:t>21</a:t>
            </a:fld>
            <a:endParaRPr lang="en-US"/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49275"/>
            <a:ext cx="6172200" cy="641350"/>
          </a:xfrm>
        </p:spPr>
        <p:txBody>
          <a:bodyPr/>
          <a:lstStyle/>
          <a:p>
            <a:pPr algn="l" rtl="0"/>
            <a:r>
              <a:rPr lang="en-US" sz="3600"/>
              <a:t>Example (mutation2)</a:t>
            </a: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609600" y="1600200"/>
            <a:ext cx="7924800" cy="429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>
                <a:latin typeface="Arial" charset="0"/>
                <a:cs typeface="Arial" charset="0"/>
              </a:rPr>
              <a:t>After applying mutation:</a:t>
            </a:r>
          </a:p>
          <a:p>
            <a:pPr algn="l" rtl="0">
              <a:spcBef>
                <a:spcPct val="50000"/>
              </a:spcBef>
            </a:pPr>
            <a:r>
              <a:rPr lang="en-US">
                <a:latin typeface="Arial" charset="0"/>
                <a:cs typeface="Arial" charset="0"/>
              </a:rPr>
              <a:t>	</a:t>
            </a:r>
            <a:r>
              <a:rPr lang="en-US" i="1">
                <a:cs typeface="Times New Roman" pitchFamily="18" charset="0"/>
              </a:rPr>
              <a:t>s</a:t>
            </a:r>
            <a:r>
              <a:rPr lang="en-US" baseline="-25000">
                <a:cs typeface="Times New Roman" pitchFamily="18" charset="0"/>
              </a:rPr>
              <a:t>1</a:t>
            </a:r>
            <a:r>
              <a:rPr lang="en-US">
                <a:cs typeface="Times New Roman" pitchFamily="18" charset="0"/>
              </a:rPr>
              <a:t>``` = 11101</a:t>
            </a:r>
            <a:r>
              <a:rPr lang="en-US">
                <a:solidFill>
                  <a:schemeClr val="hlink"/>
                </a:solidFill>
                <a:cs typeface="Times New Roman" pitchFamily="18" charset="0"/>
              </a:rPr>
              <a:t>0</a:t>
            </a:r>
            <a:r>
              <a:rPr lang="en-US">
                <a:cs typeface="Times New Roman" pitchFamily="18" charset="0"/>
              </a:rPr>
              <a:t>0101	</a:t>
            </a:r>
            <a:r>
              <a:rPr lang="en-US" i="1">
                <a:cs typeface="Times New Roman" pitchFamily="18" charset="0"/>
              </a:rPr>
              <a:t>f</a:t>
            </a:r>
            <a:r>
              <a:rPr lang="en-US">
                <a:cs typeface="Times New Roman" pitchFamily="18" charset="0"/>
              </a:rPr>
              <a:t> (</a:t>
            </a:r>
            <a:r>
              <a:rPr lang="en-US" i="1">
                <a:cs typeface="Times New Roman" pitchFamily="18" charset="0"/>
              </a:rPr>
              <a:t>s</a:t>
            </a:r>
            <a:r>
              <a:rPr lang="en-US" baseline="-25000">
                <a:cs typeface="Times New Roman" pitchFamily="18" charset="0"/>
              </a:rPr>
              <a:t>1</a:t>
            </a:r>
            <a:r>
              <a:rPr lang="en-US">
                <a:cs typeface="Times New Roman" pitchFamily="18" charset="0"/>
              </a:rPr>
              <a:t>``` ) = 6	</a:t>
            </a:r>
          </a:p>
          <a:p>
            <a:pPr algn="l" rtl="0">
              <a:spcBef>
                <a:spcPct val="50000"/>
              </a:spcBef>
            </a:pPr>
            <a:r>
              <a:rPr lang="en-US">
                <a:cs typeface="Times New Roman" pitchFamily="18" charset="0"/>
              </a:rPr>
              <a:t>	</a:t>
            </a:r>
            <a:r>
              <a:rPr lang="en-US" i="1">
                <a:cs typeface="Times New Roman" pitchFamily="18" charset="0"/>
              </a:rPr>
              <a:t>s</a:t>
            </a:r>
            <a:r>
              <a:rPr lang="en-US" baseline="-25000">
                <a:cs typeface="Times New Roman" pitchFamily="18" charset="0"/>
              </a:rPr>
              <a:t>2</a:t>
            </a:r>
            <a:r>
              <a:rPr lang="en-US">
                <a:cs typeface="Times New Roman" pitchFamily="18" charset="0"/>
              </a:rPr>
              <a:t>``` = 1111</a:t>
            </a:r>
            <a:r>
              <a:rPr lang="en-US">
                <a:solidFill>
                  <a:schemeClr val="hlink"/>
                </a:solidFill>
                <a:cs typeface="Times New Roman" pitchFamily="18" charset="0"/>
              </a:rPr>
              <a:t>1</a:t>
            </a:r>
            <a:r>
              <a:rPr lang="en-US">
                <a:cs typeface="Times New Roman" pitchFamily="18" charset="0"/>
              </a:rPr>
              <a:t>1010</a:t>
            </a:r>
            <a:r>
              <a:rPr lang="en-US">
                <a:solidFill>
                  <a:schemeClr val="hlink"/>
                </a:solidFill>
                <a:cs typeface="Times New Roman" pitchFamily="18" charset="0"/>
              </a:rPr>
              <a:t>0	</a:t>
            </a:r>
            <a:r>
              <a:rPr lang="en-US" i="1">
                <a:cs typeface="Times New Roman" pitchFamily="18" charset="0"/>
              </a:rPr>
              <a:t>f</a:t>
            </a:r>
            <a:r>
              <a:rPr lang="en-US">
                <a:cs typeface="Times New Roman" pitchFamily="18" charset="0"/>
              </a:rPr>
              <a:t> (</a:t>
            </a:r>
            <a:r>
              <a:rPr lang="en-US" i="1">
                <a:cs typeface="Times New Roman" pitchFamily="18" charset="0"/>
              </a:rPr>
              <a:t>s</a:t>
            </a:r>
            <a:r>
              <a:rPr lang="en-US" baseline="-25000">
                <a:cs typeface="Times New Roman" pitchFamily="18" charset="0"/>
              </a:rPr>
              <a:t>2</a:t>
            </a:r>
            <a:r>
              <a:rPr lang="en-US">
                <a:cs typeface="Times New Roman" pitchFamily="18" charset="0"/>
              </a:rPr>
              <a:t>``` ) = 7	</a:t>
            </a:r>
          </a:p>
          <a:p>
            <a:pPr algn="l" rtl="0">
              <a:spcBef>
                <a:spcPct val="50000"/>
              </a:spcBef>
            </a:pPr>
            <a:r>
              <a:rPr lang="en-US">
                <a:cs typeface="Times New Roman" pitchFamily="18" charset="0"/>
              </a:rPr>
              <a:t>	</a:t>
            </a:r>
            <a:r>
              <a:rPr lang="en-US" i="1">
                <a:cs typeface="Times New Roman" pitchFamily="18" charset="0"/>
              </a:rPr>
              <a:t>s</a:t>
            </a:r>
            <a:r>
              <a:rPr lang="en-US" baseline="-25000">
                <a:cs typeface="Times New Roman" pitchFamily="18" charset="0"/>
              </a:rPr>
              <a:t>3</a:t>
            </a:r>
            <a:r>
              <a:rPr lang="en-US">
                <a:cs typeface="Times New Roman" pitchFamily="18" charset="0"/>
              </a:rPr>
              <a:t>``` = 11101</a:t>
            </a:r>
            <a:r>
              <a:rPr lang="en-US">
                <a:solidFill>
                  <a:schemeClr val="hlink"/>
                </a:solidFill>
                <a:cs typeface="Times New Roman" pitchFamily="18" charset="0"/>
              </a:rPr>
              <a:t>0</a:t>
            </a:r>
            <a:r>
              <a:rPr lang="en-US">
                <a:cs typeface="Times New Roman" pitchFamily="18" charset="0"/>
              </a:rPr>
              <a:t>11</a:t>
            </a:r>
            <a:r>
              <a:rPr lang="en-US">
                <a:solidFill>
                  <a:schemeClr val="hlink"/>
                </a:solidFill>
                <a:cs typeface="Times New Roman" pitchFamily="18" charset="0"/>
              </a:rPr>
              <a:t>1</a:t>
            </a:r>
            <a:r>
              <a:rPr lang="en-US">
                <a:cs typeface="Times New Roman" pitchFamily="18" charset="0"/>
              </a:rPr>
              <a:t>1	</a:t>
            </a:r>
            <a:r>
              <a:rPr lang="en-US" i="1">
                <a:cs typeface="Times New Roman" pitchFamily="18" charset="0"/>
              </a:rPr>
              <a:t>f</a:t>
            </a:r>
            <a:r>
              <a:rPr lang="en-US">
                <a:cs typeface="Times New Roman" pitchFamily="18" charset="0"/>
              </a:rPr>
              <a:t> (</a:t>
            </a:r>
            <a:r>
              <a:rPr lang="en-US" i="1">
                <a:cs typeface="Times New Roman" pitchFamily="18" charset="0"/>
              </a:rPr>
              <a:t>s</a:t>
            </a:r>
            <a:r>
              <a:rPr lang="en-US" baseline="-25000">
                <a:cs typeface="Times New Roman" pitchFamily="18" charset="0"/>
              </a:rPr>
              <a:t>3</a:t>
            </a:r>
            <a:r>
              <a:rPr lang="en-US">
                <a:cs typeface="Times New Roman" pitchFamily="18" charset="0"/>
              </a:rPr>
              <a:t>``` ) = 8	</a:t>
            </a:r>
          </a:p>
          <a:p>
            <a:pPr algn="l" rtl="0">
              <a:spcBef>
                <a:spcPct val="50000"/>
              </a:spcBef>
            </a:pPr>
            <a:r>
              <a:rPr lang="en-US">
                <a:cs typeface="Times New Roman" pitchFamily="18" charset="0"/>
              </a:rPr>
              <a:t>	</a:t>
            </a:r>
            <a:r>
              <a:rPr lang="en-US" i="1">
                <a:cs typeface="Times New Roman" pitchFamily="18" charset="0"/>
              </a:rPr>
              <a:t>s</a:t>
            </a:r>
            <a:r>
              <a:rPr lang="en-US" baseline="-25000">
                <a:cs typeface="Times New Roman" pitchFamily="18" charset="0"/>
              </a:rPr>
              <a:t>4</a:t>
            </a:r>
            <a:r>
              <a:rPr lang="en-US">
                <a:cs typeface="Times New Roman" pitchFamily="18" charset="0"/>
              </a:rPr>
              <a:t>``` = 0111000101	</a:t>
            </a:r>
            <a:r>
              <a:rPr lang="en-US" i="1">
                <a:cs typeface="Times New Roman" pitchFamily="18" charset="0"/>
              </a:rPr>
              <a:t>f</a:t>
            </a:r>
            <a:r>
              <a:rPr lang="en-US">
                <a:cs typeface="Times New Roman" pitchFamily="18" charset="0"/>
              </a:rPr>
              <a:t> (</a:t>
            </a:r>
            <a:r>
              <a:rPr lang="en-US" i="1">
                <a:cs typeface="Times New Roman" pitchFamily="18" charset="0"/>
              </a:rPr>
              <a:t>s</a:t>
            </a:r>
            <a:r>
              <a:rPr lang="en-US" baseline="-25000">
                <a:cs typeface="Times New Roman" pitchFamily="18" charset="0"/>
              </a:rPr>
              <a:t>4</a:t>
            </a:r>
            <a:r>
              <a:rPr lang="en-US">
                <a:cs typeface="Times New Roman" pitchFamily="18" charset="0"/>
              </a:rPr>
              <a:t>``` ) = 5 	</a:t>
            </a:r>
          </a:p>
          <a:p>
            <a:pPr algn="l" rtl="0">
              <a:spcBef>
                <a:spcPct val="50000"/>
              </a:spcBef>
            </a:pPr>
            <a:r>
              <a:rPr lang="en-US">
                <a:cs typeface="Times New Roman" pitchFamily="18" charset="0"/>
              </a:rPr>
              <a:t>	</a:t>
            </a:r>
            <a:r>
              <a:rPr lang="en-US" i="1">
                <a:cs typeface="Times New Roman" pitchFamily="18" charset="0"/>
              </a:rPr>
              <a:t>s</a:t>
            </a:r>
            <a:r>
              <a:rPr lang="en-US" baseline="-25000">
                <a:cs typeface="Times New Roman" pitchFamily="18" charset="0"/>
              </a:rPr>
              <a:t>5</a:t>
            </a:r>
            <a:r>
              <a:rPr lang="en-US">
                <a:cs typeface="Times New Roman" pitchFamily="18" charset="0"/>
              </a:rPr>
              <a:t>``` = 0100011101	</a:t>
            </a:r>
            <a:r>
              <a:rPr lang="en-US" i="1">
                <a:cs typeface="Times New Roman" pitchFamily="18" charset="0"/>
              </a:rPr>
              <a:t>f</a:t>
            </a:r>
            <a:r>
              <a:rPr lang="en-US">
                <a:cs typeface="Times New Roman" pitchFamily="18" charset="0"/>
              </a:rPr>
              <a:t> (</a:t>
            </a:r>
            <a:r>
              <a:rPr lang="en-US" i="1">
                <a:cs typeface="Times New Roman" pitchFamily="18" charset="0"/>
              </a:rPr>
              <a:t>s</a:t>
            </a:r>
            <a:r>
              <a:rPr lang="en-US" baseline="-25000">
                <a:cs typeface="Times New Roman" pitchFamily="18" charset="0"/>
              </a:rPr>
              <a:t>5</a:t>
            </a:r>
            <a:r>
              <a:rPr lang="en-US">
                <a:cs typeface="Times New Roman" pitchFamily="18" charset="0"/>
              </a:rPr>
              <a:t>``` ) = 5 	</a:t>
            </a:r>
          </a:p>
          <a:p>
            <a:pPr algn="l" rtl="0">
              <a:spcBef>
                <a:spcPct val="50000"/>
              </a:spcBef>
            </a:pPr>
            <a:r>
              <a:rPr lang="en-US">
                <a:cs typeface="Times New Roman" pitchFamily="18" charset="0"/>
              </a:rPr>
              <a:t>	</a:t>
            </a:r>
            <a:r>
              <a:rPr lang="en-US" i="1">
                <a:cs typeface="Times New Roman" pitchFamily="18" charset="0"/>
              </a:rPr>
              <a:t>s</a:t>
            </a:r>
            <a:r>
              <a:rPr lang="en-US" baseline="-25000">
                <a:cs typeface="Times New Roman" pitchFamily="18" charset="0"/>
              </a:rPr>
              <a:t>6</a:t>
            </a:r>
            <a:r>
              <a:rPr lang="en-US">
                <a:cs typeface="Times New Roman" pitchFamily="18" charset="0"/>
              </a:rPr>
              <a:t>``` = 11101100</a:t>
            </a:r>
            <a:r>
              <a:rPr lang="en-US">
                <a:solidFill>
                  <a:schemeClr val="hlink"/>
                </a:solidFill>
                <a:cs typeface="Times New Roman" pitchFamily="18" charset="0"/>
              </a:rPr>
              <a:t>0</a:t>
            </a:r>
            <a:r>
              <a:rPr lang="en-US">
                <a:cs typeface="Times New Roman" pitchFamily="18" charset="0"/>
              </a:rPr>
              <a:t>1	</a:t>
            </a:r>
            <a:r>
              <a:rPr lang="en-US" i="1">
                <a:cs typeface="Times New Roman" pitchFamily="18" charset="0"/>
              </a:rPr>
              <a:t>f</a:t>
            </a:r>
            <a:r>
              <a:rPr lang="en-US">
                <a:cs typeface="Times New Roman" pitchFamily="18" charset="0"/>
              </a:rPr>
              <a:t> (</a:t>
            </a:r>
            <a:r>
              <a:rPr lang="en-US" i="1">
                <a:cs typeface="Times New Roman" pitchFamily="18" charset="0"/>
              </a:rPr>
              <a:t>s</a:t>
            </a:r>
            <a:r>
              <a:rPr lang="en-US" baseline="-25000">
                <a:cs typeface="Times New Roman" pitchFamily="18" charset="0"/>
              </a:rPr>
              <a:t>6</a:t>
            </a:r>
            <a:r>
              <a:rPr lang="en-US">
                <a:cs typeface="Times New Roman" pitchFamily="18" charset="0"/>
              </a:rPr>
              <a:t>``` ) = 6 	</a:t>
            </a:r>
            <a:endParaRPr lang="en-US" sz="2800">
              <a:latin typeface="Arial" charset="0"/>
              <a:cs typeface="Arial" charset="0"/>
            </a:endParaRPr>
          </a:p>
          <a:p>
            <a:pPr algn="l" rtl="0">
              <a:spcBef>
                <a:spcPct val="50000"/>
              </a:spcBef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Introduction to Genetic Algorithms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D1DD-E16B-4BBA-A401-A77883C7CF5D}" type="slidenum">
              <a:rPr lang="en-US"/>
              <a:pPr/>
              <a:t>22</a:t>
            </a:fld>
            <a:endParaRPr lang="en-US"/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046163" y="860425"/>
            <a:ext cx="6550025" cy="641350"/>
          </a:xfrm>
        </p:spPr>
        <p:txBody>
          <a:bodyPr/>
          <a:lstStyle/>
          <a:p>
            <a:pPr rtl="0"/>
            <a:r>
              <a:rPr lang="en-US" sz="3600"/>
              <a:t>Example (end)</a:t>
            </a:r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609600" y="2133600"/>
            <a:ext cx="7491413" cy="2655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2800">
                <a:latin typeface="Arial" charset="0"/>
                <a:cs typeface="Arial" charset="0"/>
              </a:rPr>
              <a:t>In one generation, the total population fitness changed from 34 to 37, thus improved by ~9%</a:t>
            </a:r>
          </a:p>
          <a:p>
            <a:pPr algn="l" rtl="0">
              <a:spcBef>
                <a:spcPct val="50000"/>
              </a:spcBef>
            </a:pPr>
            <a:endParaRPr lang="en-US" sz="2800">
              <a:latin typeface="Arial" charset="0"/>
              <a:cs typeface="Arial" charset="0"/>
            </a:endParaRPr>
          </a:p>
          <a:p>
            <a:pPr algn="l" rtl="0">
              <a:spcBef>
                <a:spcPct val="50000"/>
              </a:spcBef>
            </a:pPr>
            <a:r>
              <a:rPr lang="en-US" sz="2800">
                <a:latin typeface="Arial" charset="0"/>
                <a:cs typeface="Arial" charset="0"/>
              </a:rPr>
              <a:t>At this point, we go through the same process all over again, until a stopping criterion is met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Introduction to Genetic Algorithms</a:t>
            </a:r>
            <a:endParaRPr lang="en-US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854AF-3ACB-4283-AC47-6D5328B880B4}" type="slidenum">
              <a:rPr lang="en-US"/>
              <a:pPr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Introduction to Genetic Algorithms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FEF7-68F6-471D-8E6C-1495E982FAE2}" type="slidenum">
              <a:rPr lang="en-US"/>
              <a:pPr/>
              <a:t>24</a:t>
            </a:fld>
            <a:endParaRPr lang="en-US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76250"/>
            <a:ext cx="6694488" cy="641350"/>
          </a:xfrm>
        </p:spPr>
        <p:txBody>
          <a:bodyPr/>
          <a:lstStyle/>
          <a:p>
            <a:pPr rtl="0"/>
            <a:r>
              <a:rPr lang="en-US" sz="3600"/>
              <a:t>Components of a GA</a:t>
            </a:r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4800" y="1597025"/>
            <a:ext cx="8458200" cy="4114800"/>
          </a:xfrm>
        </p:spPr>
        <p:txBody>
          <a:bodyPr/>
          <a:lstStyle/>
          <a:p>
            <a:pPr algn="l" rtl="0">
              <a:buFontTx/>
              <a:buNone/>
            </a:pPr>
            <a:r>
              <a:rPr lang="en-US" sz="2800"/>
              <a:t>          A problem definition as input, and</a:t>
            </a:r>
          </a:p>
          <a:p>
            <a:pPr algn="l" rtl="0">
              <a:buFontTx/>
              <a:buNone/>
            </a:pPr>
            <a:endParaRPr lang="en-US" sz="1800"/>
          </a:p>
          <a:p>
            <a:pPr algn="l" rtl="0"/>
            <a:r>
              <a:rPr lang="en-US" sz="2800"/>
              <a:t>Encoding principles          (gene, chromosome)</a:t>
            </a:r>
          </a:p>
          <a:p>
            <a:pPr algn="l" rtl="0"/>
            <a:r>
              <a:rPr lang="en-US" sz="2800"/>
              <a:t>Initialization procedure                       (creation)</a:t>
            </a:r>
          </a:p>
          <a:p>
            <a:pPr algn="l" rtl="0"/>
            <a:r>
              <a:rPr lang="en-US" sz="2800"/>
              <a:t>Selection of parents                    (reproduction)</a:t>
            </a:r>
          </a:p>
          <a:p>
            <a:pPr algn="l" rtl="0"/>
            <a:r>
              <a:rPr lang="en-US" sz="2800"/>
              <a:t>Genetic operators     (mutation, recombination)</a:t>
            </a:r>
          </a:p>
          <a:p>
            <a:pPr algn="l" rtl="0"/>
            <a:r>
              <a:rPr lang="en-US" sz="2800"/>
              <a:t>Evaluation function                      (environment)</a:t>
            </a:r>
          </a:p>
          <a:p>
            <a:pPr algn="l" rtl="0"/>
            <a:r>
              <a:rPr lang="en-US" sz="2800"/>
              <a:t>Termination condition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Introduction to Genetic Algorithms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F1778-108B-4FF4-B7F0-99D525E057A8}" type="slidenum">
              <a:rPr lang="en-US"/>
              <a:pPr/>
              <a:t>25</a:t>
            </a:fld>
            <a:endParaRPr lang="en-US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20713"/>
            <a:ext cx="7772400" cy="641350"/>
          </a:xfrm>
        </p:spPr>
        <p:txBody>
          <a:bodyPr/>
          <a:lstStyle/>
          <a:p>
            <a:pPr algn="l" rtl="0"/>
            <a:r>
              <a:rPr lang="en-US" sz="3600"/>
              <a:t>Representation (encoding)</a:t>
            </a:r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5800" y="1700213"/>
            <a:ext cx="7772400" cy="3810000"/>
          </a:xfrm>
          <a:noFill/>
          <a:ln/>
        </p:spPr>
        <p:txBody>
          <a:bodyPr lIns="90488" tIns="44450" rIns="90488" bIns="44450"/>
          <a:lstStyle/>
          <a:p>
            <a:pPr algn="l" rtl="0">
              <a:buFontTx/>
              <a:buNone/>
            </a:pPr>
            <a:endParaRPr lang="en-US" sz="1400"/>
          </a:p>
          <a:p>
            <a:pPr algn="l" rtl="0">
              <a:buFontTx/>
              <a:buNone/>
            </a:pPr>
            <a:r>
              <a:rPr lang="en-US" sz="2800"/>
              <a:t>Possible individual</a:t>
            </a:r>
            <a:r>
              <a:rPr lang="en-US" sz="2800">
                <a:latin typeface="Times New Roman"/>
              </a:rPr>
              <a:t>’</a:t>
            </a:r>
            <a:r>
              <a:rPr lang="en-US" sz="2800"/>
              <a:t>s encoding</a:t>
            </a:r>
          </a:p>
          <a:p>
            <a:pPr lvl="1" algn="l" rtl="0"/>
            <a:r>
              <a:rPr lang="en-US" sz="2400"/>
              <a:t>Bit strings                                         (0101 ... 1100)</a:t>
            </a:r>
          </a:p>
          <a:p>
            <a:pPr lvl="1" algn="l" rtl="0"/>
            <a:r>
              <a:rPr lang="en-US" sz="2400"/>
              <a:t>Real numbers                     (43.2 -33.1 ... 0.0 89.2) </a:t>
            </a:r>
          </a:p>
          <a:p>
            <a:pPr lvl="1" algn="l" rtl="0"/>
            <a:r>
              <a:rPr lang="en-US" sz="2400"/>
              <a:t>Permutations of element     (E11 E3 E7 ... E1 E15)</a:t>
            </a:r>
          </a:p>
          <a:p>
            <a:pPr lvl="1" algn="l" rtl="0"/>
            <a:r>
              <a:rPr lang="en-US" sz="2400"/>
              <a:t>Lists of rules                       (R1 R2 R3 ... R22 R23)</a:t>
            </a:r>
          </a:p>
          <a:p>
            <a:pPr lvl="1" algn="l" rtl="0"/>
            <a:r>
              <a:rPr lang="en-US" sz="2400"/>
              <a:t>Program elements               (genetic programming)</a:t>
            </a:r>
          </a:p>
          <a:p>
            <a:pPr lvl="1" algn="l" rtl="0"/>
            <a:r>
              <a:rPr lang="en-US" sz="2400"/>
              <a:t>... any data structure 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Introduction to Genetic Algorithms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26D06-070C-4D6E-8C55-3A19059F7CC0}" type="slidenum">
              <a:rPr lang="en-US"/>
              <a:pPr/>
              <a:t>26</a:t>
            </a:fld>
            <a:endParaRPr lang="en-US"/>
          </a:p>
        </p:txBody>
      </p:sp>
      <p:sp>
        <p:nvSpPr>
          <p:cNvPr id="4710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404813"/>
            <a:ext cx="7772400" cy="641350"/>
          </a:xfrm>
        </p:spPr>
        <p:txBody>
          <a:bodyPr/>
          <a:lstStyle/>
          <a:p>
            <a:pPr rtl="0"/>
            <a:r>
              <a:rPr lang="en-US" sz="3600"/>
              <a:t>Representation (cont)</a:t>
            </a:r>
          </a:p>
        </p:txBody>
      </p:sp>
      <p:sp>
        <p:nvSpPr>
          <p:cNvPr id="47110" name="Text Box 1030"/>
          <p:cNvSpPr txBox="1">
            <a:spLocks noChangeArrowheads="1"/>
          </p:cNvSpPr>
          <p:nvPr/>
        </p:nvSpPr>
        <p:spPr bwMode="auto">
          <a:xfrm>
            <a:off x="609600" y="1485900"/>
            <a:ext cx="8229600" cy="1493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2800">
                <a:latin typeface="Arial" charset="0"/>
                <a:cs typeface="Arial" charset="0"/>
              </a:rPr>
              <a:t>When choosing an encoding method rely on the following key ideas</a:t>
            </a:r>
          </a:p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47111" name="Rectangle 1031"/>
          <p:cNvSpPr>
            <a:spLocks noGrp="1" noChangeArrowheads="1"/>
          </p:cNvSpPr>
          <p:nvPr>
            <p:ph type="body" idx="1"/>
          </p:nvPr>
        </p:nvSpPr>
        <p:spPr>
          <a:xfrm>
            <a:off x="533400" y="2751138"/>
            <a:ext cx="8305800" cy="3048000"/>
          </a:xfrm>
        </p:spPr>
        <p:txBody>
          <a:bodyPr/>
          <a:lstStyle/>
          <a:p>
            <a:pPr algn="l" rtl="0">
              <a:lnSpc>
                <a:spcPct val="90000"/>
              </a:lnSpc>
            </a:pPr>
            <a:r>
              <a:rPr lang="en-US" sz="2800"/>
              <a:t>Use a data structure as close as possible to the natural representation</a:t>
            </a:r>
          </a:p>
          <a:p>
            <a:pPr algn="l" rtl="0">
              <a:lnSpc>
                <a:spcPct val="90000"/>
              </a:lnSpc>
            </a:pPr>
            <a:r>
              <a:rPr lang="en-US" sz="2800"/>
              <a:t>Write appropriate genetic operators as needed</a:t>
            </a:r>
          </a:p>
          <a:p>
            <a:pPr algn="l" rtl="0">
              <a:lnSpc>
                <a:spcPct val="90000"/>
              </a:lnSpc>
            </a:pPr>
            <a:r>
              <a:rPr lang="en-US" sz="2800"/>
              <a:t>If possible, ensure that all genotypes correspond to feasible solutions</a:t>
            </a:r>
          </a:p>
          <a:p>
            <a:pPr algn="l" rtl="0">
              <a:lnSpc>
                <a:spcPct val="90000"/>
              </a:lnSpc>
            </a:pPr>
            <a:r>
              <a:rPr lang="en-US" sz="2800"/>
              <a:t>If possible, ensure that genetic operators preserve feasibility</a:t>
            </a:r>
          </a:p>
          <a:p>
            <a:pPr algn="l" rtl="0">
              <a:lnSpc>
                <a:spcPct val="90000"/>
              </a:lnSpc>
            </a:pPr>
            <a:endParaRPr lang="en-US" sz="2800"/>
          </a:p>
          <a:p>
            <a:pPr algn="l" rtl="0">
              <a:lnSpc>
                <a:spcPct val="90000"/>
              </a:lnSpc>
            </a:pPr>
            <a:endParaRPr lang="en-US" sz="28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Introduction to Genetic Algorithms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C422A-59A7-4FF0-BD89-78FE0CBDE1FC}" type="slidenum">
              <a:rPr lang="en-US"/>
              <a:pPr/>
              <a:t>27</a:t>
            </a:fld>
            <a:endParaRPr lang="en-US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20713"/>
            <a:ext cx="7772400" cy="641350"/>
          </a:xfrm>
        </p:spPr>
        <p:txBody>
          <a:bodyPr/>
          <a:lstStyle/>
          <a:p>
            <a:pPr rtl="0"/>
            <a:r>
              <a:rPr lang="en-US" sz="3600"/>
              <a:t>Initialization</a:t>
            </a: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1042988" y="1931988"/>
            <a:ext cx="6624637" cy="3081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rtl="0"/>
            <a:r>
              <a:rPr lang="en-US" sz="2800">
                <a:latin typeface="Arial" charset="0"/>
                <a:cs typeface="Arial" charset="0"/>
              </a:rPr>
              <a:t>	Start with a population of randomly 	generated individuals, or use</a:t>
            </a:r>
          </a:p>
          <a:p>
            <a:pPr algn="l" rtl="0"/>
            <a:r>
              <a:rPr lang="en-US" sz="2800">
                <a:latin typeface="Arial" charset="0"/>
                <a:cs typeface="Arial" charset="0"/>
              </a:rPr>
              <a:t>	- A previously saved population</a:t>
            </a:r>
          </a:p>
          <a:p>
            <a:pPr algn="l" rtl="0"/>
            <a:r>
              <a:rPr lang="en-US" sz="2800">
                <a:latin typeface="Arial" charset="0"/>
                <a:cs typeface="Arial" charset="0"/>
              </a:rPr>
              <a:t>	- A set of solutions provided by 			a human expert</a:t>
            </a:r>
          </a:p>
          <a:p>
            <a:pPr algn="l" rtl="0"/>
            <a:r>
              <a:rPr lang="en-US" sz="2800">
                <a:latin typeface="Arial" charset="0"/>
                <a:cs typeface="Arial" charset="0"/>
              </a:rPr>
              <a:t>	- A set of solutions provided by 			another heuristic algorithm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Introduction to Genetic Algorithms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0529A-A7C5-4427-9E0C-8E5DB6D51122}" type="slidenum">
              <a:rPr lang="en-US"/>
              <a:pPr/>
              <a:t>28</a:t>
            </a:fld>
            <a:endParaRPr lang="en-US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title"/>
          </p:nvPr>
        </p:nvSpPr>
        <p:spPr>
          <a:xfrm>
            <a:off x="2268538" y="622300"/>
            <a:ext cx="3959225" cy="641350"/>
          </a:xfrm>
        </p:spPr>
        <p:txBody>
          <a:bodyPr/>
          <a:lstStyle/>
          <a:p>
            <a:pPr rtl="0"/>
            <a:r>
              <a:rPr lang="en-US" sz="3600"/>
              <a:t>Selection</a:t>
            </a:r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485900"/>
            <a:ext cx="8001000" cy="3455988"/>
          </a:xfrm>
        </p:spPr>
        <p:txBody>
          <a:bodyPr/>
          <a:lstStyle/>
          <a:p>
            <a:pPr algn="l" rtl="0">
              <a:lnSpc>
                <a:spcPct val="90000"/>
              </a:lnSpc>
            </a:pPr>
            <a:endParaRPr lang="en-US" sz="1600">
              <a:solidFill>
                <a:srgbClr val="FFFF66"/>
              </a:solidFill>
              <a:sym typeface="Wingdings" pitchFamily="2" charset="2"/>
            </a:endParaRPr>
          </a:p>
          <a:p>
            <a:pPr algn="l" rtl="0">
              <a:lnSpc>
                <a:spcPct val="90000"/>
              </a:lnSpc>
            </a:pPr>
            <a:r>
              <a:rPr lang="en-US" sz="2800">
                <a:solidFill>
                  <a:srgbClr val="FFFF66"/>
                </a:solidFill>
                <a:sym typeface="Wingdings" pitchFamily="2" charset="2"/>
              </a:rPr>
              <a:t>Purpose</a:t>
            </a:r>
            <a:r>
              <a:rPr lang="en-US" sz="2800">
                <a:sym typeface="Wingdings" pitchFamily="2" charset="2"/>
              </a:rPr>
              <a:t>: to focus the search in promising regions of the space</a:t>
            </a:r>
          </a:p>
          <a:p>
            <a:pPr algn="l" rtl="0">
              <a:lnSpc>
                <a:spcPct val="90000"/>
              </a:lnSpc>
            </a:pPr>
            <a:r>
              <a:rPr lang="en-US" sz="2800">
                <a:solidFill>
                  <a:srgbClr val="FFFF66"/>
                </a:solidFill>
                <a:sym typeface="Wingdings" pitchFamily="2" charset="2"/>
              </a:rPr>
              <a:t>Inspiration</a:t>
            </a:r>
            <a:r>
              <a:rPr lang="en-US" sz="2800">
                <a:sym typeface="Wingdings" pitchFamily="2" charset="2"/>
              </a:rPr>
              <a:t>: Darwin</a:t>
            </a:r>
            <a:r>
              <a:rPr lang="en-US" sz="2800">
                <a:latin typeface="Times New Roman"/>
                <a:sym typeface="Wingdings" pitchFamily="2" charset="2"/>
              </a:rPr>
              <a:t>’</a:t>
            </a:r>
            <a:r>
              <a:rPr lang="en-US" sz="2800">
                <a:sym typeface="Wingdings" pitchFamily="2" charset="2"/>
              </a:rPr>
              <a:t>s </a:t>
            </a:r>
            <a:r>
              <a:rPr lang="en-US" sz="2800">
                <a:latin typeface="Times New Roman"/>
                <a:sym typeface="Wingdings" pitchFamily="2" charset="2"/>
              </a:rPr>
              <a:t>“</a:t>
            </a:r>
            <a:r>
              <a:rPr lang="en-US" sz="2800">
                <a:sym typeface="Wingdings" pitchFamily="2" charset="2"/>
              </a:rPr>
              <a:t>survival of the fittest</a:t>
            </a:r>
            <a:r>
              <a:rPr lang="en-US" sz="2800">
                <a:latin typeface="Times New Roman"/>
                <a:sym typeface="Wingdings" pitchFamily="2" charset="2"/>
              </a:rPr>
              <a:t>”</a:t>
            </a:r>
            <a:endParaRPr lang="en-US" sz="2800">
              <a:sym typeface="Wingdings" pitchFamily="2" charset="2"/>
            </a:endParaRPr>
          </a:p>
          <a:p>
            <a:pPr algn="l" rtl="0">
              <a:lnSpc>
                <a:spcPct val="90000"/>
              </a:lnSpc>
            </a:pPr>
            <a:r>
              <a:rPr lang="en-US" sz="2800">
                <a:solidFill>
                  <a:srgbClr val="FFFF66"/>
                </a:solidFill>
                <a:sym typeface="Wingdings" pitchFamily="2" charset="2"/>
              </a:rPr>
              <a:t>Trade-off</a:t>
            </a:r>
            <a:r>
              <a:rPr lang="en-US" sz="2800">
                <a:sym typeface="Wingdings" pitchFamily="2" charset="2"/>
              </a:rPr>
              <a:t> between </a:t>
            </a:r>
            <a:r>
              <a:rPr lang="en-US" sz="2800" i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exploration</a:t>
            </a:r>
            <a:r>
              <a:rPr lang="en-US" sz="2800">
                <a:sym typeface="Wingdings" pitchFamily="2" charset="2"/>
              </a:rPr>
              <a:t> and </a:t>
            </a:r>
            <a:r>
              <a:rPr lang="en-US" sz="2800" i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exploitation</a:t>
            </a:r>
            <a:r>
              <a:rPr lang="en-US" sz="2800">
                <a:sym typeface="Wingdings" pitchFamily="2" charset="2"/>
              </a:rPr>
              <a:t> of the search space</a:t>
            </a:r>
          </a:p>
          <a:p>
            <a:pPr algn="l" rtl="0">
              <a:lnSpc>
                <a:spcPct val="90000"/>
              </a:lnSpc>
            </a:pPr>
            <a:endParaRPr lang="en-US" sz="2800">
              <a:sym typeface="Wingdings" pitchFamily="2" charset="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800">
                <a:sym typeface="Wingdings" pitchFamily="2" charset="2"/>
              </a:rPr>
              <a:t>Next we shall discuss possible selection methods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Introduction to Genetic Algorithms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6C2E4-56A3-4697-8055-7A9E0E17C3D5}" type="slidenum">
              <a:rPr lang="en-US"/>
              <a:pPr/>
              <a:t>29</a:t>
            </a:fld>
            <a:endParaRPr lang="en-US"/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04813"/>
            <a:ext cx="8153400" cy="641350"/>
          </a:xfrm>
        </p:spPr>
        <p:txBody>
          <a:bodyPr/>
          <a:lstStyle/>
          <a:p>
            <a:pPr rtl="0"/>
            <a:r>
              <a:rPr lang="en-US" sz="3600"/>
              <a:t>Fitness Proportionate Selection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01800"/>
            <a:ext cx="8153400" cy="3382963"/>
          </a:xfrm>
        </p:spPr>
        <p:txBody>
          <a:bodyPr/>
          <a:lstStyle/>
          <a:p>
            <a:pPr algn="l" rtl="0"/>
            <a:r>
              <a:rPr lang="en-US" sz="2800"/>
              <a:t>Derived by Holland as the optimal trade-off between exploration and exploitation</a:t>
            </a:r>
          </a:p>
          <a:p>
            <a:pPr algn="l" rtl="0">
              <a:buFontTx/>
              <a:buNone/>
            </a:pPr>
            <a:endParaRPr lang="en-US" sz="1400"/>
          </a:p>
          <a:p>
            <a:pPr algn="ctr" rtl="0">
              <a:buFontTx/>
              <a:buNone/>
            </a:pPr>
            <a:r>
              <a:rPr lang="en-US" sz="2800">
                <a:solidFill>
                  <a:srgbClr val="FFFF66"/>
                </a:solidFill>
              </a:rPr>
              <a:t>Drawbacks</a:t>
            </a:r>
          </a:p>
          <a:p>
            <a:pPr algn="l" rtl="0"/>
            <a:r>
              <a:rPr lang="en-US" sz="2800"/>
              <a:t>Different selection for </a:t>
            </a:r>
            <a:r>
              <a:rPr lang="en-US" sz="2800" i="1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800" i="1" baseline="-250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 i="1">
                <a:latin typeface="Times New Roman" pitchFamily="18" charset="0"/>
                <a:cs typeface="Times New Roman" pitchFamily="18" charset="0"/>
              </a:rPr>
              <a:t>(x) </a:t>
            </a:r>
            <a:r>
              <a:rPr lang="en-US" sz="2800" i="1"/>
              <a:t>and </a:t>
            </a:r>
            <a:r>
              <a:rPr lang="en-US" sz="2800" i="1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800" i="1" baseline="-2500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i="1">
                <a:latin typeface="Times New Roman" pitchFamily="18" charset="0"/>
                <a:cs typeface="Times New Roman" pitchFamily="18" charset="0"/>
              </a:rPr>
              <a:t>(x) = f</a:t>
            </a:r>
            <a:r>
              <a:rPr lang="en-US" sz="2800" i="1" baseline="-250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 i="1">
                <a:latin typeface="Times New Roman" pitchFamily="18" charset="0"/>
                <a:cs typeface="Times New Roman" pitchFamily="18" charset="0"/>
              </a:rPr>
              <a:t>(x) + c </a:t>
            </a:r>
          </a:p>
          <a:p>
            <a:pPr algn="l" rtl="0"/>
            <a:r>
              <a:rPr lang="en-US" sz="2800" i="1"/>
              <a:t>Superindividuals</a:t>
            </a:r>
            <a:r>
              <a:rPr lang="en-US" sz="2800" i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/>
              <a:t>cause convergence (that may be premature)</a:t>
            </a:r>
            <a:endParaRPr lang="en-US" sz="2800" i="1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Introduction to Genetic Algorithms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3686E-AD67-4187-8C03-08E126D631B1}" type="slidenum">
              <a:rPr lang="en-US"/>
              <a:pPr/>
              <a:t>3</a:t>
            </a:fld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57200"/>
            <a:ext cx="7772400" cy="641350"/>
          </a:xfrm>
        </p:spPr>
        <p:txBody>
          <a:bodyPr/>
          <a:lstStyle/>
          <a:p>
            <a:pPr rtl="0"/>
            <a:r>
              <a:rPr lang="en-US" sz="3600"/>
              <a:t>GA overview (cont)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458200" cy="2895600"/>
          </a:xfrm>
        </p:spPr>
        <p:txBody>
          <a:bodyPr/>
          <a:lstStyle/>
          <a:p>
            <a:pPr algn="l" rtl="0"/>
            <a:r>
              <a:rPr lang="en-US" sz="2800"/>
              <a:t>Particularly well suited for hard problems where little is known about the underlying search space</a:t>
            </a:r>
          </a:p>
          <a:p>
            <a:pPr algn="l" rtl="0"/>
            <a:r>
              <a:rPr lang="en-US" sz="2800"/>
              <a:t>Widely-used in business, science and engineering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Introduction to Genetic Algorithms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455A2-D96F-4A2A-B463-F0165132F8C4}" type="slidenum">
              <a:rPr lang="en-US"/>
              <a:pPr/>
              <a:t>30</a:t>
            </a:fld>
            <a:endParaRPr lang="en-US"/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60350"/>
            <a:ext cx="7772400" cy="641350"/>
          </a:xfrm>
        </p:spPr>
        <p:txBody>
          <a:bodyPr/>
          <a:lstStyle/>
          <a:p>
            <a:pPr rtl="0"/>
            <a:r>
              <a:rPr lang="en-US" sz="3600"/>
              <a:t>Linear Ranking Selection</a:t>
            </a:r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685800" y="1905000"/>
            <a:ext cx="792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322263" y="1341438"/>
            <a:ext cx="8497887" cy="158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800">
                <a:latin typeface="Arial" charset="0"/>
              </a:rPr>
              <a:t>Based on sorting of individuals by decreasing fitness</a:t>
            </a:r>
          </a:p>
          <a:p>
            <a:pPr algn="l">
              <a:spcBef>
                <a:spcPct val="50000"/>
              </a:spcBef>
            </a:pPr>
            <a:r>
              <a:rPr lang="en-US" sz="2800">
                <a:latin typeface="Arial" charset="0"/>
              </a:rPr>
              <a:t>The probability </a:t>
            </a:r>
            <a:r>
              <a:rPr lang="en-US" sz="2800">
                <a:latin typeface="Arial" charset="0"/>
                <a:cs typeface="Arial" charset="0"/>
              </a:rPr>
              <a:t>to be extracted </a:t>
            </a:r>
            <a:r>
              <a:rPr lang="en-US" sz="2800">
                <a:latin typeface="Arial" charset="0"/>
              </a:rPr>
              <a:t>for the </a:t>
            </a:r>
            <a:r>
              <a:rPr lang="en-US" sz="2800" i="1">
                <a:cs typeface="Times New Roman" pitchFamily="18" charset="0"/>
              </a:rPr>
              <a:t>i</a:t>
            </a:r>
            <a:r>
              <a:rPr lang="en-US" sz="2800">
                <a:cs typeface="Times New Roman" pitchFamily="18" charset="0"/>
              </a:rPr>
              <a:t>th</a:t>
            </a:r>
            <a:r>
              <a:rPr lang="en-US" sz="2800">
                <a:latin typeface="Arial" charset="0"/>
                <a:cs typeface="Arial" charset="0"/>
              </a:rPr>
              <a:t> individual    in the ranking is defined as</a:t>
            </a:r>
          </a:p>
        </p:txBody>
      </p:sp>
      <p:graphicFrame>
        <p:nvGraphicFramePr>
          <p:cNvPr id="82944" name="Object 1024"/>
          <p:cNvGraphicFramePr>
            <a:graphicFrameLocks noChangeAspect="1"/>
          </p:cNvGraphicFramePr>
          <p:nvPr/>
        </p:nvGraphicFramePr>
        <p:xfrm>
          <a:off x="1781175" y="3213100"/>
          <a:ext cx="3933825" cy="742950"/>
        </p:xfrm>
        <a:graphic>
          <a:graphicData uri="http://schemas.openxmlformats.org/presentationml/2006/ole">
            <p:oleObj spid="_x0000_s82944" name="משוואה" r:id="rId3" imgW="2286000" imgH="431640" progId="Equation.3">
              <p:embed/>
            </p:oleObj>
          </a:graphicData>
        </a:graphic>
      </p:graphicFrame>
      <p:sp>
        <p:nvSpPr>
          <p:cNvPr id="45063" name="Text Box 7"/>
          <p:cNvSpPr txBox="1">
            <a:spLocks noChangeArrowheads="1"/>
          </p:cNvSpPr>
          <p:nvPr/>
        </p:nvSpPr>
        <p:spPr bwMode="auto">
          <a:xfrm>
            <a:off x="1692275" y="4149725"/>
            <a:ext cx="44640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>
                <a:latin typeface="Arial" charset="0"/>
                <a:cs typeface="Arial" charset="0"/>
                <a:sym typeface="Math1" pitchFamily="2" charset="2"/>
              </a:rPr>
              <a:t>where</a:t>
            </a:r>
            <a:r>
              <a:rPr lang="en-US">
                <a:latin typeface="Symbol" pitchFamily="18" charset="2"/>
                <a:cs typeface="Arial" charset="0"/>
                <a:sym typeface="Math1" pitchFamily="2" charset="2"/>
              </a:rPr>
              <a:t> </a:t>
            </a:r>
            <a:r>
              <a:rPr lang="en-US" i="1">
                <a:latin typeface="Symbol" pitchFamily="18" charset="2"/>
                <a:cs typeface="Arial" charset="0"/>
                <a:sym typeface="Math1" pitchFamily="2" charset="2"/>
              </a:rPr>
              <a:t>b</a:t>
            </a:r>
            <a:r>
              <a:rPr lang="en-US">
                <a:latin typeface="Arial" charset="0"/>
                <a:cs typeface="Arial" charset="0"/>
                <a:sym typeface="Math1" pitchFamily="2" charset="2"/>
              </a:rPr>
              <a:t> can be interpreted as the expected sampling rate of the best individual</a:t>
            </a: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Introduction to Genetic Algorithms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B6C40-A0DE-4470-A8C6-351B72C15D58}" type="slidenum">
              <a:rPr lang="en-US"/>
              <a:pPr/>
              <a:t>31</a:t>
            </a:fld>
            <a:endParaRPr lang="en-US"/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60425"/>
            <a:ext cx="7486650" cy="641350"/>
          </a:xfrm>
        </p:spPr>
        <p:txBody>
          <a:bodyPr/>
          <a:lstStyle/>
          <a:p>
            <a:pPr rtl="0"/>
            <a:r>
              <a:rPr lang="en-US" sz="3600"/>
              <a:t>Local Tournament Selection</a:t>
            </a: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838200" y="1981200"/>
            <a:ext cx="7262813" cy="329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2800">
                <a:latin typeface="Arial" charset="0"/>
                <a:cs typeface="Arial" charset="0"/>
              </a:rPr>
              <a:t>Extracts </a:t>
            </a:r>
            <a:r>
              <a:rPr lang="en-US" sz="2800" i="1">
                <a:cs typeface="Times New Roman" pitchFamily="18" charset="0"/>
              </a:rPr>
              <a:t>k</a:t>
            </a:r>
            <a:r>
              <a:rPr lang="en-US" sz="2800" i="1">
                <a:latin typeface="Arial" charset="0"/>
                <a:cs typeface="Arial" charset="0"/>
              </a:rPr>
              <a:t> </a:t>
            </a:r>
            <a:r>
              <a:rPr lang="en-US" sz="2800">
                <a:latin typeface="Arial" charset="0"/>
                <a:cs typeface="Arial" charset="0"/>
              </a:rPr>
              <a:t>individuals from the population with uniform probability (without re-insertion) and makes them play a “tournament”,  where the probability for an individual to win is generally proportional to its fitness</a:t>
            </a:r>
          </a:p>
          <a:p>
            <a:pPr algn="l" rtl="0">
              <a:spcBef>
                <a:spcPct val="50000"/>
              </a:spcBef>
            </a:pPr>
            <a:r>
              <a:rPr lang="en-US" sz="2800">
                <a:latin typeface="Arial" charset="0"/>
                <a:cs typeface="Arial" charset="0"/>
              </a:rPr>
              <a:t>Selection pressure is directly proportional to the number </a:t>
            </a:r>
            <a:r>
              <a:rPr lang="en-US" sz="2800" i="1">
                <a:cs typeface="Times New Roman" pitchFamily="18" charset="0"/>
              </a:rPr>
              <a:t>k</a:t>
            </a:r>
            <a:r>
              <a:rPr lang="en-US" sz="2800" i="1">
                <a:latin typeface="Arial" charset="0"/>
                <a:cs typeface="Arial" charset="0"/>
              </a:rPr>
              <a:t> </a:t>
            </a:r>
            <a:r>
              <a:rPr lang="en-US" sz="2800">
                <a:latin typeface="Arial" charset="0"/>
                <a:cs typeface="Arial" charset="0"/>
              </a:rPr>
              <a:t>of participants</a:t>
            </a:r>
            <a:endParaRPr lang="en-US" sz="2800"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Introduction to Genetic Algorithms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8B7BF-26AA-4425-AE37-6C1EDC9103D1}" type="slidenum">
              <a:rPr lang="en-US"/>
              <a:pPr/>
              <a:t>32</a:t>
            </a:fld>
            <a:endParaRPr lang="en-US"/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60425"/>
            <a:ext cx="7415213" cy="641350"/>
          </a:xfrm>
        </p:spPr>
        <p:txBody>
          <a:bodyPr/>
          <a:lstStyle/>
          <a:p>
            <a:pPr rtl="0"/>
            <a:r>
              <a:rPr lang="en-US" sz="3600"/>
              <a:t>Recombination (Crossover)</a:t>
            </a:r>
          </a:p>
        </p:txBody>
      </p:sp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1325563" y="1995488"/>
            <a:ext cx="6415087" cy="244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2800">
                <a:latin typeface="Arial" charset="0"/>
              </a:rPr>
              <a:t>* Enables the evolutionary process     	to move toward promising 	regions of the search space</a:t>
            </a:r>
          </a:p>
          <a:p>
            <a:pPr algn="l" rtl="0">
              <a:spcBef>
                <a:spcPct val="50000"/>
              </a:spcBef>
            </a:pPr>
            <a:r>
              <a:rPr lang="en-US" sz="2800">
                <a:latin typeface="Arial" charset="0"/>
              </a:rPr>
              <a:t>* Matches good parents</a:t>
            </a:r>
            <a:r>
              <a:rPr lang="en-US" sz="2800">
                <a:latin typeface="Times New Roman"/>
              </a:rPr>
              <a:t>’</a:t>
            </a:r>
            <a:r>
              <a:rPr lang="en-US" sz="2800">
                <a:latin typeface="Arial" charset="0"/>
              </a:rPr>
              <a:t> sub-solutions 	to construct better offspring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Introduction to Genetic Algorithms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D8E45-C4AD-4132-824C-7B9A750C036A}" type="slidenum">
              <a:rPr lang="en-US"/>
              <a:pPr/>
              <a:t>33</a:t>
            </a:fld>
            <a:endParaRPr lang="en-US"/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60425"/>
            <a:ext cx="6407150" cy="641350"/>
          </a:xfrm>
        </p:spPr>
        <p:txBody>
          <a:bodyPr/>
          <a:lstStyle/>
          <a:p>
            <a:pPr rtl="0"/>
            <a:r>
              <a:rPr lang="en-US" sz="3600"/>
              <a:t>Mutation</a:t>
            </a:r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075613" cy="3392488"/>
          </a:xfrm>
        </p:spPr>
        <p:txBody>
          <a:bodyPr/>
          <a:lstStyle/>
          <a:p>
            <a:pPr algn="l" rtl="0">
              <a:buFontTx/>
              <a:buNone/>
            </a:pPr>
            <a:r>
              <a:rPr lang="en-US" sz="2800">
                <a:solidFill>
                  <a:srgbClr val="FFFF66"/>
                </a:solidFill>
              </a:rPr>
              <a:t>Purpose</a:t>
            </a:r>
            <a:r>
              <a:rPr lang="en-US" sz="2800"/>
              <a:t>: to simulate the effect of errors that happen with low probability during duplication</a:t>
            </a:r>
          </a:p>
          <a:p>
            <a:pPr algn="l" rtl="0">
              <a:buFontTx/>
              <a:buNone/>
            </a:pPr>
            <a:endParaRPr lang="en-US" sz="2800"/>
          </a:p>
          <a:p>
            <a:pPr algn="l" rtl="0">
              <a:buFontTx/>
              <a:buNone/>
            </a:pPr>
            <a:r>
              <a:rPr lang="en-US" sz="2800">
                <a:solidFill>
                  <a:srgbClr val="FFFF66"/>
                </a:solidFill>
              </a:rPr>
              <a:t>Results</a:t>
            </a:r>
            <a:r>
              <a:rPr lang="en-US" sz="2800"/>
              <a:t>:</a:t>
            </a:r>
          </a:p>
          <a:p>
            <a:pPr algn="l" rtl="0">
              <a:buFontTx/>
              <a:buNone/>
            </a:pPr>
            <a:r>
              <a:rPr lang="en-US" sz="2800"/>
              <a:t>- Movement in the search space</a:t>
            </a:r>
          </a:p>
          <a:p>
            <a:pPr algn="l" rtl="0">
              <a:buFontTx/>
              <a:buNone/>
            </a:pPr>
            <a:r>
              <a:rPr lang="en-US" sz="2800"/>
              <a:t>- Restoration of lost information to the population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Introduction to Genetic Algorithms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2F0CB-FD63-4D09-A95F-35630767C4B3}" type="slidenum">
              <a:rPr lang="en-US"/>
              <a:pPr/>
              <a:t>34</a:t>
            </a:fld>
            <a:endParaRPr lang="en-US"/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60425"/>
            <a:ext cx="7486650" cy="641350"/>
          </a:xfrm>
        </p:spPr>
        <p:txBody>
          <a:bodyPr/>
          <a:lstStyle/>
          <a:p>
            <a:pPr rtl="0"/>
            <a:r>
              <a:rPr lang="en-US" sz="3600"/>
              <a:t>Evaluation (fitness function)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197100"/>
            <a:ext cx="7772400" cy="2455863"/>
          </a:xfrm>
        </p:spPr>
        <p:txBody>
          <a:bodyPr/>
          <a:lstStyle/>
          <a:p>
            <a:pPr algn="l" rtl="0"/>
            <a:r>
              <a:rPr lang="en-US" sz="2800"/>
              <a:t>Solution is only as good as the evaluation function; choosing a good one is often the hardest part</a:t>
            </a:r>
          </a:p>
          <a:p>
            <a:pPr algn="l" rtl="0"/>
            <a:r>
              <a:rPr lang="en-US" sz="2800"/>
              <a:t>Similar-encoded solutions should have a similar fitness</a:t>
            </a:r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Introduction to Genetic Algorithms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E34B8-1A42-48DC-85D2-A415C52EC3B5}" type="slidenum">
              <a:rPr lang="en-US"/>
              <a:pPr/>
              <a:t>35</a:t>
            </a:fld>
            <a:endParaRPr lang="en-US"/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60425"/>
            <a:ext cx="7270750" cy="641350"/>
          </a:xfrm>
        </p:spPr>
        <p:txBody>
          <a:bodyPr/>
          <a:lstStyle/>
          <a:p>
            <a:pPr rtl="0"/>
            <a:r>
              <a:rPr lang="en-US" sz="3600"/>
              <a:t>Termination condition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916113"/>
            <a:ext cx="8458200" cy="3313112"/>
          </a:xfrm>
        </p:spPr>
        <p:txBody>
          <a:bodyPr/>
          <a:lstStyle/>
          <a:p>
            <a:pPr algn="ctr" rtl="0">
              <a:buFontTx/>
              <a:buNone/>
            </a:pPr>
            <a:r>
              <a:rPr lang="en-US" sz="2800">
                <a:solidFill>
                  <a:srgbClr val="FFFF66"/>
                </a:solidFill>
              </a:rPr>
              <a:t>Examples</a:t>
            </a:r>
            <a:r>
              <a:rPr lang="en-US" sz="2800"/>
              <a:t>:</a:t>
            </a:r>
          </a:p>
          <a:p>
            <a:pPr algn="ctr" rtl="0">
              <a:buFontTx/>
              <a:buNone/>
            </a:pPr>
            <a:endParaRPr lang="en-US" sz="1400"/>
          </a:p>
          <a:p>
            <a:pPr algn="l" rtl="0"/>
            <a:r>
              <a:rPr lang="en-US" sz="2800"/>
              <a:t>A pre-determined number of generations or time has elapsed</a:t>
            </a:r>
          </a:p>
          <a:p>
            <a:pPr algn="l" rtl="0"/>
            <a:r>
              <a:rPr lang="en-US" sz="2800"/>
              <a:t>A satisfactory solution has been achieved</a:t>
            </a:r>
          </a:p>
          <a:p>
            <a:pPr algn="l" rtl="0"/>
            <a:r>
              <a:rPr lang="en-US" sz="2800"/>
              <a:t>No improvement in solution quality has taken place for a pre-determined number of generations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Introduction to Genetic Algorithms</a:t>
            </a:r>
            <a:endParaRPr lang="en-US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D92E3-7C5D-4583-ADDC-13410188A7F5}" type="slidenum">
              <a:rPr lang="en-US"/>
              <a:pPr/>
              <a:t>36</a:t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Introduction to Genetic Algorithms</a:t>
            </a: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EFB18-C392-4C41-9076-9AA220FA62BA}" type="slidenum">
              <a:rPr lang="en-US"/>
              <a:pPr/>
              <a:t>37</a:t>
            </a:fld>
            <a:endParaRPr lang="en-US"/>
          </a:p>
        </p:txBody>
      </p:sp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11150"/>
            <a:ext cx="7620000" cy="1739900"/>
          </a:xfrm>
        </p:spPr>
        <p:txBody>
          <a:bodyPr/>
          <a:lstStyle/>
          <a:p>
            <a:r>
              <a:rPr lang="en-US" sz="3600"/>
              <a:t>Another Example:</a:t>
            </a:r>
            <a:br>
              <a:rPr lang="en-US" sz="3600"/>
            </a:br>
            <a:r>
              <a:rPr lang="en-US" sz="3600"/>
              <a:t>The Traveling Salesman Problem (TSP)</a:t>
            </a:r>
          </a:p>
        </p:txBody>
      </p:sp>
      <p:sp>
        <p:nvSpPr>
          <p:cNvPr id="72707" name="Text Box 3"/>
          <p:cNvSpPr txBox="1">
            <a:spLocks noChangeArrowheads="1"/>
          </p:cNvSpPr>
          <p:nvPr/>
        </p:nvSpPr>
        <p:spPr bwMode="auto">
          <a:xfrm>
            <a:off x="609600" y="2895600"/>
            <a:ext cx="807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endParaRPr lang="en-US" sz="2800">
              <a:latin typeface="Arial" charset="0"/>
              <a:cs typeface="Arial" charset="0"/>
            </a:endParaRPr>
          </a:p>
        </p:txBody>
      </p:sp>
      <p:sp>
        <p:nvSpPr>
          <p:cNvPr id="72708" name="Text Box 4"/>
          <p:cNvSpPr txBox="1">
            <a:spLocks noChangeArrowheads="1"/>
          </p:cNvSpPr>
          <p:nvPr/>
        </p:nvSpPr>
        <p:spPr bwMode="auto">
          <a:xfrm>
            <a:off x="304800" y="2209800"/>
            <a:ext cx="8686800" cy="393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2800">
                <a:latin typeface="Arial" charset="0"/>
                <a:cs typeface="Arial" charset="0"/>
              </a:rPr>
              <a:t>The traveling salesman must visit every city in his territory exactly once and then return to the starting point; given the cost of travel between all cities, how should he plan his itinerary for minimum total cost of the entire tour?</a:t>
            </a:r>
          </a:p>
          <a:p>
            <a:pPr algn="l" rtl="0">
              <a:spcBef>
                <a:spcPct val="50000"/>
              </a:spcBef>
            </a:pPr>
            <a:r>
              <a:rPr lang="en-US" sz="2800">
                <a:latin typeface="Arial" charset="0"/>
                <a:cs typeface="Arial" charset="0"/>
              </a:rPr>
              <a:t>TSP </a:t>
            </a:r>
            <a:r>
              <a:rPr lang="en-US" sz="2800">
                <a:latin typeface="Arial" charset="0"/>
                <a:cs typeface="Arial" charset="0"/>
                <a:sym typeface="Symbol" pitchFamily="18" charset="2"/>
              </a:rPr>
              <a:t></a:t>
            </a:r>
            <a:r>
              <a:rPr lang="en-US" sz="2800">
                <a:latin typeface="Arial" charset="0"/>
                <a:cs typeface="Arial" charset="0"/>
              </a:rPr>
              <a:t> NP-Complete</a:t>
            </a:r>
          </a:p>
          <a:p>
            <a:pPr algn="l" rtl="0">
              <a:spcBef>
                <a:spcPct val="50000"/>
              </a:spcBef>
            </a:pPr>
            <a:r>
              <a:rPr lang="en-US" sz="2800">
                <a:solidFill>
                  <a:srgbClr val="FFFF66"/>
                </a:solidFill>
                <a:latin typeface="Arial" charset="0"/>
                <a:cs typeface="Arial" charset="0"/>
              </a:rPr>
              <a:t>Note</a:t>
            </a:r>
            <a:r>
              <a:rPr lang="en-US" sz="2800">
                <a:latin typeface="Arial" charset="0"/>
                <a:cs typeface="Arial" charset="0"/>
              </a:rPr>
              <a:t>: we shall discuss a single possible approach    	to approximate the TSP by GAs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Introduction to Genetic Algorithms</a:t>
            </a: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05273-B148-4F39-BEF3-4AD6B5E27243}" type="slidenum">
              <a:rPr lang="en-US"/>
              <a:pPr/>
              <a:t>38</a:t>
            </a:fld>
            <a:endParaRPr lang="en-US"/>
          </a:p>
        </p:txBody>
      </p:sp>
      <p:sp>
        <p:nvSpPr>
          <p:cNvPr id="7373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458200" cy="1190625"/>
          </a:xfrm>
        </p:spPr>
        <p:txBody>
          <a:bodyPr/>
          <a:lstStyle/>
          <a:p>
            <a:pPr rtl="0"/>
            <a:r>
              <a:rPr lang="en-US" sz="3600"/>
              <a:t>TSP (Representation, Evaluation, Initialization and Selection)</a:t>
            </a:r>
          </a:p>
        </p:txBody>
      </p:sp>
      <p:sp>
        <p:nvSpPr>
          <p:cNvPr id="73731" name="Text Box 1027"/>
          <p:cNvSpPr txBox="1">
            <a:spLocks noChangeArrowheads="1"/>
          </p:cNvSpPr>
          <p:nvPr/>
        </p:nvSpPr>
        <p:spPr bwMode="auto">
          <a:xfrm>
            <a:off x="609600" y="2209800"/>
            <a:ext cx="7848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endParaRPr lang="en-US" sz="2800">
              <a:latin typeface="Arial" charset="0"/>
              <a:cs typeface="Arial" charset="0"/>
            </a:endParaRPr>
          </a:p>
        </p:txBody>
      </p:sp>
      <p:sp>
        <p:nvSpPr>
          <p:cNvPr id="73732" name="Text Box 1028"/>
          <p:cNvSpPr txBox="1">
            <a:spLocks noChangeArrowheads="1"/>
          </p:cNvSpPr>
          <p:nvPr/>
        </p:nvSpPr>
        <p:spPr bwMode="auto">
          <a:xfrm>
            <a:off x="685800" y="1524000"/>
            <a:ext cx="8229600" cy="428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2800">
                <a:latin typeface="Arial" charset="0"/>
                <a:cs typeface="Arial" charset="0"/>
              </a:rPr>
              <a:t>A vector </a:t>
            </a:r>
            <a:r>
              <a:rPr lang="en-US" sz="2800" i="1">
                <a:cs typeface="Times New Roman" pitchFamily="18" charset="0"/>
              </a:rPr>
              <a:t>v</a:t>
            </a:r>
            <a:r>
              <a:rPr lang="en-US" sz="2800">
                <a:cs typeface="Times New Roman" pitchFamily="18" charset="0"/>
              </a:rPr>
              <a:t> = (</a:t>
            </a:r>
            <a:r>
              <a:rPr lang="en-US" sz="2800" i="1">
                <a:cs typeface="Times New Roman" pitchFamily="18" charset="0"/>
              </a:rPr>
              <a:t>i</a:t>
            </a:r>
            <a:r>
              <a:rPr lang="en-US" sz="2800" baseline="-25000">
                <a:cs typeface="Times New Roman" pitchFamily="18" charset="0"/>
              </a:rPr>
              <a:t>1 </a:t>
            </a:r>
            <a:r>
              <a:rPr lang="en-US" sz="2800" i="1">
                <a:cs typeface="Times New Roman" pitchFamily="18" charset="0"/>
              </a:rPr>
              <a:t>i</a:t>
            </a:r>
            <a:r>
              <a:rPr lang="en-US" sz="2800" baseline="-25000">
                <a:cs typeface="Times New Roman" pitchFamily="18" charset="0"/>
              </a:rPr>
              <a:t>2… </a:t>
            </a:r>
            <a:r>
              <a:rPr lang="en-US" sz="2800" i="1">
                <a:cs typeface="Times New Roman" pitchFamily="18" charset="0"/>
              </a:rPr>
              <a:t>i</a:t>
            </a:r>
            <a:r>
              <a:rPr lang="en-US" sz="2800" baseline="-25000">
                <a:cs typeface="Times New Roman" pitchFamily="18" charset="0"/>
              </a:rPr>
              <a:t>n</a:t>
            </a:r>
            <a:r>
              <a:rPr lang="en-US" sz="2800">
                <a:cs typeface="Times New Roman" pitchFamily="18" charset="0"/>
              </a:rPr>
              <a:t>) </a:t>
            </a:r>
            <a:r>
              <a:rPr lang="en-US" sz="2800">
                <a:latin typeface="Arial" charset="0"/>
                <a:cs typeface="Arial" charset="0"/>
              </a:rPr>
              <a:t>represents a tour (</a:t>
            </a:r>
            <a:r>
              <a:rPr lang="en-US" sz="2800" i="1">
                <a:cs typeface="Times New Roman" pitchFamily="18" charset="0"/>
              </a:rPr>
              <a:t>v</a:t>
            </a:r>
            <a:r>
              <a:rPr lang="en-US" sz="2800">
                <a:latin typeface="Arial" charset="0"/>
                <a:cs typeface="Arial" charset="0"/>
              </a:rPr>
              <a:t> is a permutation of {1,2,…,n})</a:t>
            </a:r>
          </a:p>
          <a:p>
            <a:pPr algn="l" rtl="0">
              <a:spcBef>
                <a:spcPct val="50000"/>
              </a:spcBef>
            </a:pPr>
            <a:endParaRPr lang="en-US" sz="1000">
              <a:latin typeface="Arial" charset="0"/>
              <a:cs typeface="Arial" charset="0"/>
            </a:endParaRPr>
          </a:p>
          <a:p>
            <a:pPr algn="l" rtl="0">
              <a:spcBef>
                <a:spcPct val="20000"/>
              </a:spcBef>
              <a:buSzPct val="85000"/>
            </a:pPr>
            <a:r>
              <a:rPr lang="en-US" sz="2800">
                <a:latin typeface="Arial" charset="0"/>
                <a:cs typeface="Times New Roman (Hebrew)" charset="-79"/>
              </a:rPr>
              <a:t>Fitness </a:t>
            </a:r>
            <a:r>
              <a:rPr lang="en-US" sz="2800" i="1">
                <a:cs typeface="Times New Roman" pitchFamily="18" charset="0"/>
              </a:rPr>
              <a:t>f</a:t>
            </a:r>
            <a:r>
              <a:rPr lang="en-US" sz="2800">
                <a:latin typeface="Arial" charset="0"/>
                <a:cs typeface="Times New Roman (Hebrew)" charset="-79"/>
              </a:rPr>
              <a:t> of a solution is the inverse cost of the corresponding tour</a:t>
            </a:r>
          </a:p>
          <a:p>
            <a:pPr algn="l" rtl="0">
              <a:spcBef>
                <a:spcPct val="50000"/>
              </a:spcBef>
            </a:pPr>
            <a:endParaRPr lang="en-US" sz="1000">
              <a:latin typeface="Arial" charset="0"/>
              <a:cs typeface="Arial" charset="0"/>
            </a:endParaRPr>
          </a:p>
          <a:p>
            <a:pPr algn="l" rtl="0">
              <a:spcBef>
                <a:spcPct val="50000"/>
              </a:spcBef>
            </a:pPr>
            <a:r>
              <a:rPr lang="en-US" sz="2800">
                <a:solidFill>
                  <a:srgbClr val="FFFF66"/>
                </a:solidFill>
                <a:latin typeface="Arial" charset="0"/>
                <a:cs typeface="Arial" charset="0"/>
              </a:rPr>
              <a:t>Initialization</a:t>
            </a:r>
            <a:r>
              <a:rPr lang="en-US" sz="2800">
                <a:latin typeface="Arial" charset="0"/>
                <a:cs typeface="Arial" charset="0"/>
              </a:rPr>
              <a:t>: use either some heuristics, or a random sample of permutations of {1,2,…,n}</a:t>
            </a:r>
          </a:p>
          <a:p>
            <a:pPr algn="l" rtl="0">
              <a:spcBef>
                <a:spcPct val="50000"/>
              </a:spcBef>
            </a:pPr>
            <a:endParaRPr lang="en-US" sz="1000">
              <a:latin typeface="Arial" charset="0"/>
              <a:cs typeface="Arial" charset="0"/>
            </a:endParaRPr>
          </a:p>
          <a:p>
            <a:pPr algn="l" rtl="0">
              <a:spcBef>
                <a:spcPct val="50000"/>
              </a:spcBef>
            </a:pPr>
            <a:r>
              <a:rPr lang="en-US" sz="2800">
                <a:latin typeface="Arial" charset="0"/>
                <a:cs typeface="Arial" charset="0"/>
              </a:rPr>
              <a:t>We shall use the fitness proportionate selection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Introduction to Genetic Algorithms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AFA37-A415-4F65-8FC1-A26AC2EE16A4}" type="slidenum">
              <a:rPr lang="en-US"/>
              <a:pPr/>
              <a:t>39</a:t>
            </a:fld>
            <a:endParaRPr lang="en-US"/>
          </a:p>
        </p:txBody>
      </p:sp>
      <p:sp>
        <p:nvSpPr>
          <p:cNvPr id="7475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641350"/>
          </a:xfrm>
        </p:spPr>
        <p:txBody>
          <a:bodyPr/>
          <a:lstStyle/>
          <a:p>
            <a:pPr rtl="0"/>
            <a:r>
              <a:rPr lang="en-US" sz="3600"/>
              <a:t>TSP (Crossover1)</a:t>
            </a:r>
          </a:p>
        </p:txBody>
      </p:sp>
      <p:sp>
        <p:nvSpPr>
          <p:cNvPr id="74756" name="Text Box 1028"/>
          <p:cNvSpPr txBox="1">
            <a:spLocks noChangeArrowheads="1"/>
          </p:cNvSpPr>
          <p:nvPr/>
        </p:nvSpPr>
        <p:spPr bwMode="auto">
          <a:xfrm>
            <a:off x="228600" y="1295400"/>
            <a:ext cx="8763000" cy="475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2800">
                <a:latin typeface="Arial" charset="0"/>
                <a:cs typeface="Arial" charset="0"/>
              </a:rPr>
              <a:t>OX – builds offspring by choosing a sub-sequence of a tour from one parent and preserving the relative order of cities from the other parent and feasibility</a:t>
            </a:r>
          </a:p>
          <a:p>
            <a:pPr algn="l" rtl="0">
              <a:spcBef>
                <a:spcPct val="50000"/>
              </a:spcBef>
            </a:pPr>
            <a:r>
              <a:rPr lang="en-US">
                <a:solidFill>
                  <a:srgbClr val="FFFF66"/>
                </a:solidFill>
                <a:latin typeface="Arial" charset="0"/>
                <a:cs typeface="Arial" charset="0"/>
              </a:rPr>
              <a:t>Example</a:t>
            </a:r>
            <a:r>
              <a:rPr lang="en-US" sz="2800">
                <a:latin typeface="Arial" charset="0"/>
                <a:cs typeface="Arial" charset="0"/>
              </a:rPr>
              <a:t>:</a:t>
            </a:r>
          </a:p>
          <a:p>
            <a:pPr algn="l" rtl="0">
              <a:spcBef>
                <a:spcPct val="50000"/>
              </a:spcBef>
            </a:pPr>
            <a:r>
              <a:rPr lang="en-US" i="1">
                <a:latin typeface="Arial" charset="0"/>
                <a:cs typeface="Arial" charset="0"/>
              </a:rPr>
              <a:t>p</a:t>
            </a:r>
            <a:r>
              <a:rPr lang="en-US" baseline="-25000">
                <a:latin typeface="Arial" charset="0"/>
                <a:cs typeface="Arial" charset="0"/>
              </a:rPr>
              <a:t>1</a:t>
            </a:r>
            <a:r>
              <a:rPr lang="en-US">
                <a:latin typeface="Arial" charset="0"/>
                <a:cs typeface="Arial" charset="0"/>
              </a:rPr>
              <a:t> </a:t>
            </a:r>
            <a:r>
              <a:rPr lang="en-US">
                <a:cs typeface="Times New Roman" pitchFamily="18" charset="0"/>
              </a:rPr>
              <a:t>= (1 2 3 </a:t>
            </a:r>
            <a:r>
              <a:rPr lang="en-US">
                <a:solidFill>
                  <a:schemeClr val="hlink"/>
                </a:solidFill>
                <a:cs typeface="Times New Roman" pitchFamily="18" charset="0"/>
              </a:rPr>
              <a:t>4 5 6 7</a:t>
            </a:r>
            <a:r>
              <a:rPr lang="en-US">
                <a:cs typeface="Times New Roman" pitchFamily="18" charset="0"/>
              </a:rPr>
              <a:t> 8 9) and</a:t>
            </a:r>
          </a:p>
          <a:p>
            <a:pPr algn="l" rtl="0">
              <a:spcBef>
                <a:spcPct val="50000"/>
              </a:spcBef>
            </a:pPr>
            <a:r>
              <a:rPr lang="en-US" i="1">
                <a:latin typeface="Arial" charset="0"/>
                <a:cs typeface="Arial" charset="0"/>
              </a:rPr>
              <a:t>p</a:t>
            </a:r>
            <a:r>
              <a:rPr lang="en-US" baseline="-25000">
                <a:latin typeface="Arial" charset="0"/>
                <a:cs typeface="Arial" charset="0"/>
              </a:rPr>
              <a:t>2</a:t>
            </a:r>
            <a:r>
              <a:rPr lang="en-US">
                <a:latin typeface="Arial" charset="0"/>
                <a:cs typeface="Arial" charset="0"/>
              </a:rPr>
              <a:t> </a:t>
            </a:r>
            <a:r>
              <a:rPr lang="en-US">
                <a:cs typeface="Times New Roman" pitchFamily="18" charset="0"/>
              </a:rPr>
              <a:t>= (4 5 2 </a:t>
            </a:r>
            <a:r>
              <a:rPr lang="en-US">
                <a:solidFill>
                  <a:schemeClr val="hlink"/>
                </a:solidFill>
                <a:cs typeface="Times New Roman" pitchFamily="18" charset="0"/>
              </a:rPr>
              <a:t>1 8 7 6</a:t>
            </a:r>
            <a:r>
              <a:rPr lang="en-US">
                <a:cs typeface="Times New Roman" pitchFamily="18" charset="0"/>
              </a:rPr>
              <a:t> 9 3)</a:t>
            </a:r>
          </a:p>
          <a:p>
            <a:pPr algn="l" rtl="0">
              <a:spcBef>
                <a:spcPct val="50000"/>
              </a:spcBef>
            </a:pPr>
            <a:r>
              <a:rPr lang="en-US">
                <a:latin typeface="Arial" charset="0"/>
                <a:cs typeface="Arial" charset="0"/>
              </a:rPr>
              <a:t>First, the segments between cut points are copied into offspring</a:t>
            </a:r>
          </a:p>
          <a:p>
            <a:pPr algn="l" rtl="0">
              <a:spcBef>
                <a:spcPct val="50000"/>
              </a:spcBef>
            </a:pPr>
            <a:r>
              <a:rPr lang="en-US" i="1">
                <a:latin typeface="Arial" charset="0"/>
                <a:cs typeface="Arial" charset="0"/>
              </a:rPr>
              <a:t>o</a:t>
            </a:r>
            <a:r>
              <a:rPr lang="en-US" baseline="-25000">
                <a:latin typeface="Arial" charset="0"/>
                <a:cs typeface="Arial" charset="0"/>
              </a:rPr>
              <a:t>1</a:t>
            </a:r>
            <a:r>
              <a:rPr lang="en-US">
                <a:latin typeface="Arial" charset="0"/>
                <a:cs typeface="Arial" charset="0"/>
              </a:rPr>
              <a:t> </a:t>
            </a:r>
            <a:r>
              <a:rPr lang="en-US">
                <a:cs typeface="Times New Roman" pitchFamily="18" charset="0"/>
              </a:rPr>
              <a:t>= (x x x </a:t>
            </a:r>
            <a:r>
              <a:rPr lang="en-US">
                <a:solidFill>
                  <a:schemeClr val="hlink"/>
                </a:solidFill>
                <a:cs typeface="Times New Roman" pitchFamily="18" charset="0"/>
              </a:rPr>
              <a:t>4 5 6 7</a:t>
            </a:r>
            <a:r>
              <a:rPr lang="en-US">
                <a:cs typeface="Times New Roman" pitchFamily="18" charset="0"/>
              </a:rPr>
              <a:t> x x) and</a:t>
            </a:r>
          </a:p>
          <a:p>
            <a:pPr algn="l" rtl="0">
              <a:spcBef>
                <a:spcPct val="50000"/>
              </a:spcBef>
            </a:pPr>
            <a:r>
              <a:rPr lang="en-US" i="1">
                <a:latin typeface="Arial" charset="0"/>
                <a:cs typeface="Arial" charset="0"/>
              </a:rPr>
              <a:t>o</a:t>
            </a:r>
            <a:r>
              <a:rPr lang="en-US" baseline="-25000">
                <a:latin typeface="Arial" charset="0"/>
                <a:cs typeface="Arial" charset="0"/>
              </a:rPr>
              <a:t>2</a:t>
            </a:r>
            <a:r>
              <a:rPr lang="en-US">
                <a:latin typeface="Arial" charset="0"/>
                <a:cs typeface="Arial" charset="0"/>
              </a:rPr>
              <a:t> </a:t>
            </a:r>
            <a:r>
              <a:rPr lang="en-US">
                <a:cs typeface="Times New Roman" pitchFamily="18" charset="0"/>
              </a:rPr>
              <a:t>= (x x x </a:t>
            </a:r>
            <a:r>
              <a:rPr lang="en-US">
                <a:solidFill>
                  <a:schemeClr val="hlink"/>
                </a:solidFill>
                <a:cs typeface="Times New Roman" pitchFamily="18" charset="0"/>
              </a:rPr>
              <a:t>1 8 7 6</a:t>
            </a:r>
            <a:r>
              <a:rPr lang="en-US">
                <a:cs typeface="Times New Roman" pitchFamily="18" charset="0"/>
              </a:rPr>
              <a:t> x x)</a:t>
            </a: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Introduction to Genetic Algorithms</a:t>
            </a:r>
            <a:endParaRPr lang="en-US"/>
          </a:p>
        </p:txBody>
      </p:sp>
      <p:sp>
        <p:nvSpPr>
          <p:cNvPr id="5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7D2FE-0216-426C-A928-1B519FF95561}" type="slidenum">
              <a:rPr lang="en-US"/>
              <a:pPr/>
              <a:t>4</a:t>
            </a:fld>
            <a:endParaRPr lang="en-US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641350"/>
          </a:xfrm>
        </p:spPr>
        <p:txBody>
          <a:bodyPr/>
          <a:lstStyle/>
          <a:p>
            <a:pPr algn="l" rtl="0"/>
            <a:r>
              <a:rPr lang="en-US" sz="3600"/>
              <a:t>Classes of Search Techniques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3429000" y="762000"/>
            <a:ext cx="2514600" cy="495300"/>
          </a:xfrm>
          <a:prstGeom prst="rect">
            <a:avLst/>
          </a:prstGeom>
          <a:solidFill>
            <a:srgbClr val="0099FF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Search Techniqes</a:t>
            </a:r>
          </a:p>
        </p:txBody>
      </p:sp>
      <p:sp>
        <p:nvSpPr>
          <p:cNvPr id="11271" name="Line 7"/>
          <p:cNvSpPr>
            <a:spLocks noChangeShapeType="1"/>
          </p:cNvSpPr>
          <p:nvPr/>
        </p:nvSpPr>
        <p:spPr bwMode="auto">
          <a:xfrm>
            <a:off x="1524000" y="1600200"/>
            <a:ext cx="6477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73" name="Line 9"/>
          <p:cNvSpPr>
            <a:spLocks noChangeShapeType="1"/>
          </p:cNvSpPr>
          <p:nvPr/>
        </p:nvSpPr>
        <p:spPr bwMode="auto">
          <a:xfrm>
            <a:off x="1524000" y="16002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74" name="Line 10"/>
          <p:cNvSpPr>
            <a:spLocks noChangeShapeType="1"/>
          </p:cNvSpPr>
          <p:nvPr/>
        </p:nvSpPr>
        <p:spPr bwMode="auto">
          <a:xfrm>
            <a:off x="8001000" y="16002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75" name="Text Box 11"/>
          <p:cNvSpPr txBox="1">
            <a:spLocks noChangeArrowheads="1"/>
          </p:cNvSpPr>
          <p:nvPr/>
        </p:nvSpPr>
        <p:spPr bwMode="auto">
          <a:xfrm>
            <a:off x="381000" y="1828800"/>
            <a:ext cx="22860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Calculus Base Techniqes</a:t>
            </a:r>
          </a:p>
        </p:txBody>
      </p:sp>
      <p:sp>
        <p:nvSpPr>
          <p:cNvPr id="11276" name="Rectangle 12"/>
          <p:cNvSpPr>
            <a:spLocks noChangeArrowheads="1"/>
          </p:cNvSpPr>
          <p:nvPr/>
        </p:nvSpPr>
        <p:spPr bwMode="auto">
          <a:xfrm>
            <a:off x="609600" y="1905000"/>
            <a:ext cx="1828800" cy="762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77" name="Text Box 13"/>
          <p:cNvSpPr txBox="1">
            <a:spLocks noChangeArrowheads="1"/>
          </p:cNvSpPr>
          <p:nvPr/>
        </p:nvSpPr>
        <p:spPr bwMode="auto">
          <a:xfrm>
            <a:off x="2971800" y="1905000"/>
            <a:ext cx="3048000" cy="860425"/>
          </a:xfrm>
          <a:prstGeom prst="rect">
            <a:avLst/>
          </a:prstGeom>
          <a:solidFill>
            <a:srgbClr val="0099FF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Guided random search techniqes</a:t>
            </a:r>
          </a:p>
        </p:txBody>
      </p:sp>
      <p:sp>
        <p:nvSpPr>
          <p:cNvPr id="11279" name="Text Box 15"/>
          <p:cNvSpPr txBox="1">
            <a:spLocks noChangeArrowheads="1"/>
          </p:cNvSpPr>
          <p:nvPr/>
        </p:nvSpPr>
        <p:spPr bwMode="auto">
          <a:xfrm>
            <a:off x="6781800" y="1828800"/>
            <a:ext cx="20574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Enumerative Techniqes</a:t>
            </a:r>
          </a:p>
        </p:txBody>
      </p:sp>
      <p:sp>
        <p:nvSpPr>
          <p:cNvPr id="11280" name="Rectangle 16"/>
          <p:cNvSpPr>
            <a:spLocks noChangeArrowheads="1"/>
          </p:cNvSpPr>
          <p:nvPr/>
        </p:nvSpPr>
        <p:spPr bwMode="auto">
          <a:xfrm>
            <a:off x="6858000" y="1905000"/>
            <a:ext cx="1752600" cy="685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81" name="Line 17"/>
          <p:cNvSpPr>
            <a:spLocks noChangeShapeType="1"/>
          </p:cNvSpPr>
          <p:nvPr/>
        </p:nvSpPr>
        <p:spPr bwMode="auto">
          <a:xfrm>
            <a:off x="1524000" y="266700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82" name="Line 18"/>
          <p:cNvSpPr>
            <a:spLocks noChangeShapeType="1"/>
          </p:cNvSpPr>
          <p:nvPr/>
        </p:nvSpPr>
        <p:spPr bwMode="auto">
          <a:xfrm>
            <a:off x="381000" y="2895600"/>
            <a:ext cx="2133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86" name="Line 22"/>
          <p:cNvSpPr>
            <a:spLocks noChangeShapeType="1"/>
          </p:cNvSpPr>
          <p:nvPr/>
        </p:nvSpPr>
        <p:spPr bwMode="auto">
          <a:xfrm>
            <a:off x="381000" y="289560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87" name="Line 23"/>
          <p:cNvSpPr>
            <a:spLocks noChangeShapeType="1"/>
          </p:cNvSpPr>
          <p:nvPr/>
        </p:nvSpPr>
        <p:spPr bwMode="auto">
          <a:xfrm>
            <a:off x="2514600" y="289560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88" name="Line 24"/>
          <p:cNvSpPr>
            <a:spLocks noChangeShapeType="1"/>
          </p:cNvSpPr>
          <p:nvPr/>
        </p:nvSpPr>
        <p:spPr bwMode="auto">
          <a:xfrm>
            <a:off x="8001000" y="259080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91" name="Line 27"/>
          <p:cNvSpPr>
            <a:spLocks noChangeShapeType="1"/>
          </p:cNvSpPr>
          <p:nvPr/>
        </p:nvSpPr>
        <p:spPr bwMode="auto">
          <a:xfrm>
            <a:off x="6172200" y="2819400"/>
            <a:ext cx="2590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95" name="Line 31"/>
          <p:cNvSpPr>
            <a:spLocks noChangeShapeType="1"/>
          </p:cNvSpPr>
          <p:nvPr/>
        </p:nvSpPr>
        <p:spPr bwMode="auto">
          <a:xfrm>
            <a:off x="6172200" y="28194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96" name="Line 32"/>
          <p:cNvSpPr>
            <a:spLocks noChangeShapeType="1"/>
          </p:cNvSpPr>
          <p:nvPr/>
        </p:nvSpPr>
        <p:spPr bwMode="auto">
          <a:xfrm>
            <a:off x="7543800" y="28194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97" name="Line 33"/>
          <p:cNvSpPr>
            <a:spLocks noChangeShapeType="1"/>
          </p:cNvSpPr>
          <p:nvPr/>
        </p:nvSpPr>
        <p:spPr bwMode="auto">
          <a:xfrm>
            <a:off x="8763000" y="28194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99" name="Rectangle 35"/>
          <p:cNvSpPr>
            <a:spLocks noChangeArrowheads="1"/>
          </p:cNvSpPr>
          <p:nvPr/>
        </p:nvSpPr>
        <p:spPr bwMode="auto">
          <a:xfrm>
            <a:off x="76200" y="3124200"/>
            <a:ext cx="1371600" cy="457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01" name="Rectangle 37"/>
          <p:cNvSpPr>
            <a:spLocks noChangeArrowheads="1"/>
          </p:cNvSpPr>
          <p:nvPr/>
        </p:nvSpPr>
        <p:spPr bwMode="auto">
          <a:xfrm>
            <a:off x="2133600" y="3124200"/>
            <a:ext cx="762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03" name="Rectangle 39"/>
          <p:cNvSpPr>
            <a:spLocks noChangeArrowheads="1"/>
          </p:cNvSpPr>
          <p:nvPr/>
        </p:nvSpPr>
        <p:spPr bwMode="auto">
          <a:xfrm>
            <a:off x="5638800" y="3124200"/>
            <a:ext cx="685800" cy="457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04" name="Rectangle 40"/>
          <p:cNvSpPr>
            <a:spLocks noChangeArrowheads="1"/>
          </p:cNvSpPr>
          <p:nvPr/>
        </p:nvSpPr>
        <p:spPr bwMode="auto">
          <a:xfrm>
            <a:off x="6477000" y="3124200"/>
            <a:ext cx="1752600" cy="762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05" name="Rectangle 41"/>
          <p:cNvSpPr>
            <a:spLocks noChangeArrowheads="1"/>
          </p:cNvSpPr>
          <p:nvPr/>
        </p:nvSpPr>
        <p:spPr bwMode="auto">
          <a:xfrm>
            <a:off x="8382000" y="3124200"/>
            <a:ext cx="685800" cy="457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06" name="Text Box 42"/>
          <p:cNvSpPr txBox="1">
            <a:spLocks noChangeArrowheads="1"/>
          </p:cNvSpPr>
          <p:nvPr/>
        </p:nvSpPr>
        <p:spPr bwMode="auto">
          <a:xfrm>
            <a:off x="8305800" y="31242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BFS</a:t>
            </a:r>
          </a:p>
        </p:txBody>
      </p:sp>
      <p:sp>
        <p:nvSpPr>
          <p:cNvPr id="11307" name="Text Box 43"/>
          <p:cNvSpPr txBox="1">
            <a:spLocks noChangeArrowheads="1"/>
          </p:cNvSpPr>
          <p:nvPr/>
        </p:nvSpPr>
        <p:spPr bwMode="auto">
          <a:xfrm>
            <a:off x="5486400" y="31242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DFS</a:t>
            </a:r>
          </a:p>
        </p:txBody>
      </p:sp>
      <p:sp>
        <p:nvSpPr>
          <p:cNvPr id="11308" name="Text Box 44"/>
          <p:cNvSpPr txBox="1">
            <a:spLocks noChangeArrowheads="1"/>
          </p:cNvSpPr>
          <p:nvPr/>
        </p:nvSpPr>
        <p:spPr bwMode="auto">
          <a:xfrm>
            <a:off x="6400800" y="3048000"/>
            <a:ext cx="19050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Dynamic Programming</a:t>
            </a:r>
          </a:p>
        </p:txBody>
      </p:sp>
      <p:sp>
        <p:nvSpPr>
          <p:cNvPr id="11290" name="Line 26"/>
          <p:cNvSpPr>
            <a:spLocks noChangeShapeType="1"/>
          </p:cNvSpPr>
          <p:nvPr/>
        </p:nvSpPr>
        <p:spPr bwMode="auto">
          <a:xfrm>
            <a:off x="1828800" y="3810000"/>
            <a:ext cx="426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92" name="Line 28"/>
          <p:cNvSpPr>
            <a:spLocks noChangeShapeType="1"/>
          </p:cNvSpPr>
          <p:nvPr/>
        </p:nvSpPr>
        <p:spPr bwMode="auto">
          <a:xfrm>
            <a:off x="3429000" y="38100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93" name="Line 29"/>
          <p:cNvSpPr>
            <a:spLocks noChangeShapeType="1"/>
          </p:cNvSpPr>
          <p:nvPr/>
        </p:nvSpPr>
        <p:spPr bwMode="auto">
          <a:xfrm>
            <a:off x="4953000" y="38100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98" name="Line 34"/>
          <p:cNvSpPr>
            <a:spLocks noChangeShapeType="1"/>
          </p:cNvSpPr>
          <p:nvPr/>
        </p:nvSpPr>
        <p:spPr bwMode="auto">
          <a:xfrm>
            <a:off x="1828800" y="38100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11" name="Text Box 47"/>
          <p:cNvSpPr txBox="1">
            <a:spLocks noChangeArrowheads="1"/>
          </p:cNvSpPr>
          <p:nvPr/>
        </p:nvSpPr>
        <p:spPr bwMode="auto">
          <a:xfrm>
            <a:off x="838200" y="4114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Tabu Search</a:t>
            </a:r>
          </a:p>
        </p:txBody>
      </p:sp>
      <p:sp>
        <p:nvSpPr>
          <p:cNvPr id="11312" name="Rectangle 48"/>
          <p:cNvSpPr>
            <a:spLocks noChangeArrowheads="1"/>
          </p:cNvSpPr>
          <p:nvPr/>
        </p:nvSpPr>
        <p:spPr bwMode="auto">
          <a:xfrm>
            <a:off x="914400" y="4114800"/>
            <a:ext cx="1752600" cy="457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13" name="Text Box 49"/>
          <p:cNvSpPr txBox="1">
            <a:spLocks noChangeArrowheads="1"/>
          </p:cNvSpPr>
          <p:nvPr/>
        </p:nvSpPr>
        <p:spPr bwMode="auto">
          <a:xfrm>
            <a:off x="2590800" y="4114800"/>
            <a:ext cx="1600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Hill Climbing</a:t>
            </a:r>
          </a:p>
        </p:txBody>
      </p:sp>
      <p:sp>
        <p:nvSpPr>
          <p:cNvPr id="11314" name="Rectangle 50"/>
          <p:cNvSpPr>
            <a:spLocks noChangeArrowheads="1"/>
          </p:cNvSpPr>
          <p:nvPr/>
        </p:nvSpPr>
        <p:spPr bwMode="auto">
          <a:xfrm>
            <a:off x="2819400" y="4114800"/>
            <a:ext cx="1219200" cy="838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16" name="Text Box 52"/>
          <p:cNvSpPr txBox="1">
            <a:spLocks noChangeArrowheads="1"/>
          </p:cNvSpPr>
          <p:nvPr/>
        </p:nvSpPr>
        <p:spPr bwMode="auto">
          <a:xfrm>
            <a:off x="4267200" y="4114800"/>
            <a:ext cx="15240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Simulated Anealing</a:t>
            </a:r>
          </a:p>
        </p:txBody>
      </p:sp>
      <p:sp>
        <p:nvSpPr>
          <p:cNvPr id="11317" name="Rectangle 53"/>
          <p:cNvSpPr>
            <a:spLocks noChangeArrowheads="1"/>
          </p:cNvSpPr>
          <p:nvPr/>
        </p:nvSpPr>
        <p:spPr bwMode="auto">
          <a:xfrm>
            <a:off x="4343400" y="4114800"/>
            <a:ext cx="1371600" cy="838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18" name="Text Box 54"/>
          <p:cNvSpPr txBox="1">
            <a:spLocks noChangeArrowheads="1"/>
          </p:cNvSpPr>
          <p:nvPr/>
        </p:nvSpPr>
        <p:spPr bwMode="auto">
          <a:xfrm>
            <a:off x="5867400" y="4054475"/>
            <a:ext cx="1981200" cy="860425"/>
          </a:xfrm>
          <a:prstGeom prst="rect">
            <a:avLst/>
          </a:prstGeom>
          <a:solidFill>
            <a:srgbClr val="0099FF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Evolutionary Algorithms</a:t>
            </a:r>
          </a:p>
        </p:txBody>
      </p:sp>
      <p:sp>
        <p:nvSpPr>
          <p:cNvPr id="11322" name="Line 58"/>
          <p:cNvSpPr>
            <a:spLocks noChangeShapeType="1"/>
          </p:cNvSpPr>
          <p:nvPr/>
        </p:nvSpPr>
        <p:spPr bwMode="auto">
          <a:xfrm>
            <a:off x="5181600" y="5105400"/>
            <a:ext cx="2286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23" name="Line 59"/>
          <p:cNvSpPr>
            <a:spLocks noChangeShapeType="1"/>
          </p:cNvSpPr>
          <p:nvPr/>
        </p:nvSpPr>
        <p:spPr bwMode="auto">
          <a:xfrm>
            <a:off x="5181600" y="5105400"/>
            <a:ext cx="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25" name="Text Box 61"/>
          <p:cNvSpPr txBox="1">
            <a:spLocks noChangeArrowheads="1"/>
          </p:cNvSpPr>
          <p:nvPr/>
        </p:nvSpPr>
        <p:spPr bwMode="auto">
          <a:xfrm>
            <a:off x="4038600" y="5257800"/>
            <a:ext cx="2057400" cy="86042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Genetic Programming</a:t>
            </a:r>
          </a:p>
        </p:txBody>
      </p:sp>
      <p:sp>
        <p:nvSpPr>
          <p:cNvPr id="11328" name="Text Box 64"/>
          <p:cNvSpPr txBox="1">
            <a:spLocks noChangeArrowheads="1"/>
          </p:cNvSpPr>
          <p:nvPr/>
        </p:nvSpPr>
        <p:spPr bwMode="auto">
          <a:xfrm>
            <a:off x="6781800" y="5257800"/>
            <a:ext cx="1676400" cy="898525"/>
          </a:xfrm>
          <a:prstGeom prst="rect">
            <a:avLst/>
          </a:prstGeom>
          <a:solidFill>
            <a:srgbClr val="0099FF"/>
          </a:solidFill>
          <a:ln w="76200">
            <a:solidFill>
              <a:srgbClr val="FF0000"/>
            </a:solidFill>
            <a:prstDash val="sysDot"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Genetic Algorithms</a:t>
            </a:r>
          </a:p>
        </p:txBody>
      </p:sp>
      <p:sp>
        <p:nvSpPr>
          <p:cNvPr id="11270" name="Line 6"/>
          <p:cNvSpPr>
            <a:spLocks noChangeShapeType="1"/>
          </p:cNvSpPr>
          <p:nvPr/>
        </p:nvSpPr>
        <p:spPr bwMode="auto">
          <a:xfrm>
            <a:off x="4572000" y="1295400"/>
            <a:ext cx="0" cy="304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72" name="Line 8"/>
          <p:cNvSpPr>
            <a:spLocks noChangeShapeType="1"/>
          </p:cNvSpPr>
          <p:nvPr/>
        </p:nvSpPr>
        <p:spPr bwMode="auto">
          <a:xfrm>
            <a:off x="4572000" y="1600200"/>
            <a:ext cx="0" cy="304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89" name="Line 25"/>
          <p:cNvSpPr>
            <a:spLocks noChangeShapeType="1"/>
          </p:cNvSpPr>
          <p:nvPr/>
        </p:nvSpPr>
        <p:spPr bwMode="auto">
          <a:xfrm>
            <a:off x="4572000" y="2743200"/>
            <a:ext cx="0" cy="1066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94" name="Line 30"/>
          <p:cNvSpPr>
            <a:spLocks noChangeShapeType="1"/>
          </p:cNvSpPr>
          <p:nvPr/>
        </p:nvSpPr>
        <p:spPr bwMode="auto">
          <a:xfrm>
            <a:off x="6096000" y="3810000"/>
            <a:ext cx="0" cy="228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24" name="Line 60"/>
          <p:cNvSpPr>
            <a:spLocks noChangeShapeType="1"/>
          </p:cNvSpPr>
          <p:nvPr/>
        </p:nvSpPr>
        <p:spPr bwMode="auto">
          <a:xfrm>
            <a:off x="7467600" y="5105400"/>
            <a:ext cx="0" cy="152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29" name="Line 65"/>
          <p:cNvSpPr>
            <a:spLocks noChangeShapeType="1"/>
          </p:cNvSpPr>
          <p:nvPr/>
        </p:nvSpPr>
        <p:spPr bwMode="auto">
          <a:xfrm>
            <a:off x="6477000" y="4953000"/>
            <a:ext cx="0" cy="152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30" name="Text Box 66"/>
          <p:cNvSpPr txBox="1">
            <a:spLocks noChangeArrowheads="1"/>
          </p:cNvSpPr>
          <p:nvPr/>
        </p:nvSpPr>
        <p:spPr bwMode="auto">
          <a:xfrm>
            <a:off x="0" y="3124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Fibonacci</a:t>
            </a:r>
          </a:p>
        </p:txBody>
      </p:sp>
      <p:sp>
        <p:nvSpPr>
          <p:cNvPr id="11331" name="Text Box 67"/>
          <p:cNvSpPr txBox="1">
            <a:spLocks noChangeArrowheads="1"/>
          </p:cNvSpPr>
          <p:nvPr/>
        </p:nvSpPr>
        <p:spPr bwMode="auto">
          <a:xfrm>
            <a:off x="1905000" y="3048000"/>
            <a:ext cx="121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Sort</a:t>
            </a:r>
          </a:p>
        </p:txBody>
      </p:sp>
      <p:sp>
        <p:nvSpPr>
          <p:cNvPr id="11334" name="Line 70"/>
          <p:cNvSpPr>
            <a:spLocks noChangeShapeType="1"/>
          </p:cNvSpPr>
          <p:nvPr/>
        </p:nvSpPr>
        <p:spPr bwMode="auto">
          <a:xfrm>
            <a:off x="4572000" y="3810000"/>
            <a:ext cx="1524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35" name="Line 71"/>
          <p:cNvSpPr>
            <a:spLocks noChangeShapeType="1"/>
          </p:cNvSpPr>
          <p:nvPr/>
        </p:nvSpPr>
        <p:spPr bwMode="auto">
          <a:xfrm>
            <a:off x="6477000" y="5105400"/>
            <a:ext cx="990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Introduction to Genetic Algorithms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499A-C481-4144-BEDF-AB7ED56BD562}" type="slidenum">
              <a:rPr lang="en-US"/>
              <a:pPr/>
              <a:t>40</a:t>
            </a:fld>
            <a:endParaRPr lang="en-US"/>
          </a:p>
        </p:txBody>
      </p:sp>
      <p:sp>
        <p:nvSpPr>
          <p:cNvPr id="7577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239000" cy="641350"/>
          </a:xfrm>
        </p:spPr>
        <p:txBody>
          <a:bodyPr/>
          <a:lstStyle/>
          <a:p>
            <a:pPr rtl="0"/>
            <a:r>
              <a:rPr lang="en-US" sz="3600"/>
              <a:t>TSP (Crossover2)</a:t>
            </a:r>
          </a:p>
        </p:txBody>
      </p:sp>
      <p:sp>
        <p:nvSpPr>
          <p:cNvPr id="75779" name="Text Box 1027"/>
          <p:cNvSpPr txBox="1">
            <a:spLocks noChangeArrowheads="1"/>
          </p:cNvSpPr>
          <p:nvPr/>
        </p:nvSpPr>
        <p:spPr bwMode="auto">
          <a:xfrm>
            <a:off x="381000" y="1328738"/>
            <a:ext cx="8458200" cy="429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>
                <a:latin typeface="Arial" charset="0"/>
                <a:cs typeface="Arial" charset="0"/>
              </a:rPr>
              <a:t>Next, starting from the second cut point of one parent, the cities from the other parent are copied in the same order</a:t>
            </a:r>
          </a:p>
          <a:p>
            <a:pPr algn="l" rtl="0">
              <a:spcBef>
                <a:spcPct val="50000"/>
              </a:spcBef>
            </a:pPr>
            <a:r>
              <a:rPr lang="en-US">
                <a:latin typeface="Arial" charset="0"/>
                <a:cs typeface="Arial" charset="0"/>
              </a:rPr>
              <a:t>The sequence of the cities in the second parent is 		9 – 3 – 4 – 5 – 2 – 1 – 8 – 7 – 6</a:t>
            </a:r>
          </a:p>
          <a:p>
            <a:pPr algn="l" rtl="0">
              <a:spcBef>
                <a:spcPct val="50000"/>
              </a:spcBef>
            </a:pPr>
            <a:r>
              <a:rPr lang="en-US">
                <a:latin typeface="Arial" charset="0"/>
                <a:cs typeface="Arial" charset="0"/>
              </a:rPr>
              <a:t>After removal of cities from the first offspring we get 		9 – 3 – 2 – 1 – 8</a:t>
            </a:r>
          </a:p>
          <a:p>
            <a:pPr algn="l" rtl="0">
              <a:spcBef>
                <a:spcPct val="50000"/>
              </a:spcBef>
            </a:pPr>
            <a:r>
              <a:rPr lang="en-US">
                <a:latin typeface="Arial" charset="0"/>
                <a:cs typeface="Arial" charset="0"/>
              </a:rPr>
              <a:t>This sequence is placed in the first offspring </a:t>
            </a:r>
          </a:p>
          <a:p>
            <a:pPr algn="l" rtl="0">
              <a:spcBef>
                <a:spcPct val="50000"/>
              </a:spcBef>
            </a:pPr>
            <a:r>
              <a:rPr lang="en-US" i="1">
                <a:latin typeface="Arial" charset="0"/>
                <a:cs typeface="Arial" charset="0"/>
              </a:rPr>
              <a:t>o</a:t>
            </a:r>
            <a:r>
              <a:rPr lang="en-US" baseline="-25000">
                <a:latin typeface="Arial" charset="0"/>
                <a:cs typeface="Arial" charset="0"/>
              </a:rPr>
              <a:t>1</a:t>
            </a:r>
            <a:r>
              <a:rPr lang="en-US">
                <a:latin typeface="Arial" charset="0"/>
                <a:cs typeface="Arial" charset="0"/>
              </a:rPr>
              <a:t> </a:t>
            </a:r>
            <a:r>
              <a:rPr lang="en-US">
                <a:cs typeface="Times New Roman" pitchFamily="18" charset="0"/>
              </a:rPr>
              <a:t>= (2 1 8 </a:t>
            </a:r>
            <a:r>
              <a:rPr lang="en-US">
                <a:solidFill>
                  <a:schemeClr val="hlink"/>
                </a:solidFill>
                <a:cs typeface="Times New Roman" pitchFamily="18" charset="0"/>
              </a:rPr>
              <a:t>4 5 6 7</a:t>
            </a:r>
            <a:r>
              <a:rPr lang="en-US">
                <a:cs typeface="Times New Roman" pitchFamily="18" charset="0"/>
              </a:rPr>
              <a:t> 9 3), </a:t>
            </a:r>
            <a:r>
              <a:rPr lang="en-US">
                <a:latin typeface="Arial" charset="0"/>
                <a:cs typeface="Arial" charset="0"/>
              </a:rPr>
              <a:t>and similarly in the second</a:t>
            </a:r>
          </a:p>
          <a:p>
            <a:pPr algn="l" rtl="0">
              <a:spcBef>
                <a:spcPct val="50000"/>
              </a:spcBef>
            </a:pPr>
            <a:r>
              <a:rPr lang="en-US" i="1">
                <a:latin typeface="Arial" charset="0"/>
                <a:cs typeface="Arial" charset="0"/>
              </a:rPr>
              <a:t>o</a:t>
            </a:r>
            <a:r>
              <a:rPr lang="en-US" baseline="-25000">
                <a:latin typeface="Arial" charset="0"/>
                <a:cs typeface="Arial" charset="0"/>
              </a:rPr>
              <a:t>2</a:t>
            </a:r>
            <a:r>
              <a:rPr lang="en-US">
                <a:latin typeface="Arial" charset="0"/>
                <a:cs typeface="Arial" charset="0"/>
              </a:rPr>
              <a:t> </a:t>
            </a:r>
            <a:r>
              <a:rPr lang="en-US">
                <a:cs typeface="Times New Roman" pitchFamily="18" charset="0"/>
              </a:rPr>
              <a:t>= (3 4 5 </a:t>
            </a:r>
            <a:r>
              <a:rPr lang="en-US">
                <a:solidFill>
                  <a:schemeClr val="hlink"/>
                </a:solidFill>
                <a:cs typeface="Times New Roman" pitchFamily="18" charset="0"/>
              </a:rPr>
              <a:t>1 8 7 6</a:t>
            </a:r>
            <a:r>
              <a:rPr lang="en-US">
                <a:cs typeface="Times New Roman" pitchFamily="18" charset="0"/>
              </a:rPr>
              <a:t> 9 2)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Introduction to Genetic Algorithms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FB00F-3920-4454-8B7A-C1BF820B4CC7}" type="slidenum">
              <a:rPr lang="en-US"/>
              <a:pPr/>
              <a:t>41</a:t>
            </a:fld>
            <a:endParaRPr lang="en-US"/>
          </a:p>
        </p:txBody>
      </p:sp>
      <p:sp>
        <p:nvSpPr>
          <p:cNvPr id="7680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577850"/>
            <a:ext cx="7086600" cy="641350"/>
          </a:xfrm>
        </p:spPr>
        <p:txBody>
          <a:bodyPr/>
          <a:lstStyle/>
          <a:p>
            <a:pPr rtl="0"/>
            <a:r>
              <a:rPr lang="en-US" sz="3600"/>
              <a:t>TSP (Inversion)</a:t>
            </a:r>
          </a:p>
        </p:txBody>
      </p:sp>
      <p:sp>
        <p:nvSpPr>
          <p:cNvPr id="76803" name="Text Box 1027"/>
          <p:cNvSpPr txBox="1">
            <a:spLocks noChangeArrowheads="1"/>
          </p:cNvSpPr>
          <p:nvPr/>
        </p:nvSpPr>
        <p:spPr bwMode="auto">
          <a:xfrm>
            <a:off x="609600" y="1690688"/>
            <a:ext cx="8077200" cy="3783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2800">
                <a:latin typeface="Arial" charset="0"/>
                <a:cs typeface="Arial" charset="0"/>
              </a:rPr>
              <a:t>The sub-string between two randomly selected points in the path is reversed</a:t>
            </a:r>
            <a:r>
              <a:rPr lang="en-US" sz="3600">
                <a:latin typeface="Arial" charset="0"/>
                <a:cs typeface="Arial" charset="0"/>
              </a:rPr>
              <a:t> </a:t>
            </a:r>
          </a:p>
          <a:p>
            <a:pPr algn="l" rtl="0">
              <a:spcBef>
                <a:spcPct val="50000"/>
              </a:spcBef>
            </a:pPr>
            <a:endParaRPr lang="en-US" sz="1000">
              <a:latin typeface="Arial" charset="0"/>
              <a:cs typeface="Arial" charset="0"/>
            </a:endParaRPr>
          </a:p>
          <a:p>
            <a:pPr algn="l" rtl="0">
              <a:spcBef>
                <a:spcPct val="50000"/>
              </a:spcBef>
            </a:pPr>
            <a:r>
              <a:rPr lang="en-US">
                <a:solidFill>
                  <a:srgbClr val="FFFF66"/>
                </a:solidFill>
                <a:latin typeface="Arial" charset="0"/>
                <a:cs typeface="Arial" charset="0"/>
              </a:rPr>
              <a:t>Example</a:t>
            </a:r>
            <a:r>
              <a:rPr lang="en-US" sz="2800">
                <a:latin typeface="Arial" charset="0"/>
                <a:cs typeface="Arial" charset="0"/>
              </a:rPr>
              <a:t>:</a:t>
            </a:r>
          </a:p>
          <a:p>
            <a:pPr algn="l" rtl="0">
              <a:spcBef>
                <a:spcPct val="50000"/>
              </a:spcBef>
            </a:pPr>
            <a:r>
              <a:rPr lang="en-US">
                <a:cs typeface="Times New Roman" pitchFamily="18" charset="0"/>
              </a:rPr>
              <a:t>(1 2 </a:t>
            </a:r>
            <a:r>
              <a:rPr lang="en-US">
                <a:solidFill>
                  <a:schemeClr val="hlink"/>
                </a:solidFill>
                <a:cs typeface="Times New Roman" pitchFamily="18" charset="0"/>
              </a:rPr>
              <a:t>3 4 5 6 7</a:t>
            </a:r>
            <a:r>
              <a:rPr lang="en-US">
                <a:cs typeface="Times New Roman" pitchFamily="18" charset="0"/>
              </a:rPr>
              <a:t> 8 9) </a:t>
            </a:r>
            <a:r>
              <a:rPr lang="en-US">
                <a:latin typeface="Arial" charset="0"/>
                <a:cs typeface="Arial" charset="0"/>
              </a:rPr>
              <a:t>is changed into </a:t>
            </a:r>
            <a:r>
              <a:rPr lang="en-US">
                <a:cs typeface="Times New Roman" pitchFamily="18" charset="0"/>
              </a:rPr>
              <a:t>(1 2 </a:t>
            </a:r>
            <a:r>
              <a:rPr lang="en-US">
                <a:solidFill>
                  <a:schemeClr val="hlink"/>
                </a:solidFill>
                <a:cs typeface="Times New Roman" pitchFamily="18" charset="0"/>
              </a:rPr>
              <a:t>7 6 5 4 3 </a:t>
            </a:r>
            <a:r>
              <a:rPr lang="en-US">
                <a:cs typeface="Times New Roman" pitchFamily="18" charset="0"/>
              </a:rPr>
              <a:t>8 9) </a:t>
            </a:r>
          </a:p>
          <a:p>
            <a:pPr algn="l" rtl="0">
              <a:spcBef>
                <a:spcPct val="50000"/>
              </a:spcBef>
            </a:pPr>
            <a:endParaRPr lang="en-US" sz="1000">
              <a:cs typeface="Times New Roman" pitchFamily="18" charset="0"/>
            </a:endParaRPr>
          </a:p>
          <a:p>
            <a:pPr algn="l" rtl="0">
              <a:spcBef>
                <a:spcPct val="50000"/>
              </a:spcBef>
            </a:pPr>
            <a:r>
              <a:rPr lang="en-US" sz="2800">
                <a:latin typeface="Arial" charset="0"/>
                <a:cs typeface="Arial" charset="0"/>
              </a:rPr>
              <a:t>Such simple inversion guarantees that the resulting offspring is a legal tour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Introduction to Genetic Algorithms</a:t>
            </a:r>
            <a:endParaRPr lang="en-US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2F2A0-C980-4F27-A19A-A8B3C1AFB0C8}" type="slidenum">
              <a:rPr lang="en-US"/>
              <a:pPr/>
              <a:t>42</a:t>
            </a:fld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Introduction to Genetic Algorithms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9F3A1-6E4F-400F-8FE2-1F04D231095A}" type="slidenum">
              <a:rPr lang="en-US"/>
              <a:pPr/>
              <a:t>43</a:t>
            </a:fld>
            <a:endParaRPr lang="en-US"/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60425"/>
            <a:ext cx="7772400" cy="641350"/>
          </a:xfrm>
        </p:spPr>
        <p:txBody>
          <a:bodyPr/>
          <a:lstStyle/>
          <a:p>
            <a:pPr rtl="0"/>
            <a:r>
              <a:rPr lang="en-US" sz="3600"/>
              <a:t>GAs: Why Do They Work?</a:t>
            </a:r>
          </a:p>
        </p:txBody>
      </p:sp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838200" y="1905000"/>
            <a:ext cx="7467600" cy="318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2800">
                <a:latin typeface="Arial" charset="0"/>
                <a:cs typeface="Arial" charset="0"/>
              </a:rPr>
              <a:t>In this section we take an in-depth look at the working of the standard genetic algorithm, explaining why GAs constitute an effective search procedure</a:t>
            </a:r>
          </a:p>
          <a:p>
            <a:pPr algn="l" rtl="0">
              <a:spcBef>
                <a:spcPct val="50000"/>
              </a:spcBef>
            </a:pPr>
            <a:endParaRPr lang="en-US" sz="1400">
              <a:latin typeface="Arial" charset="0"/>
              <a:cs typeface="Arial" charset="0"/>
            </a:endParaRPr>
          </a:p>
          <a:p>
            <a:pPr algn="l" rtl="0">
              <a:spcBef>
                <a:spcPct val="50000"/>
              </a:spcBef>
            </a:pPr>
            <a:r>
              <a:rPr lang="en-US" sz="2800">
                <a:latin typeface="Arial" charset="0"/>
                <a:cs typeface="Arial" charset="0"/>
              </a:rPr>
              <a:t>For simplicity we discuss binary string representation of individuals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Introduction to Genetic Algorithms</a:t>
            </a: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AFB76-2F07-45C0-9D98-042AF312F7AB}" type="slidenum">
              <a:rPr lang="en-US"/>
              <a:pPr/>
              <a:t>44</a:t>
            </a:fld>
            <a:endParaRPr lang="en-US"/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30250"/>
            <a:ext cx="7010400" cy="641350"/>
          </a:xfrm>
        </p:spPr>
        <p:txBody>
          <a:bodyPr/>
          <a:lstStyle/>
          <a:p>
            <a:pPr rtl="0"/>
            <a:r>
              <a:rPr lang="en-US" sz="3600"/>
              <a:t>Notation (schema)</a:t>
            </a:r>
          </a:p>
        </p:txBody>
      </p:sp>
      <p:sp>
        <p:nvSpPr>
          <p:cNvPr id="56323" name="Text Box 3"/>
          <p:cNvSpPr txBox="1">
            <a:spLocks noChangeArrowheads="1"/>
          </p:cNvSpPr>
          <p:nvPr/>
        </p:nvSpPr>
        <p:spPr bwMode="auto">
          <a:xfrm>
            <a:off x="533400" y="1600200"/>
            <a:ext cx="8305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endParaRPr lang="en-US" sz="3600">
              <a:latin typeface="Arial" charset="0"/>
              <a:cs typeface="Arial" charset="0"/>
            </a:endParaRPr>
          </a:p>
        </p:txBody>
      </p:sp>
      <p:sp>
        <p:nvSpPr>
          <p:cNvPr id="56324" name="Text Box 4"/>
          <p:cNvSpPr txBox="1">
            <a:spLocks noChangeArrowheads="1"/>
          </p:cNvSpPr>
          <p:nvPr/>
        </p:nvSpPr>
        <p:spPr bwMode="auto">
          <a:xfrm>
            <a:off x="609600" y="1955800"/>
            <a:ext cx="7696200" cy="322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rtl="0">
              <a:lnSpc>
                <a:spcPct val="90000"/>
              </a:lnSpc>
              <a:spcBef>
                <a:spcPct val="20000"/>
              </a:spcBef>
              <a:buSzPct val="85000"/>
            </a:pPr>
            <a:r>
              <a:rPr lang="en-US" sz="2800">
                <a:latin typeface="Arial" charset="0"/>
                <a:cs typeface="Times New Roman (Hebrew)" charset="-79"/>
              </a:rPr>
              <a:t>{0,1,#} is the symbol alphabet, where # is a special </a:t>
            </a:r>
            <a:r>
              <a:rPr lang="en-US" sz="2800" i="1">
                <a:cs typeface="Times New Roman" pitchFamily="18" charset="0"/>
              </a:rPr>
              <a:t>wild card</a:t>
            </a:r>
            <a:r>
              <a:rPr lang="en-US" sz="2800" i="1">
                <a:latin typeface="Arial" charset="0"/>
                <a:cs typeface="Arial" charset="0"/>
              </a:rPr>
              <a:t> </a:t>
            </a:r>
            <a:r>
              <a:rPr lang="en-US" sz="2800">
                <a:latin typeface="Arial" charset="0"/>
                <a:cs typeface="Arial" charset="0"/>
              </a:rPr>
              <a:t>symbol</a:t>
            </a:r>
          </a:p>
          <a:p>
            <a:pPr algn="l" rtl="0">
              <a:spcBef>
                <a:spcPct val="50000"/>
              </a:spcBef>
            </a:pPr>
            <a:r>
              <a:rPr lang="en-US" sz="2800">
                <a:latin typeface="Arial" charset="0"/>
                <a:cs typeface="Arial" charset="0"/>
              </a:rPr>
              <a:t>A </a:t>
            </a:r>
            <a:r>
              <a:rPr lang="en-US" sz="2800" i="1">
                <a:cs typeface="Times New Roman" pitchFamily="18" charset="0"/>
              </a:rPr>
              <a:t>schema</a:t>
            </a:r>
            <a:r>
              <a:rPr lang="en-US" sz="2800">
                <a:latin typeface="Arial" charset="0"/>
                <a:cs typeface="Arial" charset="0"/>
              </a:rPr>
              <a:t> is a template consisting of a string composed of these three symbols</a:t>
            </a:r>
          </a:p>
          <a:p>
            <a:pPr algn="l" rtl="0">
              <a:spcBef>
                <a:spcPct val="50000"/>
              </a:spcBef>
            </a:pPr>
            <a:r>
              <a:rPr lang="en-US" sz="2800">
                <a:solidFill>
                  <a:srgbClr val="FFFF66"/>
                </a:solidFill>
                <a:latin typeface="Arial" charset="0"/>
                <a:cs typeface="Arial" charset="0"/>
              </a:rPr>
              <a:t>Example</a:t>
            </a:r>
            <a:r>
              <a:rPr lang="en-US" sz="2800">
                <a:latin typeface="Arial" charset="0"/>
                <a:cs typeface="Arial" charset="0"/>
              </a:rPr>
              <a:t>: the schema [01#1#] matches the strings: [01010], [01011], [01110] and [01111]</a:t>
            </a:r>
          </a:p>
          <a:p>
            <a:pPr algn="l" rtl="0">
              <a:spcBef>
                <a:spcPct val="50000"/>
              </a:spcBef>
            </a:pPr>
            <a:endParaRPr lang="en-US" sz="100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Introduction to Genetic Algorithms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D35C9-3A97-4262-A831-4CB6426059A1}" type="slidenum">
              <a:rPr lang="en-US"/>
              <a:pPr/>
              <a:t>45</a:t>
            </a:fld>
            <a:endParaRPr lang="en-US"/>
          </a:p>
        </p:txBody>
      </p:sp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641350"/>
          </a:xfrm>
        </p:spPr>
        <p:txBody>
          <a:bodyPr/>
          <a:lstStyle/>
          <a:p>
            <a:pPr rtl="0"/>
            <a:r>
              <a:rPr lang="en-US" sz="3600"/>
              <a:t>Notation (order)</a:t>
            </a:r>
          </a:p>
        </p:txBody>
      </p:sp>
      <p:sp>
        <p:nvSpPr>
          <p:cNvPr id="57347" name="Text Box 3"/>
          <p:cNvSpPr txBox="1">
            <a:spLocks noChangeArrowheads="1"/>
          </p:cNvSpPr>
          <p:nvPr/>
        </p:nvSpPr>
        <p:spPr bwMode="auto">
          <a:xfrm>
            <a:off x="609600" y="1219200"/>
            <a:ext cx="8077200" cy="4545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rtl="0">
              <a:spcBef>
                <a:spcPct val="20000"/>
              </a:spcBef>
              <a:buSzPct val="85000"/>
            </a:pPr>
            <a:r>
              <a:rPr lang="en-US" sz="2800">
                <a:latin typeface="Arial" charset="0"/>
                <a:cs typeface="Arial" charset="0"/>
              </a:rPr>
              <a:t>The </a:t>
            </a:r>
            <a:r>
              <a:rPr lang="en-US" sz="2800" i="1">
                <a:cs typeface="Times New Roman" pitchFamily="18" charset="0"/>
              </a:rPr>
              <a:t>order</a:t>
            </a:r>
            <a:r>
              <a:rPr lang="en-US" sz="2800">
                <a:latin typeface="Arial" charset="0"/>
                <a:cs typeface="Arial" charset="0"/>
              </a:rPr>
              <a:t> of the schema </a:t>
            </a:r>
            <a:r>
              <a:rPr lang="en-US" sz="2800">
                <a:cs typeface="Times New Roman" pitchFamily="18" charset="0"/>
              </a:rPr>
              <a:t>S</a:t>
            </a:r>
            <a:r>
              <a:rPr lang="en-US" sz="2800">
                <a:latin typeface="Arial" charset="0"/>
                <a:cs typeface="Arial" charset="0"/>
              </a:rPr>
              <a:t> (denoted by </a:t>
            </a:r>
            <a:r>
              <a:rPr lang="en-US" sz="2800">
                <a:cs typeface="Times New Roman" pitchFamily="18" charset="0"/>
              </a:rPr>
              <a:t>o(S))</a:t>
            </a:r>
            <a:r>
              <a:rPr lang="en-US" sz="2800">
                <a:latin typeface="Arial" charset="0"/>
                <a:cs typeface="Arial" charset="0"/>
              </a:rPr>
              <a:t> is the number of fixed positions (0 or 1) presented in the schema</a:t>
            </a:r>
          </a:p>
          <a:p>
            <a:pPr algn="l" rtl="0">
              <a:spcBef>
                <a:spcPct val="20000"/>
              </a:spcBef>
              <a:buSzPct val="85000"/>
            </a:pPr>
            <a:endParaRPr lang="en-US" sz="1400">
              <a:latin typeface="Arial" charset="0"/>
              <a:cs typeface="Arial" charset="0"/>
            </a:endParaRPr>
          </a:p>
          <a:p>
            <a:pPr algn="l" rtl="0">
              <a:spcBef>
                <a:spcPct val="20000"/>
              </a:spcBef>
              <a:buSzPct val="85000"/>
            </a:pPr>
            <a:r>
              <a:rPr lang="en-US" sz="2800">
                <a:solidFill>
                  <a:srgbClr val="FFFF66"/>
                </a:solidFill>
                <a:latin typeface="Arial" charset="0"/>
                <a:cs typeface="Arial" charset="0"/>
              </a:rPr>
              <a:t>Example</a:t>
            </a:r>
            <a:r>
              <a:rPr lang="en-US" sz="2800">
                <a:latin typeface="Arial" charset="0"/>
                <a:cs typeface="Arial" charset="0"/>
              </a:rPr>
              <a:t>: for </a:t>
            </a:r>
            <a:r>
              <a:rPr lang="en-US" sz="2800">
                <a:cs typeface="Times New Roman" pitchFamily="18" charset="0"/>
              </a:rPr>
              <a:t>S</a:t>
            </a:r>
            <a:r>
              <a:rPr lang="en-US" sz="2800" baseline="-25000">
                <a:cs typeface="Times New Roman" pitchFamily="18" charset="0"/>
              </a:rPr>
              <a:t>1</a:t>
            </a:r>
            <a:r>
              <a:rPr lang="en-US" sz="2800">
                <a:latin typeface="Arial" charset="0"/>
                <a:cs typeface="Arial" charset="0"/>
              </a:rPr>
              <a:t> = [01#1#], </a:t>
            </a:r>
            <a:r>
              <a:rPr lang="en-US" sz="2800">
                <a:cs typeface="Times New Roman" pitchFamily="18" charset="0"/>
              </a:rPr>
              <a:t>o(S</a:t>
            </a:r>
            <a:r>
              <a:rPr lang="en-US" sz="2800" baseline="-25000">
                <a:cs typeface="Times New Roman" pitchFamily="18" charset="0"/>
              </a:rPr>
              <a:t>1</a:t>
            </a:r>
            <a:r>
              <a:rPr lang="en-US" sz="2800">
                <a:cs typeface="Times New Roman" pitchFamily="18" charset="0"/>
              </a:rPr>
              <a:t>) </a:t>
            </a:r>
            <a:r>
              <a:rPr lang="en-US" sz="2800">
                <a:latin typeface="Arial" charset="0"/>
                <a:cs typeface="Arial" charset="0"/>
              </a:rPr>
              <a:t>= 3</a:t>
            </a:r>
          </a:p>
          <a:p>
            <a:pPr algn="l" rtl="0">
              <a:spcBef>
                <a:spcPct val="20000"/>
              </a:spcBef>
              <a:buSzPct val="85000"/>
            </a:pPr>
            <a:r>
              <a:rPr lang="en-US" sz="2800">
                <a:cs typeface="Times New Roman" pitchFamily="18" charset="0"/>
              </a:rPr>
              <a:t>	       </a:t>
            </a:r>
            <a:r>
              <a:rPr lang="en-US" sz="2800">
                <a:latin typeface="Arial" charset="0"/>
                <a:cs typeface="Arial" charset="0"/>
              </a:rPr>
              <a:t>for </a:t>
            </a:r>
            <a:r>
              <a:rPr lang="en-US" sz="2800">
                <a:cs typeface="Times New Roman" pitchFamily="18" charset="0"/>
              </a:rPr>
              <a:t>S</a:t>
            </a:r>
            <a:r>
              <a:rPr lang="en-US" sz="2800" baseline="-25000">
                <a:cs typeface="Times New Roman" pitchFamily="18" charset="0"/>
              </a:rPr>
              <a:t>2</a:t>
            </a:r>
            <a:r>
              <a:rPr lang="en-US" sz="2800">
                <a:latin typeface="Arial" charset="0"/>
                <a:cs typeface="Arial" charset="0"/>
              </a:rPr>
              <a:t> = [##1#1010], </a:t>
            </a:r>
            <a:r>
              <a:rPr lang="en-US" sz="2800">
                <a:cs typeface="Times New Roman" pitchFamily="18" charset="0"/>
              </a:rPr>
              <a:t>o(S</a:t>
            </a:r>
            <a:r>
              <a:rPr lang="en-US" sz="2800" baseline="-25000">
                <a:cs typeface="Times New Roman" pitchFamily="18" charset="0"/>
              </a:rPr>
              <a:t>2</a:t>
            </a:r>
            <a:r>
              <a:rPr lang="en-US" sz="2800">
                <a:cs typeface="Times New Roman" pitchFamily="18" charset="0"/>
              </a:rPr>
              <a:t>) </a:t>
            </a:r>
            <a:r>
              <a:rPr lang="en-US" sz="2800">
                <a:latin typeface="Arial" charset="0"/>
                <a:cs typeface="Arial" charset="0"/>
              </a:rPr>
              <a:t>= 5</a:t>
            </a:r>
          </a:p>
          <a:p>
            <a:pPr algn="l" rtl="0">
              <a:spcBef>
                <a:spcPct val="20000"/>
              </a:spcBef>
              <a:buSzPct val="85000"/>
            </a:pPr>
            <a:endParaRPr lang="en-US" sz="1400">
              <a:latin typeface="Arial" charset="0"/>
              <a:cs typeface="Arial" charset="0"/>
            </a:endParaRPr>
          </a:p>
          <a:p>
            <a:pPr algn="l" rtl="0">
              <a:spcBef>
                <a:spcPct val="20000"/>
              </a:spcBef>
              <a:buSzPct val="85000"/>
            </a:pPr>
            <a:r>
              <a:rPr lang="en-US" sz="2800">
                <a:latin typeface="Arial" charset="0"/>
                <a:cs typeface="Arial" charset="0"/>
              </a:rPr>
              <a:t>The order of a schema is useful to calculate survival probability of the schema for mutations</a:t>
            </a:r>
          </a:p>
          <a:p>
            <a:pPr algn="l" rtl="0">
              <a:spcBef>
                <a:spcPct val="20000"/>
              </a:spcBef>
              <a:buSzPct val="85000"/>
            </a:pPr>
            <a:endParaRPr lang="en-US" sz="1000">
              <a:latin typeface="Arial" charset="0"/>
              <a:cs typeface="Arial" charset="0"/>
            </a:endParaRPr>
          </a:p>
          <a:p>
            <a:pPr algn="l" rtl="0">
              <a:spcBef>
                <a:spcPct val="20000"/>
              </a:spcBef>
              <a:buSzPct val="85000"/>
            </a:pPr>
            <a:r>
              <a:rPr lang="en-US" sz="2800">
                <a:latin typeface="Arial" charset="0"/>
                <a:cs typeface="Arial" charset="0"/>
              </a:rPr>
              <a:t>There are 2 </a:t>
            </a:r>
            <a:r>
              <a:rPr lang="en-US" sz="2800" i="1" baseline="60000">
                <a:cs typeface="Times New Roman" pitchFamily="18" charset="0"/>
              </a:rPr>
              <a:t>l-</a:t>
            </a:r>
            <a:r>
              <a:rPr lang="en-US" sz="2800" baseline="60000">
                <a:cs typeface="Times New Roman" pitchFamily="18" charset="0"/>
              </a:rPr>
              <a:t>o(S)</a:t>
            </a:r>
            <a:r>
              <a:rPr lang="en-US" sz="2800">
                <a:cs typeface="Times New Roman" pitchFamily="18" charset="0"/>
              </a:rPr>
              <a:t> </a:t>
            </a:r>
            <a:r>
              <a:rPr lang="en-US" sz="2800">
                <a:latin typeface="Arial" charset="0"/>
                <a:cs typeface="Arial" charset="0"/>
              </a:rPr>
              <a:t>different strings that match </a:t>
            </a:r>
            <a:r>
              <a:rPr lang="en-US" sz="2800">
                <a:cs typeface="Times New Roman" pitchFamily="18" charset="0"/>
              </a:rPr>
              <a:t>S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Introduction to Genetic Algorithms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D30BF-7056-47C1-8C3F-AF57990458A9}" type="slidenum">
              <a:rPr lang="en-US"/>
              <a:pPr/>
              <a:t>46</a:t>
            </a:fld>
            <a:endParaRPr lang="en-US"/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60425"/>
            <a:ext cx="7772400" cy="641350"/>
          </a:xfrm>
        </p:spPr>
        <p:txBody>
          <a:bodyPr/>
          <a:lstStyle/>
          <a:p>
            <a:pPr rtl="0"/>
            <a:r>
              <a:rPr lang="en-US" sz="3600"/>
              <a:t>Notation (defining length)</a:t>
            </a:r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152400" y="1981200"/>
            <a:ext cx="8915400" cy="339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2800">
                <a:latin typeface="Arial" charset="0"/>
                <a:cs typeface="Arial" charset="0"/>
              </a:rPr>
              <a:t>The </a:t>
            </a:r>
            <a:r>
              <a:rPr lang="en-US" sz="2800" i="1">
                <a:cs typeface="Times New Roman" pitchFamily="18" charset="0"/>
              </a:rPr>
              <a:t>defining length</a:t>
            </a:r>
            <a:r>
              <a:rPr lang="en-US" sz="2800">
                <a:latin typeface="Arial" charset="0"/>
                <a:cs typeface="Arial" charset="0"/>
              </a:rPr>
              <a:t> of schema </a:t>
            </a:r>
            <a:r>
              <a:rPr lang="en-US" sz="2800">
                <a:cs typeface="Times New Roman" pitchFamily="18" charset="0"/>
              </a:rPr>
              <a:t>S</a:t>
            </a:r>
            <a:r>
              <a:rPr lang="en-US" sz="2800">
                <a:latin typeface="Arial" charset="0"/>
                <a:cs typeface="Arial" charset="0"/>
              </a:rPr>
              <a:t> (denoted by </a:t>
            </a:r>
            <a:r>
              <a:rPr lang="en-US" sz="2800">
                <a:cs typeface="Times New Roman" pitchFamily="18" charset="0"/>
                <a:sym typeface="Symbol" pitchFamily="18" charset="2"/>
              </a:rPr>
              <a:t></a:t>
            </a:r>
            <a:r>
              <a:rPr lang="en-US" sz="2800">
                <a:cs typeface="Times New Roman" pitchFamily="18" charset="0"/>
              </a:rPr>
              <a:t>(S))</a:t>
            </a:r>
            <a:r>
              <a:rPr lang="en-US" sz="2800">
                <a:latin typeface="Arial" charset="0"/>
                <a:cs typeface="Arial" charset="0"/>
              </a:rPr>
              <a:t> is the distance between the first and last fixed positions in it</a:t>
            </a:r>
          </a:p>
          <a:p>
            <a:pPr algn="l" rtl="0">
              <a:spcBef>
                <a:spcPct val="50000"/>
              </a:spcBef>
            </a:pPr>
            <a:endParaRPr lang="en-US" sz="1000">
              <a:latin typeface="Arial" charset="0"/>
              <a:cs typeface="Arial" charset="0"/>
            </a:endParaRPr>
          </a:p>
          <a:p>
            <a:pPr algn="l" rtl="0">
              <a:spcBef>
                <a:spcPct val="20000"/>
              </a:spcBef>
              <a:buSzPct val="85000"/>
            </a:pPr>
            <a:r>
              <a:rPr lang="en-US" sz="2800">
                <a:solidFill>
                  <a:srgbClr val="FFFF66"/>
                </a:solidFill>
                <a:latin typeface="Arial" charset="0"/>
                <a:cs typeface="Arial" charset="0"/>
              </a:rPr>
              <a:t>Example</a:t>
            </a:r>
            <a:r>
              <a:rPr lang="en-US" sz="2800">
                <a:latin typeface="Arial" charset="0"/>
                <a:cs typeface="Arial" charset="0"/>
              </a:rPr>
              <a:t>:	for </a:t>
            </a:r>
            <a:r>
              <a:rPr lang="en-US" sz="2800">
                <a:cs typeface="Times New Roman" pitchFamily="18" charset="0"/>
              </a:rPr>
              <a:t>S</a:t>
            </a:r>
            <a:r>
              <a:rPr lang="en-US" sz="2800" baseline="-25000">
                <a:cs typeface="Times New Roman" pitchFamily="18" charset="0"/>
              </a:rPr>
              <a:t>1</a:t>
            </a:r>
            <a:r>
              <a:rPr lang="en-US" sz="2800">
                <a:latin typeface="Arial" charset="0"/>
                <a:cs typeface="Arial" charset="0"/>
              </a:rPr>
              <a:t> = [01#1#], 		</a:t>
            </a:r>
            <a:r>
              <a:rPr lang="en-US" sz="2800">
                <a:cs typeface="Times New Roman" pitchFamily="18" charset="0"/>
                <a:sym typeface="Symbol" pitchFamily="18" charset="2"/>
              </a:rPr>
              <a:t></a:t>
            </a:r>
            <a:r>
              <a:rPr lang="en-US" sz="2800">
                <a:cs typeface="Times New Roman" pitchFamily="18" charset="0"/>
              </a:rPr>
              <a:t>(S</a:t>
            </a:r>
            <a:r>
              <a:rPr lang="en-US" sz="2800" baseline="-25000">
                <a:cs typeface="Times New Roman" pitchFamily="18" charset="0"/>
              </a:rPr>
              <a:t>1</a:t>
            </a:r>
            <a:r>
              <a:rPr lang="en-US" sz="2800">
                <a:cs typeface="Times New Roman" pitchFamily="18" charset="0"/>
              </a:rPr>
              <a:t>)</a:t>
            </a:r>
            <a:r>
              <a:rPr lang="en-US" sz="2800">
                <a:latin typeface="Arial" charset="0"/>
                <a:cs typeface="Arial" charset="0"/>
              </a:rPr>
              <a:t> = 4 – 1 = 3, </a:t>
            </a:r>
          </a:p>
          <a:p>
            <a:pPr algn="l" rtl="0">
              <a:spcBef>
                <a:spcPct val="20000"/>
              </a:spcBef>
              <a:buSzPct val="85000"/>
            </a:pPr>
            <a:r>
              <a:rPr lang="en-US" sz="2800">
                <a:latin typeface="Arial" charset="0"/>
                <a:cs typeface="Arial" charset="0"/>
              </a:rPr>
              <a:t>		for </a:t>
            </a:r>
            <a:r>
              <a:rPr lang="en-US" sz="2800">
                <a:cs typeface="Times New Roman" pitchFamily="18" charset="0"/>
              </a:rPr>
              <a:t>S</a:t>
            </a:r>
            <a:r>
              <a:rPr lang="en-US" sz="2800" baseline="-25000">
                <a:cs typeface="Times New Roman" pitchFamily="18" charset="0"/>
              </a:rPr>
              <a:t>2</a:t>
            </a:r>
            <a:r>
              <a:rPr lang="en-US" sz="2800">
                <a:latin typeface="Arial" charset="0"/>
                <a:cs typeface="Arial" charset="0"/>
              </a:rPr>
              <a:t> = [##1#1010], 	</a:t>
            </a:r>
            <a:r>
              <a:rPr lang="en-US" sz="2800">
                <a:cs typeface="Times New Roman" pitchFamily="18" charset="0"/>
                <a:sym typeface="Symbol" pitchFamily="18" charset="2"/>
              </a:rPr>
              <a:t></a:t>
            </a:r>
            <a:r>
              <a:rPr lang="en-US" sz="2800">
                <a:cs typeface="Times New Roman" pitchFamily="18" charset="0"/>
              </a:rPr>
              <a:t>(S</a:t>
            </a:r>
            <a:r>
              <a:rPr lang="en-US" sz="2800" baseline="-25000">
                <a:cs typeface="Times New Roman" pitchFamily="18" charset="0"/>
              </a:rPr>
              <a:t>2</a:t>
            </a:r>
            <a:r>
              <a:rPr lang="en-US" sz="2800">
                <a:cs typeface="Times New Roman" pitchFamily="18" charset="0"/>
              </a:rPr>
              <a:t>) </a:t>
            </a:r>
            <a:r>
              <a:rPr lang="en-US" sz="2800">
                <a:latin typeface="Arial" charset="0"/>
                <a:cs typeface="Arial" charset="0"/>
              </a:rPr>
              <a:t>= 8 – 3 = 5</a:t>
            </a:r>
          </a:p>
          <a:p>
            <a:pPr algn="l" rtl="0">
              <a:spcBef>
                <a:spcPct val="20000"/>
              </a:spcBef>
              <a:buSzPct val="85000"/>
            </a:pPr>
            <a:endParaRPr lang="en-US" sz="1400">
              <a:latin typeface="Arial" charset="0"/>
              <a:cs typeface="Arial" charset="0"/>
            </a:endParaRPr>
          </a:p>
          <a:p>
            <a:pPr algn="l" rtl="0">
              <a:spcBef>
                <a:spcPct val="20000"/>
              </a:spcBef>
              <a:buSzPct val="85000"/>
            </a:pPr>
            <a:r>
              <a:rPr lang="en-US" sz="2800">
                <a:latin typeface="Arial" charset="0"/>
                <a:cs typeface="Arial" charset="0"/>
              </a:rPr>
              <a:t>The defining length of a schema is useful to calculate survival probability of the schema for crossovers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Introduction to Genetic Algorithms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C46D-43DF-475D-9EBC-52F680B761B4}" type="slidenum">
              <a:rPr lang="en-US"/>
              <a:pPr/>
              <a:t>47</a:t>
            </a:fld>
            <a:endParaRPr lang="en-US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641350"/>
          </a:xfrm>
        </p:spPr>
        <p:txBody>
          <a:bodyPr/>
          <a:lstStyle/>
          <a:p>
            <a:pPr rtl="0"/>
            <a:r>
              <a:rPr lang="en-US" sz="3600"/>
              <a:t>Notation (cont)</a:t>
            </a:r>
          </a:p>
        </p:txBody>
      </p:sp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685800" y="1676400"/>
            <a:ext cx="7620000" cy="451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2800">
                <a:cs typeface="Times New Roman" pitchFamily="18" charset="0"/>
              </a:rPr>
              <a:t>m(S,t)</a:t>
            </a:r>
            <a:r>
              <a:rPr lang="en-US" sz="2800">
                <a:latin typeface="Arial" charset="0"/>
                <a:cs typeface="Arial" charset="0"/>
              </a:rPr>
              <a:t> is the number of individuals in the population belonging to a particular schema </a:t>
            </a:r>
            <a:r>
              <a:rPr lang="en-US" sz="2800">
                <a:cs typeface="Times New Roman" pitchFamily="18" charset="0"/>
              </a:rPr>
              <a:t>S</a:t>
            </a:r>
            <a:r>
              <a:rPr lang="en-US" sz="2800">
                <a:latin typeface="Arial" charset="0"/>
                <a:cs typeface="Arial" charset="0"/>
              </a:rPr>
              <a:t> at time </a:t>
            </a:r>
            <a:r>
              <a:rPr lang="en-US" sz="2800">
                <a:cs typeface="Times New Roman" pitchFamily="18" charset="0"/>
              </a:rPr>
              <a:t>t</a:t>
            </a:r>
            <a:r>
              <a:rPr lang="en-US" sz="2800">
                <a:latin typeface="Arial" charset="0"/>
                <a:cs typeface="Arial" charset="0"/>
              </a:rPr>
              <a:t> (in terms of generations)</a:t>
            </a:r>
          </a:p>
          <a:p>
            <a:pPr algn="l" rtl="0">
              <a:spcBef>
                <a:spcPct val="50000"/>
              </a:spcBef>
            </a:pPr>
            <a:endParaRPr lang="en-US" sz="1000">
              <a:cs typeface="Times New Roman" pitchFamily="18" charset="0"/>
            </a:endParaRPr>
          </a:p>
          <a:p>
            <a:pPr algn="l" rtl="0">
              <a:spcBef>
                <a:spcPct val="50000"/>
              </a:spcBef>
            </a:pPr>
            <a:r>
              <a:rPr lang="en-US" sz="2800" i="1">
                <a:cs typeface="Times New Roman" pitchFamily="18" charset="0"/>
              </a:rPr>
              <a:t> f</a:t>
            </a:r>
            <a:r>
              <a:rPr lang="en-US" sz="2800" baseline="-25000">
                <a:cs typeface="Times New Roman" pitchFamily="18" charset="0"/>
              </a:rPr>
              <a:t>S</a:t>
            </a:r>
            <a:r>
              <a:rPr lang="en-US" sz="2800">
                <a:latin typeface="Arial" charset="0"/>
                <a:cs typeface="Arial" charset="0"/>
              </a:rPr>
              <a:t>(</a:t>
            </a:r>
            <a:r>
              <a:rPr lang="en-US" sz="2800">
                <a:cs typeface="Times New Roman" pitchFamily="18" charset="0"/>
              </a:rPr>
              <a:t>t</a:t>
            </a:r>
            <a:r>
              <a:rPr lang="en-US" sz="2800">
                <a:latin typeface="Arial" charset="0"/>
                <a:cs typeface="Arial" charset="0"/>
              </a:rPr>
              <a:t>) is the average fitness value of strings belonging to schema </a:t>
            </a:r>
            <a:r>
              <a:rPr lang="en-US" sz="2800">
                <a:cs typeface="Times New Roman" pitchFamily="18" charset="0"/>
              </a:rPr>
              <a:t>S</a:t>
            </a:r>
            <a:r>
              <a:rPr lang="en-US" sz="2800">
                <a:latin typeface="Arial" charset="0"/>
                <a:cs typeface="Arial" charset="0"/>
              </a:rPr>
              <a:t> at time </a:t>
            </a:r>
            <a:r>
              <a:rPr lang="en-US" sz="2800">
                <a:cs typeface="Times New Roman" pitchFamily="18" charset="0"/>
              </a:rPr>
              <a:t>t</a:t>
            </a:r>
            <a:endParaRPr lang="en-US" sz="2800">
              <a:latin typeface="Arial" charset="0"/>
              <a:cs typeface="Arial" charset="0"/>
            </a:endParaRPr>
          </a:p>
          <a:p>
            <a:pPr algn="l" rtl="0">
              <a:spcBef>
                <a:spcPct val="50000"/>
              </a:spcBef>
            </a:pPr>
            <a:endParaRPr lang="en-US" sz="1000">
              <a:latin typeface="Arial" charset="0"/>
              <a:cs typeface="Arial" charset="0"/>
            </a:endParaRPr>
          </a:p>
          <a:p>
            <a:pPr algn="l" rtl="0">
              <a:spcBef>
                <a:spcPct val="50000"/>
              </a:spcBef>
            </a:pPr>
            <a:r>
              <a:rPr lang="en-US" sz="2800" i="1">
                <a:cs typeface="Times New Roman" pitchFamily="18" charset="0"/>
              </a:rPr>
              <a:t> f</a:t>
            </a:r>
            <a:r>
              <a:rPr lang="en-US" sz="2800" baseline="-25000">
                <a:cs typeface="Times New Roman" pitchFamily="18" charset="0"/>
              </a:rPr>
              <a:t> </a:t>
            </a:r>
            <a:r>
              <a:rPr lang="en-US" sz="2800">
                <a:latin typeface="Arial" charset="0"/>
                <a:cs typeface="Arial" charset="0"/>
              </a:rPr>
              <a:t>(</a:t>
            </a:r>
            <a:r>
              <a:rPr lang="en-US" sz="2800">
                <a:cs typeface="Times New Roman" pitchFamily="18" charset="0"/>
              </a:rPr>
              <a:t>t</a:t>
            </a:r>
            <a:r>
              <a:rPr lang="en-US" sz="2800">
                <a:latin typeface="Arial" charset="0"/>
                <a:cs typeface="Arial" charset="0"/>
              </a:rPr>
              <a:t>) is the average fitness value over all strings in the population</a:t>
            </a:r>
            <a:endParaRPr lang="en-US" sz="2800"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Introduction to Genetic Algorithms</a:t>
            </a: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DC3CB-D22A-4B13-95B4-00D54C9AD260}" type="slidenum">
              <a:rPr lang="en-US"/>
              <a:pPr/>
              <a:t>48</a:t>
            </a:fld>
            <a:endParaRPr lang="en-US"/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641350"/>
          </a:xfrm>
        </p:spPr>
        <p:txBody>
          <a:bodyPr/>
          <a:lstStyle/>
          <a:p>
            <a:pPr rtl="0"/>
            <a:r>
              <a:rPr lang="en-US" sz="2400"/>
              <a:t>The effect of</a:t>
            </a:r>
            <a:r>
              <a:rPr lang="en-US" sz="2800"/>
              <a:t> </a:t>
            </a:r>
            <a:r>
              <a:rPr lang="en-US" sz="3600"/>
              <a:t>Selection</a:t>
            </a:r>
            <a:r>
              <a:rPr lang="en-US" sz="2800"/>
              <a:t> </a:t>
            </a:r>
            <a:endParaRPr lang="en-US" sz="3600"/>
          </a:p>
        </p:txBody>
      </p:sp>
      <p:sp>
        <p:nvSpPr>
          <p:cNvPr id="60420" name="Text Box 4"/>
          <p:cNvSpPr txBox="1">
            <a:spLocks noChangeArrowheads="1"/>
          </p:cNvSpPr>
          <p:nvPr/>
        </p:nvSpPr>
        <p:spPr bwMode="auto">
          <a:xfrm>
            <a:off x="1143000" y="1752600"/>
            <a:ext cx="7315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endParaRPr lang="en-US" sz="2800">
              <a:latin typeface="Arial" charset="0"/>
              <a:cs typeface="Arial" charset="0"/>
            </a:endParaRPr>
          </a:p>
        </p:txBody>
      </p:sp>
      <p:sp>
        <p:nvSpPr>
          <p:cNvPr id="60421" name="Text Box 5"/>
          <p:cNvSpPr txBox="1">
            <a:spLocks noChangeArrowheads="1"/>
          </p:cNvSpPr>
          <p:nvPr/>
        </p:nvSpPr>
        <p:spPr bwMode="auto">
          <a:xfrm>
            <a:off x="228600" y="1219200"/>
            <a:ext cx="8458200" cy="496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2800">
                <a:latin typeface="Arial" charset="0"/>
                <a:cs typeface="Arial" charset="0"/>
              </a:rPr>
              <a:t>Under fitness-proportionate selection the expected number of individuals belonging to schema </a:t>
            </a:r>
            <a:r>
              <a:rPr lang="en-US" sz="2800">
                <a:cs typeface="Times New Roman" pitchFamily="18" charset="0"/>
              </a:rPr>
              <a:t>S</a:t>
            </a:r>
            <a:r>
              <a:rPr lang="en-US" sz="2800">
                <a:latin typeface="Arial" charset="0"/>
                <a:cs typeface="Arial" charset="0"/>
              </a:rPr>
              <a:t> at time (t+1) is 	</a:t>
            </a:r>
            <a:r>
              <a:rPr lang="en-US" sz="2800">
                <a:solidFill>
                  <a:srgbClr val="FFFF66"/>
                </a:solidFill>
                <a:cs typeface="Times New Roman" pitchFamily="18" charset="0"/>
              </a:rPr>
              <a:t>m (S,t+1) = m (S,t) ( </a:t>
            </a:r>
            <a:r>
              <a:rPr lang="en-US" sz="2800" i="1">
                <a:solidFill>
                  <a:srgbClr val="FFFF66"/>
                </a:solidFill>
                <a:cs typeface="Times New Roman" pitchFamily="18" charset="0"/>
              </a:rPr>
              <a:t>f</a:t>
            </a:r>
            <a:r>
              <a:rPr lang="en-US" sz="2800" baseline="-25000">
                <a:solidFill>
                  <a:srgbClr val="FFFF66"/>
                </a:solidFill>
                <a:cs typeface="Times New Roman" pitchFamily="18" charset="0"/>
              </a:rPr>
              <a:t>S</a:t>
            </a:r>
            <a:r>
              <a:rPr lang="en-US" sz="2800">
                <a:solidFill>
                  <a:srgbClr val="FFFF66"/>
                </a:solidFill>
                <a:cs typeface="Times New Roman" pitchFamily="18" charset="0"/>
              </a:rPr>
              <a:t>(t)/</a:t>
            </a:r>
            <a:r>
              <a:rPr lang="en-US" sz="2800" i="1">
                <a:solidFill>
                  <a:srgbClr val="FFFF66"/>
                </a:solidFill>
                <a:cs typeface="Times New Roman" pitchFamily="18" charset="0"/>
              </a:rPr>
              <a:t>f </a:t>
            </a:r>
            <a:r>
              <a:rPr lang="en-US" sz="2800">
                <a:solidFill>
                  <a:srgbClr val="FFFF66"/>
                </a:solidFill>
                <a:cs typeface="Times New Roman" pitchFamily="18" charset="0"/>
              </a:rPr>
              <a:t>(t) )</a:t>
            </a:r>
          </a:p>
          <a:p>
            <a:pPr algn="l" rtl="0">
              <a:spcBef>
                <a:spcPct val="50000"/>
              </a:spcBef>
            </a:pPr>
            <a:endParaRPr lang="en-US" sz="1000">
              <a:solidFill>
                <a:srgbClr val="FFFF66"/>
              </a:solidFill>
              <a:cs typeface="Times New Roman" pitchFamily="18" charset="0"/>
            </a:endParaRPr>
          </a:p>
          <a:p>
            <a:pPr algn="l" rtl="0">
              <a:spcBef>
                <a:spcPct val="50000"/>
              </a:spcBef>
            </a:pPr>
            <a:r>
              <a:rPr lang="en-US" sz="2800">
                <a:latin typeface="Arial" charset="0"/>
                <a:cs typeface="Arial" charset="0"/>
              </a:rPr>
              <a:t>Assuming that a schema </a:t>
            </a:r>
            <a:r>
              <a:rPr lang="en-US" sz="2800">
                <a:cs typeface="Times New Roman" pitchFamily="18" charset="0"/>
              </a:rPr>
              <a:t>S </a:t>
            </a:r>
            <a:r>
              <a:rPr lang="en-US" sz="2800">
                <a:latin typeface="Arial" charset="0"/>
                <a:cs typeface="Arial" charset="0"/>
              </a:rPr>
              <a:t>remains above average by</a:t>
            </a:r>
            <a:r>
              <a:rPr lang="en-US" sz="2800">
                <a:cs typeface="Times New Roman" pitchFamily="18" charset="0"/>
              </a:rPr>
              <a:t> 0 </a:t>
            </a:r>
            <a:r>
              <a:rPr lang="en-US" sz="2800">
                <a:cs typeface="Times New Roman" pitchFamily="18" charset="0"/>
                <a:sym typeface="Symbol" pitchFamily="18" charset="2"/>
              </a:rPr>
              <a:t> </a:t>
            </a:r>
            <a:r>
              <a:rPr lang="en-US" sz="2800">
                <a:cs typeface="Times New Roman" pitchFamily="18" charset="0"/>
              </a:rPr>
              <a:t>c, (i.e.,  </a:t>
            </a:r>
            <a:r>
              <a:rPr lang="en-US" sz="2800" i="1">
                <a:cs typeface="Times New Roman" pitchFamily="18" charset="0"/>
              </a:rPr>
              <a:t>f</a:t>
            </a:r>
            <a:r>
              <a:rPr lang="en-US" sz="2800" baseline="-25000">
                <a:cs typeface="Times New Roman" pitchFamily="18" charset="0"/>
              </a:rPr>
              <a:t>S</a:t>
            </a:r>
            <a:r>
              <a:rPr lang="en-US" sz="2800">
                <a:cs typeface="Times New Roman" pitchFamily="18" charset="0"/>
              </a:rPr>
              <a:t>(t) = </a:t>
            </a:r>
            <a:r>
              <a:rPr lang="en-US" sz="2800" i="1">
                <a:cs typeface="Times New Roman" pitchFamily="18" charset="0"/>
              </a:rPr>
              <a:t>f</a:t>
            </a:r>
            <a:r>
              <a:rPr lang="en-US" sz="2800" baseline="-25000">
                <a:cs typeface="Times New Roman" pitchFamily="18" charset="0"/>
              </a:rPr>
              <a:t> </a:t>
            </a:r>
            <a:r>
              <a:rPr lang="en-US" sz="2800">
                <a:cs typeface="Times New Roman" pitchFamily="18" charset="0"/>
              </a:rPr>
              <a:t>(t) + c </a:t>
            </a:r>
            <a:r>
              <a:rPr lang="en-US" sz="2800" i="1">
                <a:cs typeface="Times New Roman" pitchFamily="18" charset="0"/>
              </a:rPr>
              <a:t>f</a:t>
            </a:r>
            <a:r>
              <a:rPr lang="en-US" sz="2800" baseline="-25000">
                <a:cs typeface="Times New Roman" pitchFamily="18" charset="0"/>
              </a:rPr>
              <a:t> </a:t>
            </a:r>
            <a:r>
              <a:rPr lang="en-US" sz="2800">
                <a:cs typeface="Times New Roman" pitchFamily="18" charset="0"/>
              </a:rPr>
              <a:t>(t)</a:t>
            </a:r>
            <a:r>
              <a:rPr lang="en-US" sz="2800">
                <a:latin typeface="Arial" charset="0"/>
                <a:cs typeface="Arial" charset="0"/>
              </a:rPr>
              <a:t> ), then</a:t>
            </a:r>
          </a:p>
          <a:p>
            <a:pPr rtl="0">
              <a:spcBef>
                <a:spcPct val="50000"/>
              </a:spcBef>
            </a:pPr>
            <a:r>
              <a:rPr lang="en-US" sz="2800">
                <a:solidFill>
                  <a:srgbClr val="FFFF66"/>
                </a:solidFill>
                <a:cs typeface="Times New Roman" pitchFamily="18" charset="0"/>
              </a:rPr>
              <a:t>m (S,t) = m (S,0) (1 + c)</a:t>
            </a:r>
            <a:r>
              <a:rPr lang="en-US" sz="2800" baseline="60000">
                <a:solidFill>
                  <a:srgbClr val="FFFF66"/>
                </a:solidFill>
                <a:cs typeface="Times New Roman" pitchFamily="18" charset="0"/>
              </a:rPr>
              <a:t>t</a:t>
            </a:r>
          </a:p>
          <a:p>
            <a:pPr algn="l" rtl="0">
              <a:spcBef>
                <a:spcPct val="50000"/>
              </a:spcBef>
            </a:pPr>
            <a:endParaRPr lang="en-US" sz="1000" baseline="60000">
              <a:solidFill>
                <a:srgbClr val="FFFF66"/>
              </a:solidFill>
              <a:latin typeface="Arial" charset="0"/>
              <a:cs typeface="Arial" charset="0"/>
            </a:endParaRPr>
          </a:p>
          <a:p>
            <a:pPr algn="l" rtl="0">
              <a:spcBef>
                <a:spcPct val="50000"/>
              </a:spcBef>
            </a:pPr>
            <a:r>
              <a:rPr lang="en-US" sz="2800">
                <a:solidFill>
                  <a:srgbClr val="FFFF66"/>
                </a:solidFill>
                <a:latin typeface="Arial" charset="0"/>
                <a:cs typeface="Arial" charset="0"/>
              </a:rPr>
              <a:t>Significance: </a:t>
            </a:r>
            <a:r>
              <a:rPr lang="en-US" sz="2800">
                <a:latin typeface="Arial" charset="0"/>
                <a:cs typeface="Arial" charset="0"/>
              </a:rPr>
              <a:t>“above</a:t>
            </a:r>
            <a:r>
              <a:rPr lang="en-US" sz="2800">
                <a:solidFill>
                  <a:srgbClr val="FFFF66"/>
                </a:solidFill>
                <a:latin typeface="Arial" charset="0"/>
                <a:cs typeface="Arial" charset="0"/>
              </a:rPr>
              <a:t> </a:t>
            </a:r>
            <a:r>
              <a:rPr lang="en-US" sz="2800">
                <a:latin typeface="Arial" charset="0"/>
                <a:cs typeface="Arial" charset="0"/>
              </a:rPr>
              <a:t>average” schema receives an exponentially increasing number of strings in the next generation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Introduction to Genetic Algorithms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F2C53-0AD9-478C-8576-00ECCE949DCE}" type="slidenum">
              <a:rPr lang="en-US"/>
              <a:pPr/>
              <a:t>49</a:t>
            </a:fld>
            <a:endParaRPr lang="en-US"/>
          </a:p>
        </p:txBody>
      </p:sp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641350"/>
          </a:xfrm>
        </p:spPr>
        <p:txBody>
          <a:bodyPr/>
          <a:lstStyle/>
          <a:p>
            <a:pPr rtl="0"/>
            <a:r>
              <a:rPr lang="en-US" sz="2400"/>
              <a:t>The effect of</a:t>
            </a:r>
            <a:r>
              <a:rPr lang="en-US" sz="2800"/>
              <a:t> </a:t>
            </a:r>
            <a:r>
              <a:rPr lang="en-US" sz="3600"/>
              <a:t>Crossover</a:t>
            </a:r>
          </a:p>
        </p:txBody>
      </p:sp>
      <p:sp>
        <p:nvSpPr>
          <p:cNvPr id="61443" name="Text Box 3"/>
          <p:cNvSpPr txBox="1">
            <a:spLocks noChangeArrowheads="1"/>
          </p:cNvSpPr>
          <p:nvPr/>
        </p:nvSpPr>
        <p:spPr bwMode="auto">
          <a:xfrm>
            <a:off x="228600" y="1447800"/>
            <a:ext cx="8610600" cy="460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2800">
                <a:latin typeface="Arial" charset="0"/>
                <a:cs typeface="Arial" charset="0"/>
              </a:rPr>
              <a:t>The probability of schema </a:t>
            </a:r>
            <a:r>
              <a:rPr lang="en-US" sz="2800">
                <a:cs typeface="Times New Roman" pitchFamily="18" charset="0"/>
              </a:rPr>
              <a:t>S</a:t>
            </a:r>
            <a:r>
              <a:rPr lang="en-US" sz="2800">
                <a:latin typeface="Arial" charset="0"/>
                <a:cs typeface="Arial" charset="0"/>
              </a:rPr>
              <a:t> (</a:t>
            </a:r>
            <a:r>
              <a:rPr lang="en-US" sz="2800">
                <a:cs typeface="Times New Roman" pitchFamily="18" charset="0"/>
              </a:rPr>
              <a:t>|S|</a:t>
            </a:r>
            <a:r>
              <a:rPr lang="en-US" sz="2800">
                <a:latin typeface="Arial" charset="0"/>
                <a:cs typeface="Arial" charset="0"/>
              </a:rPr>
              <a:t> = </a:t>
            </a:r>
            <a:r>
              <a:rPr lang="en-US" sz="2800" i="1">
                <a:cs typeface="Times New Roman" pitchFamily="18" charset="0"/>
              </a:rPr>
              <a:t>l</a:t>
            </a:r>
            <a:r>
              <a:rPr lang="en-US" sz="2800">
                <a:latin typeface="Arial" charset="0"/>
                <a:cs typeface="Arial" charset="0"/>
              </a:rPr>
              <a:t>) to survive crossover is 	</a:t>
            </a:r>
            <a:r>
              <a:rPr lang="en-US" sz="2800">
                <a:solidFill>
                  <a:srgbClr val="FFFF66"/>
                </a:solidFill>
                <a:cs typeface="Times New Roman" pitchFamily="18" charset="0"/>
              </a:rPr>
              <a:t>p</a:t>
            </a:r>
            <a:r>
              <a:rPr lang="en-US" sz="2800" baseline="-25000">
                <a:solidFill>
                  <a:srgbClr val="FFFF66"/>
                </a:solidFill>
                <a:cs typeface="Times New Roman" pitchFamily="18" charset="0"/>
              </a:rPr>
              <a:t>s</a:t>
            </a:r>
            <a:r>
              <a:rPr lang="en-US" sz="2800">
                <a:solidFill>
                  <a:srgbClr val="FFFF66"/>
                </a:solidFill>
                <a:cs typeface="Times New Roman" pitchFamily="18" charset="0"/>
              </a:rPr>
              <a:t>(S) </a:t>
            </a:r>
            <a:r>
              <a:rPr lang="en-US" sz="2800">
                <a:solidFill>
                  <a:srgbClr val="FFFF66"/>
                </a:solidFill>
                <a:cs typeface="Times New Roman" pitchFamily="18" charset="0"/>
                <a:sym typeface="Symbol" pitchFamily="18" charset="2"/>
              </a:rPr>
              <a:t></a:t>
            </a:r>
            <a:r>
              <a:rPr lang="en-US" sz="2800">
                <a:solidFill>
                  <a:srgbClr val="FFFF66"/>
                </a:solidFill>
                <a:cs typeface="Times New Roman" pitchFamily="18" charset="0"/>
              </a:rPr>
              <a:t> 1 – p</a:t>
            </a:r>
            <a:r>
              <a:rPr lang="en-US" sz="2800" baseline="-25000">
                <a:solidFill>
                  <a:srgbClr val="FFFF66"/>
                </a:solidFill>
                <a:cs typeface="Times New Roman" pitchFamily="18" charset="0"/>
              </a:rPr>
              <a:t>c</a:t>
            </a:r>
            <a:r>
              <a:rPr lang="en-US" sz="2800">
                <a:solidFill>
                  <a:srgbClr val="FFFF66"/>
                </a:solidFill>
                <a:cs typeface="Times New Roman" pitchFamily="18" charset="0"/>
              </a:rPr>
              <a:t>(</a:t>
            </a:r>
            <a:r>
              <a:rPr lang="en-US" sz="2800">
                <a:solidFill>
                  <a:srgbClr val="FFFF66"/>
                </a:solidFill>
                <a:cs typeface="Times New Roman" pitchFamily="18" charset="0"/>
                <a:sym typeface="Symbol" pitchFamily="18" charset="2"/>
              </a:rPr>
              <a:t></a:t>
            </a:r>
            <a:r>
              <a:rPr lang="en-US" sz="2800">
                <a:solidFill>
                  <a:srgbClr val="FFFF66"/>
                </a:solidFill>
                <a:cs typeface="Times New Roman" pitchFamily="18" charset="0"/>
              </a:rPr>
              <a:t>(S)/(</a:t>
            </a:r>
            <a:r>
              <a:rPr lang="en-US" sz="2800" i="1">
                <a:solidFill>
                  <a:srgbClr val="FFFF66"/>
                </a:solidFill>
                <a:cs typeface="Times New Roman" pitchFamily="18" charset="0"/>
              </a:rPr>
              <a:t>l</a:t>
            </a:r>
            <a:r>
              <a:rPr lang="en-US" sz="2800">
                <a:solidFill>
                  <a:srgbClr val="FFFF66"/>
                </a:solidFill>
                <a:cs typeface="Times New Roman" pitchFamily="18" charset="0"/>
              </a:rPr>
              <a:t> – 1))</a:t>
            </a:r>
          </a:p>
          <a:p>
            <a:pPr algn="l" rtl="0">
              <a:spcBef>
                <a:spcPct val="50000"/>
              </a:spcBef>
            </a:pPr>
            <a:endParaRPr lang="en-US" sz="1000">
              <a:solidFill>
                <a:srgbClr val="FFFF66"/>
              </a:solidFill>
              <a:cs typeface="Times New Roman" pitchFamily="18" charset="0"/>
            </a:endParaRPr>
          </a:p>
          <a:p>
            <a:pPr algn="l" rtl="0">
              <a:spcBef>
                <a:spcPct val="50000"/>
              </a:spcBef>
            </a:pPr>
            <a:r>
              <a:rPr lang="en-US" sz="2800">
                <a:latin typeface="Arial" charset="0"/>
                <a:cs typeface="Arial" charset="0"/>
              </a:rPr>
              <a:t>The combined effect of selection and crossover yields</a:t>
            </a:r>
            <a:endParaRPr lang="en-US" sz="2800">
              <a:cs typeface="Times New Roman" pitchFamily="18" charset="0"/>
            </a:endParaRPr>
          </a:p>
          <a:p>
            <a:pPr rtl="0">
              <a:spcBef>
                <a:spcPct val="50000"/>
              </a:spcBef>
            </a:pPr>
            <a:r>
              <a:rPr lang="en-US" sz="2800">
                <a:cs typeface="Times New Roman" pitchFamily="18" charset="0"/>
              </a:rPr>
              <a:t> </a:t>
            </a:r>
            <a:r>
              <a:rPr lang="en-US" sz="2800">
                <a:solidFill>
                  <a:srgbClr val="FFFF66"/>
                </a:solidFill>
                <a:cs typeface="Times New Roman" pitchFamily="18" charset="0"/>
              </a:rPr>
              <a:t>m (S,t+1) </a:t>
            </a:r>
            <a:r>
              <a:rPr lang="en-US" sz="2800">
                <a:solidFill>
                  <a:srgbClr val="FFFF66"/>
                </a:solidFill>
                <a:cs typeface="Times New Roman" pitchFamily="18" charset="0"/>
                <a:sym typeface="Symbol" pitchFamily="18" charset="2"/>
              </a:rPr>
              <a:t></a:t>
            </a:r>
            <a:r>
              <a:rPr lang="en-US" sz="2800">
                <a:solidFill>
                  <a:srgbClr val="FFFF66"/>
                </a:solidFill>
                <a:cs typeface="Times New Roman" pitchFamily="18" charset="0"/>
              </a:rPr>
              <a:t> m (S,t) ( </a:t>
            </a:r>
            <a:r>
              <a:rPr lang="en-US" sz="2800" i="1">
                <a:solidFill>
                  <a:srgbClr val="FFFF66"/>
                </a:solidFill>
                <a:cs typeface="Times New Roman" pitchFamily="18" charset="0"/>
              </a:rPr>
              <a:t>f</a:t>
            </a:r>
            <a:r>
              <a:rPr lang="en-US" sz="2800" baseline="-25000">
                <a:solidFill>
                  <a:srgbClr val="FFFF66"/>
                </a:solidFill>
                <a:cs typeface="Times New Roman" pitchFamily="18" charset="0"/>
              </a:rPr>
              <a:t>S</a:t>
            </a:r>
            <a:r>
              <a:rPr lang="en-US" sz="2800">
                <a:solidFill>
                  <a:srgbClr val="FFFF66"/>
                </a:solidFill>
                <a:cs typeface="Times New Roman" pitchFamily="18" charset="0"/>
              </a:rPr>
              <a:t>(t)/</a:t>
            </a:r>
            <a:r>
              <a:rPr lang="en-US" sz="2800" i="1">
                <a:solidFill>
                  <a:srgbClr val="FFFF66"/>
                </a:solidFill>
                <a:cs typeface="Times New Roman" pitchFamily="18" charset="0"/>
              </a:rPr>
              <a:t>f </a:t>
            </a:r>
            <a:r>
              <a:rPr lang="en-US" sz="2800">
                <a:solidFill>
                  <a:srgbClr val="FFFF66"/>
                </a:solidFill>
                <a:cs typeface="Times New Roman" pitchFamily="18" charset="0"/>
              </a:rPr>
              <a:t>(t) ) [1 - p</a:t>
            </a:r>
            <a:r>
              <a:rPr lang="en-US" sz="2800" baseline="-25000">
                <a:solidFill>
                  <a:srgbClr val="FFFF66"/>
                </a:solidFill>
                <a:cs typeface="Times New Roman" pitchFamily="18" charset="0"/>
              </a:rPr>
              <a:t>c</a:t>
            </a:r>
            <a:r>
              <a:rPr lang="en-US" sz="2800">
                <a:solidFill>
                  <a:srgbClr val="FFFF66"/>
                </a:solidFill>
                <a:cs typeface="Times New Roman" pitchFamily="18" charset="0"/>
              </a:rPr>
              <a:t>(</a:t>
            </a:r>
            <a:r>
              <a:rPr lang="en-US" sz="2800">
                <a:solidFill>
                  <a:srgbClr val="FFFF66"/>
                </a:solidFill>
                <a:cs typeface="Times New Roman" pitchFamily="18" charset="0"/>
                <a:sym typeface="Symbol" pitchFamily="18" charset="2"/>
              </a:rPr>
              <a:t></a:t>
            </a:r>
            <a:r>
              <a:rPr lang="en-US" sz="2800">
                <a:solidFill>
                  <a:srgbClr val="FFFF66"/>
                </a:solidFill>
                <a:cs typeface="Times New Roman" pitchFamily="18" charset="0"/>
              </a:rPr>
              <a:t>(S)/(</a:t>
            </a:r>
            <a:r>
              <a:rPr lang="en-US" sz="2800" i="1">
                <a:solidFill>
                  <a:srgbClr val="FFFF66"/>
                </a:solidFill>
                <a:cs typeface="Times New Roman" pitchFamily="18" charset="0"/>
              </a:rPr>
              <a:t>l</a:t>
            </a:r>
            <a:r>
              <a:rPr lang="en-US" sz="2800">
                <a:solidFill>
                  <a:srgbClr val="FFFF66"/>
                </a:solidFill>
                <a:cs typeface="Times New Roman" pitchFamily="18" charset="0"/>
              </a:rPr>
              <a:t> – 1))]</a:t>
            </a:r>
            <a:endParaRPr lang="en-US" sz="2800">
              <a:latin typeface="Arial" charset="0"/>
              <a:cs typeface="Arial" charset="0"/>
            </a:endParaRPr>
          </a:p>
          <a:p>
            <a:pPr algn="l" rtl="0">
              <a:spcBef>
                <a:spcPct val="50000"/>
              </a:spcBef>
            </a:pPr>
            <a:endParaRPr lang="en-US" sz="1000">
              <a:solidFill>
                <a:srgbClr val="FFFF66"/>
              </a:solidFill>
              <a:cs typeface="Times New Roman" pitchFamily="18" charset="0"/>
            </a:endParaRPr>
          </a:p>
          <a:p>
            <a:pPr algn="l" rtl="0">
              <a:spcBef>
                <a:spcPct val="50000"/>
              </a:spcBef>
            </a:pPr>
            <a:r>
              <a:rPr lang="en-US" sz="2800">
                <a:latin typeface="Arial" charset="0"/>
                <a:cs typeface="Arial" charset="0"/>
              </a:rPr>
              <a:t>Above-average schemata with short defining lengths would still be sampled at exponentially increasing rates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Introduction to Genetic Algorithms</a:t>
            </a:r>
            <a:endParaRPr lang="en-US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0380D-3BAC-4528-8AD2-6054529309E0}" type="slidenum">
              <a:rPr lang="en-US"/>
              <a:pPr/>
              <a:t>5</a:t>
            </a:fld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1658938"/>
            <a:ext cx="7772400" cy="3025775"/>
          </a:xfrm>
          <a:ln>
            <a:solidFill>
              <a:schemeClr val="tx1"/>
            </a:solidFill>
          </a:ln>
        </p:spPr>
        <p:txBody>
          <a:bodyPr/>
          <a:lstStyle/>
          <a:p>
            <a:pPr algn="l" rtl="0"/>
            <a:r>
              <a:rPr lang="en-US" sz="3200">
                <a:solidFill>
                  <a:schemeClr val="tx1"/>
                </a:solidFill>
              </a:rPr>
              <a:t>A genetic algorithm maintains a</a:t>
            </a:r>
            <a:r>
              <a:rPr lang="en-US" sz="3200"/>
              <a:t> </a:t>
            </a:r>
            <a:r>
              <a:rPr lang="en-US" sz="3200">
                <a:solidFill>
                  <a:srgbClr val="FFFF66"/>
                </a:solidFill>
              </a:rPr>
              <a:t>population of candidate solutions</a:t>
            </a:r>
            <a:r>
              <a:rPr lang="en-US" sz="3200"/>
              <a:t> </a:t>
            </a:r>
            <a:r>
              <a:rPr lang="en-US" sz="3200">
                <a:solidFill>
                  <a:schemeClr val="tx1"/>
                </a:solidFill>
              </a:rPr>
              <a:t>for the</a:t>
            </a:r>
            <a:r>
              <a:rPr lang="en-US" sz="3200"/>
              <a:t> </a:t>
            </a:r>
            <a:r>
              <a:rPr lang="en-US" sz="3200">
                <a:solidFill>
                  <a:srgbClr val="FFFF66"/>
                </a:solidFill>
              </a:rPr>
              <a:t>problem</a:t>
            </a:r>
            <a:r>
              <a:rPr lang="en-US" sz="3200"/>
              <a:t> </a:t>
            </a:r>
            <a:r>
              <a:rPr lang="en-US" sz="3200">
                <a:solidFill>
                  <a:schemeClr val="tx1"/>
                </a:solidFill>
              </a:rPr>
              <a:t>at hand,</a:t>
            </a:r>
            <a:r>
              <a:rPr lang="en-US" sz="3200"/>
              <a:t/>
            </a:r>
            <a:br>
              <a:rPr lang="en-US" sz="3200"/>
            </a:br>
            <a:r>
              <a:rPr lang="en-US" sz="3200">
                <a:solidFill>
                  <a:schemeClr val="tx1"/>
                </a:solidFill>
              </a:rPr>
              <a:t>and makes it evolve by</a:t>
            </a:r>
            <a:r>
              <a:rPr lang="en-US" sz="3200"/>
              <a:t/>
            </a:r>
            <a:br>
              <a:rPr lang="en-US" sz="3200"/>
            </a:br>
            <a:r>
              <a:rPr lang="en-US" sz="3200">
                <a:solidFill>
                  <a:srgbClr val="FFFF66"/>
                </a:solidFill>
              </a:rPr>
              <a:t>iteratively applying</a:t>
            </a:r>
            <a:br>
              <a:rPr lang="en-US" sz="3200">
                <a:solidFill>
                  <a:srgbClr val="FFFF66"/>
                </a:solidFill>
              </a:rPr>
            </a:br>
            <a:r>
              <a:rPr lang="en-US" sz="3200">
                <a:solidFill>
                  <a:srgbClr val="FFFF66"/>
                </a:solidFill>
              </a:rPr>
              <a:t>a set of stochastic operators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Introduction to Genetic Algorithms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CAAD9-49E7-4521-9135-EBF24CACD519}" type="slidenum">
              <a:rPr lang="en-US"/>
              <a:pPr/>
              <a:t>50</a:t>
            </a:fld>
            <a:endParaRPr lang="en-US"/>
          </a:p>
        </p:txBody>
      </p:sp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641350"/>
          </a:xfrm>
        </p:spPr>
        <p:txBody>
          <a:bodyPr/>
          <a:lstStyle/>
          <a:p>
            <a:pPr rtl="0"/>
            <a:r>
              <a:rPr lang="en-US" sz="2400"/>
              <a:t>The effect of</a:t>
            </a:r>
            <a:r>
              <a:rPr lang="en-US" sz="2800"/>
              <a:t> </a:t>
            </a:r>
            <a:r>
              <a:rPr lang="en-US" sz="3600"/>
              <a:t>Mutation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152400" y="1295400"/>
            <a:ext cx="8915400" cy="479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2800">
                <a:latin typeface="Arial" charset="0"/>
                <a:cs typeface="Arial" charset="0"/>
              </a:rPr>
              <a:t>The probability of </a:t>
            </a:r>
            <a:r>
              <a:rPr lang="en-US" sz="2800">
                <a:cs typeface="Times New Roman" pitchFamily="18" charset="0"/>
              </a:rPr>
              <a:t>S</a:t>
            </a:r>
            <a:r>
              <a:rPr lang="en-US" sz="2800">
                <a:latin typeface="Arial" charset="0"/>
                <a:cs typeface="Arial" charset="0"/>
              </a:rPr>
              <a:t> to survive mutation is:</a:t>
            </a:r>
          </a:p>
          <a:p>
            <a:pPr rtl="0">
              <a:spcBef>
                <a:spcPct val="50000"/>
              </a:spcBef>
            </a:pPr>
            <a:r>
              <a:rPr lang="en-US" sz="2800">
                <a:solidFill>
                  <a:srgbClr val="FFFF66"/>
                </a:solidFill>
                <a:cs typeface="Times New Roman" pitchFamily="18" charset="0"/>
              </a:rPr>
              <a:t>p</a:t>
            </a:r>
            <a:r>
              <a:rPr lang="en-US" sz="2800" baseline="-25000">
                <a:solidFill>
                  <a:srgbClr val="FFFF66"/>
                </a:solidFill>
                <a:cs typeface="Times New Roman" pitchFamily="18" charset="0"/>
              </a:rPr>
              <a:t>s</a:t>
            </a:r>
            <a:r>
              <a:rPr lang="en-US" sz="2800">
                <a:solidFill>
                  <a:srgbClr val="FFFF66"/>
                </a:solidFill>
                <a:cs typeface="Times New Roman" pitchFamily="18" charset="0"/>
              </a:rPr>
              <a:t>(S) = (1 – p</a:t>
            </a:r>
            <a:r>
              <a:rPr lang="en-US" sz="2800" baseline="-25000">
                <a:solidFill>
                  <a:srgbClr val="FFFF66"/>
                </a:solidFill>
                <a:cs typeface="Times New Roman" pitchFamily="18" charset="0"/>
              </a:rPr>
              <a:t>m</a:t>
            </a:r>
            <a:r>
              <a:rPr lang="en-US" sz="2800">
                <a:solidFill>
                  <a:srgbClr val="FFFF66"/>
                </a:solidFill>
                <a:cs typeface="Times New Roman" pitchFamily="18" charset="0"/>
              </a:rPr>
              <a:t>)</a:t>
            </a:r>
            <a:r>
              <a:rPr lang="en-US" sz="2800" baseline="60000">
                <a:solidFill>
                  <a:srgbClr val="FFFF66"/>
                </a:solidFill>
                <a:cs typeface="Times New Roman" pitchFamily="18" charset="0"/>
              </a:rPr>
              <a:t>o(S)</a:t>
            </a:r>
          </a:p>
          <a:p>
            <a:pPr algn="l" rtl="0">
              <a:spcBef>
                <a:spcPct val="50000"/>
              </a:spcBef>
            </a:pPr>
            <a:r>
              <a:rPr lang="en-US" sz="2800">
                <a:latin typeface="Arial" charset="0"/>
                <a:cs typeface="Arial" charset="0"/>
              </a:rPr>
              <a:t>Since</a:t>
            </a:r>
            <a:r>
              <a:rPr lang="en-US" sz="2800">
                <a:solidFill>
                  <a:srgbClr val="FFFF66"/>
                </a:solidFill>
                <a:cs typeface="Times New Roman" pitchFamily="18" charset="0"/>
              </a:rPr>
              <a:t> </a:t>
            </a:r>
            <a:r>
              <a:rPr lang="en-US" sz="2800">
                <a:cs typeface="Times New Roman" pitchFamily="18" charset="0"/>
              </a:rPr>
              <a:t>p</a:t>
            </a:r>
            <a:r>
              <a:rPr lang="en-US" sz="2800" baseline="-25000">
                <a:cs typeface="Times New Roman" pitchFamily="18" charset="0"/>
              </a:rPr>
              <a:t>m</a:t>
            </a:r>
            <a:r>
              <a:rPr lang="en-US" sz="2800">
                <a:cs typeface="Times New Roman" pitchFamily="18" charset="0"/>
              </a:rPr>
              <a:t>&lt;&lt; 1, </a:t>
            </a:r>
            <a:r>
              <a:rPr lang="en-US" sz="2800">
                <a:latin typeface="Arial" charset="0"/>
                <a:cs typeface="Arial" charset="0"/>
              </a:rPr>
              <a:t>this probability can be approximated by:</a:t>
            </a:r>
          </a:p>
          <a:p>
            <a:pPr rtl="0">
              <a:spcBef>
                <a:spcPct val="50000"/>
              </a:spcBef>
            </a:pPr>
            <a:r>
              <a:rPr lang="en-US" sz="2800">
                <a:solidFill>
                  <a:srgbClr val="FFFF66"/>
                </a:solidFill>
                <a:cs typeface="Times New Roman" pitchFamily="18" charset="0"/>
              </a:rPr>
              <a:t>p</a:t>
            </a:r>
            <a:r>
              <a:rPr lang="en-US" sz="2800" baseline="-25000">
                <a:solidFill>
                  <a:srgbClr val="FFFF66"/>
                </a:solidFill>
                <a:cs typeface="Times New Roman" pitchFamily="18" charset="0"/>
              </a:rPr>
              <a:t>s</a:t>
            </a:r>
            <a:r>
              <a:rPr lang="en-US" sz="2800">
                <a:solidFill>
                  <a:srgbClr val="FFFF66"/>
                </a:solidFill>
                <a:cs typeface="Times New Roman" pitchFamily="18" charset="0"/>
              </a:rPr>
              <a:t>(S) </a:t>
            </a:r>
            <a:r>
              <a:rPr lang="en-US" sz="2800">
                <a:solidFill>
                  <a:srgbClr val="FFFF66"/>
                </a:solidFill>
                <a:cs typeface="Times New Roman" pitchFamily="18" charset="0"/>
                <a:sym typeface="Symbol" pitchFamily="18" charset="2"/>
              </a:rPr>
              <a:t></a:t>
            </a:r>
            <a:r>
              <a:rPr lang="en-US" sz="2800">
                <a:solidFill>
                  <a:srgbClr val="FFFF66"/>
                </a:solidFill>
                <a:cs typeface="Times New Roman" pitchFamily="18" charset="0"/>
              </a:rPr>
              <a:t> 1 – p</a:t>
            </a:r>
            <a:r>
              <a:rPr lang="en-US" sz="2800" baseline="-25000">
                <a:solidFill>
                  <a:srgbClr val="FFFF66"/>
                </a:solidFill>
                <a:cs typeface="Times New Roman" pitchFamily="18" charset="0"/>
              </a:rPr>
              <a:t>m</a:t>
            </a:r>
            <a:r>
              <a:rPr lang="en-US" sz="2800">
                <a:solidFill>
                  <a:srgbClr val="FFFF66"/>
                </a:solidFill>
                <a:cs typeface="Times New Roman" pitchFamily="18" charset="0"/>
              </a:rPr>
              <a:t>·o(S)</a:t>
            </a:r>
          </a:p>
          <a:p>
            <a:pPr algn="l" rtl="0">
              <a:spcBef>
                <a:spcPct val="50000"/>
              </a:spcBef>
            </a:pPr>
            <a:r>
              <a:rPr lang="en-US" sz="2800">
                <a:latin typeface="Arial" charset="0"/>
                <a:cs typeface="Arial" charset="0"/>
              </a:rPr>
              <a:t>The combined effect of selection, crossover and mutation yields</a:t>
            </a:r>
            <a:endParaRPr lang="en-US" sz="2800">
              <a:cs typeface="Times New Roman" pitchFamily="18" charset="0"/>
            </a:endParaRPr>
          </a:p>
          <a:p>
            <a:pPr algn="l" rtl="0">
              <a:spcBef>
                <a:spcPct val="50000"/>
              </a:spcBef>
            </a:pPr>
            <a:r>
              <a:rPr lang="en-US" sz="2800">
                <a:solidFill>
                  <a:srgbClr val="FFFF66"/>
                </a:solidFill>
                <a:cs typeface="Times New Roman" pitchFamily="18" charset="0"/>
              </a:rPr>
              <a:t>m (S,t+1) </a:t>
            </a:r>
            <a:r>
              <a:rPr lang="en-US" sz="2800">
                <a:solidFill>
                  <a:srgbClr val="FFFF66"/>
                </a:solidFill>
                <a:cs typeface="Times New Roman" pitchFamily="18" charset="0"/>
                <a:sym typeface="Symbol" pitchFamily="18" charset="2"/>
              </a:rPr>
              <a:t></a:t>
            </a:r>
            <a:r>
              <a:rPr lang="en-US" sz="2800">
                <a:solidFill>
                  <a:srgbClr val="FFFF66"/>
                </a:solidFill>
                <a:cs typeface="Times New Roman" pitchFamily="18" charset="0"/>
              </a:rPr>
              <a:t> m (S,t) ( </a:t>
            </a:r>
            <a:r>
              <a:rPr lang="en-US" sz="2800" i="1">
                <a:solidFill>
                  <a:srgbClr val="FFFF66"/>
                </a:solidFill>
                <a:cs typeface="Times New Roman" pitchFamily="18" charset="0"/>
              </a:rPr>
              <a:t>f</a:t>
            </a:r>
            <a:r>
              <a:rPr lang="en-US" sz="2800" baseline="-25000">
                <a:solidFill>
                  <a:srgbClr val="FFFF66"/>
                </a:solidFill>
                <a:cs typeface="Times New Roman" pitchFamily="18" charset="0"/>
              </a:rPr>
              <a:t>S</a:t>
            </a:r>
            <a:r>
              <a:rPr lang="en-US" sz="2800">
                <a:solidFill>
                  <a:srgbClr val="FFFF66"/>
                </a:solidFill>
                <a:cs typeface="Times New Roman" pitchFamily="18" charset="0"/>
              </a:rPr>
              <a:t>(t)/</a:t>
            </a:r>
            <a:r>
              <a:rPr lang="en-US" sz="2800" i="1">
                <a:solidFill>
                  <a:srgbClr val="FFFF66"/>
                </a:solidFill>
                <a:cs typeface="Times New Roman" pitchFamily="18" charset="0"/>
              </a:rPr>
              <a:t>f </a:t>
            </a:r>
            <a:r>
              <a:rPr lang="en-US" sz="2800">
                <a:solidFill>
                  <a:srgbClr val="FFFF66"/>
                </a:solidFill>
                <a:cs typeface="Times New Roman" pitchFamily="18" charset="0"/>
              </a:rPr>
              <a:t>(t) ) [1 - p</a:t>
            </a:r>
            <a:r>
              <a:rPr lang="en-US" sz="2800" baseline="-25000">
                <a:solidFill>
                  <a:srgbClr val="FFFF66"/>
                </a:solidFill>
                <a:cs typeface="Times New Roman" pitchFamily="18" charset="0"/>
              </a:rPr>
              <a:t>c</a:t>
            </a:r>
            <a:r>
              <a:rPr lang="en-US" sz="2800">
                <a:solidFill>
                  <a:srgbClr val="FFFF66"/>
                </a:solidFill>
                <a:cs typeface="Times New Roman" pitchFamily="18" charset="0"/>
              </a:rPr>
              <a:t>(</a:t>
            </a:r>
            <a:r>
              <a:rPr lang="en-US" sz="2800">
                <a:solidFill>
                  <a:srgbClr val="FFFF66"/>
                </a:solidFill>
                <a:cs typeface="Times New Roman" pitchFamily="18" charset="0"/>
                <a:sym typeface="Symbol" pitchFamily="18" charset="2"/>
              </a:rPr>
              <a:t></a:t>
            </a:r>
            <a:r>
              <a:rPr lang="en-US" sz="2800">
                <a:solidFill>
                  <a:srgbClr val="FFFF66"/>
                </a:solidFill>
                <a:cs typeface="Times New Roman" pitchFamily="18" charset="0"/>
              </a:rPr>
              <a:t>(S)/(</a:t>
            </a:r>
            <a:r>
              <a:rPr lang="en-US" sz="2800" i="1">
                <a:solidFill>
                  <a:srgbClr val="FFFF66"/>
                </a:solidFill>
                <a:cs typeface="Times New Roman" pitchFamily="18" charset="0"/>
              </a:rPr>
              <a:t>l</a:t>
            </a:r>
            <a:r>
              <a:rPr lang="en-US" sz="2800">
                <a:solidFill>
                  <a:srgbClr val="FFFF66"/>
                </a:solidFill>
                <a:cs typeface="Times New Roman" pitchFamily="18" charset="0"/>
              </a:rPr>
              <a:t> – 1)) -p</a:t>
            </a:r>
            <a:r>
              <a:rPr lang="en-US" sz="2800" baseline="-25000">
                <a:solidFill>
                  <a:srgbClr val="FFFF66"/>
                </a:solidFill>
                <a:cs typeface="Times New Roman" pitchFamily="18" charset="0"/>
              </a:rPr>
              <a:t>m</a:t>
            </a:r>
            <a:r>
              <a:rPr lang="en-US" sz="2800">
                <a:solidFill>
                  <a:srgbClr val="FFFF66"/>
                </a:solidFill>
                <a:cs typeface="Times New Roman" pitchFamily="18" charset="0"/>
              </a:rPr>
              <a:t>o(S)]</a:t>
            </a:r>
            <a:endParaRPr lang="en-US" sz="1000">
              <a:solidFill>
                <a:srgbClr val="FFFF66"/>
              </a:solidFill>
              <a:cs typeface="Times New Roman" pitchFamily="18" charset="0"/>
            </a:endParaRPr>
          </a:p>
          <a:p>
            <a:pPr algn="l" rtl="0">
              <a:spcBef>
                <a:spcPct val="50000"/>
              </a:spcBef>
            </a:pPr>
            <a:endParaRPr lang="en-US" sz="280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Introduction to Genetic Algorithms</a:t>
            </a:r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627BB-3FD3-4685-93BB-9EB94A46D08C}" type="slidenum">
              <a:rPr lang="en-US"/>
              <a:pPr/>
              <a:t>51</a:t>
            </a:fld>
            <a:endParaRPr lang="en-US"/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41350"/>
          </a:xfrm>
        </p:spPr>
        <p:txBody>
          <a:bodyPr/>
          <a:lstStyle/>
          <a:p>
            <a:pPr rtl="0"/>
            <a:r>
              <a:rPr lang="en-US" sz="3600"/>
              <a:t>Schema Theorem</a:t>
            </a:r>
          </a:p>
        </p:txBody>
      </p:sp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533400" y="1600200"/>
            <a:ext cx="807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64517" name="Text Box 5"/>
          <p:cNvSpPr txBox="1">
            <a:spLocks noChangeArrowheads="1"/>
          </p:cNvSpPr>
          <p:nvPr/>
        </p:nvSpPr>
        <p:spPr bwMode="auto">
          <a:xfrm>
            <a:off x="762000" y="1524000"/>
            <a:ext cx="7391400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2800" i="1"/>
              <a:t>Short, low-order, above-average schemata receive exponentially increasing trials in subsequent generations of a genetic algorithm</a:t>
            </a:r>
          </a:p>
        </p:txBody>
      </p:sp>
      <p:sp>
        <p:nvSpPr>
          <p:cNvPr id="64518" name="Text Box 6"/>
          <p:cNvSpPr txBox="1">
            <a:spLocks noChangeArrowheads="1"/>
          </p:cNvSpPr>
          <p:nvPr/>
        </p:nvSpPr>
        <p:spPr bwMode="auto">
          <a:xfrm>
            <a:off x="685800" y="3657600"/>
            <a:ext cx="8077200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2800">
                <a:solidFill>
                  <a:srgbClr val="FFFF66"/>
                </a:solidFill>
                <a:latin typeface="Arial" charset="0"/>
                <a:cs typeface="Arial" charset="0"/>
              </a:rPr>
              <a:t>Result</a:t>
            </a:r>
            <a:r>
              <a:rPr lang="en-US" sz="2800">
                <a:latin typeface="Arial" charset="0"/>
                <a:cs typeface="Arial" charset="0"/>
              </a:rPr>
              <a:t>: GAs explore the search space by short, low-order schemata which, subsequently, are used for information exchange during crossover</a:t>
            </a:r>
            <a:endParaRPr lang="en-US" sz="2800">
              <a:solidFill>
                <a:srgbClr val="FFFF66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Introduction to Genetic Algorithms</a:t>
            </a: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567C-DF0D-40F2-8DBD-C551AA987A42}" type="slidenum">
              <a:rPr lang="en-US"/>
              <a:pPr/>
              <a:t>52</a:t>
            </a:fld>
            <a:endParaRPr lang="en-US"/>
          </a:p>
        </p:txBody>
      </p:sp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467600" cy="641350"/>
          </a:xfrm>
        </p:spPr>
        <p:txBody>
          <a:bodyPr/>
          <a:lstStyle/>
          <a:p>
            <a:pPr rtl="0"/>
            <a:r>
              <a:rPr lang="en-US" sz="3600"/>
              <a:t>Building Block Hypothesis</a:t>
            </a:r>
          </a:p>
        </p:txBody>
      </p:sp>
      <p:sp>
        <p:nvSpPr>
          <p:cNvPr id="65539" name="Text Box 3"/>
          <p:cNvSpPr txBox="1">
            <a:spLocks noChangeArrowheads="1"/>
          </p:cNvSpPr>
          <p:nvPr/>
        </p:nvSpPr>
        <p:spPr bwMode="auto">
          <a:xfrm>
            <a:off x="609600" y="1600200"/>
            <a:ext cx="8305800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800" i="1">
                <a:cs typeface="Times New Roman" pitchFamily="18" charset="0"/>
              </a:rPr>
              <a:t>A genetic algorithm seeks near-optimal performance through the juxtaposition of short, low-order, high-performance schemata, called the building blocks</a:t>
            </a:r>
          </a:p>
        </p:txBody>
      </p:sp>
      <p:sp>
        <p:nvSpPr>
          <p:cNvPr id="65541" name="Text Box 5"/>
          <p:cNvSpPr txBox="1">
            <a:spLocks noChangeArrowheads="1"/>
          </p:cNvSpPr>
          <p:nvPr/>
        </p:nvSpPr>
        <p:spPr bwMode="auto">
          <a:xfrm>
            <a:off x="762000" y="3886200"/>
            <a:ext cx="7696200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800">
                <a:latin typeface="Arial" charset="0"/>
                <a:cs typeface="Arial" charset="0"/>
              </a:rPr>
              <a:t>The building block hypothesis has been found to apply in many cases but it depends on the representation and genetic operators used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Introduction to Genetic Algorithms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897BD-AEF6-41FA-9ECD-5E930C8C09C6}" type="slidenum">
              <a:rPr lang="en-US"/>
              <a:pPr/>
              <a:t>53</a:t>
            </a:fld>
            <a:endParaRPr lang="en-US"/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763000" cy="641350"/>
          </a:xfrm>
        </p:spPr>
        <p:txBody>
          <a:bodyPr/>
          <a:lstStyle/>
          <a:p>
            <a:r>
              <a:rPr lang="en-US" sz="3600"/>
              <a:t>Building Block Hypothesis (cont)</a:t>
            </a:r>
          </a:p>
        </p:txBody>
      </p:sp>
      <p:sp>
        <p:nvSpPr>
          <p:cNvPr id="66563" name="Text Box 3"/>
          <p:cNvSpPr txBox="1">
            <a:spLocks noChangeArrowheads="1"/>
          </p:cNvSpPr>
          <p:nvPr/>
        </p:nvSpPr>
        <p:spPr bwMode="auto">
          <a:xfrm>
            <a:off x="381000" y="1066800"/>
            <a:ext cx="8305800" cy="4884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>
                <a:latin typeface="Arial" charset="0"/>
                <a:cs typeface="Arial" charset="0"/>
              </a:rPr>
              <a:t>It is easy to construct examples for which the above hypothesis does not hold:</a:t>
            </a:r>
          </a:p>
          <a:p>
            <a:pPr algn="l" rtl="0">
              <a:spcBef>
                <a:spcPct val="50000"/>
              </a:spcBef>
            </a:pPr>
            <a:r>
              <a:rPr lang="en-US">
                <a:cs typeface="Times New Roman" pitchFamily="18" charset="0"/>
              </a:rPr>
              <a:t>S</a:t>
            </a:r>
            <a:r>
              <a:rPr lang="en-US" baseline="-25000">
                <a:cs typeface="Times New Roman" pitchFamily="18" charset="0"/>
              </a:rPr>
              <a:t>1</a:t>
            </a:r>
            <a:r>
              <a:rPr lang="en-US">
                <a:cs typeface="Times New Roman" pitchFamily="18" charset="0"/>
              </a:rPr>
              <a:t> = [111#######] </a:t>
            </a:r>
            <a:r>
              <a:rPr lang="en-US">
                <a:latin typeface="Arial" charset="0"/>
                <a:cs typeface="Arial" charset="0"/>
              </a:rPr>
              <a:t>and</a:t>
            </a:r>
            <a:r>
              <a:rPr lang="en-US">
                <a:cs typeface="Times New Roman" pitchFamily="18" charset="0"/>
              </a:rPr>
              <a:t> S</a:t>
            </a:r>
            <a:r>
              <a:rPr lang="en-US" baseline="-25000">
                <a:cs typeface="Times New Roman" pitchFamily="18" charset="0"/>
              </a:rPr>
              <a:t>2</a:t>
            </a:r>
            <a:r>
              <a:rPr lang="en-US">
                <a:cs typeface="Times New Roman" pitchFamily="18" charset="0"/>
              </a:rPr>
              <a:t> = [########11]</a:t>
            </a:r>
          </a:p>
          <a:p>
            <a:pPr algn="l" rtl="0">
              <a:spcBef>
                <a:spcPct val="50000"/>
              </a:spcBef>
            </a:pPr>
            <a:r>
              <a:rPr lang="en-US">
                <a:latin typeface="Arial" charset="0"/>
                <a:cs typeface="Arial" charset="0"/>
              </a:rPr>
              <a:t>are above average, but their combination </a:t>
            </a:r>
          </a:p>
          <a:p>
            <a:pPr algn="l" rtl="0">
              <a:spcBef>
                <a:spcPct val="50000"/>
              </a:spcBef>
            </a:pPr>
            <a:r>
              <a:rPr lang="en-US">
                <a:cs typeface="Times New Roman" pitchFamily="18" charset="0"/>
              </a:rPr>
              <a:t>S</a:t>
            </a:r>
            <a:r>
              <a:rPr lang="en-US" baseline="-25000">
                <a:cs typeface="Times New Roman" pitchFamily="18" charset="0"/>
              </a:rPr>
              <a:t>3</a:t>
            </a:r>
            <a:r>
              <a:rPr lang="en-US">
                <a:cs typeface="Times New Roman" pitchFamily="18" charset="0"/>
              </a:rPr>
              <a:t> = [111#####11] </a:t>
            </a:r>
            <a:r>
              <a:rPr lang="en-US">
                <a:latin typeface="Arial" charset="0"/>
                <a:cs typeface="Arial" charset="0"/>
              </a:rPr>
              <a:t>is much less fit than</a:t>
            </a:r>
            <a:r>
              <a:rPr lang="en-US">
                <a:cs typeface="Times New Roman" pitchFamily="18" charset="0"/>
              </a:rPr>
              <a:t> S</a:t>
            </a:r>
            <a:r>
              <a:rPr lang="en-US" baseline="-25000">
                <a:cs typeface="Times New Roman" pitchFamily="18" charset="0"/>
              </a:rPr>
              <a:t>4</a:t>
            </a:r>
            <a:r>
              <a:rPr lang="en-US">
                <a:cs typeface="Times New Roman" pitchFamily="18" charset="0"/>
              </a:rPr>
              <a:t> = [000#####00]</a:t>
            </a:r>
          </a:p>
          <a:p>
            <a:pPr algn="l" rtl="0">
              <a:spcBef>
                <a:spcPct val="50000"/>
              </a:spcBef>
            </a:pPr>
            <a:r>
              <a:rPr lang="en-US">
                <a:latin typeface="Arial" charset="0"/>
                <a:cs typeface="Arial" charset="0"/>
              </a:rPr>
              <a:t>Assume further that the optimal string is</a:t>
            </a:r>
            <a:r>
              <a:rPr lang="en-US">
                <a:cs typeface="Times New Roman" pitchFamily="18" charset="0"/>
              </a:rPr>
              <a:t> S</a:t>
            </a:r>
            <a:r>
              <a:rPr lang="en-US" baseline="-25000">
                <a:cs typeface="Times New Roman" pitchFamily="18" charset="0"/>
              </a:rPr>
              <a:t>0</a:t>
            </a:r>
            <a:r>
              <a:rPr lang="en-US">
                <a:cs typeface="Times New Roman" pitchFamily="18" charset="0"/>
              </a:rPr>
              <a:t> = [1111111111].</a:t>
            </a:r>
            <a:r>
              <a:rPr lang="en-US">
                <a:latin typeface="Arial" charset="0"/>
                <a:cs typeface="Arial" charset="0"/>
              </a:rPr>
              <a:t> A GA may have some difficulties in converging to </a:t>
            </a:r>
            <a:r>
              <a:rPr lang="en-US">
                <a:cs typeface="Times New Roman" pitchFamily="18" charset="0"/>
              </a:rPr>
              <a:t>S</a:t>
            </a:r>
            <a:r>
              <a:rPr lang="en-US" baseline="-25000">
                <a:cs typeface="Times New Roman" pitchFamily="18" charset="0"/>
              </a:rPr>
              <a:t>0</a:t>
            </a:r>
            <a:r>
              <a:rPr lang="en-US">
                <a:latin typeface="Arial" charset="0"/>
                <a:cs typeface="Arial" charset="0"/>
              </a:rPr>
              <a:t>, since it may tend to converge to points like </a:t>
            </a:r>
            <a:r>
              <a:rPr lang="en-US">
                <a:cs typeface="Times New Roman" pitchFamily="18" charset="0"/>
              </a:rPr>
              <a:t>[0001111100]</a:t>
            </a:r>
            <a:r>
              <a:rPr lang="en-US">
                <a:latin typeface="Arial" charset="0"/>
                <a:cs typeface="Arial" charset="0"/>
              </a:rPr>
              <a:t>.</a:t>
            </a:r>
            <a:endParaRPr lang="en-US">
              <a:cs typeface="Times New Roman" pitchFamily="18" charset="0"/>
            </a:endParaRPr>
          </a:p>
          <a:p>
            <a:pPr algn="l" rtl="0">
              <a:spcBef>
                <a:spcPct val="50000"/>
              </a:spcBef>
            </a:pPr>
            <a:endParaRPr lang="en-US" sz="1000">
              <a:latin typeface="Arial" charset="0"/>
              <a:cs typeface="Arial" charset="0"/>
            </a:endParaRPr>
          </a:p>
          <a:p>
            <a:pPr algn="l" rtl="0">
              <a:spcBef>
                <a:spcPct val="50000"/>
              </a:spcBef>
            </a:pPr>
            <a:r>
              <a:rPr lang="en-US">
                <a:solidFill>
                  <a:srgbClr val="FFFF66"/>
                </a:solidFill>
                <a:latin typeface="Arial" charset="0"/>
                <a:cs typeface="Arial" charset="0"/>
              </a:rPr>
              <a:t>Some building blocks (short, low-order schemata) can mislead GA and cause its convergence to suboptimal points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Introduction to Genetic Algorithms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093B6-6F5B-45C9-95A7-8964B6BAF9E6}" type="slidenum">
              <a:rPr lang="en-US"/>
              <a:pPr/>
              <a:t>54</a:t>
            </a:fld>
            <a:endParaRPr lang="en-US"/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30250"/>
            <a:ext cx="8763000" cy="641350"/>
          </a:xfrm>
        </p:spPr>
        <p:txBody>
          <a:bodyPr/>
          <a:lstStyle/>
          <a:p>
            <a:pPr rtl="0"/>
            <a:r>
              <a:rPr lang="en-US" sz="3600"/>
              <a:t>Building Block Hypothesis (cont)</a:t>
            </a:r>
          </a:p>
        </p:txBody>
      </p:sp>
      <p:sp>
        <p:nvSpPr>
          <p:cNvPr id="67589" name="Text Box 5"/>
          <p:cNvSpPr txBox="1">
            <a:spLocks noChangeArrowheads="1"/>
          </p:cNvSpPr>
          <p:nvPr/>
        </p:nvSpPr>
        <p:spPr bwMode="auto">
          <a:xfrm>
            <a:off x="381000" y="2095500"/>
            <a:ext cx="8382000" cy="415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2800" b="1">
                <a:latin typeface="Arial" charset="0"/>
                <a:cs typeface="Arial" charset="0"/>
              </a:rPr>
              <a:t>Dealing with deception:</a:t>
            </a:r>
          </a:p>
          <a:p>
            <a:pPr algn="l" rtl="0">
              <a:spcBef>
                <a:spcPct val="50000"/>
              </a:spcBef>
            </a:pPr>
            <a:r>
              <a:rPr lang="en-US" sz="2800">
                <a:latin typeface="Arial" charset="0"/>
                <a:cs typeface="Arial" charset="0"/>
              </a:rPr>
              <a:t>Code the fitness function in an appropriate way (assumes prior knowledge)</a:t>
            </a:r>
          </a:p>
          <a:p>
            <a:pPr rtl="0">
              <a:spcBef>
                <a:spcPct val="50000"/>
              </a:spcBef>
            </a:pPr>
            <a:r>
              <a:rPr lang="en-US" sz="2800">
                <a:solidFill>
                  <a:srgbClr val="FFFF66"/>
                </a:solidFill>
                <a:latin typeface="Arial" charset="0"/>
                <a:cs typeface="Arial" charset="0"/>
              </a:rPr>
              <a:t>or</a:t>
            </a:r>
          </a:p>
          <a:p>
            <a:pPr algn="l" rtl="0">
              <a:spcBef>
                <a:spcPct val="50000"/>
              </a:spcBef>
            </a:pPr>
            <a:r>
              <a:rPr lang="en-US" sz="2800">
                <a:latin typeface="Arial" charset="0"/>
                <a:cs typeface="Arial" charset="0"/>
              </a:rPr>
              <a:t>Use a third genetic operator, </a:t>
            </a:r>
            <a:r>
              <a:rPr lang="en-US" sz="2800" i="1">
                <a:cs typeface="Times New Roman" pitchFamily="18" charset="0"/>
              </a:rPr>
              <a:t>inversion</a:t>
            </a:r>
            <a:endParaRPr lang="en-US" sz="2800">
              <a:latin typeface="Arial" charset="0"/>
              <a:cs typeface="Arial" charset="0"/>
            </a:endParaRPr>
          </a:p>
          <a:p>
            <a:pPr algn="l" rtl="0">
              <a:spcBef>
                <a:spcPct val="50000"/>
              </a:spcBef>
            </a:pPr>
            <a:endParaRPr lang="en-US" sz="2800">
              <a:latin typeface="Arial" charset="0"/>
              <a:cs typeface="Arial" charset="0"/>
            </a:endParaRPr>
          </a:p>
          <a:p>
            <a:pPr algn="l" rtl="0">
              <a:spcBef>
                <a:spcPct val="50000"/>
              </a:spcBef>
            </a:pPr>
            <a:endParaRPr lang="en-US" sz="280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Introduction to Genetic Algorithms</a:t>
            </a:r>
            <a:endParaRPr lang="en-US"/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909CD-6659-4B54-958A-7A223A45860F}" type="slidenum">
              <a:rPr lang="en-US"/>
              <a:pPr/>
              <a:t>55</a:t>
            </a:fld>
            <a:endParaRPr 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Introduction to Genetic Algorithms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C85E1-FF3A-4CA6-A1B7-FCFC26D92219}" type="slidenum">
              <a:rPr lang="en-US"/>
              <a:pPr/>
              <a:t>56</a:t>
            </a:fld>
            <a:endParaRPr lang="en-US"/>
          </a:p>
        </p:txBody>
      </p:sp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04800"/>
            <a:ext cx="6477000" cy="1190625"/>
          </a:xfrm>
        </p:spPr>
        <p:txBody>
          <a:bodyPr/>
          <a:lstStyle/>
          <a:p>
            <a:r>
              <a:rPr lang="en-US" sz="3600"/>
              <a:t>A brief introduction to Co-evolution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sz="2800">
                <a:cs typeface="Arial" charset="0"/>
              </a:rPr>
              <a:t>Two or more species evolve and interact through the fitness function</a:t>
            </a:r>
          </a:p>
          <a:p>
            <a:pPr algn="l" rtl="0"/>
            <a:r>
              <a:rPr lang="en-US" sz="2800">
                <a:cs typeface="Arial" charset="0"/>
              </a:rPr>
              <a:t>Closer to real biological systems</a:t>
            </a:r>
          </a:p>
          <a:p>
            <a:pPr algn="l" rtl="0"/>
            <a:r>
              <a:rPr lang="en-US" sz="2800">
                <a:cs typeface="Arial" charset="0"/>
              </a:rPr>
              <a:t>Competitive (prey-predator) or Cooperative</a:t>
            </a:r>
          </a:p>
          <a:p>
            <a:pPr algn="l" rtl="0"/>
            <a:r>
              <a:rPr lang="en-US" sz="2800">
                <a:cs typeface="Arial" charset="0"/>
              </a:rPr>
              <a:t>Examples: Hillis (competitive), my work (cooperative)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Introduction to Genetic Algorithms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F09C2-C05E-4576-B088-070BF2570F1F}" type="slidenum">
              <a:rPr lang="en-US"/>
              <a:pPr/>
              <a:t>57</a:t>
            </a:fld>
            <a:endParaRPr lang="en-US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41350"/>
          </a:xfrm>
        </p:spPr>
        <p:txBody>
          <a:bodyPr/>
          <a:lstStyle/>
          <a:p>
            <a:pPr rtl="0"/>
            <a:r>
              <a:rPr lang="en-US" sz="3600"/>
              <a:t>References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382000" cy="4419600"/>
          </a:xfrm>
        </p:spPr>
        <p:txBody>
          <a:bodyPr/>
          <a:lstStyle/>
          <a:p>
            <a:pPr marL="1371600" lvl="2" indent="-457200" algn="l" rtl="0">
              <a:lnSpc>
                <a:spcPct val="90000"/>
              </a:lnSpc>
              <a:buClr>
                <a:schemeClr val="tx2"/>
              </a:buClr>
              <a:buSzPct val="70000"/>
              <a:buFontTx/>
              <a:buBlip>
                <a:blip r:embed="rId2"/>
              </a:buBlip>
            </a:pPr>
            <a:r>
              <a:rPr lang="en-US" sz="1800" i="1"/>
              <a:t>C. Darwin. On the Origin of Species by Means of Natural Selection; or, the Preservation of flavored Races in the Struggle for Life. John Murray, London, 1859.</a:t>
            </a:r>
          </a:p>
          <a:p>
            <a:pPr marL="1371600" lvl="2" indent="-457200" algn="l" rtl="0">
              <a:lnSpc>
                <a:spcPct val="90000"/>
              </a:lnSpc>
              <a:buClr>
                <a:schemeClr val="tx2"/>
              </a:buClr>
              <a:buSzPct val="70000"/>
              <a:buFontTx/>
              <a:buBlip>
                <a:blip r:embed="rId2"/>
              </a:buBlip>
            </a:pPr>
            <a:r>
              <a:rPr lang="en-US" sz="1800" i="1"/>
              <a:t>W. D. Hillis. Co-Evolving Parasites Improve Simulated Evolution as an Optimization Procedure. Artificial Life 2, vol 10, Addison-Wesley, 1991.</a:t>
            </a:r>
          </a:p>
          <a:p>
            <a:pPr marL="1371600" lvl="2" indent="-457200" algn="l" rtl="0">
              <a:lnSpc>
                <a:spcPct val="90000"/>
              </a:lnSpc>
              <a:buClr>
                <a:schemeClr val="tx2"/>
              </a:buClr>
              <a:buSzPct val="70000"/>
              <a:buFontTx/>
              <a:buBlip>
                <a:blip r:embed="rId2"/>
              </a:buBlip>
            </a:pPr>
            <a:r>
              <a:rPr lang="en-US" sz="1800" i="1"/>
              <a:t>J.</a:t>
            </a:r>
            <a:r>
              <a:rPr lang="en-US" sz="1800" i="1">
                <a:latin typeface="Times New Roman"/>
              </a:rPr>
              <a:t> </a:t>
            </a:r>
            <a:r>
              <a:rPr lang="en-US" sz="1800" i="1"/>
              <a:t>H. Holland. Adaptation in Natural and Artificial Systems. The University of Michigan Press, Ann Arbor, Michigan, 1975. </a:t>
            </a:r>
          </a:p>
          <a:p>
            <a:pPr marL="1371600" lvl="2" indent="-457200" algn="l" rtl="0">
              <a:lnSpc>
                <a:spcPct val="90000"/>
              </a:lnSpc>
              <a:buClr>
                <a:schemeClr val="tx2"/>
              </a:buClr>
              <a:buSzPct val="70000"/>
              <a:buFontTx/>
              <a:buBlip>
                <a:blip r:embed="rId2"/>
              </a:buBlip>
            </a:pPr>
            <a:r>
              <a:rPr lang="en-US" sz="1800" i="1"/>
              <a:t>Z.</a:t>
            </a:r>
            <a:r>
              <a:rPr lang="en-US" sz="1800" i="1">
                <a:latin typeface="Times New Roman"/>
              </a:rPr>
              <a:t> </a:t>
            </a:r>
            <a:r>
              <a:rPr lang="en-US" sz="1800" i="1"/>
              <a:t>Michalewicz. Genetic Algorithms + Data Structures = Evolution Programs. Springer-Verlag, Berlin, third edition, 1996. </a:t>
            </a:r>
          </a:p>
          <a:p>
            <a:pPr marL="1371600" lvl="2" indent="-457200" algn="l" rtl="0">
              <a:lnSpc>
                <a:spcPct val="90000"/>
              </a:lnSpc>
              <a:buClr>
                <a:schemeClr val="tx2"/>
              </a:buClr>
              <a:buSzPct val="70000"/>
              <a:buFontTx/>
              <a:buBlip>
                <a:blip r:embed="rId2"/>
              </a:buBlip>
            </a:pPr>
            <a:r>
              <a:rPr lang="en-US" sz="1800" i="1"/>
              <a:t>M. Sipper. Machine Nature: The Coming Age of Bio-Inspired Computing. McGraw-Hill, New-York, first edition, 2002.</a:t>
            </a:r>
          </a:p>
          <a:p>
            <a:pPr marL="1371600" lvl="2" indent="-457200" algn="l" rtl="0">
              <a:lnSpc>
                <a:spcPct val="90000"/>
              </a:lnSpc>
              <a:buClr>
                <a:schemeClr val="tx2"/>
              </a:buClr>
              <a:buSzPct val="70000"/>
              <a:buFontTx/>
              <a:buBlip>
                <a:blip r:embed="rId2"/>
              </a:buBlip>
            </a:pPr>
            <a:r>
              <a:rPr lang="en-US" sz="1800" i="1"/>
              <a:t>M. Tomassini. Evolutionary algorithms. In E.</a:t>
            </a:r>
            <a:r>
              <a:rPr lang="en-US" sz="1800" i="1">
                <a:latin typeface="Times New Roman"/>
              </a:rPr>
              <a:t> </a:t>
            </a:r>
            <a:r>
              <a:rPr lang="en-US" sz="1800" i="1"/>
              <a:t>Sanchez and M.</a:t>
            </a:r>
            <a:r>
              <a:rPr lang="en-US" sz="1800" i="1">
                <a:latin typeface="Times New Roman"/>
              </a:rPr>
              <a:t> </a:t>
            </a:r>
            <a:r>
              <a:rPr lang="en-US" sz="1800" i="1"/>
              <a:t>Tomassini, editors, Towards Evolvable Hardware, volume 1062 of Lecture Notes in Computer Science, pages 19-47. Springer-Verlag, Berlin, 1996. </a:t>
            </a:r>
            <a:endParaRPr 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Introduction to Genetic Algorithms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DEAB0-4104-47F2-97AB-7631645BBACD}" type="slidenum">
              <a:rPr lang="en-US"/>
              <a:pPr/>
              <a:t>6</a:t>
            </a:fld>
            <a:endParaRPr lang="en-US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60425"/>
            <a:ext cx="7772400" cy="641350"/>
          </a:xfrm>
        </p:spPr>
        <p:txBody>
          <a:bodyPr/>
          <a:lstStyle/>
          <a:p>
            <a:pPr rtl="0"/>
            <a:r>
              <a:rPr lang="en-US" sz="3600"/>
              <a:t>Stochastic operators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981200"/>
            <a:ext cx="7993062" cy="4114800"/>
          </a:xfrm>
          <a:ln>
            <a:solidFill>
              <a:schemeClr val="tx1"/>
            </a:solidFill>
          </a:ln>
        </p:spPr>
        <p:txBody>
          <a:bodyPr/>
          <a:lstStyle/>
          <a:p>
            <a:pPr algn="l" rtl="0"/>
            <a:r>
              <a:rPr lang="en-US" sz="2800" b="1" i="1" u="sng"/>
              <a:t>Selection</a:t>
            </a:r>
            <a:r>
              <a:rPr lang="en-US" sz="2800"/>
              <a:t> replicates the most successful solutions found in a population at a rate proportional to their relative</a:t>
            </a:r>
            <a:r>
              <a:rPr lang="en-US" sz="2800">
                <a:solidFill>
                  <a:schemeClr val="folHlink"/>
                </a:solidFill>
              </a:rPr>
              <a:t> </a:t>
            </a:r>
            <a:r>
              <a:rPr lang="en-US" sz="2800">
                <a:solidFill>
                  <a:srgbClr val="FFFF66"/>
                </a:solidFill>
              </a:rPr>
              <a:t>quality</a:t>
            </a:r>
            <a:r>
              <a:rPr lang="en-US" sz="2800"/>
              <a:t> </a:t>
            </a:r>
          </a:p>
          <a:p>
            <a:pPr algn="l" rtl="0"/>
            <a:r>
              <a:rPr lang="en-US" sz="2800" b="1" i="1" u="sng"/>
              <a:t>Recombination</a:t>
            </a:r>
            <a:r>
              <a:rPr lang="en-US" sz="2800"/>
              <a:t> decomposes two distinct solutions and then randomly mixes their parts to form novel solutions</a:t>
            </a:r>
          </a:p>
          <a:p>
            <a:pPr algn="l" rtl="0"/>
            <a:r>
              <a:rPr lang="en-US" sz="2800" b="1" i="1" u="sng"/>
              <a:t>Mutation</a:t>
            </a:r>
            <a:r>
              <a:rPr lang="en-US" sz="2800"/>
              <a:t> randomly perturbs a candidate solution</a:t>
            </a:r>
          </a:p>
          <a:p>
            <a:pPr algn="l" rtl="0"/>
            <a:endParaRPr lang="en-US" sz="2800">
              <a:solidFill>
                <a:srgbClr val="FFFF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Introduction to Genetic Algorithms</a:t>
            </a:r>
            <a:endParaRPr lang="en-US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7ED0-66E9-4F6E-8CE7-559446B9777E}" type="slidenum">
              <a:rPr lang="en-US"/>
              <a:pPr/>
              <a:t>7</a:t>
            </a:fld>
            <a:endParaRPr lang="en-US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7772400" cy="641350"/>
          </a:xfrm>
        </p:spPr>
        <p:txBody>
          <a:bodyPr/>
          <a:lstStyle/>
          <a:p>
            <a:r>
              <a:rPr lang="en-US" sz="3600"/>
              <a:t>The Metaphor</a:t>
            </a:r>
          </a:p>
        </p:txBody>
      </p:sp>
      <p:graphicFrame>
        <p:nvGraphicFramePr>
          <p:cNvPr id="14483" name="Group 147"/>
          <p:cNvGraphicFramePr>
            <a:graphicFrameLocks noGrp="1"/>
          </p:cNvGraphicFramePr>
          <p:nvPr/>
        </p:nvGraphicFramePr>
        <p:xfrm>
          <a:off x="228600" y="1647825"/>
          <a:ext cx="8686800" cy="3942080"/>
        </p:xfrm>
        <a:graphic>
          <a:graphicData uri="http://schemas.openxmlformats.org/drawingml/2006/table">
            <a:tbl>
              <a:tblPr rtl="1"/>
              <a:tblGrid>
                <a:gridCol w="4343400"/>
                <a:gridCol w="4343400"/>
              </a:tblGrid>
              <a:tr h="812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cs typeface="Times New Roman (Hebrew)" charset="-79"/>
                        </a:rPr>
                        <a:t>Nature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cs typeface="Times New Roman (Hebrew)" charset="-79"/>
                        </a:rPr>
                        <a:t>Genetic Algorithm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 (Hebrew)" charset="-79"/>
                        </a:rPr>
                        <a:t>Environment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 (Hebrew)" charset="-79"/>
                        </a:rPr>
                        <a:t>Optimization problem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 (Hebrew)" charset="-79"/>
                        </a:rPr>
                        <a:t>Individuals living in that environment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 (Hebrew)" charset="-79"/>
                        </a:rPr>
                        <a:t>Feasible solutions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 (Hebrew)" charset="-79"/>
                        </a:rPr>
                        <a:t>Individual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cs typeface="Times New Roman (Hebrew)" charset="-79"/>
                        </a:rPr>
                        <a:t>’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 (Hebrew)" charset="-79"/>
                        </a:rPr>
                        <a:t>s degree of adaptation to its surrounding environment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 (Hebrew)" charset="-79"/>
                        </a:rPr>
                        <a:t>Solutions quality (fitness function)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Introduction to Genetic Algorithms</a:t>
            </a:r>
            <a:endParaRPr lang="en-US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3B03-2DB4-4DDF-8373-D279C09979B7}" type="slidenum">
              <a:rPr lang="en-US"/>
              <a:pPr/>
              <a:t>8</a:t>
            </a:fld>
            <a:endParaRPr lang="en-US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7772400" cy="641350"/>
          </a:xfrm>
        </p:spPr>
        <p:txBody>
          <a:bodyPr/>
          <a:lstStyle/>
          <a:p>
            <a:pPr rtl="0"/>
            <a:r>
              <a:rPr lang="en-US" sz="3600"/>
              <a:t>The Metaphor (cont)</a:t>
            </a:r>
          </a:p>
        </p:txBody>
      </p:sp>
      <p:graphicFrame>
        <p:nvGraphicFramePr>
          <p:cNvPr id="15430" name="Group 70"/>
          <p:cNvGraphicFramePr>
            <a:graphicFrameLocks noGrp="1"/>
          </p:cNvGraphicFramePr>
          <p:nvPr>
            <p:ph type="tbl" idx="1"/>
          </p:nvPr>
        </p:nvGraphicFramePr>
        <p:xfrm>
          <a:off x="228600" y="1377950"/>
          <a:ext cx="8763000" cy="4498976"/>
        </p:xfrm>
        <a:graphic>
          <a:graphicData uri="http://schemas.openxmlformats.org/drawingml/2006/table">
            <a:tbl>
              <a:tblPr rtl="1"/>
              <a:tblGrid>
                <a:gridCol w="4381500"/>
                <a:gridCol w="4381500"/>
              </a:tblGrid>
              <a:tr h="804863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cs typeface="Times New Roman (Hebrew)" charset="-79"/>
                        </a:rPr>
                        <a:t>Nature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cs typeface="Times New Roman (Hebrew)" charset="-79"/>
                        </a:rPr>
                        <a:t>Genetic Algorithm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  <a:tr h="950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 (Hebrew)" charset="-79"/>
                        </a:rPr>
                        <a:t>A population of organisms (species)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 (Hebrew)" charset="-79"/>
                        </a:rPr>
                        <a:t>A set of feasible solutions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  <a:tr h="944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 (Hebrew)" charset="-79"/>
                        </a:rPr>
                        <a:t>Selection, recombination and mutation in nature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cs typeface="Times New Roman (Hebrew)" charset="-79"/>
                        </a:rPr>
                        <a:t>’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 (Hebrew)" charset="-79"/>
                        </a:rPr>
                        <a:t>s evolutionary process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 (Hebrew)" charset="-79"/>
                        </a:rPr>
                        <a:t>Stochastic operators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  <a:tr h="835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 (Hebrew)" charset="-79"/>
                        </a:rPr>
                        <a:t>Evolution of populations to suit their environment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 (Hebrew)" charset="-79"/>
                        </a:rPr>
                        <a:t>Iteratively applying a set of stochastic operators on a set of feasible solutions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Introduction to Genetic Algorithms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2011-510B-4456-8326-21C3EDCA034B}" type="slidenum">
              <a:rPr lang="en-US"/>
              <a:pPr/>
              <a:t>9</a:t>
            </a:fld>
            <a:endParaRPr lang="en-US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60425"/>
            <a:ext cx="7772400" cy="641350"/>
          </a:xfrm>
        </p:spPr>
        <p:txBody>
          <a:bodyPr/>
          <a:lstStyle/>
          <a:p>
            <a:pPr rtl="0"/>
            <a:r>
              <a:rPr lang="en-US" sz="3600"/>
              <a:t>The Metaphor (cont)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685800" y="2362200"/>
            <a:ext cx="7924800" cy="2655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2800">
                <a:latin typeface="Arial" charset="0"/>
                <a:cs typeface="Arial" charset="0"/>
              </a:rPr>
              <a:t>The computer model introduces simplifications (relative to the real biological mechanisms), </a:t>
            </a:r>
          </a:p>
          <a:p>
            <a:pPr rtl="0">
              <a:spcBef>
                <a:spcPct val="50000"/>
              </a:spcBef>
            </a:pPr>
            <a:r>
              <a:rPr lang="en-US" sz="2800" b="1">
                <a:latin typeface="Arial" charset="0"/>
                <a:cs typeface="Arial" charset="0"/>
              </a:rPr>
              <a:t>BUT</a:t>
            </a:r>
            <a:r>
              <a:rPr lang="en-US" sz="2800">
                <a:latin typeface="Arial" charset="0"/>
                <a:cs typeface="Arial" charset="0"/>
              </a:rPr>
              <a:t> </a:t>
            </a:r>
          </a:p>
          <a:p>
            <a:pPr algn="l" rtl="0">
              <a:spcBef>
                <a:spcPct val="50000"/>
              </a:spcBef>
            </a:pPr>
            <a:r>
              <a:rPr lang="en-US" sz="2800">
                <a:latin typeface="Arial" charset="0"/>
                <a:cs typeface="Arial" charset="0"/>
              </a:rPr>
              <a:t>surprisingly complex and interesting structures have emerged out of evolutionary algorithms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twork Blitz">
  <a:themeElements>
    <a:clrScheme name="Network Blitz 1">
      <a:dk1>
        <a:srgbClr val="000044"/>
      </a:dk1>
      <a:lt1>
        <a:srgbClr val="FFFFFF"/>
      </a:lt1>
      <a:dk2>
        <a:srgbClr val="000066"/>
      </a:dk2>
      <a:lt2>
        <a:srgbClr val="FFCC00"/>
      </a:lt2>
      <a:accent1>
        <a:srgbClr val="9CE157"/>
      </a:accent1>
      <a:accent2>
        <a:srgbClr val="2663A0"/>
      </a:accent2>
      <a:accent3>
        <a:srgbClr val="AAAAB8"/>
      </a:accent3>
      <a:accent4>
        <a:srgbClr val="DADADA"/>
      </a:accent4>
      <a:accent5>
        <a:srgbClr val="CBEEB4"/>
      </a:accent5>
      <a:accent6>
        <a:srgbClr val="215991"/>
      </a:accent6>
      <a:hlink>
        <a:srgbClr val="F98D43"/>
      </a:hlink>
      <a:folHlink>
        <a:srgbClr val="CC3300"/>
      </a:folHlink>
    </a:clrScheme>
    <a:fontScheme name="Network Blitz">
      <a:majorFont>
        <a:latin typeface="Arial Black"/>
        <a:ea typeface=""/>
        <a:cs typeface="Times New Roman (Hebrew)"/>
      </a:majorFont>
      <a:minorFont>
        <a:latin typeface="Arial"/>
        <a:ea typeface=""/>
        <a:cs typeface="Times New Roman (Hebrew)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1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he-IL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1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he-IL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Network Blitz 1">
        <a:dk1>
          <a:srgbClr val="000044"/>
        </a:dk1>
        <a:lt1>
          <a:srgbClr val="FFFFFF"/>
        </a:lt1>
        <a:dk2>
          <a:srgbClr val="000066"/>
        </a:dk2>
        <a:lt2>
          <a:srgbClr val="FFCC00"/>
        </a:lt2>
        <a:accent1>
          <a:srgbClr val="9CE157"/>
        </a:accent1>
        <a:accent2>
          <a:srgbClr val="2663A0"/>
        </a:accent2>
        <a:accent3>
          <a:srgbClr val="AAAAB8"/>
        </a:accent3>
        <a:accent4>
          <a:srgbClr val="DADADA"/>
        </a:accent4>
        <a:accent5>
          <a:srgbClr val="CBEEB4"/>
        </a:accent5>
        <a:accent6>
          <a:srgbClr val="215991"/>
        </a:accent6>
        <a:hlink>
          <a:srgbClr val="F98D4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2">
        <a:dk1>
          <a:srgbClr val="000066"/>
        </a:dk1>
        <a:lt1>
          <a:srgbClr val="9CC2E8"/>
        </a:lt1>
        <a:dk2>
          <a:srgbClr val="4D4D4D"/>
        </a:dk2>
        <a:lt2>
          <a:srgbClr val="7DAFE1"/>
        </a:lt2>
        <a:accent1>
          <a:srgbClr val="26D2E4"/>
        </a:accent1>
        <a:accent2>
          <a:srgbClr val="D0E2F4"/>
        </a:accent2>
        <a:accent3>
          <a:srgbClr val="CBDDF2"/>
        </a:accent3>
        <a:accent4>
          <a:srgbClr val="000056"/>
        </a:accent4>
        <a:accent5>
          <a:srgbClr val="ACE5EF"/>
        </a:accent5>
        <a:accent6>
          <a:srgbClr val="BCCDDD"/>
        </a:accent6>
        <a:hlink>
          <a:srgbClr val="0033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Blitz 3">
        <a:dk1>
          <a:srgbClr val="000000"/>
        </a:dk1>
        <a:lt1>
          <a:srgbClr val="EAEAEA"/>
        </a:lt1>
        <a:dk2>
          <a:srgbClr val="333333"/>
        </a:dk2>
        <a:lt2>
          <a:srgbClr val="DDDDDD"/>
        </a:lt2>
        <a:accent1>
          <a:srgbClr val="C0C0C0"/>
        </a:accent1>
        <a:accent2>
          <a:srgbClr val="FFFFFF"/>
        </a:accent2>
        <a:accent3>
          <a:srgbClr val="F3F3F3"/>
        </a:accent3>
        <a:accent4>
          <a:srgbClr val="000000"/>
        </a:accent4>
        <a:accent5>
          <a:srgbClr val="DCDCDC"/>
        </a:accent5>
        <a:accent6>
          <a:srgbClr val="E7E7E7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Blitz 4">
        <a:dk1>
          <a:srgbClr val="002E2D"/>
        </a:dk1>
        <a:lt1>
          <a:srgbClr val="FFFFFF"/>
        </a:lt1>
        <a:dk2>
          <a:srgbClr val="005250"/>
        </a:dk2>
        <a:lt2>
          <a:srgbClr val="FFCC00"/>
        </a:lt2>
        <a:accent1>
          <a:srgbClr val="9CE157"/>
        </a:accent1>
        <a:accent2>
          <a:srgbClr val="00817E"/>
        </a:accent2>
        <a:accent3>
          <a:srgbClr val="AAB3B3"/>
        </a:accent3>
        <a:accent4>
          <a:srgbClr val="DADADA"/>
        </a:accent4>
        <a:accent5>
          <a:srgbClr val="CBEEB4"/>
        </a:accent5>
        <a:accent6>
          <a:srgbClr val="007472"/>
        </a:accent6>
        <a:hlink>
          <a:srgbClr val="FFFF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5">
        <a:dk1>
          <a:srgbClr val="291A4C"/>
        </a:dk1>
        <a:lt1>
          <a:srgbClr val="FFFFFF"/>
        </a:lt1>
        <a:dk2>
          <a:srgbClr val="3B256B"/>
        </a:dk2>
        <a:lt2>
          <a:srgbClr val="FFCC00"/>
        </a:lt2>
        <a:accent1>
          <a:srgbClr val="6EBFCA"/>
        </a:accent1>
        <a:accent2>
          <a:srgbClr val="56369C"/>
        </a:accent2>
        <a:accent3>
          <a:srgbClr val="AFACBA"/>
        </a:accent3>
        <a:accent4>
          <a:srgbClr val="DADADA"/>
        </a:accent4>
        <a:accent5>
          <a:srgbClr val="BADCE1"/>
        </a:accent5>
        <a:accent6>
          <a:srgbClr val="4D308D"/>
        </a:accent6>
        <a:hlink>
          <a:srgbClr val="CCCCFF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6">
        <a:dk1>
          <a:srgbClr val="511D30"/>
        </a:dk1>
        <a:lt1>
          <a:srgbClr val="FFFFFF"/>
        </a:lt1>
        <a:dk2>
          <a:srgbClr val="6D2740"/>
        </a:dk2>
        <a:lt2>
          <a:srgbClr val="FDD409"/>
        </a:lt2>
        <a:accent1>
          <a:srgbClr val="FDB83B"/>
        </a:accent1>
        <a:accent2>
          <a:srgbClr val="9D395D"/>
        </a:accent2>
        <a:accent3>
          <a:srgbClr val="BAACAF"/>
        </a:accent3>
        <a:accent4>
          <a:srgbClr val="DADADA"/>
        </a:accent4>
        <a:accent5>
          <a:srgbClr val="FED8AF"/>
        </a:accent5>
        <a:accent6>
          <a:srgbClr val="8E3353"/>
        </a:accent6>
        <a:hlink>
          <a:srgbClr val="FF99CC"/>
        </a:hlink>
        <a:folHlink>
          <a:srgbClr val="D6009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Designs\Network Blitz.pot</Template>
  <TotalTime>3796</TotalTime>
  <Words>2496</Words>
  <Application>Microsoft Office PowerPoint</Application>
  <PresentationFormat>On-screen Show (4:3)</PresentationFormat>
  <Paragraphs>447</Paragraphs>
  <Slides>57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7" baseType="lpstr">
      <vt:lpstr>Times New Roman</vt:lpstr>
      <vt:lpstr>Arial Black</vt:lpstr>
      <vt:lpstr>Times New Roman (Hebrew)</vt:lpstr>
      <vt:lpstr>Arial</vt:lpstr>
      <vt:lpstr>Wingdings</vt:lpstr>
      <vt:lpstr>Arial Unicode MS</vt:lpstr>
      <vt:lpstr>Math1</vt:lpstr>
      <vt:lpstr>Symbol</vt:lpstr>
      <vt:lpstr>Network Blitz</vt:lpstr>
      <vt:lpstr>Microsoft Equation 3.0</vt:lpstr>
      <vt:lpstr>Introduction to Genetic Algorithms</vt:lpstr>
      <vt:lpstr>Genetic Algorithms (GA) OVERVIEW</vt:lpstr>
      <vt:lpstr>GA overview (cont)</vt:lpstr>
      <vt:lpstr>Classes of Search Techniques</vt:lpstr>
      <vt:lpstr>A genetic algorithm maintains a population of candidate solutions for the problem at hand, and makes it evolve by iteratively applying a set of stochastic operators</vt:lpstr>
      <vt:lpstr>Stochastic operators</vt:lpstr>
      <vt:lpstr>The Metaphor</vt:lpstr>
      <vt:lpstr>The Metaphor (cont)</vt:lpstr>
      <vt:lpstr>The Metaphor (cont)</vt:lpstr>
      <vt:lpstr>Simple Genetic Algorithm</vt:lpstr>
      <vt:lpstr>The Evolutionary Cycle</vt:lpstr>
      <vt:lpstr>Slide 12</vt:lpstr>
      <vt:lpstr>Example: the MAXONE problem </vt:lpstr>
      <vt:lpstr>Example (cont)</vt:lpstr>
      <vt:lpstr>Example (initialization)</vt:lpstr>
      <vt:lpstr>Example (selection1)</vt:lpstr>
      <vt:lpstr>Example (selection2)</vt:lpstr>
      <vt:lpstr>Example (crossover1)</vt:lpstr>
      <vt:lpstr>Example (crossover2)</vt:lpstr>
      <vt:lpstr>Example (mutation1)</vt:lpstr>
      <vt:lpstr>Example (mutation2)</vt:lpstr>
      <vt:lpstr>Example (end)</vt:lpstr>
      <vt:lpstr>Slide 23</vt:lpstr>
      <vt:lpstr>Components of a GA</vt:lpstr>
      <vt:lpstr>Representation (encoding)</vt:lpstr>
      <vt:lpstr>Representation (cont)</vt:lpstr>
      <vt:lpstr>Initialization</vt:lpstr>
      <vt:lpstr>Selection</vt:lpstr>
      <vt:lpstr>Fitness Proportionate Selection</vt:lpstr>
      <vt:lpstr>Linear Ranking Selection</vt:lpstr>
      <vt:lpstr>Local Tournament Selection</vt:lpstr>
      <vt:lpstr>Recombination (Crossover)</vt:lpstr>
      <vt:lpstr>Mutation</vt:lpstr>
      <vt:lpstr>Evaluation (fitness function)</vt:lpstr>
      <vt:lpstr>Termination condition</vt:lpstr>
      <vt:lpstr>Slide 36</vt:lpstr>
      <vt:lpstr>Another Example: The Traveling Salesman Problem (TSP)</vt:lpstr>
      <vt:lpstr>TSP (Representation, Evaluation, Initialization and Selection)</vt:lpstr>
      <vt:lpstr>TSP (Crossover1)</vt:lpstr>
      <vt:lpstr>TSP (Crossover2)</vt:lpstr>
      <vt:lpstr>TSP (Inversion)</vt:lpstr>
      <vt:lpstr>Slide 42</vt:lpstr>
      <vt:lpstr>GAs: Why Do They Work?</vt:lpstr>
      <vt:lpstr>Notation (schema)</vt:lpstr>
      <vt:lpstr>Notation (order)</vt:lpstr>
      <vt:lpstr>Notation (defining length)</vt:lpstr>
      <vt:lpstr>Notation (cont)</vt:lpstr>
      <vt:lpstr>The effect of Selection </vt:lpstr>
      <vt:lpstr>The effect of Crossover</vt:lpstr>
      <vt:lpstr>The effect of Mutation</vt:lpstr>
      <vt:lpstr>Schema Theorem</vt:lpstr>
      <vt:lpstr>Building Block Hypothesis</vt:lpstr>
      <vt:lpstr>Building Block Hypothesis (cont)</vt:lpstr>
      <vt:lpstr>Building Block Hypothesis (cont)</vt:lpstr>
      <vt:lpstr>Slide 55</vt:lpstr>
      <vt:lpstr>A brief introduction to Co-evolution</vt:lpstr>
      <vt:lpstr>References</vt:lpstr>
    </vt:vector>
  </TitlesOfParts>
  <Company>bgu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Genetic Algorithms</dc:title>
  <dc:creator>assafza</dc:creator>
  <cp:lastModifiedBy>akwok</cp:lastModifiedBy>
  <cp:revision>133</cp:revision>
  <dcterms:created xsi:type="dcterms:W3CDTF">2002-10-21T06:53:41Z</dcterms:created>
  <dcterms:modified xsi:type="dcterms:W3CDTF">2011-06-25T06:14:55Z</dcterms:modified>
</cp:coreProperties>
</file>