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814" r:id="rId6"/>
    <p:sldMasterId id="2147483833" r:id="rId7"/>
  </p:sldMasterIdLst>
  <p:notesMasterIdLst>
    <p:notesMasterId r:id="rId17"/>
  </p:notesMasterIdLst>
  <p:handoutMasterIdLst>
    <p:handoutMasterId r:id="rId18"/>
  </p:handoutMasterIdLst>
  <p:sldIdLst>
    <p:sldId id="298" r:id="rId8"/>
    <p:sldId id="430" r:id="rId9"/>
    <p:sldId id="429" r:id="rId10"/>
    <p:sldId id="431" r:id="rId11"/>
    <p:sldId id="432" r:id="rId12"/>
    <p:sldId id="433" r:id="rId13"/>
    <p:sldId id="435" r:id="rId14"/>
    <p:sldId id="434" r:id="rId15"/>
    <p:sldId id="42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2">
          <p15:clr>
            <a:srgbClr val="A4A3A4"/>
          </p15:clr>
        </p15:guide>
        <p15:guide id="2" orient="horz" pos="2531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2039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tza Ruddy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F34"/>
    <a:srgbClr val="19272C"/>
    <a:srgbClr val="97A5AB"/>
    <a:srgbClr val="23343A"/>
    <a:srgbClr val="58676D"/>
    <a:srgbClr val="D8D8D8"/>
    <a:srgbClr val="3B2256"/>
    <a:srgbClr val="6D0404"/>
    <a:srgbClr val="0A3127"/>
    <a:srgbClr val="314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9829" autoAdjust="0"/>
  </p:normalViewPr>
  <p:slideViewPr>
    <p:cSldViewPr snapToGrid="0">
      <p:cViewPr>
        <p:scale>
          <a:sx n="137" d="100"/>
          <a:sy n="137" d="100"/>
        </p:scale>
        <p:origin x="856" y="336"/>
      </p:cViewPr>
      <p:guideLst>
        <p:guide orient="horz" pos="702"/>
        <p:guide orient="horz" pos="2531"/>
        <p:guide orient="horz" pos="981"/>
        <p:guide orient="horz" pos="2039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e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6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6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_r_1cr_grey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7334" y="4438852"/>
            <a:ext cx="672084" cy="55740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4653"/>
            <a:ext cx="6456114" cy="1089529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4173"/>
            <a:ext cx="6456116" cy="59554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2766390"/>
            <a:ext cx="6456116" cy="4642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41783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0"/>
          </p:nvPr>
        </p:nvSpPr>
        <p:spPr>
          <a:xfrm>
            <a:off x="441027" y="991451"/>
            <a:ext cx="8230215" cy="457463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1"/>
          </p:nvPr>
        </p:nvSpPr>
        <p:spPr>
          <a:xfrm>
            <a:off x="441027" y="1577515"/>
            <a:ext cx="8230215" cy="457463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441027" y="2163579"/>
            <a:ext cx="8230215" cy="457463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41027" y="2749643"/>
            <a:ext cx="8230215" cy="457463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4"/>
          </p:nvPr>
        </p:nvSpPr>
        <p:spPr>
          <a:xfrm>
            <a:off x="441027" y="3335707"/>
            <a:ext cx="8230215" cy="457463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5"/>
          </p:nvPr>
        </p:nvSpPr>
        <p:spPr>
          <a:xfrm>
            <a:off x="441027" y="3921772"/>
            <a:ext cx="8230215" cy="457463"/>
          </a:xfrm>
          <a:prstGeom prst="rect">
            <a:avLst/>
          </a:prstGeom>
          <a:solidFill>
            <a:schemeClr val="accent3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23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_r_1cr_grey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7892" y="2068439"/>
            <a:ext cx="1216152" cy="1008634"/>
          </a:xfrm>
          <a:prstGeom prst="rect">
            <a:avLst/>
          </a:prstGeom>
        </p:spPr>
      </p:pic>
      <p:pic>
        <p:nvPicPr>
          <p:cNvPr id="15" name="Picture Placeholder 2"/>
          <p:cNvPicPr>
            <a:picLocks noChangeAspect="1"/>
          </p:cNvPicPr>
          <p:nvPr userDrawn="1"/>
        </p:nvPicPr>
        <p:blipFill>
          <a:blip r:embed="rId3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4597127" y="2401856"/>
            <a:ext cx="19812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Placeholder 6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4597127" y="2656137"/>
            <a:ext cx="19812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Placeholder 11"/>
          <p:cNvPicPr>
            <a:picLocks noChangeAspect="1"/>
          </p:cNvPicPr>
          <p:nvPr userDrawn="1"/>
        </p:nvPicPr>
        <p:blipFill>
          <a:blip r:embed="rId5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4597127" y="2910419"/>
            <a:ext cx="19812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596501" y="1891382"/>
            <a:ext cx="3533106" cy="169277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596501" y="2077929"/>
            <a:ext cx="3533106" cy="169277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First.Last@ca.com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596501" y="1630214"/>
            <a:ext cx="3533106" cy="246221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887784" y="2411902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887784" y="2663874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slideshare.net</a:t>
            </a:r>
            <a:r>
              <a:rPr lang="en-US" dirty="0"/>
              <a:t>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887784" y="2915847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linkedin.com</a:t>
            </a:r>
            <a:r>
              <a:rPr lang="en-US" dirty="0"/>
              <a:t>/company/</a:t>
            </a:r>
            <a:r>
              <a:rPr lang="en-US" dirty="0" err="1"/>
              <a:t>ca</a:t>
            </a:r>
            <a:r>
              <a:rPr lang="en-US" dirty="0"/>
              <a:t>-technologies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596501" y="3249558"/>
            <a:ext cx="3533106" cy="215444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ca.com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 bwMode="gray">
          <a:xfrm>
            <a:off x="3971860" y="1336326"/>
            <a:ext cx="0" cy="2470849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43623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4653"/>
            <a:ext cx="6456114" cy="1089529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4173"/>
            <a:ext cx="6456116" cy="59554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2766390"/>
            <a:ext cx="6456116" cy="4642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37" name="Picture 36" descr="ca_r_1cr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8799" y="4438852"/>
            <a:ext cx="672084" cy="5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9509" y="1046253"/>
            <a:ext cx="8224982" cy="3385337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4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9509" y="1046253"/>
            <a:ext cx="8224982" cy="3385337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3" y="649411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Subtitle | 18 </a:t>
            </a:r>
            <a:r>
              <a:rPr lang="en-US" dirty="0" err="1"/>
              <a:t>Pt</a:t>
            </a:r>
            <a:r>
              <a:rPr lang="en-US" dirty="0"/>
              <a:t> | Max 2 Lines | Max Character: 100 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6253"/>
            <a:ext cx="4038600" cy="3385337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6253"/>
            <a:ext cx="4038600" cy="3385337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3" y="649411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Subtitle | 18 </a:t>
            </a:r>
            <a:r>
              <a:rPr lang="en-US" dirty="0" err="1"/>
              <a:t>Pt</a:t>
            </a:r>
            <a:r>
              <a:rPr lang="en-US" dirty="0"/>
              <a:t> | Max 2 Lines | Max Character: 100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6253"/>
            <a:ext cx="4038600" cy="3385337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6253"/>
            <a:ext cx="4038600" cy="3385337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6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8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3" y="649411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Subtitle | 18 </a:t>
            </a:r>
            <a:r>
              <a:rPr lang="en-US" dirty="0" err="1"/>
              <a:t>Pt</a:t>
            </a:r>
            <a:r>
              <a:rPr lang="en-US" dirty="0"/>
              <a:t> | Max 2 Lines | Max Character: 100 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15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9509" y="1046253"/>
            <a:ext cx="8224982" cy="3385337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60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1"/>
            <a:ext cx="2167128" cy="3672487"/>
          </a:xfrm>
          <a:solidFill>
            <a:srgbClr val="19272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rgbClr val="FFFFFF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9601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0"/>
          </p:nvPr>
        </p:nvSpPr>
        <p:spPr>
          <a:xfrm>
            <a:off x="441027" y="991451"/>
            <a:ext cx="8230215" cy="457463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1"/>
          </p:nvPr>
        </p:nvSpPr>
        <p:spPr>
          <a:xfrm>
            <a:off x="441027" y="1577515"/>
            <a:ext cx="8230215" cy="457463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441027" y="2163579"/>
            <a:ext cx="8230215" cy="457463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41027" y="2749643"/>
            <a:ext cx="8230215" cy="457463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4"/>
          </p:nvPr>
        </p:nvSpPr>
        <p:spPr>
          <a:xfrm>
            <a:off x="441027" y="3335707"/>
            <a:ext cx="8230215" cy="457463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5"/>
          </p:nvPr>
        </p:nvSpPr>
        <p:spPr>
          <a:xfrm>
            <a:off x="441027" y="3921772"/>
            <a:ext cx="8230215" cy="457463"/>
          </a:xfrm>
          <a:prstGeom prst="rect">
            <a:avLst/>
          </a:prstGeom>
          <a:solidFill>
            <a:srgbClr val="19272C"/>
          </a:solidFill>
        </p:spPr>
        <p:txBody>
          <a:bodyPr lIns="914400" bIns="137160" anchor="ctr"/>
          <a:lstStyle>
            <a:lvl1pPr marL="0" indent="0" algn="l">
              <a:lnSpc>
                <a:spcPts val="2880"/>
              </a:lnSpc>
              <a:buNone/>
              <a:defRPr sz="1600" b="1" cap="all">
                <a:solidFill>
                  <a:srgbClr val="FFFFFF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10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0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223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79506" y="1719961"/>
            <a:ext cx="1911096" cy="1703578"/>
          </a:xfrm>
          <a:prstGeom prst="rect">
            <a:avLst/>
          </a:prstGeom>
        </p:spPr>
      </p:pic>
      <p:sp>
        <p:nvSpPr>
          <p:cNvPr id="2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596501" y="1891382"/>
            <a:ext cx="3533106" cy="169277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596501" y="2077929"/>
            <a:ext cx="3533106" cy="169277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First.Last@ca.com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596501" y="1630214"/>
            <a:ext cx="3533106" cy="246221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887784" y="2411902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887784" y="2663874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slideshare.net</a:t>
            </a:r>
            <a:r>
              <a:rPr lang="en-US" dirty="0"/>
              <a:t>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887784" y="2915847"/>
            <a:ext cx="3241822" cy="169277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linkedin.com</a:t>
            </a:r>
            <a:r>
              <a:rPr lang="en-US" dirty="0"/>
              <a:t>/company/</a:t>
            </a:r>
            <a:r>
              <a:rPr lang="en-US" dirty="0" err="1"/>
              <a:t>ca</a:t>
            </a:r>
            <a:r>
              <a:rPr lang="en-US" dirty="0"/>
              <a:t>-technologies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596501" y="3249558"/>
            <a:ext cx="3533106" cy="215444"/>
          </a:xfrm>
          <a:prstGeom prst="rect">
            <a:avLst/>
          </a:prstGeom>
        </p:spPr>
        <p:txBody>
          <a:bodyPr vert="horz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393700" indent="0">
              <a:buNone/>
              <a:defRPr>
                <a:solidFill>
                  <a:srgbClr val="20343A"/>
                </a:solidFill>
              </a:defRPr>
            </a:lvl2pPr>
            <a:lvl3pPr marL="749300" indent="0">
              <a:buNone/>
              <a:defRPr>
                <a:solidFill>
                  <a:srgbClr val="20343A"/>
                </a:solidFill>
              </a:defRPr>
            </a:lvl3pPr>
            <a:lvl4pPr marL="1092200" indent="0">
              <a:buNone/>
              <a:defRPr>
                <a:solidFill>
                  <a:srgbClr val="20343A"/>
                </a:solidFill>
              </a:defRPr>
            </a:lvl4pPr>
            <a:lvl5pPr marL="1371600" indent="0">
              <a:buNone/>
              <a:defRPr>
                <a:solidFill>
                  <a:srgbClr val="20343A"/>
                </a:solidFill>
              </a:defRPr>
            </a:lvl5pPr>
          </a:lstStyle>
          <a:p>
            <a:pPr lvl="0"/>
            <a:r>
              <a:rPr lang="en-US" dirty="0" err="1"/>
              <a:t>ca.com</a:t>
            </a:r>
            <a:endParaRPr lang="en-US" dirty="0"/>
          </a:p>
        </p:txBody>
      </p:sp>
      <p:pic>
        <p:nvPicPr>
          <p:cNvPr id="27" name="Picture Placeholder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97127" y="2401856"/>
            <a:ext cx="19812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Placeholder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4597127" y="2656137"/>
            <a:ext cx="19812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Placeholder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4597127" y="2910419"/>
            <a:ext cx="198120" cy="20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traight Connector 13"/>
          <p:cNvCxnSpPr/>
          <p:nvPr userDrawn="1"/>
        </p:nvCxnSpPr>
        <p:spPr bwMode="invGray">
          <a:xfrm>
            <a:off x="3971860" y="1336326"/>
            <a:ext cx="0" cy="2470849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05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Divider Slide - Title Case, Calibri 36 </a:t>
            </a:r>
            <a:r>
              <a:rPr lang="en-US" dirty="0" err="1"/>
              <a:t>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288955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 - Title Case, Calibri 36 </a:t>
            </a:r>
            <a:r>
              <a:rPr lang="en-US" dirty="0" err="1"/>
              <a:t>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3935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9509" y="1046253"/>
            <a:ext cx="8224982" cy="3385337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3" y="649411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Subtitle | 18 </a:t>
            </a:r>
            <a:r>
              <a:rPr lang="en-US" dirty="0" err="1"/>
              <a:t>Pt</a:t>
            </a:r>
            <a:r>
              <a:rPr lang="en-US" dirty="0"/>
              <a:t> | Max 2 Lines | Max Character: 100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1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9509" y="1046253"/>
            <a:ext cx="8224982" cy="3385337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3" y="649411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Subtitle | 18 </a:t>
            </a:r>
            <a:r>
              <a:rPr lang="en-US" dirty="0" err="1"/>
              <a:t>Pt</a:t>
            </a:r>
            <a:r>
              <a:rPr lang="en-US" dirty="0"/>
              <a:t> | Max 2 Lines | Max Character: 100 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80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6253"/>
            <a:ext cx="4038600" cy="3385337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6253"/>
            <a:ext cx="4038600" cy="3385337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7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3" y="649411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Subtitle | 18 </a:t>
            </a:r>
            <a:r>
              <a:rPr lang="en-US" dirty="0" err="1"/>
              <a:t>Pt</a:t>
            </a:r>
            <a:r>
              <a:rPr lang="en-US" dirty="0"/>
              <a:t> | Max 2 Lines | Max Character: 100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6253"/>
            <a:ext cx="4038600" cy="3385337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6253"/>
            <a:ext cx="4038600" cy="3385337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4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442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875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70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735"/>
            <a:ext cx="8229600" cy="487313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743" y="649411"/>
            <a:ext cx="8224521" cy="253916"/>
          </a:xfrm>
        </p:spPr>
        <p:txBody>
          <a:bodyPr vert="horz" lIns="91440" tIns="0" rIns="9144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Subtitle | 18 </a:t>
            </a:r>
            <a:r>
              <a:rPr lang="en-US" dirty="0" err="1"/>
              <a:t>Pt</a:t>
            </a:r>
            <a:r>
              <a:rPr lang="en-US" dirty="0"/>
              <a:t> | Max 2 Lines | Max Character: 100 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0185" y="4448175"/>
            <a:ext cx="8223631" cy="2047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8676D"/>
                </a:solidFill>
              </a:defRPr>
            </a:lvl1pPr>
            <a:lvl2pPr marL="3937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749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092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68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1"/>
            <a:ext cx="2167128" cy="3672487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6.emf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735"/>
            <a:ext cx="8229600" cy="87511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45390"/>
            <a:ext cx="8229600" cy="339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Bullet 1, Calibri regular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Sub-bullet, Calibri regular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Sub-sub-bullet, Calibri regular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Sub-sub-sub bullet, Calibri regular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Sub-sub-sub-sub bullet, Calibri regular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 bwMode="black">
          <a:xfrm>
            <a:off x="393809" y="4865398"/>
            <a:ext cx="527125" cy="250796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 bwMode="black">
          <a:xfrm>
            <a:off x="1251787" y="4865398"/>
            <a:ext cx="6649154" cy="250796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2017 CA. All rights reserved.</a:t>
            </a:r>
          </a:p>
        </p:txBody>
      </p:sp>
      <p:pic>
        <p:nvPicPr>
          <p:cNvPr id="11" name="Picture 10" descr="ca_r_1cr_grey.eps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6257" y="4724506"/>
            <a:ext cx="456060" cy="37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784" r:id="rId2"/>
    <p:sldLayoutId id="2147483813" r:id="rId3"/>
    <p:sldLayoutId id="2147483850" r:id="rId4"/>
    <p:sldLayoutId id="2147483783" r:id="rId5"/>
    <p:sldLayoutId id="2147483782" r:id="rId6"/>
    <p:sldLayoutId id="2147483785" r:id="rId7"/>
    <p:sldLayoutId id="2147483786" r:id="rId8"/>
    <p:sldLayoutId id="2147483765" r:id="rId9"/>
    <p:sldLayoutId id="2147483812" r:id="rId10"/>
    <p:sldLayoutId id="2147483655" r:id="rId11"/>
    <p:sldLayoutId id="214748384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7735"/>
            <a:ext cx="8229600" cy="87511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dirty="0"/>
              <a:t>Title - Title Case, Calibri 28 </a:t>
            </a:r>
            <a:r>
              <a:rPr lang="en-US" dirty="0" err="1"/>
              <a:t>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45390"/>
            <a:ext cx="8229600" cy="339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Bullet 1, Calibri regular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Sub-bullet, Calibri regular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Sub-sub-bullet, Calibri regular 18pt</a:t>
            </a:r>
          </a:p>
          <a:p>
            <a:pPr lvl="3"/>
            <a:r>
              <a:rPr lang="en-US" dirty="0"/>
              <a:t>Sub-sub-sub bullet, Calibri regular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Sub-sub-sub-sub bullet, Calibri regular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 bwMode="black">
          <a:xfrm>
            <a:off x="393809" y="4851950"/>
            <a:ext cx="527125" cy="250796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7A5AB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7A5AB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 bwMode="black">
          <a:xfrm>
            <a:off x="1251787" y="4851950"/>
            <a:ext cx="6649154" cy="250796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97A5AB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2017 CA. All rights reserved.</a:t>
            </a:r>
          </a:p>
        </p:txBody>
      </p:sp>
      <p:pic>
        <p:nvPicPr>
          <p:cNvPr id="11" name="Picture 10" descr="ca_r_1cr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288620" y="4724506"/>
            <a:ext cx="437838" cy="3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9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15" r:id="rId2"/>
    <p:sldLayoutId id="2147483816" r:id="rId3"/>
    <p:sldLayoutId id="2147483817" r:id="rId4"/>
    <p:sldLayoutId id="2147483818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003"/>
            <a:ext cx="8229600" cy="1080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Divider Slide - Title Case, Calibri 36 </a:t>
            </a:r>
            <a:r>
              <a:rPr lang="en-US" dirty="0" err="1"/>
              <a:t>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273709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lly1.rallydev.com/login" TargetMode="External"/><Relationship Id="rId3" Type="http://schemas.openxmlformats.org/officeDocument/2006/relationships/hyperlink" Target="https://github.com/orgOrUser/repoNam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github.com/v3/issues/)" TargetMode="External"/><Relationship Id="rId3" Type="http://schemas.openxmlformats.org/officeDocument/2006/relationships/hyperlink" Target="https://rally1.rallydev.com/slm/doc/webservic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28" y="644653"/>
            <a:ext cx="6456114" cy="1089529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Agile Central Integration Demo Hands-on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627" y="2154173"/>
            <a:ext cx="6456116" cy="89152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Kristy Corkan</a:t>
            </a:r>
          </a:p>
          <a:p>
            <a:r>
              <a:rPr lang="en-US" dirty="0" smtClean="0"/>
              <a:t>Agile Central Technical Services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628" y="2766390"/>
            <a:ext cx="6456116" cy="418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October 17,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2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735"/>
            <a:ext cx="8229600" cy="480131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to Rally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0352"/>
            <a:ext cx="3905794" cy="33853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 smtClean="0"/>
              <a:t>Our team plans and tracks work in Rally and our customers create issues against our repositories.  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We would like to automatically create User Stories in Rally when an issue is submitted in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so that we can plan the work into our iterations.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We would like to </a:t>
            </a:r>
            <a:r>
              <a:rPr lang="en-US" sz="1600" dirty="0" smtClean="0"/>
              <a:t>automatically </a:t>
            </a:r>
            <a:r>
              <a:rPr lang="en-US" sz="1600" dirty="0" smtClean="0"/>
              <a:t>update issues as the User Story is completed in Rally so that the customer can </a:t>
            </a:r>
            <a:r>
              <a:rPr lang="en-US" sz="1600" dirty="0" smtClean="0"/>
              <a:t>follow the </a:t>
            </a:r>
            <a:r>
              <a:rPr lang="en-US" sz="1600" dirty="0" smtClean="0"/>
              <a:t>progress of the Issue in </a:t>
            </a:r>
            <a:r>
              <a:rPr lang="en-US" sz="1600" dirty="0" err="1" smtClean="0"/>
              <a:t>Github</a:t>
            </a:r>
            <a:r>
              <a:rPr lang="en-US" sz="1600" dirty="0" smtClean="0"/>
              <a:t>.  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033" y="397800"/>
            <a:ext cx="3647818" cy="37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735"/>
            <a:ext cx="8229600" cy="729430"/>
          </a:xfrm>
        </p:spPr>
        <p:txBody>
          <a:bodyPr/>
          <a:lstStyle/>
          <a:p>
            <a:r>
              <a:rPr lang="en-US" dirty="0" smtClean="0"/>
              <a:t>Prerequisites:  System Setup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err="1" smtClean="0"/>
              <a:t>Github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Agile Central Integration Demo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75001"/>
            <a:ext cx="8224982" cy="3385337"/>
          </a:xfrm>
        </p:spPr>
        <p:txBody>
          <a:bodyPr/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dirty="0" smtClean="0"/>
              <a:t>Select </a:t>
            </a:r>
            <a:r>
              <a:rPr lang="en-US" sz="1600" dirty="0"/>
              <a:t>a Rally Project to demo with (must be one that </a:t>
            </a:r>
            <a:r>
              <a:rPr lang="en-US" sz="1600" dirty="0" smtClean="0"/>
              <a:t>you can create </a:t>
            </a:r>
            <a:r>
              <a:rPr lang="en-US" sz="1600" dirty="0"/>
              <a:t>test data </a:t>
            </a:r>
            <a:r>
              <a:rPr lang="en-US" sz="1600" dirty="0" smtClean="0"/>
              <a:t>in and have editor privileges to</a:t>
            </a:r>
            <a:r>
              <a:rPr lang="en-US" sz="1600" dirty="0" smtClean="0"/>
              <a:t>).  Get the project reference from the project’s details page (</a:t>
            </a:r>
            <a:r>
              <a:rPr lang="en-US" sz="1600" dirty="0" err="1" smtClean="0"/>
              <a:t>e.g</a:t>
            </a:r>
            <a:r>
              <a:rPr lang="en-US" sz="1600" dirty="0" smtClean="0"/>
              <a:t> </a:t>
            </a:r>
            <a:r>
              <a:rPr lang="en-US" sz="1600" b="1" dirty="0" smtClean="0"/>
              <a:t>/project/12345</a:t>
            </a:r>
            <a:r>
              <a:rPr lang="en-US" sz="1600" dirty="0" smtClean="0"/>
              <a:t>)</a:t>
            </a:r>
            <a:endParaRPr lang="en-US" sz="16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dirty="0" smtClean="0"/>
              <a:t>Create </a:t>
            </a:r>
            <a:r>
              <a:rPr lang="en-US" sz="1600" dirty="0"/>
              <a:t>an API Key in Rally with permissions to edit in the selected Rally Test Project (</a:t>
            </a:r>
            <a:r>
              <a:rPr lang="en-US" sz="1600" dirty="0" err="1" smtClean="0"/>
              <a:t>goto</a:t>
            </a:r>
            <a:r>
              <a:rPr lang="en-US" sz="1600" dirty="0" smtClean="0"/>
              <a:t> </a:t>
            </a:r>
            <a:r>
              <a:rPr lang="en-US" sz="1600" u="sng" dirty="0" smtClean="0">
                <a:hlinkClick r:id="rId2"/>
              </a:rPr>
              <a:t>https</a:t>
            </a:r>
            <a:r>
              <a:rPr lang="en-US" sz="1600" u="sng" dirty="0">
                <a:hlinkClick r:id="rId2"/>
              </a:rPr>
              <a:t>://rally1.rallydev.com/login</a:t>
            </a:r>
            <a:r>
              <a:rPr lang="en-US" sz="1600" dirty="0"/>
              <a:t> to create an API key</a:t>
            </a:r>
            <a:r>
              <a:rPr lang="en-US" sz="1600" dirty="0" smtClean="0"/>
              <a:t>) for authentication</a:t>
            </a:r>
            <a:endParaRPr lang="en-US" sz="16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dirty="0" smtClean="0"/>
              <a:t>Select </a:t>
            </a:r>
            <a:r>
              <a:rPr lang="en-US" sz="1600" dirty="0"/>
              <a:t>a </a:t>
            </a:r>
            <a:r>
              <a:rPr lang="en-US" sz="1600" dirty="0" err="1"/>
              <a:t>Github</a:t>
            </a:r>
            <a:r>
              <a:rPr lang="en-US" sz="1600" dirty="0"/>
              <a:t> Repo to demo </a:t>
            </a:r>
            <a:r>
              <a:rPr lang="en-US" sz="1600" dirty="0" smtClean="0"/>
              <a:t>with that they have access to</a:t>
            </a:r>
            <a:endParaRPr lang="en-US" sz="16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dirty="0" smtClean="0"/>
              <a:t>Create </a:t>
            </a:r>
            <a:r>
              <a:rPr lang="en-US" sz="1600" dirty="0"/>
              <a:t>your encoded </a:t>
            </a:r>
            <a:r>
              <a:rPr lang="en-US" sz="1600" b="1" i="1" dirty="0" err="1"/>
              <a:t>username:password</a:t>
            </a:r>
            <a:r>
              <a:rPr lang="en-US" sz="1600" b="1" i="1" dirty="0"/>
              <a:t> </a:t>
            </a:r>
            <a:r>
              <a:rPr lang="en-US" sz="1600" dirty="0"/>
              <a:t>string to use for Basic </a:t>
            </a:r>
            <a:r>
              <a:rPr lang="en-US" sz="1600" dirty="0" smtClean="0"/>
              <a:t>authentication:</a:t>
            </a:r>
          </a:p>
          <a:p>
            <a:pPr marL="393700" lvl="1" indent="0">
              <a:lnSpc>
                <a:spcPct val="100000"/>
              </a:lnSpc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&gt; echo –n </a:t>
            </a:r>
            <a:r>
              <a:rPr lang="en-US" sz="1200" b="1" i="1" dirty="0" err="1" smtClean="0">
                <a:latin typeface="Consolas" charset="0"/>
                <a:ea typeface="Consolas" charset="0"/>
                <a:cs typeface="Consolas" charset="0"/>
              </a:rPr>
              <a:t>username:secretpassword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| base64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dirty="0" smtClean="0"/>
              <a:t>Note </a:t>
            </a:r>
            <a:r>
              <a:rPr lang="en-US" sz="1600" dirty="0"/>
              <a:t>the key parts of the base address of your repo:  </a:t>
            </a:r>
            <a:r>
              <a:rPr lang="en-US" sz="1600" u="sng" dirty="0">
                <a:hlinkClick r:id="rId3"/>
              </a:rPr>
              <a:t>https://</a:t>
            </a:r>
            <a:r>
              <a:rPr lang="en-US" sz="1600" u="sng" dirty="0" smtClean="0">
                <a:hlinkClick r:id="rId3"/>
              </a:rPr>
              <a:t>github.com/</a:t>
            </a:r>
            <a:r>
              <a:rPr lang="en-US" sz="1600" b="1" i="1" u="sng" dirty="0" smtClean="0">
                <a:hlinkClick r:id="rId3"/>
              </a:rPr>
              <a:t>organizationOrUser</a:t>
            </a:r>
            <a:r>
              <a:rPr lang="en-US" sz="1600" u="sng" dirty="0" smtClean="0">
                <a:hlinkClick r:id="rId3"/>
              </a:rPr>
              <a:t>/</a:t>
            </a:r>
            <a:r>
              <a:rPr lang="en-US" sz="1600" b="1" i="1" u="sng" dirty="0" smtClean="0">
                <a:hlinkClick r:id="rId3"/>
              </a:rPr>
              <a:t>repositoryName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0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735"/>
            <a:ext cx="8229600" cy="480131"/>
          </a:xfrm>
        </p:spPr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Webhook</a:t>
            </a:r>
            <a:r>
              <a:rPr lang="en-US" dirty="0" smtClean="0"/>
              <a:t> triggers are ideal for this scenario, since they are supported by both </a:t>
            </a:r>
            <a:r>
              <a:rPr lang="en-US" dirty="0" err="1" smtClean="0"/>
              <a:t>Github</a:t>
            </a:r>
            <a:r>
              <a:rPr lang="en-US" dirty="0" smtClean="0"/>
              <a:t> and Agile Central, </a:t>
            </a:r>
            <a:r>
              <a:rPr lang="en-US" i="1" dirty="0" smtClean="0"/>
              <a:t>though they may not be feasible for some customers running LAC on premise behind a firewall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will use the Timer feature to monitor changes in each system.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4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735"/>
            <a:ext cx="8229600" cy="480131"/>
          </a:xfrm>
        </p:spPr>
        <p:txBody>
          <a:bodyPr/>
          <a:lstStyle/>
          <a:p>
            <a:r>
              <a:rPr lang="en-US" dirty="0" smtClean="0"/>
              <a:t>LAC Components and Flow “</a:t>
            </a:r>
            <a:r>
              <a:rPr lang="en-US" dirty="0" err="1" smtClean="0"/>
              <a:t>Stickies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5" y="659157"/>
            <a:ext cx="5651590" cy="37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4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735"/>
            <a:ext cx="8229600" cy="480131"/>
          </a:xfrm>
        </p:spPr>
        <p:txBody>
          <a:bodyPr/>
          <a:lstStyle/>
          <a:p>
            <a:r>
              <a:rPr lang="en-US" dirty="0" smtClean="0"/>
              <a:t>Build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0352"/>
            <a:ext cx="8224982" cy="3385337"/>
          </a:xfr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ü"/>
            </a:pPr>
            <a:r>
              <a:rPr lang="en-US" sz="1800" dirty="0" smtClean="0"/>
              <a:t>Enable </a:t>
            </a:r>
            <a:r>
              <a:rPr lang="en-US" sz="1800" dirty="0" err="1" smtClean="0"/>
              <a:t>moment.js</a:t>
            </a:r>
            <a:r>
              <a:rPr lang="en-US" sz="1800" dirty="0" smtClean="0"/>
              <a:t> in Libraries</a:t>
            </a:r>
          </a:p>
          <a:p>
            <a:pPr>
              <a:lnSpc>
                <a:spcPct val="100000"/>
              </a:lnSpc>
              <a:buFont typeface="Wingdings" charset="2"/>
              <a:buChar char="ü"/>
            </a:pPr>
            <a:r>
              <a:rPr lang="en-US" sz="1800" dirty="0" smtClean="0"/>
              <a:t>Create Link Table with fields </a:t>
            </a:r>
          </a:p>
          <a:p>
            <a:pPr lvl="1">
              <a:lnSpc>
                <a:spcPct val="100000"/>
              </a:lnSpc>
              <a:buFont typeface="Wingdings" charset="2"/>
              <a:buChar char="ü"/>
            </a:pPr>
            <a:r>
              <a:rPr lang="en-US" sz="1400" dirty="0" err="1" smtClean="0"/>
              <a:t>ac_id</a:t>
            </a:r>
            <a:r>
              <a:rPr lang="en-US" sz="1400" dirty="0" smtClean="0"/>
              <a:t> (string), </a:t>
            </a:r>
          </a:p>
          <a:p>
            <a:pPr lvl="1">
              <a:lnSpc>
                <a:spcPct val="100000"/>
              </a:lnSpc>
              <a:buFont typeface="Wingdings" charset="2"/>
              <a:buChar char="ü"/>
            </a:pPr>
            <a:r>
              <a:rPr lang="en-US" sz="1400" dirty="0" err="1" smtClean="0"/>
              <a:t>github_id</a:t>
            </a:r>
            <a:r>
              <a:rPr lang="en-US" sz="1400" dirty="0" smtClean="0"/>
              <a:t> (string), </a:t>
            </a:r>
          </a:p>
          <a:p>
            <a:pPr lvl="1">
              <a:lnSpc>
                <a:spcPct val="100000"/>
              </a:lnSpc>
              <a:buFont typeface="Wingdings" charset="2"/>
              <a:buChar char="ü"/>
            </a:pPr>
            <a:r>
              <a:rPr lang="en-US" sz="1400" dirty="0" err="1" smtClean="0"/>
              <a:t>github_data</a:t>
            </a:r>
            <a:r>
              <a:rPr lang="en-US" sz="1400" dirty="0" smtClean="0"/>
              <a:t> (text)</a:t>
            </a:r>
          </a:p>
          <a:p>
            <a:pPr>
              <a:lnSpc>
                <a:spcPct val="100000"/>
              </a:lnSpc>
              <a:buFont typeface="Wingdings" charset="2"/>
              <a:buChar char="ü"/>
            </a:pPr>
            <a:r>
              <a:rPr lang="en-US" sz="1800" dirty="0" smtClean="0"/>
              <a:t>Create &amp; Test General </a:t>
            </a:r>
            <a:r>
              <a:rPr lang="en-US" sz="1800" dirty="0"/>
              <a:t>Resources</a:t>
            </a:r>
          </a:p>
          <a:p>
            <a:pPr lvl="1">
              <a:lnSpc>
                <a:spcPct val="100000"/>
              </a:lnSpc>
              <a:buFont typeface="Wingdings" charset="2"/>
              <a:buChar char="ü"/>
            </a:pPr>
            <a:r>
              <a:rPr lang="en-US" sz="1800" dirty="0" err="1"/>
              <a:t>Github</a:t>
            </a:r>
            <a:r>
              <a:rPr lang="en-US" sz="1800" dirty="0"/>
              <a:t> GET/PATCH   (Reference: </a:t>
            </a:r>
            <a:r>
              <a:rPr lang="en-US" sz="1800" dirty="0">
                <a:hlinkClick r:id="rId2"/>
              </a:rPr>
              <a:t>https://developer.github.com/v3/issues/)</a:t>
            </a:r>
            <a:r>
              <a:rPr lang="en-US" sz="1800" dirty="0"/>
              <a:t> </a:t>
            </a:r>
          </a:p>
          <a:p>
            <a:pPr lvl="1">
              <a:lnSpc>
                <a:spcPct val="100000"/>
              </a:lnSpc>
              <a:buFont typeface="Wingdings" charset="2"/>
              <a:buChar char="ü"/>
            </a:pPr>
            <a:r>
              <a:rPr lang="en-US" sz="1800" dirty="0"/>
              <a:t>Rally GET/POST (Reference: </a:t>
            </a:r>
            <a:r>
              <a:rPr lang="en-US" sz="1800" dirty="0">
                <a:hlinkClick r:id="rId3"/>
              </a:rPr>
              <a:t>https://rally1.rallydev.com/slm/doc/webservice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5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735"/>
            <a:ext cx="8229600" cy="480131"/>
          </a:xfrm>
        </p:spPr>
        <p:txBody>
          <a:bodyPr/>
          <a:lstStyle/>
          <a:p>
            <a:r>
              <a:rPr lang="en-US" dirty="0" smtClean="0"/>
              <a:t>Build Steps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457200">
              <a:lnSpc>
                <a:spcPct val="100000"/>
              </a:lnSpc>
              <a:buFont typeface="Wingdings" charset="2"/>
              <a:buChar char="ü"/>
            </a:pPr>
            <a:r>
              <a:rPr lang="en-US" dirty="0" smtClean="0"/>
              <a:t>Create </a:t>
            </a:r>
            <a:r>
              <a:rPr lang="en-US" dirty="0" err="1" smtClean="0"/>
              <a:t>linkedObject</a:t>
            </a:r>
            <a:r>
              <a:rPr lang="en-US" dirty="0" smtClean="0"/>
              <a:t> Table resource </a:t>
            </a:r>
          </a:p>
          <a:p>
            <a:pPr marL="514350" indent="-457200">
              <a:lnSpc>
                <a:spcPct val="100000"/>
              </a:lnSpc>
              <a:buFont typeface="Wingdings" charset="2"/>
              <a:buChar char="ü"/>
            </a:pPr>
            <a:r>
              <a:rPr lang="en-US" dirty="0" smtClean="0"/>
              <a:t>Create </a:t>
            </a:r>
            <a:r>
              <a:rPr lang="en-US" dirty="0"/>
              <a:t>Request Event for linked Object</a:t>
            </a:r>
          </a:p>
          <a:p>
            <a:pPr marL="514350" indent="-457200">
              <a:lnSpc>
                <a:spcPct val="100000"/>
              </a:lnSpc>
              <a:buFont typeface="Wingdings" charset="2"/>
              <a:buChar char="ü"/>
            </a:pPr>
            <a:r>
              <a:rPr lang="en-US" dirty="0" smtClean="0"/>
              <a:t>Create </a:t>
            </a:r>
            <a:r>
              <a:rPr lang="en-US" dirty="0" err="1"/>
              <a:t>Github</a:t>
            </a:r>
            <a:r>
              <a:rPr lang="en-US" dirty="0"/>
              <a:t> Sync “Controller”</a:t>
            </a:r>
          </a:p>
          <a:p>
            <a:pPr marL="514350" indent="-457200">
              <a:lnSpc>
                <a:spcPct val="100000"/>
              </a:lnSpc>
              <a:buFont typeface="Wingdings" charset="2"/>
              <a:buChar char="ü"/>
            </a:pPr>
            <a:r>
              <a:rPr lang="en-US" dirty="0"/>
              <a:t>Create INSERT Rule </a:t>
            </a:r>
          </a:p>
          <a:p>
            <a:pPr marL="514350" indent="-457200">
              <a:lnSpc>
                <a:spcPct val="100000"/>
              </a:lnSpc>
              <a:buFont typeface="Wingdings" charset="2"/>
              <a:buChar char="ü"/>
            </a:pPr>
            <a:r>
              <a:rPr lang="en-US" dirty="0"/>
              <a:t>Create Rally Sync ”Controller”</a:t>
            </a:r>
          </a:p>
          <a:p>
            <a:pPr marL="514350" indent="-457200">
              <a:lnSpc>
                <a:spcPct val="100000"/>
              </a:lnSpc>
              <a:buFont typeface="Wingdings" charset="2"/>
              <a:buChar char="ü"/>
            </a:pPr>
            <a:r>
              <a:rPr lang="en-US" dirty="0"/>
              <a:t>Create the timers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735"/>
            <a:ext cx="8229600" cy="480131"/>
          </a:xfrm>
        </p:spPr>
        <p:txBody>
          <a:bodyPr/>
          <a:lstStyle/>
          <a:p>
            <a:r>
              <a:rPr lang="en-US" dirty="0" smtClean="0"/>
              <a:t>Challenges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509" y="764468"/>
            <a:ext cx="8224982" cy="3385337"/>
          </a:xfrm>
        </p:spPr>
        <p:txBody>
          <a:bodyPr/>
          <a:lstStyle/>
          <a:p>
            <a:r>
              <a:rPr lang="en-US" sz="2000" dirty="0" smtClean="0"/>
              <a:t>Logging and troubleshooting: how will a customer know/troubleshoot when a sync throws an exception? </a:t>
            </a:r>
          </a:p>
          <a:p>
            <a:r>
              <a:rPr lang="en-US" sz="2000" dirty="0" smtClean="0"/>
              <a:t>Paging of data </a:t>
            </a:r>
          </a:p>
          <a:p>
            <a:r>
              <a:rPr lang="en-US" sz="2000" dirty="0" smtClean="0"/>
              <a:t>Configuration: how to make the the demo/implementation easily configurable to change systems, update tokens and extend? </a:t>
            </a:r>
          </a:p>
          <a:p>
            <a:r>
              <a:rPr lang="en-US" sz="2000" dirty="0" smtClean="0"/>
              <a:t>More complex value syncing, deletions</a:t>
            </a:r>
          </a:p>
          <a:p>
            <a:r>
              <a:rPr lang="en-US" sz="2000" dirty="0" smtClean="0"/>
              <a:t>Each system in an integration flow must support all synced object types and relationship between those types. 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4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3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CA_Corp_and_Event_Template_16x9_Sept_2014">
  <a:themeElements>
    <a:clrScheme name="Custom 49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65E"/>
      </a:accent3>
      <a:accent4>
        <a:srgbClr val="57C1B4"/>
      </a:accent4>
      <a:accent5>
        <a:srgbClr val="3B2259"/>
      </a:accent5>
      <a:accent6>
        <a:srgbClr val="FFC91C"/>
      </a:accent6>
      <a:hlink>
        <a:srgbClr val="53BBD4"/>
      </a:hlink>
      <a:folHlink>
        <a:srgbClr val="53BB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9C029CB-59CE-F94F-B5FE-ABDFA633AA54}" vid="{8DA2A3DE-9C3F-2F40-8F59-A2C2B11BEF31}"/>
    </a:ext>
  </a:extLst>
</a:theme>
</file>

<file path=ppt/theme/theme2.xml><?xml version="1.0" encoding="utf-8"?>
<a:theme xmlns:a="http://schemas.openxmlformats.org/drawingml/2006/main" name="CA_Event">
  <a:themeElements>
    <a:clrScheme name="CA Technologies">
      <a:dk1>
        <a:srgbClr val="20343A"/>
      </a:dk1>
      <a:lt1>
        <a:srgbClr val="FFFFFF"/>
      </a:lt1>
      <a:dk2>
        <a:srgbClr val="D0D8D8"/>
      </a:dk2>
      <a:lt2>
        <a:srgbClr val="58676D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53BBD4"/>
      </a:hlink>
      <a:folHlink>
        <a:srgbClr val="53BB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9C029CB-59CE-F94F-B5FE-ABDFA633AA54}" vid="{DC90E720-D743-4F4C-8819-51573AF5DE86}"/>
    </a:ext>
  </a:extLst>
</a:theme>
</file>

<file path=ppt/theme/theme3.xml><?xml version="1.0" encoding="utf-8"?>
<a:theme xmlns:a="http://schemas.openxmlformats.org/drawingml/2006/main" name="Corp and Event Divider">
  <a:themeElements>
    <a:clrScheme name="CA Technologies">
      <a:dk1>
        <a:srgbClr val="20343A"/>
      </a:dk1>
      <a:lt1>
        <a:srgbClr val="FFFFFF"/>
      </a:lt1>
      <a:dk2>
        <a:srgbClr val="D0D8D8"/>
      </a:dk2>
      <a:lt2>
        <a:srgbClr val="58676D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53BBD4"/>
      </a:hlink>
      <a:folHlink>
        <a:srgbClr val="53BB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9C029CB-59CE-F94F-B5FE-ABDFA633AA54}" vid="{85571CD6-A5A7-1D4B-A58E-B2498A68D0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A2EAAD2A8D84C99E208EBB3CF8084" ma:contentTypeVersion="4" ma:contentTypeDescription="Create a new document." ma:contentTypeScope="" ma:versionID="d54dd38cb398a2f35ff57eeb85031dce">
  <xsd:schema xmlns:xsd="http://www.w3.org/2001/XMLSchema" xmlns:xs="http://www.w3.org/2001/XMLSchema" xmlns:p="http://schemas.microsoft.com/office/2006/metadata/properties" xmlns:ns1="http://schemas.microsoft.com/sharepoint/v3" xmlns:ns2="05f30027-ee48-4e27-9220-f2cd5eea7137" xmlns:ns3="c8d72d38-01c7-478f-9d17-b4abdd9faf2f" targetNamespace="http://schemas.microsoft.com/office/2006/metadata/properties" ma:root="true" ma:fieldsID="30ed9c37da5ff581b8e608e23224463a" ns1:_="" ns2:_="" ns3:_="">
    <xsd:import namespace="http://schemas.microsoft.com/sharepoint/v3"/>
    <xsd:import namespace="05f30027-ee48-4e27-9220-f2cd5eea7137"/>
    <xsd:import namespace="c8d72d38-01c7-478f-9d17-b4abdd9faf2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Format"/>
                <xsd:element ref="ns2:Template_x0020_Typ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30027-ee48-4e27-9220-f2cd5eea7137" elementFormDefault="qualified">
    <xsd:import namespace="http://schemas.microsoft.com/office/2006/documentManagement/types"/>
    <xsd:import namespace="http://schemas.microsoft.com/office/infopath/2007/PartnerControls"/>
    <xsd:element name="Format" ma:index="10" ma:displayName="Category" ma:format="Dropdown" ma:internalName="Format">
      <xsd:simpleType>
        <xsd:restriction base="dms:Choice">
          <xsd:enumeration value="Office Templates"/>
          <xsd:enumeration value="Fonts"/>
          <xsd:enumeration value="e-Templates"/>
          <xsd:enumeration value="Guidelines"/>
          <xsd:enumeration value="Holiday Cards"/>
          <xsd:enumeration value="Presentations"/>
          <xsd:enumeration value="Stationery"/>
          <xsd:enumeration value="Outlook"/>
          <xsd:enumeration value="Collateral"/>
          <xsd:enumeration value="Employee Communications"/>
          <xsd:enumeration value="DVD &amp; CD Labels"/>
          <xsd:enumeration value="Reports"/>
          <xsd:enumeration value="Assets"/>
        </xsd:restriction>
      </xsd:simpleType>
    </xsd:element>
    <xsd:element name="Template_x0020_Type" ma:index="11" nillable="true" ma:displayName="Template Type" ma:format="Dropdown" ma:internalName="Template_x0020_Type" ma:readOnly="false">
      <xsd:simpleType>
        <xsd:restriction base="dms:Choice">
          <xsd:enumeration value="Word"/>
          <xsd:enumeration value="PowerPoint"/>
          <xsd:enumeration value="Emai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72d38-01c7-478f-9d17-b4abdd9faf2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Format xmlns="05f30027-ee48-4e27-9220-f2cd5eea7137">Office Templates</Format>
    <Template_x0020_Type xmlns="05f30027-ee48-4e27-9220-f2cd5eea7137">PowerPoint</Template_x0020_Type>
    <SharedWithUsers xmlns="c8d72d38-01c7-478f-9d17-b4abdd9faf2f">
      <UserInfo>
        <DisplayName>Torchetti, Luca</DisplayName>
        <AccountId>3212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F2CC052-CE5D-436A-98C4-635E6B3B544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FA45877-EF8F-48C2-ABF7-A44CEF83EA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5f30027-ee48-4e27-9220-f2cd5eea7137"/>
    <ds:schemaRef ds:uri="c8d72d38-01c7-478f-9d17-b4abdd9faf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B37E0C-3142-43B1-84CF-C477273B2BB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0B3489D-5912-4CD1-9226-8433DFA24810}">
  <ds:schemaRefs>
    <ds:schemaRef ds:uri="http://schemas.microsoft.com/office/2006/metadata/properties"/>
    <ds:schemaRef ds:uri="http://schemas.microsoft.com/sharepoint/v3"/>
    <ds:schemaRef ds:uri="05f30027-ee48-4e27-9220-f2cd5eea7137"/>
    <ds:schemaRef ds:uri="c8d72d38-01c7-478f-9d17-b4abdd9faf2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CA_16x9</Template>
  <TotalTime>391</TotalTime>
  <Words>360</Words>
  <Application>Microsoft Macintosh PowerPoint</Application>
  <PresentationFormat>On-screen Show (16:9)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Unicode MS</vt:lpstr>
      <vt:lpstr>Calibri</vt:lpstr>
      <vt:lpstr>Consolas</vt:lpstr>
      <vt:lpstr>Mangal</vt:lpstr>
      <vt:lpstr>Wingdings</vt:lpstr>
      <vt:lpstr>Arial</vt:lpstr>
      <vt:lpstr>CA_Corp_and_Event_Template_16x9_Sept_2014</vt:lpstr>
      <vt:lpstr>CA_Event</vt:lpstr>
      <vt:lpstr>Corp and Event Divider</vt:lpstr>
      <vt:lpstr>Github – Agile Central Integration Demo Hands-on</vt:lpstr>
      <vt:lpstr>Github to Rally Integration</vt:lpstr>
      <vt:lpstr>Prerequisites:  System Setup  Github – Agile Central Integration Demo</vt:lpstr>
      <vt:lpstr>Approaches</vt:lpstr>
      <vt:lpstr>LAC Components and Flow “Stickies”</vt:lpstr>
      <vt:lpstr>Build Steps </vt:lpstr>
      <vt:lpstr>Build Steps (cont)</vt:lpstr>
      <vt:lpstr>Challenges to consider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Corkan, Kristy M</dc:creator>
  <cp:lastModifiedBy>Corkan, Kristy M</cp:lastModifiedBy>
  <cp:revision>21</cp:revision>
  <dcterms:created xsi:type="dcterms:W3CDTF">2017-10-16T19:32:34Z</dcterms:created>
  <dcterms:modified xsi:type="dcterms:W3CDTF">2017-10-17T05:58:55Z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0x01010092BA2EAAD2A8D84C99E208EBB3CF8084</vt:lpwstr>
  </property>
  <property fmtid="{D5CDD505-2E9C-101B-9397-08002B2CF9AE}" pid="3" name="Order">
    <vt:r8>33900</vt:r8>
  </property>
  <property fmtid="{D5CDD505-2E9C-101B-9397-08002B2CF9AE}" pid="4" name="f3ef05008f5c47ed945cb3972d501d34">
    <vt:lpwstr>Global (All)|2653d4d8-fc9f-450e-8ead-a4fb4448f331</vt:lpwstr>
  </property>
  <property fmtid="{D5CDD505-2E9C-101B-9397-08002B2CF9AE}" pid="5" name="b5a8983b3d0a43298f04595197d676ef">
    <vt:lpwstr>Secondary|fe184a4a-0676-4fe8-b30e-fc872b7e68bd</vt:lpwstr>
  </property>
  <property fmtid="{D5CDD505-2E9C-101B-9397-08002B2CF9AE}" pid="6" name="TaxCatchAll">
    <vt:lpwstr>4;#English|ba47a43d-b3eb-4355-b2f6-475b364557e3;#3;#Global (All)|2653d4d8-fc9f-450e-8ead-a4fb4448f331;#2;#Secondary|fe184a4a-0676-4fe8-b30e-fc872b7e68bd;#1;#Company Data|5bab93c5-d04b-4c34-a019-2bb170cba85d</vt:lpwstr>
  </property>
  <property fmtid="{D5CDD505-2E9C-101B-9397-08002B2CF9AE}" pid="7" name="eac2fd8918474fbf8d5df3abf268b857">
    <vt:lpwstr>English|ba47a43d-b3eb-4355-b2f6-475b364557e3</vt:lpwstr>
  </property>
  <property fmtid="{D5CDD505-2E9C-101B-9397-08002B2CF9AE}" pid="8" name="iecab73df2ce4188937826d98af6841f">
    <vt:lpwstr>Company Data|5bab93c5-d04b-4c34-a019-2bb170cba85d</vt:lpwstr>
  </property>
  <property fmtid="{D5CDD505-2E9C-101B-9397-08002B2CF9AE}" pid="9" name="GEO">
    <vt:lpwstr>3;#Global (All)|2653d4d8-fc9f-450e-8ead-a4fb4448f331</vt:lpwstr>
  </property>
  <property fmtid="{D5CDD505-2E9C-101B-9397-08002B2CF9AE}" pid="10" name="RecordType">
    <vt:lpwstr>2;#Secondary|fe184a4a-0676-4fe8-b30e-fc872b7e68bd</vt:lpwstr>
  </property>
  <property fmtid="{D5CDD505-2E9C-101B-9397-08002B2CF9AE}" pid="11" name="Confidentiality">
    <vt:lpwstr>1;#Company Data|5bab93c5-d04b-4c34-a019-2bb170cba85d</vt:lpwstr>
  </property>
  <property fmtid="{D5CDD505-2E9C-101B-9397-08002B2CF9AE}" pid="12" name="CALanguage">
    <vt:lpwstr>4;#English|ba47a43d-b3eb-4355-b2f6-475b364557e3</vt:lpwstr>
  </property>
  <property fmtid="{D5CDD505-2E9C-101B-9397-08002B2CF9AE}" pid="13" name="_dlc_DocId">
    <vt:lpwstr>ME4JTN3FEFVX-1225302172-339</vt:lpwstr>
  </property>
  <property fmtid="{D5CDD505-2E9C-101B-9397-08002B2CF9AE}" pid="14" name="_dlc_DocIdUrl">
    <vt:lpwstr>https://caone.sharepoint.com/sites/marketing/brandcenter/_layouts/15/DocIdRedir.aspx?ID=ME4JTN3FEFVX-1225302172-339, ME4JTN3FEFVX-1225302172-339</vt:lpwstr>
  </property>
  <property fmtid="{D5CDD505-2E9C-101B-9397-08002B2CF9AE}" pid="15" name="_dlc_DocIdItemGuid">
    <vt:lpwstr>db1a63af-1377-4088-ad99-397804d37a07</vt:lpwstr>
  </property>
</Properties>
</file>