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Inter Bold" panose="020B0604020202020204" charset="0"/>
      <p:regular r:id="rId5"/>
    </p:embeddedFont>
    <p:embeddedFont>
      <p:font typeface="League Spartan" panose="020B0604020202020204" charset="0"/>
      <p:regular r:id="rId6"/>
    </p:embeddedFont>
    <p:embeddedFont>
      <p:font typeface="Open Sans" panose="020B0606030504020204" pitchFamily="34" charset="0"/>
      <p:regular r:id="rId7"/>
    </p:embeddedFont>
    <p:embeddedFont>
      <p:font typeface="Open Sans Bold" panose="020B0806030504020204" charset="0"/>
      <p:regular r:id="rId8"/>
    </p:embeddedFont>
    <p:embeddedFont>
      <p:font typeface="Open Sauce" panose="020B0604020202020204" charset="0"/>
      <p:regular r:id="rId9"/>
    </p:embeddedFont>
    <p:embeddedFont>
      <p:font typeface="Open Sauce Bold" panose="020B0604020202020204" charset="0"/>
      <p:regular r:id="rId10"/>
    </p:embeddedFont>
    <p:embeddedFont>
      <p:font typeface="Open Sauce Heavy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047759" y="3749017"/>
            <a:ext cx="3240241" cy="6504134"/>
          </a:xfrm>
          <a:custGeom>
            <a:avLst/>
            <a:gdLst/>
            <a:ahLst/>
            <a:cxnLst/>
            <a:rect l="l" t="t" r="r" b="b"/>
            <a:pathLst>
              <a:path w="3240241" h="6504134">
                <a:moveTo>
                  <a:pt x="0" y="0"/>
                </a:moveTo>
                <a:lnTo>
                  <a:pt x="3240241" y="0"/>
                </a:lnTo>
                <a:lnTo>
                  <a:pt x="3240241" y="6504133"/>
                </a:lnTo>
                <a:lnTo>
                  <a:pt x="0" y="65041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3032403" y="-1448305"/>
            <a:ext cx="5255597" cy="13183610"/>
            <a:chOff x="0" y="0"/>
            <a:chExt cx="1384190" cy="347222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84190" cy="3472226"/>
            </a:xfrm>
            <a:custGeom>
              <a:avLst/>
              <a:gdLst/>
              <a:ahLst/>
              <a:cxnLst/>
              <a:rect l="l" t="t" r="r" b="b"/>
              <a:pathLst>
                <a:path w="1384190" h="3472226">
                  <a:moveTo>
                    <a:pt x="0" y="0"/>
                  </a:moveTo>
                  <a:lnTo>
                    <a:pt x="1384190" y="0"/>
                  </a:lnTo>
                  <a:lnTo>
                    <a:pt x="1384190" y="3472226"/>
                  </a:lnTo>
                  <a:lnTo>
                    <a:pt x="0" y="3472226"/>
                  </a:lnTo>
                  <a:close/>
                </a:path>
              </a:pathLst>
            </a:custGeom>
            <a:solidFill>
              <a:srgbClr val="10686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384190" cy="34912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9432880" y="1526000"/>
            <a:ext cx="7234999" cy="7234999"/>
          </a:xfrm>
          <a:custGeom>
            <a:avLst/>
            <a:gdLst/>
            <a:ahLst/>
            <a:cxnLst/>
            <a:rect l="l" t="t" r="r" b="b"/>
            <a:pathLst>
              <a:path w="7234999" h="7234999">
                <a:moveTo>
                  <a:pt x="0" y="0"/>
                </a:moveTo>
                <a:lnTo>
                  <a:pt x="7234999" y="0"/>
                </a:lnTo>
                <a:lnTo>
                  <a:pt x="7234999" y="7235000"/>
                </a:lnTo>
                <a:lnTo>
                  <a:pt x="0" y="723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0155267" y="2199722"/>
            <a:ext cx="5790226" cy="5887556"/>
            <a:chOff x="0" y="0"/>
            <a:chExt cx="6245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245000" cy="6349975"/>
            </a:xfrm>
            <a:custGeom>
              <a:avLst/>
              <a:gdLst/>
              <a:ahLst/>
              <a:cxnLst/>
              <a:rect l="l" t="t" r="r" b="b"/>
              <a:pathLst>
                <a:path w="6245000" h="6349975">
                  <a:moveTo>
                    <a:pt x="6245000" y="3175025"/>
                  </a:moveTo>
                  <a:cubicBezTo>
                    <a:pt x="6245000" y="4928451"/>
                    <a:pt x="4846982" y="6349975"/>
                    <a:pt x="3122500" y="6349975"/>
                  </a:cubicBezTo>
                  <a:cubicBezTo>
                    <a:pt x="1397993" y="6349975"/>
                    <a:pt x="0" y="4928451"/>
                    <a:pt x="0" y="3175025"/>
                  </a:cubicBezTo>
                  <a:cubicBezTo>
                    <a:pt x="0" y="1421511"/>
                    <a:pt x="1397993" y="0"/>
                    <a:pt x="3122500" y="0"/>
                  </a:cubicBezTo>
                  <a:cubicBezTo>
                    <a:pt x="4847007" y="0"/>
                    <a:pt x="6245000" y="1421511"/>
                    <a:pt x="6245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7887" r="-788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57435" y="3489495"/>
            <a:ext cx="79536" cy="4343311"/>
            <a:chOff x="0" y="0"/>
            <a:chExt cx="20948" cy="114391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948" cy="1143917"/>
            </a:xfrm>
            <a:custGeom>
              <a:avLst/>
              <a:gdLst/>
              <a:ahLst/>
              <a:cxnLst/>
              <a:rect l="l" t="t" r="r" b="b"/>
              <a:pathLst>
                <a:path w="20948" h="1143917">
                  <a:moveTo>
                    <a:pt x="0" y="0"/>
                  </a:moveTo>
                  <a:lnTo>
                    <a:pt x="20948" y="0"/>
                  </a:lnTo>
                  <a:lnTo>
                    <a:pt x="20948" y="1143917"/>
                  </a:lnTo>
                  <a:lnTo>
                    <a:pt x="0" y="1143917"/>
                  </a:ln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20948" cy="11629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28700" y="847313"/>
            <a:ext cx="10547201" cy="1352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32"/>
              </a:lnSpc>
            </a:pPr>
            <a:r>
              <a:rPr lang="en-US" sz="7880" b="1" spc="-157">
                <a:solidFill>
                  <a:srgbClr val="FAC80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Luminous Techno - X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87521" y="6102685"/>
            <a:ext cx="6832368" cy="1730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87"/>
              </a:lnSpc>
            </a:pPr>
            <a:r>
              <a:rPr lang="en-US" sz="3300" spc="264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-Dhivya G.</a:t>
            </a:r>
          </a:p>
          <a:p>
            <a:pPr algn="l">
              <a:lnSpc>
                <a:spcPts val="4587"/>
              </a:lnSpc>
            </a:pPr>
            <a:r>
              <a:rPr lang="en-US" sz="3300" spc="264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-Shreksta R.</a:t>
            </a:r>
          </a:p>
          <a:p>
            <a:pPr algn="l">
              <a:lnSpc>
                <a:spcPts val="4587"/>
              </a:lnSpc>
            </a:pPr>
            <a:r>
              <a:rPr lang="en-US" sz="3300" spc="264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-Samiha Syeed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387521" y="3489495"/>
            <a:ext cx="8293728" cy="2533118"/>
            <a:chOff x="0" y="0"/>
            <a:chExt cx="11058304" cy="337749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783167"/>
              <a:ext cx="11058304" cy="2594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306"/>
                </a:lnSpc>
              </a:pPr>
              <a:r>
                <a:rPr lang="en-US" sz="11647" b="1" spc="-232">
                  <a:solidFill>
                    <a:srgbClr val="191919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PINNACLE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11058304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00"/>
                </a:lnSpc>
              </a:pPr>
              <a:r>
                <a:rPr lang="en-US" sz="5000" b="1" spc="-100">
                  <a:solidFill>
                    <a:srgbClr val="191919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TEAM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705" y="1767731"/>
            <a:ext cx="16977595" cy="8111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19"/>
              </a:lnSpc>
            </a:pPr>
            <a:r>
              <a:rPr lang="en-US" sz="3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Our solution aims to create a </a:t>
            </a:r>
            <a:r>
              <a:rPr lang="en-US" sz="37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community-driven platform </a:t>
            </a:r>
            <a:r>
              <a:rPr lang="en-US" sz="3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optimizing solar energy use in </a:t>
            </a:r>
            <a:r>
              <a:rPr lang="en-US" sz="37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gated communities </a:t>
            </a:r>
            <a:r>
              <a:rPr lang="en-US" sz="3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through a Time-of-Use (</a:t>
            </a:r>
            <a:r>
              <a:rPr lang="en-US" sz="3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ToU</a:t>
            </a:r>
            <a:r>
              <a:rPr lang="en-US" sz="3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and Time-of-Day (</a:t>
            </a:r>
            <a:r>
              <a:rPr lang="en-US" sz="3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ToD</a:t>
            </a:r>
            <a:r>
              <a:rPr lang="en-US" sz="3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approach. Its primary purpose is to promote energy conservation and sustainability by empowering residents to manage their solar resources effectively. It consists of two components: a community website and a personalized mobile app. </a:t>
            </a:r>
          </a:p>
          <a:p>
            <a:pPr algn="just">
              <a:lnSpc>
                <a:spcPts val="5319"/>
              </a:lnSpc>
            </a:pPr>
            <a:endParaRPr lang="en-US" sz="37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5319"/>
              </a:lnSpc>
            </a:pPr>
            <a:r>
              <a:rPr lang="en-US" sz="3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website shows total solar energy stored and available for sharing, usage based on climate, and real-time updates on tariff schedules. The app provides monthly electricity analysis, tracks each appliance's energy usage, calculates savings, and sends low tariff period notifications.</a:t>
            </a:r>
          </a:p>
          <a:p>
            <a:pPr algn="just">
              <a:lnSpc>
                <a:spcPts val="5319"/>
              </a:lnSpc>
            </a:pPr>
            <a:endParaRPr lang="en-US" sz="37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81705" y="435928"/>
            <a:ext cx="14914085" cy="1061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680"/>
              </a:lnSpc>
            </a:pPr>
            <a:r>
              <a:rPr lang="en-US" sz="62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PROPOSED SYSTEM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10094695"/>
            <a:ext cx="18264272" cy="192305"/>
            <a:chOff x="0" y="0"/>
            <a:chExt cx="4810343" cy="5064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020194" y="0"/>
            <a:ext cx="1876618" cy="1908163"/>
            <a:chOff x="0" y="0"/>
            <a:chExt cx="6245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245000" cy="6349975"/>
            </a:xfrm>
            <a:custGeom>
              <a:avLst/>
              <a:gdLst/>
              <a:ahLst/>
              <a:cxnLst/>
              <a:rect l="l" t="t" r="r" b="b"/>
              <a:pathLst>
                <a:path w="6245000" h="6349975">
                  <a:moveTo>
                    <a:pt x="6245000" y="3175025"/>
                  </a:moveTo>
                  <a:cubicBezTo>
                    <a:pt x="6245000" y="4928451"/>
                    <a:pt x="4846982" y="6349975"/>
                    <a:pt x="3122500" y="6349975"/>
                  </a:cubicBezTo>
                  <a:cubicBezTo>
                    <a:pt x="1397993" y="6349975"/>
                    <a:pt x="0" y="4928451"/>
                    <a:pt x="0" y="3175025"/>
                  </a:cubicBezTo>
                  <a:cubicBezTo>
                    <a:pt x="0" y="1421511"/>
                    <a:pt x="1397993" y="0"/>
                    <a:pt x="3122500" y="0"/>
                  </a:cubicBezTo>
                  <a:cubicBezTo>
                    <a:pt x="4847007" y="0"/>
                    <a:pt x="6245000" y="1421511"/>
                    <a:pt x="6245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7887" r="-788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10094695"/>
            <a:ext cx="18264272" cy="192305"/>
            <a:chOff x="0" y="0"/>
            <a:chExt cx="4810343" cy="506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22562" y="7316759"/>
            <a:ext cx="8318288" cy="2493347"/>
            <a:chOff x="0" y="0"/>
            <a:chExt cx="11091051" cy="3324463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130813" cy="1170199"/>
              <a:chOff x="0" y="0"/>
              <a:chExt cx="785443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8544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85443" h="812800">
                    <a:moveTo>
                      <a:pt x="392722" y="0"/>
                    </a:moveTo>
                    <a:cubicBezTo>
                      <a:pt x="175827" y="0"/>
                      <a:pt x="0" y="181951"/>
                      <a:pt x="0" y="406400"/>
                    </a:cubicBezTo>
                    <a:cubicBezTo>
                      <a:pt x="0" y="630849"/>
                      <a:pt x="175827" y="812800"/>
                      <a:pt x="392722" y="812800"/>
                    </a:cubicBezTo>
                    <a:cubicBezTo>
                      <a:pt x="609616" y="812800"/>
                      <a:pt x="785443" y="630849"/>
                      <a:pt x="785443" y="406400"/>
                    </a:cubicBezTo>
                    <a:cubicBezTo>
                      <a:pt x="785443" y="181951"/>
                      <a:pt x="609616" y="0"/>
                      <a:pt x="392722" y="0"/>
                    </a:cubicBezTo>
                    <a:close/>
                  </a:path>
                </a:pathLst>
              </a:custGeom>
              <a:solidFill>
                <a:srgbClr val="EAE4D2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73635" y="19050"/>
                <a:ext cx="638173" cy="717550"/>
              </a:xfrm>
              <a:prstGeom prst="rect">
                <a:avLst/>
              </a:prstGeom>
            </p:spPr>
            <p:txBody>
              <a:bodyPr lIns="44470" tIns="44470" rIns="44470" bIns="44470" rtlCol="0" anchor="ctr"/>
              <a:lstStyle/>
              <a:p>
                <a:pPr algn="ctr">
                  <a:lnSpc>
                    <a:spcPts val="4199"/>
                  </a:lnSpc>
                </a:pPr>
                <a:r>
                  <a:rPr lang="en-US" sz="2999" b="1">
                    <a:solidFill>
                      <a:srgbClr val="17726D"/>
                    </a:solidFill>
                    <a:latin typeface="Inter Bold"/>
                    <a:ea typeface="Inter Bold"/>
                    <a:cs typeface="Inter Bold"/>
                    <a:sym typeface="Inter Bold"/>
                  </a:rPr>
                  <a:t>03</a:t>
                </a:r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1197848"/>
              <a:ext cx="11091051" cy="2126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 algn="just">
                <a:lnSpc>
                  <a:spcPts val="3255"/>
                </a:lnSpc>
                <a:buFont typeface="Arial"/>
                <a:buChar char="•"/>
              </a:pPr>
              <a:r>
                <a:rPr lang="en-US" sz="2100" b="1" spc="-73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Conservation Events &amp; Posts </a:t>
              </a:r>
              <a:r>
                <a:rPr lang="en-US" sz="2100" spc="-73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to host energy awareness campaigns and events to encourage residents to contribute to sustainability.</a:t>
              </a:r>
            </a:p>
            <a:p>
              <a:pPr marL="453390" lvl="1" indent="-226695" algn="just">
                <a:lnSpc>
                  <a:spcPts val="3255"/>
                </a:lnSpc>
                <a:buFont typeface="Arial"/>
                <a:buChar char="•"/>
              </a:pPr>
              <a:r>
                <a:rPr lang="en-US" sz="2100" b="1" spc="-73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Solar Energy Sharing </a:t>
              </a:r>
              <a:r>
                <a:rPr lang="en-US" sz="2100" spc="-73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allows users to request or contribute excess solar energy among residents to foster community energy balance..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407045" y="287707"/>
              <a:ext cx="8966168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Community Engagement &amp; Awareness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22562" y="792185"/>
            <a:ext cx="8530393" cy="2972160"/>
            <a:chOff x="0" y="0"/>
            <a:chExt cx="11373857" cy="3962881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1130813" cy="1170199"/>
              <a:chOff x="0" y="0"/>
              <a:chExt cx="785443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78544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85443" h="812800">
                    <a:moveTo>
                      <a:pt x="392722" y="0"/>
                    </a:moveTo>
                    <a:cubicBezTo>
                      <a:pt x="175827" y="0"/>
                      <a:pt x="0" y="181951"/>
                      <a:pt x="0" y="406400"/>
                    </a:cubicBezTo>
                    <a:cubicBezTo>
                      <a:pt x="0" y="630849"/>
                      <a:pt x="175827" y="812800"/>
                      <a:pt x="392722" y="812800"/>
                    </a:cubicBezTo>
                    <a:cubicBezTo>
                      <a:pt x="609616" y="812800"/>
                      <a:pt x="785443" y="630849"/>
                      <a:pt x="785443" y="406400"/>
                    </a:cubicBezTo>
                    <a:cubicBezTo>
                      <a:pt x="785443" y="181951"/>
                      <a:pt x="609616" y="0"/>
                      <a:pt x="392722" y="0"/>
                    </a:cubicBezTo>
                    <a:close/>
                  </a:path>
                </a:pathLst>
              </a:custGeom>
              <a:solidFill>
                <a:srgbClr val="EAE4D2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73635" y="19050"/>
                <a:ext cx="638173" cy="717550"/>
              </a:xfrm>
              <a:prstGeom prst="rect">
                <a:avLst/>
              </a:prstGeom>
            </p:spPr>
            <p:txBody>
              <a:bodyPr lIns="44470" tIns="44470" rIns="44470" bIns="44470" rtlCol="0" anchor="ctr"/>
              <a:lstStyle/>
              <a:p>
                <a:pPr algn="ctr">
                  <a:lnSpc>
                    <a:spcPts val="4199"/>
                  </a:lnSpc>
                </a:pPr>
                <a:r>
                  <a:rPr lang="en-US" sz="2999" b="1">
                    <a:solidFill>
                      <a:srgbClr val="17726D"/>
                    </a:solidFill>
                    <a:latin typeface="Inter Bold"/>
                    <a:ea typeface="Inter Bold"/>
                    <a:cs typeface="Inter Bold"/>
                    <a:sym typeface="Inter Bold"/>
                  </a:rPr>
                  <a:t>01</a:t>
                </a:r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0" y="1290166"/>
              <a:ext cx="11373857" cy="2672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 algn="just">
                <a:lnSpc>
                  <a:spcPts val="3255"/>
                </a:lnSpc>
                <a:buFont typeface="Arial"/>
                <a:buChar char="•"/>
              </a:pPr>
              <a:r>
                <a:rPr lang="en-US" sz="2100" b="1" spc="-73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Collective Data Bank for Solar Energy </a:t>
              </a:r>
              <a:r>
                <a:rPr lang="en-US" sz="2100" spc="-73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storage, production predictions, and consumption for the entire gated community.</a:t>
              </a:r>
            </a:p>
            <a:p>
              <a:pPr marL="453390" lvl="1" indent="-226695" algn="just">
                <a:lnSpc>
                  <a:spcPts val="3255"/>
                </a:lnSpc>
                <a:buFont typeface="Arial"/>
                <a:buChar char="•"/>
              </a:pPr>
              <a:r>
                <a:rPr lang="en-US" sz="2100" b="1" spc="-73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Real-time energy consumption, meter readings,</a:t>
              </a:r>
              <a:r>
                <a:rPr lang="en-US" sz="2100" spc="-73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and highlights </a:t>
              </a:r>
              <a:r>
                <a:rPr lang="en-US" sz="2100" b="1" spc="-73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low, high, and peak tariff periods</a:t>
              </a:r>
              <a:r>
                <a:rPr lang="en-US" sz="2100" spc="-73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for smarter energy usage decisions across the community.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439285" y="-4393"/>
              <a:ext cx="8875613" cy="1131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Centralized Website for Community-Wide Energy Management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22562" y="4109188"/>
            <a:ext cx="8583387" cy="2862728"/>
            <a:chOff x="0" y="0"/>
            <a:chExt cx="11444516" cy="3816971"/>
          </a:xfrm>
        </p:grpSpPr>
        <p:sp>
          <p:nvSpPr>
            <p:cNvPr id="21" name="TextBox 21"/>
            <p:cNvSpPr txBox="1"/>
            <p:nvPr/>
          </p:nvSpPr>
          <p:spPr>
            <a:xfrm>
              <a:off x="0" y="1144256"/>
              <a:ext cx="11112021" cy="2672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 algn="just">
                <a:lnSpc>
                  <a:spcPts val="3255"/>
                </a:lnSpc>
                <a:buFont typeface="Arial"/>
                <a:buChar char="•"/>
              </a:pPr>
              <a:r>
                <a:rPr lang="en-US" sz="2100" b="1" spc="-73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Weather-Based Energy Optimization </a:t>
              </a:r>
              <a:r>
                <a:rPr lang="en-US" sz="2100" spc="-73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provides climate-based recommendations and predictions about total solar energy production.</a:t>
              </a:r>
            </a:p>
            <a:p>
              <a:pPr marL="453390" lvl="1" indent="-226695" algn="just">
                <a:lnSpc>
                  <a:spcPts val="3255"/>
                </a:lnSpc>
                <a:buFont typeface="Arial"/>
                <a:buChar char="•"/>
              </a:pPr>
              <a:r>
                <a:rPr lang="en-US" sz="2100" b="1" spc="-73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Automated Planning</a:t>
              </a:r>
              <a:r>
                <a:rPr lang="en-US" sz="2100" spc="-73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to maximize solar energy during sunny days and conserve it during less favorable weather conditions.</a:t>
              </a:r>
            </a:p>
          </p:txBody>
        </p:sp>
        <p:grpSp>
          <p:nvGrpSpPr>
            <p:cNvPr id="22" name="Group 22"/>
            <p:cNvGrpSpPr/>
            <p:nvPr/>
          </p:nvGrpSpPr>
          <p:grpSpPr>
            <a:xfrm>
              <a:off x="0" y="0"/>
              <a:ext cx="1130813" cy="1170199"/>
              <a:chOff x="0" y="0"/>
              <a:chExt cx="785443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78544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85443" h="812800">
                    <a:moveTo>
                      <a:pt x="392722" y="0"/>
                    </a:moveTo>
                    <a:cubicBezTo>
                      <a:pt x="175827" y="0"/>
                      <a:pt x="0" y="181951"/>
                      <a:pt x="0" y="406400"/>
                    </a:cubicBezTo>
                    <a:cubicBezTo>
                      <a:pt x="0" y="630849"/>
                      <a:pt x="175827" y="812800"/>
                      <a:pt x="392722" y="812800"/>
                    </a:cubicBezTo>
                    <a:cubicBezTo>
                      <a:pt x="609616" y="812800"/>
                      <a:pt x="785443" y="630849"/>
                      <a:pt x="785443" y="406400"/>
                    </a:cubicBezTo>
                    <a:cubicBezTo>
                      <a:pt x="785443" y="181951"/>
                      <a:pt x="609616" y="0"/>
                      <a:pt x="392722" y="0"/>
                    </a:cubicBezTo>
                    <a:close/>
                  </a:path>
                </a:pathLst>
              </a:custGeom>
              <a:solidFill>
                <a:srgbClr val="EAE4D2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73635" y="19050"/>
                <a:ext cx="638173" cy="717550"/>
              </a:xfrm>
              <a:prstGeom prst="rect">
                <a:avLst/>
              </a:prstGeom>
            </p:spPr>
            <p:txBody>
              <a:bodyPr lIns="44470" tIns="44470" rIns="44470" bIns="44470" rtlCol="0" anchor="ctr"/>
              <a:lstStyle/>
              <a:p>
                <a:pPr algn="ctr">
                  <a:lnSpc>
                    <a:spcPts val="4199"/>
                  </a:lnSpc>
                </a:pPr>
                <a:r>
                  <a:rPr lang="en-US" sz="2999" b="1">
                    <a:solidFill>
                      <a:srgbClr val="17726D"/>
                    </a:solidFill>
                    <a:latin typeface="Inter Bold"/>
                    <a:ea typeface="Inter Bold"/>
                    <a:cs typeface="Inter Bold"/>
                    <a:sym typeface="Inter Bold"/>
                  </a:rPr>
                  <a:t>02</a:t>
                </a:r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1439285" y="287707"/>
              <a:ext cx="10005231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Climate-Based Energy Recommendations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128829" y="3722492"/>
            <a:ext cx="889677" cy="877649"/>
            <a:chOff x="0" y="0"/>
            <a:chExt cx="82394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23940" cy="812800"/>
            </a:xfrm>
            <a:custGeom>
              <a:avLst/>
              <a:gdLst/>
              <a:ahLst/>
              <a:cxnLst/>
              <a:rect l="l" t="t" r="r" b="b"/>
              <a:pathLst>
                <a:path w="823940" h="812800">
                  <a:moveTo>
                    <a:pt x="411970" y="0"/>
                  </a:moveTo>
                  <a:cubicBezTo>
                    <a:pt x="184445" y="0"/>
                    <a:pt x="0" y="181951"/>
                    <a:pt x="0" y="406400"/>
                  </a:cubicBezTo>
                  <a:cubicBezTo>
                    <a:pt x="0" y="630849"/>
                    <a:pt x="184445" y="812800"/>
                    <a:pt x="411970" y="812800"/>
                  </a:cubicBezTo>
                  <a:cubicBezTo>
                    <a:pt x="639494" y="812800"/>
                    <a:pt x="823940" y="630849"/>
                    <a:pt x="823940" y="406400"/>
                  </a:cubicBezTo>
                  <a:cubicBezTo>
                    <a:pt x="823940" y="181951"/>
                    <a:pt x="639494" y="0"/>
                    <a:pt x="41197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7244" y="19050"/>
              <a:ext cx="669451" cy="717550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b="1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05</a:t>
              </a: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0274548" y="3926366"/>
            <a:ext cx="705421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Smart Scheduling &amp; Notifications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128829" y="4641159"/>
            <a:ext cx="8736609" cy="2021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just">
              <a:lnSpc>
                <a:spcPts val="3255"/>
              </a:lnSpc>
              <a:buFont typeface="Arial"/>
              <a:buChar char="•"/>
            </a:pPr>
            <a:r>
              <a:rPr lang="en-US" sz="2100" spc="-7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app provides </a:t>
            </a:r>
            <a:r>
              <a:rPr lang="en-US" sz="2100" b="1" spc="-7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personalized notifications for low-tariff periods</a:t>
            </a:r>
            <a:r>
              <a:rPr lang="en-US" sz="2100" spc="-7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encouraging residents to optimize their energy usage.</a:t>
            </a:r>
          </a:p>
          <a:p>
            <a:pPr marL="453390" lvl="1" indent="-226695" algn="just">
              <a:lnSpc>
                <a:spcPts val="3255"/>
              </a:lnSpc>
              <a:buFont typeface="Arial"/>
              <a:buChar char="•"/>
            </a:pPr>
            <a:r>
              <a:rPr lang="en-US" sz="2100" b="1" spc="-7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Energy Usage Roadmap </a:t>
            </a:r>
            <a:r>
              <a:rPr lang="en-US" sz="2100" spc="-7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available for residents to </a:t>
            </a:r>
            <a:r>
              <a:rPr lang="en-US" sz="2100" b="1" spc="-7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understand solar energy consumption and make informed decisions on energy conservation.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9128829" y="7046242"/>
            <a:ext cx="8736609" cy="2956004"/>
            <a:chOff x="0" y="0"/>
            <a:chExt cx="11648812" cy="3941339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1130813" cy="1170199"/>
              <a:chOff x="0" y="0"/>
              <a:chExt cx="785443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78544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85443" h="812800">
                    <a:moveTo>
                      <a:pt x="392722" y="0"/>
                    </a:moveTo>
                    <a:cubicBezTo>
                      <a:pt x="175827" y="0"/>
                      <a:pt x="0" y="181951"/>
                      <a:pt x="0" y="406400"/>
                    </a:cubicBezTo>
                    <a:cubicBezTo>
                      <a:pt x="0" y="630849"/>
                      <a:pt x="175827" y="812800"/>
                      <a:pt x="392722" y="812800"/>
                    </a:cubicBezTo>
                    <a:cubicBezTo>
                      <a:pt x="609616" y="812800"/>
                      <a:pt x="785443" y="630849"/>
                      <a:pt x="785443" y="406400"/>
                    </a:cubicBezTo>
                    <a:cubicBezTo>
                      <a:pt x="785443" y="181951"/>
                      <a:pt x="609616" y="0"/>
                      <a:pt x="392722" y="0"/>
                    </a:cubicBezTo>
                    <a:close/>
                  </a:path>
                </a:pathLst>
              </a:custGeom>
              <a:solidFill>
                <a:srgbClr val="EAE4D2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73635" y="19050"/>
                <a:ext cx="638173" cy="717550"/>
              </a:xfrm>
              <a:prstGeom prst="rect">
                <a:avLst/>
              </a:prstGeom>
            </p:spPr>
            <p:txBody>
              <a:bodyPr lIns="44470" tIns="44470" rIns="44470" bIns="44470" rtlCol="0" anchor="ctr"/>
              <a:lstStyle/>
              <a:p>
                <a:pPr algn="ctr">
                  <a:lnSpc>
                    <a:spcPts val="4199"/>
                  </a:lnSpc>
                </a:pPr>
                <a:r>
                  <a:rPr lang="en-US" sz="2999" b="1">
                    <a:solidFill>
                      <a:srgbClr val="17726D"/>
                    </a:solidFill>
                    <a:latin typeface="Inter Bold"/>
                    <a:ea typeface="Inter Bold"/>
                    <a:cs typeface="Inter Bold"/>
                    <a:sym typeface="Inter Bold"/>
                  </a:rPr>
                  <a:t>06</a:t>
                </a: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1502588" y="287707"/>
              <a:ext cx="10146224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Energy Tracking &amp; Carbon Emission Detection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1268624"/>
              <a:ext cx="11406695" cy="2672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 algn="just">
                <a:lnSpc>
                  <a:spcPts val="3255"/>
                </a:lnSpc>
                <a:buFont typeface="Arial"/>
                <a:buChar char="•"/>
              </a:pPr>
              <a:r>
                <a:rPr lang="en-US" sz="2100" b="1" spc="-73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Track Individual Appliance</a:t>
              </a:r>
              <a:r>
                <a:rPr lang="en-US" sz="2100" spc="-73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100" b="1" spc="-73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energy consumption</a:t>
              </a:r>
              <a:r>
                <a:rPr lang="en-US" sz="2100" spc="-73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providing insights on which devices consume the most energy.</a:t>
              </a:r>
            </a:p>
            <a:p>
              <a:pPr marL="453390" lvl="1" indent="-226695" algn="just">
                <a:lnSpc>
                  <a:spcPts val="3255"/>
                </a:lnSpc>
                <a:buFont typeface="Arial"/>
                <a:buChar char="•"/>
              </a:pPr>
              <a:r>
                <a:rPr lang="en-US" sz="2100" b="1" spc="-73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Carbon Emission Detection</a:t>
              </a:r>
              <a:r>
                <a:rPr lang="en-US" sz="2100" spc="-73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calculates carbon emissions based on energy usage patterns and provides recommendations on how to reduce emissions.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9128829" y="792185"/>
            <a:ext cx="914787" cy="877649"/>
            <a:chOff x="0" y="0"/>
            <a:chExt cx="847193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47193" cy="812800"/>
            </a:xfrm>
            <a:custGeom>
              <a:avLst/>
              <a:gdLst/>
              <a:ahLst/>
              <a:cxnLst/>
              <a:rect l="l" t="t" r="r" b="b"/>
              <a:pathLst>
                <a:path w="847193" h="812800">
                  <a:moveTo>
                    <a:pt x="423597" y="0"/>
                  </a:moveTo>
                  <a:cubicBezTo>
                    <a:pt x="189651" y="0"/>
                    <a:pt x="0" y="181951"/>
                    <a:pt x="0" y="406400"/>
                  </a:cubicBezTo>
                  <a:cubicBezTo>
                    <a:pt x="0" y="630849"/>
                    <a:pt x="189651" y="812800"/>
                    <a:pt x="423597" y="812800"/>
                  </a:cubicBezTo>
                  <a:cubicBezTo>
                    <a:pt x="657543" y="812800"/>
                    <a:pt x="847193" y="630849"/>
                    <a:pt x="847193" y="406400"/>
                  </a:cubicBezTo>
                  <a:cubicBezTo>
                    <a:pt x="847193" y="181951"/>
                    <a:pt x="657543" y="0"/>
                    <a:pt x="423597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9424" y="19050"/>
              <a:ext cx="688345" cy="717550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b="1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04</a:t>
              </a:r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9128829" y="1726984"/>
            <a:ext cx="8736609" cy="1611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just">
              <a:lnSpc>
                <a:spcPts val="3255"/>
              </a:lnSpc>
              <a:buFont typeface="Arial"/>
              <a:buChar char="•"/>
            </a:pPr>
            <a:r>
              <a:rPr lang="en-US" sz="2100" b="1" spc="-7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Individual Energy Consumption Tracker</a:t>
            </a:r>
            <a:r>
              <a:rPr lang="en-US" sz="2100" spc="-7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displays personalized energy usage data and meter readings for each household.</a:t>
            </a:r>
          </a:p>
          <a:p>
            <a:pPr marL="453390" lvl="1" indent="-226695" algn="just">
              <a:lnSpc>
                <a:spcPts val="3255"/>
              </a:lnSpc>
              <a:buFont typeface="Arial"/>
              <a:buChar char="•"/>
            </a:pPr>
            <a:r>
              <a:rPr lang="en-US" sz="2100" b="1" spc="-7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Solar Energy Allocation </a:t>
            </a:r>
            <a:r>
              <a:rPr lang="en-US" sz="2100" spc="-7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shows how much solar energy is available for each resident and manages requests for extra energy when needed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0306883" y="990383"/>
            <a:ext cx="725330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Personalized Resident Energy App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205464" y="137760"/>
            <a:ext cx="3877072" cy="504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b="1" spc="662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KEY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389</Words>
  <Application>Microsoft Office PowerPoint</Application>
  <PresentationFormat>Custom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Open Sans Bold</vt:lpstr>
      <vt:lpstr>Open Sauce</vt:lpstr>
      <vt:lpstr>Arial</vt:lpstr>
      <vt:lpstr>Open Sauce Bold</vt:lpstr>
      <vt:lpstr>Calibri</vt:lpstr>
      <vt:lpstr>League Spartan</vt:lpstr>
      <vt:lpstr>Open Sauce Heavy</vt:lpstr>
      <vt:lpstr>Inter Bold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Dhivya G (Nokia)</cp:lastModifiedBy>
  <cp:revision>2</cp:revision>
  <dcterms:created xsi:type="dcterms:W3CDTF">2006-08-16T00:00:00Z</dcterms:created>
  <dcterms:modified xsi:type="dcterms:W3CDTF">2024-10-05T22:52:43Z</dcterms:modified>
  <dc:identifier>DAGSvJs-GBg</dc:identifier>
</cp:coreProperties>
</file>