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20" r:id="rId8"/>
    <p:sldId id="265" r:id="rId9"/>
    <p:sldId id="274" r:id="rId10"/>
    <p:sldId id="319" r:id="rId11"/>
    <p:sldId id="321" r:id="rId12"/>
    <p:sldId id="322" r:id="rId13"/>
    <p:sldId id="323" r:id="rId14"/>
    <p:sldId id="261" r:id="rId15"/>
    <p:sldId id="324" r:id="rId16"/>
    <p:sldId id="325" r:id="rId17"/>
    <p:sldId id="276" r:id="rId18"/>
    <p:sldId id="326" r:id="rId19"/>
    <p:sldId id="327" r:id="rId20"/>
    <p:sldId id="328" r:id="rId21"/>
  </p:sldIdLst>
  <p:sldSz cx="9144000" cy="5143500"/>
  <p:notesSz cx="6858000" cy="9144000"/>
  <p:embeddedFontLst>
    <p:embeddedFont>
      <p:font typeface="Montserrat Black" panose="00000500000000000000"/>
      <p:regular r:id="rId25"/>
    </p:embeddedFont>
    <p:embeddedFont>
      <p:font typeface="Open Sans" panose="020B0606030504020204"/>
      <p:italic r:id="rId26"/>
    </p:embeddedFont>
    <p:embeddedFont>
      <p:font typeface="Open Sans ExtraBold" panose="020B0606030504020204"/>
      <p:italic r:id="rId27"/>
    </p:embeddedFont>
    <p:embeddedFont>
      <p:font typeface="Lato" panose="020F0502020204030203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E1A"/>
    <a:srgbClr val="E5E4E2"/>
    <a:srgbClr val="C0C0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46eb17aa6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a46eb17aa6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460af99cd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460af99cd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4634428f_1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c4634428f_1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c4634428f_1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c4634428f_1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46eb17aa6_0_7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46eb17aa6_0_7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ab14034664_0_6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ab14034664_0_6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13225" y="1487125"/>
            <a:ext cx="7717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1608750" y="3228425"/>
            <a:ext cx="59265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494C5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rot="10800000">
            <a:off x="-2363" y="14229"/>
            <a:ext cx="3788947" cy="848458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1"/>
          <p:cNvSpPr/>
          <p:nvPr/>
        </p:nvSpPr>
        <p:spPr>
          <a:xfrm rot="-5400000" flipH="1">
            <a:off x="7974582" y="3990689"/>
            <a:ext cx="1981680" cy="352425"/>
          </a:xfrm>
          <a:custGeom>
            <a:avLst/>
            <a:gdLst/>
            <a:ahLst/>
            <a:cxnLst/>
            <a:rect l="l" t="t" r="r" b="b"/>
            <a:pathLst>
              <a:path w="22342" h="3973" extrusionOk="0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1"/>
          <p:cNvSpPr/>
          <p:nvPr/>
        </p:nvSpPr>
        <p:spPr>
          <a:xfrm rot="10800000">
            <a:off x="-535772" y="-43568"/>
            <a:ext cx="1307656" cy="1192006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 rot="10800000">
            <a:off x="-871929" y="3861685"/>
            <a:ext cx="2101011" cy="1915180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1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5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5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5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5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 panose="020B0606030504020204"/>
              <a:buNone/>
              <a:defRPr sz="2000" b="1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type="subTitle" idx="1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5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3"/>
          <p:cNvSpPr txBox="1"/>
          <p:nvPr>
            <p:ph type="subTitle" idx="6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type="subTitle" idx="7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3"/>
          <p:cNvSpPr txBox="1"/>
          <p:nvPr>
            <p:ph type="subTitle" idx="8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type="subTitle" idx="9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3"/>
          <p:cNvSpPr txBox="1"/>
          <p:nvPr>
            <p:ph type="subTitle" idx="13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subTitle" idx="14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3"/>
          <p:cNvSpPr txBox="1"/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3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3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3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3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4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4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4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5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5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5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6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6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6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APTION_ONLY_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>
            <p:ph type="subTitle" idx="1"/>
          </p:nvPr>
        </p:nvSpPr>
        <p:spPr>
          <a:xfrm>
            <a:off x="1033698" y="3284644"/>
            <a:ext cx="11520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type="subTitle" idx="2"/>
          </p:nvPr>
        </p:nvSpPr>
        <p:spPr>
          <a:xfrm>
            <a:off x="893298" y="3655875"/>
            <a:ext cx="1432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type="subTitle" idx="3"/>
          </p:nvPr>
        </p:nvSpPr>
        <p:spPr>
          <a:xfrm>
            <a:off x="3004651" y="3284644"/>
            <a:ext cx="1152000" cy="3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type="subTitle" idx="4"/>
          </p:nvPr>
        </p:nvSpPr>
        <p:spPr>
          <a:xfrm>
            <a:off x="2864251" y="3655875"/>
            <a:ext cx="1432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type="subTitle" idx="5"/>
          </p:nvPr>
        </p:nvSpPr>
        <p:spPr>
          <a:xfrm>
            <a:off x="4976396" y="3284644"/>
            <a:ext cx="1154400" cy="3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type="subTitle" idx="6"/>
          </p:nvPr>
        </p:nvSpPr>
        <p:spPr>
          <a:xfrm>
            <a:off x="4837196" y="3655875"/>
            <a:ext cx="1432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type="subTitle" idx="7"/>
          </p:nvPr>
        </p:nvSpPr>
        <p:spPr>
          <a:xfrm>
            <a:off x="6947353" y="3284644"/>
            <a:ext cx="1152000" cy="3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type="subTitle" idx="8"/>
          </p:nvPr>
        </p:nvSpPr>
        <p:spPr>
          <a:xfrm>
            <a:off x="6806953" y="3655875"/>
            <a:ext cx="1432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2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8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8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8"/>
          <p:cNvSpPr txBox="1"/>
          <p:nvPr>
            <p:ph type="subTitle" idx="1"/>
          </p:nvPr>
        </p:nvSpPr>
        <p:spPr>
          <a:xfrm>
            <a:off x="1206674" y="1385744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type="subTitle" idx="2"/>
          </p:nvPr>
        </p:nvSpPr>
        <p:spPr>
          <a:xfrm>
            <a:off x="1206674" y="1681000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type="subTitle" idx="3"/>
          </p:nvPr>
        </p:nvSpPr>
        <p:spPr>
          <a:xfrm>
            <a:off x="1206674" y="2498632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type="subTitle" idx="4"/>
          </p:nvPr>
        </p:nvSpPr>
        <p:spPr>
          <a:xfrm>
            <a:off x="1206674" y="2793882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type="subTitle" idx="5"/>
          </p:nvPr>
        </p:nvSpPr>
        <p:spPr>
          <a:xfrm>
            <a:off x="1206674" y="36055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type="subTitle" idx="6"/>
          </p:nvPr>
        </p:nvSpPr>
        <p:spPr>
          <a:xfrm>
            <a:off x="1206674" y="3900826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type="subTitle" idx="7"/>
          </p:nvPr>
        </p:nvSpPr>
        <p:spPr>
          <a:xfrm>
            <a:off x="5544526" y="1383225"/>
            <a:ext cx="23928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6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type="subTitle" idx="8"/>
          </p:nvPr>
        </p:nvSpPr>
        <p:spPr>
          <a:xfrm>
            <a:off x="5438926" y="1680985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type="subTitle" idx="9"/>
          </p:nvPr>
        </p:nvSpPr>
        <p:spPr>
          <a:xfrm>
            <a:off x="5544526" y="2501133"/>
            <a:ext cx="23928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type="subTitle" idx="13"/>
          </p:nvPr>
        </p:nvSpPr>
        <p:spPr>
          <a:xfrm>
            <a:off x="5438926" y="2793874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type="subTitle" idx="14"/>
          </p:nvPr>
        </p:nvSpPr>
        <p:spPr>
          <a:xfrm>
            <a:off x="5544526" y="3608083"/>
            <a:ext cx="2392800" cy="3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type="subTitle" idx="15"/>
          </p:nvPr>
        </p:nvSpPr>
        <p:spPr>
          <a:xfrm>
            <a:off x="5438926" y="3900824"/>
            <a:ext cx="249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APTION_ONLY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9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9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9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APTION_ONLY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0"/>
          <p:cNvSpPr/>
          <p:nvPr/>
        </p:nvSpPr>
        <p:spPr>
          <a:xfrm flipH="1">
            <a:off x="645613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0"/>
          <p:cNvSpPr/>
          <p:nvPr/>
        </p:nvSpPr>
        <p:spPr>
          <a:xfrm flipH="1">
            <a:off x="88579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0"/>
          <p:cNvSpPr/>
          <p:nvPr/>
        </p:nvSpPr>
        <p:spPr>
          <a:xfrm flipH="1">
            <a:off x="861397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0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789200" y="2777991"/>
            <a:ext cx="55656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APTION_ONLY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1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1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1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1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1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APTION_ONLY_1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2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2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945120" y="17357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type="subTitle" idx="1"/>
          </p:nvPr>
        </p:nvSpPr>
        <p:spPr>
          <a:xfrm>
            <a:off x="945108" y="2439868"/>
            <a:ext cx="33258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3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3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3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0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562766" y="17357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type="subTitle" idx="1"/>
          </p:nvPr>
        </p:nvSpPr>
        <p:spPr>
          <a:xfrm>
            <a:off x="1562754" y="2439868"/>
            <a:ext cx="33258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4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4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4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0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0" y="1757172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type="subTitle" idx="1"/>
          </p:nvPr>
        </p:nvSpPr>
        <p:spPr>
          <a:xfrm>
            <a:off x="4586400" y="2441450"/>
            <a:ext cx="3231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AND_BODY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6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6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26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accent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6"/>
          <p:cNvSpPr txBox="1"/>
          <p:nvPr>
            <p:ph type="subTitle" idx="1"/>
          </p:nvPr>
        </p:nvSpPr>
        <p:spPr>
          <a:xfrm>
            <a:off x="770600" y="3566777"/>
            <a:ext cx="2258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26"/>
          <p:cNvSpPr txBox="1"/>
          <p:nvPr>
            <p:ph type="title" idx="2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accent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6"/>
          <p:cNvSpPr txBox="1"/>
          <p:nvPr>
            <p:ph type="subTitle" idx="3"/>
          </p:nvPr>
        </p:nvSpPr>
        <p:spPr>
          <a:xfrm>
            <a:off x="3442651" y="3566785"/>
            <a:ext cx="2258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26"/>
          <p:cNvSpPr txBox="1"/>
          <p:nvPr>
            <p:ph type="title" idx="4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accent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6"/>
          <p:cNvSpPr txBox="1"/>
          <p:nvPr>
            <p:ph type="subTitle" idx="5"/>
          </p:nvPr>
        </p:nvSpPr>
        <p:spPr>
          <a:xfrm>
            <a:off x="6114701" y="3566785"/>
            <a:ext cx="22587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0" name="Google Shape;210;p26"/>
          <p:cNvSpPr txBox="1"/>
          <p:nvPr>
            <p:ph type="title" idx="6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1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46000" y="1042024"/>
            <a:ext cx="32025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type="subTitle" idx="1"/>
          </p:nvPr>
        </p:nvSpPr>
        <p:spPr>
          <a:xfrm>
            <a:off x="645999" y="2926321"/>
            <a:ext cx="35967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2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CREDITS: This presentation template was created by </a:t>
            </a:r>
            <a:r>
              <a:rPr lang="en-GB" sz="13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2"/>
              </a:rPr>
              <a:t>Slidesgo</a:t>
            </a:r>
            <a:r>
              <a:rPr lang="en-GB" sz="13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including icons by </a:t>
            </a:r>
            <a:r>
              <a:rPr lang="en-GB" sz="13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3"/>
              </a:rPr>
              <a:t>Flaticon</a:t>
            </a:r>
            <a:r>
              <a:rPr lang="en-GB" sz="13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infographics &amp; images by </a:t>
            </a:r>
            <a:r>
              <a:rPr lang="en-GB" sz="13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4"/>
              </a:rPr>
              <a:t>Freepik</a:t>
            </a:r>
            <a:endParaRPr sz="1300" b="1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0" name="Google Shape;220;p28"/>
          <p:cNvSpPr txBox="1"/>
          <p:nvPr>
            <p:ph type="subTitle" idx="1"/>
          </p:nvPr>
        </p:nvSpPr>
        <p:spPr>
          <a:xfrm>
            <a:off x="2642550" y="1669883"/>
            <a:ext cx="38589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8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8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28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29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9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9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0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30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30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632032" y="1256186"/>
            <a:ext cx="7951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355050" y="4295050"/>
            <a:ext cx="3788947" cy="848458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/>
          <p:nvPr/>
        </p:nvSpPr>
        <p:spPr>
          <a:xfrm rot="5400000" flipH="1">
            <a:off x="-814628" y="814623"/>
            <a:ext cx="1981680" cy="352425"/>
          </a:xfrm>
          <a:custGeom>
            <a:avLst/>
            <a:gdLst/>
            <a:ahLst/>
            <a:cxnLst/>
            <a:rect l="l" t="t" r="r" b="b"/>
            <a:pathLst>
              <a:path w="22342" h="3973" extrusionOk="0">
                <a:moveTo>
                  <a:pt x="19305" y="0"/>
                </a:moveTo>
                <a:cubicBezTo>
                  <a:pt x="18140" y="0"/>
                  <a:pt x="16987" y="248"/>
                  <a:pt x="15989" y="812"/>
                </a:cubicBezTo>
                <a:cubicBezTo>
                  <a:pt x="14226" y="1815"/>
                  <a:pt x="13618" y="3000"/>
                  <a:pt x="11551" y="3031"/>
                </a:cubicBezTo>
                <a:cubicBezTo>
                  <a:pt x="11520" y="3031"/>
                  <a:pt x="11488" y="3031"/>
                  <a:pt x="11457" y="3031"/>
                </a:cubicBezTo>
                <a:cubicBezTo>
                  <a:pt x="9215" y="3031"/>
                  <a:pt x="7190" y="2282"/>
                  <a:pt x="5042" y="2282"/>
                </a:cubicBezTo>
                <a:cubicBezTo>
                  <a:pt x="4141" y="2282"/>
                  <a:pt x="3219" y="2414"/>
                  <a:pt x="2250" y="2787"/>
                </a:cubicBezTo>
                <a:cubicBezTo>
                  <a:pt x="1399" y="3091"/>
                  <a:pt x="669" y="3487"/>
                  <a:pt x="1" y="3973"/>
                </a:cubicBezTo>
                <a:lnTo>
                  <a:pt x="22341" y="3973"/>
                </a:lnTo>
                <a:lnTo>
                  <a:pt x="22341" y="538"/>
                </a:lnTo>
                <a:cubicBezTo>
                  <a:pt x="21384" y="195"/>
                  <a:pt x="20339" y="0"/>
                  <a:pt x="19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4"/>
          <p:cNvSpPr/>
          <p:nvPr/>
        </p:nvSpPr>
        <p:spPr>
          <a:xfrm>
            <a:off x="8369749" y="4009299"/>
            <a:ext cx="1307656" cy="1192006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4"/>
          <p:cNvSpPr/>
          <p:nvPr/>
        </p:nvSpPr>
        <p:spPr>
          <a:xfrm>
            <a:off x="7912551" y="-619128"/>
            <a:ext cx="2101011" cy="1915180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31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31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31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3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2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3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 txBox="1"/>
          <p:nvPr>
            <p:ph type="subTitle" idx="1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2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 panose="020B0606030504020204"/>
              <a:buNone/>
              <a:defRPr sz="2200">
                <a:solidFill>
                  <a:schemeClr val="lt2"/>
                </a:solidFill>
                <a:latin typeface="Open Sans ExtraBold" panose="020B0606030504020204"/>
                <a:ea typeface="Open Sans ExtraBold" panose="020B0606030504020204"/>
                <a:cs typeface="Open Sans ExtraBold" panose="020B0606030504020204"/>
                <a:sym typeface="Open Sans ExtraBold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 panose="020B0606030504020204"/>
              <a:buNone/>
              <a:defRPr sz="2200">
                <a:solidFill>
                  <a:schemeClr val="lt2"/>
                </a:solidFill>
                <a:latin typeface="Open Sans ExtraBold" panose="020B0606030504020204"/>
                <a:ea typeface="Open Sans ExtraBold" panose="020B0606030504020204"/>
                <a:cs typeface="Open Sans ExtraBold" panose="020B0606030504020204"/>
                <a:sym typeface="Open Sans ExtraBold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body" idx="1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8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type="subTitle" idx="1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type="body" idx="2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9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9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0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0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0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2433775" y="3815800"/>
            <a:ext cx="4163400" cy="9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ctrTitle"/>
          </p:nvPr>
        </p:nvSpPr>
        <p:spPr>
          <a:xfrm>
            <a:off x="2391293" y="131409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Projet</a:t>
            </a:r>
            <a:r>
              <a:rPr lang="en-GB"/>
              <a:t> </a:t>
            </a:r>
            <a:br>
              <a:rPr lang="en-GB"/>
            </a:br>
            <a:r>
              <a:rPr lang="fr-FR" altLang="en-GB"/>
              <a:t>Py-ecommerce</a:t>
            </a:r>
            <a:endParaRPr lang="en-GB"/>
          </a:p>
        </p:txBody>
      </p:sp>
      <p:sp>
        <p:nvSpPr>
          <p:cNvPr id="256" name="Google Shape;256;p35"/>
          <p:cNvSpPr txBox="1"/>
          <p:nvPr>
            <p:ph type="subTitle" idx="1"/>
          </p:nvPr>
        </p:nvSpPr>
        <p:spPr>
          <a:xfrm>
            <a:off x="3115310" y="3835400"/>
            <a:ext cx="5623560" cy="408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Réalisé par Ralph </a:t>
            </a:r>
            <a:r>
              <a:rPr lang="fr-FR" altLang="en-GB" b="1"/>
              <a:t>Coriolan</a:t>
            </a:r>
            <a:r>
              <a:rPr lang="fr-FR" altLang="en-GB"/>
              <a:t> et Sandy </a:t>
            </a:r>
            <a:r>
              <a:rPr lang="fr-FR" altLang="en-GB" b="1"/>
              <a:t>Semail</a:t>
            </a:r>
            <a:endParaRPr lang="fr-FR" altLang="en-GB" b="1"/>
          </a:p>
        </p:txBody>
      </p:sp>
      <p:grpSp>
        <p:nvGrpSpPr>
          <p:cNvPr id="1944" name="Google Shape;1944;p79"/>
          <p:cNvGrpSpPr/>
          <p:nvPr/>
        </p:nvGrpSpPr>
        <p:grpSpPr>
          <a:xfrm>
            <a:off x="713223" y="1536376"/>
            <a:ext cx="959183" cy="2223289"/>
            <a:chOff x="403275" y="1725925"/>
            <a:chExt cx="654375" cy="1516775"/>
          </a:xfrm>
        </p:grpSpPr>
        <p:sp>
          <p:nvSpPr>
            <p:cNvPr id="1945" name="Google Shape;1945;p79"/>
            <p:cNvSpPr/>
            <p:nvPr/>
          </p:nvSpPr>
          <p:spPr>
            <a:xfrm>
              <a:off x="838300" y="1725925"/>
              <a:ext cx="219350" cy="266200"/>
            </a:xfrm>
            <a:custGeom>
              <a:avLst/>
              <a:gdLst/>
              <a:ahLst/>
              <a:cxnLst/>
              <a:rect l="l" t="t" r="r" b="b"/>
              <a:pathLst>
                <a:path w="8774" h="10648" extrusionOk="0">
                  <a:moveTo>
                    <a:pt x="1024" y="0"/>
                  </a:moveTo>
                  <a:cubicBezTo>
                    <a:pt x="452" y="0"/>
                    <a:pt x="0" y="452"/>
                    <a:pt x="0" y="1024"/>
                  </a:cubicBezTo>
                  <a:lnTo>
                    <a:pt x="0" y="10648"/>
                  </a:lnTo>
                  <a:lnTo>
                    <a:pt x="1689" y="8774"/>
                  </a:lnTo>
                  <a:lnTo>
                    <a:pt x="7737" y="8774"/>
                  </a:lnTo>
                  <a:cubicBezTo>
                    <a:pt x="8309" y="8774"/>
                    <a:pt x="8774" y="8308"/>
                    <a:pt x="8774" y="7750"/>
                  </a:cubicBezTo>
                  <a:lnTo>
                    <a:pt x="8774" y="1024"/>
                  </a:lnTo>
                  <a:cubicBezTo>
                    <a:pt x="8774" y="452"/>
                    <a:pt x="8309" y="0"/>
                    <a:pt x="7737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79"/>
            <p:cNvSpPr/>
            <p:nvPr/>
          </p:nvSpPr>
          <p:spPr>
            <a:xfrm>
              <a:off x="697675" y="1886725"/>
              <a:ext cx="113725" cy="98325"/>
            </a:xfrm>
            <a:custGeom>
              <a:avLst/>
              <a:gdLst/>
              <a:ahLst/>
              <a:cxnLst/>
              <a:rect l="l" t="t" r="r" b="b"/>
              <a:pathLst>
                <a:path w="4549" h="3933" extrusionOk="0">
                  <a:moveTo>
                    <a:pt x="2442" y="1"/>
                  </a:moveTo>
                  <a:cubicBezTo>
                    <a:pt x="1688" y="1"/>
                    <a:pt x="925" y="477"/>
                    <a:pt x="574" y="1198"/>
                  </a:cubicBezTo>
                  <a:cubicBezTo>
                    <a:pt x="1" y="2370"/>
                    <a:pt x="636" y="3933"/>
                    <a:pt x="1626" y="3933"/>
                  </a:cubicBezTo>
                  <a:cubicBezTo>
                    <a:pt x="1669" y="3933"/>
                    <a:pt x="1713" y="3930"/>
                    <a:pt x="1757" y="3923"/>
                  </a:cubicBezTo>
                  <a:cubicBezTo>
                    <a:pt x="2834" y="3777"/>
                    <a:pt x="3485" y="2873"/>
                    <a:pt x="3485" y="2873"/>
                  </a:cubicBezTo>
                  <a:cubicBezTo>
                    <a:pt x="4376" y="2754"/>
                    <a:pt x="4549" y="1956"/>
                    <a:pt x="4509" y="1345"/>
                  </a:cubicBezTo>
                  <a:cubicBezTo>
                    <a:pt x="4471" y="758"/>
                    <a:pt x="3942" y="288"/>
                    <a:pt x="3481" y="288"/>
                  </a:cubicBezTo>
                  <a:cubicBezTo>
                    <a:pt x="3451" y="288"/>
                    <a:pt x="3421" y="290"/>
                    <a:pt x="3392" y="294"/>
                  </a:cubicBezTo>
                  <a:cubicBezTo>
                    <a:pt x="3101" y="92"/>
                    <a:pt x="2772" y="1"/>
                    <a:pt x="2442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79"/>
            <p:cNvSpPr/>
            <p:nvPr/>
          </p:nvSpPr>
          <p:spPr>
            <a:xfrm>
              <a:off x="688075" y="1869150"/>
              <a:ext cx="47900" cy="47875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958" y="0"/>
                  </a:moveTo>
                  <a:cubicBezTo>
                    <a:pt x="426" y="0"/>
                    <a:pt x="1" y="439"/>
                    <a:pt x="1" y="958"/>
                  </a:cubicBezTo>
                  <a:cubicBezTo>
                    <a:pt x="1" y="1489"/>
                    <a:pt x="426" y="1915"/>
                    <a:pt x="958" y="1915"/>
                  </a:cubicBezTo>
                  <a:cubicBezTo>
                    <a:pt x="1490" y="1915"/>
                    <a:pt x="1915" y="1489"/>
                    <a:pt x="1915" y="958"/>
                  </a:cubicBezTo>
                  <a:cubicBezTo>
                    <a:pt x="1915" y="439"/>
                    <a:pt x="1490" y="0"/>
                    <a:pt x="95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79"/>
            <p:cNvSpPr/>
            <p:nvPr/>
          </p:nvSpPr>
          <p:spPr>
            <a:xfrm>
              <a:off x="789775" y="2634825"/>
              <a:ext cx="244025" cy="607875"/>
            </a:xfrm>
            <a:custGeom>
              <a:avLst/>
              <a:gdLst/>
              <a:ahLst/>
              <a:cxnLst/>
              <a:rect l="l" t="t" r="r" b="b"/>
              <a:pathLst>
                <a:path w="9761" h="24315" extrusionOk="0">
                  <a:moveTo>
                    <a:pt x="1" y="1"/>
                  </a:moveTo>
                  <a:lnTo>
                    <a:pt x="1795" y="4560"/>
                  </a:lnTo>
                  <a:cubicBezTo>
                    <a:pt x="1117" y="11180"/>
                    <a:pt x="5730" y="16577"/>
                    <a:pt x="6368" y="20951"/>
                  </a:cubicBezTo>
                  <a:cubicBezTo>
                    <a:pt x="5783" y="22014"/>
                    <a:pt x="5929" y="23862"/>
                    <a:pt x="5929" y="23862"/>
                  </a:cubicBezTo>
                  <a:lnTo>
                    <a:pt x="6461" y="23955"/>
                  </a:lnTo>
                  <a:cubicBezTo>
                    <a:pt x="6461" y="23277"/>
                    <a:pt x="6807" y="22546"/>
                    <a:pt x="6807" y="22546"/>
                  </a:cubicBezTo>
                  <a:cubicBezTo>
                    <a:pt x="7724" y="23715"/>
                    <a:pt x="8655" y="24061"/>
                    <a:pt x="9080" y="24247"/>
                  </a:cubicBezTo>
                  <a:cubicBezTo>
                    <a:pt x="9178" y="24292"/>
                    <a:pt x="9277" y="24315"/>
                    <a:pt x="9360" y="24315"/>
                  </a:cubicBezTo>
                  <a:cubicBezTo>
                    <a:pt x="9649" y="24315"/>
                    <a:pt x="9761" y="24043"/>
                    <a:pt x="9080" y="23476"/>
                  </a:cubicBezTo>
                  <a:cubicBezTo>
                    <a:pt x="8216" y="22745"/>
                    <a:pt x="7578" y="20273"/>
                    <a:pt x="7578" y="20273"/>
                  </a:cubicBezTo>
                  <a:cubicBezTo>
                    <a:pt x="7046" y="14969"/>
                    <a:pt x="4667" y="1"/>
                    <a:pt x="4667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79"/>
            <p:cNvSpPr/>
            <p:nvPr/>
          </p:nvSpPr>
          <p:spPr>
            <a:xfrm>
              <a:off x="403275" y="2615225"/>
              <a:ext cx="290825" cy="620375"/>
            </a:xfrm>
            <a:custGeom>
              <a:avLst/>
              <a:gdLst/>
              <a:ahLst/>
              <a:cxnLst/>
              <a:rect l="l" t="t" r="r" b="b"/>
              <a:pathLst>
                <a:path w="11633" h="24815" extrusionOk="0">
                  <a:moveTo>
                    <a:pt x="7418" y="0"/>
                  </a:moveTo>
                  <a:lnTo>
                    <a:pt x="6966" y="5225"/>
                  </a:lnTo>
                  <a:cubicBezTo>
                    <a:pt x="3018" y="10568"/>
                    <a:pt x="3537" y="16244"/>
                    <a:pt x="1862" y="20339"/>
                  </a:cubicBezTo>
                  <a:cubicBezTo>
                    <a:pt x="812" y="20964"/>
                    <a:pt x="1" y="22625"/>
                    <a:pt x="1" y="22625"/>
                  </a:cubicBezTo>
                  <a:lnTo>
                    <a:pt x="413" y="22984"/>
                  </a:lnTo>
                  <a:cubicBezTo>
                    <a:pt x="758" y="22399"/>
                    <a:pt x="1423" y="21947"/>
                    <a:pt x="1423" y="21947"/>
                  </a:cubicBezTo>
                  <a:cubicBezTo>
                    <a:pt x="1622" y="23423"/>
                    <a:pt x="2247" y="24180"/>
                    <a:pt x="2526" y="24566"/>
                  </a:cubicBezTo>
                  <a:cubicBezTo>
                    <a:pt x="2633" y="24719"/>
                    <a:pt x="2772" y="24815"/>
                    <a:pt x="2880" y="24815"/>
                  </a:cubicBezTo>
                  <a:cubicBezTo>
                    <a:pt x="3056" y="24815"/>
                    <a:pt x="3155" y="24566"/>
                    <a:pt x="2925" y="23901"/>
                  </a:cubicBezTo>
                  <a:cubicBezTo>
                    <a:pt x="2540" y="22825"/>
                    <a:pt x="3258" y="20365"/>
                    <a:pt x="3258" y="20365"/>
                  </a:cubicBezTo>
                  <a:cubicBezTo>
                    <a:pt x="4587" y="17494"/>
                    <a:pt x="7937" y="11858"/>
                    <a:pt x="9917" y="6580"/>
                  </a:cubicBezTo>
                  <a:cubicBezTo>
                    <a:pt x="11021" y="3629"/>
                    <a:pt x="11632" y="944"/>
                    <a:pt x="11632" y="944"/>
                  </a:cubicBezTo>
                  <a:lnTo>
                    <a:pt x="7418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79"/>
            <p:cNvSpPr/>
            <p:nvPr/>
          </p:nvSpPr>
          <p:spPr>
            <a:xfrm>
              <a:off x="789775" y="2634825"/>
              <a:ext cx="121000" cy="32275"/>
            </a:xfrm>
            <a:custGeom>
              <a:avLst/>
              <a:gdLst/>
              <a:ahLst/>
              <a:cxnLst/>
              <a:rect l="l" t="t" r="r" b="b"/>
              <a:pathLst>
                <a:path w="4840" h="1291" extrusionOk="0">
                  <a:moveTo>
                    <a:pt x="1" y="1"/>
                  </a:moveTo>
                  <a:lnTo>
                    <a:pt x="506" y="1290"/>
                  </a:lnTo>
                  <a:cubicBezTo>
                    <a:pt x="2407" y="1170"/>
                    <a:pt x="4015" y="1131"/>
                    <a:pt x="4839" y="1104"/>
                  </a:cubicBezTo>
                  <a:cubicBezTo>
                    <a:pt x="4733" y="399"/>
                    <a:pt x="4667" y="1"/>
                    <a:pt x="4667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79"/>
            <p:cNvSpPr/>
            <p:nvPr/>
          </p:nvSpPr>
          <p:spPr>
            <a:xfrm>
              <a:off x="581750" y="2615225"/>
              <a:ext cx="112350" cy="78775"/>
            </a:xfrm>
            <a:custGeom>
              <a:avLst/>
              <a:gdLst/>
              <a:ahLst/>
              <a:cxnLst/>
              <a:rect l="l" t="t" r="r" b="b"/>
              <a:pathLst>
                <a:path w="4494" h="3151" extrusionOk="0">
                  <a:moveTo>
                    <a:pt x="279" y="0"/>
                  </a:moveTo>
                  <a:lnTo>
                    <a:pt x="0" y="3151"/>
                  </a:lnTo>
                  <a:cubicBezTo>
                    <a:pt x="1157" y="2858"/>
                    <a:pt x="2592" y="2646"/>
                    <a:pt x="4108" y="2460"/>
                  </a:cubicBezTo>
                  <a:cubicBezTo>
                    <a:pt x="4360" y="1529"/>
                    <a:pt x="4493" y="944"/>
                    <a:pt x="4493" y="944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79"/>
            <p:cNvSpPr/>
            <p:nvPr/>
          </p:nvSpPr>
          <p:spPr>
            <a:xfrm>
              <a:off x="570775" y="2256300"/>
              <a:ext cx="346975" cy="392175"/>
            </a:xfrm>
            <a:custGeom>
              <a:avLst/>
              <a:gdLst/>
              <a:ahLst/>
              <a:cxnLst/>
              <a:rect l="l" t="t" r="r" b="b"/>
              <a:pathLst>
                <a:path w="13879" h="15687" extrusionOk="0">
                  <a:moveTo>
                    <a:pt x="4387" y="1"/>
                  </a:moveTo>
                  <a:cubicBezTo>
                    <a:pt x="2141" y="1782"/>
                    <a:pt x="652" y="10702"/>
                    <a:pt x="652" y="10702"/>
                  </a:cubicBezTo>
                  <a:lnTo>
                    <a:pt x="0" y="15687"/>
                  </a:lnTo>
                  <a:lnTo>
                    <a:pt x="13879" y="15687"/>
                  </a:lnTo>
                  <a:lnTo>
                    <a:pt x="10502" y="1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79"/>
            <p:cNvSpPr/>
            <p:nvPr/>
          </p:nvSpPr>
          <p:spPr>
            <a:xfrm>
              <a:off x="555150" y="2341050"/>
              <a:ext cx="231675" cy="153900"/>
            </a:xfrm>
            <a:custGeom>
              <a:avLst/>
              <a:gdLst/>
              <a:ahLst/>
              <a:cxnLst/>
              <a:rect l="l" t="t" r="r" b="b"/>
              <a:pathLst>
                <a:path w="9267" h="6156" extrusionOk="0">
                  <a:moveTo>
                    <a:pt x="506" y="1"/>
                  </a:moveTo>
                  <a:cubicBezTo>
                    <a:pt x="227" y="1"/>
                    <a:pt x="1" y="227"/>
                    <a:pt x="1" y="492"/>
                  </a:cubicBezTo>
                  <a:lnTo>
                    <a:pt x="1" y="5650"/>
                  </a:lnTo>
                  <a:cubicBezTo>
                    <a:pt x="1" y="5929"/>
                    <a:pt x="227" y="6155"/>
                    <a:pt x="506" y="6155"/>
                  </a:cubicBezTo>
                  <a:lnTo>
                    <a:pt x="8774" y="6155"/>
                  </a:lnTo>
                  <a:cubicBezTo>
                    <a:pt x="9053" y="6155"/>
                    <a:pt x="9266" y="5929"/>
                    <a:pt x="9266" y="5650"/>
                  </a:cubicBezTo>
                  <a:lnTo>
                    <a:pt x="9266" y="492"/>
                  </a:lnTo>
                  <a:cubicBezTo>
                    <a:pt x="9266" y="227"/>
                    <a:pt x="9053" y="1"/>
                    <a:pt x="8774" y="1"/>
                  </a:cubicBez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79"/>
            <p:cNvSpPr/>
            <p:nvPr/>
          </p:nvSpPr>
          <p:spPr>
            <a:xfrm>
              <a:off x="647550" y="2394225"/>
              <a:ext cx="47200" cy="47550"/>
            </a:xfrm>
            <a:custGeom>
              <a:avLst/>
              <a:gdLst/>
              <a:ahLst/>
              <a:cxnLst/>
              <a:rect l="l" t="t" r="r" b="b"/>
              <a:pathLst>
                <a:path w="1888" h="1902" extrusionOk="0">
                  <a:moveTo>
                    <a:pt x="944" y="0"/>
                  </a:moveTo>
                  <a:cubicBezTo>
                    <a:pt x="412" y="0"/>
                    <a:pt x="0" y="426"/>
                    <a:pt x="0" y="944"/>
                  </a:cubicBezTo>
                  <a:cubicBezTo>
                    <a:pt x="0" y="1476"/>
                    <a:pt x="412" y="1901"/>
                    <a:pt x="944" y="1901"/>
                  </a:cubicBezTo>
                  <a:cubicBezTo>
                    <a:pt x="1462" y="1901"/>
                    <a:pt x="1888" y="1476"/>
                    <a:pt x="1888" y="944"/>
                  </a:cubicBezTo>
                  <a:cubicBezTo>
                    <a:pt x="1888" y="426"/>
                    <a:pt x="1462" y="0"/>
                    <a:pt x="944" y="0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79"/>
            <p:cNvSpPr/>
            <p:nvPr/>
          </p:nvSpPr>
          <p:spPr>
            <a:xfrm>
              <a:off x="555150" y="2341050"/>
              <a:ext cx="134950" cy="151900"/>
            </a:xfrm>
            <a:custGeom>
              <a:avLst/>
              <a:gdLst/>
              <a:ahLst/>
              <a:cxnLst/>
              <a:rect l="l" t="t" r="r" b="b"/>
              <a:pathLst>
                <a:path w="5398" h="6076" extrusionOk="0">
                  <a:moveTo>
                    <a:pt x="506" y="1"/>
                  </a:moveTo>
                  <a:cubicBezTo>
                    <a:pt x="227" y="1"/>
                    <a:pt x="1" y="227"/>
                    <a:pt x="1" y="492"/>
                  </a:cubicBezTo>
                  <a:lnTo>
                    <a:pt x="1" y="1356"/>
                  </a:lnTo>
                  <a:lnTo>
                    <a:pt x="4640" y="5265"/>
                  </a:lnTo>
                  <a:lnTo>
                    <a:pt x="5132" y="6076"/>
                  </a:lnTo>
                  <a:lnTo>
                    <a:pt x="5398" y="5039"/>
                  </a:lnTo>
                  <a:lnTo>
                    <a:pt x="2540" y="944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79"/>
            <p:cNvSpPr/>
            <p:nvPr/>
          </p:nvSpPr>
          <p:spPr>
            <a:xfrm>
              <a:off x="639575" y="2256300"/>
              <a:ext cx="199750" cy="67175"/>
            </a:xfrm>
            <a:custGeom>
              <a:avLst/>
              <a:gdLst/>
              <a:ahLst/>
              <a:cxnLst/>
              <a:rect l="l" t="t" r="r" b="b"/>
              <a:pathLst>
                <a:path w="7990" h="2687" extrusionOk="0">
                  <a:moveTo>
                    <a:pt x="1635" y="1"/>
                  </a:moveTo>
                  <a:cubicBezTo>
                    <a:pt x="1024" y="479"/>
                    <a:pt x="479" y="1476"/>
                    <a:pt x="0" y="2686"/>
                  </a:cubicBezTo>
                  <a:lnTo>
                    <a:pt x="7989" y="1078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79"/>
            <p:cNvSpPr/>
            <p:nvPr/>
          </p:nvSpPr>
          <p:spPr>
            <a:xfrm>
              <a:off x="899775" y="1961875"/>
              <a:ext cx="76475" cy="100375"/>
            </a:xfrm>
            <a:custGeom>
              <a:avLst/>
              <a:gdLst/>
              <a:ahLst/>
              <a:cxnLst/>
              <a:rect l="l" t="t" r="r" b="b"/>
              <a:pathLst>
                <a:path w="3059" h="4015" extrusionOk="0">
                  <a:moveTo>
                    <a:pt x="1357" y="0"/>
                  </a:moveTo>
                  <a:cubicBezTo>
                    <a:pt x="1144" y="0"/>
                    <a:pt x="931" y="173"/>
                    <a:pt x="878" y="386"/>
                  </a:cubicBezTo>
                  <a:lnTo>
                    <a:pt x="54" y="3629"/>
                  </a:lnTo>
                  <a:cubicBezTo>
                    <a:pt x="1" y="3842"/>
                    <a:pt x="134" y="4015"/>
                    <a:pt x="346" y="4015"/>
                  </a:cubicBezTo>
                  <a:lnTo>
                    <a:pt x="1702" y="4015"/>
                  </a:lnTo>
                  <a:cubicBezTo>
                    <a:pt x="1915" y="4015"/>
                    <a:pt x="2141" y="3842"/>
                    <a:pt x="2194" y="3629"/>
                  </a:cubicBezTo>
                  <a:lnTo>
                    <a:pt x="3005" y="386"/>
                  </a:lnTo>
                  <a:cubicBezTo>
                    <a:pt x="3058" y="173"/>
                    <a:pt x="2925" y="0"/>
                    <a:pt x="2713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79"/>
            <p:cNvSpPr/>
            <p:nvPr/>
          </p:nvSpPr>
          <p:spPr>
            <a:xfrm>
              <a:off x="904425" y="1961875"/>
              <a:ext cx="71825" cy="100375"/>
            </a:xfrm>
            <a:custGeom>
              <a:avLst/>
              <a:gdLst/>
              <a:ahLst/>
              <a:cxnLst/>
              <a:rect l="l" t="t" r="r" b="b"/>
              <a:pathLst>
                <a:path w="2873" h="4015" extrusionOk="0">
                  <a:moveTo>
                    <a:pt x="1343" y="0"/>
                  </a:moveTo>
                  <a:cubicBezTo>
                    <a:pt x="1131" y="0"/>
                    <a:pt x="918" y="173"/>
                    <a:pt x="865" y="386"/>
                  </a:cubicBezTo>
                  <a:lnTo>
                    <a:pt x="54" y="3629"/>
                  </a:lnTo>
                  <a:cubicBezTo>
                    <a:pt x="1" y="3842"/>
                    <a:pt x="120" y="4015"/>
                    <a:pt x="333" y="4015"/>
                  </a:cubicBezTo>
                  <a:lnTo>
                    <a:pt x="1516" y="4015"/>
                  </a:lnTo>
                  <a:cubicBezTo>
                    <a:pt x="1729" y="4015"/>
                    <a:pt x="1955" y="3842"/>
                    <a:pt x="2008" y="3629"/>
                  </a:cubicBezTo>
                  <a:lnTo>
                    <a:pt x="2819" y="386"/>
                  </a:lnTo>
                  <a:cubicBezTo>
                    <a:pt x="2872" y="173"/>
                    <a:pt x="2739" y="0"/>
                    <a:pt x="2527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79"/>
            <p:cNvSpPr/>
            <p:nvPr/>
          </p:nvSpPr>
          <p:spPr>
            <a:xfrm>
              <a:off x="931675" y="1970500"/>
              <a:ext cx="9675" cy="8350"/>
            </a:xfrm>
            <a:custGeom>
              <a:avLst/>
              <a:gdLst/>
              <a:ahLst/>
              <a:cxnLst/>
              <a:rect l="l" t="t" r="r" b="b"/>
              <a:pathLst>
                <a:path w="387" h="334" fill="none" extrusionOk="0">
                  <a:moveTo>
                    <a:pt x="360" y="160"/>
                  </a:moveTo>
                  <a:cubicBezTo>
                    <a:pt x="333" y="253"/>
                    <a:pt x="240" y="333"/>
                    <a:pt x="147" y="333"/>
                  </a:cubicBezTo>
                  <a:cubicBezTo>
                    <a:pt x="54" y="333"/>
                    <a:pt x="1" y="253"/>
                    <a:pt x="14" y="160"/>
                  </a:cubicBezTo>
                  <a:cubicBezTo>
                    <a:pt x="41" y="67"/>
                    <a:pt x="134" y="1"/>
                    <a:pt x="227" y="1"/>
                  </a:cubicBezTo>
                  <a:cubicBezTo>
                    <a:pt x="320" y="1"/>
                    <a:pt x="386" y="67"/>
                    <a:pt x="360" y="160"/>
                  </a:cubicBezTo>
                  <a:close/>
                </a:path>
              </a:pathLst>
            </a:custGeom>
            <a:noFill/>
            <a:ln w="165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79"/>
            <p:cNvSpPr/>
            <p:nvPr/>
          </p:nvSpPr>
          <p:spPr>
            <a:xfrm>
              <a:off x="816025" y="1985825"/>
              <a:ext cx="164200" cy="296600"/>
            </a:xfrm>
            <a:custGeom>
              <a:avLst/>
              <a:gdLst/>
              <a:ahLst/>
              <a:cxnLst/>
              <a:rect l="l" t="t" r="r" b="b"/>
              <a:pathLst>
                <a:path w="6568" h="11864" extrusionOk="0">
                  <a:moveTo>
                    <a:pt x="5900" y="1"/>
                  </a:moveTo>
                  <a:cubicBezTo>
                    <a:pt x="5860" y="1"/>
                    <a:pt x="5806" y="117"/>
                    <a:pt x="5770" y="252"/>
                  </a:cubicBezTo>
                  <a:cubicBezTo>
                    <a:pt x="5717" y="465"/>
                    <a:pt x="5424" y="970"/>
                    <a:pt x="5424" y="970"/>
                  </a:cubicBezTo>
                  <a:cubicBezTo>
                    <a:pt x="5424" y="970"/>
                    <a:pt x="5411" y="146"/>
                    <a:pt x="5292" y="92"/>
                  </a:cubicBezTo>
                  <a:cubicBezTo>
                    <a:pt x="5288" y="91"/>
                    <a:pt x="5285" y="90"/>
                    <a:pt x="5282" y="90"/>
                  </a:cubicBezTo>
                  <a:cubicBezTo>
                    <a:pt x="5182" y="90"/>
                    <a:pt x="5132" y="917"/>
                    <a:pt x="5132" y="917"/>
                  </a:cubicBezTo>
                  <a:cubicBezTo>
                    <a:pt x="5132" y="917"/>
                    <a:pt x="5092" y="159"/>
                    <a:pt x="4919" y="92"/>
                  </a:cubicBezTo>
                  <a:cubicBezTo>
                    <a:pt x="4915" y="91"/>
                    <a:pt x="4911" y="90"/>
                    <a:pt x="4907" y="90"/>
                  </a:cubicBezTo>
                  <a:cubicBezTo>
                    <a:pt x="4768" y="90"/>
                    <a:pt x="4919" y="1209"/>
                    <a:pt x="4919" y="1209"/>
                  </a:cubicBezTo>
                  <a:cubicBezTo>
                    <a:pt x="4919" y="1209"/>
                    <a:pt x="4726" y="770"/>
                    <a:pt x="4618" y="770"/>
                  </a:cubicBezTo>
                  <a:cubicBezTo>
                    <a:pt x="4617" y="770"/>
                    <a:pt x="4615" y="770"/>
                    <a:pt x="4614" y="770"/>
                  </a:cubicBezTo>
                  <a:cubicBezTo>
                    <a:pt x="4521" y="770"/>
                    <a:pt x="4919" y="2392"/>
                    <a:pt x="4919" y="2392"/>
                  </a:cubicBezTo>
                  <a:lnTo>
                    <a:pt x="3803" y="7058"/>
                  </a:lnTo>
                  <a:cubicBezTo>
                    <a:pt x="3803" y="7058"/>
                    <a:pt x="759" y="2751"/>
                    <a:pt x="1" y="2140"/>
                  </a:cubicBezTo>
                  <a:lnTo>
                    <a:pt x="1" y="7576"/>
                  </a:lnTo>
                  <a:cubicBezTo>
                    <a:pt x="1" y="7576"/>
                    <a:pt x="1835" y="10541"/>
                    <a:pt x="2659" y="11259"/>
                  </a:cubicBezTo>
                  <a:cubicBezTo>
                    <a:pt x="3060" y="11607"/>
                    <a:pt x="3713" y="11864"/>
                    <a:pt x="4354" y="11864"/>
                  </a:cubicBezTo>
                  <a:cubicBezTo>
                    <a:pt x="5181" y="11864"/>
                    <a:pt x="5986" y="11435"/>
                    <a:pt x="6195" y="10222"/>
                  </a:cubicBezTo>
                  <a:cubicBezTo>
                    <a:pt x="6568" y="8068"/>
                    <a:pt x="5571" y="2498"/>
                    <a:pt x="5571" y="2498"/>
                  </a:cubicBezTo>
                  <a:cubicBezTo>
                    <a:pt x="5757" y="2193"/>
                    <a:pt x="5730" y="1475"/>
                    <a:pt x="5730" y="1262"/>
                  </a:cubicBezTo>
                  <a:cubicBezTo>
                    <a:pt x="5730" y="1049"/>
                    <a:pt x="5983" y="292"/>
                    <a:pt x="5943" y="92"/>
                  </a:cubicBezTo>
                  <a:cubicBezTo>
                    <a:pt x="5934" y="28"/>
                    <a:pt x="5919" y="1"/>
                    <a:pt x="5900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79"/>
            <p:cNvSpPr/>
            <p:nvPr/>
          </p:nvSpPr>
          <p:spPr>
            <a:xfrm>
              <a:off x="900775" y="2162250"/>
              <a:ext cx="10325" cy="42900"/>
            </a:xfrm>
            <a:custGeom>
              <a:avLst/>
              <a:gdLst/>
              <a:ahLst/>
              <a:cxnLst/>
              <a:rect l="l" t="t" r="r" b="b"/>
              <a:pathLst>
                <a:path w="413" h="1716" fill="none" extrusionOk="0">
                  <a:moveTo>
                    <a:pt x="413" y="1"/>
                  </a:moveTo>
                  <a:lnTo>
                    <a:pt x="1" y="1716"/>
                  </a:lnTo>
                </a:path>
              </a:pathLst>
            </a:custGeom>
            <a:noFill/>
            <a:ln w="2000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79"/>
            <p:cNvSpPr/>
            <p:nvPr/>
          </p:nvSpPr>
          <p:spPr>
            <a:xfrm>
              <a:off x="816025" y="2039300"/>
              <a:ext cx="75475" cy="187800"/>
            </a:xfrm>
            <a:custGeom>
              <a:avLst/>
              <a:gdLst/>
              <a:ahLst/>
              <a:cxnLst/>
              <a:rect l="l" t="t" r="r" b="b"/>
              <a:pathLst>
                <a:path w="3019" h="7512" extrusionOk="0">
                  <a:moveTo>
                    <a:pt x="1" y="1"/>
                  </a:moveTo>
                  <a:lnTo>
                    <a:pt x="1" y="5437"/>
                  </a:lnTo>
                  <a:cubicBezTo>
                    <a:pt x="1" y="5437"/>
                    <a:pt x="652" y="6501"/>
                    <a:pt x="1370" y="7511"/>
                  </a:cubicBezTo>
                  <a:cubicBezTo>
                    <a:pt x="1569" y="6195"/>
                    <a:pt x="2447" y="4693"/>
                    <a:pt x="3018" y="3829"/>
                  </a:cubicBezTo>
                  <a:cubicBezTo>
                    <a:pt x="2061" y="2500"/>
                    <a:pt x="506" y="413"/>
                    <a:pt x="1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79"/>
            <p:cNvSpPr/>
            <p:nvPr/>
          </p:nvSpPr>
          <p:spPr>
            <a:xfrm>
              <a:off x="650875" y="2011725"/>
              <a:ext cx="204400" cy="255575"/>
            </a:xfrm>
            <a:custGeom>
              <a:avLst/>
              <a:gdLst/>
              <a:ahLst/>
              <a:cxnLst/>
              <a:rect l="l" t="t" r="r" b="b"/>
              <a:pathLst>
                <a:path w="8176" h="10223" extrusionOk="0">
                  <a:moveTo>
                    <a:pt x="4945" y="0"/>
                  </a:moveTo>
                  <a:lnTo>
                    <a:pt x="2778" y="67"/>
                  </a:lnTo>
                  <a:lnTo>
                    <a:pt x="1210" y="705"/>
                  </a:lnTo>
                  <a:cubicBezTo>
                    <a:pt x="877" y="838"/>
                    <a:pt x="651" y="1143"/>
                    <a:pt x="612" y="1502"/>
                  </a:cubicBezTo>
                  <a:lnTo>
                    <a:pt x="0" y="6899"/>
                  </a:lnTo>
                  <a:cubicBezTo>
                    <a:pt x="0" y="6899"/>
                    <a:pt x="665" y="8229"/>
                    <a:pt x="572" y="8946"/>
                  </a:cubicBezTo>
                  <a:cubicBezTo>
                    <a:pt x="492" y="9651"/>
                    <a:pt x="572" y="10223"/>
                    <a:pt x="1489" y="10223"/>
                  </a:cubicBezTo>
                  <a:lnTo>
                    <a:pt x="6886" y="10223"/>
                  </a:lnTo>
                  <a:cubicBezTo>
                    <a:pt x="7684" y="10223"/>
                    <a:pt x="7737" y="10169"/>
                    <a:pt x="7777" y="9864"/>
                  </a:cubicBezTo>
                  <a:cubicBezTo>
                    <a:pt x="7817" y="9558"/>
                    <a:pt x="7431" y="6873"/>
                    <a:pt x="7431" y="6873"/>
                  </a:cubicBezTo>
                  <a:cubicBezTo>
                    <a:pt x="7431" y="6873"/>
                    <a:pt x="8175" y="5384"/>
                    <a:pt x="7883" y="4294"/>
                  </a:cubicBezTo>
                  <a:cubicBezTo>
                    <a:pt x="7591" y="3204"/>
                    <a:pt x="6607" y="1104"/>
                    <a:pt x="6607" y="1104"/>
                  </a:cubicBezTo>
                  <a:lnTo>
                    <a:pt x="4945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79"/>
            <p:cNvSpPr/>
            <p:nvPr/>
          </p:nvSpPr>
          <p:spPr>
            <a:xfrm>
              <a:off x="650875" y="2139675"/>
              <a:ext cx="73125" cy="127625"/>
            </a:xfrm>
            <a:custGeom>
              <a:avLst/>
              <a:gdLst/>
              <a:ahLst/>
              <a:cxnLst/>
              <a:rect l="l" t="t" r="r" b="b"/>
              <a:pathLst>
                <a:path w="2925" h="5105" extrusionOk="0">
                  <a:moveTo>
                    <a:pt x="811" y="0"/>
                  </a:moveTo>
                  <a:lnTo>
                    <a:pt x="173" y="239"/>
                  </a:lnTo>
                  <a:lnTo>
                    <a:pt x="0" y="1781"/>
                  </a:lnTo>
                  <a:cubicBezTo>
                    <a:pt x="0" y="1781"/>
                    <a:pt x="665" y="3111"/>
                    <a:pt x="572" y="3828"/>
                  </a:cubicBezTo>
                  <a:cubicBezTo>
                    <a:pt x="492" y="4533"/>
                    <a:pt x="572" y="5105"/>
                    <a:pt x="1489" y="5105"/>
                  </a:cubicBezTo>
                  <a:lnTo>
                    <a:pt x="2925" y="5105"/>
                  </a:lnTo>
                  <a:cubicBezTo>
                    <a:pt x="625" y="3695"/>
                    <a:pt x="811" y="0"/>
                    <a:pt x="81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79"/>
            <p:cNvSpPr/>
            <p:nvPr/>
          </p:nvSpPr>
          <p:spPr>
            <a:xfrm>
              <a:off x="515600" y="2031775"/>
              <a:ext cx="212725" cy="469300"/>
            </a:xfrm>
            <a:custGeom>
              <a:avLst/>
              <a:gdLst/>
              <a:ahLst/>
              <a:cxnLst/>
              <a:rect l="l" t="t" r="r" b="b"/>
              <a:pathLst>
                <a:path w="8509" h="18772" extrusionOk="0">
                  <a:moveTo>
                    <a:pt x="6552" y="1"/>
                  </a:moveTo>
                  <a:cubicBezTo>
                    <a:pt x="6113" y="1"/>
                    <a:pt x="5445" y="456"/>
                    <a:pt x="4986" y="1099"/>
                  </a:cubicBezTo>
                  <a:cubicBezTo>
                    <a:pt x="4441" y="1843"/>
                    <a:pt x="1928" y="5486"/>
                    <a:pt x="1237" y="6828"/>
                  </a:cubicBezTo>
                  <a:cubicBezTo>
                    <a:pt x="546" y="8171"/>
                    <a:pt x="1" y="9846"/>
                    <a:pt x="1237" y="11787"/>
                  </a:cubicBezTo>
                  <a:cubicBezTo>
                    <a:pt x="2473" y="13727"/>
                    <a:pt x="6421" y="17569"/>
                    <a:pt x="6421" y="17569"/>
                  </a:cubicBezTo>
                  <a:cubicBezTo>
                    <a:pt x="6475" y="18433"/>
                    <a:pt x="6913" y="18606"/>
                    <a:pt x="7006" y="18726"/>
                  </a:cubicBezTo>
                  <a:cubicBezTo>
                    <a:pt x="7033" y="18760"/>
                    <a:pt x="7063" y="18771"/>
                    <a:pt x="7097" y="18771"/>
                  </a:cubicBezTo>
                  <a:cubicBezTo>
                    <a:pt x="7168" y="18771"/>
                    <a:pt x="7253" y="18719"/>
                    <a:pt x="7341" y="18719"/>
                  </a:cubicBezTo>
                  <a:cubicBezTo>
                    <a:pt x="7358" y="18719"/>
                    <a:pt x="7375" y="18721"/>
                    <a:pt x="7392" y="18726"/>
                  </a:cubicBezTo>
                  <a:cubicBezTo>
                    <a:pt x="7416" y="18730"/>
                    <a:pt x="7442" y="18732"/>
                    <a:pt x="7468" y="18732"/>
                  </a:cubicBezTo>
                  <a:cubicBezTo>
                    <a:pt x="7599" y="18732"/>
                    <a:pt x="7737" y="18686"/>
                    <a:pt x="7737" y="18686"/>
                  </a:cubicBezTo>
                  <a:cubicBezTo>
                    <a:pt x="7737" y="18686"/>
                    <a:pt x="7867" y="18715"/>
                    <a:pt x="7978" y="18715"/>
                  </a:cubicBezTo>
                  <a:cubicBezTo>
                    <a:pt x="8033" y="18715"/>
                    <a:pt x="8083" y="18708"/>
                    <a:pt x="8110" y="18686"/>
                  </a:cubicBezTo>
                  <a:cubicBezTo>
                    <a:pt x="8189" y="18633"/>
                    <a:pt x="7910" y="18141"/>
                    <a:pt x="7990" y="18114"/>
                  </a:cubicBezTo>
                  <a:cubicBezTo>
                    <a:pt x="7994" y="18112"/>
                    <a:pt x="7998" y="18112"/>
                    <a:pt x="8002" y="18112"/>
                  </a:cubicBezTo>
                  <a:cubicBezTo>
                    <a:pt x="8087" y="18112"/>
                    <a:pt x="8325" y="18410"/>
                    <a:pt x="8415" y="18410"/>
                  </a:cubicBezTo>
                  <a:cubicBezTo>
                    <a:pt x="8427" y="18410"/>
                    <a:pt x="8436" y="18405"/>
                    <a:pt x="8442" y="18393"/>
                  </a:cubicBezTo>
                  <a:cubicBezTo>
                    <a:pt x="8508" y="18300"/>
                    <a:pt x="8322" y="18141"/>
                    <a:pt x="7963" y="17755"/>
                  </a:cubicBezTo>
                  <a:cubicBezTo>
                    <a:pt x="7604" y="17356"/>
                    <a:pt x="7113" y="17051"/>
                    <a:pt x="7113" y="17051"/>
                  </a:cubicBezTo>
                  <a:lnTo>
                    <a:pt x="4122" y="9421"/>
                  </a:lnTo>
                  <a:cubicBezTo>
                    <a:pt x="4122" y="9421"/>
                    <a:pt x="6209" y="4795"/>
                    <a:pt x="6740" y="3665"/>
                  </a:cubicBezTo>
                  <a:cubicBezTo>
                    <a:pt x="7285" y="2548"/>
                    <a:pt x="7724" y="448"/>
                    <a:pt x="6740" y="36"/>
                  </a:cubicBezTo>
                  <a:cubicBezTo>
                    <a:pt x="6685" y="12"/>
                    <a:pt x="6621" y="1"/>
                    <a:pt x="6552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79"/>
            <p:cNvSpPr/>
            <p:nvPr/>
          </p:nvSpPr>
          <p:spPr>
            <a:xfrm>
              <a:off x="403275" y="3128675"/>
              <a:ext cx="78875" cy="106925"/>
            </a:xfrm>
            <a:custGeom>
              <a:avLst/>
              <a:gdLst/>
              <a:ahLst/>
              <a:cxnLst/>
              <a:rect l="l" t="t" r="r" b="b"/>
              <a:pathLst>
                <a:path w="3155" h="4277" extrusionOk="0">
                  <a:moveTo>
                    <a:pt x="1583" y="0"/>
                  </a:moveTo>
                  <a:cubicBezTo>
                    <a:pt x="679" y="718"/>
                    <a:pt x="1" y="2087"/>
                    <a:pt x="1" y="2087"/>
                  </a:cubicBezTo>
                  <a:lnTo>
                    <a:pt x="413" y="2446"/>
                  </a:lnTo>
                  <a:cubicBezTo>
                    <a:pt x="758" y="1861"/>
                    <a:pt x="1423" y="1409"/>
                    <a:pt x="1423" y="1409"/>
                  </a:cubicBezTo>
                  <a:cubicBezTo>
                    <a:pt x="1622" y="2885"/>
                    <a:pt x="2247" y="3642"/>
                    <a:pt x="2526" y="4028"/>
                  </a:cubicBezTo>
                  <a:cubicBezTo>
                    <a:pt x="2633" y="4181"/>
                    <a:pt x="2772" y="4277"/>
                    <a:pt x="2880" y="4277"/>
                  </a:cubicBezTo>
                  <a:cubicBezTo>
                    <a:pt x="3056" y="4277"/>
                    <a:pt x="3155" y="4028"/>
                    <a:pt x="2925" y="3363"/>
                  </a:cubicBezTo>
                  <a:cubicBezTo>
                    <a:pt x="2819" y="3071"/>
                    <a:pt x="2792" y="2672"/>
                    <a:pt x="2819" y="2247"/>
                  </a:cubicBezTo>
                  <a:cubicBezTo>
                    <a:pt x="2487" y="2180"/>
                    <a:pt x="2181" y="2074"/>
                    <a:pt x="2167" y="1888"/>
                  </a:cubicBezTo>
                  <a:cubicBezTo>
                    <a:pt x="2141" y="1582"/>
                    <a:pt x="1782" y="545"/>
                    <a:pt x="1583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79"/>
            <p:cNvSpPr/>
            <p:nvPr/>
          </p:nvSpPr>
          <p:spPr>
            <a:xfrm>
              <a:off x="935000" y="3168225"/>
              <a:ext cx="98800" cy="74475"/>
            </a:xfrm>
            <a:custGeom>
              <a:avLst/>
              <a:gdLst/>
              <a:ahLst/>
              <a:cxnLst/>
              <a:rect l="l" t="t" r="r" b="b"/>
              <a:pathLst>
                <a:path w="3952" h="2979" extrusionOk="0">
                  <a:moveTo>
                    <a:pt x="386" y="0"/>
                  </a:moveTo>
                  <a:cubicBezTo>
                    <a:pt x="1" y="1063"/>
                    <a:pt x="120" y="2526"/>
                    <a:pt x="120" y="2526"/>
                  </a:cubicBezTo>
                  <a:lnTo>
                    <a:pt x="652" y="2619"/>
                  </a:lnTo>
                  <a:cubicBezTo>
                    <a:pt x="652" y="1941"/>
                    <a:pt x="998" y="1210"/>
                    <a:pt x="998" y="1210"/>
                  </a:cubicBezTo>
                  <a:cubicBezTo>
                    <a:pt x="1915" y="2379"/>
                    <a:pt x="2846" y="2725"/>
                    <a:pt x="3284" y="2911"/>
                  </a:cubicBezTo>
                  <a:cubicBezTo>
                    <a:pt x="3380" y="2956"/>
                    <a:pt x="3476" y="2979"/>
                    <a:pt x="3557" y="2979"/>
                  </a:cubicBezTo>
                  <a:cubicBezTo>
                    <a:pt x="3840" y="2979"/>
                    <a:pt x="3952" y="2707"/>
                    <a:pt x="3271" y="2140"/>
                  </a:cubicBezTo>
                  <a:cubicBezTo>
                    <a:pt x="3018" y="1928"/>
                    <a:pt x="2779" y="1555"/>
                    <a:pt x="2566" y="1130"/>
                  </a:cubicBezTo>
                  <a:cubicBezTo>
                    <a:pt x="2488" y="1158"/>
                    <a:pt x="2396" y="1179"/>
                    <a:pt x="2296" y="1179"/>
                  </a:cubicBezTo>
                  <a:cubicBezTo>
                    <a:pt x="2159" y="1179"/>
                    <a:pt x="2008" y="1139"/>
                    <a:pt x="1862" y="1024"/>
                  </a:cubicBezTo>
                  <a:cubicBezTo>
                    <a:pt x="1569" y="771"/>
                    <a:pt x="798" y="266"/>
                    <a:pt x="386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79"/>
            <p:cNvSpPr/>
            <p:nvPr/>
          </p:nvSpPr>
          <p:spPr>
            <a:xfrm>
              <a:off x="599025" y="2229400"/>
              <a:ext cx="19625" cy="37900"/>
            </a:xfrm>
            <a:custGeom>
              <a:avLst/>
              <a:gdLst/>
              <a:ahLst/>
              <a:cxnLst/>
              <a:rect l="l" t="t" r="r" b="b"/>
              <a:pathLst>
                <a:path w="785" h="1516" fill="none" extrusionOk="0">
                  <a:moveTo>
                    <a:pt x="785" y="1516"/>
                  </a:moveTo>
                  <a:lnTo>
                    <a:pt x="0" y="0"/>
                  </a:lnTo>
                </a:path>
              </a:pathLst>
            </a:custGeom>
            <a:noFill/>
            <a:ln w="2000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79"/>
            <p:cNvSpPr/>
            <p:nvPr/>
          </p:nvSpPr>
          <p:spPr>
            <a:xfrm>
              <a:off x="911400" y="1779100"/>
              <a:ext cx="72825" cy="121975"/>
            </a:xfrm>
            <a:custGeom>
              <a:avLst/>
              <a:gdLst/>
              <a:ahLst/>
              <a:cxnLst/>
              <a:rect l="l" t="t" r="r" b="b"/>
              <a:pathLst>
                <a:path w="2913" h="4879" extrusionOk="0">
                  <a:moveTo>
                    <a:pt x="1277" y="1157"/>
                  </a:moveTo>
                  <a:lnTo>
                    <a:pt x="1277" y="2074"/>
                  </a:lnTo>
                  <a:cubicBezTo>
                    <a:pt x="971" y="1994"/>
                    <a:pt x="759" y="1874"/>
                    <a:pt x="759" y="1622"/>
                  </a:cubicBezTo>
                  <a:cubicBezTo>
                    <a:pt x="759" y="1396"/>
                    <a:pt x="905" y="1210"/>
                    <a:pt x="1277" y="1157"/>
                  </a:cubicBezTo>
                  <a:close/>
                  <a:moveTo>
                    <a:pt x="1702" y="2818"/>
                  </a:moveTo>
                  <a:cubicBezTo>
                    <a:pt x="2022" y="2898"/>
                    <a:pt x="2248" y="3018"/>
                    <a:pt x="2248" y="3283"/>
                  </a:cubicBezTo>
                  <a:cubicBezTo>
                    <a:pt x="2248" y="3496"/>
                    <a:pt x="2088" y="3682"/>
                    <a:pt x="1702" y="3735"/>
                  </a:cubicBezTo>
                  <a:lnTo>
                    <a:pt x="1702" y="2818"/>
                  </a:lnTo>
                  <a:close/>
                  <a:moveTo>
                    <a:pt x="1277" y="0"/>
                  </a:moveTo>
                  <a:lnTo>
                    <a:pt x="1277" y="585"/>
                  </a:lnTo>
                  <a:cubicBezTo>
                    <a:pt x="466" y="665"/>
                    <a:pt x="81" y="1130"/>
                    <a:pt x="81" y="1662"/>
                  </a:cubicBezTo>
                  <a:cubicBezTo>
                    <a:pt x="81" y="2379"/>
                    <a:pt x="706" y="2566"/>
                    <a:pt x="1277" y="2712"/>
                  </a:cubicBezTo>
                  <a:lnTo>
                    <a:pt x="1277" y="3749"/>
                  </a:lnTo>
                  <a:cubicBezTo>
                    <a:pt x="878" y="3709"/>
                    <a:pt x="493" y="3563"/>
                    <a:pt x="240" y="3350"/>
                  </a:cubicBezTo>
                  <a:lnTo>
                    <a:pt x="1" y="3882"/>
                  </a:lnTo>
                  <a:cubicBezTo>
                    <a:pt x="280" y="4108"/>
                    <a:pt x="772" y="4280"/>
                    <a:pt x="1277" y="4307"/>
                  </a:cubicBezTo>
                  <a:lnTo>
                    <a:pt x="1277" y="4879"/>
                  </a:lnTo>
                  <a:lnTo>
                    <a:pt x="1702" y="4879"/>
                  </a:lnTo>
                  <a:lnTo>
                    <a:pt x="1702" y="4307"/>
                  </a:lnTo>
                  <a:cubicBezTo>
                    <a:pt x="2527" y="4214"/>
                    <a:pt x="2912" y="3762"/>
                    <a:pt x="2912" y="3230"/>
                  </a:cubicBezTo>
                  <a:cubicBezTo>
                    <a:pt x="2912" y="2512"/>
                    <a:pt x="2287" y="2326"/>
                    <a:pt x="1702" y="2180"/>
                  </a:cubicBezTo>
                  <a:lnTo>
                    <a:pt x="1702" y="1130"/>
                  </a:lnTo>
                  <a:cubicBezTo>
                    <a:pt x="1982" y="1170"/>
                    <a:pt x="2274" y="1250"/>
                    <a:pt x="2553" y="1422"/>
                  </a:cubicBezTo>
                  <a:lnTo>
                    <a:pt x="2766" y="891"/>
                  </a:lnTo>
                  <a:cubicBezTo>
                    <a:pt x="2473" y="705"/>
                    <a:pt x="2088" y="598"/>
                    <a:pt x="1702" y="57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79"/>
            <p:cNvSpPr/>
            <p:nvPr/>
          </p:nvSpPr>
          <p:spPr>
            <a:xfrm>
              <a:off x="720325" y="1915000"/>
              <a:ext cx="79450" cy="152175"/>
            </a:xfrm>
            <a:custGeom>
              <a:avLst/>
              <a:gdLst/>
              <a:ahLst/>
              <a:cxnLst/>
              <a:rect l="l" t="t" r="r" b="b"/>
              <a:pathLst>
                <a:path w="3178" h="6087" extrusionOk="0">
                  <a:moveTo>
                    <a:pt x="2313" y="1"/>
                  </a:moveTo>
                  <a:cubicBezTo>
                    <a:pt x="2313" y="1"/>
                    <a:pt x="2008" y="905"/>
                    <a:pt x="1303" y="1237"/>
                  </a:cubicBezTo>
                  <a:cubicBezTo>
                    <a:pt x="1303" y="1237"/>
                    <a:pt x="1189" y="1535"/>
                    <a:pt x="1172" y="1588"/>
                  </a:cubicBezTo>
                  <a:lnTo>
                    <a:pt x="1172" y="1588"/>
                  </a:lnTo>
                  <a:cubicBezTo>
                    <a:pt x="1181" y="1527"/>
                    <a:pt x="1210" y="1166"/>
                    <a:pt x="997" y="1131"/>
                  </a:cubicBezTo>
                  <a:cubicBezTo>
                    <a:pt x="991" y="1130"/>
                    <a:pt x="985" y="1129"/>
                    <a:pt x="978" y="1129"/>
                  </a:cubicBezTo>
                  <a:cubicBezTo>
                    <a:pt x="758" y="1129"/>
                    <a:pt x="531" y="1775"/>
                    <a:pt x="958" y="1982"/>
                  </a:cubicBezTo>
                  <a:lnTo>
                    <a:pt x="532" y="3617"/>
                  </a:lnTo>
                  <a:cubicBezTo>
                    <a:pt x="506" y="3723"/>
                    <a:pt x="426" y="3803"/>
                    <a:pt x="333" y="3829"/>
                  </a:cubicBezTo>
                  <a:lnTo>
                    <a:pt x="0" y="3936"/>
                  </a:lnTo>
                  <a:cubicBezTo>
                    <a:pt x="791" y="4050"/>
                    <a:pt x="1386" y="6087"/>
                    <a:pt x="2161" y="6087"/>
                  </a:cubicBezTo>
                  <a:cubicBezTo>
                    <a:pt x="2194" y="6087"/>
                    <a:pt x="2227" y="6083"/>
                    <a:pt x="2260" y="6076"/>
                  </a:cubicBezTo>
                  <a:cubicBezTo>
                    <a:pt x="2725" y="5983"/>
                    <a:pt x="2752" y="5451"/>
                    <a:pt x="2686" y="4999"/>
                  </a:cubicBezTo>
                  <a:cubicBezTo>
                    <a:pt x="2632" y="4600"/>
                    <a:pt x="2460" y="4241"/>
                    <a:pt x="2207" y="3936"/>
                  </a:cubicBezTo>
                  <a:lnTo>
                    <a:pt x="2194" y="2912"/>
                  </a:lnTo>
                  <a:cubicBezTo>
                    <a:pt x="3177" y="2620"/>
                    <a:pt x="2872" y="1397"/>
                    <a:pt x="2872" y="1397"/>
                  </a:cubicBezTo>
                  <a:cubicBezTo>
                    <a:pt x="2991" y="546"/>
                    <a:pt x="2313" y="1"/>
                    <a:pt x="2313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79"/>
            <p:cNvSpPr/>
            <p:nvPr/>
          </p:nvSpPr>
          <p:spPr>
            <a:xfrm>
              <a:off x="745925" y="1979475"/>
              <a:ext cx="29600" cy="25625"/>
            </a:xfrm>
            <a:custGeom>
              <a:avLst/>
              <a:gdLst/>
              <a:ahLst/>
              <a:cxnLst/>
              <a:rect l="l" t="t" r="r" b="b"/>
              <a:pathLst>
                <a:path w="1184" h="1025" extrusionOk="0">
                  <a:moveTo>
                    <a:pt x="133" y="1"/>
                  </a:moveTo>
                  <a:cubicBezTo>
                    <a:pt x="133" y="1"/>
                    <a:pt x="0" y="865"/>
                    <a:pt x="1183" y="1024"/>
                  </a:cubicBezTo>
                  <a:lnTo>
                    <a:pt x="1170" y="333"/>
                  </a:lnTo>
                  <a:cubicBezTo>
                    <a:pt x="1110" y="345"/>
                    <a:pt x="1044" y="351"/>
                    <a:pt x="976" y="351"/>
                  </a:cubicBezTo>
                  <a:cubicBezTo>
                    <a:pt x="669" y="351"/>
                    <a:pt x="307" y="229"/>
                    <a:pt x="133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79"/>
            <p:cNvSpPr/>
            <p:nvPr/>
          </p:nvSpPr>
          <p:spPr>
            <a:xfrm>
              <a:off x="771825" y="1944250"/>
              <a:ext cx="4675" cy="6675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1"/>
                  </a:moveTo>
                  <a:cubicBezTo>
                    <a:pt x="41" y="1"/>
                    <a:pt x="1" y="54"/>
                    <a:pt x="1" y="120"/>
                  </a:cubicBezTo>
                  <a:cubicBezTo>
                    <a:pt x="1" y="200"/>
                    <a:pt x="41" y="253"/>
                    <a:pt x="81" y="267"/>
                  </a:cubicBezTo>
                  <a:cubicBezTo>
                    <a:pt x="134" y="267"/>
                    <a:pt x="174" y="200"/>
                    <a:pt x="174" y="134"/>
                  </a:cubicBezTo>
                  <a:cubicBezTo>
                    <a:pt x="187" y="54"/>
                    <a:pt x="147" y="1"/>
                    <a:pt x="94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79"/>
            <p:cNvSpPr/>
            <p:nvPr/>
          </p:nvSpPr>
          <p:spPr>
            <a:xfrm>
              <a:off x="784800" y="1944575"/>
              <a:ext cx="4675" cy="6675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3" y="1"/>
                  </a:moveTo>
                  <a:cubicBezTo>
                    <a:pt x="53" y="1"/>
                    <a:pt x="14" y="54"/>
                    <a:pt x="0" y="134"/>
                  </a:cubicBezTo>
                  <a:cubicBezTo>
                    <a:pt x="0" y="200"/>
                    <a:pt x="40" y="267"/>
                    <a:pt x="93" y="267"/>
                  </a:cubicBezTo>
                  <a:cubicBezTo>
                    <a:pt x="146" y="267"/>
                    <a:pt x="186" y="214"/>
                    <a:pt x="186" y="134"/>
                  </a:cubicBezTo>
                  <a:cubicBezTo>
                    <a:pt x="186" y="67"/>
                    <a:pt x="146" y="1"/>
                    <a:pt x="93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79"/>
            <p:cNvSpPr/>
            <p:nvPr/>
          </p:nvSpPr>
          <p:spPr>
            <a:xfrm>
              <a:off x="768175" y="1937600"/>
              <a:ext cx="10325" cy="3025"/>
            </a:xfrm>
            <a:custGeom>
              <a:avLst/>
              <a:gdLst/>
              <a:ahLst/>
              <a:cxnLst/>
              <a:rect l="l" t="t" r="r" b="b"/>
              <a:pathLst>
                <a:path w="413" h="121" fill="none" extrusionOk="0">
                  <a:moveTo>
                    <a:pt x="1" y="81"/>
                  </a:moveTo>
                  <a:cubicBezTo>
                    <a:pt x="1" y="81"/>
                    <a:pt x="160" y="1"/>
                    <a:pt x="413" y="120"/>
                  </a:cubicBezTo>
                </a:path>
              </a:pathLst>
            </a:custGeom>
            <a:noFill/>
            <a:ln w="3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79"/>
            <p:cNvSpPr/>
            <p:nvPr/>
          </p:nvSpPr>
          <p:spPr>
            <a:xfrm>
              <a:off x="784450" y="1939600"/>
              <a:ext cx="8025" cy="2675"/>
            </a:xfrm>
            <a:custGeom>
              <a:avLst/>
              <a:gdLst/>
              <a:ahLst/>
              <a:cxnLst/>
              <a:rect l="l" t="t" r="r" b="b"/>
              <a:pathLst>
                <a:path w="321" h="107" fill="none" extrusionOk="0">
                  <a:moveTo>
                    <a:pt x="1" y="80"/>
                  </a:moveTo>
                  <a:cubicBezTo>
                    <a:pt x="1" y="80"/>
                    <a:pt x="107" y="1"/>
                    <a:pt x="320" y="107"/>
                  </a:cubicBezTo>
                </a:path>
              </a:pathLst>
            </a:custGeom>
            <a:noFill/>
            <a:ln w="3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79"/>
            <p:cNvSpPr/>
            <p:nvPr/>
          </p:nvSpPr>
          <p:spPr>
            <a:xfrm>
              <a:off x="779800" y="1949250"/>
              <a:ext cx="5675" cy="11975"/>
            </a:xfrm>
            <a:custGeom>
              <a:avLst/>
              <a:gdLst/>
              <a:ahLst/>
              <a:cxnLst/>
              <a:rect l="l" t="t" r="r" b="b"/>
              <a:pathLst>
                <a:path w="227" h="479" fill="none" extrusionOk="0">
                  <a:moveTo>
                    <a:pt x="81" y="0"/>
                  </a:moveTo>
                  <a:lnTo>
                    <a:pt x="81" y="253"/>
                  </a:lnTo>
                  <a:cubicBezTo>
                    <a:pt x="81" y="253"/>
                    <a:pt x="227" y="359"/>
                    <a:pt x="187" y="412"/>
                  </a:cubicBezTo>
                  <a:cubicBezTo>
                    <a:pt x="147" y="479"/>
                    <a:pt x="1" y="465"/>
                    <a:pt x="1" y="465"/>
                  </a:cubicBezTo>
                </a:path>
              </a:pathLst>
            </a:custGeom>
            <a:noFill/>
            <a:ln w="2000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79"/>
            <p:cNvSpPr/>
            <p:nvPr/>
          </p:nvSpPr>
          <p:spPr>
            <a:xfrm>
              <a:off x="767175" y="1965525"/>
              <a:ext cx="17650" cy="2675"/>
            </a:xfrm>
            <a:custGeom>
              <a:avLst/>
              <a:gdLst/>
              <a:ahLst/>
              <a:cxnLst/>
              <a:rect l="l" t="t" r="r" b="b"/>
              <a:pathLst>
                <a:path w="706" h="107" fill="none" extrusionOk="0">
                  <a:moveTo>
                    <a:pt x="705" y="54"/>
                  </a:moveTo>
                  <a:cubicBezTo>
                    <a:pt x="705" y="54"/>
                    <a:pt x="346" y="107"/>
                    <a:pt x="1" y="0"/>
                  </a:cubicBezTo>
                </a:path>
              </a:pathLst>
            </a:custGeom>
            <a:noFill/>
            <a:ln w="2000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78" name="Google Shape;1978;p79"/>
          <p:cNvGrpSpPr/>
          <p:nvPr/>
        </p:nvGrpSpPr>
        <p:grpSpPr>
          <a:xfrm>
            <a:off x="1909301" y="1526562"/>
            <a:ext cx="848517" cy="2222307"/>
            <a:chOff x="2533500" y="1694350"/>
            <a:chExt cx="586600" cy="1531675"/>
          </a:xfrm>
        </p:grpSpPr>
        <p:sp>
          <p:nvSpPr>
            <p:cNvPr id="1979" name="Google Shape;1979;p7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7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7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7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7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7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7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7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7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7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rgbClr val="945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7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7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7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7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7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7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7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7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7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7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7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rgbClr val="EBC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7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7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7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7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7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7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7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7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7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7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7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7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7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7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7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7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rgbClr val="F76868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rgbClr val="1A2263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256;p35"/>
          <p:cNvSpPr txBox="1"/>
          <p:nvPr/>
        </p:nvSpPr>
        <p:spPr>
          <a:xfrm>
            <a:off x="1513205" y="4679950"/>
            <a:ext cx="7009765" cy="408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 panose="020B0606030504020204"/>
              <a:buNone/>
              <a:defRPr sz="2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Formation Bootcamp Data Analyst                         Mars 2021            </a:t>
            </a:r>
            <a:endParaRPr lang="fr-FR" altLang="en-GB" b="1"/>
          </a:p>
        </p:txBody>
      </p:sp>
      <p:sp>
        <p:nvSpPr>
          <p:cNvPr id="506" name="Google Shape;506;p42"/>
          <p:cNvSpPr/>
          <p:nvPr/>
        </p:nvSpPr>
        <p:spPr>
          <a:xfrm>
            <a:off x="3114675" y="729615"/>
            <a:ext cx="317500" cy="274320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Pensées 1"/>
          <p:cNvSpPr/>
          <p:nvPr/>
        </p:nvSpPr>
        <p:spPr>
          <a:xfrm>
            <a:off x="1691005" y="627380"/>
            <a:ext cx="935990" cy="79184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" name="Google Shape;506;p42"/>
          <p:cNvSpPr/>
          <p:nvPr/>
        </p:nvSpPr>
        <p:spPr>
          <a:xfrm>
            <a:off x="2021840" y="856615"/>
            <a:ext cx="317500" cy="274320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re 2"/>
          <p:cNvSpPr/>
          <p:nvPr>
            <p:ph type="title"/>
          </p:nvPr>
        </p:nvSpPr>
        <p:spPr>
          <a:xfrm>
            <a:off x="611625" y="267225"/>
            <a:ext cx="7717800" cy="572700"/>
          </a:xfrm>
        </p:spPr>
        <p:txBody>
          <a:bodyPr/>
          <a:p>
            <a:r>
              <a:rPr lang="fr-FR" altLang="en-US"/>
              <a:t>Graphique 3</a:t>
            </a:r>
            <a:endParaRPr lang="fr-FR" alt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r="48374"/>
          <a:stretch>
            <a:fillRect/>
          </a:stretch>
        </p:blipFill>
        <p:spPr>
          <a:xfrm>
            <a:off x="394970" y="1564005"/>
            <a:ext cx="4032885" cy="28790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915670"/>
            <a:ext cx="3168000" cy="3976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 idx="2"/>
          </p:nvPr>
        </p:nvSpPr>
        <p:spPr>
          <a:xfrm>
            <a:off x="2307300" y="53208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Partie 3</a:t>
            </a:r>
            <a:endParaRPr lang="en-GB"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899795" y="2283460"/>
            <a:ext cx="8044815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Segmentation clients</a:t>
            </a:r>
            <a:endParaRPr lang="fr-FR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611625" y="4831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Méthodologie</a:t>
            </a:r>
            <a:endParaRPr lang="fr-FR" altLang="en-GB"/>
          </a:p>
        </p:txBody>
      </p:sp>
      <p:sp>
        <p:nvSpPr>
          <p:cNvPr id="408" name="Google Shape;408;p40"/>
          <p:cNvSpPr/>
          <p:nvPr/>
        </p:nvSpPr>
        <p:spPr>
          <a:xfrm>
            <a:off x="3269150" y="1529586"/>
            <a:ext cx="2605800" cy="2606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40"/>
          <p:cNvSpPr/>
          <p:nvPr/>
        </p:nvSpPr>
        <p:spPr>
          <a:xfrm>
            <a:off x="3734500" y="1995080"/>
            <a:ext cx="1675200" cy="1675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40"/>
          <p:cNvSpPr/>
          <p:nvPr/>
        </p:nvSpPr>
        <p:spPr>
          <a:xfrm>
            <a:off x="4143200" y="2404050"/>
            <a:ext cx="857700" cy="8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>
              <a:solidFill>
                <a:srgbClr val="FFFFFF"/>
              </a:solidFill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712895" y="1850035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graphique boite à moustache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2" name="Google Shape;412;p40"/>
          <p:cNvSpPr txBox="1"/>
          <p:nvPr/>
        </p:nvSpPr>
        <p:spPr>
          <a:xfrm>
            <a:off x="610027" y="1495000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Description des variables</a:t>
            </a:r>
            <a:endParaRPr lang="fr-FR" sz="1800" b="1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610235" y="3133725"/>
            <a:ext cx="2166620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4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Nombre optimal </a:t>
            </a:r>
            <a:endParaRPr lang="fr-FR" sz="1800" b="1">
              <a:solidFill>
                <a:schemeClr val="accent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4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clusters</a:t>
            </a:r>
            <a:endParaRPr lang="fr-FR" sz="1800" b="1">
              <a:solidFill>
                <a:schemeClr val="accent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6649410" y="3133901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Ajustement </a:t>
            </a:r>
            <a:endParaRPr lang="fr-FR" sz="1800" b="1">
              <a:solidFill>
                <a:schemeClr val="accent6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du modèle</a:t>
            </a:r>
            <a:endParaRPr lang="fr-FR" sz="1800" b="1">
              <a:solidFill>
                <a:schemeClr val="accent6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6721180" y="3549260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ajustument du modèle aux données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6649720" y="1494790"/>
            <a:ext cx="2141220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Standardisation</a:t>
            </a:r>
            <a:endParaRPr lang="fr-FR" sz="1800" b="1">
              <a:solidFill>
                <a:schemeClr val="accen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6569575" y="1766850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lisser l’influence des valeurs extrêmes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419" name="Google Shape;419;p40"/>
          <p:cNvGrpSpPr/>
          <p:nvPr/>
        </p:nvGrpSpPr>
        <p:grpSpPr>
          <a:xfrm>
            <a:off x="2709700" y="1683465"/>
            <a:ext cx="1001690" cy="659919"/>
            <a:chOff x="2709700" y="1683465"/>
            <a:chExt cx="1001690" cy="659919"/>
          </a:xfrm>
        </p:grpSpPr>
        <p:cxnSp>
          <p:nvCxnSpPr>
            <p:cNvPr id="420" name="Google Shape;420;p40"/>
            <p:cNvCxnSpPr/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1" name="Google Shape;421;p40"/>
            <p:cNvSpPr/>
            <p:nvPr/>
          </p:nvSpPr>
          <p:spPr>
            <a:xfrm>
              <a:off x="3045629" y="1683465"/>
              <a:ext cx="665761" cy="65991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0" name="Google Shape;430;p40"/>
          <p:cNvGrpSpPr/>
          <p:nvPr/>
        </p:nvGrpSpPr>
        <p:grpSpPr>
          <a:xfrm>
            <a:off x="5431931" y="3324426"/>
            <a:ext cx="1010269" cy="658403"/>
            <a:chOff x="5431931" y="3324426"/>
            <a:chExt cx="1010269" cy="658403"/>
          </a:xfrm>
        </p:grpSpPr>
        <p:cxnSp>
          <p:nvCxnSpPr>
            <p:cNvPr id="431" name="Google Shape;431;p40"/>
            <p:cNvCxnSpPr/>
            <p:nvPr/>
          </p:nvCxnSpPr>
          <p:spPr>
            <a:xfrm rot="10800000">
              <a:off x="6078900" y="3648475"/>
              <a:ext cx="363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432" name="Google Shape;432;p40"/>
            <p:cNvSpPr/>
            <p:nvPr/>
          </p:nvSpPr>
          <p:spPr>
            <a:xfrm>
              <a:off x="5431931" y="3324426"/>
              <a:ext cx="667504" cy="658403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2709700" y="3324426"/>
            <a:ext cx="1002567" cy="658403"/>
            <a:chOff x="2709700" y="3324426"/>
            <a:chExt cx="1002567" cy="658403"/>
          </a:xfrm>
        </p:grpSpPr>
        <p:cxnSp>
          <p:nvCxnSpPr>
            <p:cNvPr id="439" name="Google Shape;439;p40"/>
            <p:cNvCxnSpPr/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40" name="Google Shape;440;p40"/>
            <p:cNvSpPr/>
            <p:nvPr/>
          </p:nvSpPr>
          <p:spPr>
            <a:xfrm>
              <a:off x="3044755" y="3324426"/>
              <a:ext cx="667512" cy="658403"/>
            </a:xfrm>
            <a:custGeom>
              <a:avLst/>
              <a:gdLst/>
              <a:ahLst/>
              <a:cxnLst/>
              <a:rect l="l" t="t" r="r" b="b"/>
              <a:pathLst>
                <a:path w="29076" h="28811" extrusionOk="0">
                  <a:moveTo>
                    <a:pt x="14533" y="1"/>
                  </a:moveTo>
                  <a:cubicBezTo>
                    <a:pt x="14196" y="1"/>
                    <a:pt x="13861" y="127"/>
                    <a:pt x="13609" y="379"/>
                  </a:cubicBezTo>
                  <a:lnTo>
                    <a:pt x="518" y="13470"/>
                  </a:lnTo>
                  <a:cubicBezTo>
                    <a:pt x="0" y="13988"/>
                    <a:pt x="0" y="14823"/>
                    <a:pt x="518" y="15341"/>
                  </a:cubicBezTo>
                  <a:lnTo>
                    <a:pt x="13609" y="28432"/>
                  </a:lnTo>
                  <a:cubicBezTo>
                    <a:pt x="13861" y="28684"/>
                    <a:pt x="14196" y="28810"/>
                    <a:pt x="14533" y="28810"/>
                  </a:cubicBezTo>
                  <a:cubicBezTo>
                    <a:pt x="14869" y="28810"/>
                    <a:pt x="15208" y="28684"/>
                    <a:pt x="15466" y="28432"/>
                  </a:cubicBezTo>
                  <a:lnTo>
                    <a:pt x="28558" y="15341"/>
                  </a:lnTo>
                  <a:cubicBezTo>
                    <a:pt x="29075" y="14823"/>
                    <a:pt x="29075" y="13988"/>
                    <a:pt x="28558" y="13470"/>
                  </a:cubicBezTo>
                  <a:lnTo>
                    <a:pt x="15466" y="379"/>
                  </a:lnTo>
                  <a:cubicBezTo>
                    <a:pt x="15208" y="127"/>
                    <a:pt x="14869" y="1"/>
                    <a:pt x="14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5434606" y="1684254"/>
            <a:ext cx="1007594" cy="658335"/>
            <a:chOff x="5434606" y="1684254"/>
            <a:chExt cx="1007594" cy="658335"/>
          </a:xfrm>
        </p:grpSpPr>
        <p:cxnSp>
          <p:nvCxnSpPr>
            <p:cNvPr id="446" name="Google Shape;446;p40"/>
            <p:cNvCxnSpPr/>
            <p:nvPr/>
          </p:nvCxnSpPr>
          <p:spPr>
            <a:xfrm rot="10800000">
              <a:off x="59523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447" name="Google Shape;447;p40"/>
            <p:cNvSpPr/>
            <p:nvPr/>
          </p:nvSpPr>
          <p:spPr>
            <a:xfrm>
              <a:off x="5434606" y="1684254"/>
              <a:ext cx="667504" cy="658335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411;p40"/>
          <p:cNvSpPr txBox="1"/>
          <p:nvPr/>
        </p:nvSpPr>
        <p:spPr>
          <a:xfrm>
            <a:off x="696385" y="3412135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méthode du coude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 r="55613" b="14072"/>
          <a:stretch>
            <a:fillRect/>
          </a:stretch>
        </p:blipFill>
        <p:spPr>
          <a:xfrm>
            <a:off x="1835785" y="1275715"/>
            <a:ext cx="4657725" cy="2846070"/>
          </a:xfrm>
          <a:prstGeom prst="rect">
            <a:avLst/>
          </a:prstGeom>
        </p:spPr>
      </p:pic>
      <p:sp>
        <p:nvSpPr>
          <p:cNvPr id="4" name="Titre 3"/>
          <p:cNvSpPr/>
          <p:nvPr>
            <p:ph type="title"/>
          </p:nvPr>
        </p:nvSpPr>
        <p:spPr>
          <a:xfrm>
            <a:off x="611625" y="267225"/>
            <a:ext cx="7717800" cy="572700"/>
          </a:xfrm>
        </p:spPr>
        <p:txBody>
          <a:bodyPr/>
          <a:p>
            <a:r>
              <a:rPr lang="fr-FR" altLang="en-US"/>
              <a:t>Graphique 4</a:t>
            </a:r>
            <a:endParaRPr lang="fr-F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rcRect b="3422"/>
          <a:stretch>
            <a:fillRect/>
          </a:stretch>
        </p:blipFill>
        <p:spPr>
          <a:xfrm>
            <a:off x="1331595" y="554990"/>
            <a:ext cx="6409690" cy="4624070"/>
          </a:xfrm>
          <a:prstGeom prst="rect">
            <a:avLst/>
          </a:prstGeom>
        </p:spPr>
      </p:pic>
      <p:sp>
        <p:nvSpPr>
          <p:cNvPr id="6" name="Titre 5"/>
          <p:cNvSpPr/>
          <p:nvPr>
            <p:ph type="title"/>
          </p:nvPr>
        </p:nvSpPr>
        <p:spPr>
          <a:xfrm>
            <a:off x="611625" y="-20430"/>
            <a:ext cx="7717800" cy="572700"/>
          </a:xfrm>
        </p:spPr>
        <p:txBody>
          <a:bodyPr/>
          <a:p>
            <a:r>
              <a:rPr lang="fr-FR" altLang="en-US"/>
              <a:t>Graphique 5</a:t>
            </a:r>
            <a:endParaRPr lang="fr-F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5"/>
          <p:cNvSpPr txBox="1"/>
          <p:nvPr>
            <p:ph type="title"/>
          </p:nvPr>
        </p:nvSpPr>
        <p:spPr>
          <a:xfrm>
            <a:off x="768470" y="41137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Clustering </a:t>
            </a:r>
            <a:endParaRPr lang="fr-FR" altLang="en-GB"/>
          </a:p>
        </p:txBody>
      </p:sp>
      <p:sp>
        <p:nvSpPr>
          <p:cNvPr id="937" name="Google Shape;937;p55"/>
          <p:cNvSpPr/>
          <p:nvPr/>
        </p:nvSpPr>
        <p:spPr>
          <a:xfrm>
            <a:off x="3247200" y="499530"/>
            <a:ext cx="2649600" cy="423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38" name="Google Shape;938;p55"/>
          <p:cNvSpPr/>
          <p:nvPr/>
        </p:nvSpPr>
        <p:spPr>
          <a:xfrm>
            <a:off x="696595" y="1974850"/>
            <a:ext cx="1797685" cy="423545"/>
          </a:xfrm>
          <a:prstGeom prst="roundRect">
            <a:avLst>
              <a:gd name="adj" fmla="val 50000"/>
            </a:avLst>
          </a:prstGeom>
          <a:solidFill>
            <a:srgbClr val="E5E4E2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Platinum</a:t>
            </a:r>
            <a:endParaRPr lang="fr-FR" sz="1800" b="1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39" name="Google Shape;939;p55"/>
          <p:cNvSpPr/>
          <p:nvPr/>
        </p:nvSpPr>
        <p:spPr>
          <a:xfrm>
            <a:off x="6711950" y="1974850"/>
            <a:ext cx="1898015" cy="423545"/>
          </a:xfrm>
          <a:prstGeom prst="roundRect">
            <a:avLst>
              <a:gd name="adj" fmla="val 50000"/>
            </a:avLst>
          </a:prstGeom>
          <a:solidFill>
            <a:srgbClr val="614E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Bronze</a:t>
            </a:r>
            <a:endParaRPr lang="fr-FR" sz="1800" b="1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0" name="Google Shape;940;p55"/>
          <p:cNvSpPr/>
          <p:nvPr/>
        </p:nvSpPr>
        <p:spPr>
          <a:xfrm>
            <a:off x="2693035" y="1993265"/>
            <a:ext cx="1825625" cy="420370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Gold</a:t>
            </a:r>
            <a:endParaRPr lang="fr-FR" sz="1800" b="1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1" name="Google Shape;941;p55"/>
          <p:cNvSpPr/>
          <p:nvPr/>
        </p:nvSpPr>
        <p:spPr>
          <a:xfrm>
            <a:off x="4695190" y="1993265"/>
            <a:ext cx="1827530" cy="420370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Silver </a:t>
            </a:r>
            <a:endParaRPr lang="fr-FR" sz="1800" b="1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2" name="Google Shape;942;p55"/>
          <p:cNvSpPr/>
          <p:nvPr/>
        </p:nvSpPr>
        <p:spPr>
          <a:xfrm>
            <a:off x="713105" y="2451100"/>
            <a:ext cx="178054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Cluster 2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3" name="Google Shape;943;p55"/>
          <p:cNvSpPr/>
          <p:nvPr/>
        </p:nvSpPr>
        <p:spPr>
          <a:xfrm>
            <a:off x="697230" y="2821305"/>
            <a:ext cx="179641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Total visiteurs : 3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4" name="Google Shape;944;p55"/>
          <p:cNvSpPr/>
          <p:nvPr/>
        </p:nvSpPr>
        <p:spPr>
          <a:xfrm>
            <a:off x="712470" y="3187700"/>
            <a:ext cx="178117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de vues : 4135 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6" name="Google Shape;946;p55"/>
          <p:cNvSpPr/>
          <p:nvPr/>
        </p:nvSpPr>
        <p:spPr>
          <a:xfrm>
            <a:off x="713105" y="3923665"/>
            <a:ext cx="178054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transact. : 398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7" name="Google Shape;947;p55"/>
          <p:cNvSpPr/>
          <p:nvPr/>
        </p:nvSpPr>
        <p:spPr>
          <a:xfrm>
            <a:off x="697230" y="4290695"/>
            <a:ext cx="179705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items : 5036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8" name="Google Shape;948;p55"/>
          <p:cNvSpPr/>
          <p:nvPr/>
        </p:nvSpPr>
        <p:spPr>
          <a:xfrm>
            <a:off x="2715260" y="2470150"/>
            <a:ext cx="184023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Cluster 1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9" name="Google Shape;949;p55"/>
          <p:cNvSpPr/>
          <p:nvPr/>
        </p:nvSpPr>
        <p:spPr>
          <a:xfrm>
            <a:off x="2715260" y="2838450"/>
            <a:ext cx="184086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Total visiteurs : 24 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0" name="Google Shape;950;p55"/>
          <p:cNvSpPr/>
          <p:nvPr/>
        </p:nvSpPr>
        <p:spPr>
          <a:xfrm>
            <a:off x="2715895" y="3923665"/>
            <a:ext cx="184023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transact. : 98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1" name="Google Shape;951;p55"/>
          <p:cNvSpPr/>
          <p:nvPr/>
        </p:nvSpPr>
        <p:spPr>
          <a:xfrm>
            <a:off x="4695190" y="2470150"/>
            <a:ext cx="182753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Cluster 3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2" name="Google Shape;952;p55"/>
          <p:cNvSpPr/>
          <p:nvPr/>
        </p:nvSpPr>
        <p:spPr>
          <a:xfrm>
            <a:off x="4695190" y="2838450"/>
            <a:ext cx="182753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Total visiteurs : 124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3" name="Google Shape;953;p55"/>
          <p:cNvSpPr/>
          <p:nvPr/>
        </p:nvSpPr>
        <p:spPr>
          <a:xfrm>
            <a:off x="4695190" y="3206115"/>
            <a:ext cx="181610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de vues : 460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4" name="Google Shape;954;p55"/>
          <p:cNvSpPr/>
          <p:nvPr/>
        </p:nvSpPr>
        <p:spPr>
          <a:xfrm>
            <a:off x="6711950" y="2451100"/>
            <a:ext cx="19399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Cluster 0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5" name="Google Shape;955;p55"/>
          <p:cNvSpPr/>
          <p:nvPr/>
        </p:nvSpPr>
        <p:spPr>
          <a:xfrm>
            <a:off x="6711950" y="2821305"/>
            <a:ext cx="19399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Total visiteurs : 1.4M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6" name="Google Shape;956;p55"/>
          <p:cNvSpPr/>
          <p:nvPr/>
        </p:nvSpPr>
        <p:spPr>
          <a:xfrm>
            <a:off x="6711950" y="3187700"/>
            <a:ext cx="19399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de vues : 1.8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7" name="Google Shape;957;p55"/>
          <p:cNvSpPr/>
          <p:nvPr/>
        </p:nvSpPr>
        <p:spPr>
          <a:xfrm>
            <a:off x="6711950" y="3556000"/>
            <a:ext cx="19399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addtocart : 0.04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58" name="Google Shape;958;p55"/>
          <p:cNvSpPr/>
          <p:nvPr/>
        </p:nvSpPr>
        <p:spPr>
          <a:xfrm>
            <a:off x="6711950" y="3923665"/>
            <a:ext cx="19399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transact. : 0.01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959" name="Google Shape;959;p55"/>
          <p:cNvCxnSpPr>
            <a:stCxn id="937" idx="2"/>
            <a:endCxn id="938" idx="0"/>
          </p:cNvCxnSpPr>
          <p:nvPr/>
        </p:nvCxnSpPr>
        <p:spPr>
          <a:xfrm rot="5400000">
            <a:off x="2558415" y="-39370"/>
            <a:ext cx="1051560" cy="29768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55"/>
          <p:cNvCxnSpPr>
            <a:stCxn id="937" idx="2"/>
            <a:endCxn id="939" idx="0"/>
          </p:cNvCxnSpPr>
          <p:nvPr/>
        </p:nvCxnSpPr>
        <p:spPr>
          <a:xfrm rot="5400000" flipV="1">
            <a:off x="5591175" y="-95250"/>
            <a:ext cx="1051560" cy="30886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55"/>
          <p:cNvCxnSpPr>
            <a:stCxn id="937" idx="2"/>
          </p:cNvCxnSpPr>
          <p:nvPr/>
        </p:nvCxnSpPr>
        <p:spPr>
          <a:xfrm rot="5400000">
            <a:off x="3622675" y="1025525"/>
            <a:ext cx="1051560" cy="846455"/>
          </a:xfrm>
          <a:prstGeom prst="curvedConnector3">
            <a:avLst>
              <a:gd name="adj1" fmla="val 499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2" name="Google Shape;962;p55"/>
          <p:cNvCxnSpPr>
            <a:stCxn id="937" idx="2"/>
          </p:cNvCxnSpPr>
          <p:nvPr/>
        </p:nvCxnSpPr>
        <p:spPr>
          <a:xfrm rot="5400000" flipV="1">
            <a:off x="4585970" y="909320"/>
            <a:ext cx="1051560" cy="10795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3" name="Google Shape;963;p55"/>
          <p:cNvSpPr/>
          <p:nvPr/>
        </p:nvSpPr>
        <p:spPr>
          <a:xfrm>
            <a:off x="4695190" y="3573145"/>
            <a:ext cx="181610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addtocart : 33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" name="Google Shape;950;p55"/>
          <p:cNvSpPr/>
          <p:nvPr/>
        </p:nvSpPr>
        <p:spPr>
          <a:xfrm>
            <a:off x="2715895" y="3189605"/>
            <a:ext cx="185801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de vues : 1502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" name="Google Shape;950;p55"/>
          <p:cNvSpPr/>
          <p:nvPr/>
        </p:nvSpPr>
        <p:spPr>
          <a:xfrm>
            <a:off x="2715260" y="4321175"/>
            <a:ext cx="184213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items : 1729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" name="Google Shape;950;p55"/>
          <p:cNvSpPr/>
          <p:nvPr/>
        </p:nvSpPr>
        <p:spPr>
          <a:xfrm>
            <a:off x="2715895" y="3564890"/>
            <a:ext cx="184086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addtocart : 128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" name="Google Shape;950;p55"/>
          <p:cNvSpPr/>
          <p:nvPr/>
        </p:nvSpPr>
        <p:spPr>
          <a:xfrm>
            <a:off x="4707890" y="4354195"/>
            <a:ext cx="180403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items : 511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" name="Google Shape;950;p55"/>
          <p:cNvSpPr/>
          <p:nvPr/>
        </p:nvSpPr>
        <p:spPr>
          <a:xfrm>
            <a:off x="4719955" y="3978910"/>
            <a:ext cx="180276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transact. : 18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" name="Google Shape;958;p55"/>
          <p:cNvSpPr/>
          <p:nvPr/>
        </p:nvSpPr>
        <p:spPr>
          <a:xfrm>
            <a:off x="6767195" y="4337685"/>
            <a:ext cx="1876425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items : 1.8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" name="Google Shape;946;p55"/>
          <p:cNvSpPr/>
          <p:nvPr/>
        </p:nvSpPr>
        <p:spPr>
          <a:xfrm>
            <a:off x="696595" y="3548380"/>
            <a:ext cx="1797050" cy="317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Nb. addtocart : 503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re 5"/>
          <p:cNvSpPr/>
          <p:nvPr>
            <p:ph type="title"/>
          </p:nvPr>
        </p:nvSpPr>
        <p:spPr>
          <a:xfrm>
            <a:off x="713225" y="86250"/>
            <a:ext cx="7717800" cy="572700"/>
          </a:xfrm>
        </p:spPr>
        <p:txBody>
          <a:bodyPr/>
          <a:p>
            <a:r>
              <a:rPr lang="fr-FR" altLang="en-US"/>
              <a:t>Visualisation des clusters</a:t>
            </a:r>
            <a:endParaRPr lang="fr-FR" alt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" y="771525"/>
            <a:ext cx="4392000" cy="43514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771525"/>
            <a:ext cx="4392000" cy="42711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699770"/>
            <a:ext cx="4327200" cy="42294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699770"/>
            <a:ext cx="4449938" cy="414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 idx="2"/>
          </p:nvPr>
        </p:nvSpPr>
        <p:spPr>
          <a:xfrm>
            <a:off x="2307300" y="38857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Partie 4</a:t>
            </a:r>
            <a:endParaRPr lang="en-GB"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899795" y="2283460"/>
            <a:ext cx="8044815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Analyse prédictive</a:t>
            </a:r>
            <a:endParaRPr lang="fr-FR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4435500" y="165936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7"/>
          <p:cNvSpPr/>
          <p:nvPr/>
        </p:nvSpPr>
        <p:spPr>
          <a:xfrm>
            <a:off x="4435500" y="2693344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37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37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37"/>
          <p:cNvSpPr txBox="1"/>
          <p:nvPr>
            <p:ph type="title" idx="15"/>
          </p:nvPr>
        </p:nvSpPr>
        <p:spPr>
          <a:xfrm>
            <a:off x="723735" y="1922495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4000"/>
              <a:t>Plan</a:t>
            </a:r>
            <a:endParaRPr lang="fr-FR" altLang="en-GB" sz="4000"/>
          </a:p>
        </p:txBody>
      </p:sp>
      <p:sp>
        <p:nvSpPr>
          <p:cNvPr id="326" name="Google Shape;326;p37"/>
          <p:cNvSpPr/>
          <p:nvPr/>
        </p:nvSpPr>
        <p:spPr>
          <a:xfrm>
            <a:off x="2300739" y="1273517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328" name="Google Shape;328;p37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9" name="Google Shape;329;p37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37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37"/>
          <p:cNvGrpSpPr/>
          <p:nvPr/>
        </p:nvGrpSpPr>
        <p:grpSpPr>
          <a:xfrm>
            <a:off x="3393175" y="2649096"/>
            <a:ext cx="1738581" cy="879296"/>
            <a:chOff x="3393175" y="2649096"/>
            <a:chExt cx="1738581" cy="879296"/>
          </a:xfrm>
        </p:grpSpPr>
        <p:sp>
          <p:nvSpPr>
            <p:cNvPr id="332" name="Google Shape;332;p37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3" name="Google Shape;333;p37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7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37"/>
          <p:cNvGrpSpPr/>
          <p:nvPr/>
        </p:nvGrpSpPr>
        <p:grpSpPr>
          <a:xfrm>
            <a:off x="3393175" y="1615121"/>
            <a:ext cx="1738581" cy="879296"/>
            <a:chOff x="3393175" y="1615121"/>
            <a:chExt cx="1738581" cy="879296"/>
          </a:xfrm>
        </p:grpSpPr>
        <p:sp>
          <p:nvSpPr>
            <p:cNvPr id="336" name="Google Shape;336;p37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7" name="Google Shape;337;p37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7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340" name="Google Shape;340;p37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41" name="Google Shape;341;p37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42" name="Google Shape;342;p37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3" name="Google Shape;343;p37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4" name="Google Shape;344;p37"/>
          <p:cNvSpPr txBox="1"/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7"/>
          <p:cNvSpPr txBox="1"/>
          <p:nvPr>
            <p:ph type="title" idx="2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/>
          <p:nvPr>
            <p:ph type="title" idx="3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 txBox="1"/>
          <p:nvPr>
            <p:ph type="title" idx="4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7"/>
          <p:cNvSpPr txBox="1"/>
          <p:nvPr>
            <p:ph type="subTitle" idx="1"/>
          </p:nvPr>
        </p:nvSpPr>
        <p:spPr>
          <a:xfrm>
            <a:off x="5177225" y="902385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Présentation du Dataset</a:t>
            </a:r>
            <a:endParaRPr lang="fr-FR" altLang="en-GB"/>
          </a:p>
        </p:txBody>
      </p:sp>
      <p:sp>
        <p:nvSpPr>
          <p:cNvPr id="350" name="Google Shape;350;p37"/>
          <p:cNvSpPr txBox="1"/>
          <p:nvPr>
            <p:ph type="subTitle" idx="6"/>
          </p:nvPr>
        </p:nvSpPr>
        <p:spPr>
          <a:xfrm>
            <a:off x="5177225" y="193102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Analyse exploratoire</a:t>
            </a:r>
            <a:endParaRPr lang="fr-FR" altLang="en-GB"/>
          </a:p>
        </p:txBody>
      </p:sp>
      <p:sp>
        <p:nvSpPr>
          <p:cNvPr id="352" name="Google Shape;352;p37"/>
          <p:cNvSpPr txBox="1"/>
          <p:nvPr>
            <p:ph type="subTitle" idx="8"/>
          </p:nvPr>
        </p:nvSpPr>
        <p:spPr>
          <a:xfrm>
            <a:off x="5177225" y="296504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Segmentation clients</a:t>
            </a:r>
            <a:endParaRPr lang="fr-FR" altLang="en-GB"/>
          </a:p>
        </p:txBody>
      </p:sp>
      <p:sp>
        <p:nvSpPr>
          <p:cNvPr id="354" name="Google Shape;354;p37"/>
          <p:cNvSpPr txBox="1"/>
          <p:nvPr>
            <p:ph type="subTitle" idx="13"/>
          </p:nvPr>
        </p:nvSpPr>
        <p:spPr>
          <a:xfrm>
            <a:off x="5177225" y="400910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Analyse prédictive</a:t>
            </a:r>
            <a:endParaRPr lang="fr-FR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 idx="2"/>
          </p:nvPr>
        </p:nvSpPr>
        <p:spPr>
          <a:xfrm>
            <a:off x="2307300" y="38857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Partie 1</a:t>
            </a:r>
            <a:endParaRPr lang="en-GB"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899795" y="2283460"/>
            <a:ext cx="8044815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Présentation du dataset</a:t>
            </a:r>
            <a:endParaRPr lang="fr-FR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Composition</a:t>
            </a:r>
            <a:endParaRPr lang="fr-FR" altLang="en-GB"/>
          </a:p>
        </p:txBody>
      </p:sp>
      <p:sp>
        <p:nvSpPr>
          <p:cNvPr id="368" name="Google Shape;368;p39"/>
          <p:cNvSpPr/>
          <p:nvPr/>
        </p:nvSpPr>
        <p:spPr>
          <a:xfrm>
            <a:off x="3203715" y="1526034"/>
            <a:ext cx="1469534" cy="1270698"/>
          </a:xfrm>
          <a:custGeom>
            <a:avLst/>
            <a:gdLst/>
            <a:ahLst/>
            <a:cxnLst/>
            <a:rect l="l" t="t" r="r" b="b"/>
            <a:pathLst>
              <a:path w="26370" h="22802" extrusionOk="0">
                <a:moveTo>
                  <a:pt x="22722" y="0"/>
                </a:moveTo>
                <a:cubicBezTo>
                  <a:pt x="10161" y="40"/>
                  <a:pt x="1" y="10227"/>
                  <a:pt x="1" y="22801"/>
                </a:cubicBezTo>
                <a:lnTo>
                  <a:pt x="7668" y="22801"/>
                </a:lnTo>
                <a:cubicBezTo>
                  <a:pt x="7668" y="22775"/>
                  <a:pt x="7668" y="22748"/>
                  <a:pt x="7668" y="22722"/>
                </a:cubicBezTo>
                <a:cubicBezTo>
                  <a:pt x="7668" y="20652"/>
                  <a:pt x="9339" y="18981"/>
                  <a:pt x="11395" y="18981"/>
                </a:cubicBezTo>
                <a:cubicBezTo>
                  <a:pt x="13451" y="18981"/>
                  <a:pt x="15122" y="20652"/>
                  <a:pt x="15122" y="22722"/>
                </a:cubicBezTo>
                <a:cubicBezTo>
                  <a:pt x="15122" y="22748"/>
                  <a:pt x="15122" y="22775"/>
                  <a:pt x="15122" y="22801"/>
                </a:cubicBezTo>
                <a:lnTo>
                  <a:pt x="22722" y="22801"/>
                </a:lnTo>
                <a:lnTo>
                  <a:pt x="22722" y="15997"/>
                </a:lnTo>
                <a:lnTo>
                  <a:pt x="22789" y="15997"/>
                </a:lnTo>
                <a:cubicBezTo>
                  <a:pt x="24619" y="15930"/>
                  <a:pt x="26105" y="14538"/>
                  <a:pt x="26343" y="12760"/>
                </a:cubicBezTo>
                <a:cubicBezTo>
                  <a:pt x="26357" y="12601"/>
                  <a:pt x="26370" y="12442"/>
                  <a:pt x="26370" y="12269"/>
                </a:cubicBezTo>
                <a:cubicBezTo>
                  <a:pt x="26370" y="10267"/>
                  <a:pt x="24778" y="8622"/>
                  <a:pt x="22789" y="8542"/>
                </a:cubicBezTo>
                <a:lnTo>
                  <a:pt x="22722" y="8542"/>
                </a:lnTo>
                <a:lnTo>
                  <a:pt x="227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39"/>
          <p:cNvSpPr/>
          <p:nvPr/>
        </p:nvSpPr>
        <p:spPr>
          <a:xfrm>
            <a:off x="4457469" y="2984113"/>
            <a:ext cx="1482853" cy="1270698"/>
          </a:xfrm>
          <a:custGeom>
            <a:avLst/>
            <a:gdLst/>
            <a:ahLst/>
            <a:cxnLst/>
            <a:rect l="l" t="t" r="r" b="b"/>
            <a:pathLst>
              <a:path w="26609" h="22802" extrusionOk="0">
                <a:moveTo>
                  <a:pt x="3873" y="1"/>
                </a:moveTo>
                <a:lnTo>
                  <a:pt x="3873" y="7628"/>
                </a:lnTo>
                <a:lnTo>
                  <a:pt x="3728" y="7628"/>
                </a:lnTo>
                <a:cubicBezTo>
                  <a:pt x="1672" y="7628"/>
                  <a:pt x="0" y="9299"/>
                  <a:pt x="0" y="11355"/>
                </a:cubicBezTo>
                <a:cubicBezTo>
                  <a:pt x="0" y="13424"/>
                  <a:pt x="1672" y="15095"/>
                  <a:pt x="3728" y="15095"/>
                </a:cubicBezTo>
                <a:lnTo>
                  <a:pt x="3807" y="15095"/>
                </a:lnTo>
                <a:cubicBezTo>
                  <a:pt x="3834" y="15095"/>
                  <a:pt x="3860" y="15095"/>
                  <a:pt x="3873" y="15082"/>
                </a:cubicBezTo>
                <a:lnTo>
                  <a:pt x="3873" y="22802"/>
                </a:lnTo>
                <a:cubicBezTo>
                  <a:pt x="5545" y="22802"/>
                  <a:pt x="7176" y="22616"/>
                  <a:pt x="8741" y="22271"/>
                </a:cubicBezTo>
                <a:cubicBezTo>
                  <a:pt x="16779" y="20494"/>
                  <a:pt x="23226" y="14472"/>
                  <a:pt x="25613" y="6673"/>
                </a:cubicBezTo>
                <a:cubicBezTo>
                  <a:pt x="26263" y="4564"/>
                  <a:pt x="26608" y="2322"/>
                  <a:pt x="26608" y="1"/>
                </a:cubicBezTo>
                <a:lnTo>
                  <a:pt x="18902" y="1"/>
                </a:lnTo>
                <a:cubicBezTo>
                  <a:pt x="18849" y="2030"/>
                  <a:pt x="17204" y="3648"/>
                  <a:pt x="15161" y="3648"/>
                </a:cubicBezTo>
                <a:cubicBezTo>
                  <a:pt x="13132" y="3648"/>
                  <a:pt x="11487" y="2030"/>
                  <a:pt x="114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39"/>
          <p:cNvSpPr/>
          <p:nvPr/>
        </p:nvSpPr>
        <p:spPr>
          <a:xfrm>
            <a:off x="4673582" y="1527020"/>
            <a:ext cx="1266296" cy="1473212"/>
          </a:xfrm>
          <a:custGeom>
            <a:avLst/>
            <a:gdLst/>
            <a:ahLst/>
            <a:cxnLst/>
            <a:rect l="l" t="t" r="r" b="b"/>
            <a:pathLst>
              <a:path w="22723" h="26436" extrusionOk="0">
                <a:moveTo>
                  <a:pt x="1" y="0"/>
                </a:moveTo>
                <a:lnTo>
                  <a:pt x="1" y="8542"/>
                </a:lnTo>
                <a:cubicBezTo>
                  <a:pt x="1990" y="8622"/>
                  <a:pt x="3582" y="10254"/>
                  <a:pt x="3582" y="12270"/>
                </a:cubicBezTo>
                <a:cubicBezTo>
                  <a:pt x="3582" y="14273"/>
                  <a:pt x="1990" y="15917"/>
                  <a:pt x="1" y="15997"/>
                </a:cubicBezTo>
                <a:lnTo>
                  <a:pt x="1" y="22788"/>
                </a:lnTo>
                <a:lnTo>
                  <a:pt x="7561" y="22788"/>
                </a:lnTo>
                <a:cubicBezTo>
                  <a:pt x="7601" y="24818"/>
                  <a:pt x="9259" y="26436"/>
                  <a:pt x="11288" y="26436"/>
                </a:cubicBezTo>
                <a:cubicBezTo>
                  <a:pt x="13318" y="26436"/>
                  <a:pt x="14976" y="24818"/>
                  <a:pt x="15016" y="22788"/>
                </a:cubicBezTo>
                <a:lnTo>
                  <a:pt x="22722" y="22788"/>
                </a:lnTo>
                <a:cubicBezTo>
                  <a:pt x="22722" y="20958"/>
                  <a:pt x="22510" y="19180"/>
                  <a:pt x="22099" y="17469"/>
                </a:cubicBezTo>
                <a:cubicBezTo>
                  <a:pt x="20282" y="9882"/>
                  <a:pt x="14671" y="3767"/>
                  <a:pt x="7389" y="1247"/>
                </a:cubicBezTo>
                <a:cubicBezTo>
                  <a:pt x="5068" y="438"/>
                  <a:pt x="2587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39"/>
          <p:cNvSpPr/>
          <p:nvPr/>
        </p:nvSpPr>
        <p:spPr>
          <a:xfrm>
            <a:off x="3203678" y="2771332"/>
            <a:ext cx="1266240" cy="1483633"/>
          </a:xfrm>
          <a:custGeom>
            <a:avLst/>
            <a:gdLst/>
            <a:ahLst/>
            <a:cxnLst/>
            <a:rect l="l" t="t" r="r" b="b"/>
            <a:pathLst>
              <a:path w="22722" h="26623" extrusionOk="0">
                <a:moveTo>
                  <a:pt x="11394" y="1"/>
                </a:moveTo>
                <a:cubicBezTo>
                  <a:pt x="9338" y="1"/>
                  <a:pt x="7667" y="1672"/>
                  <a:pt x="7667" y="3741"/>
                </a:cubicBezTo>
                <a:cubicBezTo>
                  <a:pt x="7667" y="3768"/>
                  <a:pt x="7667" y="3794"/>
                  <a:pt x="7667" y="3821"/>
                </a:cubicBezTo>
                <a:lnTo>
                  <a:pt x="0" y="3821"/>
                </a:lnTo>
                <a:cubicBezTo>
                  <a:pt x="0" y="9830"/>
                  <a:pt x="2321" y="15281"/>
                  <a:pt x="6115" y="19353"/>
                </a:cubicBezTo>
                <a:cubicBezTo>
                  <a:pt x="10267" y="23810"/>
                  <a:pt x="16169" y="26596"/>
                  <a:pt x="22722" y="26622"/>
                </a:cubicBezTo>
                <a:lnTo>
                  <a:pt x="22722" y="18902"/>
                </a:lnTo>
                <a:lnTo>
                  <a:pt x="22642" y="18902"/>
                </a:lnTo>
                <a:cubicBezTo>
                  <a:pt x="20586" y="18902"/>
                  <a:pt x="18915" y="17231"/>
                  <a:pt x="18915" y="15175"/>
                </a:cubicBezTo>
                <a:cubicBezTo>
                  <a:pt x="18915" y="14339"/>
                  <a:pt x="19193" y="13557"/>
                  <a:pt x="19658" y="12933"/>
                </a:cubicBezTo>
                <a:cubicBezTo>
                  <a:pt x="20334" y="12031"/>
                  <a:pt x="21422" y="11448"/>
                  <a:pt x="22642" y="11448"/>
                </a:cubicBezTo>
                <a:lnTo>
                  <a:pt x="22722" y="11448"/>
                </a:lnTo>
                <a:lnTo>
                  <a:pt x="22722" y="3821"/>
                </a:lnTo>
                <a:lnTo>
                  <a:pt x="15121" y="3821"/>
                </a:lnTo>
                <a:cubicBezTo>
                  <a:pt x="15121" y="3794"/>
                  <a:pt x="15121" y="3768"/>
                  <a:pt x="15121" y="3741"/>
                </a:cubicBezTo>
                <a:cubicBezTo>
                  <a:pt x="15121" y="1672"/>
                  <a:pt x="13450" y="1"/>
                  <a:pt x="113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39"/>
          <p:cNvSpPr txBox="1"/>
          <p:nvPr/>
        </p:nvSpPr>
        <p:spPr>
          <a:xfrm>
            <a:off x="647700" y="3418840"/>
            <a:ext cx="2278380" cy="2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4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item properties part 1</a:t>
            </a:r>
            <a:endParaRPr lang="fr-FR" sz="1800" b="1">
              <a:solidFill>
                <a:schemeClr val="accent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288996" y="3687333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informations sur les propriétés des items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719446" y="1516763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events</a:t>
            </a:r>
            <a:endParaRPr lang="fr-FR" sz="1800" b="1">
              <a:solidFill>
                <a:schemeClr val="accent5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934720" y="1929130"/>
            <a:ext cx="2362200" cy="10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Id du visiteur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Id de l’item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Évenement : vue / </a:t>
            </a: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mise au panier / </a:t>
            </a: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transaction 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Date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6743700" y="3347085"/>
            <a:ext cx="2287905" cy="2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item properties part 2</a:t>
            </a:r>
            <a:endParaRPr lang="fr-FR" sz="1800" b="1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6245651" y="3615578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informations sur les propriétés des items</a:t>
            </a:r>
            <a:endParaRPr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7198995" y="1517015"/>
            <a:ext cx="1838960" cy="2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category tree</a:t>
            </a:r>
            <a:endParaRPr lang="fr-FR" sz="1800" b="1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6389162" y="1641998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informations sur les catégories des items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>
            <a:off x="1828800" y="1666875"/>
            <a:ext cx="1790700" cy="762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2546350" y="3449003"/>
            <a:ext cx="1347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9"/>
          <p:cNvCxnSpPr/>
          <p:nvPr/>
        </p:nvCxnSpPr>
        <p:spPr>
          <a:xfrm flipH="1">
            <a:off x="5562600" y="1666875"/>
            <a:ext cx="1790700" cy="762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39"/>
          <p:cNvCxnSpPr/>
          <p:nvPr/>
        </p:nvCxnSpPr>
        <p:spPr>
          <a:xfrm rot="10800000">
            <a:off x="5646625" y="3377248"/>
            <a:ext cx="134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" name="Google Shape;392;p39"/>
          <p:cNvSpPr txBox="1"/>
          <p:nvPr/>
        </p:nvSpPr>
        <p:spPr>
          <a:xfrm>
            <a:off x="1133546" y="4460128"/>
            <a:ext cx="23622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Source : Kaggle 2017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 idx="2"/>
          </p:nvPr>
        </p:nvSpPr>
        <p:spPr>
          <a:xfrm>
            <a:off x="2307300" y="53208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Partie 2</a:t>
            </a:r>
            <a:endParaRPr lang="en-GB"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899795" y="2283460"/>
            <a:ext cx="8044815" cy="64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Analyse exploratoire</a:t>
            </a:r>
            <a:endParaRPr lang="fr-FR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/>
          <p:nvPr/>
        </p:nvSpPr>
        <p:spPr>
          <a:xfrm rot="10800000">
            <a:off x="-14605" y="1993900"/>
            <a:ext cx="4043680" cy="284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44"/>
          <p:cNvSpPr/>
          <p:nvPr/>
        </p:nvSpPr>
        <p:spPr>
          <a:xfrm rot="10800000">
            <a:off x="6957971" y="2070690"/>
            <a:ext cx="1748700" cy="28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44"/>
          <p:cNvSpPr/>
          <p:nvPr/>
        </p:nvSpPr>
        <p:spPr>
          <a:xfrm>
            <a:off x="-67075" y="2144276"/>
            <a:ext cx="8743450" cy="1372050"/>
          </a:xfrm>
          <a:custGeom>
            <a:avLst/>
            <a:gdLst/>
            <a:ahLst/>
            <a:cxnLst/>
            <a:rect l="l" t="t" r="r" b="b"/>
            <a:pathLst>
              <a:path w="349738" h="54882" extrusionOk="0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80" name="Google Shape;580;p44"/>
          <p:cNvSpPr/>
          <p:nvPr/>
        </p:nvSpPr>
        <p:spPr>
          <a:xfrm rot="10800000">
            <a:off x="6436353" y="1775581"/>
            <a:ext cx="774050" cy="769721"/>
          </a:xfrm>
          <a:custGeom>
            <a:avLst/>
            <a:gdLst/>
            <a:ahLst/>
            <a:cxnLst/>
            <a:rect l="l" t="t" r="r" b="b"/>
            <a:pathLst>
              <a:path w="2725" h="2724" extrusionOk="0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581" name="Google Shape;581;p44"/>
          <p:cNvSpPr/>
          <p:nvPr/>
        </p:nvSpPr>
        <p:spPr>
          <a:xfrm flipH="1">
            <a:off x="6477136" y="1816662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3</a:t>
            </a:r>
            <a:endParaRPr sz="2100" b="1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82" name="Google Shape;582;p44"/>
          <p:cNvSpPr txBox="1"/>
          <p:nvPr>
            <p:ph type="title"/>
          </p:nvPr>
        </p:nvSpPr>
        <p:spPr>
          <a:xfrm>
            <a:off x="64147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Tunnel de conversion d’un achat</a:t>
            </a:r>
            <a:endParaRPr lang="fr-FR" altLang="en-GB"/>
          </a:p>
        </p:txBody>
      </p:sp>
      <p:sp>
        <p:nvSpPr>
          <p:cNvPr id="583" name="Google Shape;583;p44"/>
          <p:cNvSpPr txBox="1"/>
          <p:nvPr/>
        </p:nvSpPr>
        <p:spPr>
          <a:xfrm>
            <a:off x="1207866" y="1059725"/>
            <a:ext cx="12252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</a:t>
            </a:r>
            <a:r>
              <a:rPr lang="fr-FR" altLang="en-GB" sz="1800" b="1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ues</a:t>
            </a:r>
            <a:endParaRPr lang="fr-FR" altLang="en-GB" sz="1800" b="1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84" name="Google Shape;584;p44"/>
          <p:cNvSpPr txBox="1"/>
          <p:nvPr/>
        </p:nvSpPr>
        <p:spPr>
          <a:xfrm>
            <a:off x="1116363" y="1347038"/>
            <a:ext cx="1408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96.7%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3542665" y="1059815"/>
            <a:ext cx="1926590" cy="26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 b="1">
                <a:solidFill>
                  <a:schemeClr val="accent5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Mises au panier</a:t>
            </a:r>
            <a:endParaRPr lang="fr-FR" altLang="en-GB" sz="1800" b="1">
              <a:solidFill>
                <a:schemeClr val="accent5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3665925" y="1347038"/>
            <a:ext cx="1408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2.5%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91" name="Google Shape;591;p44"/>
          <p:cNvSpPr/>
          <p:nvPr/>
        </p:nvSpPr>
        <p:spPr>
          <a:xfrm rot="10800000">
            <a:off x="4981741" y="2005366"/>
            <a:ext cx="20769" cy="61002"/>
          </a:xfrm>
          <a:custGeom>
            <a:avLst/>
            <a:gdLst/>
            <a:ahLst/>
            <a:cxnLst/>
            <a:rect l="l" t="t" r="r" b="b"/>
            <a:pathLst>
              <a:path w="726" h="2144" extrusionOk="0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44"/>
          <p:cNvSpPr txBox="1"/>
          <p:nvPr/>
        </p:nvSpPr>
        <p:spPr>
          <a:xfrm>
            <a:off x="5779770" y="1068070"/>
            <a:ext cx="1973580" cy="21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Transactions</a:t>
            </a:r>
            <a:endParaRPr lang="fr-FR" altLang="en-GB" sz="1800" b="1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6119017" y="1363389"/>
            <a:ext cx="1408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0.8%</a:t>
            </a:r>
            <a:endParaRPr lang="fr-FR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95" name="Google Shape;595;p44"/>
          <p:cNvSpPr/>
          <p:nvPr/>
        </p:nvSpPr>
        <p:spPr>
          <a:xfrm rot="10800000">
            <a:off x="3982678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597" name="Google Shape;597;p44"/>
          <p:cNvSpPr/>
          <p:nvPr/>
        </p:nvSpPr>
        <p:spPr>
          <a:xfrm rot="10800000">
            <a:off x="1434065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600" name="Google Shape;600;p44"/>
          <p:cNvSpPr/>
          <p:nvPr/>
        </p:nvSpPr>
        <p:spPr>
          <a:xfrm flipH="1">
            <a:off x="4022841" y="1813323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2</a:t>
            </a:r>
            <a:endParaRPr sz="2100" b="1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01" name="Google Shape;601;p44"/>
          <p:cNvSpPr/>
          <p:nvPr/>
        </p:nvSpPr>
        <p:spPr>
          <a:xfrm flipH="1">
            <a:off x="1474216" y="1813323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1</a:t>
            </a:r>
            <a:endParaRPr sz="2100" b="1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" name="Google Shape;579;p44"/>
          <p:cNvSpPr/>
          <p:nvPr/>
        </p:nvSpPr>
        <p:spPr>
          <a:xfrm>
            <a:off x="7169785" y="2199640"/>
            <a:ext cx="2179320" cy="1372235"/>
          </a:xfrm>
          <a:custGeom>
            <a:avLst/>
            <a:gdLst/>
            <a:ahLst/>
            <a:cxnLst/>
            <a:rect l="l" t="t" r="r" b="b"/>
            <a:pathLst>
              <a:path w="349738" h="54882" extrusionOk="0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" name="Google Shape;575;p44"/>
          <p:cNvSpPr/>
          <p:nvPr/>
        </p:nvSpPr>
        <p:spPr>
          <a:xfrm rot="10800000">
            <a:off x="4715510" y="2049145"/>
            <a:ext cx="1762125" cy="2844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79;p44"/>
          <p:cNvSpPr/>
          <p:nvPr/>
        </p:nvSpPr>
        <p:spPr>
          <a:xfrm>
            <a:off x="4714875" y="2183130"/>
            <a:ext cx="2243455" cy="1372235"/>
          </a:xfrm>
          <a:custGeom>
            <a:avLst/>
            <a:gdLst/>
            <a:ahLst/>
            <a:cxnLst/>
            <a:rect l="l" t="t" r="r" b="b"/>
            <a:pathLst>
              <a:path w="349738" h="54882" extrusionOk="0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11" name="Google Shape;411;p40"/>
          <p:cNvSpPr txBox="1"/>
          <p:nvPr/>
        </p:nvSpPr>
        <p:spPr>
          <a:xfrm>
            <a:off x="1692275" y="3363595"/>
            <a:ext cx="374078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des vues sont converties en ajout au panier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09" name="Google Shape;909;p53"/>
          <p:cNvSpPr txBox="1"/>
          <p:nvPr/>
        </p:nvSpPr>
        <p:spPr>
          <a:xfrm>
            <a:off x="899160" y="3291840"/>
            <a:ext cx="909955" cy="687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1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500"/>
              <a:t>2.5%</a:t>
            </a:r>
            <a:endParaRPr lang="fr-FR" altLang="en-GB" sz="2500"/>
          </a:p>
        </p:txBody>
      </p:sp>
      <p:sp>
        <p:nvSpPr>
          <p:cNvPr id="4" name="Google Shape;909;p53"/>
          <p:cNvSpPr txBox="1"/>
          <p:nvPr/>
        </p:nvSpPr>
        <p:spPr>
          <a:xfrm>
            <a:off x="882650" y="3849370"/>
            <a:ext cx="1129665" cy="687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1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Black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500"/>
              <a:t>24.5%</a:t>
            </a:r>
            <a:endParaRPr lang="fr-FR" altLang="en-GB" sz="2500"/>
          </a:p>
        </p:txBody>
      </p:sp>
      <p:sp>
        <p:nvSpPr>
          <p:cNvPr id="5" name="Google Shape;411;p40"/>
          <p:cNvSpPr txBox="1"/>
          <p:nvPr/>
        </p:nvSpPr>
        <p:spPr>
          <a:xfrm>
            <a:off x="1819275" y="3849370"/>
            <a:ext cx="429958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des mises au panier aboutissent à des achats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3"/>
          <p:cNvSpPr txBox="1"/>
          <p:nvPr>
            <p:ph type="title"/>
          </p:nvPr>
        </p:nvSpPr>
        <p:spPr>
          <a:xfrm>
            <a:off x="641470" y="913085"/>
            <a:ext cx="7717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2</a:t>
            </a:r>
            <a:r>
              <a:rPr lang="en-GB"/>
              <a:t>,</a:t>
            </a:r>
            <a:r>
              <a:rPr lang="fr-FR" altLang="en-GB"/>
              <a:t>756</a:t>
            </a:r>
            <a:r>
              <a:rPr lang="en-GB"/>
              <a:t>,</a:t>
            </a:r>
            <a:r>
              <a:rPr lang="fr-FR" altLang="en-GB"/>
              <a:t>101</a:t>
            </a:r>
            <a:endParaRPr lang="fr-FR" altLang="en-GB"/>
          </a:p>
        </p:txBody>
      </p:sp>
      <p:sp>
        <p:nvSpPr>
          <p:cNvPr id="910" name="Google Shape;910;p53"/>
          <p:cNvSpPr txBox="1"/>
          <p:nvPr>
            <p:ph type="body" idx="1"/>
          </p:nvPr>
        </p:nvSpPr>
        <p:spPr>
          <a:xfrm>
            <a:off x="1429385" y="2644775"/>
            <a:ext cx="6117590" cy="465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visites/évenements sur le site entre mai et septembre 2015</a:t>
            </a:r>
            <a:endParaRPr lang="fr-FR" altLang="en-GB"/>
          </a:p>
        </p:txBody>
      </p:sp>
      <p:sp>
        <p:nvSpPr>
          <p:cNvPr id="582" name="Google Shape;582;p44"/>
          <p:cNvSpPr txBox="1"/>
          <p:nvPr/>
        </p:nvSpPr>
        <p:spPr>
          <a:xfrm>
            <a:off x="64147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 panose="00000500000000000000"/>
              <a:buNone/>
              <a:defRPr sz="2800" b="0" i="0" u="none" strike="noStrike" cap="none">
                <a:solidFill>
                  <a:schemeClr val="dk1"/>
                </a:solidFill>
                <a:latin typeface="Montserrat Black" panose="00000500000000000000"/>
                <a:ea typeface="Montserrat Black" panose="00000500000000000000"/>
                <a:cs typeface="Montserrat Black" panose="00000500000000000000"/>
                <a:sym typeface="Montserrat Black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Quelques statistiques</a:t>
            </a:r>
            <a:endParaRPr lang="fr-FR" altLang="en-GB"/>
          </a:p>
        </p:txBody>
      </p:sp>
      <p:sp>
        <p:nvSpPr>
          <p:cNvPr id="412" name="Google Shape;412;p40"/>
          <p:cNvSpPr txBox="1"/>
          <p:nvPr/>
        </p:nvSpPr>
        <p:spPr>
          <a:xfrm>
            <a:off x="683895" y="3651885"/>
            <a:ext cx="233870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 b="1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Visiteurs uniques</a:t>
            </a:r>
            <a:endParaRPr lang="fr-FR" altLang="en-GB" sz="1800" b="1">
              <a:solidFill>
                <a:schemeClr val="l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756075" y="3724520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1,407,580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3491865" y="3652520"/>
            <a:ext cx="25660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1800" b="1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Acheteurs uniques </a:t>
            </a:r>
            <a:endParaRPr lang="fr-FR" altLang="en-GB" sz="1800" b="1">
              <a:solidFill>
                <a:schemeClr val="accent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" name="Google Shape;414;p40"/>
          <p:cNvSpPr txBox="1"/>
          <p:nvPr/>
        </p:nvSpPr>
        <p:spPr>
          <a:xfrm>
            <a:off x="3852335" y="3724520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11,719 (0.83%)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6732062" y="3652696"/>
            <a:ext cx="1884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accent4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Transactions</a:t>
            </a:r>
            <a:endParaRPr lang="fr-FR" sz="1800" b="1">
              <a:solidFill>
                <a:schemeClr val="accent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" name="Google Shape;414;p40"/>
          <p:cNvSpPr txBox="1"/>
          <p:nvPr/>
        </p:nvSpPr>
        <p:spPr>
          <a:xfrm>
            <a:off x="6795560" y="3795640"/>
            <a:ext cx="1964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1,51 en moyenne 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par acheteur</a:t>
            </a:r>
            <a:endParaRPr lang="fr-FR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re 2"/>
          <p:cNvSpPr/>
          <p:nvPr>
            <p:ph type="title"/>
          </p:nvPr>
        </p:nvSpPr>
        <p:spPr>
          <a:xfrm>
            <a:off x="611625" y="267225"/>
            <a:ext cx="7717800" cy="572700"/>
          </a:xfrm>
        </p:spPr>
        <p:txBody>
          <a:bodyPr/>
          <a:p>
            <a:r>
              <a:rPr lang="fr-FR" altLang="en-US"/>
              <a:t>Graphique 1</a:t>
            </a:r>
            <a:endParaRPr lang="fr-FR" alt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b="9165"/>
          <a:stretch>
            <a:fillRect/>
          </a:stretch>
        </p:blipFill>
        <p:spPr>
          <a:xfrm>
            <a:off x="697230" y="1119505"/>
            <a:ext cx="7802880" cy="3184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re 2"/>
          <p:cNvSpPr/>
          <p:nvPr>
            <p:ph type="title"/>
          </p:nvPr>
        </p:nvSpPr>
        <p:spPr>
          <a:xfrm>
            <a:off x="611625" y="267225"/>
            <a:ext cx="7717800" cy="572700"/>
          </a:xfrm>
        </p:spPr>
        <p:txBody>
          <a:bodyPr/>
          <a:p>
            <a:r>
              <a:rPr lang="fr-FR" altLang="en-US"/>
              <a:t>Graphique 2</a:t>
            </a:r>
            <a:endParaRPr lang="fr-FR" alt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rcRect b="6569"/>
          <a:stretch>
            <a:fillRect/>
          </a:stretch>
        </p:blipFill>
        <p:spPr>
          <a:xfrm>
            <a:off x="1186815" y="915670"/>
            <a:ext cx="6732270" cy="3838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Presentation</Application>
  <PresentationFormat/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2" baseType="lpstr">
      <vt:lpstr>Arial</vt:lpstr>
      <vt:lpstr>SimSun</vt:lpstr>
      <vt:lpstr>Wingdings</vt:lpstr>
      <vt:lpstr>Arial</vt:lpstr>
      <vt:lpstr>Montserrat Black</vt:lpstr>
      <vt:lpstr>Open Sans</vt:lpstr>
      <vt:lpstr>Livvic</vt:lpstr>
      <vt:lpstr>Segoe Print</vt:lpstr>
      <vt:lpstr>Roboto Condensed Light</vt:lpstr>
      <vt:lpstr>Open Sans ExtraBold</vt:lpstr>
      <vt:lpstr>Lato</vt:lpstr>
      <vt:lpstr>Catamaran</vt:lpstr>
      <vt:lpstr>Proxima Nova Semibold</vt:lpstr>
      <vt:lpstr>Proxima Nova</vt:lpstr>
      <vt:lpstr>Fira Sans Extra Condensed Medium</vt:lpstr>
      <vt:lpstr>Lato Light</vt:lpstr>
      <vt:lpstr>Microsoft YaHei</vt:lpstr>
      <vt:lpstr>Arial Unicode MS</vt:lpstr>
      <vt:lpstr>Open Sans SemiBold</vt:lpstr>
      <vt:lpstr>Calibri</vt:lpstr>
      <vt:lpstr>Amatic SC</vt:lpstr>
      <vt:lpstr>Roboto Medium</vt:lpstr>
      <vt:lpstr>BatangChe</vt:lpstr>
      <vt:lpstr>Product Development Project Proposal by Slidesgo</vt:lpstr>
      <vt:lpstr>Product Development Project Proposal</vt:lpstr>
      <vt:lpstr>04</vt:lpstr>
      <vt:lpstr>FIRST SECTION</vt:lpstr>
      <vt:lpstr>New Product Detailed Overview</vt:lpstr>
      <vt:lpstr>Présentation du dataset</vt:lpstr>
      <vt:lpstr>3,425,365</vt:lpstr>
      <vt:lpstr>Tunnel de conversion d’un achat</vt:lpstr>
      <vt:lpstr>Graphique</vt:lpstr>
      <vt:lpstr>Graphique</vt:lpstr>
      <vt:lpstr>Graphique 2</vt:lpstr>
      <vt:lpstr>Analyse exploratoire</vt:lpstr>
      <vt:lpstr>External Source of Ideas</vt:lpstr>
      <vt:lpstr>Graphique 3</vt:lpstr>
      <vt:lpstr>Graphique 3</vt:lpstr>
      <vt:lpstr>Market Segmentation</vt:lpstr>
      <vt:lpstr>PowerPoint 演示文稿</vt:lpstr>
      <vt:lpstr>PowerPoint 演示文稿</vt:lpstr>
      <vt:lpstr>Présentation du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Development Project Proposal</dc:title>
  <dc:creator/>
  <cp:lastModifiedBy>ralph</cp:lastModifiedBy>
  <cp:revision>27</cp:revision>
  <dcterms:created xsi:type="dcterms:W3CDTF">2021-03-10T10:08:26Z</dcterms:created>
  <dcterms:modified xsi:type="dcterms:W3CDTF">2021-03-10T16:22:01Z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1036-11.2.0.9984</vt:lpwstr>
  </property>
</Properties>
</file>