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84"/>
  </p:notesMasterIdLst>
  <p:sldIdLst>
    <p:sldId id="777" r:id="rId2"/>
    <p:sldId id="257" r:id="rId3"/>
    <p:sldId id="778" r:id="rId4"/>
    <p:sldId id="780" r:id="rId5"/>
    <p:sldId id="779" r:id="rId6"/>
    <p:sldId id="781" r:id="rId7"/>
    <p:sldId id="782" r:id="rId8"/>
    <p:sldId id="259" r:id="rId9"/>
    <p:sldId id="258" r:id="rId10"/>
    <p:sldId id="296" r:id="rId11"/>
    <p:sldId id="260" r:id="rId12"/>
    <p:sldId id="261" r:id="rId13"/>
    <p:sldId id="262" r:id="rId14"/>
    <p:sldId id="299" r:id="rId15"/>
    <p:sldId id="300" r:id="rId16"/>
    <p:sldId id="274" r:id="rId17"/>
    <p:sldId id="303" r:id="rId18"/>
    <p:sldId id="308" r:id="rId19"/>
    <p:sldId id="307" r:id="rId20"/>
    <p:sldId id="304" r:id="rId21"/>
    <p:sldId id="305" r:id="rId22"/>
    <p:sldId id="306" r:id="rId23"/>
    <p:sldId id="291" r:id="rId24"/>
    <p:sldId id="287" r:id="rId25"/>
    <p:sldId id="263" r:id="rId26"/>
    <p:sldId id="273" r:id="rId27"/>
    <p:sldId id="264" r:id="rId28"/>
    <p:sldId id="265" r:id="rId29"/>
    <p:sldId id="278" r:id="rId30"/>
    <p:sldId id="288" r:id="rId31"/>
    <p:sldId id="266" r:id="rId32"/>
    <p:sldId id="267" r:id="rId33"/>
    <p:sldId id="268" r:id="rId34"/>
    <p:sldId id="269" r:id="rId35"/>
    <p:sldId id="289" r:id="rId36"/>
    <p:sldId id="270" r:id="rId37"/>
    <p:sldId id="271" r:id="rId38"/>
    <p:sldId id="272" r:id="rId39"/>
    <p:sldId id="279" r:id="rId40"/>
    <p:sldId id="311" r:id="rId41"/>
    <p:sldId id="302" r:id="rId42"/>
    <p:sldId id="309" r:id="rId43"/>
    <p:sldId id="301" r:id="rId44"/>
    <p:sldId id="312" r:id="rId45"/>
    <p:sldId id="313" r:id="rId46"/>
    <p:sldId id="314" r:id="rId47"/>
    <p:sldId id="315" r:id="rId48"/>
    <p:sldId id="316" r:id="rId49"/>
    <p:sldId id="317" r:id="rId50"/>
    <p:sldId id="336" r:id="rId51"/>
    <p:sldId id="337" r:id="rId52"/>
    <p:sldId id="318" r:id="rId53"/>
    <p:sldId id="319" r:id="rId54"/>
    <p:sldId id="320" r:id="rId55"/>
    <p:sldId id="322" r:id="rId56"/>
    <p:sldId id="323" r:id="rId57"/>
    <p:sldId id="277" r:id="rId58"/>
    <p:sldId id="290" r:id="rId59"/>
    <p:sldId id="325" r:id="rId60"/>
    <p:sldId id="321" r:id="rId61"/>
    <p:sldId id="324" r:id="rId62"/>
    <p:sldId id="293" r:id="rId63"/>
    <p:sldId id="326" r:id="rId64"/>
    <p:sldId id="327" r:id="rId65"/>
    <p:sldId id="328" r:id="rId66"/>
    <p:sldId id="329" r:id="rId67"/>
    <p:sldId id="332" r:id="rId68"/>
    <p:sldId id="331" r:id="rId69"/>
    <p:sldId id="286" r:id="rId70"/>
    <p:sldId id="330" r:id="rId71"/>
    <p:sldId id="333" r:id="rId72"/>
    <p:sldId id="334" r:id="rId73"/>
    <p:sldId id="283" r:id="rId74"/>
    <p:sldId id="282" r:id="rId75"/>
    <p:sldId id="335" r:id="rId76"/>
    <p:sldId id="281" r:id="rId77"/>
    <p:sldId id="338" r:id="rId78"/>
    <p:sldId id="339" r:id="rId79"/>
    <p:sldId id="342" r:id="rId80"/>
    <p:sldId id="343" r:id="rId81"/>
    <p:sldId id="310" r:id="rId82"/>
    <p:sldId id="297" r:id="rId8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660"/>
  </p:normalViewPr>
  <p:slideViewPr>
    <p:cSldViewPr snapToGrid="0">
      <p:cViewPr varScale="1">
        <p:scale>
          <a:sx n="64" d="100"/>
          <a:sy n="64" d="100"/>
        </p:scale>
        <p:origin x="978"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notesMaster" Target="notesMasters/notesMaster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88CACF5-F1FB-452E-81CD-BC93F16C1C2B}" type="datetimeFigureOut">
              <a:rPr lang="en-US" smtClean="0"/>
              <a:t>11/20/2024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B8BC741-8E5B-4D24-B63C-A94A6CA38D6B}" type="slidenum">
              <a:rPr lang="en-US" smtClean="0"/>
              <a:t>‹#›</a:t>
            </a:fld>
            <a:endParaRPr lang="en-US"/>
          </a:p>
        </p:txBody>
      </p:sp>
    </p:spTree>
    <p:extLst>
      <p:ext uri="{BB962C8B-B14F-4D97-AF65-F5344CB8AC3E}">
        <p14:creationId xmlns:p14="http://schemas.microsoft.com/office/powerpoint/2010/main" val="26442329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G" dirty="0"/>
          </a:p>
        </p:txBody>
      </p:sp>
      <p:sp>
        <p:nvSpPr>
          <p:cNvPr id="4" name="Slide Number Placeholder 3"/>
          <p:cNvSpPr>
            <a:spLocks noGrp="1"/>
          </p:cNvSpPr>
          <p:nvPr>
            <p:ph type="sldNum" sz="quarter" idx="5"/>
          </p:nvPr>
        </p:nvSpPr>
        <p:spPr/>
        <p:txBody>
          <a:bodyPr/>
          <a:lstStyle/>
          <a:p>
            <a:fld id="{A72379BF-14CF-420D-BF45-F8B88B1B1541}" type="slidenum">
              <a:rPr lang="en-NG" smtClean="0"/>
              <a:t>10</a:t>
            </a:fld>
            <a:endParaRPr lang="en-NG"/>
          </a:p>
        </p:txBody>
      </p:sp>
    </p:spTree>
    <p:extLst>
      <p:ext uri="{BB962C8B-B14F-4D97-AF65-F5344CB8AC3E}">
        <p14:creationId xmlns:p14="http://schemas.microsoft.com/office/powerpoint/2010/main" val="417366900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1028" name="Picture 4" descr="Related image"/>
          <p:cNvPicPr>
            <a:picLocks noChangeAspect="1" noChangeArrowheads="1"/>
          </p:cNvPicPr>
          <p:nvPr userDrawn="1"/>
        </p:nvPicPr>
        <p:blipFill rotWithShape="1">
          <a:blip r:embed="rId2">
            <a:duotone>
              <a:prstClr val="black"/>
              <a:schemeClr val="accent4">
                <a:tint val="45000"/>
                <a:satMod val="400000"/>
              </a:schemeClr>
            </a:duotone>
            <a:extLst>
              <a:ext uri="{28A0092B-C50C-407E-A947-70E740481C1C}">
                <a14:useLocalDpi xmlns:a14="http://schemas.microsoft.com/office/drawing/2010/main" val="0"/>
              </a:ext>
            </a:extLst>
          </a:blip>
          <a:srcRect t="4858" r="927" b="24157"/>
          <a:stretch/>
        </p:blipFill>
        <p:spPr bwMode="auto">
          <a:xfrm>
            <a:off x="-11100" y="-27383"/>
            <a:ext cx="12203101" cy="3456384"/>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ctrTitle"/>
          </p:nvPr>
        </p:nvSpPr>
        <p:spPr>
          <a:xfrm>
            <a:off x="914400" y="3429001"/>
            <a:ext cx="10363200" cy="1470025"/>
          </a:xfrm>
          <a:solidFill>
            <a:srgbClr val="FFFFFF">
              <a:alpha val="52157"/>
            </a:srgbClr>
          </a:solidFill>
        </p:spPr>
        <p:txBody>
          <a:bodyPr>
            <a:normAutofit/>
          </a:bodyPr>
          <a:lstStyle>
            <a:lvl1pPr>
              <a:defRPr sz="5333" b="1">
                <a:solidFill>
                  <a:srgbClr val="460046"/>
                </a:solidFill>
                <a:latin typeface="Merriweather" panose="00000500000000000000" pitchFamily="2" charset="0"/>
              </a:defRPr>
            </a:lvl1pPr>
          </a:lstStyle>
          <a:p>
            <a:r>
              <a:rPr lang="en-US" dirty="0"/>
              <a:t>Click to edit Master title style</a:t>
            </a:r>
            <a:endParaRPr lang="en-GB" dirty="0"/>
          </a:p>
        </p:txBody>
      </p:sp>
      <p:sp>
        <p:nvSpPr>
          <p:cNvPr id="3" name="Subtitle 2"/>
          <p:cNvSpPr>
            <a:spLocks noGrp="1"/>
          </p:cNvSpPr>
          <p:nvPr>
            <p:ph type="subTitle" idx="1"/>
          </p:nvPr>
        </p:nvSpPr>
        <p:spPr>
          <a:xfrm>
            <a:off x="1828800" y="4970628"/>
            <a:ext cx="8534400" cy="984515"/>
          </a:xfrm>
        </p:spPr>
        <p:txBody>
          <a:bodyPr>
            <a:normAutofit/>
          </a:bodyPr>
          <a:lstStyle>
            <a:lvl1pPr marL="0" indent="0" algn="ctr">
              <a:buNone/>
              <a:defRPr sz="2667" b="1">
                <a:solidFill>
                  <a:srgbClr val="460046"/>
                </a:solidFill>
                <a:latin typeface="Merriweather" panose="00000500000000000000" pitchFamily="2" charset="0"/>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a:t>Click to edit Master subtitle style</a:t>
            </a:r>
            <a:endParaRPr lang="en-GB"/>
          </a:p>
        </p:txBody>
      </p:sp>
      <p:sp>
        <p:nvSpPr>
          <p:cNvPr id="6" name="Oval 5">
            <a:extLst>
              <a:ext uri="{FF2B5EF4-FFF2-40B4-BE49-F238E27FC236}">
                <a16:creationId xmlns:a16="http://schemas.microsoft.com/office/drawing/2014/main" id="{491C3536-B198-4622-8D5D-4591EB81CF76}"/>
              </a:ext>
            </a:extLst>
          </p:cNvPr>
          <p:cNvSpPr/>
          <p:nvPr userDrawn="1"/>
        </p:nvSpPr>
        <p:spPr>
          <a:xfrm>
            <a:off x="5039883" y="1124744"/>
            <a:ext cx="1727119" cy="172711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dirty="0"/>
          </a:p>
        </p:txBody>
      </p:sp>
      <p:pic>
        <p:nvPicPr>
          <p:cNvPr id="7" name="Picture 2" descr="CU Logo">
            <a:extLst>
              <a:ext uri="{FF2B5EF4-FFF2-40B4-BE49-F238E27FC236}">
                <a16:creationId xmlns:a16="http://schemas.microsoft.com/office/drawing/2014/main" id="{2C76992F-A76B-4456-843D-2AF909798187}"/>
              </a:ext>
            </a:extLst>
          </p:cNvPr>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5359281" y="1414050"/>
            <a:ext cx="1088323" cy="11485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57138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cSld name="1_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67BC8008-EABE-F495-4C21-9FA406BCD315}"/>
              </a:ext>
            </a:extLst>
          </p:cNvPr>
          <p:cNvSpPr>
            <a:spLocks noGrp="1"/>
          </p:cNvSpPr>
          <p:nvPr>
            <p:ph type="dt" sz="half" idx="10"/>
          </p:nvPr>
        </p:nvSpPr>
        <p:spPr/>
        <p:txBody>
          <a:bodyPr/>
          <a:lstStyle>
            <a:lvl1pPr>
              <a:defRPr/>
            </a:lvl1pPr>
          </a:lstStyle>
          <a:p>
            <a:pPr>
              <a:defRPr/>
            </a:pPr>
            <a:fld id="{BE664E5F-10B6-4584-8659-8A2E096D94A0}" type="datetimeFigureOut">
              <a:rPr lang="en-US"/>
              <a:pPr>
                <a:defRPr/>
              </a:pPr>
              <a:t>11/20/2024</a:t>
            </a:fld>
            <a:endParaRPr lang="en-US"/>
          </a:p>
        </p:txBody>
      </p:sp>
      <p:sp>
        <p:nvSpPr>
          <p:cNvPr id="3" name="Footer Placeholder 4">
            <a:extLst>
              <a:ext uri="{FF2B5EF4-FFF2-40B4-BE49-F238E27FC236}">
                <a16:creationId xmlns:a16="http://schemas.microsoft.com/office/drawing/2014/main" id="{1C1CB89A-CB9F-3B05-17AC-D3AEE44B4D98}"/>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5">
            <a:extLst>
              <a:ext uri="{FF2B5EF4-FFF2-40B4-BE49-F238E27FC236}">
                <a16:creationId xmlns:a16="http://schemas.microsoft.com/office/drawing/2014/main" id="{F873122D-5A84-1D78-8438-910FE6407CC4}"/>
              </a:ext>
            </a:extLst>
          </p:cNvPr>
          <p:cNvSpPr>
            <a:spLocks noGrp="1"/>
          </p:cNvSpPr>
          <p:nvPr>
            <p:ph type="sldNum" sz="quarter" idx="12"/>
          </p:nvPr>
        </p:nvSpPr>
        <p:spPr/>
        <p:txBody>
          <a:bodyPr/>
          <a:lstStyle>
            <a:lvl1pPr>
              <a:defRPr/>
            </a:lvl1pPr>
          </a:lstStyle>
          <a:p>
            <a:fld id="{6B8F4E3D-94D1-4504-87BD-7D25EADFCDF9}" type="slidenum">
              <a:rPr lang="en-US" altLang="en-US"/>
              <a:pPr/>
              <a:t>‹#›</a:t>
            </a:fld>
            <a:endParaRPr lang="en-US" altLang="en-US"/>
          </a:p>
        </p:txBody>
      </p:sp>
    </p:spTree>
    <p:extLst>
      <p:ext uri="{BB962C8B-B14F-4D97-AF65-F5344CB8AC3E}">
        <p14:creationId xmlns:p14="http://schemas.microsoft.com/office/powerpoint/2010/main" val="10730661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p:bg>
      <p:bgPr>
        <a:pattFill prst="pct5">
          <a:fgClr>
            <a:srgbClr val="460046"/>
          </a:fgClr>
          <a:bgClr>
            <a:schemeClr val="bg1"/>
          </a:bgClr>
        </a:pattFill>
        <a:effectLst/>
      </p:bgPr>
    </p:bg>
    <p:spTree>
      <p:nvGrpSpPr>
        <p:cNvPr id="1" name=""/>
        <p:cNvGrpSpPr/>
        <p:nvPr/>
      </p:nvGrpSpPr>
      <p:grpSpPr>
        <a:xfrm>
          <a:off x="0" y="0"/>
          <a:ext cx="0" cy="0"/>
          <a:chOff x="0" y="0"/>
          <a:chExt cx="0" cy="0"/>
        </a:xfrm>
      </p:grpSpPr>
      <p:pic>
        <p:nvPicPr>
          <p:cNvPr id="1028" name="Picture 4" descr="Related image"/>
          <p:cNvPicPr>
            <a:picLocks noChangeAspect="1" noChangeArrowheads="1"/>
          </p:cNvPicPr>
          <p:nvPr userDrawn="1"/>
        </p:nvPicPr>
        <p:blipFill rotWithShape="1">
          <a:blip r:embed="rId2">
            <a:duotone>
              <a:prstClr val="black"/>
              <a:schemeClr val="accent4">
                <a:tint val="45000"/>
                <a:satMod val="400000"/>
              </a:schemeClr>
            </a:duotone>
            <a:extLst>
              <a:ext uri="{28A0092B-C50C-407E-A947-70E740481C1C}">
                <a14:useLocalDpi xmlns:a14="http://schemas.microsoft.com/office/drawing/2010/main" val="0"/>
              </a:ext>
            </a:extLst>
          </a:blip>
          <a:srcRect l="9806" t="4858" r="15799" b="9187"/>
          <a:stretch/>
        </p:blipFill>
        <p:spPr bwMode="auto">
          <a:xfrm>
            <a:off x="-1" y="648317"/>
            <a:ext cx="12192001" cy="5568619"/>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ctrTitle"/>
          </p:nvPr>
        </p:nvSpPr>
        <p:spPr>
          <a:xfrm>
            <a:off x="914399" y="4581129"/>
            <a:ext cx="10363200" cy="1470025"/>
          </a:xfrm>
          <a:solidFill>
            <a:srgbClr val="FFFFFF">
              <a:alpha val="52157"/>
            </a:srgbClr>
          </a:solidFill>
        </p:spPr>
        <p:txBody>
          <a:bodyPr>
            <a:normAutofit/>
          </a:bodyPr>
          <a:lstStyle>
            <a:lvl1pPr>
              <a:defRPr sz="5333" b="1">
                <a:solidFill>
                  <a:srgbClr val="460046"/>
                </a:solidFill>
                <a:latin typeface="Merriweather" panose="00000500000000000000" pitchFamily="2" charset="0"/>
              </a:defRPr>
            </a:lvl1pPr>
          </a:lstStyle>
          <a:p>
            <a:r>
              <a:rPr lang="en-US" dirty="0"/>
              <a:t>Click to edit Master title style</a:t>
            </a:r>
            <a:endParaRPr lang="en-GB" dirty="0"/>
          </a:p>
        </p:txBody>
      </p:sp>
      <p:grpSp>
        <p:nvGrpSpPr>
          <p:cNvPr id="4" name="Group 3">
            <a:extLst>
              <a:ext uri="{FF2B5EF4-FFF2-40B4-BE49-F238E27FC236}">
                <a16:creationId xmlns:a16="http://schemas.microsoft.com/office/drawing/2014/main" id="{7B43532D-17F9-4BF9-A515-2584C0C55E4D}"/>
              </a:ext>
            </a:extLst>
          </p:cNvPr>
          <p:cNvGrpSpPr/>
          <p:nvPr userDrawn="1"/>
        </p:nvGrpSpPr>
        <p:grpSpPr>
          <a:xfrm>
            <a:off x="4943873" y="806847"/>
            <a:ext cx="1727119" cy="1727119"/>
            <a:chOff x="4187484" y="305631"/>
            <a:chExt cx="3280116" cy="3280116"/>
          </a:xfrm>
        </p:grpSpPr>
        <p:sp>
          <p:nvSpPr>
            <p:cNvPr id="5" name="Oval 4">
              <a:extLst>
                <a:ext uri="{FF2B5EF4-FFF2-40B4-BE49-F238E27FC236}">
                  <a16:creationId xmlns:a16="http://schemas.microsoft.com/office/drawing/2014/main" id="{C67D5208-6C0F-4512-BA0C-9A3742085498}"/>
                </a:ext>
              </a:extLst>
            </p:cNvPr>
            <p:cNvSpPr/>
            <p:nvPr userDrawn="1"/>
          </p:nvSpPr>
          <p:spPr>
            <a:xfrm>
              <a:off x="4187484" y="305631"/>
              <a:ext cx="3280116" cy="328011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dirty="0"/>
            </a:p>
          </p:txBody>
        </p:sp>
        <p:pic>
          <p:nvPicPr>
            <p:cNvPr id="6" name="Picture 2" descr="CU Logo">
              <a:extLst>
                <a:ext uri="{FF2B5EF4-FFF2-40B4-BE49-F238E27FC236}">
                  <a16:creationId xmlns:a16="http://schemas.microsoft.com/office/drawing/2014/main" id="{5A782972-F4A1-4354-ACD2-AB4EA9238CDE}"/>
                </a:ext>
              </a:extLst>
            </p:cNvPr>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4794080" y="855077"/>
              <a:ext cx="2066925" cy="2181225"/>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0186242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4" descr="Related image"/>
          <p:cNvPicPr>
            <a:picLocks noChangeAspect="1" noChangeArrowheads="1"/>
          </p:cNvPicPr>
          <p:nvPr userDrawn="1"/>
        </p:nvPicPr>
        <p:blipFill rotWithShape="1">
          <a:blip r:embed="rId2">
            <a:duotone>
              <a:prstClr val="black"/>
              <a:schemeClr val="accent4">
                <a:tint val="45000"/>
                <a:satMod val="400000"/>
              </a:schemeClr>
            </a:duotone>
            <a:extLst>
              <a:ext uri="{28A0092B-C50C-407E-A947-70E740481C1C}">
                <a14:useLocalDpi xmlns:a14="http://schemas.microsoft.com/office/drawing/2010/main" val="0"/>
              </a:ext>
            </a:extLst>
          </a:blip>
          <a:srcRect l="586" t="69231" r="342" b="17546"/>
          <a:stretch/>
        </p:blipFill>
        <p:spPr bwMode="auto">
          <a:xfrm>
            <a:off x="-7289" y="6241576"/>
            <a:ext cx="12203101" cy="643808"/>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335360" y="274639"/>
            <a:ext cx="10849205" cy="1143000"/>
          </a:xfrm>
        </p:spPr>
        <p:txBody>
          <a:bodyPr>
            <a:normAutofit/>
          </a:bodyPr>
          <a:lstStyle>
            <a:lvl1pPr algn="l">
              <a:defRPr sz="4267" b="1">
                <a:solidFill>
                  <a:srgbClr val="460046"/>
                </a:solidFill>
                <a:latin typeface="Merriweather" panose="00000500000000000000" pitchFamily="2" charset="0"/>
              </a:defRPr>
            </a:lvl1pPr>
          </a:lstStyle>
          <a:p>
            <a:r>
              <a:rPr lang="en-US" dirty="0"/>
              <a:t>Click to edit Master title style</a:t>
            </a:r>
            <a:endParaRPr lang="en-GB" dirty="0"/>
          </a:p>
        </p:txBody>
      </p:sp>
      <p:sp>
        <p:nvSpPr>
          <p:cNvPr id="3" name="Content Placeholder 2"/>
          <p:cNvSpPr>
            <a:spLocks noGrp="1"/>
          </p:cNvSpPr>
          <p:nvPr>
            <p:ph idx="1"/>
          </p:nvPr>
        </p:nvSpPr>
        <p:spPr>
          <a:xfrm>
            <a:off x="335360" y="1600201"/>
            <a:ext cx="11521280" cy="4525963"/>
          </a:xfrm>
        </p:spPr>
        <p:txBody>
          <a:bodyPr anchor="ctr">
            <a:normAutofit/>
          </a:bodyPr>
          <a:lstStyle>
            <a:lvl1pPr marL="457189" indent="-457189">
              <a:lnSpc>
                <a:spcPct val="114000"/>
              </a:lnSpc>
              <a:spcBef>
                <a:spcPts val="667"/>
              </a:spcBef>
              <a:buFont typeface="Wingdings" pitchFamily="2" charset="2"/>
              <a:buChar char="§"/>
              <a:defRPr sz="3200">
                <a:latin typeface="Roboto" panose="02000000000000000000" pitchFamily="2" charset="0"/>
                <a:ea typeface="Roboto" panose="02000000000000000000" pitchFamily="2" charset="0"/>
              </a:defRPr>
            </a:lvl1pPr>
            <a:lvl2pPr marL="990575" indent="-380990">
              <a:lnSpc>
                <a:spcPct val="114000"/>
              </a:lnSpc>
              <a:spcBef>
                <a:spcPts val="667"/>
              </a:spcBef>
              <a:buFont typeface="Wingdings" pitchFamily="2" charset="2"/>
              <a:buChar char="§"/>
              <a:defRPr sz="2667">
                <a:solidFill>
                  <a:srgbClr val="C00000"/>
                </a:solidFill>
                <a:latin typeface="Roboto" panose="02000000000000000000" pitchFamily="2" charset="0"/>
                <a:ea typeface="Roboto" panose="02000000000000000000" pitchFamily="2" charset="0"/>
              </a:defRPr>
            </a:lvl2pPr>
            <a:lvl3pPr marL="1523962" indent="-304792">
              <a:lnSpc>
                <a:spcPct val="114000"/>
              </a:lnSpc>
              <a:spcBef>
                <a:spcPts val="667"/>
              </a:spcBef>
              <a:buFont typeface="Wingdings" pitchFamily="2" charset="2"/>
              <a:buChar char="§"/>
              <a:defRPr sz="2400">
                <a:solidFill>
                  <a:srgbClr val="460046"/>
                </a:solidFill>
                <a:latin typeface="Roboto" panose="02000000000000000000" pitchFamily="2" charset="0"/>
                <a:ea typeface="Roboto" panose="02000000000000000000" pitchFamily="2" charset="0"/>
              </a:defRPr>
            </a:lvl3pPr>
            <a:lvl4pPr marL="2133547" indent="-304792">
              <a:lnSpc>
                <a:spcPct val="114000"/>
              </a:lnSpc>
              <a:spcBef>
                <a:spcPts val="667"/>
              </a:spcBef>
              <a:buFont typeface="Wingdings" pitchFamily="2" charset="2"/>
              <a:buChar char="§"/>
              <a:defRPr sz="2133">
                <a:solidFill>
                  <a:srgbClr val="161B0B"/>
                </a:solidFill>
                <a:latin typeface="Roboto" panose="02000000000000000000" pitchFamily="2" charset="0"/>
                <a:ea typeface="Roboto" panose="02000000000000000000" pitchFamily="2" charset="0"/>
              </a:defRPr>
            </a:lvl4pPr>
            <a:lvl5pPr marL="2743131" indent="-304792">
              <a:lnSpc>
                <a:spcPct val="114000"/>
              </a:lnSpc>
              <a:spcBef>
                <a:spcPts val="667"/>
              </a:spcBef>
              <a:buFont typeface="Symbol" pitchFamily="18" charset="2"/>
              <a:buChar char="-"/>
              <a:defRPr sz="2133">
                <a:solidFill>
                  <a:schemeClr val="accent6">
                    <a:lumMod val="50000"/>
                  </a:schemeClr>
                </a:solidFill>
                <a:latin typeface="Roboto" panose="02000000000000000000" pitchFamily="2" charset="0"/>
                <a:ea typeface="Roboto" panose="02000000000000000000" pitchFamily="2"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pic>
        <p:nvPicPr>
          <p:cNvPr id="9" name="Picture 4" descr="Related image"/>
          <p:cNvPicPr>
            <a:picLocks noChangeAspect="1" noChangeArrowheads="1"/>
          </p:cNvPicPr>
          <p:nvPr userDrawn="1"/>
        </p:nvPicPr>
        <p:blipFill rotWithShape="1">
          <a:blip r:embed="rId2">
            <a:duotone>
              <a:prstClr val="black"/>
              <a:schemeClr val="accent4">
                <a:tint val="45000"/>
                <a:satMod val="400000"/>
              </a:schemeClr>
            </a:duotone>
            <a:extLst>
              <a:ext uri="{28A0092B-C50C-407E-A947-70E740481C1C}">
                <a14:useLocalDpi xmlns:a14="http://schemas.microsoft.com/office/drawing/2010/main" val="0"/>
              </a:ext>
            </a:extLst>
          </a:blip>
          <a:srcRect l="-90" t="25565" r="1018" b="67823"/>
          <a:stretch/>
        </p:blipFill>
        <p:spPr bwMode="auto">
          <a:xfrm>
            <a:off x="-11101" y="-162291"/>
            <a:ext cx="12203101" cy="321904"/>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p:cNvCxnSpPr/>
          <p:nvPr userDrawn="1"/>
        </p:nvCxnSpPr>
        <p:spPr>
          <a:xfrm>
            <a:off x="-11101" y="1412776"/>
            <a:ext cx="5339016" cy="0"/>
          </a:xfrm>
          <a:prstGeom prst="line">
            <a:avLst/>
          </a:prstGeom>
          <a:ln>
            <a:solidFill>
              <a:srgbClr val="460046"/>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8" name="Slide Number Placeholder 5">
            <a:extLst>
              <a:ext uri="{FF2B5EF4-FFF2-40B4-BE49-F238E27FC236}">
                <a16:creationId xmlns:a16="http://schemas.microsoft.com/office/drawing/2014/main" id="{43218DFD-1470-4A25-9229-A5C44F5E0856}"/>
              </a:ext>
            </a:extLst>
          </p:cNvPr>
          <p:cNvSpPr>
            <a:spLocks noGrp="1"/>
          </p:cNvSpPr>
          <p:nvPr>
            <p:ph type="sldNum" sz="quarter" idx="12"/>
          </p:nvPr>
        </p:nvSpPr>
        <p:spPr>
          <a:xfrm>
            <a:off x="11376968" y="270376"/>
            <a:ext cx="768085" cy="1142400"/>
          </a:xfrm>
          <a:solidFill>
            <a:srgbClr val="140A0F"/>
          </a:solidFill>
        </p:spPr>
        <p:txBody>
          <a:bodyPr anchor="t"/>
          <a:lstStyle>
            <a:lvl1pPr>
              <a:defRPr sz="2400">
                <a:solidFill>
                  <a:schemeClr val="bg1"/>
                </a:solidFill>
              </a:defRPr>
            </a:lvl1pPr>
          </a:lstStyle>
          <a:p>
            <a:fld id="{B310DB28-467B-42AB-AF30-926E64120C57}" type="slidenum">
              <a:rPr lang="en-GB" smtClean="0"/>
              <a:pPr/>
              <a:t>‹#›</a:t>
            </a:fld>
            <a:endParaRPr lang="en-GB" dirty="0"/>
          </a:p>
        </p:txBody>
      </p:sp>
    </p:spTree>
    <p:extLst>
      <p:ext uri="{BB962C8B-B14F-4D97-AF65-F5344CB8AC3E}">
        <p14:creationId xmlns:p14="http://schemas.microsoft.com/office/powerpoint/2010/main" val="17429519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pic>
        <p:nvPicPr>
          <p:cNvPr id="7" name="Picture 4" descr="Related image"/>
          <p:cNvPicPr>
            <a:picLocks noChangeAspect="1" noChangeArrowheads="1"/>
          </p:cNvPicPr>
          <p:nvPr userDrawn="1"/>
        </p:nvPicPr>
        <p:blipFill rotWithShape="1">
          <a:blip r:embed="rId2">
            <a:duotone>
              <a:prstClr val="black"/>
              <a:schemeClr val="accent4">
                <a:tint val="45000"/>
                <a:satMod val="400000"/>
              </a:schemeClr>
            </a:duotone>
            <a:extLst>
              <a:ext uri="{28A0092B-C50C-407E-A947-70E740481C1C}">
                <a14:useLocalDpi xmlns:a14="http://schemas.microsoft.com/office/drawing/2010/main" val="0"/>
              </a:ext>
            </a:extLst>
          </a:blip>
          <a:srcRect l="586" t="69231" r="342" b="17546"/>
          <a:stretch/>
        </p:blipFill>
        <p:spPr bwMode="auto">
          <a:xfrm>
            <a:off x="-7289" y="6241576"/>
            <a:ext cx="12203101" cy="643808"/>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623392" y="274639"/>
            <a:ext cx="10849205" cy="1143000"/>
          </a:xfrm>
        </p:spPr>
        <p:txBody>
          <a:bodyPr>
            <a:normAutofit/>
          </a:bodyPr>
          <a:lstStyle>
            <a:lvl1pPr algn="ctr">
              <a:defRPr sz="4267" b="1">
                <a:solidFill>
                  <a:srgbClr val="460046"/>
                </a:solidFill>
                <a:latin typeface="Merriweather" panose="00000500000000000000" pitchFamily="2" charset="0"/>
              </a:defRPr>
            </a:lvl1pPr>
          </a:lstStyle>
          <a:p>
            <a:r>
              <a:rPr lang="en-US" dirty="0"/>
              <a:t>Click to edit Master title style</a:t>
            </a:r>
            <a:endParaRPr lang="en-GB" dirty="0"/>
          </a:p>
        </p:txBody>
      </p:sp>
      <p:sp>
        <p:nvSpPr>
          <p:cNvPr id="3" name="Content Placeholder 2"/>
          <p:cNvSpPr>
            <a:spLocks noGrp="1"/>
          </p:cNvSpPr>
          <p:nvPr>
            <p:ph idx="1"/>
          </p:nvPr>
        </p:nvSpPr>
        <p:spPr>
          <a:xfrm>
            <a:off x="335360" y="1600201"/>
            <a:ext cx="11521280" cy="4525963"/>
          </a:xfrm>
        </p:spPr>
        <p:txBody>
          <a:bodyPr anchor="ctr">
            <a:normAutofit/>
          </a:bodyPr>
          <a:lstStyle>
            <a:lvl1pPr marL="457189" indent="-457189">
              <a:lnSpc>
                <a:spcPct val="114000"/>
              </a:lnSpc>
              <a:spcBef>
                <a:spcPts val="667"/>
              </a:spcBef>
              <a:buFont typeface="Wingdings" pitchFamily="2" charset="2"/>
              <a:buChar char="§"/>
              <a:defRPr sz="3200">
                <a:latin typeface="Roboto" panose="02000000000000000000" pitchFamily="2" charset="0"/>
                <a:ea typeface="Roboto" panose="02000000000000000000" pitchFamily="2" charset="0"/>
              </a:defRPr>
            </a:lvl1pPr>
            <a:lvl2pPr marL="990575" indent="-380990">
              <a:lnSpc>
                <a:spcPct val="114000"/>
              </a:lnSpc>
              <a:spcBef>
                <a:spcPts val="667"/>
              </a:spcBef>
              <a:buFont typeface="Wingdings" pitchFamily="2" charset="2"/>
              <a:buChar char="§"/>
              <a:defRPr sz="2667">
                <a:solidFill>
                  <a:srgbClr val="C00000"/>
                </a:solidFill>
                <a:latin typeface="Roboto" panose="02000000000000000000" pitchFamily="2" charset="0"/>
                <a:ea typeface="Roboto" panose="02000000000000000000" pitchFamily="2" charset="0"/>
              </a:defRPr>
            </a:lvl2pPr>
            <a:lvl3pPr marL="1523962" indent="-304792">
              <a:lnSpc>
                <a:spcPct val="114000"/>
              </a:lnSpc>
              <a:spcBef>
                <a:spcPts val="667"/>
              </a:spcBef>
              <a:buFont typeface="Wingdings" pitchFamily="2" charset="2"/>
              <a:buChar char="§"/>
              <a:defRPr sz="2400">
                <a:solidFill>
                  <a:srgbClr val="460046"/>
                </a:solidFill>
                <a:latin typeface="Roboto" panose="02000000000000000000" pitchFamily="2" charset="0"/>
                <a:ea typeface="Roboto" panose="02000000000000000000" pitchFamily="2" charset="0"/>
              </a:defRPr>
            </a:lvl3pPr>
            <a:lvl4pPr marL="2133547" indent="-304792">
              <a:lnSpc>
                <a:spcPct val="114000"/>
              </a:lnSpc>
              <a:spcBef>
                <a:spcPts val="667"/>
              </a:spcBef>
              <a:buFont typeface="Wingdings" pitchFamily="2" charset="2"/>
              <a:buChar char="§"/>
              <a:defRPr sz="2133">
                <a:solidFill>
                  <a:srgbClr val="161B0B"/>
                </a:solidFill>
                <a:latin typeface="Roboto" panose="02000000000000000000" pitchFamily="2" charset="0"/>
                <a:ea typeface="Roboto" panose="02000000000000000000" pitchFamily="2" charset="0"/>
              </a:defRPr>
            </a:lvl4pPr>
            <a:lvl5pPr marL="2743131" indent="-304792">
              <a:lnSpc>
                <a:spcPct val="114000"/>
              </a:lnSpc>
              <a:spcBef>
                <a:spcPts val="667"/>
              </a:spcBef>
              <a:buFont typeface="Symbol" pitchFamily="18" charset="2"/>
              <a:buChar char="-"/>
              <a:defRPr sz="2133">
                <a:solidFill>
                  <a:schemeClr val="accent6">
                    <a:lumMod val="50000"/>
                  </a:schemeClr>
                </a:solidFill>
                <a:latin typeface="Roboto" panose="02000000000000000000" pitchFamily="2" charset="0"/>
                <a:ea typeface="Roboto" panose="02000000000000000000" pitchFamily="2"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6" name="Slide Number Placeholder 5"/>
          <p:cNvSpPr>
            <a:spLocks noGrp="1"/>
          </p:cNvSpPr>
          <p:nvPr>
            <p:ph type="sldNum" sz="quarter" idx="12"/>
          </p:nvPr>
        </p:nvSpPr>
        <p:spPr>
          <a:xfrm>
            <a:off x="11376968" y="5714936"/>
            <a:ext cx="768085" cy="1142400"/>
          </a:xfrm>
          <a:solidFill>
            <a:srgbClr val="140A0F"/>
          </a:solidFill>
        </p:spPr>
        <p:txBody>
          <a:bodyPr anchor="t"/>
          <a:lstStyle>
            <a:lvl1pPr>
              <a:defRPr sz="2400">
                <a:solidFill>
                  <a:schemeClr val="bg1"/>
                </a:solidFill>
              </a:defRPr>
            </a:lvl1pPr>
          </a:lstStyle>
          <a:p>
            <a:fld id="{B310DB28-467B-42AB-AF30-926E64120C57}" type="slidenum">
              <a:rPr lang="en-GB" smtClean="0"/>
              <a:pPr/>
              <a:t>‹#›</a:t>
            </a:fld>
            <a:endParaRPr lang="en-GB" dirty="0"/>
          </a:p>
        </p:txBody>
      </p:sp>
      <p:pic>
        <p:nvPicPr>
          <p:cNvPr id="9" name="Picture 4" descr="Related image"/>
          <p:cNvPicPr>
            <a:picLocks noChangeAspect="1" noChangeArrowheads="1"/>
          </p:cNvPicPr>
          <p:nvPr userDrawn="1"/>
        </p:nvPicPr>
        <p:blipFill rotWithShape="1">
          <a:blip r:embed="rId2">
            <a:duotone>
              <a:prstClr val="black"/>
              <a:schemeClr val="accent4">
                <a:tint val="45000"/>
                <a:satMod val="400000"/>
              </a:schemeClr>
            </a:duotone>
            <a:extLst>
              <a:ext uri="{28A0092B-C50C-407E-A947-70E740481C1C}">
                <a14:useLocalDpi xmlns:a14="http://schemas.microsoft.com/office/drawing/2010/main" val="0"/>
              </a:ext>
            </a:extLst>
          </a:blip>
          <a:srcRect l="-90" t="25565" r="1018" b="67823"/>
          <a:stretch/>
        </p:blipFill>
        <p:spPr bwMode="auto">
          <a:xfrm>
            <a:off x="-11101" y="-162291"/>
            <a:ext cx="12203101" cy="321904"/>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p:cNvCxnSpPr/>
          <p:nvPr userDrawn="1"/>
        </p:nvCxnSpPr>
        <p:spPr>
          <a:xfrm>
            <a:off x="3426492" y="1412776"/>
            <a:ext cx="5339016" cy="0"/>
          </a:xfrm>
          <a:prstGeom prst="line">
            <a:avLst/>
          </a:prstGeom>
          <a:ln>
            <a:solidFill>
              <a:srgbClr val="460046"/>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496753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pic>
        <p:nvPicPr>
          <p:cNvPr id="5" name="Picture 4" descr="Related image"/>
          <p:cNvPicPr>
            <a:picLocks noChangeAspect="1" noChangeArrowheads="1"/>
          </p:cNvPicPr>
          <p:nvPr userDrawn="1"/>
        </p:nvPicPr>
        <p:blipFill rotWithShape="1">
          <a:blip r:embed="rId2">
            <a:duotone>
              <a:prstClr val="black"/>
              <a:schemeClr val="accent4">
                <a:tint val="45000"/>
                <a:satMod val="400000"/>
              </a:schemeClr>
            </a:duotone>
            <a:extLst>
              <a:ext uri="{28A0092B-C50C-407E-A947-70E740481C1C}">
                <a14:useLocalDpi xmlns:a14="http://schemas.microsoft.com/office/drawing/2010/main" val="0"/>
              </a:ext>
            </a:extLst>
          </a:blip>
          <a:srcRect l="-90" t="25565" r="1018" b="67823"/>
          <a:stretch/>
        </p:blipFill>
        <p:spPr bwMode="auto">
          <a:xfrm>
            <a:off x="-11101" y="-162291"/>
            <a:ext cx="12203101" cy="321904"/>
          </a:xfrm>
          <a:prstGeom prst="rect">
            <a:avLst/>
          </a:prstGeom>
          <a:noFill/>
          <a:extLst>
            <a:ext uri="{909E8E84-426E-40DD-AFC4-6F175D3DCCD1}">
              <a14:hiddenFill xmlns:a14="http://schemas.microsoft.com/office/drawing/2010/main">
                <a:solidFill>
                  <a:srgbClr val="FFFFFF"/>
                </a:solidFill>
              </a14:hiddenFill>
            </a:ext>
          </a:extLst>
        </p:spPr>
      </p:pic>
      <p:sp>
        <p:nvSpPr>
          <p:cNvPr id="6" name="Slide Number Placeholder 5"/>
          <p:cNvSpPr>
            <a:spLocks noGrp="1"/>
          </p:cNvSpPr>
          <p:nvPr>
            <p:ph type="sldNum" sz="quarter" idx="12"/>
          </p:nvPr>
        </p:nvSpPr>
        <p:spPr>
          <a:xfrm>
            <a:off x="11280576" y="6117298"/>
            <a:ext cx="768085" cy="719033"/>
          </a:xfrm>
          <a:solidFill>
            <a:srgbClr val="460046"/>
          </a:solidFill>
        </p:spPr>
        <p:txBody>
          <a:bodyPr anchor="b"/>
          <a:lstStyle>
            <a:lvl1pPr>
              <a:defRPr sz="2400">
                <a:solidFill>
                  <a:schemeClr val="bg1"/>
                </a:solidFill>
              </a:defRPr>
            </a:lvl1pPr>
          </a:lstStyle>
          <a:p>
            <a:fld id="{B310DB28-467B-42AB-AF30-926E64120C57}" type="slidenum">
              <a:rPr lang="en-GB" smtClean="0"/>
              <a:pPr/>
              <a:t>‹#›</a:t>
            </a:fld>
            <a:endParaRPr lang="en-GB" dirty="0"/>
          </a:p>
        </p:txBody>
      </p:sp>
      <p:sp>
        <p:nvSpPr>
          <p:cNvPr id="4" name="Title 1">
            <a:extLst>
              <a:ext uri="{FF2B5EF4-FFF2-40B4-BE49-F238E27FC236}">
                <a16:creationId xmlns:a16="http://schemas.microsoft.com/office/drawing/2014/main" id="{72670706-9CB5-437E-A37A-E712C68EF4D9}"/>
              </a:ext>
            </a:extLst>
          </p:cNvPr>
          <p:cNvSpPr>
            <a:spLocks noGrp="1"/>
          </p:cNvSpPr>
          <p:nvPr>
            <p:ph type="title"/>
          </p:nvPr>
        </p:nvSpPr>
        <p:spPr>
          <a:xfrm>
            <a:off x="623392" y="6236787"/>
            <a:ext cx="10465163" cy="480052"/>
          </a:xfrm>
        </p:spPr>
        <p:txBody>
          <a:bodyPr>
            <a:noAutofit/>
          </a:bodyPr>
          <a:lstStyle>
            <a:lvl1pPr algn="l">
              <a:defRPr sz="2133" b="0">
                <a:solidFill>
                  <a:srgbClr val="460046"/>
                </a:solidFill>
                <a:latin typeface="Georgia" panose="02040502050405020303" pitchFamily="18" charset="0"/>
              </a:defRPr>
            </a:lvl1pPr>
          </a:lstStyle>
          <a:p>
            <a:r>
              <a:rPr lang="en-US" dirty="0"/>
              <a:t>Click to edit Master title style</a:t>
            </a:r>
            <a:endParaRPr lang="en-GB" dirty="0"/>
          </a:p>
        </p:txBody>
      </p:sp>
    </p:spTree>
    <p:extLst>
      <p:ext uri="{BB962C8B-B14F-4D97-AF65-F5344CB8AC3E}">
        <p14:creationId xmlns:p14="http://schemas.microsoft.com/office/powerpoint/2010/main" val="6444942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B310DB28-467B-42AB-AF30-926E64120C57}" type="slidenum">
              <a:rPr lang="en-GB" smtClean="0"/>
              <a:t>‹#›</a:t>
            </a:fld>
            <a:endParaRPr lang="en-GB" dirty="0"/>
          </a:p>
        </p:txBody>
      </p:sp>
    </p:spTree>
    <p:extLst>
      <p:ext uri="{BB962C8B-B14F-4D97-AF65-F5344CB8AC3E}">
        <p14:creationId xmlns:p14="http://schemas.microsoft.com/office/powerpoint/2010/main" val="37808918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pic>
        <p:nvPicPr>
          <p:cNvPr id="10" name="Picture 4" descr="Related image">
            <a:extLst>
              <a:ext uri="{FF2B5EF4-FFF2-40B4-BE49-F238E27FC236}">
                <a16:creationId xmlns:a16="http://schemas.microsoft.com/office/drawing/2014/main" id="{003DF532-5AF9-48E0-ABEA-0878D48EF417}"/>
              </a:ext>
            </a:extLst>
          </p:cNvPr>
          <p:cNvPicPr>
            <a:picLocks noChangeAspect="1" noChangeArrowheads="1"/>
          </p:cNvPicPr>
          <p:nvPr userDrawn="1"/>
        </p:nvPicPr>
        <p:blipFill rotWithShape="1">
          <a:blip r:embed="rId2">
            <a:duotone>
              <a:prstClr val="black"/>
              <a:schemeClr val="accent4">
                <a:tint val="45000"/>
                <a:satMod val="400000"/>
              </a:schemeClr>
            </a:duotone>
            <a:extLst>
              <a:ext uri="{28A0092B-C50C-407E-A947-70E740481C1C}">
                <a14:useLocalDpi xmlns:a14="http://schemas.microsoft.com/office/drawing/2010/main" val="0"/>
              </a:ext>
            </a:extLst>
          </a:blip>
          <a:srcRect l="586" t="69231" r="342" b="17546"/>
          <a:stretch/>
        </p:blipFill>
        <p:spPr bwMode="auto">
          <a:xfrm>
            <a:off x="-7289" y="6241576"/>
            <a:ext cx="12203101" cy="643808"/>
          </a:xfrm>
          <a:prstGeom prst="rect">
            <a:avLst/>
          </a:prstGeom>
          <a:noFill/>
          <a:extLst>
            <a:ext uri="{909E8E84-426E-40DD-AFC4-6F175D3DCCD1}">
              <a14:hiddenFill xmlns:a14="http://schemas.microsoft.com/office/drawing/2010/main">
                <a:solidFill>
                  <a:srgbClr val="FFFFFF"/>
                </a:solidFill>
              </a14:hiddenFill>
            </a:ext>
          </a:extLst>
        </p:spPr>
      </p:pic>
      <p:sp>
        <p:nvSpPr>
          <p:cNvPr id="11" name="Slide Number Placeholder 5">
            <a:extLst>
              <a:ext uri="{FF2B5EF4-FFF2-40B4-BE49-F238E27FC236}">
                <a16:creationId xmlns:a16="http://schemas.microsoft.com/office/drawing/2014/main" id="{D03B9E84-98DA-48C6-8A07-A7E9C7DB64C1}"/>
              </a:ext>
            </a:extLst>
          </p:cNvPr>
          <p:cNvSpPr txBox="1">
            <a:spLocks/>
          </p:cNvSpPr>
          <p:nvPr userDrawn="1"/>
        </p:nvSpPr>
        <p:spPr>
          <a:xfrm>
            <a:off x="11376968" y="5714936"/>
            <a:ext cx="768085" cy="1142400"/>
          </a:xfrm>
          <a:prstGeom prst="rect">
            <a:avLst/>
          </a:prstGeom>
          <a:solidFill>
            <a:srgbClr val="140A0F"/>
          </a:solidFill>
        </p:spPr>
        <p:txBody>
          <a:bodyPr vert="horz" lIns="121920" tIns="60960" rIns="121920" bIns="60960" rtlCol="0" anchor="t"/>
          <a:lstStyle>
            <a:defPPr>
              <a:defRPr lang="en-US"/>
            </a:defPPr>
            <a:lvl1pPr marL="0" algn="r" defTabSz="914400" rtl="0" eaLnBrk="1" latinLnBrk="0" hangingPunct="1">
              <a:defRPr sz="18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310DB28-467B-42AB-AF30-926E64120C57}" type="slidenum">
              <a:rPr lang="en-GB" sz="2400" smtClean="0"/>
              <a:pPr/>
              <a:t>‹#›</a:t>
            </a:fld>
            <a:endParaRPr lang="en-GB" sz="2400" dirty="0"/>
          </a:p>
        </p:txBody>
      </p:sp>
      <p:pic>
        <p:nvPicPr>
          <p:cNvPr id="12" name="Picture 4" descr="Related image">
            <a:extLst>
              <a:ext uri="{FF2B5EF4-FFF2-40B4-BE49-F238E27FC236}">
                <a16:creationId xmlns:a16="http://schemas.microsoft.com/office/drawing/2014/main" id="{41AF9864-F916-415B-8FAA-7C1742C6C7FF}"/>
              </a:ext>
            </a:extLst>
          </p:cNvPr>
          <p:cNvPicPr>
            <a:picLocks noChangeAspect="1" noChangeArrowheads="1"/>
          </p:cNvPicPr>
          <p:nvPr userDrawn="1"/>
        </p:nvPicPr>
        <p:blipFill rotWithShape="1">
          <a:blip r:embed="rId2">
            <a:duotone>
              <a:prstClr val="black"/>
              <a:schemeClr val="accent4">
                <a:tint val="45000"/>
                <a:satMod val="400000"/>
              </a:schemeClr>
            </a:duotone>
            <a:extLst>
              <a:ext uri="{28A0092B-C50C-407E-A947-70E740481C1C}">
                <a14:useLocalDpi xmlns:a14="http://schemas.microsoft.com/office/drawing/2010/main" val="0"/>
              </a:ext>
            </a:extLst>
          </a:blip>
          <a:srcRect l="-90" t="25565" r="1018" b="67823"/>
          <a:stretch/>
        </p:blipFill>
        <p:spPr bwMode="auto">
          <a:xfrm>
            <a:off x="-11101" y="-162291"/>
            <a:ext cx="12203101" cy="321904"/>
          </a:xfrm>
          <a:prstGeom prst="rect">
            <a:avLst/>
          </a:prstGeom>
          <a:noFill/>
          <a:extLst>
            <a:ext uri="{909E8E84-426E-40DD-AFC4-6F175D3DCCD1}">
              <a14:hiddenFill xmlns:a14="http://schemas.microsoft.com/office/drawing/2010/main">
                <a:solidFill>
                  <a:srgbClr val="FFFFFF"/>
                </a:solidFill>
              </a14:hiddenFill>
            </a:ext>
          </a:extLst>
        </p:spPr>
      </p:pic>
      <p:sp>
        <p:nvSpPr>
          <p:cNvPr id="3" name="Text Placeholder 2"/>
          <p:cNvSpPr>
            <a:spLocks noGrp="1"/>
          </p:cNvSpPr>
          <p:nvPr>
            <p:ph type="body" idx="1"/>
          </p:nvPr>
        </p:nvSpPr>
        <p:spPr>
          <a:xfrm>
            <a:off x="239349" y="1535113"/>
            <a:ext cx="5757168" cy="639763"/>
          </a:xfrm>
          <a:solidFill>
            <a:schemeClr val="bg1">
              <a:lumMod val="95000"/>
            </a:schemeClr>
          </a:solidFill>
        </p:spPr>
        <p:txBody>
          <a:bodyPr anchor="b">
            <a:normAutofit/>
          </a:bodyPr>
          <a:lstStyle>
            <a:lvl1pPr marL="0" indent="0" algn="ctr">
              <a:buNone/>
              <a:defRPr sz="2667" b="1">
                <a:solidFill>
                  <a:srgbClr val="C00000"/>
                </a:solidFill>
                <a:latin typeface="Merriweather" panose="00000500000000000000" pitchFamily="2" charset="0"/>
              </a:defRPr>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dirty="0"/>
              <a:t>Click to edit Master text styles</a:t>
            </a:r>
          </a:p>
        </p:txBody>
      </p:sp>
      <p:sp>
        <p:nvSpPr>
          <p:cNvPr id="4" name="Content Placeholder 3"/>
          <p:cNvSpPr>
            <a:spLocks noGrp="1"/>
          </p:cNvSpPr>
          <p:nvPr>
            <p:ph sz="half" idx="2"/>
          </p:nvPr>
        </p:nvSpPr>
        <p:spPr>
          <a:xfrm>
            <a:off x="239349" y="2174875"/>
            <a:ext cx="5757168" cy="3951288"/>
          </a:xfrm>
        </p:spPr>
        <p:txBody>
          <a:bodyPr>
            <a:normAutofit/>
          </a:bodyPr>
          <a:lstStyle>
            <a:lvl1pPr>
              <a:defRPr sz="2667">
                <a:latin typeface="Merriweather" panose="00000500000000000000" pitchFamily="2" charset="0"/>
              </a:defRPr>
            </a:lvl1pPr>
            <a:lvl2pPr>
              <a:defRPr sz="2400">
                <a:solidFill>
                  <a:srgbClr val="C00000"/>
                </a:solidFill>
                <a:latin typeface="Merriweather" panose="00000500000000000000" pitchFamily="2" charset="0"/>
              </a:defRPr>
            </a:lvl2pPr>
            <a:lvl3pPr>
              <a:defRPr sz="2133">
                <a:solidFill>
                  <a:srgbClr val="002060"/>
                </a:solidFill>
                <a:latin typeface="Merriweather" panose="00000500000000000000" pitchFamily="2" charset="0"/>
              </a:defRPr>
            </a:lvl3pPr>
            <a:lvl4pPr>
              <a:defRPr sz="1867">
                <a:latin typeface="Merriweather" panose="00000500000000000000" pitchFamily="2" charset="0"/>
              </a:defRPr>
            </a:lvl4pPr>
            <a:lvl5pPr>
              <a:defRPr sz="1867">
                <a:latin typeface="Merriweather" panose="00000500000000000000" pitchFamily="2" charset="0"/>
              </a:defRPr>
            </a:lvl5pPr>
            <a:lvl6pPr>
              <a:defRPr sz="2133"/>
            </a:lvl6pPr>
            <a:lvl7pPr>
              <a:defRPr sz="2133"/>
            </a:lvl7pPr>
            <a:lvl8pPr>
              <a:defRPr sz="2133"/>
            </a:lvl8pPr>
            <a:lvl9pPr>
              <a:defRPr sz="2133"/>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5" name="Text Placeholder 4"/>
          <p:cNvSpPr>
            <a:spLocks noGrp="1"/>
          </p:cNvSpPr>
          <p:nvPr>
            <p:ph type="body" sz="quarter" idx="3"/>
          </p:nvPr>
        </p:nvSpPr>
        <p:spPr>
          <a:xfrm>
            <a:off x="6193368" y="1535113"/>
            <a:ext cx="5757168" cy="639763"/>
          </a:xfrm>
          <a:solidFill>
            <a:schemeClr val="bg1">
              <a:lumMod val="95000"/>
            </a:schemeClr>
          </a:solidFill>
        </p:spPr>
        <p:txBody>
          <a:bodyPr anchor="b">
            <a:normAutofit/>
          </a:bodyPr>
          <a:lstStyle>
            <a:lvl1pPr marL="0" indent="0" algn="ctr">
              <a:buNone/>
              <a:defRPr sz="2667" b="1">
                <a:solidFill>
                  <a:srgbClr val="C00000"/>
                </a:solidFill>
                <a:latin typeface="Merriweather" panose="00000500000000000000" pitchFamily="2" charset="0"/>
              </a:defRPr>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dirty="0"/>
              <a:t>Click to edit Master text styles</a:t>
            </a:r>
          </a:p>
        </p:txBody>
      </p:sp>
      <p:sp>
        <p:nvSpPr>
          <p:cNvPr id="6" name="Content Placeholder 5"/>
          <p:cNvSpPr>
            <a:spLocks noGrp="1"/>
          </p:cNvSpPr>
          <p:nvPr>
            <p:ph sz="quarter" idx="4"/>
          </p:nvPr>
        </p:nvSpPr>
        <p:spPr>
          <a:xfrm>
            <a:off x="6193368" y="2174875"/>
            <a:ext cx="5757168" cy="3951288"/>
          </a:xfrm>
        </p:spPr>
        <p:txBody>
          <a:bodyPr>
            <a:normAutofit/>
          </a:bodyPr>
          <a:lstStyle>
            <a:lvl1pPr>
              <a:defRPr sz="2667">
                <a:latin typeface="Merriweather" panose="00000500000000000000" pitchFamily="2" charset="0"/>
              </a:defRPr>
            </a:lvl1pPr>
            <a:lvl2pPr>
              <a:defRPr sz="2400">
                <a:solidFill>
                  <a:srgbClr val="C00000"/>
                </a:solidFill>
                <a:latin typeface="Merriweather" panose="00000500000000000000" pitchFamily="2" charset="0"/>
              </a:defRPr>
            </a:lvl2pPr>
            <a:lvl3pPr>
              <a:defRPr sz="2133">
                <a:solidFill>
                  <a:srgbClr val="002060"/>
                </a:solidFill>
                <a:latin typeface="Merriweather" panose="00000500000000000000" pitchFamily="2" charset="0"/>
              </a:defRPr>
            </a:lvl3pPr>
            <a:lvl4pPr>
              <a:defRPr sz="1867">
                <a:latin typeface="Merriweather" panose="00000500000000000000" pitchFamily="2" charset="0"/>
              </a:defRPr>
            </a:lvl4pPr>
            <a:lvl5pPr>
              <a:defRPr sz="1867">
                <a:latin typeface="Merriweather" panose="00000500000000000000" pitchFamily="2" charset="0"/>
              </a:defRPr>
            </a:lvl5pPr>
            <a:lvl6pPr>
              <a:defRPr sz="2133"/>
            </a:lvl6pPr>
            <a:lvl7pPr>
              <a:defRPr sz="2133"/>
            </a:lvl7pPr>
            <a:lvl8pPr>
              <a:defRPr sz="2133"/>
            </a:lvl8pPr>
            <a:lvl9pPr>
              <a:defRPr sz="2133"/>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4" name="Title 1">
            <a:extLst>
              <a:ext uri="{FF2B5EF4-FFF2-40B4-BE49-F238E27FC236}">
                <a16:creationId xmlns:a16="http://schemas.microsoft.com/office/drawing/2014/main" id="{DB16D575-1CAD-4875-8F47-AFA386384206}"/>
              </a:ext>
            </a:extLst>
          </p:cNvPr>
          <p:cNvSpPr>
            <a:spLocks noGrp="1"/>
          </p:cNvSpPr>
          <p:nvPr>
            <p:ph type="title"/>
          </p:nvPr>
        </p:nvSpPr>
        <p:spPr>
          <a:xfrm>
            <a:off x="688923" y="274639"/>
            <a:ext cx="10849205" cy="1143000"/>
          </a:xfrm>
        </p:spPr>
        <p:txBody>
          <a:bodyPr>
            <a:normAutofit/>
          </a:bodyPr>
          <a:lstStyle>
            <a:lvl1pPr algn="ctr">
              <a:defRPr sz="4267" b="1">
                <a:solidFill>
                  <a:srgbClr val="460046"/>
                </a:solidFill>
                <a:latin typeface="Merriweather" panose="00000500000000000000" pitchFamily="2" charset="0"/>
              </a:defRPr>
            </a:lvl1pPr>
          </a:lstStyle>
          <a:p>
            <a:r>
              <a:rPr lang="en-US" dirty="0"/>
              <a:t>Click to edit Master title style</a:t>
            </a:r>
            <a:endParaRPr lang="en-GB" dirty="0"/>
          </a:p>
        </p:txBody>
      </p:sp>
      <p:cxnSp>
        <p:nvCxnSpPr>
          <p:cNvPr id="15" name="Straight Connector 14">
            <a:extLst>
              <a:ext uri="{FF2B5EF4-FFF2-40B4-BE49-F238E27FC236}">
                <a16:creationId xmlns:a16="http://schemas.microsoft.com/office/drawing/2014/main" id="{EB55B6F5-2DA0-4EB5-AEA7-126236997C3E}"/>
              </a:ext>
            </a:extLst>
          </p:cNvPr>
          <p:cNvCxnSpPr/>
          <p:nvPr userDrawn="1"/>
        </p:nvCxnSpPr>
        <p:spPr>
          <a:xfrm>
            <a:off x="6096000" y="1535114"/>
            <a:ext cx="0" cy="4591049"/>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853610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dgm">
  <p:cSld name="Title and Diagram or Organization Chart">
    <p:spTree>
      <p:nvGrpSpPr>
        <p:cNvPr id="1" name=""/>
        <p:cNvGrpSpPr/>
        <p:nvPr/>
      </p:nvGrpSpPr>
      <p:grpSpPr>
        <a:xfrm>
          <a:off x="0" y="0"/>
          <a:ext cx="0" cy="0"/>
          <a:chOff x="0" y="0"/>
          <a:chExt cx="0" cy="0"/>
        </a:xfrm>
      </p:grpSpPr>
      <p:sp>
        <p:nvSpPr>
          <p:cNvPr id="2" name="Title 1"/>
          <p:cNvSpPr>
            <a:spLocks noGrp="1"/>
          </p:cNvSpPr>
          <p:nvPr>
            <p:ph type="title"/>
          </p:nvPr>
        </p:nvSpPr>
        <p:spPr>
          <a:xfrm>
            <a:off x="609600" y="457200"/>
            <a:ext cx="10972800" cy="1371600"/>
          </a:xfrm>
        </p:spPr>
        <p:txBody>
          <a:bodyPr/>
          <a:lstStyle/>
          <a:p>
            <a:r>
              <a:rPr lang="en-US"/>
              <a:t>Click to edit Master title style</a:t>
            </a:r>
          </a:p>
        </p:txBody>
      </p:sp>
      <p:sp>
        <p:nvSpPr>
          <p:cNvPr id="3" name="SmartArt Placeholder 2"/>
          <p:cNvSpPr>
            <a:spLocks noGrp="1"/>
          </p:cNvSpPr>
          <p:nvPr>
            <p:ph type="dgm" idx="1"/>
          </p:nvPr>
        </p:nvSpPr>
        <p:spPr>
          <a:xfrm>
            <a:off x="609600" y="1981200"/>
            <a:ext cx="10972800" cy="3886200"/>
          </a:xfrm>
        </p:spPr>
        <p:txBody>
          <a:bodyPr rtlCol="0">
            <a:normAutofit/>
          </a:bodyPr>
          <a:lstStyle/>
          <a:p>
            <a:pPr lvl="0"/>
            <a:endParaRPr lang="en-US" noProof="0"/>
          </a:p>
        </p:txBody>
      </p:sp>
      <p:sp>
        <p:nvSpPr>
          <p:cNvPr id="4" name="Rectangle 2">
            <a:extLst>
              <a:ext uri="{FF2B5EF4-FFF2-40B4-BE49-F238E27FC236}">
                <a16:creationId xmlns:a16="http://schemas.microsoft.com/office/drawing/2014/main" id="{37643EEF-445C-B7D2-41EA-BD5BDCAACA96}"/>
              </a:ext>
            </a:extLst>
          </p:cNvPr>
          <p:cNvSpPr>
            <a:spLocks noGrp="1" noChangeArrowheads="1"/>
          </p:cNvSpPr>
          <p:nvPr>
            <p:ph type="ftr" sz="quarter" idx="10"/>
          </p:nvPr>
        </p:nvSpPr>
        <p:spPr/>
        <p:txBody>
          <a:bodyPr/>
          <a:lstStyle>
            <a:lvl1pPr>
              <a:defRPr/>
            </a:lvl1pPr>
          </a:lstStyle>
          <a:p>
            <a:pPr>
              <a:defRPr/>
            </a:pPr>
            <a:r>
              <a:rPr lang="en-US"/>
              <a:t>CISA Review Manual 2009</a:t>
            </a:r>
          </a:p>
        </p:txBody>
      </p:sp>
      <p:sp>
        <p:nvSpPr>
          <p:cNvPr id="5" name="Rectangle 3">
            <a:extLst>
              <a:ext uri="{FF2B5EF4-FFF2-40B4-BE49-F238E27FC236}">
                <a16:creationId xmlns:a16="http://schemas.microsoft.com/office/drawing/2014/main" id="{B4E928E1-76C0-ADDE-76A9-5C5958AA1876}"/>
              </a:ext>
            </a:extLst>
          </p:cNvPr>
          <p:cNvSpPr>
            <a:spLocks noGrp="1" noChangeArrowheads="1"/>
          </p:cNvSpPr>
          <p:nvPr>
            <p:ph type="sldNum" sz="quarter" idx="11"/>
          </p:nvPr>
        </p:nvSpPr>
        <p:spPr/>
        <p:txBody>
          <a:bodyPr/>
          <a:lstStyle>
            <a:lvl1pPr>
              <a:defRPr/>
            </a:lvl1pPr>
          </a:lstStyle>
          <a:p>
            <a:fld id="{24198BCA-5F33-41F9-AAFA-F256B960618F}" type="slidenum">
              <a:rPr lang="en-US" altLang="en-US"/>
              <a:pPr/>
              <a:t>‹#›</a:t>
            </a:fld>
            <a:endParaRPr lang="en-US" altLang="en-US"/>
          </a:p>
        </p:txBody>
      </p:sp>
      <p:sp>
        <p:nvSpPr>
          <p:cNvPr id="6" name="Rectangle 16">
            <a:extLst>
              <a:ext uri="{FF2B5EF4-FFF2-40B4-BE49-F238E27FC236}">
                <a16:creationId xmlns:a16="http://schemas.microsoft.com/office/drawing/2014/main" id="{022C6DF1-FF7B-74A1-329F-436F2C940CE5}"/>
              </a:ext>
            </a:extLst>
          </p:cNvPr>
          <p:cNvSpPr>
            <a:spLocks noGrp="1" noChangeArrowheads="1"/>
          </p:cNvSpPr>
          <p:nvPr>
            <p:ph type="dt" sz="half" idx="12"/>
          </p:nvPr>
        </p:nvSpPr>
        <p:spPr/>
        <p:txBody>
          <a:bodyPr/>
          <a:lstStyle>
            <a:lvl1pPr>
              <a:defRPr/>
            </a:lvl1pPr>
          </a:lstStyle>
          <a:p>
            <a:pPr>
              <a:defRPr/>
            </a:pPr>
            <a:endParaRPr lang="en-US"/>
          </a:p>
        </p:txBody>
      </p:sp>
    </p:spTree>
    <p:extLst>
      <p:ext uri="{BB962C8B-B14F-4D97-AF65-F5344CB8AC3E}">
        <p14:creationId xmlns:p14="http://schemas.microsoft.com/office/powerpoint/2010/main" val="1782055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09600" y="457200"/>
            <a:ext cx="10972800" cy="1371600"/>
          </a:xfrm>
        </p:spPr>
        <p:txBody>
          <a:bodyPr/>
          <a:lstStyle/>
          <a:p>
            <a:r>
              <a:rPr lang="en-US"/>
              <a:t>Click to edit Master title style</a:t>
            </a:r>
          </a:p>
        </p:txBody>
      </p:sp>
      <p:sp>
        <p:nvSpPr>
          <p:cNvPr id="3" name="Table Placeholder 2"/>
          <p:cNvSpPr>
            <a:spLocks noGrp="1"/>
          </p:cNvSpPr>
          <p:nvPr>
            <p:ph type="tbl" idx="1"/>
          </p:nvPr>
        </p:nvSpPr>
        <p:spPr>
          <a:xfrm>
            <a:off x="609600" y="1981200"/>
            <a:ext cx="10972800" cy="3886200"/>
          </a:xfrm>
        </p:spPr>
        <p:txBody>
          <a:bodyPr rtlCol="0">
            <a:normAutofit/>
          </a:bodyPr>
          <a:lstStyle/>
          <a:p>
            <a:pPr lvl="0"/>
            <a:endParaRPr lang="en-US" noProof="0"/>
          </a:p>
        </p:txBody>
      </p:sp>
      <p:sp>
        <p:nvSpPr>
          <p:cNvPr id="4" name="Rectangle 2">
            <a:extLst>
              <a:ext uri="{FF2B5EF4-FFF2-40B4-BE49-F238E27FC236}">
                <a16:creationId xmlns:a16="http://schemas.microsoft.com/office/drawing/2014/main" id="{0CBDF564-54E0-82DE-11A4-86D73B93D37E}"/>
              </a:ext>
            </a:extLst>
          </p:cNvPr>
          <p:cNvSpPr>
            <a:spLocks noGrp="1" noChangeArrowheads="1"/>
          </p:cNvSpPr>
          <p:nvPr>
            <p:ph type="ftr" sz="quarter" idx="10"/>
          </p:nvPr>
        </p:nvSpPr>
        <p:spPr/>
        <p:txBody>
          <a:bodyPr/>
          <a:lstStyle>
            <a:lvl1pPr>
              <a:defRPr/>
            </a:lvl1pPr>
          </a:lstStyle>
          <a:p>
            <a:pPr>
              <a:defRPr/>
            </a:pPr>
            <a:r>
              <a:rPr lang="en-US"/>
              <a:t>CISA Review Manual 2009</a:t>
            </a:r>
          </a:p>
        </p:txBody>
      </p:sp>
      <p:sp>
        <p:nvSpPr>
          <p:cNvPr id="5" name="Rectangle 3">
            <a:extLst>
              <a:ext uri="{FF2B5EF4-FFF2-40B4-BE49-F238E27FC236}">
                <a16:creationId xmlns:a16="http://schemas.microsoft.com/office/drawing/2014/main" id="{5452C9C4-B857-127B-0842-95F90D6D6431}"/>
              </a:ext>
            </a:extLst>
          </p:cNvPr>
          <p:cNvSpPr>
            <a:spLocks noGrp="1" noChangeArrowheads="1"/>
          </p:cNvSpPr>
          <p:nvPr>
            <p:ph type="sldNum" sz="quarter" idx="11"/>
          </p:nvPr>
        </p:nvSpPr>
        <p:spPr/>
        <p:txBody>
          <a:bodyPr/>
          <a:lstStyle>
            <a:lvl1pPr>
              <a:defRPr/>
            </a:lvl1pPr>
          </a:lstStyle>
          <a:p>
            <a:fld id="{967DD07B-7ECA-4B70-8697-35972A9769FF}" type="slidenum">
              <a:rPr lang="en-US" altLang="en-US"/>
              <a:pPr/>
              <a:t>‹#›</a:t>
            </a:fld>
            <a:endParaRPr lang="en-US" altLang="en-US"/>
          </a:p>
        </p:txBody>
      </p:sp>
      <p:sp>
        <p:nvSpPr>
          <p:cNvPr id="6" name="Rectangle 16">
            <a:extLst>
              <a:ext uri="{FF2B5EF4-FFF2-40B4-BE49-F238E27FC236}">
                <a16:creationId xmlns:a16="http://schemas.microsoft.com/office/drawing/2014/main" id="{9D030167-187A-A4E4-9FF3-3B18D27D0244}"/>
              </a:ext>
            </a:extLst>
          </p:cNvPr>
          <p:cNvSpPr>
            <a:spLocks noGrp="1" noChangeArrowheads="1"/>
          </p:cNvSpPr>
          <p:nvPr>
            <p:ph type="dt" sz="half" idx="12"/>
          </p:nvPr>
        </p:nvSpPr>
        <p:spPr/>
        <p:txBody>
          <a:bodyPr/>
          <a:lstStyle>
            <a:lvl1pPr>
              <a:defRPr/>
            </a:lvl1pPr>
          </a:lstStyle>
          <a:p>
            <a:pPr>
              <a:defRPr/>
            </a:pPr>
            <a:endParaRPr lang="en-US"/>
          </a:p>
        </p:txBody>
      </p:sp>
    </p:spTree>
    <p:extLst>
      <p:ext uri="{BB962C8B-B14F-4D97-AF65-F5344CB8AC3E}">
        <p14:creationId xmlns:p14="http://schemas.microsoft.com/office/powerpoint/2010/main" val="25187377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endParaRPr lang="en-GB" dirty="0"/>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GB" dirty="0"/>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B310DB28-467B-42AB-AF30-926E64120C57}" type="slidenum">
              <a:rPr lang="en-GB" smtClean="0"/>
              <a:t>‹#›</a:t>
            </a:fld>
            <a:endParaRPr lang="en-GB" dirty="0"/>
          </a:p>
        </p:txBody>
      </p:sp>
    </p:spTree>
    <p:extLst>
      <p:ext uri="{BB962C8B-B14F-4D97-AF65-F5344CB8AC3E}">
        <p14:creationId xmlns:p14="http://schemas.microsoft.com/office/powerpoint/2010/main" val="392714123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Lst>
  <p:hf hdr="0" ftr="0" dt="0"/>
  <p:txStyles>
    <p:titleStyle>
      <a:lvl1pPr algn="ctr" defTabSz="1219170" rtl="0" eaLnBrk="1" latinLnBrk="0"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0"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0"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091CE-E9B9-052F-4E3E-121B298F6574}"/>
              </a:ext>
            </a:extLst>
          </p:cNvPr>
          <p:cNvSpPr>
            <a:spLocks noGrp="1"/>
          </p:cNvSpPr>
          <p:nvPr>
            <p:ph type="ctrTitle"/>
          </p:nvPr>
        </p:nvSpPr>
        <p:spPr/>
        <p:txBody>
          <a:bodyPr>
            <a:normAutofit/>
          </a:bodyPr>
          <a:lstStyle/>
          <a:p>
            <a:r>
              <a:rPr lang="en-US" dirty="0"/>
              <a:t>Research Design</a:t>
            </a:r>
            <a:endParaRPr lang="en-NG" dirty="0"/>
          </a:p>
        </p:txBody>
      </p:sp>
      <p:sp>
        <p:nvSpPr>
          <p:cNvPr id="3" name="Subtitle 2">
            <a:extLst>
              <a:ext uri="{FF2B5EF4-FFF2-40B4-BE49-F238E27FC236}">
                <a16:creationId xmlns:a16="http://schemas.microsoft.com/office/drawing/2014/main" id="{8340E6BD-A6E2-6808-F860-F75B4651F3E3}"/>
              </a:ext>
            </a:extLst>
          </p:cNvPr>
          <p:cNvSpPr>
            <a:spLocks noGrp="1"/>
          </p:cNvSpPr>
          <p:nvPr>
            <p:ph type="subTitle" idx="1"/>
          </p:nvPr>
        </p:nvSpPr>
        <p:spPr/>
        <p:txBody>
          <a:bodyPr>
            <a:normAutofit/>
          </a:bodyPr>
          <a:lstStyle/>
          <a:p>
            <a:r>
              <a:rPr lang="en-US" dirty="0"/>
              <a:t>Iheanetu O.U </a:t>
            </a:r>
            <a:endParaRPr lang="en-NG" dirty="0"/>
          </a:p>
        </p:txBody>
      </p:sp>
    </p:spTree>
    <p:extLst>
      <p:ext uri="{BB962C8B-B14F-4D97-AF65-F5344CB8AC3E}">
        <p14:creationId xmlns:p14="http://schemas.microsoft.com/office/powerpoint/2010/main" val="35574223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C856AA-F8A7-42E6-673E-A820A6723E13}"/>
              </a:ext>
            </a:extLst>
          </p:cNvPr>
          <p:cNvSpPr>
            <a:spLocks noGrp="1"/>
          </p:cNvSpPr>
          <p:nvPr>
            <p:ph type="title"/>
          </p:nvPr>
        </p:nvSpPr>
        <p:spPr>
          <a:xfrm>
            <a:off x="1981200" y="274639"/>
            <a:ext cx="8229600" cy="685801"/>
          </a:xfrm>
        </p:spPr>
        <p:txBody>
          <a:bodyPr>
            <a:normAutofit fontScale="90000"/>
          </a:bodyPr>
          <a:lstStyle/>
          <a:p>
            <a:r>
              <a:rPr lang="en-US" dirty="0">
                <a:latin typeface="Baskerville Old Face" panose="02020602080505020303" pitchFamily="18" charset="0"/>
              </a:rPr>
              <a:t>What is Research Design??</a:t>
            </a:r>
            <a:endParaRPr lang="en-NG" dirty="0">
              <a:latin typeface="Baskerville Old Face" panose="02020602080505020303" pitchFamily="18" charset="0"/>
            </a:endParaRPr>
          </a:p>
        </p:txBody>
      </p:sp>
      <p:sp>
        <p:nvSpPr>
          <p:cNvPr id="3" name="Content Placeholder 2">
            <a:extLst>
              <a:ext uri="{FF2B5EF4-FFF2-40B4-BE49-F238E27FC236}">
                <a16:creationId xmlns:a16="http://schemas.microsoft.com/office/drawing/2014/main" id="{B01A660D-8BED-2246-7710-CDEFF76D934E}"/>
              </a:ext>
            </a:extLst>
          </p:cNvPr>
          <p:cNvSpPr>
            <a:spLocks noGrp="1"/>
          </p:cNvSpPr>
          <p:nvPr>
            <p:ph idx="1"/>
          </p:nvPr>
        </p:nvSpPr>
        <p:spPr>
          <a:xfrm>
            <a:off x="1828800" y="1166018"/>
            <a:ext cx="8686800" cy="5417344"/>
          </a:xfrm>
        </p:spPr>
        <p:txBody>
          <a:bodyPr>
            <a:normAutofit fontScale="92500"/>
          </a:bodyPr>
          <a:lstStyle/>
          <a:p>
            <a:endParaRPr lang="en-US" dirty="0"/>
          </a:p>
          <a:p>
            <a:pPr marL="0" indent="0">
              <a:buNone/>
            </a:pPr>
            <a:r>
              <a:rPr lang="en-US" dirty="0"/>
              <a:t>                                                                          </a:t>
            </a:r>
            <a:r>
              <a:rPr lang="en-US" sz="1200" dirty="0"/>
              <a:t>Research Strategies</a:t>
            </a:r>
          </a:p>
          <a:p>
            <a:endParaRPr lang="en-US" sz="1200" dirty="0"/>
          </a:p>
          <a:p>
            <a:endParaRPr lang="en-US" sz="1200" dirty="0"/>
          </a:p>
          <a:p>
            <a:pPr marL="0" indent="0">
              <a:buNone/>
            </a:pPr>
            <a:endParaRPr lang="en-US" sz="1200" dirty="0"/>
          </a:p>
          <a:p>
            <a:pPr marL="0" indent="0">
              <a:buNone/>
            </a:pPr>
            <a:r>
              <a:rPr lang="en-US" sz="1200" dirty="0"/>
              <a:t>                                      </a:t>
            </a:r>
          </a:p>
          <a:p>
            <a:pPr marL="0" indent="0">
              <a:buNone/>
            </a:pPr>
            <a:r>
              <a:rPr lang="en-US" sz="1200" dirty="0"/>
              <a:t>	                                                                                                                                                                                 Time Zone</a:t>
            </a:r>
          </a:p>
          <a:p>
            <a:pPr marL="0" indent="0">
              <a:buNone/>
            </a:pPr>
            <a:r>
              <a:rPr lang="en-US" sz="1200" dirty="0"/>
              <a:t>          	                                                                                                                                                                                 Reference Period</a:t>
            </a:r>
          </a:p>
          <a:p>
            <a:pPr marL="0" indent="0">
              <a:buNone/>
            </a:pPr>
            <a:r>
              <a:rPr lang="en-US" sz="1200" dirty="0"/>
              <a:t>        	                                                                                                                                                                               Nature of Investigation</a:t>
            </a:r>
          </a:p>
          <a:p>
            <a:pPr lvl="8"/>
            <a:r>
              <a:rPr lang="en-US" sz="100" dirty="0"/>
              <a:t>                                                                                                                                                                                                     </a:t>
            </a:r>
          </a:p>
          <a:p>
            <a:pPr lvl="1"/>
            <a:endParaRPr lang="en-US" sz="800" dirty="0"/>
          </a:p>
          <a:p>
            <a:r>
              <a:rPr lang="en-US" sz="1200" dirty="0"/>
              <a:t>                                                                                                                                                 </a:t>
            </a:r>
          </a:p>
          <a:p>
            <a:pPr marL="0" indent="0">
              <a:buNone/>
            </a:pPr>
            <a:endParaRPr lang="en-US" sz="1200" dirty="0"/>
          </a:p>
          <a:p>
            <a:pPr marL="0" indent="0">
              <a:buNone/>
            </a:pPr>
            <a:endParaRPr lang="en-US" sz="1200" dirty="0"/>
          </a:p>
          <a:p>
            <a:pPr marL="0" indent="0">
              <a:buNone/>
            </a:pPr>
            <a:r>
              <a:rPr lang="en-US" sz="1200" dirty="0"/>
              <a:t>                                                                                                                                                                                       Data Collection  Methods  &amp; Tools                                                                                                                                                                                                 </a:t>
            </a:r>
            <a:endParaRPr lang="en-NG" sz="1200" dirty="0"/>
          </a:p>
        </p:txBody>
      </p:sp>
      <p:sp>
        <p:nvSpPr>
          <p:cNvPr id="4" name="Oval 3">
            <a:extLst>
              <a:ext uri="{FF2B5EF4-FFF2-40B4-BE49-F238E27FC236}">
                <a16:creationId xmlns:a16="http://schemas.microsoft.com/office/drawing/2014/main" id="{BF9FFB06-687E-6C53-570E-FD65FB0511B9}"/>
              </a:ext>
            </a:extLst>
          </p:cNvPr>
          <p:cNvSpPr/>
          <p:nvPr/>
        </p:nvSpPr>
        <p:spPr>
          <a:xfrm>
            <a:off x="2552700" y="1676400"/>
            <a:ext cx="6019800" cy="4015582"/>
          </a:xfrm>
          <a:prstGeom prst="ellipse">
            <a:avLst/>
          </a:prstGeom>
          <a:solidFill>
            <a:schemeClr val="accent2">
              <a:lumMod val="60000"/>
              <a:lumOff val="4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a:p>
            <a:pPr algn="ctr"/>
            <a:endParaRPr lang="en-US" dirty="0"/>
          </a:p>
          <a:p>
            <a:pPr algn="ctr"/>
            <a:endParaRPr lang="en-US" dirty="0"/>
          </a:p>
          <a:p>
            <a:pPr algn="ctr"/>
            <a:endParaRPr lang="en-US" dirty="0"/>
          </a:p>
          <a:p>
            <a:pPr algn="ctr"/>
            <a:endParaRPr lang="en-US" dirty="0"/>
          </a:p>
          <a:p>
            <a:pPr algn="ctr"/>
            <a:endParaRPr lang="en-NG" dirty="0"/>
          </a:p>
        </p:txBody>
      </p:sp>
      <p:sp>
        <p:nvSpPr>
          <p:cNvPr id="6" name="Oval 5">
            <a:extLst>
              <a:ext uri="{FF2B5EF4-FFF2-40B4-BE49-F238E27FC236}">
                <a16:creationId xmlns:a16="http://schemas.microsoft.com/office/drawing/2014/main" id="{AC8EFAFA-9FAC-DE1C-3A97-18618283304D}"/>
              </a:ext>
            </a:extLst>
          </p:cNvPr>
          <p:cNvSpPr/>
          <p:nvPr/>
        </p:nvSpPr>
        <p:spPr>
          <a:xfrm>
            <a:off x="3200400" y="2309019"/>
            <a:ext cx="4724400" cy="2720181"/>
          </a:xfrm>
          <a:prstGeom prst="ellipse">
            <a:avLst/>
          </a:prstGeom>
          <a:solidFill>
            <a:schemeClr val="accent6">
              <a:lumMod val="40000"/>
              <a:lumOff val="6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Cross Sectional</a:t>
            </a:r>
          </a:p>
          <a:p>
            <a:pPr algn="ctr"/>
            <a:endParaRPr lang="en-US" sz="800" dirty="0"/>
          </a:p>
          <a:p>
            <a:pPr algn="ctr"/>
            <a:endParaRPr lang="en-US" sz="800" dirty="0"/>
          </a:p>
          <a:p>
            <a:pPr algn="ctr"/>
            <a:endParaRPr lang="en-US" sz="800"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Pre/Post Tests</a:t>
            </a:r>
          </a:p>
          <a:p>
            <a:pPr algn="ctr"/>
            <a:endParaRPr lang="en-US" sz="800" dirty="0"/>
          </a:p>
          <a:p>
            <a:pPr algn="ctr"/>
            <a:r>
              <a:rPr lang="en-US" dirty="0"/>
              <a:t>Longitudinal</a:t>
            </a:r>
            <a:endParaRPr lang="en-NG" dirty="0"/>
          </a:p>
        </p:txBody>
      </p:sp>
      <p:sp>
        <p:nvSpPr>
          <p:cNvPr id="7" name="Oval 6">
            <a:extLst>
              <a:ext uri="{FF2B5EF4-FFF2-40B4-BE49-F238E27FC236}">
                <a16:creationId xmlns:a16="http://schemas.microsoft.com/office/drawing/2014/main" id="{606E65DE-B101-3E44-4A6E-0317230938FE}"/>
              </a:ext>
            </a:extLst>
          </p:cNvPr>
          <p:cNvSpPr/>
          <p:nvPr/>
        </p:nvSpPr>
        <p:spPr>
          <a:xfrm>
            <a:off x="4191000" y="2895601"/>
            <a:ext cx="2819395" cy="1447797"/>
          </a:xfrm>
          <a:prstGeom prst="ellipse">
            <a:avLst/>
          </a:prstGeom>
          <a:solidFill>
            <a:schemeClr val="accent3">
              <a:lumMod val="60000"/>
              <a:lumOff val="4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Primary Data</a:t>
            </a:r>
          </a:p>
          <a:p>
            <a:pPr algn="ctr"/>
            <a:r>
              <a:rPr lang="en-US" dirty="0"/>
              <a:t>Secondary Data</a:t>
            </a:r>
          </a:p>
          <a:p>
            <a:pPr algn="ctr"/>
            <a:r>
              <a:rPr lang="en-US" sz="1400" b="1" dirty="0">
                <a:solidFill>
                  <a:schemeClr val="accent2">
                    <a:lumMod val="75000"/>
                  </a:schemeClr>
                </a:solidFill>
              </a:rPr>
              <a:t>Tools – Questionnaire, </a:t>
            </a:r>
          </a:p>
          <a:p>
            <a:pPr algn="ctr"/>
            <a:r>
              <a:rPr lang="en-US" sz="1400" b="1" dirty="0">
                <a:solidFill>
                  <a:schemeClr val="accent2">
                    <a:lumMod val="75000"/>
                  </a:schemeClr>
                </a:solidFill>
              </a:rPr>
              <a:t>Interview $ Observation</a:t>
            </a:r>
            <a:endParaRPr lang="en-NG" sz="1400" b="1" dirty="0">
              <a:solidFill>
                <a:schemeClr val="accent2">
                  <a:lumMod val="75000"/>
                </a:schemeClr>
              </a:solidFill>
            </a:endParaRPr>
          </a:p>
        </p:txBody>
      </p:sp>
      <p:cxnSp>
        <p:nvCxnSpPr>
          <p:cNvPr id="10" name="Straight Arrow Connector 9">
            <a:extLst>
              <a:ext uri="{FF2B5EF4-FFF2-40B4-BE49-F238E27FC236}">
                <a16:creationId xmlns:a16="http://schemas.microsoft.com/office/drawing/2014/main" id="{684F4A58-2174-7BB8-E0E7-5F89CEEEC3C7}"/>
              </a:ext>
            </a:extLst>
          </p:cNvPr>
          <p:cNvCxnSpPr>
            <a:cxnSpLocks/>
          </p:cNvCxnSpPr>
          <p:nvPr/>
        </p:nvCxnSpPr>
        <p:spPr>
          <a:xfrm>
            <a:off x="7315200" y="2309018"/>
            <a:ext cx="167640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a:extLst>
              <a:ext uri="{FF2B5EF4-FFF2-40B4-BE49-F238E27FC236}">
                <a16:creationId xmlns:a16="http://schemas.microsoft.com/office/drawing/2014/main" id="{EE4D0B18-A646-3B97-87FD-EF878E673A73}"/>
              </a:ext>
            </a:extLst>
          </p:cNvPr>
          <p:cNvCxnSpPr>
            <a:cxnSpLocks/>
          </p:cNvCxnSpPr>
          <p:nvPr/>
        </p:nvCxnSpPr>
        <p:spPr>
          <a:xfrm>
            <a:off x="7239000" y="3352800"/>
            <a:ext cx="167640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 name="Straight Arrow Connector 14">
            <a:extLst>
              <a:ext uri="{FF2B5EF4-FFF2-40B4-BE49-F238E27FC236}">
                <a16:creationId xmlns:a16="http://schemas.microsoft.com/office/drawing/2014/main" id="{E3F9BD43-F069-91EC-C320-56F2FE7970AC}"/>
              </a:ext>
            </a:extLst>
          </p:cNvPr>
          <p:cNvCxnSpPr>
            <a:cxnSpLocks/>
          </p:cNvCxnSpPr>
          <p:nvPr/>
        </p:nvCxnSpPr>
        <p:spPr>
          <a:xfrm>
            <a:off x="6553200" y="4495800"/>
            <a:ext cx="236220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 name="Straight Connector 16">
            <a:extLst>
              <a:ext uri="{FF2B5EF4-FFF2-40B4-BE49-F238E27FC236}">
                <a16:creationId xmlns:a16="http://schemas.microsoft.com/office/drawing/2014/main" id="{0A755D9F-4771-B684-424B-C46D2369739E}"/>
              </a:ext>
            </a:extLst>
          </p:cNvPr>
          <p:cNvCxnSpPr/>
          <p:nvPr/>
        </p:nvCxnSpPr>
        <p:spPr>
          <a:xfrm>
            <a:off x="6553200" y="3886200"/>
            <a:ext cx="0" cy="60960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301127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002060"/>
                </a:solidFill>
                <a:latin typeface="Baskerville Old Face" panose="02020602080505020303" pitchFamily="18" charset="0"/>
              </a:rPr>
              <a:t>The Functions of a Research Design</a:t>
            </a:r>
          </a:p>
        </p:txBody>
      </p:sp>
      <p:sp>
        <p:nvSpPr>
          <p:cNvPr id="3" name="Content Placeholder 2"/>
          <p:cNvSpPr>
            <a:spLocks noGrp="1"/>
          </p:cNvSpPr>
          <p:nvPr>
            <p:ph idx="1"/>
          </p:nvPr>
        </p:nvSpPr>
        <p:spPr>
          <a:xfrm>
            <a:off x="335360" y="1417639"/>
            <a:ext cx="11521280" cy="4708525"/>
          </a:xfrm>
        </p:spPr>
        <p:txBody>
          <a:bodyPr/>
          <a:lstStyle/>
          <a:p>
            <a:pPr marL="514350" indent="-514350" algn="just">
              <a:buFont typeface="+mj-lt"/>
              <a:buAutoNum type="arabicPeriod"/>
            </a:pPr>
            <a:r>
              <a:rPr lang="en-US" i="1" dirty="0">
                <a:solidFill>
                  <a:srgbClr val="002060"/>
                </a:solidFill>
                <a:latin typeface="Baskerville Old Face" panose="02020602080505020303" pitchFamily="18" charset="0"/>
              </a:rPr>
              <a:t>Conceptualize</a:t>
            </a:r>
            <a:r>
              <a:rPr lang="en-US" dirty="0">
                <a:latin typeface="Baskerville Old Face" panose="02020602080505020303" pitchFamily="18" charset="0"/>
              </a:rPr>
              <a:t> an operational plan to undertake the various procedures and tasks required to complete your study.</a:t>
            </a:r>
          </a:p>
          <a:p>
            <a:pPr marL="514350" indent="-514350" algn="just">
              <a:buNone/>
            </a:pPr>
            <a:endParaRPr lang="en-US" dirty="0">
              <a:latin typeface="Baskerville Old Face" panose="02020602080505020303" pitchFamily="18" charset="0"/>
            </a:endParaRPr>
          </a:p>
          <a:p>
            <a:pPr marL="514350" indent="-514350" algn="just">
              <a:buFont typeface="+mj-lt"/>
              <a:buAutoNum type="arabicPeriod" startAt="2"/>
            </a:pPr>
            <a:r>
              <a:rPr lang="en-US" dirty="0">
                <a:latin typeface="Baskerville Old Face" panose="02020602080505020303" pitchFamily="18" charset="0"/>
              </a:rPr>
              <a:t>Ensure that these procedures are adequate to obtain </a:t>
            </a:r>
            <a:r>
              <a:rPr lang="en-US" i="1" dirty="0">
                <a:solidFill>
                  <a:srgbClr val="002060"/>
                </a:solidFill>
                <a:latin typeface="Baskerville Old Face" panose="02020602080505020303" pitchFamily="18" charset="0"/>
              </a:rPr>
              <a:t>valid</a:t>
            </a:r>
            <a:r>
              <a:rPr lang="en-US" dirty="0">
                <a:latin typeface="Baskerville Old Face" panose="02020602080505020303" pitchFamily="18" charset="0"/>
              </a:rPr>
              <a:t>, </a:t>
            </a:r>
            <a:r>
              <a:rPr lang="en-US" i="1" dirty="0">
                <a:solidFill>
                  <a:srgbClr val="002060"/>
                </a:solidFill>
                <a:latin typeface="Baskerville Old Face" panose="02020602080505020303" pitchFamily="18" charset="0"/>
              </a:rPr>
              <a:t>objective</a:t>
            </a:r>
            <a:r>
              <a:rPr lang="en-US" dirty="0">
                <a:latin typeface="Baskerville Old Face" panose="02020602080505020303" pitchFamily="18" charset="0"/>
              </a:rPr>
              <a:t> and </a:t>
            </a:r>
            <a:r>
              <a:rPr lang="en-US" i="1" dirty="0">
                <a:solidFill>
                  <a:srgbClr val="002060"/>
                </a:solidFill>
                <a:latin typeface="Baskerville Old Face" panose="02020602080505020303" pitchFamily="18" charset="0"/>
              </a:rPr>
              <a:t>accurate</a:t>
            </a:r>
            <a:r>
              <a:rPr lang="en-US" dirty="0">
                <a:latin typeface="Baskerville Old Face" panose="02020602080505020303" pitchFamily="18" charset="0"/>
              </a:rPr>
              <a:t> of answers to the research questions.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2955" y="152400"/>
            <a:ext cx="11415252" cy="944562"/>
          </a:xfrm>
        </p:spPr>
        <p:txBody>
          <a:bodyPr>
            <a:normAutofit fontScale="90000"/>
          </a:bodyPr>
          <a:lstStyle/>
          <a:p>
            <a:r>
              <a:rPr lang="en-US" b="1" dirty="0">
                <a:solidFill>
                  <a:srgbClr val="002060"/>
                </a:solidFill>
                <a:latin typeface="Baskerville Old Face" panose="02020602080505020303" pitchFamily="18" charset="0"/>
              </a:rPr>
              <a:t>A Close Look at the First Function of Research Design  </a:t>
            </a:r>
          </a:p>
        </p:txBody>
      </p:sp>
      <p:sp>
        <p:nvSpPr>
          <p:cNvPr id="3" name="Content Placeholder 2"/>
          <p:cNvSpPr>
            <a:spLocks noGrp="1"/>
          </p:cNvSpPr>
          <p:nvPr>
            <p:ph idx="1"/>
          </p:nvPr>
        </p:nvSpPr>
        <p:spPr>
          <a:xfrm>
            <a:off x="530942" y="1445342"/>
            <a:ext cx="11415252" cy="4734232"/>
          </a:xfrm>
        </p:spPr>
        <p:txBody>
          <a:bodyPr>
            <a:noAutofit/>
          </a:bodyPr>
          <a:lstStyle/>
          <a:p>
            <a:pPr marL="514350" indent="-514350" algn="just">
              <a:buFont typeface="+mj-lt"/>
              <a:buAutoNum type="arabicPeriod"/>
            </a:pPr>
            <a:r>
              <a:rPr lang="en-US" dirty="0">
                <a:latin typeface="Baskerville Old Face" panose="02020602080505020303" pitchFamily="18" charset="0"/>
              </a:rPr>
              <a:t>Name the study design – that is, ‘cross-sectional’, ‘before-and-after’, ‘comparative’, ‘control experiment’, or ‘random control’</a:t>
            </a:r>
          </a:p>
          <a:p>
            <a:pPr marL="514350" indent="-514350" algn="just">
              <a:buFont typeface="+mj-lt"/>
              <a:buAutoNum type="arabicPeriod"/>
            </a:pPr>
            <a:r>
              <a:rPr lang="en-US" dirty="0">
                <a:latin typeface="Baskerville Old Face" panose="02020602080505020303" pitchFamily="18" charset="0"/>
              </a:rPr>
              <a:t>Provide detailed information about following aspects of the study</a:t>
            </a:r>
          </a:p>
          <a:p>
            <a:pPr lvl="1" algn="just">
              <a:buFontTx/>
              <a:buChar char="-"/>
            </a:pPr>
            <a:r>
              <a:rPr lang="en-US" dirty="0">
                <a:solidFill>
                  <a:srgbClr val="002060"/>
                </a:solidFill>
                <a:latin typeface="Baskerville Old Face" panose="02020602080505020303" pitchFamily="18" charset="0"/>
              </a:rPr>
              <a:t>Who will constitute the study population?</a:t>
            </a:r>
          </a:p>
          <a:p>
            <a:pPr lvl="1" algn="just">
              <a:buFontTx/>
              <a:buChar char="-"/>
            </a:pPr>
            <a:r>
              <a:rPr lang="en-US" dirty="0">
                <a:solidFill>
                  <a:srgbClr val="002060"/>
                </a:solidFill>
                <a:latin typeface="Baskerville Old Face" panose="02020602080505020303" pitchFamily="18" charset="0"/>
              </a:rPr>
              <a:t>How will the study population be identified?</a:t>
            </a:r>
          </a:p>
          <a:p>
            <a:pPr lvl="1" algn="just">
              <a:buFontTx/>
              <a:buChar char="-"/>
            </a:pPr>
            <a:r>
              <a:rPr lang="en-US" dirty="0">
                <a:solidFill>
                  <a:srgbClr val="002060"/>
                </a:solidFill>
                <a:latin typeface="Baskerville Old Face" panose="02020602080505020303" pitchFamily="18" charset="0"/>
              </a:rPr>
              <a:t>Will a sample or whole population be selected?</a:t>
            </a:r>
          </a:p>
          <a:p>
            <a:pPr lvl="1" algn="just">
              <a:buFontTx/>
              <a:buChar char="-"/>
            </a:pPr>
            <a:r>
              <a:rPr lang="en-US" dirty="0">
                <a:solidFill>
                  <a:srgbClr val="002060"/>
                </a:solidFill>
                <a:latin typeface="Baskerville Old Face" panose="02020602080505020303" pitchFamily="18" charset="0"/>
              </a:rPr>
              <a:t>If a sample is selected, how will it be contacted?</a:t>
            </a:r>
          </a:p>
          <a:p>
            <a:pPr lvl="1" algn="just">
              <a:buFontTx/>
              <a:buChar char="-"/>
            </a:pPr>
            <a:r>
              <a:rPr lang="en-US" dirty="0">
                <a:solidFill>
                  <a:srgbClr val="002060"/>
                </a:solidFill>
                <a:latin typeface="Baskerville Old Face" panose="02020602080505020303" pitchFamily="18" charset="0"/>
              </a:rPr>
              <a:t>How will consent be sought?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002060"/>
                </a:solidFill>
                <a:latin typeface="Baskerville Old Face" panose="02020602080505020303" pitchFamily="18" charset="0"/>
              </a:rPr>
              <a:t>Cont’d</a:t>
            </a:r>
            <a:r>
              <a:rPr lang="en-US" b="1" dirty="0">
                <a:solidFill>
                  <a:srgbClr val="002060"/>
                </a:solidFill>
              </a:rPr>
              <a:t> </a:t>
            </a:r>
          </a:p>
        </p:txBody>
      </p:sp>
      <p:sp>
        <p:nvSpPr>
          <p:cNvPr id="3" name="Content Placeholder 2"/>
          <p:cNvSpPr>
            <a:spLocks noGrp="1"/>
          </p:cNvSpPr>
          <p:nvPr>
            <p:ph idx="1"/>
          </p:nvPr>
        </p:nvSpPr>
        <p:spPr>
          <a:xfrm>
            <a:off x="693174" y="1417638"/>
            <a:ext cx="11163466" cy="4800600"/>
          </a:xfrm>
        </p:spPr>
        <p:txBody>
          <a:bodyPr>
            <a:normAutofit/>
          </a:bodyPr>
          <a:lstStyle/>
          <a:p>
            <a:pPr algn="just">
              <a:buFontTx/>
              <a:buChar char="-"/>
            </a:pPr>
            <a:r>
              <a:rPr lang="en-US" dirty="0">
                <a:solidFill>
                  <a:srgbClr val="002060"/>
                </a:solidFill>
                <a:latin typeface="Baskerville Old Face" panose="02020602080505020303" pitchFamily="18" charset="0"/>
              </a:rPr>
              <a:t>What method of data collection will be used and why?</a:t>
            </a:r>
          </a:p>
          <a:p>
            <a:pPr algn="just">
              <a:buFontTx/>
              <a:buChar char="-"/>
            </a:pPr>
            <a:r>
              <a:rPr lang="en-US" dirty="0">
                <a:solidFill>
                  <a:srgbClr val="002060"/>
                </a:solidFill>
                <a:latin typeface="Baskerville Old Face" panose="02020602080505020303" pitchFamily="18" charset="0"/>
              </a:rPr>
              <a:t>In case of questionnaire, where will the responses be returned?</a:t>
            </a:r>
          </a:p>
          <a:p>
            <a:pPr algn="just">
              <a:buFontTx/>
              <a:buChar char="-"/>
            </a:pPr>
            <a:r>
              <a:rPr lang="en-US" dirty="0">
                <a:solidFill>
                  <a:srgbClr val="002060"/>
                </a:solidFill>
                <a:latin typeface="Baskerville Old Face" panose="02020602080505020303" pitchFamily="18" charset="0"/>
              </a:rPr>
              <a:t>How should respondents contact you if they have queries?</a:t>
            </a:r>
          </a:p>
          <a:p>
            <a:pPr algn="just">
              <a:buFontTx/>
              <a:buChar char="-"/>
            </a:pPr>
            <a:r>
              <a:rPr lang="en-US" dirty="0">
                <a:solidFill>
                  <a:srgbClr val="002060"/>
                </a:solidFill>
                <a:latin typeface="Baskerville Old Face" panose="02020602080505020303" pitchFamily="18" charset="0"/>
              </a:rPr>
              <a:t>In the case of interviews, where will they be conducted?</a:t>
            </a:r>
          </a:p>
          <a:p>
            <a:pPr algn="just">
              <a:buFontTx/>
              <a:buChar char="-"/>
            </a:pPr>
            <a:r>
              <a:rPr lang="en-US" dirty="0">
                <a:solidFill>
                  <a:srgbClr val="002060"/>
                </a:solidFill>
                <a:latin typeface="Baskerville Old Face" panose="02020602080505020303" pitchFamily="18" charset="0"/>
              </a:rPr>
              <a:t>How will ethical issues be taken care of?</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8710" y="314633"/>
            <a:ext cx="11400503" cy="944562"/>
          </a:xfrm>
        </p:spPr>
        <p:txBody>
          <a:bodyPr>
            <a:normAutofit fontScale="90000"/>
          </a:bodyPr>
          <a:lstStyle/>
          <a:p>
            <a:r>
              <a:rPr lang="en-US" b="1" dirty="0">
                <a:solidFill>
                  <a:srgbClr val="002060"/>
                </a:solidFill>
                <a:latin typeface="Baskerville Old Face" panose="02020602080505020303" pitchFamily="18" charset="0"/>
              </a:rPr>
              <a:t>A Close Look at the Second Function of Research Design </a:t>
            </a:r>
          </a:p>
        </p:txBody>
      </p:sp>
      <p:sp>
        <p:nvSpPr>
          <p:cNvPr id="3" name="Content Placeholder 2"/>
          <p:cNvSpPr>
            <a:spLocks noGrp="1"/>
          </p:cNvSpPr>
          <p:nvPr>
            <p:ph idx="1"/>
          </p:nvPr>
        </p:nvSpPr>
        <p:spPr>
          <a:xfrm>
            <a:off x="663677" y="1430594"/>
            <a:ext cx="11105536" cy="4793224"/>
          </a:xfrm>
        </p:spPr>
        <p:txBody>
          <a:bodyPr>
            <a:noAutofit/>
          </a:bodyPr>
          <a:lstStyle/>
          <a:p>
            <a:pPr marL="514350" indent="-514350" algn="just">
              <a:buFont typeface="+mj-lt"/>
              <a:buAutoNum type="arabicPeriod"/>
            </a:pPr>
            <a:r>
              <a:rPr lang="en-US" dirty="0">
                <a:latin typeface="Baskerville Old Face" panose="02020602080505020303" pitchFamily="18" charset="0"/>
              </a:rPr>
              <a:t>A researcher must select a study design that helps him/ her to isolate, eliminate or quantify the effects of different sets of variable influencing the independent variable. </a:t>
            </a:r>
          </a:p>
          <a:p>
            <a:pPr marL="514350" indent="-514350" algn="just">
              <a:buFont typeface="+mj-lt"/>
              <a:buAutoNum type="arabicPeriod"/>
            </a:pPr>
            <a:r>
              <a:rPr lang="en-US" dirty="0">
                <a:latin typeface="Baskerville Old Face" panose="02020602080505020303" pitchFamily="18" charset="0"/>
              </a:rPr>
              <a:t>Example –a study on effectiveness of a marriage counselling service provided by an agency on  marriage r/ship</a:t>
            </a:r>
          </a:p>
          <a:p>
            <a:pPr marL="857250" lvl="1" indent="-457200" algn="just">
              <a:buFontTx/>
              <a:buChar char="-"/>
            </a:pPr>
            <a:r>
              <a:rPr lang="en-US" dirty="0">
                <a:solidFill>
                  <a:srgbClr val="002060"/>
                </a:solidFill>
                <a:latin typeface="Baskerville Old Face" panose="02020602080505020303" pitchFamily="18" charset="0"/>
              </a:rPr>
              <a:t>Study must ensure that IV has the maximum opportunity to have its full effect on the DV while the effects that are attributed to EV and RV are minimized/ quantified using a control group</a:t>
            </a:r>
          </a:p>
        </p:txBody>
      </p:sp>
    </p:spTree>
    <p:extLst>
      <p:ext uri="{BB962C8B-B14F-4D97-AF65-F5344CB8AC3E}">
        <p14:creationId xmlns:p14="http://schemas.microsoft.com/office/powerpoint/2010/main" val="23698505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5D344-32A1-5D00-DD3A-49D283F94105}"/>
              </a:ext>
            </a:extLst>
          </p:cNvPr>
          <p:cNvSpPr>
            <a:spLocks noGrp="1"/>
          </p:cNvSpPr>
          <p:nvPr>
            <p:ph type="title"/>
          </p:nvPr>
        </p:nvSpPr>
        <p:spPr>
          <a:xfrm>
            <a:off x="1981200" y="2857500"/>
            <a:ext cx="8229600" cy="1143000"/>
          </a:xfrm>
        </p:spPr>
        <p:txBody>
          <a:bodyPr>
            <a:normAutofit/>
          </a:bodyPr>
          <a:lstStyle/>
          <a:p>
            <a:r>
              <a:rPr lang="en-US" sz="6000" dirty="0">
                <a:solidFill>
                  <a:srgbClr val="002060"/>
                </a:solidFill>
                <a:latin typeface="Baskerville Old Face" panose="02020602080505020303" pitchFamily="18" charset="0"/>
              </a:rPr>
              <a:t>Types of Research Design</a:t>
            </a:r>
            <a:endParaRPr lang="en-NG" sz="6000" dirty="0">
              <a:solidFill>
                <a:srgbClr val="002060"/>
              </a:solidFill>
              <a:latin typeface="Baskerville Old Face" panose="02020602080505020303" pitchFamily="18" charset="0"/>
            </a:endParaRPr>
          </a:p>
        </p:txBody>
      </p:sp>
    </p:spTree>
    <p:extLst>
      <p:ext uri="{BB962C8B-B14F-4D97-AF65-F5344CB8AC3E}">
        <p14:creationId xmlns:p14="http://schemas.microsoft.com/office/powerpoint/2010/main" val="41897082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6C5C678-3571-4AB9-AC68-6DD9D49A0612}"/>
              </a:ext>
            </a:extLst>
          </p:cNvPr>
          <p:cNvSpPr>
            <a:spLocks noGrp="1"/>
          </p:cNvSpPr>
          <p:nvPr>
            <p:ph idx="1"/>
          </p:nvPr>
        </p:nvSpPr>
        <p:spPr>
          <a:xfrm>
            <a:off x="663677" y="516195"/>
            <a:ext cx="11208775" cy="5707624"/>
          </a:xfrm>
        </p:spPr>
        <p:txBody>
          <a:bodyPr>
            <a:normAutofit lnSpcReduction="10000"/>
          </a:bodyPr>
          <a:lstStyle/>
          <a:p>
            <a:pPr marL="0" indent="0">
              <a:buNone/>
            </a:pPr>
            <a:r>
              <a:rPr lang="en-US" sz="3600" dirty="0">
                <a:latin typeface="Baskerville Old Face" panose="02020602080505020303" pitchFamily="18" charset="0"/>
              </a:rPr>
              <a:t>Broadly, there is </a:t>
            </a:r>
          </a:p>
          <a:p>
            <a:pPr marL="857250" indent="-857250">
              <a:buAutoNum type="romanLcPeriod"/>
            </a:pPr>
            <a:r>
              <a:rPr lang="en-US" sz="3600" dirty="0">
                <a:latin typeface="Baskerville Old Face" panose="02020602080505020303" pitchFamily="18" charset="0"/>
              </a:rPr>
              <a:t>Quantitative Research</a:t>
            </a:r>
          </a:p>
          <a:p>
            <a:pPr marL="857250" indent="-857250">
              <a:buAutoNum type="romanLcPeriod"/>
            </a:pPr>
            <a:r>
              <a:rPr lang="en-US" sz="3600" dirty="0">
                <a:latin typeface="Baskerville Old Face" panose="02020602080505020303" pitchFamily="18" charset="0"/>
              </a:rPr>
              <a:t>Qualitative Research</a:t>
            </a:r>
          </a:p>
          <a:p>
            <a:endParaRPr lang="en-US" sz="900" dirty="0">
              <a:latin typeface="Baskerville Old Face" panose="02020602080505020303" pitchFamily="18" charset="0"/>
            </a:endParaRPr>
          </a:p>
          <a:p>
            <a:pPr marL="0" indent="0">
              <a:buNone/>
            </a:pPr>
            <a:r>
              <a:rPr lang="en-US" sz="3600" dirty="0">
                <a:latin typeface="Baskerville Old Face" panose="02020602080505020303" pitchFamily="18" charset="0"/>
              </a:rPr>
              <a:t>Different research designs utilized in research, all have certain benefits and drawbacks.</a:t>
            </a:r>
          </a:p>
          <a:p>
            <a:endParaRPr lang="ig-NG" sz="900" dirty="0">
              <a:latin typeface="Baskerville Old Face" panose="02020602080505020303" pitchFamily="18" charset="0"/>
            </a:endParaRPr>
          </a:p>
          <a:p>
            <a:pPr marL="0" indent="0">
              <a:buNone/>
            </a:pPr>
            <a:r>
              <a:rPr lang="en-US" sz="3600" dirty="0">
                <a:latin typeface="Baskerville Old Face" panose="02020602080505020303" pitchFamily="18" charset="0"/>
              </a:rPr>
              <a:t>RD employed by a researcher is dependent upon the </a:t>
            </a:r>
            <a:r>
              <a:rPr lang="en-US" sz="3600" b="1" dirty="0">
                <a:solidFill>
                  <a:srgbClr val="002060"/>
                </a:solidFill>
                <a:latin typeface="Baskerville Old Face" panose="02020602080505020303" pitchFamily="18" charset="0"/>
              </a:rPr>
              <a:t>goals</a:t>
            </a:r>
            <a:r>
              <a:rPr lang="en-US" sz="3600" dirty="0">
                <a:latin typeface="Baskerville Old Face" panose="02020602080505020303" pitchFamily="18" charset="0"/>
              </a:rPr>
              <a:t> of the study and the </a:t>
            </a:r>
            <a:r>
              <a:rPr lang="en-US" sz="3600" b="1" dirty="0">
                <a:solidFill>
                  <a:srgbClr val="002060"/>
                </a:solidFill>
                <a:latin typeface="Baskerville Old Face" panose="02020602080505020303" pitchFamily="18" charset="0"/>
              </a:rPr>
              <a:t>nature</a:t>
            </a:r>
            <a:r>
              <a:rPr lang="en-US" sz="3600" dirty="0">
                <a:latin typeface="Baskerville Old Face" panose="02020602080505020303" pitchFamily="18" charset="0"/>
              </a:rPr>
              <a:t> of the phenomenon being studied. </a:t>
            </a:r>
            <a:endParaRPr lang="ig-NG" sz="3600" dirty="0">
              <a:latin typeface="Baskerville Old Face" panose="02020602080505020303" pitchFamily="18" charset="0"/>
            </a:endParaRPr>
          </a:p>
          <a:p>
            <a:pPr marL="0" indent="0">
              <a:buNone/>
            </a:pPr>
            <a:endParaRPr lang="en-US" dirty="0"/>
          </a:p>
        </p:txBody>
      </p:sp>
    </p:spTree>
    <p:extLst>
      <p:ext uri="{BB962C8B-B14F-4D97-AF65-F5344CB8AC3E}">
        <p14:creationId xmlns:p14="http://schemas.microsoft.com/office/powerpoint/2010/main" val="26850190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8B2118-4644-2E12-11A0-D63493563F3E}"/>
              </a:ext>
            </a:extLst>
          </p:cNvPr>
          <p:cNvSpPr>
            <a:spLocks noGrp="1"/>
          </p:cNvSpPr>
          <p:nvPr>
            <p:ph type="title"/>
          </p:nvPr>
        </p:nvSpPr>
        <p:spPr>
          <a:xfrm>
            <a:off x="1981200" y="274638"/>
            <a:ext cx="8229600" cy="868362"/>
          </a:xfrm>
        </p:spPr>
        <p:txBody>
          <a:bodyPr/>
          <a:lstStyle/>
          <a:p>
            <a:r>
              <a:rPr lang="en-US" b="1" dirty="0">
                <a:solidFill>
                  <a:srgbClr val="002060"/>
                </a:solidFill>
                <a:latin typeface="Baskerville Old Face" panose="02020602080505020303" pitchFamily="18" charset="0"/>
              </a:rPr>
              <a:t>Features of Qualitative Research</a:t>
            </a:r>
            <a:endParaRPr lang="en-NG" b="1" dirty="0">
              <a:solidFill>
                <a:srgbClr val="002060"/>
              </a:solidFill>
              <a:latin typeface="Baskerville Old Face" panose="02020602080505020303" pitchFamily="18" charset="0"/>
            </a:endParaRPr>
          </a:p>
        </p:txBody>
      </p:sp>
      <p:sp>
        <p:nvSpPr>
          <p:cNvPr id="3" name="Content Placeholder 2">
            <a:extLst>
              <a:ext uri="{FF2B5EF4-FFF2-40B4-BE49-F238E27FC236}">
                <a16:creationId xmlns:a16="http://schemas.microsoft.com/office/drawing/2014/main" id="{D12B3950-9578-CE79-1B9E-7A9E96BDBE78}"/>
              </a:ext>
            </a:extLst>
          </p:cNvPr>
          <p:cNvSpPr>
            <a:spLocks noGrp="1"/>
          </p:cNvSpPr>
          <p:nvPr>
            <p:ph idx="1"/>
          </p:nvPr>
        </p:nvSpPr>
        <p:spPr>
          <a:xfrm>
            <a:off x="707923" y="1143000"/>
            <a:ext cx="10972800" cy="5080819"/>
          </a:xfrm>
        </p:spPr>
        <p:txBody>
          <a:bodyPr>
            <a:normAutofit fontScale="92500" lnSpcReduction="10000"/>
          </a:bodyPr>
          <a:lstStyle/>
          <a:p>
            <a:r>
              <a:rPr lang="en-US" dirty="0">
                <a:latin typeface="Baskerville Old Face" panose="02020602080505020303" pitchFamily="18" charset="0"/>
              </a:rPr>
              <a:t>Data source is the natural setting and the researcher is the key data-collection instrument</a:t>
            </a:r>
          </a:p>
          <a:p>
            <a:r>
              <a:rPr lang="en-US" dirty="0">
                <a:latin typeface="Baskerville Old Face" panose="02020602080505020303" pitchFamily="18" charset="0"/>
              </a:rPr>
              <a:t>Attempts primarily to </a:t>
            </a:r>
            <a:r>
              <a:rPr lang="en-US" i="1" dirty="0">
                <a:latin typeface="Baskerville Old Face" panose="02020602080505020303" pitchFamily="18" charset="0"/>
              </a:rPr>
              <a:t>describe</a:t>
            </a:r>
            <a:r>
              <a:rPr lang="en-US" dirty="0">
                <a:latin typeface="Baskerville Old Face" panose="02020602080505020303" pitchFamily="18" charset="0"/>
              </a:rPr>
              <a:t> and secondarily to </a:t>
            </a:r>
            <a:r>
              <a:rPr lang="en-US" i="1" dirty="0">
                <a:latin typeface="Baskerville Old Face" panose="02020602080505020303" pitchFamily="18" charset="0"/>
              </a:rPr>
              <a:t>analyze</a:t>
            </a:r>
          </a:p>
          <a:p>
            <a:r>
              <a:rPr lang="en-US" dirty="0">
                <a:latin typeface="Baskerville Old Face" panose="02020602080505020303" pitchFamily="18" charset="0"/>
              </a:rPr>
              <a:t>Interested in the </a:t>
            </a:r>
            <a:r>
              <a:rPr lang="en-US" i="1" dirty="0">
                <a:latin typeface="Baskerville Old Face" panose="02020602080505020303" pitchFamily="18" charset="0"/>
              </a:rPr>
              <a:t>process</a:t>
            </a:r>
            <a:r>
              <a:rPr lang="en-US" dirty="0">
                <a:latin typeface="Baskerville Old Face" panose="02020602080505020303" pitchFamily="18" charset="0"/>
              </a:rPr>
              <a:t> (events that transpire) and </a:t>
            </a:r>
            <a:r>
              <a:rPr lang="en-US" i="1" dirty="0">
                <a:latin typeface="Baskerville Old Face" panose="02020602080505020303" pitchFamily="18" charset="0"/>
              </a:rPr>
              <a:t>product</a:t>
            </a:r>
            <a:r>
              <a:rPr lang="en-US" dirty="0">
                <a:latin typeface="Baskerville Old Face" panose="02020602080505020303" pitchFamily="18" charset="0"/>
              </a:rPr>
              <a:t> or </a:t>
            </a:r>
            <a:r>
              <a:rPr lang="en-US" i="1" dirty="0">
                <a:latin typeface="Baskerville Old Face" panose="02020602080505020303" pitchFamily="18" charset="0"/>
              </a:rPr>
              <a:t>outcome</a:t>
            </a:r>
          </a:p>
          <a:p>
            <a:r>
              <a:rPr lang="en-US" dirty="0">
                <a:latin typeface="Baskerville Old Face" panose="02020602080505020303" pitchFamily="18" charset="0"/>
              </a:rPr>
              <a:t>Seeks to understand phenomena in </a:t>
            </a:r>
            <a:r>
              <a:rPr lang="en-US" i="1" dirty="0">
                <a:latin typeface="Baskerville Old Face" panose="02020602080505020303" pitchFamily="18" charset="0"/>
              </a:rPr>
              <a:t>context-specific</a:t>
            </a:r>
            <a:r>
              <a:rPr lang="en-US" dirty="0">
                <a:latin typeface="Baskerville Old Face" panose="02020602080505020303" pitchFamily="18" charset="0"/>
              </a:rPr>
              <a:t> settings where the researcher does not manipulate the phenomena of interest</a:t>
            </a:r>
          </a:p>
          <a:p>
            <a:r>
              <a:rPr lang="en-US" dirty="0">
                <a:latin typeface="Baskerville Old Face" panose="02020602080505020303" pitchFamily="18" charset="0"/>
              </a:rPr>
              <a:t>Researcher’s focus is on what things mean </a:t>
            </a:r>
            <a:r>
              <a:rPr lang="en-US" dirty="0">
                <a:latin typeface="Baskerville Old Face" panose="02020602080505020303" pitchFamily="18" charset="0"/>
                <a:sym typeface="Wingdings" panose="05000000000000000000" pitchFamily="2" charset="2"/>
              </a:rPr>
              <a:t> </a:t>
            </a:r>
            <a:r>
              <a:rPr lang="en-US" b="1" i="1" dirty="0">
                <a:solidFill>
                  <a:srgbClr val="002060"/>
                </a:solidFill>
                <a:latin typeface="Baskerville Old Face" panose="02020602080505020303" pitchFamily="18" charset="0"/>
                <a:sym typeface="Wingdings" panose="05000000000000000000" pitchFamily="2" charset="2"/>
              </a:rPr>
              <a:t>what</a:t>
            </a:r>
            <a:r>
              <a:rPr lang="en-US" dirty="0">
                <a:latin typeface="Baskerville Old Face" panose="02020602080505020303" pitchFamily="18" charset="0"/>
                <a:sym typeface="Wingdings" panose="05000000000000000000" pitchFamily="2" charset="2"/>
              </a:rPr>
              <a:t> occurrences and</a:t>
            </a:r>
            <a:r>
              <a:rPr lang="en-US" dirty="0">
                <a:latin typeface="Baskerville Old Face" panose="02020602080505020303" pitchFamily="18" charset="0"/>
              </a:rPr>
              <a:t> </a:t>
            </a:r>
            <a:r>
              <a:rPr lang="en-US" b="1" i="1" dirty="0">
                <a:solidFill>
                  <a:srgbClr val="002060"/>
                </a:solidFill>
                <a:latin typeface="Baskerville Old Face" panose="02020602080505020303" pitchFamily="18" charset="0"/>
              </a:rPr>
              <a:t>why</a:t>
            </a:r>
            <a:r>
              <a:rPr lang="en-US" dirty="0">
                <a:latin typeface="Baskerville Old Face" panose="02020602080505020303" pitchFamily="18" charset="0"/>
              </a:rPr>
              <a:t> they occur</a:t>
            </a:r>
            <a:endParaRPr lang="en-NG" dirty="0">
              <a:latin typeface="Baskerville Old Face" panose="02020602080505020303" pitchFamily="18" charset="0"/>
            </a:endParaRPr>
          </a:p>
        </p:txBody>
      </p:sp>
    </p:spTree>
    <p:extLst>
      <p:ext uri="{BB962C8B-B14F-4D97-AF65-F5344CB8AC3E}">
        <p14:creationId xmlns:p14="http://schemas.microsoft.com/office/powerpoint/2010/main" val="37801455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EDC9E2D-5938-6042-D337-74AA9ACBE2E0}"/>
              </a:ext>
            </a:extLst>
          </p:cNvPr>
          <p:cNvSpPr>
            <a:spLocks noGrp="1"/>
          </p:cNvSpPr>
          <p:nvPr>
            <p:ph idx="1"/>
          </p:nvPr>
        </p:nvSpPr>
        <p:spPr>
          <a:xfrm>
            <a:off x="663677" y="648929"/>
            <a:ext cx="11135033" cy="5530644"/>
          </a:xfrm>
        </p:spPr>
        <p:txBody>
          <a:bodyPr>
            <a:normAutofit fontScale="85000" lnSpcReduction="10000"/>
          </a:bodyPr>
          <a:lstStyle/>
          <a:p>
            <a:r>
              <a:rPr lang="en-US" dirty="0">
                <a:latin typeface="Baskerville Old Face" panose="02020602080505020303" pitchFamily="18" charset="0"/>
              </a:rPr>
              <a:t>Adherence to the concept of </a:t>
            </a:r>
            <a:r>
              <a:rPr lang="en-US" b="1" dirty="0">
                <a:solidFill>
                  <a:srgbClr val="C00000"/>
                </a:solidFill>
                <a:latin typeface="Baskerville Old Face" panose="02020602080505020303" pitchFamily="18" charset="0"/>
              </a:rPr>
              <a:t>respondent concordance </a:t>
            </a:r>
            <a:r>
              <a:rPr lang="en-US" b="1" dirty="0">
                <a:solidFill>
                  <a:srgbClr val="C00000"/>
                </a:solidFill>
                <a:latin typeface="Baskerville Old Face" panose="02020602080505020303" pitchFamily="18" charset="0"/>
                <a:sym typeface="Wingdings" panose="05000000000000000000" pitchFamily="2" charset="2"/>
              </a:rPr>
              <a:t></a:t>
            </a:r>
            <a:r>
              <a:rPr lang="en-US" b="1" dirty="0">
                <a:solidFill>
                  <a:srgbClr val="C00000"/>
                </a:solidFill>
                <a:latin typeface="Baskerville Old Face" panose="02020602080505020303" pitchFamily="18" charset="0"/>
              </a:rPr>
              <a:t> </a:t>
            </a:r>
            <a:r>
              <a:rPr lang="en-US" dirty="0">
                <a:latin typeface="Baskerville Old Face" panose="02020602080505020303" pitchFamily="18" charset="0"/>
              </a:rPr>
              <a:t>a researcher ensures respondents agree with his/her interpretation, presentation of the situations, experiences, perceptions and  Conclusions</a:t>
            </a:r>
          </a:p>
          <a:p>
            <a:r>
              <a:rPr lang="en-US" dirty="0">
                <a:latin typeface="Baskerville Old Face" panose="02020602080505020303" pitchFamily="18" charset="0"/>
              </a:rPr>
              <a:t>Replication of a study design is almost impossible</a:t>
            </a:r>
          </a:p>
          <a:p>
            <a:r>
              <a:rPr lang="en-US" dirty="0">
                <a:latin typeface="Baskerville Old Face" panose="02020602080505020303" pitchFamily="18" charset="0"/>
              </a:rPr>
              <a:t>More difficult to check researcher bias because of flexibility and lack of control </a:t>
            </a:r>
          </a:p>
          <a:p>
            <a:r>
              <a:rPr lang="en-US" dirty="0">
                <a:latin typeface="Baskerville Old Face" panose="02020602080505020303" pitchFamily="18" charset="0"/>
              </a:rPr>
              <a:t>Overlap between study designs &amp; methods of data collection. </a:t>
            </a:r>
          </a:p>
          <a:p>
            <a:pPr lvl="1"/>
            <a:r>
              <a:rPr lang="en-US" dirty="0">
                <a:solidFill>
                  <a:srgbClr val="C00000"/>
                </a:solidFill>
                <a:latin typeface="Baskerville Old Face" panose="02020602080505020303" pitchFamily="18" charset="0"/>
              </a:rPr>
              <a:t>For example, in-depth interviewing is a design as well as a method of data collection and so are oral history and participant observation</a:t>
            </a:r>
            <a:r>
              <a:rPr lang="en-US" dirty="0">
                <a:latin typeface="Baskerville Old Face" panose="02020602080505020303" pitchFamily="18" charset="0"/>
              </a:rPr>
              <a:t>.</a:t>
            </a:r>
          </a:p>
          <a:p>
            <a:r>
              <a:rPr lang="en-US" dirty="0">
                <a:latin typeface="Baskerville Old Face" panose="02020602080505020303" pitchFamily="18" charset="0"/>
              </a:rPr>
              <a:t>The ‘power-gap’ between the researcher and the study population is far smaller due the informality in structure for data collection</a:t>
            </a:r>
          </a:p>
          <a:p>
            <a:endParaRPr lang="en-US" dirty="0">
              <a:latin typeface="Baskerville Old Face" panose="02020602080505020303" pitchFamily="18" charset="0"/>
            </a:endParaRPr>
          </a:p>
        </p:txBody>
      </p:sp>
    </p:spTree>
    <p:extLst>
      <p:ext uri="{BB962C8B-B14F-4D97-AF65-F5344CB8AC3E}">
        <p14:creationId xmlns:p14="http://schemas.microsoft.com/office/powerpoint/2010/main" val="22209260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569A75B-1049-CEF1-91C9-AFC186713D6D}"/>
              </a:ext>
            </a:extLst>
          </p:cNvPr>
          <p:cNvSpPr>
            <a:spLocks noGrp="1"/>
          </p:cNvSpPr>
          <p:nvPr>
            <p:ph idx="1"/>
          </p:nvPr>
        </p:nvSpPr>
        <p:spPr>
          <a:xfrm>
            <a:off x="454742" y="454742"/>
            <a:ext cx="11282516" cy="5724832"/>
          </a:xfrm>
        </p:spPr>
        <p:txBody>
          <a:bodyPr>
            <a:normAutofit/>
          </a:bodyPr>
          <a:lstStyle/>
          <a:p>
            <a:r>
              <a:rPr lang="en-US" dirty="0">
                <a:latin typeface="Baskerville Old Face" panose="02020602080505020303" pitchFamily="18" charset="0"/>
              </a:rPr>
              <a:t>Focus is to understand, explain, explore, discover and clarify situations, feelings, perceptions, attitudes, values, beliefs and experiences of a group of people. </a:t>
            </a:r>
          </a:p>
          <a:p>
            <a:r>
              <a:rPr lang="en-US" dirty="0">
                <a:latin typeface="Baskerville Old Face" panose="02020602080505020303" pitchFamily="18" charset="0"/>
              </a:rPr>
              <a:t>The study designs are</a:t>
            </a:r>
          </a:p>
          <a:p>
            <a:pPr lvl="1"/>
            <a:r>
              <a:rPr lang="en-US" dirty="0">
                <a:solidFill>
                  <a:srgbClr val="C00000"/>
                </a:solidFill>
                <a:latin typeface="Baskerville Old Face" panose="02020602080505020303" pitchFamily="18" charset="0"/>
              </a:rPr>
              <a:t>Based on Deductive </a:t>
            </a:r>
            <a:r>
              <a:rPr lang="en-US" dirty="0">
                <a:latin typeface="Baskerville Old Face" panose="02020602080505020303" pitchFamily="18" charset="0"/>
              </a:rPr>
              <a:t>(</a:t>
            </a:r>
            <a:r>
              <a:rPr lang="en-US" dirty="0">
                <a:latin typeface="Baskerville Old Face" panose="02020602080505020303" pitchFamily="18" charset="0"/>
                <a:sym typeface="Wingdings" panose="05000000000000000000" pitchFamily="2" charset="2"/>
              </a:rPr>
              <a:t> </a:t>
            </a:r>
            <a:r>
              <a:rPr lang="en-US" dirty="0">
                <a:latin typeface="Baskerville Old Face" panose="02020602080505020303" pitchFamily="18" charset="0"/>
              </a:rPr>
              <a:t>comparable to putting together the parts of a puzzle) </a:t>
            </a:r>
            <a:r>
              <a:rPr lang="en-US" dirty="0">
                <a:solidFill>
                  <a:srgbClr val="C00000"/>
                </a:solidFill>
                <a:latin typeface="Baskerville Old Face" panose="02020602080505020303" pitchFamily="18" charset="0"/>
              </a:rPr>
              <a:t>rather than inductive logic,</a:t>
            </a:r>
          </a:p>
          <a:p>
            <a:pPr lvl="1"/>
            <a:r>
              <a:rPr lang="en-US" dirty="0">
                <a:solidFill>
                  <a:srgbClr val="C00000"/>
                </a:solidFill>
                <a:latin typeface="Baskerville Old Face" panose="02020602080505020303" pitchFamily="18" charset="0"/>
              </a:rPr>
              <a:t>Flexible and emergent in nature</a:t>
            </a:r>
          </a:p>
          <a:p>
            <a:pPr lvl="1"/>
            <a:r>
              <a:rPr lang="en-US" dirty="0">
                <a:solidFill>
                  <a:srgbClr val="C00000"/>
                </a:solidFill>
                <a:latin typeface="Baskerville Old Face" panose="02020602080505020303" pitchFamily="18" charset="0"/>
              </a:rPr>
              <a:t>Non-linear and non-sequential in their Operationalization </a:t>
            </a:r>
          </a:p>
          <a:p>
            <a:r>
              <a:rPr lang="en-US" dirty="0">
                <a:latin typeface="Baskerville Old Face" panose="02020602080505020303" pitchFamily="18" charset="0"/>
              </a:rPr>
              <a:t>The study designs mainly entail the selection of people from whom the information, is explored and gathered. </a:t>
            </a:r>
          </a:p>
        </p:txBody>
      </p:sp>
    </p:spTree>
    <p:extLst>
      <p:ext uri="{BB962C8B-B14F-4D97-AF65-F5344CB8AC3E}">
        <p14:creationId xmlns:p14="http://schemas.microsoft.com/office/powerpoint/2010/main" val="2713362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002060"/>
                </a:solidFill>
                <a:latin typeface="Baskerville Old Face" panose="02020602080505020303" pitchFamily="18" charset="0"/>
              </a:rPr>
              <a:t>Learning Objectives</a:t>
            </a:r>
          </a:p>
        </p:txBody>
      </p:sp>
      <p:sp>
        <p:nvSpPr>
          <p:cNvPr id="3" name="Content Placeholder 2"/>
          <p:cNvSpPr>
            <a:spLocks noGrp="1"/>
          </p:cNvSpPr>
          <p:nvPr>
            <p:ph idx="1"/>
          </p:nvPr>
        </p:nvSpPr>
        <p:spPr/>
        <p:txBody>
          <a:bodyPr/>
          <a:lstStyle/>
          <a:p>
            <a:r>
              <a:rPr lang="en-US" dirty="0">
                <a:latin typeface="Baskerville Old Face" panose="02020602080505020303" pitchFamily="18" charset="0"/>
              </a:rPr>
              <a:t>To explain research design</a:t>
            </a:r>
          </a:p>
          <a:p>
            <a:r>
              <a:rPr lang="en-US" dirty="0">
                <a:latin typeface="Baskerville Old Face" panose="02020602080505020303" pitchFamily="18" charset="0"/>
              </a:rPr>
              <a:t>To show the functions of research design</a:t>
            </a:r>
          </a:p>
          <a:p>
            <a:r>
              <a:rPr lang="en-US" dirty="0">
                <a:latin typeface="Baskerville Old Face" panose="02020602080505020303" pitchFamily="18" charset="0"/>
              </a:rPr>
              <a:t>To explain the various types of research design</a:t>
            </a:r>
          </a:p>
          <a:p>
            <a:r>
              <a:rPr lang="en-US" dirty="0">
                <a:latin typeface="Baskerville Old Face" panose="02020602080505020303" pitchFamily="18" charset="0"/>
              </a:rPr>
              <a:t>Discuss the factors that determine a research design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6A319-88EA-EEE5-4FEA-B24996CF9030}"/>
              </a:ext>
            </a:extLst>
          </p:cNvPr>
          <p:cNvSpPr>
            <a:spLocks noGrp="1"/>
          </p:cNvSpPr>
          <p:nvPr>
            <p:ph type="title"/>
          </p:nvPr>
        </p:nvSpPr>
        <p:spPr>
          <a:xfrm>
            <a:off x="1600200" y="152400"/>
            <a:ext cx="8991600" cy="1066800"/>
          </a:xfrm>
        </p:spPr>
        <p:txBody>
          <a:bodyPr>
            <a:normAutofit fontScale="90000"/>
          </a:bodyPr>
          <a:lstStyle/>
          <a:p>
            <a:r>
              <a:rPr lang="en-US" b="1" dirty="0">
                <a:solidFill>
                  <a:srgbClr val="002060"/>
                </a:solidFill>
                <a:latin typeface="Baskerville Old Face" panose="02020602080505020303" pitchFamily="18" charset="0"/>
              </a:rPr>
              <a:t>Underlining Beliefs of Qualitative Research</a:t>
            </a:r>
            <a:endParaRPr lang="en-NG" b="1" dirty="0">
              <a:solidFill>
                <a:srgbClr val="002060"/>
              </a:solidFill>
              <a:latin typeface="Baskerville Old Face" panose="02020602080505020303" pitchFamily="18" charset="0"/>
            </a:endParaRPr>
          </a:p>
        </p:txBody>
      </p:sp>
      <p:sp>
        <p:nvSpPr>
          <p:cNvPr id="3" name="Content Placeholder 2">
            <a:extLst>
              <a:ext uri="{FF2B5EF4-FFF2-40B4-BE49-F238E27FC236}">
                <a16:creationId xmlns:a16="http://schemas.microsoft.com/office/drawing/2014/main" id="{F0760B24-6BBA-4BD7-50C9-484FB4BC041E}"/>
              </a:ext>
            </a:extLst>
          </p:cNvPr>
          <p:cNvSpPr>
            <a:spLocks noGrp="1"/>
          </p:cNvSpPr>
          <p:nvPr>
            <p:ph idx="1"/>
          </p:nvPr>
        </p:nvSpPr>
        <p:spPr>
          <a:xfrm>
            <a:off x="501445" y="1219200"/>
            <a:ext cx="11046542" cy="4960374"/>
          </a:xfrm>
        </p:spPr>
        <p:txBody>
          <a:bodyPr>
            <a:normAutofit/>
          </a:bodyPr>
          <a:lstStyle/>
          <a:p>
            <a:r>
              <a:rPr lang="en-US" dirty="0">
                <a:latin typeface="Baskerville Old Face" panose="02020602080505020303" pitchFamily="18" charset="0"/>
              </a:rPr>
              <a:t>Events must be studied in natural settings; that is, understanding requires </a:t>
            </a:r>
            <a:r>
              <a:rPr lang="en-US" b="1" i="1" dirty="0">
                <a:solidFill>
                  <a:srgbClr val="002060"/>
                </a:solidFill>
                <a:latin typeface="Baskerville Old Face" panose="02020602080505020303" pitchFamily="18" charset="0"/>
              </a:rPr>
              <a:t>field-based research</a:t>
            </a:r>
            <a:r>
              <a:rPr lang="en-US" dirty="0">
                <a:latin typeface="Baskerville Old Face" panose="02020602080505020303" pitchFamily="18" charset="0"/>
              </a:rPr>
              <a:t>. </a:t>
            </a:r>
          </a:p>
          <a:p>
            <a:r>
              <a:rPr lang="en-US" dirty="0">
                <a:latin typeface="Baskerville Old Face" panose="02020602080505020303" pitchFamily="18" charset="0"/>
              </a:rPr>
              <a:t>Researcher cannot understand events without understanding how they are </a:t>
            </a:r>
            <a:r>
              <a:rPr lang="en-US" b="1" i="1" dirty="0">
                <a:solidFill>
                  <a:srgbClr val="002060"/>
                </a:solidFill>
                <a:latin typeface="Baskerville Old Face" panose="02020602080505020303" pitchFamily="18" charset="0"/>
              </a:rPr>
              <a:t>perceived</a:t>
            </a:r>
            <a:r>
              <a:rPr lang="en-US" dirty="0">
                <a:latin typeface="Baskerville Old Face" panose="02020602080505020303" pitchFamily="18" charset="0"/>
              </a:rPr>
              <a:t> and </a:t>
            </a:r>
            <a:r>
              <a:rPr lang="en-US" b="1" i="1" dirty="0">
                <a:solidFill>
                  <a:srgbClr val="002060"/>
                </a:solidFill>
                <a:latin typeface="Baskerville Old Face" panose="02020602080505020303" pitchFamily="18" charset="0"/>
              </a:rPr>
              <a:t>interpreted</a:t>
            </a:r>
            <a:r>
              <a:rPr lang="en-US" dirty="0">
                <a:latin typeface="Baskerville Old Face" panose="02020602080505020303" pitchFamily="18" charset="0"/>
              </a:rPr>
              <a:t> by the people who participate in them. </a:t>
            </a:r>
          </a:p>
          <a:p>
            <a:r>
              <a:rPr lang="en-US" dirty="0">
                <a:latin typeface="Baskerville Old Face" panose="02020602080505020303" pitchFamily="18" charset="0"/>
              </a:rPr>
              <a:t>Thus, </a:t>
            </a:r>
            <a:r>
              <a:rPr lang="en-US" b="1" i="1" dirty="0">
                <a:solidFill>
                  <a:srgbClr val="002060"/>
                </a:solidFill>
                <a:latin typeface="Baskerville Old Face" panose="02020602080505020303" pitchFamily="18" charset="0"/>
              </a:rPr>
              <a:t>participant observation </a:t>
            </a:r>
            <a:r>
              <a:rPr lang="en-US" dirty="0">
                <a:latin typeface="Baskerville Old Face" panose="02020602080505020303" pitchFamily="18" charset="0"/>
              </a:rPr>
              <a:t>is one of its major data-collection tools</a:t>
            </a:r>
          </a:p>
        </p:txBody>
      </p:sp>
    </p:spTree>
    <p:extLst>
      <p:ext uri="{BB962C8B-B14F-4D97-AF65-F5344CB8AC3E}">
        <p14:creationId xmlns:p14="http://schemas.microsoft.com/office/powerpoint/2010/main" val="21582926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4A289-7BAC-59E7-D30B-3CD9C62A4291}"/>
              </a:ext>
            </a:extLst>
          </p:cNvPr>
          <p:cNvSpPr>
            <a:spLocks noGrp="1"/>
          </p:cNvSpPr>
          <p:nvPr>
            <p:ph type="title"/>
          </p:nvPr>
        </p:nvSpPr>
        <p:spPr/>
        <p:txBody>
          <a:bodyPr/>
          <a:lstStyle/>
          <a:p>
            <a:r>
              <a:rPr lang="en-US" b="1" dirty="0">
                <a:solidFill>
                  <a:srgbClr val="002060"/>
                </a:solidFill>
                <a:latin typeface="Baskerville Old Face" panose="02020602080505020303" pitchFamily="18" charset="0"/>
              </a:rPr>
              <a:t>Quantitative Research Features</a:t>
            </a:r>
            <a:endParaRPr lang="en-NG" b="1" dirty="0">
              <a:solidFill>
                <a:srgbClr val="002060"/>
              </a:solidFill>
            </a:endParaRPr>
          </a:p>
        </p:txBody>
      </p:sp>
      <p:sp>
        <p:nvSpPr>
          <p:cNvPr id="3" name="Content Placeholder 2">
            <a:extLst>
              <a:ext uri="{FF2B5EF4-FFF2-40B4-BE49-F238E27FC236}">
                <a16:creationId xmlns:a16="http://schemas.microsoft.com/office/drawing/2014/main" id="{8FCC5CC8-054D-D91E-DC7D-A6D486001C0C}"/>
              </a:ext>
            </a:extLst>
          </p:cNvPr>
          <p:cNvSpPr>
            <a:spLocks noGrp="1"/>
          </p:cNvSpPr>
          <p:nvPr>
            <p:ph idx="1"/>
          </p:nvPr>
        </p:nvSpPr>
        <p:spPr>
          <a:xfrm>
            <a:off x="335360" y="1417639"/>
            <a:ext cx="11478098" cy="4747187"/>
          </a:xfrm>
        </p:spPr>
        <p:txBody>
          <a:bodyPr>
            <a:normAutofit fontScale="92500" lnSpcReduction="10000"/>
          </a:bodyPr>
          <a:lstStyle/>
          <a:p>
            <a:r>
              <a:rPr lang="en-US" dirty="0">
                <a:latin typeface="Baskerville Old Face" panose="02020602080505020303" pitchFamily="18" charset="0"/>
              </a:rPr>
              <a:t>Aimed at testing theories, determining facts, demonstrating relationships between variables, &amp; predicting outcomes (Van der Merwe,1996)</a:t>
            </a:r>
          </a:p>
          <a:p>
            <a:r>
              <a:rPr lang="en-US" dirty="0">
                <a:latin typeface="Baskerville Old Face" panose="02020602080505020303" pitchFamily="18" charset="0"/>
              </a:rPr>
              <a:t>Uses methods from the natural sciences that are designed to ensure objectivity, generalizability and reliability (</a:t>
            </a:r>
            <a:r>
              <a:rPr lang="en-US" dirty="0" err="1">
                <a:latin typeface="Baskerville Old Face" panose="02020602080505020303" pitchFamily="18" charset="0"/>
              </a:rPr>
              <a:t>Weinreich</a:t>
            </a:r>
            <a:r>
              <a:rPr lang="en-US" dirty="0">
                <a:latin typeface="Baskerville Old Face" panose="02020602080505020303" pitchFamily="18" charset="0"/>
              </a:rPr>
              <a:t>, 2009). </a:t>
            </a:r>
          </a:p>
          <a:p>
            <a:r>
              <a:rPr lang="en-US" dirty="0">
                <a:latin typeface="Baskerville Old Face" panose="02020602080505020303" pitchFamily="18" charset="0"/>
              </a:rPr>
              <a:t>Study design is more structured, rigid, fixed and predetermined in their use to ensure accuracy in measurement and classification.</a:t>
            </a:r>
          </a:p>
          <a:p>
            <a:r>
              <a:rPr lang="en-US" dirty="0">
                <a:latin typeface="Baskerville Old Face" panose="02020602080505020303" pitchFamily="18" charset="0"/>
              </a:rPr>
              <a:t>Respondent concordance is of no significance</a:t>
            </a:r>
          </a:p>
          <a:p>
            <a:pPr lvl="1"/>
            <a:r>
              <a:rPr lang="en-US" dirty="0">
                <a:solidFill>
                  <a:srgbClr val="C00000"/>
                </a:solidFill>
                <a:latin typeface="Baskerville Old Face" panose="02020602080505020303" pitchFamily="18" charset="0"/>
              </a:rPr>
              <a:t>Sometimes, it is assumed to be achieved by circulating or sharing the findings with those who  participated in the study.</a:t>
            </a:r>
          </a:p>
          <a:p>
            <a:pPr marL="0" indent="0">
              <a:buNone/>
            </a:pPr>
            <a:endParaRPr lang="en-NG" dirty="0">
              <a:latin typeface="Baskerville Old Face" panose="02020602080505020303" pitchFamily="18" charset="0"/>
            </a:endParaRPr>
          </a:p>
        </p:txBody>
      </p:sp>
    </p:spTree>
    <p:extLst>
      <p:ext uri="{BB962C8B-B14F-4D97-AF65-F5344CB8AC3E}">
        <p14:creationId xmlns:p14="http://schemas.microsoft.com/office/powerpoint/2010/main" val="25050015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60C9163-2930-8269-228B-7EACFB60FC53}"/>
              </a:ext>
            </a:extLst>
          </p:cNvPr>
          <p:cNvSpPr>
            <a:spLocks noGrp="1"/>
          </p:cNvSpPr>
          <p:nvPr>
            <p:ph idx="1"/>
          </p:nvPr>
        </p:nvSpPr>
        <p:spPr>
          <a:xfrm>
            <a:off x="648929" y="1166018"/>
            <a:ext cx="11267768" cy="5102047"/>
          </a:xfrm>
        </p:spPr>
        <p:txBody>
          <a:bodyPr>
            <a:normAutofit/>
          </a:bodyPr>
          <a:lstStyle/>
          <a:p>
            <a:r>
              <a:rPr lang="en-US" dirty="0">
                <a:latin typeface="Baskerville Old Face" panose="02020602080505020303" pitchFamily="18" charset="0"/>
              </a:rPr>
              <a:t>The researcher is </a:t>
            </a:r>
            <a:r>
              <a:rPr lang="en-US" b="1" dirty="0">
                <a:solidFill>
                  <a:srgbClr val="002060"/>
                </a:solidFill>
                <a:latin typeface="Baskerville Old Face" panose="02020602080505020303" pitchFamily="18" charset="0"/>
              </a:rPr>
              <a:t>external</a:t>
            </a:r>
            <a:r>
              <a:rPr lang="en-US" dirty="0">
                <a:latin typeface="Baskerville Old Face" panose="02020602080505020303" pitchFamily="18" charset="0"/>
              </a:rPr>
              <a:t> to the actual research, and results are expected to be </a:t>
            </a:r>
            <a:r>
              <a:rPr lang="en-US" b="1" dirty="0">
                <a:solidFill>
                  <a:srgbClr val="002060"/>
                </a:solidFill>
                <a:latin typeface="Baskerville Old Face" panose="02020602080505020303" pitchFamily="18" charset="0"/>
              </a:rPr>
              <a:t>replicable</a:t>
            </a:r>
            <a:r>
              <a:rPr lang="en-US" dirty="0">
                <a:latin typeface="Baskerville Old Face" panose="02020602080505020303" pitchFamily="18" charset="0"/>
              </a:rPr>
              <a:t>, no matter who conducts the research. </a:t>
            </a:r>
          </a:p>
          <a:p>
            <a:r>
              <a:rPr lang="en-US" dirty="0">
                <a:latin typeface="Baskerville Old Face" panose="02020602080505020303" pitchFamily="18" charset="0"/>
              </a:rPr>
              <a:t>Findings can be replicated and retested</a:t>
            </a:r>
          </a:p>
          <a:p>
            <a:r>
              <a:rPr lang="en-US" dirty="0">
                <a:latin typeface="Baskerville Old Face" panose="02020602080505020303" pitchFamily="18" charset="0"/>
              </a:rPr>
              <a:t>More clarity and distinction between study designs and methods of data collection</a:t>
            </a:r>
          </a:p>
          <a:p>
            <a:r>
              <a:rPr lang="en-US" dirty="0">
                <a:latin typeface="Baskerville Old Face" panose="02020602080505020303" pitchFamily="18" charset="0"/>
              </a:rPr>
              <a:t>The ‘power-gap’ between the researcher and the study population is wider due to the structured nature of instruments </a:t>
            </a:r>
            <a:endParaRPr lang="en-US" dirty="0"/>
          </a:p>
        </p:txBody>
      </p:sp>
    </p:spTree>
    <p:extLst>
      <p:ext uri="{BB962C8B-B14F-4D97-AF65-F5344CB8AC3E}">
        <p14:creationId xmlns:p14="http://schemas.microsoft.com/office/powerpoint/2010/main" val="10968499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11933D-04D6-4046-98CD-4C58AAAD352F}"/>
              </a:ext>
            </a:extLst>
          </p:cNvPr>
          <p:cNvSpPr>
            <a:spLocks noGrp="1"/>
          </p:cNvSpPr>
          <p:nvPr>
            <p:ph type="title"/>
          </p:nvPr>
        </p:nvSpPr>
        <p:spPr/>
        <p:txBody>
          <a:bodyPr>
            <a:normAutofit/>
          </a:bodyPr>
          <a:lstStyle/>
          <a:p>
            <a:r>
              <a:rPr lang="en-US" b="1" dirty="0">
                <a:solidFill>
                  <a:srgbClr val="002060"/>
                </a:solidFill>
                <a:latin typeface="Baskerville Old Face" panose="02020602080505020303" pitchFamily="18" charset="0"/>
              </a:rPr>
              <a:t>Choice of a Research Design</a:t>
            </a:r>
          </a:p>
        </p:txBody>
      </p:sp>
      <p:sp>
        <p:nvSpPr>
          <p:cNvPr id="3" name="Content Placeholder 2">
            <a:extLst>
              <a:ext uri="{FF2B5EF4-FFF2-40B4-BE49-F238E27FC236}">
                <a16:creationId xmlns:a16="http://schemas.microsoft.com/office/drawing/2014/main" id="{A70B2825-DFEE-4CC9-9AB5-6D092A073CCD}"/>
              </a:ext>
            </a:extLst>
          </p:cNvPr>
          <p:cNvSpPr>
            <a:spLocks noGrp="1"/>
          </p:cNvSpPr>
          <p:nvPr>
            <p:ph idx="1"/>
          </p:nvPr>
        </p:nvSpPr>
        <p:spPr>
          <a:xfrm>
            <a:off x="737419" y="1417638"/>
            <a:ext cx="10987549" cy="4806181"/>
          </a:xfrm>
        </p:spPr>
        <p:txBody>
          <a:bodyPr/>
          <a:lstStyle/>
          <a:p>
            <a:pPr marL="0" indent="0">
              <a:buNone/>
            </a:pPr>
            <a:r>
              <a:rPr lang="en-US" dirty="0">
                <a:latin typeface="Baskerville Old Face" panose="02020602080505020303" pitchFamily="18" charset="0"/>
              </a:rPr>
              <a:t>It is dependent on following factors:</a:t>
            </a:r>
          </a:p>
          <a:p>
            <a:pPr lvl="0"/>
            <a:r>
              <a:rPr lang="en-US" dirty="0">
                <a:solidFill>
                  <a:prstClr val="black"/>
                </a:solidFill>
                <a:latin typeface="Baskerville Old Face" panose="02020602080505020303" pitchFamily="18" charset="0"/>
              </a:rPr>
              <a:t>Exactly what information are you interested in? </a:t>
            </a:r>
            <a:r>
              <a:rPr lang="en-US" dirty="0" err="1">
                <a:solidFill>
                  <a:prstClr val="black"/>
                </a:solidFill>
                <a:latin typeface="Baskerville Old Face" panose="02020602080505020303" pitchFamily="18" charset="0"/>
              </a:rPr>
              <a:t>i.e</a:t>
            </a:r>
            <a:r>
              <a:rPr lang="en-US" dirty="0">
                <a:solidFill>
                  <a:prstClr val="black"/>
                </a:solidFill>
                <a:latin typeface="Baskerville Old Face" panose="02020602080505020303" pitchFamily="18" charset="0"/>
              </a:rPr>
              <a:t>, the objective(s) of the study.</a:t>
            </a:r>
          </a:p>
          <a:p>
            <a:pPr lvl="0"/>
            <a:r>
              <a:rPr lang="en-US" dirty="0">
                <a:solidFill>
                  <a:prstClr val="black"/>
                </a:solidFill>
                <a:latin typeface="Baskerville Old Face" panose="02020602080505020303" pitchFamily="18" charset="0"/>
              </a:rPr>
              <a:t>The type of the phenomenon</a:t>
            </a:r>
          </a:p>
          <a:p>
            <a:pPr lvl="1"/>
            <a:r>
              <a:rPr lang="en-US" dirty="0">
                <a:solidFill>
                  <a:prstClr val="black"/>
                </a:solidFill>
                <a:latin typeface="Baskerville Old Face" panose="02020602080505020303" pitchFamily="18" charset="0"/>
              </a:rPr>
              <a:t>Is it possible to gather the data, and if so, will it be valid/reliable?</a:t>
            </a:r>
          </a:p>
          <a:p>
            <a:pPr lvl="0"/>
            <a:r>
              <a:rPr lang="en-US" dirty="0">
                <a:solidFill>
                  <a:prstClr val="black"/>
                </a:solidFill>
                <a:latin typeface="Baskerville Old Face" panose="02020602080505020303" pitchFamily="18" charset="0"/>
              </a:rPr>
              <a:t>How trustworthy should the information be?</a:t>
            </a:r>
          </a:p>
          <a:p>
            <a:endParaRPr lang="en-US" dirty="0"/>
          </a:p>
        </p:txBody>
      </p:sp>
    </p:spTree>
    <p:extLst>
      <p:ext uri="{BB962C8B-B14F-4D97-AF65-F5344CB8AC3E}">
        <p14:creationId xmlns:p14="http://schemas.microsoft.com/office/powerpoint/2010/main" val="42943878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26B8282-24B7-4C5D-BABE-E83A21B8C3F3}"/>
              </a:ext>
            </a:extLst>
          </p:cNvPr>
          <p:cNvSpPr>
            <a:spLocks noGrp="1"/>
          </p:cNvSpPr>
          <p:nvPr>
            <p:ph idx="1"/>
          </p:nvPr>
        </p:nvSpPr>
        <p:spPr>
          <a:xfrm>
            <a:off x="639096" y="1115963"/>
            <a:ext cx="10913807" cy="5105400"/>
          </a:xfrm>
        </p:spPr>
        <p:txBody>
          <a:bodyPr>
            <a:normAutofit/>
          </a:bodyPr>
          <a:lstStyle/>
          <a:p>
            <a:pPr marL="0" indent="0">
              <a:buNone/>
            </a:pPr>
            <a:endParaRPr lang="en-US" sz="3600" dirty="0">
              <a:solidFill>
                <a:prstClr val="black"/>
              </a:solidFill>
            </a:endParaRPr>
          </a:p>
          <a:p>
            <a:pPr lvl="0"/>
            <a:r>
              <a:rPr lang="en-US" sz="3600" dirty="0">
                <a:solidFill>
                  <a:prstClr val="black"/>
                </a:solidFill>
                <a:latin typeface="Baskerville Old Face" panose="02020602080505020303" pitchFamily="18" charset="0"/>
              </a:rPr>
              <a:t>Is it ethical to carry out the research?</a:t>
            </a:r>
          </a:p>
          <a:p>
            <a:pPr lvl="0"/>
            <a:r>
              <a:rPr lang="en-US" sz="3600" dirty="0">
                <a:solidFill>
                  <a:prstClr val="black"/>
                </a:solidFill>
                <a:latin typeface="Baskerville Old Face" panose="02020602080505020303" pitchFamily="18" charset="0"/>
              </a:rPr>
              <a:t>The expense (cost) of the design</a:t>
            </a:r>
          </a:p>
          <a:p>
            <a:pPr lvl="0"/>
            <a:r>
              <a:rPr lang="en-US" sz="3600" dirty="0">
                <a:solidFill>
                  <a:prstClr val="black"/>
                </a:solidFill>
                <a:latin typeface="Baskerville Old Face" panose="02020602080505020303" pitchFamily="18" charset="0"/>
              </a:rPr>
              <a:t>Is there little or much existing scientific theory and materials on the subject?</a:t>
            </a:r>
          </a:p>
          <a:p>
            <a:endParaRPr lang="en-US" dirty="0"/>
          </a:p>
        </p:txBody>
      </p:sp>
    </p:spTree>
    <p:extLst>
      <p:ext uri="{BB962C8B-B14F-4D97-AF65-F5344CB8AC3E}">
        <p14:creationId xmlns:p14="http://schemas.microsoft.com/office/powerpoint/2010/main" val="4981507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002060"/>
                </a:solidFill>
                <a:latin typeface="Baskerville Old Face" panose="02020602080505020303" pitchFamily="18" charset="0"/>
              </a:rPr>
              <a:t>Types of Study Design (Quantitative Research) </a:t>
            </a:r>
          </a:p>
        </p:txBody>
      </p:sp>
      <p:sp>
        <p:nvSpPr>
          <p:cNvPr id="3" name="Content Placeholder 2"/>
          <p:cNvSpPr>
            <a:spLocks noGrp="1"/>
          </p:cNvSpPr>
          <p:nvPr>
            <p:ph idx="1"/>
          </p:nvPr>
        </p:nvSpPr>
        <p:spPr/>
        <p:txBody>
          <a:bodyPr/>
          <a:lstStyle/>
          <a:p>
            <a:pPr marL="0" indent="0">
              <a:buNone/>
            </a:pPr>
            <a:r>
              <a:rPr lang="en-US" dirty="0">
                <a:latin typeface="Baskerville Old Face" panose="02020602080505020303" pitchFamily="18" charset="0"/>
              </a:rPr>
              <a:t>Study designs can be classified from the following three different perspectives:</a:t>
            </a:r>
          </a:p>
          <a:p>
            <a:pPr marL="514350" indent="-514350">
              <a:buFont typeface="+mj-lt"/>
              <a:buAutoNum type="arabicPeriod"/>
            </a:pPr>
            <a:r>
              <a:rPr lang="en-US" dirty="0">
                <a:solidFill>
                  <a:srgbClr val="C00000"/>
                </a:solidFill>
                <a:latin typeface="Baskerville Old Face" panose="02020602080505020303" pitchFamily="18" charset="0"/>
              </a:rPr>
              <a:t>The number contacts with study population</a:t>
            </a:r>
          </a:p>
          <a:p>
            <a:pPr marL="514350" indent="-514350">
              <a:buFont typeface="+mj-lt"/>
              <a:buAutoNum type="arabicPeriod"/>
            </a:pPr>
            <a:r>
              <a:rPr lang="en-US" dirty="0">
                <a:solidFill>
                  <a:srgbClr val="C00000"/>
                </a:solidFill>
                <a:latin typeface="Baskerville Old Face" panose="02020602080505020303" pitchFamily="18" charset="0"/>
              </a:rPr>
              <a:t>The reference period of the study</a:t>
            </a:r>
          </a:p>
          <a:p>
            <a:pPr marL="514350" indent="-514350">
              <a:buFont typeface="+mj-lt"/>
              <a:buAutoNum type="arabicPeriod"/>
            </a:pPr>
            <a:r>
              <a:rPr lang="en-US" dirty="0">
                <a:solidFill>
                  <a:srgbClr val="C00000"/>
                </a:solidFill>
                <a:latin typeface="Baskerville Old Face" panose="02020602080505020303" pitchFamily="18" charset="0"/>
              </a:rPr>
              <a:t>The nature of the investigation</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85DF719-C613-465B-B5FF-3DE675184210}"/>
              </a:ext>
            </a:extLst>
          </p:cNvPr>
          <p:cNvSpPr>
            <a:spLocks noGrp="1"/>
          </p:cNvSpPr>
          <p:nvPr>
            <p:ph idx="1"/>
          </p:nvPr>
        </p:nvSpPr>
        <p:spPr>
          <a:xfrm>
            <a:off x="1981200" y="533400"/>
            <a:ext cx="8229600" cy="5867400"/>
          </a:xfrm>
        </p:spPr>
        <p:txBody>
          <a:bodyPr>
            <a:normAutofit/>
          </a:bodyPr>
          <a:lstStyle/>
          <a:p>
            <a:endParaRPr lang="en-US" dirty="0">
              <a:latin typeface="Baskerville Old Face" panose="02020602080505020303" pitchFamily="18" charset="0"/>
            </a:endParaRPr>
          </a:p>
          <a:p>
            <a:pPr marL="0" indent="0">
              <a:buNone/>
            </a:pPr>
            <a:endParaRPr lang="en-US" dirty="0"/>
          </a:p>
        </p:txBody>
      </p:sp>
      <p:sp>
        <p:nvSpPr>
          <p:cNvPr id="2" name="Rectangle 1">
            <a:extLst>
              <a:ext uri="{FF2B5EF4-FFF2-40B4-BE49-F238E27FC236}">
                <a16:creationId xmlns:a16="http://schemas.microsoft.com/office/drawing/2014/main" id="{B884C759-8BFE-2975-6A5F-85D3C052CE74}"/>
              </a:ext>
            </a:extLst>
          </p:cNvPr>
          <p:cNvSpPr/>
          <p:nvPr/>
        </p:nvSpPr>
        <p:spPr>
          <a:xfrm>
            <a:off x="3770243" y="533400"/>
            <a:ext cx="4267200" cy="5334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solidFill>
                  <a:srgbClr val="002060"/>
                </a:solidFill>
                <a:latin typeface="Baskerville Old Face" panose="02020602080505020303" pitchFamily="18" charset="0"/>
              </a:rPr>
              <a:t>Types of Research Design</a:t>
            </a:r>
            <a:endParaRPr lang="en-NG" b="1" dirty="0">
              <a:solidFill>
                <a:srgbClr val="002060"/>
              </a:solidFill>
              <a:latin typeface="Baskerville Old Face" panose="02020602080505020303" pitchFamily="18" charset="0"/>
            </a:endParaRPr>
          </a:p>
        </p:txBody>
      </p:sp>
      <p:sp>
        <p:nvSpPr>
          <p:cNvPr id="5" name="Rectangle 4">
            <a:extLst>
              <a:ext uri="{FF2B5EF4-FFF2-40B4-BE49-F238E27FC236}">
                <a16:creationId xmlns:a16="http://schemas.microsoft.com/office/drawing/2014/main" id="{63069657-4190-2026-4285-19D4CD56AF43}"/>
              </a:ext>
            </a:extLst>
          </p:cNvPr>
          <p:cNvSpPr/>
          <p:nvPr/>
        </p:nvSpPr>
        <p:spPr>
          <a:xfrm>
            <a:off x="5105400" y="1697548"/>
            <a:ext cx="1828800" cy="43605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solidFill>
                  <a:srgbClr val="002060"/>
                </a:solidFill>
                <a:latin typeface="Baskerville Old Face" panose="02020602080505020303" pitchFamily="18" charset="0"/>
              </a:rPr>
              <a:t>Reference Period</a:t>
            </a:r>
            <a:endParaRPr lang="en-NG" dirty="0">
              <a:solidFill>
                <a:srgbClr val="002060"/>
              </a:solidFill>
              <a:latin typeface="Baskerville Old Face" panose="02020602080505020303" pitchFamily="18" charset="0"/>
            </a:endParaRPr>
          </a:p>
        </p:txBody>
      </p:sp>
      <p:sp>
        <p:nvSpPr>
          <p:cNvPr id="6" name="Rectangle 5">
            <a:extLst>
              <a:ext uri="{FF2B5EF4-FFF2-40B4-BE49-F238E27FC236}">
                <a16:creationId xmlns:a16="http://schemas.microsoft.com/office/drawing/2014/main" id="{CEFC0DC9-9C55-FA4D-472D-2433630BB239}"/>
              </a:ext>
            </a:extLst>
          </p:cNvPr>
          <p:cNvSpPr/>
          <p:nvPr/>
        </p:nvSpPr>
        <p:spPr>
          <a:xfrm>
            <a:off x="5465340" y="2688148"/>
            <a:ext cx="1464400" cy="43605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solidFill>
                  <a:srgbClr val="002060"/>
                </a:solidFill>
                <a:latin typeface="Baskerville Old Face" panose="02020602080505020303" pitchFamily="18" charset="0"/>
              </a:rPr>
              <a:t>Retrospective</a:t>
            </a:r>
            <a:endParaRPr lang="en-NG" dirty="0">
              <a:solidFill>
                <a:srgbClr val="002060"/>
              </a:solidFill>
              <a:latin typeface="Baskerville Old Face" panose="02020602080505020303" pitchFamily="18" charset="0"/>
            </a:endParaRPr>
          </a:p>
        </p:txBody>
      </p:sp>
      <p:sp>
        <p:nvSpPr>
          <p:cNvPr id="10" name="Rectangle 9">
            <a:extLst>
              <a:ext uri="{FF2B5EF4-FFF2-40B4-BE49-F238E27FC236}">
                <a16:creationId xmlns:a16="http://schemas.microsoft.com/office/drawing/2014/main" id="{395B3F22-30FE-15CB-F8C2-C3E574E4AFFA}"/>
              </a:ext>
            </a:extLst>
          </p:cNvPr>
          <p:cNvSpPr/>
          <p:nvPr/>
        </p:nvSpPr>
        <p:spPr>
          <a:xfrm>
            <a:off x="1762539" y="4359965"/>
            <a:ext cx="765313" cy="84200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solidFill>
                  <a:srgbClr val="002060"/>
                </a:solidFill>
                <a:latin typeface="Baskerville Old Face" panose="02020602080505020303" pitchFamily="18" charset="0"/>
              </a:rPr>
              <a:t>Cross Sect.</a:t>
            </a:r>
            <a:endParaRPr lang="en-NG" dirty="0">
              <a:solidFill>
                <a:srgbClr val="002060"/>
              </a:solidFill>
              <a:latin typeface="Baskerville Old Face" panose="02020602080505020303" pitchFamily="18" charset="0"/>
            </a:endParaRPr>
          </a:p>
        </p:txBody>
      </p:sp>
      <p:sp>
        <p:nvSpPr>
          <p:cNvPr id="11" name="Rectangle 10">
            <a:extLst>
              <a:ext uri="{FF2B5EF4-FFF2-40B4-BE49-F238E27FC236}">
                <a16:creationId xmlns:a16="http://schemas.microsoft.com/office/drawing/2014/main" id="{DCAE6B4C-E58E-6DD6-3B6F-7C50CCC20E95}"/>
              </a:ext>
            </a:extLst>
          </p:cNvPr>
          <p:cNvSpPr/>
          <p:nvPr/>
        </p:nvSpPr>
        <p:spPr>
          <a:xfrm>
            <a:off x="2934086" y="2632708"/>
            <a:ext cx="1104514" cy="43605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solidFill>
                  <a:srgbClr val="002060"/>
                </a:solidFill>
                <a:latin typeface="Baskerville Old Face" panose="02020602080505020303" pitchFamily="18" charset="0"/>
              </a:rPr>
              <a:t>Two</a:t>
            </a:r>
            <a:endParaRPr lang="en-NG" dirty="0">
              <a:solidFill>
                <a:srgbClr val="002060"/>
              </a:solidFill>
              <a:latin typeface="Baskerville Old Face" panose="02020602080505020303" pitchFamily="18" charset="0"/>
            </a:endParaRPr>
          </a:p>
        </p:txBody>
      </p:sp>
      <p:sp>
        <p:nvSpPr>
          <p:cNvPr id="15" name="Rectangle 14">
            <a:extLst>
              <a:ext uri="{FF2B5EF4-FFF2-40B4-BE49-F238E27FC236}">
                <a16:creationId xmlns:a16="http://schemas.microsoft.com/office/drawing/2014/main" id="{1BD7EAFD-8A03-F4E7-7831-AFFA96E0FA05}"/>
              </a:ext>
            </a:extLst>
          </p:cNvPr>
          <p:cNvSpPr/>
          <p:nvPr/>
        </p:nvSpPr>
        <p:spPr>
          <a:xfrm>
            <a:off x="4166698" y="2646981"/>
            <a:ext cx="1104514" cy="44866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solidFill>
                  <a:srgbClr val="002060"/>
                </a:solidFill>
                <a:latin typeface="Baskerville Old Face" panose="02020602080505020303" pitchFamily="18" charset="0"/>
              </a:rPr>
              <a:t>Three or More</a:t>
            </a:r>
            <a:endParaRPr lang="en-NG" dirty="0">
              <a:solidFill>
                <a:srgbClr val="002060"/>
              </a:solidFill>
              <a:latin typeface="Baskerville Old Face" panose="02020602080505020303" pitchFamily="18" charset="0"/>
            </a:endParaRPr>
          </a:p>
        </p:txBody>
      </p:sp>
      <p:sp>
        <p:nvSpPr>
          <p:cNvPr id="18" name="Rectangle 17">
            <a:extLst>
              <a:ext uri="{FF2B5EF4-FFF2-40B4-BE49-F238E27FC236}">
                <a16:creationId xmlns:a16="http://schemas.microsoft.com/office/drawing/2014/main" id="{52533305-2EA6-84A7-8B7E-A511ECE2531C}"/>
              </a:ext>
            </a:extLst>
          </p:cNvPr>
          <p:cNvSpPr/>
          <p:nvPr/>
        </p:nvSpPr>
        <p:spPr>
          <a:xfrm>
            <a:off x="7620000" y="1539548"/>
            <a:ext cx="1828800" cy="59405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solidFill>
                  <a:srgbClr val="002060"/>
                </a:solidFill>
                <a:latin typeface="Baskerville Old Face" panose="02020602080505020303" pitchFamily="18" charset="0"/>
              </a:rPr>
              <a:t>Nature of Investigation</a:t>
            </a:r>
            <a:endParaRPr lang="en-NG" dirty="0">
              <a:solidFill>
                <a:srgbClr val="002060"/>
              </a:solidFill>
              <a:latin typeface="Baskerville Old Face" panose="02020602080505020303" pitchFamily="18" charset="0"/>
            </a:endParaRPr>
          </a:p>
        </p:txBody>
      </p:sp>
      <p:sp>
        <p:nvSpPr>
          <p:cNvPr id="19" name="Rectangle 18">
            <a:extLst>
              <a:ext uri="{FF2B5EF4-FFF2-40B4-BE49-F238E27FC236}">
                <a16:creationId xmlns:a16="http://schemas.microsoft.com/office/drawing/2014/main" id="{FA0C5A35-9F45-9F85-F113-AF8798F7751D}"/>
              </a:ext>
            </a:extLst>
          </p:cNvPr>
          <p:cNvSpPr/>
          <p:nvPr/>
        </p:nvSpPr>
        <p:spPr>
          <a:xfrm>
            <a:off x="2288292" y="1539548"/>
            <a:ext cx="1828800" cy="59405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solidFill>
                  <a:srgbClr val="002060"/>
                </a:solidFill>
                <a:latin typeface="Baskerville Old Face" panose="02020602080505020303" pitchFamily="18" charset="0"/>
              </a:rPr>
              <a:t>Number of Contacts</a:t>
            </a:r>
            <a:endParaRPr lang="en-NG" dirty="0">
              <a:solidFill>
                <a:srgbClr val="002060"/>
              </a:solidFill>
              <a:latin typeface="Baskerville Old Face" panose="02020602080505020303" pitchFamily="18" charset="0"/>
            </a:endParaRPr>
          </a:p>
        </p:txBody>
      </p:sp>
      <p:sp>
        <p:nvSpPr>
          <p:cNvPr id="20" name="Rectangle 19">
            <a:extLst>
              <a:ext uri="{FF2B5EF4-FFF2-40B4-BE49-F238E27FC236}">
                <a16:creationId xmlns:a16="http://schemas.microsoft.com/office/drawing/2014/main" id="{8DF5B618-354F-E878-8A25-FEFCB5C984A5}"/>
              </a:ext>
            </a:extLst>
          </p:cNvPr>
          <p:cNvSpPr/>
          <p:nvPr/>
        </p:nvSpPr>
        <p:spPr>
          <a:xfrm>
            <a:off x="2895600" y="4366836"/>
            <a:ext cx="807362" cy="43605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solidFill>
                  <a:srgbClr val="002060"/>
                </a:solidFill>
                <a:latin typeface="Baskerville Old Face" panose="02020602080505020303" pitchFamily="18" charset="0"/>
              </a:rPr>
              <a:t>B &amp; A</a:t>
            </a:r>
            <a:endParaRPr lang="en-NG" dirty="0">
              <a:solidFill>
                <a:srgbClr val="002060"/>
              </a:solidFill>
              <a:latin typeface="Baskerville Old Face" panose="02020602080505020303" pitchFamily="18" charset="0"/>
            </a:endParaRPr>
          </a:p>
        </p:txBody>
      </p:sp>
      <p:sp>
        <p:nvSpPr>
          <p:cNvPr id="21" name="Rectangle 20">
            <a:extLst>
              <a:ext uri="{FF2B5EF4-FFF2-40B4-BE49-F238E27FC236}">
                <a16:creationId xmlns:a16="http://schemas.microsoft.com/office/drawing/2014/main" id="{49AC6F81-BA54-DA30-229C-F698F24ACB64}"/>
              </a:ext>
            </a:extLst>
          </p:cNvPr>
          <p:cNvSpPr/>
          <p:nvPr/>
        </p:nvSpPr>
        <p:spPr>
          <a:xfrm>
            <a:off x="4069438" y="4339698"/>
            <a:ext cx="807362" cy="43605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err="1">
                <a:solidFill>
                  <a:srgbClr val="002060"/>
                </a:solidFill>
                <a:latin typeface="Baskerville Old Face" panose="02020602080505020303" pitchFamily="18" charset="0"/>
              </a:rPr>
              <a:t>Longt</a:t>
            </a:r>
            <a:r>
              <a:rPr lang="en-US" dirty="0"/>
              <a:t>.</a:t>
            </a:r>
            <a:endParaRPr lang="en-NG" dirty="0"/>
          </a:p>
        </p:txBody>
      </p:sp>
      <p:sp>
        <p:nvSpPr>
          <p:cNvPr id="22" name="Rectangle 21">
            <a:extLst>
              <a:ext uri="{FF2B5EF4-FFF2-40B4-BE49-F238E27FC236}">
                <a16:creationId xmlns:a16="http://schemas.microsoft.com/office/drawing/2014/main" id="{8369411A-E380-C720-461A-CA3A39115F76}"/>
              </a:ext>
            </a:extLst>
          </p:cNvPr>
          <p:cNvSpPr/>
          <p:nvPr/>
        </p:nvSpPr>
        <p:spPr>
          <a:xfrm>
            <a:off x="5571393" y="3526348"/>
            <a:ext cx="1358347" cy="43605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solidFill>
                  <a:srgbClr val="002060"/>
                </a:solidFill>
                <a:latin typeface="Baskerville Old Face" panose="02020602080505020303" pitchFamily="18" charset="0"/>
              </a:rPr>
              <a:t>Prospective</a:t>
            </a:r>
            <a:endParaRPr lang="en-NG" dirty="0">
              <a:solidFill>
                <a:srgbClr val="002060"/>
              </a:solidFill>
              <a:latin typeface="Baskerville Old Face" panose="02020602080505020303" pitchFamily="18" charset="0"/>
            </a:endParaRPr>
          </a:p>
        </p:txBody>
      </p:sp>
      <p:sp>
        <p:nvSpPr>
          <p:cNvPr id="23" name="Rectangle 22">
            <a:extLst>
              <a:ext uri="{FF2B5EF4-FFF2-40B4-BE49-F238E27FC236}">
                <a16:creationId xmlns:a16="http://schemas.microsoft.com/office/drawing/2014/main" id="{D6183424-3DE9-8B75-0873-D1AA2653574D}"/>
              </a:ext>
            </a:extLst>
          </p:cNvPr>
          <p:cNvSpPr/>
          <p:nvPr/>
        </p:nvSpPr>
        <p:spPr>
          <a:xfrm>
            <a:off x="5438683" y="4364548"/>
            <a:ext cx="1491058" cy="66465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solidFill>
                  <a:srgbClr val="002060"/>
                </a:solidFill>
                <a:latin typeface="Baskerville Old Face" panose="02020602080505020303" pitchFamily="18" charset="0"/>
              </a:rPr>
              <a:t>Retrospective- Prospective</a:t>
            </a:r>
            <a:endParaRPr lang="en-NG" dirty="0">
              <a:solidFill>
                <a:srgbClr val="002060"/>
              </a:solidFill>
              <a:latin typeface="Baskerville Old Face" panose="02020602080505020303" pitchFamily="18" charset="0"/>
            </a:endParaRPr>
          </a:p>
        </p:txBody>
      </p:sp>
      <p:sp>
        <p:nvSpPr>
          <p:cNvPr id="24" name="Rectangle 23">
            <a:extLst>
              <a:ext uri="{FF2B5EF4-FFF2-40B4-BE49-F238E27FC236}">
                <a16:creationId xmlns:a16="http://schemas.microsoft.com/office/drawing/2014/main" id="{43FA8003-3273-B0FD-EFC3-4FFA026018DB}"/>
              </a:ext>
            </a:extLst>
          </p:cNvPr>
          <p:cNvSpPr/>
          <p:nvPr/>
        </p:nvSpPr>
        <p:spPr>
          <a:xfrm>
            <a:off x="7924801" y="4339698"/>
            <a:ext cx="1481885" cy="61330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solidFill>
                  <a:srgbClr val="002060"/>
                </a:solidFill>
                <a:latin typeface="Baskerville Old Face" panose="02020602080505020303" pitchFamily="18" charset="0"/>
              </a:rPr>
              <a:t>Semi-experimental</a:t>
            </a:r>
            <a:endParaRPr lang="en-NG" dirty="0">
              <a:solidFill>
                <a:srgbClr val="002060"/>
              </a:solidFill>
              <a:latin typeface="Baskerville Old Face" panose="02020602080505020303" pitchFamily="18" charset="0"/>
            </a:endParaRPr>
          </a:p>
        </p:txBody>
      </p:sp>
      <p:sp>
        <p:nvSpPr>
          <p:cNvPr id="25" name="Rectangle 24">
            <a:extLst>
              <a:ext uri="{FF2B5EF4-FFF2-40B4-BE49-F238E27FC236}">
                <a16:creationId xmlns:a16="http://schemas.microsoft.com/office/drawing/2014/main" id="{3F877C26-D295-76AA-F3DC-37350D6D3B05}"/>
              </a:ext>
            </a:extLst>
          </p:cNvPr>
          <p:cNvSpPr/>
          <p:nvPr/>
        </p:nvSpPr>
        <p:spPr>
          <a:xfrm>
            <a:off x="7917151" y="3450148"/>
            <a:ext cx="1531650" cy="51225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solidFill>
                  <a:srgbClr val="002060"/>
                </a:solidFill>
                <a:latin typeface="Baskerville Old Face" panose="02020602080505020303" pitchFamily="18" charset="0"/>
              </a:rPr>
              <a:t>Non-experimental</a:t>
            </a:r>
            <a:endParaRPr lang="en-NG" dirty="0">
              <a:solidFill>
                <a:srgbClr val="002060"/>
              </a:solidFill>
              <a:latin typeface="Baskerville Old Face" panose="02020602080505020303" pitchFamily="18" charset="0"/>
            </a:endParaRPr>
          </a:p>
        </p:txBody>
      </p:sp>
      <p:sp>
        <p:nvSpPr>
          <p:cNvPr id="26" name="Rectangle 25">
            <a:extLst>
              <a:ext uri="{FF2B5EF4-FFF2-40B4-BE49-F238E27FC236}">
                <a16:creationId xmlns:a16="http://schemas.microsoft.com/office/drawing/2014/main" id="{AC6E1D38-A3DE-A8EA-E28A-CFD874307CA4}"/>
              </a:ext>
            </a:extLst>
          </p:cNvPr>
          <p:cNvSpPr/>
          <p:nvPr/>
        </p:nvSpPr>
        <p:spPr>
          <a:xfrm>
            <a:off x="7917152" y="2688148"/>
            <a:ext cx="1531649" cy="43605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solidFill>
                  <a:srgbClr val="002060"/>
                </a:solidFill>
                <a:latin typeface="Baskerville Old Face" panose="02020602080505020303" pitchFamily="18" charset="0"/>
              </a:rPr>
              <a:t>Experimental</a:t>
            </a:r>
            <a:endParaRPr lang="en-NG" dirty="0">
              <a:solidFill>
                <a:srgbClr val="002060"/>
              </a:solidFill>
              <a:latin typeface="Baskerville Old Face" panose="02020602080505020303" pitchFamily="18" charset="0"/>
            </a:endParaRPr>
          </a:p>
        </p:txBody>
      </p:sp>
      <p:sp>
        <p:nvSpPr>
          <p:cNvPr id="27" name="Rectangle 26">
            <a:extLst>
              <a:ext uri="{FF2B5EF4-FFF2-40B4-BE49-F238E27FC236}">
                <a16:creationId xmlns:a16="http://schemas.microsoft.com/office/drawing/2014/main" id="{1A3792A8-8207-D5E4-4F5C-0CC7D9965BC2}"/>
              </a:ext>
            </a:extLst>
          </p:cNvPr>
          <p:cNvSpPr/>
          <p:nvPr/>
        </p:nvSpPr>
        <p:spPr>
          <a:xfrm>
            <a:off x="1714886" y="2649661"/>
            <a:ext cx="1104514" cy="43605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solidFill>
                  <a:srgbClr val="002060"/>
                </a:solidFill>
                <a:latin typeface="Baskerville Old Face" panose="02020602080505020303" pitchFamily="18" charset="0"/>
              </a:rPr>
              <a:t>One</a:t>
            </a:r>
            <a:endParaRPr lang="en-NG" dirty="0">
              <a:solidFill>
                <a:srgbClr val="002060"/>
              </a:solidFill>
              <a:latin typeface="Baskerville Old Face" panose="02020602080505020303" pitchFamily="18" charset="0"/>
            </a:endParaRPr>
          </a:p>
        </p:txBody>
      </p:sp>
      <p:cxnSp>
        <p:nvCxnSpPr>
          <p:cNvPr id="29" name="Straight Arrow Connector 28">
            <a:extLst>
              <a:ext uri="{FF2B5EF4-FFF2-40B4-BE49-F238E27FC236}">
                <a16:creationId xmlns:a16="http://schemas.microsoft.com/office/drawing/2014/main" id="{1E5702F1-211A-FF6E-C4C3-C63CCAFCFCDE}"/>
              </a:ext>
            </a:extLst>
          </p:cNvPr>
          <p:cNvCxnSpPr>
            <a:cxnSpLocks/>
            <a:endCxn id="21" idx="0"/>
          </p:cNvCxnSpPr>
          <p:nvPr/>
        </p:nvCxnSpPr>
        <p:spPr>
          <a:xfrm>
            <a:off x="4473119" y="3107885"/>
            <a:ext cx="0" cy="123181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1" name="Straight Connector 30">
            <a:extLst>
              <a:ext uri="{FF2B5EF4-FFF2-40B4-BE49-F238E27FC236}">
                <a16:creationId xmlns:a16="http://schemas.microsoft.com/office/drawing/2014/main" id="{2CD86E0F-8C6D-DC6B-4A6D-16575C9C9AD6}"/>
              </a:ext>
            </a:extLst>
          </p:cNvPr>
          <p:cNvCxnSpPr>
            <a:cxnSpLocks/>
          </p:cNvCxnSpPr>
          <p:nvPr/>
        </p:nvCxnSpPr>
        <p:spPr>
          <a:xfrm>
            <a:off x="7364895" y="2438400"/>
            <a:ext cx="0" cy="2209800"/>
          </a:xfrm>
          <a:prstGeom prst="line">
            <a:avLst/>
          </a:prstGeom>
        </p:spPr>
        <p:style>
          <a:lnRef idx="1">
            <a:schemeClr val="dk1"/>
          </a:lnRef>
          <a:fillRef idx="0">
            <a:schemeClr val="dk1"/>
          </a:fillRef>
          <a:effectRef idx="0">
            <a:schemeClr val="dk1"/>
          </a:effectRef>
          <a:fontRef idx="minor">
            <a:schemeClr val="tx1"/>
          </a:fontRef>
        </p:style>
      </p:cxnSp>
      <p:cxnSp>
        <p:nvCxnSpPr>
          <p:cNvPr id="33" name="Straight Arrow Connector 32">
            <a:extLst>
              <a:ext uri="{FF2B5EF4-FFF2-40B4-BE49-F238E27FC236}">
                <a16:creationId xmlns:a16="http://schemas.microsoft.com/office/drawing/2014/main" id="{2E9972A2-2BF9-71CC-FAA5-04E4C56F63A5}"/>
              </a:ext>
            </a:extLst>
          </p:cNvPr>
          <p:cNvCxnSpPr>
            <a:cxnSpLocks/>
            <a:stCxn id="27" idx="2"/>
          </p:cNvCxnSpPr>
          <p:nvPr/>
        </p:nvCxnSpPr>
        <p:spPr>
          <a:xfrm>
            <a:off x="2267143" y="3085713"/>
            <a:ext cx="0" cy="128667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4" name="Straight Arrow Connector 33">
            <a:extLst>
              <a:ext uri="{FF2B5EF4-FFF2-40B4-BE49-F238E27FC236}">
                <a16:creationId xmlns:a16="http://schemas.microsoft.com/office/drawing/2014/main" id="{9B1B0278-5111-9369-D456-A41CF48DD746}"/>
              </a:ext>
            </a:extLst>
          </p:cNvPr>
          <p:cNvCxnSpPr>
            <a:cxnSpLocks/>
            <a:endCxn id="20" idx="0"/>
          </p:cNvCxnSpPr>
          <p:nvPr/>
        </p:nvCxnSpPr>
        <p:spPr>
          <a:xfrm>
            <a:off x="3291223" y="3068761"/>
            <a:ext cx="8058" cy="129807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8" name="Straight Arrow Connector 37">
            <a:extLst>
              <a:ext uri="{FF2B5EF4-FFF2-40B4-BE49-F238E27FC236}">
                <a16:creationId xmlns:a16="http://schemas.microsoft.com/office/drawing/2014/main" id="{C7F78FDB-A34B-98B5-EED8-6AC9279E71F9}"/>
              </a:ext>
            </a:extLst>
          </p:cNvPr>
          <p:cNvCxnSpPr>
            <a:cxnSpLocks/>
          </p:cNvCxnSpPr>
          <p:nvPr/>
        </p:nvCxnSpPr>
        <p:spPr>
          <a:xfrm>
            <a:off x="2438400" y="2133601"/>
            <a:ext cx="0" cy="53953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0" name="Straight Arrow Connector 39">
            <a:extLst>
              <a:ext uri="{FF2B5EF4-FFF2-40B4-BE49-F238E27FC236}">
                <a16:creationId xmlns:a16="http://schemas.microsoft.com/office/drawing/2014/main" id="{F0D303F2-0424-BD3E-7CC4-546BDA25D461}"/>
              </a:ext>
            </a:extLst>
          </p:cNvPr>
          <p:cNvCxnSpPr>
            <a:cxnSpLocks/>
            <a:endCxn id="15" idx="0"/>
          </p:cNvCxnSpPr>
          <p:nvPr/>
        </p:nvCxnSpPr>
        <p:spPr>
          <a:xfrm>
            <a:off x="4718955" y="2398671"/>
            <a:ext cx="0" cy="24831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1" name="Straight Arrow Connector 40">
            <a:extLst>
              <a:ext uri="{FF2B5EF4-FFF2-40B4-BE49-F238E27FC236}">
                <a16:creationId xmlns:a16="http://schemas.microsoft.com/office/drawing/2014/main" id="{02D70C64-6892-9F9D-76E4-0347FFCE0877}"/>
              </a:ext>
            </a:extLst>
          </p:cNvPr>
          <p:cNvCxnSpPr>
            <a:cxnSpLocks/>
          </p:cNvCxnSpPr>
          <p:nvPr/>
        </p:nvCxnSpPr>
        <p:spPr>
          <a:xfrm>
            <a:off x="3299281" y="2093175"/>
            <a:ext cx="0" cy="53953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3" name="Straight Arrow Connector 42">
            <a:extLst>
              <a:ext uri="{FF2B5EF4-FFF2-40B4-BE49-F238E27FC236}">
                <a16:creationId xmlns:a16="http://schemas.microsoft.com/office/drawing/2014/main" id="{F3ACED2E-2767-DA30-7B89-51805AB80167}"/>
              </a:ext>
            </a:extLst>
          </p:cNvPr>
          <p:cNvCxnSpPr>
            <a:cxnSpLocks/>
          </p:cNvCxnSpPr>
          <p:nvPr/>
        </p:nvCxnSpPr>
        <p:spPr>
          <a:xfrm>
            <a:off x="6161435" y="1128092"/>
            <a:ext cx="0" cy="53953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4" name="Straight Arrow Connector 43">
            <a:extLst>
              <a:ext uri="{FF2B5EF4-FFF2-40B4-BE49-F238E27FC236}">
                <a16:creationId xmlns:a16="http://schemas.microsoft.com/office/drawing/2014/main" id="{8BECAA30-245E-5A82-6201-086C0E0DB60D}"/>
              </a:ext>
            </a:extLst>
          </p:cNvPr>
          <p:cNvCxnSpPr>
            <a:cxnSpLocks/>
          </p:cNvCxnSpPr>
          <p:nvPr/>
        </p:nvCxnSpPr>
        <p:spPr>
          <a:xfrm>
            <a:off x="7924800" y="1128092"/>
            <a:ext cx="0" cy="39590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7" name="Straight Connector 46">
            <a:extLst>
              <a:ext uri="{FF2B5EF4-FFF2-40B4-BE49-F238E27FC236}">
                <a16:creationId xmlns:a16="http://schemas.microsoft.com/office/drawing/2014/main" id="{DAC4D7B9-10AE-9E64-22C0-8FCF3C4168B9}"/>
              </a:ext>
            </a:extLst>
          </p:cNvPr>
          <p:cNvCxnSpPr>
            <a:cxnSpLocks/>
          </p:cNvCxnSpPr>
          <p:nvPr/>
        </p:nvCxnSpPr>
        <p:spPr>
          <a:xfrm>
            <a:off x="9829800" y="2438401"/>
            <a:ext cx="0" cy="2174377"/>
          </a:xfrm>
          <a:prstGeom prst="line">
            <a:avLst/>
          </a:prstGeom>
        </p:spPr>
        <p:style>
          <a:lnRef idx="1">
            <a:schemeClr val="dk1"/>
          </a:lnRef>
          <a:fillRef idx="0">
            <a:schemeClr val="dk1"/>
          </a:fillRef>
          <a:effectRef idx="0">
            <a:schemeClr val="dk1"/>
          </a:effectRef>
          <a:fontRef idx="minor">
            <a:schemeClr val="tx1"/>
          </a:fontRef>
        </p:style>
      </p:cxnSp>
      <p:cxnSp>
        <p:nvCxnSpPr>
          <p:cNvPr id="48" name="Straight Arrow Connector 47">
            <a:extLst>
              <a:ext uri="{FF2B5EF4-FFF2-40B4-BE49-F238E27FC236}">
                <a16:creationId xmlns:a16="http://schemas.microsoft.com/office/drawing/2014/main" id="{1B6EFE96-8866-0934-1C11-298AFA25519D}"/>
              </a:ext>
            </a:extLst>
          </p:cNvPr>
          <p:cNvCxnSpPr>
            <a:cxnSpLocks/>
          </p:cNvCxnSpPr>
          <p:nvPr/>
        </p:nvCxnSpPr>
        <p:spPr>
          <a:xfrm>
            <a:off x="4004644" y="1066800"/>
            <a:ext cx="0" cy="4572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0" name="Straight Arrow Connector 49">
            <a:extLst>
              <a:ext uri="{FF2B5EF4-FFF2-40B4-BE49-F238E27FC236}">
                <a16:creationId xmlns:a16="http://schemas.microsoft.com/office/drawing/2014/main" id="{9E6BC93E-02E5-FC27-F4CF-164FFFACFACF}"/>
              </a:ext>
            </a:extLst>
          </p:cNvPr>
          <p:cNvCxnSpPr>
            <a:cxnSpLocks/>
          </p:cNvCxnSpPr>
          <p:nvPr/>
        </p:nvCxnSpPr>
        <p:spPr>
          <a:xfrm flipH="1">
            <a:off x="6929741" y="4648200"/>
            <a:ext cx="43961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4" name="Straight Arrow Connector 53">
            <a:extLst>
              <a:ext uri="{FF2B5EF4-FFF2-40B4-BE49-F238E27FC236}">
                <a16:creationId xmlns:a16="http://schemas.microsoft.com/office/drawing/2014/main" id="{28055CEB-84EA-60E8-98B7-BDBED496A6C0}"/>
              </a:ext>
            </a:extLst>
          </p:cNvPr>
          <p:cNvCxnSpPr>
            <a:cxnSpLocks/>
          </p:cNvCxnSpPr>
          <p:nvPr/>
        </p:nvCxnSpPr>
        <p:spPr>
          <a:xfrm flipH="1">
            <a:off x="6951786" y="3733800"/>
            <a:ext cx="43961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5" name="Straight Arrow Connector 54">
            <a:extLst>
              <a:ext uri="{FF2B5EF4-FFF2-40B4-BE49-F238E27FC236}">
                <a16:creationId xmlns:a16="http://schemas.microsoft.com/office/drawing/2014/main" id="{C854A4FB-48CF-90FD-41C9-1C7D443E85CE}"/>
              </a:ext>
            </a:extLst>
          </p:cNvPr>
          <p:cNvCxnSpPr>
            <a:cxnSpLocks/>
          </p:cNvCxnSpPr>
          <p:nvPr/>
        </p:nvCxnSpPr>
        <p:spPr>
          <a:xfrm flipH="1">
            <a:off x="6925281" y="2895600"/>
            <a:ext cx="43961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6" name="Straight Arrow Connector 55">
            <a:extLst>
              <a:ext uri="{FF2B5EF4-FFF2-40B4-BE49-F238E27FC236}">
                <a16:creationId xmlns:a16="http://schemas.microsoft.com/office/drawing/2014/main" id="{1A539867-A0BB-D840-46DE-64B436F8D83D}"/>
              </a:ext>
            </a:extLst>
          </p:cNvPr>
          <p:cNvCxnSpPr>
            <a:cxnSpLocks/>
          </p:cNvCxnSpPr>
          <p:nvPr/>
        </p:nvCxnSpPr>
        <p:spPr>
          <a:xfrm flipH="1">
            <a:off x="9406686" y="4557723"/>
            <a:ext cx="43961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7" name="Straight Arrow Connector 56">
            <a:extLst>
              <a:ext uri="{FF2B5EF4-FFF2-40B4-BE49-F238E27FC236}">
                <a16:creationId xmlns:a16="http://schemas.microsoft.com/office/drawing/2014/main" id="{B2C6A006-FB3E-8265-57E3-E9C23ABD1B85}"/>
              </a:ext>
            </a:extLst>
          </p:cNvPr>
          <p:cNvCxnSpPr>
            <a:cxnSpLocks/>
          </p:cNvCxnSpPr>
          <p:nvPr/>
        </p:nvCxnSpPr>
        <p:spPr>
          <a:xfrm flipH="1">
            <a:off x="9439816" y="3658869"/>
            <a:ext cx="40648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8" name="Straight Arrow Connector 57">
            <a:extLst>
              <a:ext uri="{FF2B5EF4-FFF2-40B4-BE49-F238E27FC236}">
                <a16:creationId xmlns:a16="http://schemas.microsoft.com/office/drawing/2014/main" id="{E7767EB5-268E-4E60-BD05-902318572DC0}"/>
              </a:ext>
            </a:extLst>
          </p:cNvPr>
          <p:cNvCxnSpPr>
            <a:cxnSpLocks/>
          </p:cNvCxnSpPr>
          <p:nvPr/>
        </p:nvCxnSpPr>
        <p:spPr>
          <a:xfrm flipH="1">
            <a:off x="9390186" y="2895600"/>
            <a:ext cx="43961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2" name="Straight Connector 61">
            <a:extLst>
              <a:ext uri="{FF2B5EF4-FFF2-40B4-BE49-F238E27FC236}">
                <a16:creationId xmlns:a16="http://schemas.microsoft.com/office/drawing/2014/main" id="{E25489DA-4099-9BFE-E3E5-4B97B47D215F}"/>
              </a:ext>
            </a:extLst>
          </p:cNvPr>
          <p:cNvCxnSpPr>
            <a:cxnSpLocks/>
            <a:stCxn id="5" idx="2"/>
          </p:cNvCxnSpPr>
          <p:nvPr/>
        </p:nvCxnSpPr>
        <p:spPr>
          <a:xfrm>
            <a:off x="6019800" y="2133600"/>
            <a:ext cx="0" cy="304800"/>
          </a:xfrm>
          <a:prstGeom prst="line">
            <a:avLst/>
          </a:prstGeom>
        </p:spPr>
        <p:style>
          <a:lnRef idx="1">
            <a:schemeClr val="dk1"/>
          </a:lnRef>
          <a:fillRef idx="0">
            <a:schemeClr val="dk1"/>
          </a:fillRef>
          <a:effectRef idx="0">
            <a:schemeClr val="dk1"/>
          </a:effectRef>
          <a:fontRef idx="minor">
            <a:schemeClr val="tx1"/>
          </a:fontRef>
        </p:style>
      </p:cxnSp>
      <p:cxnSp>
        <p:nvCxnSpPr>
          <p:cNvPr id="66" name="Straight Connector 65">
            <a:extLst>
              <a:ext uri="{FF2B5EF4-FFF2-40B4-BE49-F238E27FC236}">
                <a16:creationId xmlns:a16="http://schemas.microsoft.com/office/drawing/2014/main" id="{AA98DE32-AE40-8520-3186-FF10E2496DC8}"/>
              </a:ext>
            </a:extLst>
          </p:cNvPr>
          <p:cNvCxnSpPr>
            <a:cxnSpLocks/>
          </p:cNvCxnSpPr>
          <p:nvPr/>
        </p:nvCxnSpPr>
        <p:spPr>
          <a:xfrm>
            <a:off x="6019801" y="2438400"/>
            <a:ext cx="1345095" cy="0"/>
          </a:xfrm>
          <a:prstGeom prst="line">
            <a:avLst/>
          </a:prstGeom>
        </p:spPr>
        <p:style>
          <a:lnRef idx="1">
            <a:schemeClr val="dk1"/>
          </a:lnRef>
          <a:fillRef idx="0">
            <a:schemeClr val="dk1"/>
          </a:fillRef>
          <a:effectRef idx="0">
            <a:schemeClr val="dk1"/>
          </a:effectRef>
          <a:fontRef idx="minor">
            <a:schemeClr val="tx1"/>
          </a:fontRef>
        </p:style>
      </p:cxnSp>
      <p:cxnSp>
        <p:nvCxnSpPr>
          <p:cNvPr id="71" name="Straight Connector 70">
            <a:extLst>
              <a:ext uri="{FF2B5EF4-FFF2-40B4-BE49-F238E27FC236}">
                <a16:creationId xmlns:a16="http://schemas.microsoft.com/office/drawing/2014/main" id="{5A5A9CC1-14DB-AC1F-DF34-81095D137AD8}"/>
              </a:ext>
            </a:extLst>
          </p:cNvPr>
          <p:cNvCxnSpPr>
            <a:cxnSpLocks/>
          </p:cNvCxnSpPr>
          <p:nvPr/>
        </p:nvCxnSpPr>
        <p:spPr>
          <a:xfrm>
            <a:off x="8610600" y="2133600"/>
            <a:ext cx="0" cy="304800"/>
          </a:xfrm>
          <a:prstGeom prst="line">
            <a:avLst/>
          </a:prstGeom>
        </p:spPr>
        <p:style>
          <a:lnRef idx="1">
            <a:schemeClr val="dk1"/>
          </a:lnRef>
          <a:fillRef idx="0">
            <a:schemeClr val="dk1"/>
          </a:fillRef>
          <a:effectRef idx="0">
            <a:schemeClr val="dk1"/>
          </a:effectRef>
          <a:fontRef idx="minor">
            <a:schemeClr val="tx1"/>
          </a:fontRef>
        </p:style>
      </p:cxnSp>
      <p:cxnSp>
        <p:nvCxnSpPr>
          <p:cNvPr id="72" name="Straight Connector 71">
            <a:extLst>
              <a:ext uri="{FF2B5EF4-FFF2-40B4-BE49-F238E27FC236}">
                <a16:creationId xmlns:a16="http://schemas.microsoft.com/office/drawing/2014/main" id="{352782BB-1491-10EA-DDF8-812E60F05A5A}"/>
              </a:ext>
            </a:extLst>
          </p:cNvPr>
          <p:cNvCxnSpPr>
            <a:cxnSpLocks/>
          </p:cNvCxnSpPr>
          <p:nvPr/>
        </p:nvCxnSpPr>
        <p:spPr>
          <a:xfrm>
            <a:off x="8610600" y="2438400"/>
            <a:ext cx="1235700" cy="0"/>
          </a:xfrm>
          <a:prstGeom prst="line">
            <a:avLst/>
          </a:prstGeom>
        </p:spPr>
        <p:style>
          <a:lnRef idx="1">
            <a:schemeClr val="dk1"/>
          </a:lnRef>
          <a:fillRef idx="0">
            <a:schemeClr val="dk1"/>
          </a:fillRef>
          <a:effectRef idx="0">
            <a:schemeClr val="dk1"/>
          </a:effectRef>
          <a:fontRef idx="minor">
            <a:schemeClr val="tx1"/>
          </a:fontRef>
        </p:style>
      </p:cxnSp>
      <p:cxnSp>
        <p:nvCxnSpPr>
          <p:cNvPr id="76" name="Straight Connector 75">
            <a:extLst>
              <a:ext uri="{FF2B5EF4-FFF2-40B4-BE49-F238E27FC236}">
                <a16:creationId xmlns:a16="http://schemas.microsoft.com/office/drawing/2014/main" id="{0D2D7985-4C5B-4AE8-8801-653AEF7E56A7}"/>
              </a:ext>
            </a:extLst>
          </p:cNvPr>
          <p:cNvCxnSpPr>
            <a:cxnSpLocks/>
          </p:cNvCxnSpPr>
          <p:nvPr/>
        </p:nvCxnSpPr>
        <p:spPr>
          <a:xfrm>
            <a:off x="3836763" y="2169709"/>
            <a:ext cx="0" cy="232583"/>
          </a:xfrm>
          <a:prstGeom prst="line">
            <a:avLst/>
          </a:prstGeom>
        </p:spPr>
        <p:style>
          <a:lnRef idx="1">
            <a:schemeClr val="dk1"/>
          </a:lnRef>
          <a:fillRef idx="0">
            <a:schemeClr val="dk1"/>
          </a:fillRef>
          <a:effectRef idx="0">
            <a:schemeClr val="dk1"/>
          </a:effectRef>
          <a:fontRef idx="minor">
            <a:schemeClr val="tx1"/>
          </a:fontRef>
        </p:style>
      </p:cxnSp>
      <p:cxnSp>
        <p:nvCxnSpPr>
          <p:cNvPr id="77" name="Straight Connector 76">
            <a:extLst>
              <a:ext uri="{FF2B5EF4-FFF2-40B4-BE49-F238E27FC236}">
                <a16:creationId xmlns:a16="http://schemas.microsoft.com/office/drawing/2014/main" id="{F6F7BB43-DE83-4D7B-09FC-D999FD2CF206}"/>
              </a:ext>
            </a:extLst>
          </p:cNvPr>
          <p:cNvCxnSpPr>
            <a:cxnSpLocks/>
          </p:cNvCxnSpPr>
          <p:nvPr/>
        </p:nvCxnSpPr>
        <p:spPr>
          <a:xfrm>
            <a:off x="3836764" y="2398671"/>
            <a:ext cx="887637" cy="8348"/>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5791161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002060"/>
                </a:solidFill>
                <a:latin typeface="Baskerville Old Face" panose="02020602080505020303" pitchFamily="18" charset="0"/>
              </a:rPr>
              <a:t>Types of study design Cont’d</a:t>
            </a:r>
          </a:p>
        </p:txBody>
      </p:sp>
      <p:sp>
        <p:nvSpPr>
          <p:cNvPr id="3" name="Content Placeholder 2"/>
          <p:cNvSpPr>
            <a:spLocks noGrp="1"/>
          </p:cNvSpPr>
          <p:nvPr>
            <p:ph idx="1"/>
          </p:nvPr>
        </p:nvSpPr>
        <p:spPr>
          <a:xfrm>
            <a:off x="822242" y="1417639"/>
            <a:ext cx="10622506" cy="4776684"/>
          </a:xfrm>
        </p:spPr>
        <p:txBody>
          <a:bodyPr>
            <a:normAutofit/>
          </a:bodyPr>
          <a:lstStyle/>
          <a:p>
            <a:pPr algn="just">
              <a:buNone/>
            </a:pPr>
            <a:r>
              <a:rPr lang="en-US" sz="3600" b="1" dirty="0">
                <a:latin typeface="Baskerville Old Face" panose="02020602080505020303" pitchFamily="18" charset="0"/>
              </a:rPr>
              <a:t>Study designs based on the number of contacts</a:t>
            </a:r>
          </a:p>
          <a:p>
            <a:pPr marL="0" indent="0" algn="just">
              <a:buNone/>
            </a:pPr>
            <a:r>
              <a:rPr lang="en-US" sz="3600" dirty="0">
                <a:latin typeface="Baskerville Old Face" panose="02020602080505020303" pitchFamily="18" charset="0"/>
              </a:rPr>
              <a:t>There are three groups:</a:t>
            </a:r>
          </a:p>
          <a:p>
            <a:pPr marL="514350" indent="-514350" algn="just">
              <a:buFont typeface="+mj-lt"/>
              <a:buAutoNum type="arabicPeriod"/>
            </a:pPr>
            <a:r>
              <a:rPr lang="en-US" sz="3600" dirty="0">
                <a:latin typeface="Baskerville Old Face" panose="02020602080505020303" pitchFamily="18" charset="0"/>
              </a:rPr>
              <a:t>Cross-sectional studies</a:t>
            </a:r>
          </a:p>
          <a:p>
            <a:pPr marL="514350" indent="-514350" algn="just">
              <a:buFont typeface="+mj-lt"/>
              <a:buAutoNum type="arabicPeriod"/>
            </a:pPr>
            <a:r>
              <a:rPr lang="en-US" sz="3600" dirty="0">
                <a:latin typeface="Baskerville Old Face" panose="02020602080505020303" pitchFamily="18" charset="0"/>
              </a:rPr>
              <a:t>Before-and-after studies</a:t>
            </a:r>
          </a:p>
          <a:p>
            <a:pPr marL="514350" indent="-514350" algn="just">
              <a:buFont typeface="+mj-lt"/>
              <a:buAutoNum type="arabicPeriod"/>
            </a:pPr>
            <a:r>
              <a:rPr lang="en-US" sz="3600" dirty="0">
                <a:latin typeface="Baskerville Old Face" panose="02020602080505020303" pitchFamily="18" charset="0"/>
              </a:rPr>
              <a:t>Longitudinal studies</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just"/>
            <a:r>
              <a:rPr lang="ig-NG" b="1" dirty="0">
                <a:solidFill>
                  <a:srgbClr val="002060"/>
                </a:solidFill>
                <a:latin typeface="Baskerville Old Face" panose="02020602080505020303" pitchFamily="18" charset="0"/>
              </a:rPr>
              <a:t>C</a:t>
            </a:r>
            <a:r>
              <a:rPr lang="en-US" b="1" dirty="0">
                <a:solidFill>
                  <a:srgbClr val="002060"/>
                </a:solidFill>
                <a:latin typeface="Baskerville Old Face" panose="02020602080505020303" pitchFamily="18" charset="0"/>
              </a:rPr>
              <a:t>ross-sectional </a:t>
            </a:r>
            <a:r>
              <a:rPr lang="ig-NG" b="1" dirty="0">
                <a:solidFill>
                  <a:srgbClr val="002060"/>
                </a:solidFill>
                <a:latin typeface="Baskerville Old Face" panose="02020602080505020303" pitchFamily="18" charset="0"/>
              </a:rPr>
              <a:t>S</a:t>
            </a:r>
            <a:r>
              <a:rPr lang="en-US" b="1" dirty="0" err="1">
                <a:solidFill>
                  <a:srgbClr val="002060"/>
                </a:solidFill>
                <a:latin typeface="Baskerville Old Face" panose="02020602080505020303" pitchFamily="18" charset="0"/>
              </a:rPr>
              <a:t>tudy</a:t>
            </a:r>
            <a:r>
              <a:rPr lang="en-US" b="1" dirty="0">
                <a:solidFill>
                  <a:srgbClr val="002060"/>
                </a:solidFill>
                <a:latin typeface="Baskerville Old Face" panose="02020602080505020303" pitchFamily="18" charset="0"/>
              </a:rPr>
              <a:t> </a:t>
            </a:r>
            <a:r>
              <a:rPr lang="ig-NG" b="1" dirty="0">
                <a:solidFill>
                  <a:srgbClr val="002060"/>
                </a:solidFill>
                <a:latin typeface="Baskerville Old Face" panose="02020602080505020303" pitchFamily="18" charset="0"/>
              </a:rPr>
              <a:t>D</a:t>
            </a:r>
            <a:r>
              <a:rPr lang="en-US" b="1" dirty="0" err="1">
                <a:solidFill>
                  <a:srgbClr val="002060"/>
                </a:solidFill>
                <a:latin typeface="Baskerville Old Face" panose="02020602080505020303" pitchFamily="18" charset="0"/>
              </a:rPr>
              <a:t>esign</a:t>
            </a:r>
            <a:endParaRPr lang="en-US" b="1" dirty="0">
              <a:solidFill>
                <a:srgbClr val="002060"/>
              </a:solidFill>
              <a:latin typeface="Baskerville Old Face" panose="02020602080505020303" pitchFamily="18" charset="0"/>
            </a:endParaRPr>
          </a:p>
        </p:txBody>
      </p:sp>
      <p:sp>
        <p:nvSpPr>
          <p:cNvPr id="3" name="Content Placeholder 2"/>
          <p:cNvSpPr>
            <a:spLocks noGrp="1"/>
          </p:cNvSpPr>
          <p:nvPr>
            <p:ph idx="1"/>
          </p:nvPr>
        </p:nvSpPr>
        <p:spPr>
          <a:xfrm>
            <a:off x="1007435" y="1417639"/>
            <a:ext cx="10039107" cy="4747187"/>
          </a:xfrm>
        </p:spPr>
        <p:txBody>
          <a:bodyPr>
            <a:normAutofit/>
          </a:bodyPr>
          <a:lstStyle/>
          <a:p>
            <a:pPr algn="just"/>
            <a:r>
              <a:rPr lang="en-US" dirty="0">
                <a:latin typeface="Baskerville Old Face" panose="02020602080505020303" pitchFamily="18" charset="0"/>
              </a:rPr>
              <a:t>This design is used to studies aimed at finding out the prevalence of a phenomenon, situation, problem, attitude or issue, by taking a cross-section of the population at a time.</a:t>
            </a:r>
          </a:p>
          <a:p>
            <a:pPr algn="just"/>
            <a:r>
              <a:rPr lang="en-US" dirty="0">
                <a:latin typeface="Baskerville Old Face" panose="02020602080505020303" pitchFamily="18" charset="0"/>
              </a:rPr>
              <a:t>Cross-sectional study is simple. Once you decided what to study, identify the study population, select a sample and contact the respondents to find out the required information.</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690F212-A0FA-42D4-AC26-D420B0337397}"/>
              </a:ext>
            </a:extLst>
          </p:cNvPr>
          <p:cNvSpPr>
            <a:spLocks noGrp="1"/>
          </p:cNvSpPr>
          <p:nvPr>
            <p:ph idx="1"/>
          </p:nvPr>
        </p:nvSpPr>
        <p:spPr>
          <a:xfrm>
            <a:off x="737419" y="381000"/>
            <a:ext cx="10810568" cy="5783826"/>
          </a:xfrm>
        </p:spPr>
        <p:txBody>
          <a:bodyPr>
            <a:normAutofit fontScale="92500" lnSpcReduction="10000"/>
          </a:bodyPr>
          <a:lstStyle/>
          <a:p>
            <a:r>
              <a:rPr lang="en-US" dirty="0">
                <a:latin typeface="Baskerville Old Face" panose="02020602080505020303" pitchFamily="18" charset="0"/>
              </a:rPr>
              <a:t>Cross-sectional research designs have 3 exclusive features:</a:t>
            </a:r>
            <a:endParaRPr lang="ig-NG" dirty="0">
              <a:latin typeface="Baskerville Old Face" panose="02020602080505020303" pitchFamily="18" charset="0"/>
            </a:endParaRPr>
          </a:p>
          <a:p>
            <a:pPr lvl="1"/>
            <a:r>
              <a:rPr lang="ig-NG" dirty="0">
                <a:solidFill>
                  <a:schemeClr val="accent2"/>
                </a:solidFill>
                <a:latin typeface="Baskerville Old Face" panose="02020602080505020303" pitchFamily="18" charset="0"/>
              </a:rPr>
              <a:t>N</a:t>
            </a:r>
            <a:r>
              <a:rPr lang="en-US" dirty="0">
                <a:solidFill>
                  <a:schemeClr val="accent2"/>
                </a:solidFill>
                <a:latin typeface="Baskerville Old Face" panose="02020602080505020303" pitchFamily="18" charset="0"/>
              </a:rPr>
              <a:t>o time dimension</a:t>
            </a:r>
            <a:endParaRPr lang="ig-NG" dirty="0">
              <a:solidFill>
                <a:schemeClr val="accent2"/>
              </a:solidFill>
              <a:latin typeface="Baskerville Old Face" panose="02020602080505020303" pitchFamily="18" charset="0"/>
            </a:endParaRPr>
          </a:p>
          <a:p>
            <a:pPr lvl="1"/>
            <a:r>
              <a:rPr lang="ig-NG" dirty="0">
                <a:solidFill>
                  <a:schemeClr val="accent2"/>
                </a:solidFill>
                <a:latin typeface="Baskerville Old Face" panose="02020602080505020303" pitchFamily="18" charset="0"/>
              </a:rPr>
              <a:t>A</a:t>
            </a:r>
            <a:r>
              <a:rPr lang="en-US" dirty="0">
                <a:solidFill>
                  <a:schemeClr val="accent2"/>
                </a:solidFill>
                <a:latin typeface="Baskerville Old Face" panose="02020602080505020303" pitchFamily="18" charset="0"/>
              </a:rPr>
              <a:t> reliance upon present differences rather than change following intervention</a:t>
            </a:r>
            <a:endParaRPr lang="ig-NG" dirty="0">
              <a:solidFill>
                <a:schemeClr val="accent2"/>
              </a:solidFill>
              <a:latin typeface="Baskerville Old Face" panose="02020602080505020303" pitchFamily="18" charset="0"/>
            </a:endParaRPr>
          </a:p>
          <a:p>
            <a:pPr lvl="1"/>
            <a:r>
              <a:rPr lang="ig-NG" dirty="0">
                <a:solidFill>
                  <a:schemeClr val="accent2"/>
                </a:solidFill>
                <a:latin typeface="Baskerville Old Face" panose="02020602080505020303" pitchFamily="18" charset="0"/>
              </a:rPr>
              <a:t>G</a:t>
            </a:r>
            <a:r>
              <a:rPr lang="en-US" dirty="0" err="1">
                <a:solidFill>
                  <a:schemeClr val="accent2"/>
                </a:solidFill>
                <a:latin typeface="Baskerville Old Face" panose="02020602080505020303" pitchFamily="18" charset="0"/>
              </a:rPr>
              <a:t>roups</a:t>
            </a:r>
            <a:r>
              <a:rPr lang="en-US" dirty="0">
                <a:solidFill>
                  <a:schemeClr val="accent2"/>
                </a:solidFill>
                <a:latin typeface="Baskerville Old Face" panose="02020602080505020303" pitchFamily="18" charset="0"/>
              </a:rPr>
              <a:t> are chosen according to existing differences as opposed to random allocation. </a:t>
            </a:r>
          </a:p>
          <a:p>
            <a:endParaRPr lang="ig-NG" sz="1100" dirty="0">
              <a:latin typeface="Baskerville Old Face" panose="02020602080505020303" pitchFamily="18" charset="0"/>
            </a:endParaRPr>
          </a:p>
          <a:p>
            <a:r>
              <a:rPr lang="en-US" dirty="0">
                <a:latin typeface="Baskerville Old Face" panose="02020602080505020303" pitchFamily="18" charset="0"/>
              </a:rPr>
              <a:t>The cross-sectional design can only measure differences between or from among a number of people, subjects, or phenomena instead of change. As a result, researchers employing this design can only use a relative passive approach to making causal inferences based on findings.</a:t>
            </a:r>
          </a:p>
        </p:txBody>
      </p:sp>
    </p:spTree>
    <p:extLst>
      <p:ext uri="{BB962C8B-B14F-4D97-AF65-F5344CB8AC3E}">
        <p14:creationId xmlns:p14="http://schemas.microsoft.com/office/powerpoint/2010/main" val="3502050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33B57C-DCD0-BF72-11C5-238C78A13C47}"/>
              </a:ext>
            </a:extLst>
          </p:cNvPr>
          <p:cNvSpPr>
            <a:spLocks noGrp="1"/>
          </p:cNvSpPr>
          <p:nvPr>
            <p:ph type="title"/>
          </p:nvPr>
        </p:nvSpPr>
        <p:spPr/>
        <p:txBody>
          <a:bodyPr/>
          <a:lstStyle/>
          <a:p>
            <a:pPr algn="ctr"/>
            <a:r>
              <a:rPr lang="en-US" b="1" dirty="0">
                <a:solidFill>
                  <a:srgbClr val="002060"/>
                </a:solidFill>
                <a:latin typeface="Baskerville Old Face" panose="02020602080505020303" pitchFamily="18" charset="0"/>
              </a:rPr>
              <a:t>Learning Outcome</a:t>
            </a:r>
            <a:endParaRPr lang="en-NG" dirty="0"/>
          </a:p>
        </p:txBody>
      </p:sp>
      <p:sp>
        <p:nvSpPr>
          <p:cNvPr id="3" name="Content Placeholder 2">
            <a:extLst>
              <a:ext uri="{FF2B5EF4-FFF2-40B4-BE49-F238E27FC236}">
                <a16:creationId xmlns:a16="http://schemas.microsoft.com/office/drawing/2014/main" id="{6C4AA509-1BF3-0CFE-D6DD-85783F16D2F5}"/>
              </a:ext>
            </a:extLst>
          </p:cNvPr>
          <p:cNvSpPr>
            <a:spLocks noGrp="1"/>
          </p:cNvSpPr>
          <p:nvPr>
            <p:ph idx="1"/>
          </p:nvPr>
        </p:nvSpPr>
        <p:spPr>
          <a:xfrm>
            <a:off x="335360" y="1412776"/>
            <a:ext cx="11521280" cy="4808141"/>
          </a:xfrm>
        </p:spPr>
        <p:txBody>
          <a:bodyPr/>
          <a:lstStyle/>
          <a:p>
            <a:r>
              <a:rPr lang="en-US" dirty="0">
                <a:latin typeface="Baskerville Old Face" panose="02020602080505020303" pitchFamily="18" charset="0"/>
              </a:rPr>
              <a:t>Students should ne able to</a:t>
            </a:r>
          </a:p>
          <a:p>
            <a:r>
              <a:rPr lang="en-US" dirty="0">
                <a:latin typeface="Baskerville Old Face" panose="02020602080505020303" pitchFamily="18" charset="0"/>
              </a:rPr>
              <a:t>Explain research design </a:t>
            </a:r>
          </a:p>
          <a:p>
            <a:r>
              <a:rPr lang="en-US" dirty="0">
                <a:latin typeface="Baskerville Old Face" panose="02020602080505020303" pitchFamily="18" charset="0"/>
              </a:rPr>
              <a:t>List the functions of research design</a:t>
            </a:r>
          </a:p>
          <a:p>
            <a:r>
              <a:rPr lang="en-US" dirty="0">
                <a:latin typeface="Baskerville Old Face" panose="02020602080505020303" pitchFamily="18" charset="0"/>
              </a:rPr>
              <a:t>Discuss the various types of research design</a:t>
            </a:r>
          </a:p>
          <a:p>
            <a:r>
              <a:rPr lang="en-US" dirty="0">
                <a:latin typeface="Baskerville Old Face" panose="02020602080505020303" pitchFamily="18" charset="0"/>
              </a:rPr>
              <a:t>Describe the factors that determine a research design </a:t>
            </a:r>
          </a:p>
          <a:p>
            <a:r>
              <a:rPr lang="en-US" dirty="0">
                <a:latin typeface="Baskerville Old Face" panose="02020602080505020303" pitchFamily="18" charset="0"/>
              </a:rPr>
              <a:t>Choose an appropriate research design and state the reason for that choice of RD</a:t>
            </a:r>
          </a:p>
          <a:p>
            <a:endParaRPr lang="en-NG" dirty="0"/>
          </a:p>
        </p:txBody>
      </p:sp>
      <p:sp>
        <p:nvSpPr>
          <p:cNvPr id="4" name="Slide Number Placeholder 3">
            <a:extLst>
              <a:ext uri="{FF2B5EF4-FFF2-40B4-BE49-F238E27FC236}">
                <a16:creationId xmlns:a16="http://schemas.microsoft.com/office/drawing/2014/main" id="{A784DC9B-5FEC-6BDA-9B2E-386F09A3EE71}"/>
              </a:ext>
            </a:extLst>
          </p:cNvPr>
          <p:cNvSpPr>
            <a:spLocks noGrp="1"/>
          </p:cNvSpPr>
          <p:nvPr>
            <p:ph type="sldNum" sz="quarter" idx="12"/>
          </p:nvPr>
        </p:nvSpPr>
        <p:spPr/>
        <p:txBody>
          <a:bodyPr/>
          <a:lstStyle/>
          <a:p>
            <a:fld id="{B310DB28-467B-42AB-AF30-926E64120C57}" type="slidenum">
              <a:rPr lang="en-GB" smtClean="0"/>
              <a:pPr/>
              <a:t>3</a:t>
            </a:fld>
            <a:endParaRPr lang="en-GB" dirty="0"/>
          </a:p>
        </p:txBody>
      </p:sp>
    </p:spTree>
    <p:extLst>
      <p:ext uri="{BB962C8B-B14F-4D97-AF65-F5344CB8AC3E}">
        <p14:creationId xmlns:p14="http://schemas.microsoft.com/office/powerpoint/2010/main" val="26355947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74347B5-BC59-44CF-B85B-E95DB88463D3}"/>
              </a:ext>
            </a:extLst>
          </p:cNvPr>
          <p:cNvSpPr>
            <a:spLocks noGrp="1"/>
          </p:cNvSpPr>
          <p:nvPr>
            <p:ph idx="1"/>
          </p:nvPr>
        </p:nvSpPr>
        <p:spPr>
          <a:xfrm>
            <a:off x="811161" y="990601"/>
            <a:ext cx="10692581" cy="5203722"/>
          </a:xfrm>
        </p:spPr>
        <p:txBody>
          <a:bodyPr>
            <a:normAutofit/>
          </a:bodyPr>
          <a:lstStyle/>
          <a:p>
            <a:pPr marL="0" indent="0" algn="just">
              <a:buNone/>
            </a:pPr>
            <a:r>
              <a:rPr lang="en-US" dirty="0">
                <a:latin typeface="Baskerville Old Face" panose="02020602080505020303" pitchFamily="18" charset="0"/>
              </a:rPr>
              <a:t>For example, the following topics are appropriate for cross-sectional study design:</a:t>
            </a:r>
          </a:p>
          <a:p>
            <a:pPr marL="514350" indent="-514350" algn="just">
              <a:buFont typeface="+mj-lt"/>
              <a:buAutoNum type="arabicPeriod"/>
            </a:pPr>
            <a:r>
              <a:rPr lang="en-US" dirty="0">
                <a:latin typeface="Baskerville Old Face" panose="02020602080505020303" pitchFamily="18" charset="0"/>
              </a:rPr>
              <a:t>The reasons for homelessness among young people.</a:t>
            </a:r>
          </a:p>
          <a:p>
            <a:pPr marL="514350" indent="-514350" algn="just">
              <a:buFont typeface="+mj-lt"/>
              <a:buAutoNum type="arabicPeriod"/>
            </a:pPr>
            <a:r>
              <a:rPr lang="en-US" dirty="0">
                <a:latin typeface="Baskerville Old Face" panose="02020602080505020303" pitchFamily="18" charset="0"/>
              </a:rPr>
              <a:t>The impact  of unemployment on street crime.</a:t>
            </a:r>
          </a:p>
          <a:p>
            <a:pPr marL="514350" indent="-514350" algn="just">
              <a:buFont typeface="+mj-lt"/>
              <a:buAutoNum type="arabicPeriod"/>
            </a:pPr>
            <a:r>
              <a:rPr lang="en-US" dirty="0">
                <a:latin typeface="Baskerville Old Face" panose="02020602080505020303" pitchFamily="18" charset="0"/>
              </a:rPr>
              <a:t>The attitudes of students towards the facilities available in the library.</a:t>
            </a:r>
          </a:p>
          <a:p>
            <a:endParaRPr lang="en-US" dirty="0"/>
          </a:p>
        </p:txBody>
      </p:sp>
    </p:spTree>
    <p:extLst>
      <p:ext uri="{BB962C8B-B14F-4D97-AF65-F5344CB8AC3E}">
        <p14:creationId xmlns:p14="http://schemas.microsoft.com/office/powerpoint/2010/main" val="74929457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11161" y="761999"/>
            <a:ext cx="10736826" cy="5447071"/>
          </a:xfrm>
        </p:spPr>
        <p:txBody>
          <a:bodyPr>
            <a:normAutofit/>
          </a:bodyPr>
          <a:lstStyle/>
          <a:p>
            <a:pPr algn="just"/>
            <a:r>
              <a:rPr lang="en-US" dirty="0">
                <a:latin typeface="Baskerville Old Face" panose="02020602080505020303" pitchFamily="18" charset="0"/>
              </a:rPr>
              <a:t>The </a:t>
            </a:r>
            <a:r>
              <a:rPr lang="en-US" dirty="0">
                <a:solidFill>
                  <a:srgbClr val="002060"/>
                </a:solidFill>
                <a:latin typeface="Baskerville Old Face" panose="02020602080505020303" pitchFamily="18" charset="0"/>
              </a:rPr>
              <a:t>advantages</a:t>
            </a:r>
            <a:r>
              <a:rPr lang="en-US" dirty="0">
                <a:latin typeface="Baskerville Old Face" panose="02020602080505020303" pitchFamily="18" charset="0"/>
              </a:rPr>
              <a:t> of cross-sectional study. It involves only one contact with the study population. It is cheap to undertake and easy to analyze.</a:t>
            </a:r>
          </a:p>
          <a:p>
            <a:pPr algn="just"/>
            <a:r>
              <a:rPr lang="en-US" dirty="0">
                <a:latin typeface="Baskerville Old Face" panose="02020602080505020303" pitchFamily="18" charset="0"/>
              </a:rPr>
              <a:t>The biggest </a:t>
            </a:r>
            <a:r>
              <a:rPr lang="en-US" dirty="0">
                <a:solidFill>
                  <a:srgbClr val="002060"/>
                </a:solidFill>
                <a:latin typeface="Baskerville Old Face" panose="02020602080505020303" pitchFamily="18" charset="0"/>
              </a:rPr>
              <a:t>disadvantage </a:t>
            </a:r>
            <a:r>
              <a:rPr lang="en-US" dirty="0">
                <a:latin typeface="Baskerville Old Face" panose="02020602080505020303" pitchFamily="18" charset="0"/>
              </a:rPr>
              <a:t>is that they cannot measure change. To measure change it is necessary to have at least two data collection points – that is, at least two cross-sectional studies, at two point in time, on the same population</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5360" y="274639"/>
            <a:ext cx="11133969" cy="1143000"/>
          </a:xfrm>
        </p:spPr>
        <p:txBody>
          <a:bodyPr>
            <a:normAutofit fontScale="90000"/>
          </a:bodyPr>
          <a:lstStyle/>
          <a:p>
            <a:r>
              <a:rPr lang="ig-NG" b="1" dirty="0">
                <a:solidFill>
                  <a:srgbClr val="002060"/>
                </a:solidFill>
                <a:latin typeface="Baskerville Old Face" panose="02020602080505020303" pitchFamily="18" charset="0"/>
              </a:rPr>
              <a:t>B</a:t>
            </a:r>
            <a:r>
              <a:rPr lang="en-US" b="1" dirty="0" err="1">
                <a:solidFill>
                  <a:srgbClr val="002060"/>
                </a:solidFill>
                <a:latin typeface="Baskerville Old Face" panose="02020602080505020303" pitchFamily="18" charset="0"/>
              </a:rPr>
              <a:t>efore</a:t>
            </a:r>
            <a:r>
              <a:rPr lang="en-US" b="1" dirty="0">
                <a:solidFill>
                  <a:srgbClr val="002060"/>
                </a:solidFill>
                <a:latin typeface="Baskerville Old Face" panose="02020602080505020303" pitchFamily="18" charset="0"/>
              </a:rPr>
              <a:t>-and-</a:t>
            </a:r>
            <a:r>
              <a:rPr lang="ig-NG" b="1" dirty="0">
                <a:solidFill>
                  <a:srgbClr val="002060"/>
                </a:solidFill>
                <a:latin typeface="Baskerville Old Face" panose="02020602080505020303" pitchFamily="18" charset="0"/>
              </a:rPr>
              <a:t>A</a:t>
            </a:r>
            <a:r>
              <a:rPr lang="en-US" b="1" dirty="0" err="1">
                <a:solidFill>
                  <a:srgbClr val="002060"/>
                </a:solidFill>
                <a:latin typeface="Baskerville Old Face" panose="02020602080505020303" pitchFamily="18" charset="0"/>
              </a:rPr>
              <a:t>fter</a:t>
            </a:r>
            <a:r>
              <a:rPr lang="en-US" b="1" dirty="0">
                <a:solidFill>
                  <a:srgbClr val="002060"/>
                </a:solidFill>
                <a:latin typeface="Baskerville Old Face" panose="02020602080505020303" pitchFamily="18" charset="0"/>
              </a:rPr>
              <a:t> </a:t>
            </a:r>
            <a:r>
              <a:rPr lang="ig-NG" b="1" dirty="0">
                <a:solidFill>
                  <a:srgbClr val="002060"/>
                </a:solidFill>
                <a:latin typeface="Baskerville Old Face" panose="02020602080505020303" pitchFamily="18" charset="0"/>
              </a:rPr>
              <a:t>S</a:t>
            </a:r>
            <a:r>
              <a:rPr lang="en-US" b="1" dirty="0" err="1">
                <a:solidFill>
                  <a:srgbClr val="002060"/>
                </a:solidFill>
                <a:latin typeface="Baskerville Old Face" panose="02020602080505020303" pitchFamily="18" charset="0"/>
              </a:rPr>
              <a:t>tudy</a:t>
            </a:r>
            <a:r>
              <a:rPr lang="en-US" b="1" dirty="0">
                <a:solidFill>
                  <a:srgbClr val="002060"/>
                </a:solidFill>
                <a:latin typeface="Baskerville Old Face" panose="02020602080505020303" pitchFamily="18" charset="0"/>
              </a:rPr>
              <a:t> </a:t>
            </a:r>
            <a:r>
              <a:rPr lang="ig-NG" b="1" dirty="0">
                <a:solidFill>
                  <a:srgbClr val="002060"/>
                </a:solidFill>
                <a:latin typeface="Baskerville Old Face" panose="02020602080505020303" pitchFamily="18" charset="0"/>
              </a:rPr>
              <a:t>D</a:t>
            </a:r>
            <a:r>
              <a:rPr lang="en-US" b="1" dirty="0" err="1">
                <a:solidFill>
                  <a:srgbClr val="002060"/>
                </a:solidFill>
                <a:latin typeface="Baskerville Old Face" panose="02020602080505020303" pitchFamily="18" charset="0"/>
              </a:rPr>
              <a:t>esign</a:t>
            </a:r>
            <a:r>
              <a:rPr lang="en-US" b="1" dirty="0">
                <a:solidFill>
                  <a:srgbClr val="002060"/>
                </a:solidFill>
                <a:latin typeface="Baskerville Old Face" panose="02020602080505020303" pitchFamily="18" charset="0"/>
              </a:rPr>
              <a:t> (</a:t>
            </a:r>
            <a:r>
              <a:rPr lang="en-US" dirty="0">
                <a:solidFill>
                  <a:srgbClr val="002060"/>
                </a:solidFill>
                <a:latin typeface="Baskerville Old Face" panose="02020602080505020303" pitchFamily="18" charset="0"/>
              </a:rPr>
              <a:t>P</a:t>
            </a:r>
            <a:r>
              <a:rPr lang="en-US" b="1" dirty="0">
                <a:solidFill>
                  <a:srgbClr val="002060"/>
                </a:solidFill>
                <a:latin typeface="Baskerville Old Face" panose="02020602080505020303" pitchFamily="18" charset="0"/>
              </a:rPr>
              <a:t>re-test/ Post-test design)</a:t>
            </a:r>
            <a:endParaRPr lang="en-US" dirty="0">
              <a:latin typeface="Baskerville Old Face" panose="02020602080505020303" pitchFamily="18" charset="0"/>
            </a:endParaRPr>
          </a:p>
        </p:txBody>
      </p:sp>
      <p:sp>
        <p:nvSpPr>
          <p:cNvPr id="3" name="Content Placeholder 2"/>
          <p:cNvSpPr>
            <a:spLocks noGrp="1"/>
          </p:cNvSpPr>
          <p:nvPr>
            <p:ph idx="1"/>
          </p:nvPr>
        </p:nvSpPr>
        <p:spPr>
          <a:xfrm>
            <a:off x="722671" y="1417639"/>
            <a:ext cx="10849204" cy="4791432"/>
          </a:xfrm>
        </p:spPr>
        <p:txBody>
          <a:bodyPr>
            <a:normAutofit/>
          </a:bodyPr>
          <a:lstStyle/>
          <a:p>
            <a:pPr algn="just"/>
            <a:r>
              <a:rPr lang="en-US" dirty="0">
                <a:latin typeface="Baskerville Old Face" panose="02020602080505020303" pitchFamily="18" charset="0"/>
              </a:rPr>
              <a:t>It main advantage is that it can measure change in a situation, phenomenon, issue, problem or attitude.</a:t>
            </a:r>
          </a:p>
          <a:p>
            <a:pPr algn="just"/>
            <a:r>
              <a:rPr lang="en-US" dirty="0">
                <a:latin typeface="Baskerville Old Face" panose="02020602080505020303" pitchFamily="18" charset="0"/>
              </a:rPr>
              <a:t>It is appropriate design to measure the impact or effectiveness of a program. </a:t>
            </a:r>
          </a:p>
          <a:p>
            <a:pPr algn="just"/>
            <a:r>
              <a:rPr lang="en-US" dirty="0">
                <a:latin typeface="Baskerville Old Face" panose="02020602080505020303" pitchFamily="18" charset="0"/>
              </a:rPr>
              <a:t>It can be described as two sets of cross-sectional data collection points on the same population to find out the change in phenomenon or variable(s) between two points in time.</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8427" y="609600"/>
            <a:ext cx="10928554" cy="5628968"/>
          </a:xfrm>
        </p:spPr>
        <p:txBody>
          <a:bodyPr>
            <a:normAutofit/>
          </a:bodyPr>
          <a:lstStyle/>
          <a:p>
            <a:pPr marL="0" indent="0" algn="just">
              <a:buNone/>
            </a:pPr>
            <a:r>
              <a:rPr lang="en-US" b="1" dirty="0">
                <a:solidFill>
                  <a:srgbClr val="002060"/>
                </a:solidFill>
                <a:latin typeface="Baskerville Old Face" panose="02020602080505020303" pitchFamily="18" charset="0"/>
              </a:rPr>
              <a:t>Examples of topics in this study design:</a:t>
            </a:r>
          </a:p>
          <a:p>
            <a:pPr algn="just"/>
            <a:r>
              <a:rPr lang="en-US" dirty="0">
                <a:latin typeface="Baskerville Old Face" panose="02020602080505020303" pitchFamily="18" charset="0"/>
              </a:rPr>
              <a:t>The effectiveness of a marriage counseling service.</a:t>
            </a:r>
          </a:p>
          <a:p>
            <a:pPr algn="just"/>
            <a:r>
              <a:rPr lang="en-US" dirty="0">
                <a:latin typeface="Baskerville Old Face" panose="02020602080505020303" pitchFamily="18" charset="0"/>
              </a:rPr>
              <a:t>The impact of incentives on the productivity of employees in an organization</a:t>
            </a:r>
          </a:p>
          <a:p>
            <a:pPr algn="just"/>
            <a:r>
              <a:rPr lang="en-US" dirty="0">
                <a:latin typeface="Baskerville Old Face" panose="02020602080505020303" pitchFamily="18" charset="0"/>
              </a:rPr>
              <a:t>The impact of increased funding on the quality of teaching in Universities.</a:t>
            </a:r>
          </a:p>
          <a:p>
            <a:pPr algn="just"/>
            <a:r>
              <a:rPr lang="en-US" dirty="0">
                <a:latin typeface="Baskerville Old Face" panose="02020602080505020303" pitchFamily="18" charset="0"/>
              </a:rPr>
              <a:t>The effect of an advertisement on the sale of a product.</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715962"/>
          </a:xfrm>
        </p:spPr>
        <p:txBody>
          <a:bodyPr>
            <a:normAutofit fontScale="90000"/>
          </a:bodyPr>
          <a:lstStyle/>
          <a:p>
            <a:r>
              <a:rPr lang="ig-NG" b="1" dirty="0">
                <a:solidFill>
                  <a:srgbClr val="002060"/>
                </a:solidFill>
                <a:latin typeface="Baskerville Old Face" panose="02020602080505020303" pitchFamily="18" charset="0"/>
              </a:rPr>
              <a:t>Advantage</a:t>
            </a:r>
            <a:endParaRPr lang="en-US" b="1" dirty="0">
              <a:solidFill>
                <a:srgbClr val="002060"/>
              </a:solidFill>
              <a:latin typeface="Baskerville Old Face" panose="02020602080505020303" pitchFamily="18" charset="0"/>
            </a:endParaRPr>
          </a:p>
        </p:txBody>
      </p:sp>
      <p:sp>
        <p:nvSpPr>
          <p:cNvPr id="3" name="Content Placeholder 2"/>
          <p:cNvSpPr>
            <a:spLocks noGrp="1"/>
          </p:cNvSpPr>
          <p:nvPr>
            <p:ph idx="1"/>
          </p:nvPr>
        </p:nvSpPr>
        <p:spPr>
          <a:xfrm>
            <a:off x="855405" y="1356852"/>
            <a:ext cx="10545097" cy="4896464"/>
          </a:xfrm>
        </p:spPr>
        <p:txBody>
          <a:bodyPr>
            <a:normAutofit/>
          </a:bodyPr>
          <a:lstStyle/>
          <a:p>
            <a:pPr algn="just"/>
            <a:r>
              <a:rPr lang="en-US" dirty="0">
                <a:latin typeface="Baskerville Old Face" panose="02020602080505020303" pitchFamily="18" charset="0"/>
              </a:rPr>
              <a:t>The main </a:t>
            </a:r>
            <a:r>
              <a:rPr lang="en-US" b="1" dirty="0">
                <a:latin typeface="Baskerville Old Face" panose="02020602080505020303" pitchFamily="18" charset="0"/>
              </a:rPr>
              <a:t>advantage</a:t>
            </a:r>
            <a:r>
              <a:rPr lang="en-US" dirty="0">
                <a:latin typeface="Baskerville Old Face" panose="02020602080505020303" pitchFamily="18" charset="0"/>
              </a:rPr>
              <a:t> of this study design is that it can measure change in a phenomenon or phenomenon, issue, problem or attitude.</a:t>
            </a:r>
          </a:p>
          <a:p>
            <a:pPr algn="just"/>
            <a:endParaRPr lang="en-US" sz="1000" dirty="0">
              <a:latin typeface="Baskerville Old Face" panose="02020602080505020303" pitchFamily="18" charset="0"/>
            </a:endParaRPr>
          </a:p>
          <a:p>
            <a:pPr algn="just"/>
            <a:r>
              <a:rPr lang="en-US" dirty="0">
                <a:latin typeface="Baskerville Old Face" panose="02020602080505020303" pitchFamily="18" charset="0"/>
              </a:rPr>
              <a:t>It is the most appropriate design for measuring the impact or effectiveness of a program or intervention</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DEA4B-754A-44A1-807D-7D60FD97B9E4}"/>
              </a:ext>
            </a:extLst>
          </p:cNvPr>
          <p:cNvSpPr>
            <a:spLocks noGrp="1"/>
          </p:cNvSpPr>
          <p:nvPr>
            <p:ph type="title"/>
          </p:nvPr>
        </p:nvSpPr>
        <p:spPr>
          <a:xfrm>
            <a:off x="335360" y="274639"/>
            <a:ext cx="10849205" cy="787245"/>
          </a:xfrm>
        </p:spPr>
        <p:txBody>
          <a:bodyPr>
            <a:normAutofit/>
          </a:bodyPr>
          <a:lstStyle/>
          <a:p>
            <a:pPr algn="ctr"/>
            <a:r>
              <a:rPr lang="ig-NG" b="1" dirty="0">
                <a:solidFill>
                  <a:srgbClr val="002060"/>
                </a:solidFill>
                <a:latin typeface="Baskerville Old Face" panose="02020602080505020303" pitchFamily="18" charset="0"/>
              </a:rPr>
              <a:t>D</a:t>
            </a:r>
            <a:r>
              <a:rPr lang="en-US" b="1" dirty="0" err="1">
                <a:solidFill>
                  <a:srgbClr val="002060"/>
                </a:solidFill>
                <a:latin typeface="Baskerville Old Face" panose="02020602080505020303" pitchFamily="18" charset="0"/>
              </a:rPr>
              <a:t>isadvantages</a:t>
            </a:r>
            <a:endParaRPr lang="en-US" dirty="0"/>
          </a:p>
        </p:txBody>
      </p:sp>
      <p:sp>
        <p:nvSpPr>
          <p:cNvPr id="3" name="Content Placeholder 2">
            <a:extLst>
              <a:ext uri="{FF2B5EF4-FFF2-40B4-BE49-F238E27FC236}">
                <a16:creationId xmlns:a16="http://schemas.microsoft.com/office/drawing/2014/main" id="{DC999A52-F730-4851-A988-45C940D5FCD2}"/>
              </a:ext>
            </a:extLst>
          </p:cNvPr>
          <p:cNvSpPr>
            <a:spLocks noGrp="1"/>
          </p:cNvSpPr>
          <p:nvPr>
            <p:ph idx="1"/>
          </p:nvPr>
        </p:nvSpPr>
        <p:spPr>
          <a:xfrm>
            <a:off x="722671" y="929148"/>
            <a:ext cx="10849205" cy="5368413"/>
          </a:xfrm>
        </p:spPr>
        <p:txBody>
          <a:bodyPr>
            <a:normAutofit/>
          </a:bodyPr>
          <a:lstStyle/>
          <a:p>
            <a:pPr marL="514350" indent="-514350" algn="just">
              <a:buFont typeface="+mj-lt"/>
              <a:buAutoNum type="arabicPeriod"/>
            </a:pPr>
            <a:r>
              <a:rPr lang="en-US" dirty="0">
                <a:latin typeface="Baskerville Old Face" panose="02020602080505020303" pitchFamily="18" charset="0"/>
              </a:rPr>
              <a:t>It is expensive and difficult to implement because of the collection of two data sets.</a:t>
            </a:r>
          </a:p>
          <a:p>
            <a:pPr marL="514350" indent="-514350" algn="just">
              <a:buFont typeface="+mj-lt"/>
              <a:buAutoNum type="arabicPeriod"/>
            </a:pPr>
            <a:r>
              <a:rPr lang="en-US" dirty="0">
                <a:latin typeface="Baskerville Old Face" panose="02020602080505020303" pitchFamily="18" charset="0"/>
              </a:rPr>
              <a:t>It requires a longer time to complete particularly using an experimental design.</a:t>
            </a:r>
          </a:p>
          <a:p>
            <a:pPr marL="514350" indent="-514350" algn="just">
              <a:buFont typeface="+mj-lt"/>
              <a:buAutoNum type="arabicPeriod"/>
            </a:pPr>
            <a:r>
              <a:rPr lang="en-US" dirty="0">
                <a:latin typeface="Baskerville Old Face" panose="02020602080505020303" pitchFamily="18" charset="0"/>
              </a:rPr>
              <a:t>In some cases the time lapse between the two contacts may result in </a:t>
            </a:r>
            <a:r>
              <a:rPr lang="en-US" b="1" dirty="0">
                <a:solidFill>
                  <a:srgbClr val="C00000"/>
                </a:solidFill>
                <a:latin typeface="Baskerville Old Face" panose="02020602080505020303" pitchFamily="18" charset="0"/>
              </a:rPr>
              <a:t>attrition</a:t>
            </a:r>
            <a:r>
              <a:rPr lang="en-US" dirty="0">
                <a:latin typeface="Baskerville Old Face" panose="02020602080505020303" pitchFamily="18" charset="0"/>
              </a:rPr>
              <a:t> in the study population. It may also possible participants in the pretest may move out of the area or withdraw from the experiment for other reasons.</a:t>
            </a:r>
          </a:p>
          <a:p>
            <a:endParaRPr lang="en-US" dirty="0"/>
          </a:p>
        </p:txBody>
      </p:sp>
    </p:spTree>
    <p:extLst>
      <p:ext uri="{BB962C8B-B14F-4D97-AF65-F5344CB8AC3E}">
        <p14:creationId xmlns:p14="http://schemas.microsoft.com/office/powerpoint/2010/main" val="303749516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19431" y="685800"/>
            <a:ext cx="11135033" cy="5479026"/>
          </a:xfrm>
        </p:spPr>
        <p:txBody>
          <a:bodyPr>
            <a:normAutofit/>
          </a:bodyPr>
          <a:lstStyle/>
          <a:p>
            <a:pPr algn="just">
              <a:buNone/>
            </a:pPr>
            <a:r>
              <a:rPr lang="en-US" dirty="0"/>
              <a:t>4. </a:t>
            </a:r>
            <a:r>
              <a:rPr lang="en-US" dirty="0">
                <a:latin typeface="Baskerville Old Face" panose="02020602080505020303" pitchFamily="18" charset="0"/>
              </a:rPr>
              <a:t>One of the main limitation of the study design is that, as it measure </a:t>
            </a:r>
            <a:r>
              <a:rPr lang="en-US" b="1" dirty="0">
                <a:solidFill>
                  <a:srgbClr val="C00000"/>
                </a:solidFill>
                <a:latin typeface="Baskerville Old Face" panose="02020602080505020303" pitchFamily="18" charset="0"/>
              </a:rPr>
              <a:t>total change</a:t>
            </a:r>
            <a:r>
              <a:rPr lang="en-US" dirty="0">
                <a:latin typeface="Baskerville Old Face" panose="02020602080505020303" pitchFamily="18" charset="0"/>
              </a:rPr>
              <a:t>, you cannot ascertain whether the independent or extraneous variables responsible for the change.</a:t>
            </a:r>
          </a:p>
          <a:p>
            <a:pPr algn="just">
              <a:buNone/>
            </a:pPr>
            <a:r>
              <a:rPr lang="en-US" dirty="0">
                <a:latin typeface="Baskerville Old Face" panose="02020602080505020303" pitchFamily="18" charset="0"/>
              </a:rPr>
              <a:t>5. If a study population is very young and there is a significant time lapse between before-and-after observations, changes in the study population may be because it is maturing. This is known as </a:t>
            </a:r>
            <a:r>
              <a:rPr lang="en-US" b="1" dirty="0">
                <a:solidFill>
                  <a:srgbClr val="C00000"/>
                </a:solidFill>
                <a:latin typeface="Baskerville Old Face" panose="02020602080505020303" pitchFamily="18" charset="0"/>
              </a:rPr>
              <a:t>maturation effect</a:t>
            </a:r>
            <a:r>
              <a:rPr lang="en-US" dirty="0">
                <a:solidFill>
                  <a:srgbClr val="C00000"/>
                </a:solidFill>
                <a:latin typeface="Baskerville Old Face" panose="02020602080505020303" pitchFamily="18" charset="0"/>
              </a:rPr>
              <a:t>. </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002060"/>
                </a:solidFill>
                <a:latin typeface="Baskerville Old Face" panose="02020602080505020303" pitchFamily="18" charset="0"/>
              </a:rPr>
              <a:t>Disadvantages Cont’d</a:t>
            </a:r>
          </a:p>
        </p:txBody>
      </p:sp>
      <p:sp>
        <p:nvSpPr>
          <p:cNvPr id="3" name="Content Placeholder 2"/>
          <p:cNvSpPr>
            <a:spLocks noGrp="1"/>
          </p:cNvSpPr>
          <p:nvPr>
            <p:ph idx="1"/>
          </p:nvPr>
        </p:nvSpPr>
        <p:spPr>
          <a:xfrm>
            <a:off x="781665" y="1089819"/>
            <a:ext cx="10849204" cy="5104504"/>
          </a:xfrm>
        </p:spPr>
        <p:txBody>
          <a:bodyPr>
            <a:normAutofit fontScale="92500" lnSpcReduction="10000"/>
          </a:bodyPr>
          <a:lstStyle/>
          <a:p>
            <a:pPr marL="514350" indent="-514350" algn="just">
              <a:buFont typeface="+mj-lt"/>
              <a:buAutoNum type="arabicPeriod" startAt="6"/>
            </a:pPr>
            <a:r>
              <a:rPr lang="en-US" dirty="0">
                <a:latin typeface="Baskerville Old Face" panose="02020602080505020303" pitchFamily="18" charset="0"/>
              </a:rPr>
              <a:t>Sometimes the instrument itself educates the respondents. This known as </a:t>
            </a:r>
            <a:r>
              <a:rPr lang="en-US" b="1" dirty="0">
                <a:solidFill>
                  <a:srgbClr val="C00000"/>
                </a:solidFill>
                <a:latin typeface="Baskerville Old Face" panose="02020602080505020303" pitchFamily="18" charset="0"/>
              </a:rPr>
              <a:t>reactive effect</a:t>
            </a:r>
            <a:r>
              <a:rPr lang="en-US" dirty="0">
                <a:solidFill>
                  <a:srgbClr val="C00000"/>
                </a:solidFill>
                <a:latin typeface="Baskerville Old Face" panose="02020602080505020303" pitchFamily="18" charset="0"/>
              </a:rPr>
              <a:t> </a:t>
            </a:r>
            <a:r>
              <a:rPr lang="en-US" dirty="0">
                <a:latin typeface="Baskerville Old Face" panose="02020602080505020303" pitchFamily="18" charset="0"/>
              </a:rPr>
              <a:t>of the instrument. For instance, awareness of  questions asked at pre-test, may reflect in the responses at the post-test.</a:t>
            </a:r>
          </a:p>
          <a:p>
            <a:pPr marL="514350" indent="-514350" algn="just">
              <a:buFont typeface="+mj-lt"/>
              <a:buAutoNum type="arabicPeriod" startAt="6"/>
            </a:pPr>
            <a:r>
              <a:rPr lang="en-US" dirty="0">
                <a:latin typeface="Baskerville Old Face" panose="02020602080505020303" pitchFamily="18" charset="0"/>
              </a:rPr>
              <a:t>Using a research instrument twice to </a:t>
            </a:r>
            <a:r>
              <a:rPr lang="en-US" dirty="0" err="1">
                <a:latin typeface="Baskerville Old Face" panose="02020602080505020303" pitchFamily="18" charset="0"/>
              </a:rPr>
              <a:t>guage</a:t>
            </a:r>
            <a:r>
              <a:rPr lang="en-US" dirty="0">
                <a:latin typeface="Baskerville Old Face" panose="02020602080505020303" pitchFamily="18" charset="0"/>
              </a:rPr>
              <a:t> the attitude of a population towards an issue may result in a possible shift in attitude between the two points of data collection. This type of effect is known as </a:t>
            </a:r>
            <a:r>
              <a:rPr lang="en-US" b="1" dirty="0">
                <a:solidFill>
                  <a:srgbClr val="C00000"/>
                </a:solidFill>
                <a:latin typeface="Baskerville Old Face" panose="02020602080505020303" pitchFamily="18" charset="0"/>
              </a:rPr>
              <a:t>regression effect</a:t>
            </a:r>
            <a:r>
              <a:rPr lang="en-US" dirty="0">
                <a:solidFill>
                  <a:srgbClr val="C00000"/>
                </a:solidFill>
                <a:latin typeface="Baskerville Old Face" panose="02020602080505020303" pitchFamily="18" charset="0"/>
              </a:rPr>
              <a:t>.</a:t>
            </a:r>
          </a:p>
          <a:p>
            <a:pPr marL="400050" lvl="1" indent="0" algn="just">
              <a:buNone/>
            </a:pPr>
            <a:r>
              <a:rPr lang="en-US" dirty="0">
                <a:solidFill>
                  <a:srgbClr val="C00000"/>
                </a:solidFill>
                <a:latin typeface="Baskerville Old Face" panose="02020602080505020303" pitchFamily="18" charset="0"/>
              </a:rPr>
              <a:t>	The respondents may rethink their response in the 	pre-test and change it in the post-test </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g-NG" b="1" dirty="0">
                <a:solidFill>
                  <a:srgbClr val="002060"/>
                </a:solidFill>
                <a:latin typeface="Baskerville Old Face" panose="02020602080505020303" pitchFamily="18" charset="0"/>
              </a:rPr>
              <a:t>L</a:t>
            </a:r>
            <a:r>
              <a:rPr lang="en-US" b="1" dirty="0" err="1">
                <a:solidFill>
                  <a:srgbClr val="002060"/>
                </a:solidFill>
                <a:latin typeface="Baskerville Old Face" panose="02020602080505020303" pitchFamily="18" charset="0"/>
              </a:rPr>
              <a:t>ongitudinal</a:t>
            </a:r>
            <a:r>
              <a:rPr lang="en-US" b="1" dirty="0">
                <a:solidFill>
                  <a:srgbClr val="002060"/>
                </a:solidFill>
                <a:latin typeface="Baskerville Old Face" panose="02020602080505020303" pitchFamily="18" charset="0"/>
              </a:rPr>
              <a:t> </a:t>
            </a:r>
            <a:r>
              <a:rPr lang="ig-NG" b="1" dirty="0">
                <a:solidFill>
                  <a:srgbClr val="002060"/>
                </a:solidFill>
                <a:latin typeface="Baskerville Old Face" panose="02020602080505020303" pitchFamily="18" charset="0"/>
              </a:rPr>
              <a:t>S</a:t>
            </a:r>
            <a:r>
              <a:rPr lang="en-US" b="1" dirty="0" err="1">
                <a:solidFill>
                  <a:srgbClr val="002060"/>
                </a:solidFill>
                <a:latin typeface="Baskerville Old Face" panose="02020602080505020303" pitchFamily="18" charset="0"/>
              </a:rPr>
              <a:t>tudy</a:t>
            </a:r>
            <a:r>
              <a:rPr lang="en-US" b="1" dirty="0">
                <a:solidFill>
                  <a:srgbClr val="002060"/>
                </a:solidFill>
                <a:latin typeface="Baskerville Old Face" panose="02020602080505020303" pitchFamily="18" charset="0"/>
              </a:rPr>
              <a:t> </a:t>
            </a:r>
            <a:r>
              <a:rPr lang="ig-NG" b="1" dirty="0">
                <a:solidFill>
                  <a:srgbClr val="002060"/>
                </a:solidFill>
                <a:latin typeface="Baskerville Old Face" panose="02020602080505020303" pitchFamily="18" charset="0"/>
              </a:rPr>
              <a:t>D</a:t>
            </a:r>
            <a:r>
              <a:rPr lang="en-US" b="1" dirty="0" err="1">
                <a:solidFill>
                  <a:srgbClr val="002060"/>
                </a:solidFill>
                <a:latin typeface="Baskerville Old Face" panose="02020602080505020303" pitchFamily="18" charset="0"/>
              </a:rPr>
              <a:t>esign</a:t>
            </a:r>
            <a:endParaRPr lang="en-US" b="1" dirty="0">
              <a:solidFill>
                <a:srgbClr val="002060"/>
              </a:solidFill>
              <a:latin typeface="Baskerville Old Face" panose="02020602080505020303" pitchFamily="18" charset="0"/>
            </a:endParaRPr>
          </a:p>
        </p:txBody>
      </p:sp>
      <p:sp>
        <p:nvSpPr>
          <p:cNvPr id="3" name="Content Placeholder 2"/>
          <p:cNvSpPr>
            <a:spLocks noGrp="1"/>
          </p:cNvSpPr>
          <p:nvPr>
            <p:ph idx="1"/>
          </p:nvPr>
        </p:nvSpPr>
        <p:spPr>
          <a:xfrm>
            <a:off x="457201" y="1417638"/>
            <a:ext cx="11017044" cy="4791433"/>
          </a:xfrm>
        </p:spPr>
        <p:txBody>
          <a:bodyPr>
            <a:normAutofit/>
          </a:bodyPr>
          <a:lstStyle/>
          <a:p>
            <a:r>
              <a:rPr lang="en-US" dirty="0">
                <a:latin typeface="Baskerville Old Face" panose="02020602080505020303" pitchFamily="18" charset="0"/>
              </a:rPr>
              <a:t>Used to determine the </a:t>
            </a:r>
            <a:r>
              <a:rPr lang="en-US" b="1" dirty="0">
                <a:solidFill>
                  <a:srgbClr val="002060"/>
                </a:solidFill>
                <a:latin typeface="Baskerville Old Face" panose="02020602080505020303" pitchFamily="18" charset="0"/>
              </a:rPr>
              <a:t>pattern of change </a:t>
            </a:r>
            <a:r>
              <a:rPr lang="en-US" dirty="0">
                <a:latin typeface="Baskerville Old Face" panose="02020602080505020303" pitchFamily="18" charset="0"/>
              </a:rPr>
              <a:t>in relation to time</a:t>
            </a:r>
          </a:p>
          <a:p>
            <a:r>
              <a:rPr lang="en-US" dirty="0">
                <a:latin typeface="Baskerville Old Face" panose="02020602080505020303" pitchFamily="18" charset="0"/>
              </a:rPr>
              <a:t>Study population is visited multiple times at regular intervals, usually over a long period of  time to collect required </a:t>
            </a:r>
            <a:r>
              <a:rPr lang="en-US" b="1" dirty="0">
                <a:solidFill>
                  <a:srgbClr val="002060"/>
                </a:solidFill>
                <a:latin typeface="Baskerville Old Face" panose="02020602080505020303" pitchFamily="18" charset="0"/>
              </a:rPr>
              <a:t>identical</a:t>
            </a:r>
            <a:r>
              <a:rPr lang="en-US" dirty="0">
                <a:latin typeface="Baskerville Old Face" panose="02020602080505020303" pitchFamily="18" charset="0"/>
              </a:rPr>
              <a:t> information</a:t>
            </a:r>
          </a:p>
          <a:p>
            <a:r>
              <a:rPr lang="en-US" dirty="0">
                <a:latin typeface="Baskerville Old Face" panose="02020602080505020303" pitchFamily="18" charset="0"/>
              </a:rPr>
              <a:t>May collect data from </a:t>
            </a:r>
            <a:r>
              <a:rPr lang="en-US" b="1" dirty="0">
                <a:solidFill>
                  <a:srgbClr val="002060"/>
                </a:solidFill>
                <a:latin typeface="Baskerville Old Face" panose="02020602080505020303" pitchFamily="18" charset="0"/>
              </a:rPr>
              <a:t>different</a:t>
            </a:r>
            <a:r>
              <a:rPr lang="en-US" dirty="0">
                <a:latin typeface="Baskerville Old Face" panose="02020602080505020303" pitchFamily="18" charset="0"/>
              </a:rPr>
              <a:t> </a:t>
            </a:r>
            <a:r>
              <a:rPr lang="en-US" b="1" dirty="0">
                <a:solidFill>
                  <a:srgbClr val="002060"/>
                </a:solidFill>
                <a:latin typeface="Baskerville Old Face" panose="02020602080505020303" pitchFamily="18" charset="0"/>
              </a:rPr>
              <a:t>respondents</a:t>
            </a:r>
            <a:r>
              <a:rPr lang="en-US" dirty="0">
                <a:latin typeface="Baskerville Old Face" panose="02020602080505020303" pitchFamily="18" charset="0"/>
              </a:rPr>
              <a:t> but from the </a:t>
            </a:r>
            <a:r>
              <a:rPr lang="en-US" b="1" dirty="0">
                <a:solidFill>
                  <a:srgbClr val="002060"/>
                </a:solidFill>
                <a:latin typeface="Baskerville Old Face" panose="02020602080505020303" pitchFamily="18" charset="0"/>
              </a:rPr>
              <a:t>same</a:t>
            </a:r>
            <a:r>
              <a:rPr lang="en-US" dirty="0">
                <a:latin typeface="Baskerville Old Face" panose="02020602080505020303" pitchFamily="18" charset="0"/>
              </a:rPr>
              <a:t> </a:t>
            </a:r>
            <a:r>
              <a:rPr lang="en-US" b="1" dirty="0">
                <a:solidFill>
                  <a:srgbClr val="002060"/>
                </a:solidFill>
                <a:latin typeface="Baskerville Old Face" panose="02020602080505020303" pitchFamily="18" charset="0"/>
              </a:rPr>
              <a:t>study</a:t>
            </a:r>
            <a:r>
              <a:rPr lang="en-US" dirty="0">
                <a:latin typeface="Baskerville Old Face" panose="02020602080505020303" pitchFamily="18" charset="0"/>
              </a:rPr>
              <a:t> </a:t>
            </a:r>
            <a:r>
              <a:rPr lang="en-US" b="1" dirty="0">
                <a:solidFill>
                  <a:srgbClr val="002060"/>
                </a:solidFill>
                <a:latin typeface="Baskerville Old Face" panose="02020602080505020303" pitchFamily="18" charset="0"/>
              </a:rPr>
              <a:t>population</a:t>
            </a:r>
          </a:p>
          <a:p>
            <a:r>
              <a:rPr lang="en-US" dirty="0">
                <a:latin typeface="Baskerville Old Face" panose="02020602080505020303" pitchFamily="18" charset="0"/>
              </a:rPr>
              <a:t>A longitudinal study can be seen as a series of repetitive cross-sectional studies   </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50CEBA7-EF55-4B77-B9C6-A7888FC7E5A4}"/>
              </a:ext>
            </a:extLst>
          </p:cNvPr>
          <p:cNvSpPr>
            <a:spLocks noGrp="1"/>
          </p:cNvSpPr>
          <p:nvPr>
            <p:ph idx="1"/>
          </p:nvPr>
        </p:nvSpPr>
        <p:spPr>
          <a:xfrm>
            <a:off x="737419" y="457200"/>
            <a:ext cx="10987549" cy="5663381"/>
          </a:xfrm>
        </p:spPr>
        <p:txBody>
          <a:bodyPr>
            <a:normAutofit/>
          </a:bodyPr>
          <a:lstStyle/>
          <a:p>
            <a:r>
              <a:rPr lang="en-US" dirty="0">
                <a:latin typeface="Baskerville Old Face" panose="02020602080505020303" pitchFamily="18" charset="0"/>
              </a:rPr>
              <a:t>Consists of a panel, which is a fixed sample of elements. The elements could be shops, retailers, individuals, or other entities. </a:t>
            </a:r>
          </a:p>
          <a:p>
            <a:r>
              <a:rPr lang="en-US" dirty="0">
                <a:latin typeface="Baskerville Old Face" panose="02020602080505020303" pitchFamily="18" charset="0"/>
              </a:rPr>
              <a:t>The panel, or sample, stays relatively constant over time, despite the fact that members may be added to replace dropouts or to keep it representative. </a:t>
            </a:r>
          </a:p>
          <a:p>
            <a:r>
              <a:rPr lang="en-US" dirty="0">
                <a:latin typeface="Baskerville Old Face" panose="02020602080505020303" pitchFamily="18" charset="0"/>
              </a:rPr>
              <a:t>The sample members in a panel are calculated regularly over time, in contrast with the one-time measurement in a cross-sectional study</a:t>
            </a:r>
            <a:r>
              <a:rPr lang="en-US" dirty="0"/>
              <a:t>.</a:t>
            </a:r>
          </a:p>
        </p:txBody>
      </p:sp>
    </p:spTree>
    <p:extLst>
      <p:ext uri="{BB962C8B-B14F-4D97-AF65-F5344CB8AC3E}">
        <p14:creationId xmlns:p14="http://schemas.microsoft.com/office/powerpoint/2010/main" val="26310049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3AF758-2908-9959-89DC-470CBDEA2A56}"/>
              </a:ext>
            </a:extLst>
          </p:cNvPr>
          <p:cNvSpPr>
            <a:spLocks noGrp="1"/>
          </p:cNvSpPr>
          <p:nvPr>
            <p:ph type="title"/>
          </p:nvPr>
        </p:nvSpPr>
        <p:spPr>
          <a:xfrm>
            <a:off x="335360" y="164893"/>
            <a:ext cx="10849205" cy="779488"/>
          </a:xfrm>
        </p:spPr>
        <p:txBody>
          <a:bodyPr>
            <a:normAutofit/>
          </a:bodyPr>
          <a:lstStyle/>
          <a:p>
            <a:pPr algn="ctr"/>
            <a:r>
              <a:rPr lang="en-US" i="1" dirty="0"/>
              <a:t>Scenario</a:t>
            </a:r>
            <a:r>
              <a:rPr lang="en-US" dirty="0"/>
              <a:t> </a:t>
            </a:r>
            <a:r>
              <a:rPr lang="en-US" i="1" dirty="0"/>
              <a:t>1</a:t>
            </a:r>
            <a:endParaRPr lang="en-NG" i="1" dirty="0"/>
          </a:p>
        </p:txBody>
      </p:sp>
      <p:sp>
        <p:nvSpPr>
          <p:cNvPr id="3" name="Content Placeholder 2">
            <a:extLst>
              <a:ext uri="{FF2B5EF4-FFF2-40B4-BE49-F238E27FC236}">
                <a16:creationId xmlns:a16="http://schemas.microsoft.com/office/drawing/2014/main" id="{0037D54A-A5C4-A377-8235-A9189CF0F282}"/>
              </a:ext>
            </a:extLst>
          </p:cNvPr>
          <p:cNvSpPr>
            <a:spLocks noGrp="1"/>
          </p:cNvSpPr>
          <p:nvPr>
            <p:ph idx="1"/>
          </p:nvPr>
        </p:nvSpPr>
        <p:spPr>
          <a:xfrm>
            <a:off x="464694" y="944382"/>
            <a:ext cx="11391945" cy="5291526"/>
          </a:xfrm>
        </p:spPr>
        <p:txBody>
          <a:bodyPr>
            <a:noAutofit/>
          </a:bodyPr>
          <a:lstStyle/>
          <a:p>
            <a:r>
              <a:rPr lang="en-US" sz="2700" i="1" dirty="0">
                <a:latin typeface="Baskerville Old Face" panose="02020602080505020303" pitchFamily="18" charset="0"/>
              </a:rPr>
              <a:t>Your class is discussing a research study that suggests that female students have more concerns than male students about interacting with a professor on the social media site Facebook (</a:t>
            </a:r>
            <a:r>
              <a:rPr lang="en-US" sz="2700" i="1" dirty="0" err="1">
                <a:latin typeface="Baskerville Old Face" panose="02020602080505020303" pitchFamily="18" charset="0"/>
              </a:rPr>
              <a:t>Teclehaimanot</a:t>
            </a:r>
            <a:r>
              <a:rPr lang="en-US" sz="2700" i="1" dirty="0">
                <a:latin typeface="Baskerville Old Face" panose="02020602080505020303" pitchFamily="18" charset="0"/>
              </a:rPr>
              <a:t> &amp; Hickman, 2011). </a:t>
            </a:r>
          </a:p>
          <a:p>
            <a:r>
              <a:rPr lang="en-US" sz="2700" i="1" dirty="0">
                <a:latin typeface="Baskerville Old Face" panose="02020602080505020303" pitchFamily="18" charset="0"/>
              </a:rPr>
              <a:t>Imagine that one of your classmates says, “I just don’t believe that.” The professor tries to engage your classmate in a deeper discussion about the strengths and limitations of the study and asks for evidence for your classmate’s statement.</a:t>
            </a:r>
          </a:p>
          <a:p>
            <a:r>
              <a:rPr lang="en-US" sz="2700" i="1" dirty="0">
                <a:latin typeface="Baskerville Old Face" panose="02020602080505020303" pitchFamily="18" charset="0"/>
              </a:rPr>
              <a:t>Regardless of the professor’s efforts, the classmate keeps repeating: “I just don’t believe it” and the only evidence the classmate produces is that he or she does not have personal experiences that support the research findings.</a:t>
            </a:r>
          </a:p>
          <a:p>
            <a:r>
              <a:rPr lang="en-US" sz="2700" b="1" i="1" dirty="0">
                <a:latin typeface="Baskerville Old Face" panose="02020602080505020303" pitchFamily="18" charset="0"/>
              </a:rPr>
              <a:t>How do you react to your classmate’s total disregard for the research?</a:t>
            </a:r>
          </a:p>
        </p:txBody>
      </p:sp>
      <p:sp>
        <p:nvSpPr>
          <p:cNvPr id="4" name="Slide Number Placeholder 3">
            <a:extLst>
              <a:ext uri="{FF2B5EF4-FFF2-40B4-BE49-F238E27FC236}">
                <a16:creationId xmlns:a16="http://schemas.microsoft.com/office/drawing/2014/main" id="{4B77CF39-A40C-8FB4-B979-4F323D10AB8E}"/>
              </a:ext>
            </a:extLst>
          </p:cNvPr>
          <p:cNvSpPr>
            <a:spLocks noGrp="1"/>
          </p:cNvSpPr>
          <p:nvPr>
            <p:ph type="sldNum" sz="quarter" idx="12"/>
          </p:nvPr>
        </p:nvSpPr>
        <p:spPr/>
        <p:txBody>
          <a:bodyPr/>
          <a:lstStyle/>
          <a:p>
            <a:fld id="{B310DB28-467B-42AB-AF30-926E64120C57}" type="slidenum">
              <a:rPr lang="en-GB" smtClean="0"/>
              <a:pPr/>
              <a:t>4</a:t>
            </a:fld>
            <a:endParaRPr lang="en-GB" dirty="0"/>
          </a:p>
        </p:txBody>
      </p:sp>
    </p:spTree>
    <p:extLst>
      <p:ext uri="{BB962C8B-B14F-4D97-AF65-F5344CB8AC3E}">
        <p14:creationId xmlns:p14="http://schemas.microsoft.com/office/powerpoint/2010/main" val="273622173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4E4C51-0FDF-F4E5-1403-7ED102344DB7}"/>
              </a:ext>
            </a:extLst>
          </p:cNvPr>
          <p:cNvSpPr>
            <a:spLocks noGrp="1"/>
          </p:cNvSpPr>
          <p:nvPr>
            <p:ph type="title"/>
          </p:nvPr>
        </p:nvSpPr>
        <p:spPr/>
        <p:txBody>
          <a:bodyPr/>
          <a:lstStyle/>
          <a:p>
            <a:endParaRPr lang="en-NG"/>
          </a:p>
        </p:txBody>
      </p:sp>
      <p:sp>
        <p:nvSpPr>
          <p:cNvPr id="3" name="Content Placeholder 2">
            <a:extLst>
              <a:ext uri="{FF2B5EF4-FFF2-40B4-BE49-F238E27FC236}">
                <a16:creationId xmlns:a16="http://schemas.microsoft.com/office/drawing/2014/main" id="{3C11BC4F-3B4E-8104-FED4-573F5E1C570F}"/>
              </a:ext>
            </a:extLst>
          </p:cNvPr>
          <p:cNvSpPr>
            <a:spLocks noGrp="1"/>
          </p:cNvSpPr>
          <p:nvPr>
            <p:ph idx="1"/>
          </p:nvPr>
        </p:nvSpPr>
        <p:spPr/>
        <p:txBody>
          <a:bodyPr>
            <a:normAutofit/>
          </a:bodyPr>
          <a:lstStyle/>
          <a:p>
            <a:r>
              <a:rPr lang="en-US" dirty="0">
                <a:latin typeface="Baskerville Old Face" panose="02020602080505020303" pitchFamily="18" charset="0"/>
              </a:rPr>
              <a:t>Longitudinal studies have the same disadvantages as the before-and-after studies.</a:t>
            </a:r>
          </a:p>
          <a:p>
            <a:r>
              <a:rPr lang="en-US" dirty="0">
                <a:latin typeface="Baskerville Old Face" panose="02020602080505020303" pitchFamily="18" charset="0"/>
              </a:rPr>
              <a:t>Can suffer from the </a:t>
            </a:r>
            <a:r>
              <a:rPr lang="en-US" b="1" dirty="0">
                <a:solidFill>
                  <a:srgbClr val="C00000"/>
                </a:solidFill>
                <a:latin typeface="Baskerville Old Face" panose="02020602080505020303" pitchFamily="18" charset="0"/>
              </a:rPr>
              <a:t>conditioning effect. </a:t>
            </a:r>
          </a:p>
          <a:p>
            <a:r>
              <a:rPr lang="en-US" dirty="0">
                <a:latin typeface="Baskerville Old Face" panose="02020602080505020303" pitchFamily="18" charset="0"/>
              </a:rPr>
              <a:t>This describes a situation where, if the same respondents are contacted frequently, they begin to know what is expected of them and may respond to questions without thought, or they may lose interest in the enquiry, with the same result.</a:t>
            </a:r>
            <a:endParaRPr lang="en-NG" dirty="0">
              <a:latin typeface="Baskerville Old Face" panose="02020602080505020303" pitchFamily="18" charset="0"/>
            </a:endParaRPr>
          </a:p>
        </p:txBody>
      </p:sp>
    </p:spTree>
    <p:extLst>
      <p:ext uri="{BB962C8B-B14F-4D97-AF65-F5344CB8AC3E}">
        <p14:creationId xmlns:p14="http://schemas.microsoft.com/office/powerpoint/2010/main" val="3634778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E47E1-3473-A97B-A079-2B239EEDB98E}"/>
              </a:ext>
            </a:extLst>
          </p:cNvPr>
          <p:cNvSpPr>
            <a:spLocks noGrp="1"/>
          </p:cNvSpPr>
          <p:nvPr>
            <p:ph type="title"/>
          </p:nvPr>
        </p:nvSpPr>
        <p:spPr>
          <a:xfrm>
            <a:off x="1981200" y="274638"/>
            <a:ext cx="8229600" cy="792162"/>
          </a:xfrm>
        </p:spPr>
        <p:txBody>
          <a:bodyPr>
            <a:normAutofit fontScale="90000"/>
          </a:bodyPr>
          <a:lstStyle/>
          <a:p>
            <a:r>
              <a:rPr lang="en-US" sz="4800" dirty="0">
                <a:solidFill>
                  <a:srgbClr val="002060"/>
                </a:solidFill>
                <a:latin typeface="Baskerville Old Face" panose="02020602080505020303" pitchFamily="18" charset="0"/>
              </a:rPr>
              <a:t>Class Work I </a:t>
            </a:r>
            <a:endParaRPr lang="en-NG" sz="4800" dirty="0">
              <a:solidFill>
                <a:srgbClr val="002060"/>
              </a:solidFill>
              <a:latin typeface="Baskerville Old Face" panose="02020602080505020303" pitchFamily="18" charset="0"/>
            </a:endParaRPr>
          </a:p>
        </p:txBody>
      </p:sp>
      <p:sp>
        <p:nvSpPr>
          <p:cNvPr id="3" name="Content Placeholder 2">
            <a:extLst>
              <a:ext uri="{FF2B5EF4-FFF2-40B4-BE49-F238E27FC236}">
                <a16:creationId xmlns:a16="http://schemas.microsoft.com/office/drawing/2014/main" id="{AC6AA27F-07A3-2290-B5ED-5DF8CA51B288}"/>
              </a:ext>
            </a:extLst>
          </p:cNvPr>
          <p:cNvSpPr>
            <a:spLocks noGrp="1"/>
          </p:cNvSpPr>
          <p:nvPr>
            <p:ph idx="1"/>
          </p:nvPr>
        </p:nvSpPr>
        <p:spPr>
          <a:xfrm>
            <a:off x="530941" y="1066800"/>
            <a:ext cx="11253019" cy="5127523"/>
          </a:xfrm>
        </p:spPr>
        <p:txBody>
          <a:bodyPr>
            <a:normAutofit fontScale="55000" lnSpcReduction="20000"/>
          </a:bodyPr>
          <a:lstStyle/>
          <a:p>
            <a:pPr marL="0" indent="0">
              <a:buNone/>
            </a:pPr>
            <a:r>
              <a:rPr lang="en-US" dirty="0">
                <a:solidFill>
                  <a:srgbClr val="002060"/>
                </a:solidFill>
                <a:latin typeface="Baskerville Old Face" panose="02020602080505020303" pitchFamily="18" charset="0"/>
              </a:rPr>
              <a:t>1. </a:t>
            </a:r>
            <a:r>
              <a:rPr lang="en-US" b="1" dirty="0">
                <a:solidFill>
                  <a:srgbClr val="002060"/>
                </a:solidFill>
                <a:latin typeface="Baskerville Old Face" panose="02020602080505020303" pitchFamily="18" charset="0"/>
              </a:rPr>
              <a:t>A researcher is interested in tracking the development of language in moderately autistic children from age 2 until adulthood. </a:t>
            </a:r>
          </a:p>
          <a:p>
            <a:r>
              <a:rPr lang="en-US" dirty="0">
                <a:solidFill>
                  <a:srgbClr val="002060"/>
                </a:solidFill>
                <a:latin typeface="Baskerville Old Face" panose="02020602080505020303" pitchFamily="18" charset="0"/>
              </a:rPr>
              <a:t>a. correlational study</a:t>
            </a:r>
          </a:p>
          <a:p>
            <a:r>
              <a:rPr lang="en-US" dirty="0">
                <a:solidFill>
                  <a:srgbClr val="002060"/>
                </a:solidFill>
                <a:latin typeface="Baskerville Old Face" panose="02020602080505020303" pitchFamily="18" charset="0"/>
              </a:rPr>
              <a:t>b. cross-sectional study</a:t>
            </a:r>
          </a:p>
          <a:p>
            <a:r>
              <a:rPr lang="en-US" dirty="0">
                <a:solidFill>
                  <a:srgbClr val="002060"/>
                </a:solidFill>
                <a:latin typeface="Baskerville Old Face" panose="02020602080505020303" pitchFamily="18" charset="0"/>
              </a:rPr>
              <a:t>c. longitudinal study</a:t>
            </a:r>
          </a:p>
          <a:p>
            <a:pPr marL="0" indent="0">
              <a:buNone/>
            </a:pPr>
            <a:r>
              <a:rPr lang="en-US" dirty="0">
                <a:solidFill>
                  <a:srgbClr val="002060"/>
                </a:solidFill>
                <a:latin typeface="Baskerville Old Face" panose="02020602080505020303" pitchFamily="18" charset="0"/>
              </a:rPr>
              <a:t>2. </a:t>
            </a:r>
            <a:r>
              <a:rPr lang="en-US" b="1" dirty="0">
                <a:solidFill>
                  <a:srgbClr val="002060"/>
                </a:solidFill>
                <a:latin typeface="Baskerville Old Face" panose="02020602080505020303" pitchFamily="18" charset="0"/>
              </a:rPr>
              <a:t>A researcher wishes to investigate the differences between collegiate athletes and nonathletes with respect to study habits.</a:t>
            </a:r>
          </a:p>
          <a:p>
            <a:r>
              <a:rPr lang="en-US" dirty="0">
                <a:solidFill>
                  <a:srgbClr val="002060"/>
                </a:solidFill>
                <a:latin typeface="Baskerville Old Face" panose="02020602080505020303" pitchFamily="18" charset="0"/>
              </a:rPr>
              <a:t>a. correlational study</a:t>
            </a:r>
          </a:p>
          <a:p>
            <a:r>
              <a:rPr lang="en-US" dirty="0">
                <a:solidFill>
                  <a:srgbClr val="002060"/>
                </a:solidFill>
                <a:latin typeface="Baskerville Old Face" panose="02020602080505020303" pitchFamily="18" charset="0"/>
              </a:rPr>
              <a:t>b. cross-sectional study</a:t>
            </a:r>
          </a:p>
          <a:p>
            <a:r>
              <a:rPr lang="en-US" dirty="0">
                <a:solidFill>
                  <a:srgbClr val="002060"/>
                </a:solidFill>
                <a:latin typeface="Baskerville Old Face" panose="02020602080505020303" pitchFamily="18" charset="0"/>
              </a:rPr>
              <a:t>c. longitudinal study</a:t>
            </a:r>
          </a:p>
          <a:p>
            <a:pPr marL="0" indent="0">
              <a:buNone/>
            </a:pPr>
            <a:r>
              <a:rPr lang="en-US" dirty="0">
                <a:solidFill>
                  <a:srgbClr val="002060"/>
                </a:solidFill>
                <a:latin typeface="Baskerville Old Face" panose="02020602080505020303" pitchFamily="18" charset="0"/>
              </a:rPr>
              <a:t>3. </a:t>
            </a:r>
            <a:r>
              <a:rPr lang="en-US" b="1" dirty="0">
                <a:solidFill>
                  <a:srgbClr val="002060"/>
                </a:solidFill>
                <a:latin typeface="Baskerville Old Face" panose="02020602080505020303" pitchFamily="18" charset="0"/>
              </a:rPr>
              <a:t>A researcher is interested in predicting future earnings using college grade </a:t>
            </a:r>
          </a:p>
          <a:p>
            <a:r>
              <a:rPr lang="en-US" dirty="0">
                <a:solidFill>
                  <a:srgbClr val="002060"/>
                </a:solidFill>
                <a:latin typeface="Baskerville Old Face" panose="02020602080505020303" pitchFamily="18" charset="0"/>
              </a:rPr>
              <a:t>point average.</a:t>
            </a:r>
          </a:p>
          <a:p>
            <a:r>
              <a:rPr lang="en-US" dirty="0">
                <a:solidFill>
                  <a:srgbClr val="002060"/>
                </a:solidFill>
                <a:latin typeface="Baskerville Old Face" panose="02020602080505020303" pitchFamily="18" charset="0"/>
              </a:rPr>
              <a:t>a. correlational study</a:t>
            </a:r>
          </a:p>
          <a:p>
            <a:r>
              <a:rPr lang="en-US" dirty="0">
                <a:solidFill>
                  <a:srgbClr val="002060"/>
                </a:solidFill>
                <a:latin typeface="Baskerville Old Face" panose="02020602080505020303" pitchFamily="18" charset="0"/>
              </a:rPr>
              <a:t>b. cross-sectional study</a:t>
            </a:r>
          </a:p>
          <a:p>
            <a:r>
              <a:rPr lang="en-US" dirty="0">
                <a:solidFill>
                  <a:srgbClr val="002060"/>
                </a:solidFill>
                <a:latin typeface="Baskerville Old Face" panose="02020602080505020303" pitchFamily="18" charset="0"/>
              </a:rPr>
              <a:t>c. longitudinal study</a:t>
            </a:r>
            <a:endParaRPr lang="en-NG" dirty="0">
              <a:solidFill>
                <a:srgbClr val="002060"/>
              </a:solidFill>
              <a:latin typeface="Baskerville Old Face" panose="02020602080505020303" pitchFamily="18" charset="0"/>
            </a:endParaRPr>
          </a:p>
        </p:txBody>
      </p:sp>
    </p:spTree>
    <p:extLst>
      <p:ext uri="{BB962C8B-B14F-4D97-AF65-F5344CB8AC3E}">
        <p14:creationId xmlns:p14="http://schemas.microsoft.com/office/powerpoint/2010/main" val="4887510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E47E1-3473-A97B-A079-2B239EEDB98E}"/>
              </a:ext>
            </a:extLst>
          </p:cNvPr>
          <p:cNvSpPr>
            <a:spLocks noGrp="1"/>
          </p:cNvSpPr>
          <p:nvPr>
            <p:ph type="title"/>
          </p:nvPr>
        </p:nvSpPr>
        <p:spPr>
          <a:xfrm>
            <a:off x="1981200" y="274639"/>
            <a:ext cx="8229600" cy="457199"/>
          </a:xfrm>
        </p:spPr>
        <p:txBody>
          <a:bodyPr>
            <a:normAutofit fontScale="90000"/>
          </a:bodyPr>
          <a:lstStyle/>
          <a:p>
            <a:r>
              <a:rPr lang="en-US" sz="4800" dirty="0">
                <a:solidFill>
                  <a:srgbClr val="002060"/>
                </a:solidFill>
                <a:latin typeface="Baskerville Old Face" panose="02020602080505020303" pitchFamily="18" charset="0"/>
              </a:rPr>
              <a:t>Class Work II</a:t>
            </a:r>
            <a:endParaRPr lang="en-NG" sz="4800" dirty="0">
              <a:solidFill>
                <a:srgbClr val="002060"/>
              </a:solidFill>
              <a:latin typeface="Baskerville Old Face" panose="02020602080505020303" pitchFamily="18" charset="0"/>
            </a:endParaRPr>
          </a:p>
        </p:txBody>
      </p:sp>
      <p:sp>
        <p:nvSpPr>
          <p:cNvPr id="3" name="Content Placeholder 2">
            <a:extLst>
              <a:ext uri="{FF2B5EF4-FFF2-40B4-BE49-F238E27FC236}">
                <a16:creationId xmlns:a16="http://schemas.microsoft.com/office/drawing/2014/main" id="{AC6AA27F-07A3-2290-B5ED-5DF8CA51B288}"/>
              </a:ext>
            </a:extLst>
          </p:cNvPr>
          <p:cNvSpPr>
            <a:spLocks noGrp="1"/>
          </p:cNvSpPr>
          <p:nvPr>
            <p:ph idx="1"/>
          </p:nvPr>
        </p:nvSpPr>
        <p:spPr>
          <a:xfrm>
            <a:off x="309715" y="1066800"/>
            <a:ext cx="11680723" cy="5171768"/>
          </a:xfrm>
        </p:spPr>
        <p:txBody>
          <a:bodyPr>
            <a:normAutofit fontScale="85000" lnSpcReduction="10000"/>
          </a:bodyPr>
          <a:lstStyle/>
          <a:p>
            <a:pPr marL="514350" indent="-514350">
              <a:buAutoNum type="arabicPeriod"/>
            </a:pPr>
            <a:r>
              <a:rPr lang="en-US" b="1" dirty="0">
                <a:solidFill>
                  <a:srgbClr val="002060"/>
                </a:solidFill>
                <a:latin typeface="Baskerville Old Face" panose="02020602080505020303" pitchFamily="18" charset="0"/>
              </a:rPr>
              <a:t>A researcher is interested in understanding the impact of service unit membership on academic performance of undergraduate students from their 100L to 400L </a:t>
            </a:r>
          </a:p>
          <a:p>
            <a:pPr marL="514350" indent="-514350">
              <a:buFont typeface="Arial" pitchFamily="34" charset="0"/>
              <a:buAutoNum type="arabicPeriod"/>
            </a:pPr>
            <a:r>
              <a:rPr lang="en-US" dirty="0">
                <a:solidFill>
                  <a:srgbClr val="002060"/>
                </a:solidFill>
                <a:latin typeface="Baskerville Old Face" panose="02020602080505020303" pitchFamily="18" charset="0"/>
              </a:rPr>
              <a:t> </a:t>
            </a:r>
            <a:r>
              <a:rPr lang="en-US" b="1" dirty="0">
                <a:solidFill>
                  <a:srgbClr val="002060"/>
                </a:solidFill>
                <a:latin typeface="Baskerville Old Face" panose="02020602080505020303" pitchFamily="18" charset="0"/>
              </a:rPr>
              <a:t>A researcher is interested in understanding the effects of service unit membership affects academic performance in 300L undergraduate students</a:t>
            </a:r>
          </a:p>
          <a:p>
            <a:pPr marL="514350" indent="-514350">
              <a:buFont typeface="Arial" pitchFamily="34" charset="0"/>
              <a:buAutoNum type="arabicPeriod"/>
            </a:pPr>
            <a:r>
              <a:rPr lang="en-US" b="1" dirty="0">
                <a:solidFill>
                  <a:srgbClr val="002060"/>
                </a:solidFill>
                <a:latin typeface="Baskerville Old Face" panose="02020602080505020303" pitchFamily="18" charset="0"/>
              </a:rPr>
              <a:t>A researcher is interested in understanding if all students in service units perform well academically</a:t>
            </a:r>
          </a:p>
          <a:p>
            <a:pPr marL="514350" indent="-514350">
              <a:buFont typeface="Arial" pitchFamily="34" charset="0"/>
              <a:buAutoNum type="arabicPeriod"/>
            </a:pPr>
            <a:r>
              <a:rPr lang="en-US" b="1" dirty="0">
                <a:solidFill>
                  <a:srgbClr val="002060"/>
                </a:solidFill>
                <a:latin typeface="Baskerville Old Face" panose="02020602080505020303" pitchFamily="18" charset="0"/>
              </a:rPr>
              <a:t>A researcher is interested in understanding the effects of service unit membership on academic performance of undergraduate students</a:t>
            </a:r>
          </a:p>
          <a:p>
            <a:pPr marL="514350" indent="-514350">
              <a:buFont typeface="Arial" pitchFamily="34" charset="0"/>
              <a:buAutoNum type="arabicPeriod"/>
            </a:pPr>
            <a:r>
              <a:rPr lang="en-US" b="1" dirty="0">
                <a:solidFill>
                  <a:srgbClr val="002060"/>
                </a:solidFill>
                <a:latin typeface="Baskerville Old Face" panose="02020602080505020303" pitchFamily="18" charset="0"/>
              </a:rPr>
              <a:t>To examine the relationship between the effectiveness of service unit participation on academic </a:t>
            </a:r>
            <a:r>
              <a:rPr lang="en-US" b="1" dirty="0" err="1">
                <a:solidFill>
                  <a:srgbClr val="002060"/>
                </a:solidFill>
                <a:latin typeface="Baskerville Old Face" panose="02020602080505020303" pitchFamily="18" charset="0"/>
              </a:rPr>
              <a:t>exellence</a:t>
            </a:r>
            <a:r>
              <a:rPr lang="en-US" b="1" dirty="0">
                <a:solidFill>
                  <a:srgbClr val="002060"/>
                </a:solidFill>
                <a:latin typeface="Baskerville Old Face" panose="02020602080505020303" pitchFamily="18" charset="0"/>
              </a:rPr>
              <a:t> of undergraduate students</a:t>
            </a:r>
          </a:p>
          <a:p>
            <a:pPr marL="514350" indent="-514350">
              <a:buFont typeface="Arial" pitchFamily="34" charset="0"/>
              <a:buAutoNum type="arabicPeriod"/>
            </a:pPr>
            <a:endParaRPr lang="en-US" b="1" dirty="0">
              <a:solidFill>
                <a:srgbClr val="002060"/>
              </a:solidFill>
              <a:latin typeface="Baskerville Old Face" panose="02020602080505020303" pitchFamily="18" charset="0"/>
            </a:endParaRPr>
          </a:p>
        </p:txBody>
      </p:sp>
    </p:spTree>
    <p:extLst>
      <p:ext uri="{BB962C8B-B14F-4D97-AF65-F5344CB8AC3E}">
        <p14:creationId xmlns:p14="http://schemas.microsoft.com/office/powerpoint/2010/main" val="68047325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B8F9B5-FB18-1FDD-4E8A-F6A6CD8DFC16}"/>
              </a:ext>
            </a:extLst>
          </p:cNvPr>
          <p:cNvSpPr>
            <a:spLocks noGrp="1"/>
          </p:cNvSpPr>
          <p:nvPr>
            <p:ph type="title"/>
          </p:nvPr>
        </p:nvSpPr>
        <p:spPr>
          <a:xfrm>
            <a:off x="1981200" y="2057400"/>
            <a:ext cx="8229600" cy="2514600"/>
          </a:xfrm>
        </p:spPr>
        <p:txBody>
          <a:bodyPr>
            <a:noAutofit/>
          </a:bodyPr>
          <a:lstStyle/>
          <a:p>
            <a:pPr algn="ctr"/>
            <a:r>
              <a:rPr lang="en-US" sz="5400" dirty="0">
                <a:solidFill>
                  <a:srgbClr val="002060"/>
                </a:solidFill>
                <a:latin typeface="Baskerville Old Face" panose="02020602080505020303" pitchFamily="18" charset="0"/>
              </a:rPr>
              <a:t>Research Design Based </a:t>
            </a:r>
            <a:br>
              <a:rPr lang="en-US" sz="5400" dirty="0">
                <a:solidFill>
                  <a:srgbClr val="002060"/>
                </a:solidFill>
                <a:latin typeface="Baskerville Old Face" panose="02020602080505020303" pitchFamily="18" charset="0"/>
              </a:rPr>
            </a:br>
            <a:r>
              <a:rPr lang="en-US" sz="5400" dirty="0">
                <a:solidFill>
                  <a:srgbClr val="002060"/>
                </a:solidFill>
                <a:latin typeface="Baskerville Old Face" panose="02020602080505020303" pitchFamily="18" charset="0"/>
              </a:rPr>
              <a:t>on</a:t>
            </a:r>
            <a:br>
              <a:rPr lang="en-US" sz="5400" dirty="0">
                <a:solidFill>
                  <a:srgbClr val="002060"/>
                </a:solidFill>
                <a:latin typeface="Baskerville Old Face" panose="02020602080505020303" pitchFamily="18" charset="0"/>
              </a:rPr>
            </a:br>
            <a:r>
              <a:rPr lang="en-US" sz="5400" dirty="0">
                <a:solidFill>
                  <a:srgbClr val="002060"/>
                </a:solidFill>
                <a:latin typeface="Baskerville Old Face" panose="02020602080505020303" pitchFamily="18" charset="0"/>
              </a:rPr>
              <a:t> Reference Period </a:t>
            </a:r>
            <a:endParaRPr lang="en-NG" sz="5400" dirty="0">
              <a:solidFill>
                <a:srgbClr val="002060"/>
              </a:solidFill>
              <a:latin typeface="Baskerville Old Face" panose="02020602080505020303" pitchFamily="18" charset="0"/>
            </a:endParaRPr>
          </a:p>
        </p:txBody>
      </p:sp>
    </p:spTree>
    <p:extLst>
      <p:ext uri="{BB962C8B-B14F-4D97-AF65-F5344CB8AC3E}">
        <p14:creationId xmlns:p14="http://schemas.microsoft.com/office/powerpoint/2010/main" val="300970041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6BCF9E-6575-1412-EFE1-FFF2B22FDC58}"/>
              </a:ext>
            </a:extLst>
          </p:cNvPr>
          <p:cNvSpPr>
            <a:spLocks noGrp="1"/>
          </p:cNvSpPr>
          <p:nvPr>
            <p:ph type="title"/>
          </p:nvPr>
        </p:nvSpPr>
        <p:spPr/>
        <p:txBody>
          <a:bodyPr/>
          <a:lstStyle/>
          <a:p>
            <a:endParaRPr lang="en-NG" dirty="0"/>
          </a:p>
        </p:txBody>
      </p:sp>
      <p:sp>
        <p:nvSpPr>
          <p:cNvPr id="3" name="Content Placeholder 2">
            <a:extLst>
              <a:ext uri="{FF2B5EF4-FFF2-40B4-BE49-F238E27FC236}">
                <a16:creationId xmlns:a16="http://schemas.microsoft.com/office/drawing/2014/main" id="{BA768B32-12D2-0B59-C928-ECD7910E76BE}"/>
              </a:ext>
            </a:extLst>
          </p:cNvPr>
          <p:cNvSpPr>
            <a:spLocks noGrp="1"/>
          </p:cNvSpPr>
          <p:nvPr>
            <p:ph idx="1"/>
          </p:nvPr>
        </p:nvSpPr>
        <p:spPr/>
        <p:txBody>
          <a:bodyPr/>
          <a:lstStyle/>
          <a:p>
            <a:r>
              <a:rPr lang="en-US" dirty="0">
                <a:latin typeface="Baskerville Old Face" panose="02020602080505020303" pitchFamily="18" charset="0"/>
              </a:rPr>
              <a:t>The reference period refers to the </a:t>
            </a:r>
            <a:r>
              <a:rPr lang="en-US" b="1" dirty="0">
                <a:solidFill>
                  <a:srgbClr val="002060"/>
                </a:solidFill>
                <a:latin typeface="Baskerville Old Face" panose="02020602080505020303" pitchFamily="18" charset="0"/>
              </a:rPr>
              <a:t>time-frame</a:t>
            </a:r>
            <a:r>
              <a:rPr lang="en-US" dirty="0">
                <a:latin typeface="Baskerville Old Face" panose="02020602080505020303" pitchFamily="18" charset="0"/>
              </a:rPr>
              <a:t> in which a study is exploring a phenomenon, situation, event or problem. </a:t>
            </a:r>
          </a:p>
          <a:p>
            <a:r>
              <a:rPr lang="en-US" dirty="0">
                <a:latin typeface="Baskerville Old Face" panose="02020602080505020303" pitchFamily="18" charset="0"/>
              </a:rPr>
              <a:t>Studies are categorized from this perspective as:</a:t>
            </a:r>
          </a:p>
          <a:p>
            <a:r>
              <a:rPr lang="en-US" dirty="0">
                <a:latin typeface="Baskerville Old Face" panose="02020602080505020303" pitchFamily="18" charset="0"/>
              </a:rPr>
              <a:t>Retrospective;</a:t>
            </a:r>
          </a:p>
          <a:p>
            <a:r>
              <a:rPr lang="en-US" dirty="0">
                <a:latin typeface="Baskerville Old Face" panose="02020602080505020303" pitchFamily="18" charset="0"/>
              </a:rPr>
              <a:t>Prospective;</a:t>
            </a:r>
          </a:p>
          <a:p>
            <a:r>
              <a:rPr lang="en-US" dirty="0">
                <a:latin typeface="Baskerville Old Face" panose="02020602080505020303" pitchFamily="18" charset="0"/>
              </a:rPr>
              <a:t>Retrospective–prospective.</a:t>
            </a:r>
            <a:endParaRPr lang="en-NG" dirty="0">
              <a:latin typeface="Baskerville Old Face" panose="02020602080505020303" pitchFamily="18" charset="0"/>
            </a:endParaRPr>
          </a:p>
        </p:txBody>
      </p:sp>
    </p:spTree>
    <p:extLst>
      <p:ext uri="{BB962C8B-B14F-4D97-AF65-F5344CB8AC3E}">
        <p14:creationId xmlns:p14="http://schemas.microsoft.com/office/powerpoint/2010/main" val="333496219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8877BE-032C-70B1-8BEA-1F17A80E0D05}"/>
              </a:ext>
            </a:extLst>
          </p:cNvPr>
          <p:cNvSpPr>
            <a:spLocks noGrp="1"/>
          </p:cNvSpPr>
          <p:nvPr>
            <p:ph type="title"/>
          </p:nvPr>
        </p:nvSpPr>
        <p:spPr/>
        <p:txBody>
          <a:bodyPr>
            <a:normAutofit/>
          </a:bodyPr>
          <a:lstStyle/>
          <a:p>
            <a:r>
              <a:rPr lang="en-US" b="1" dirty="0">
                <a:solidFill>
                  <a:srgbClr val="002060"/>
                </a:solidFill>
                <a:latin typeface="Baskerville Old Face" panose="02020602080505020303" pitchFamily="18" charset="0"/>
              </a:rPr>
              <a:t>The Retrospective study Design</a:t>
            </a:r>
            <a:endParaRPr lang="en-NG" b="1" dirty="0">
              <a:solidFill>
                <a:srgbClr val="002060"/>
              </a:solidFill>
              <a:latin typeface="Baskerville Old Face" panose="02020602080505020303" pitchFamily="18" charset="0"/>
            </a:endParaRPr>
          </a:p>
        </p:txBody>
      </p:sp>
      <p:sp>
        <p:nvSpPr>
          <p:cNvPr id="3" name="Content Placeholder 2">
            <a:extLst>
              <a:ext uri="{FF2B5EF4-FFF2-40B4-BE49-F238E27FC236}">
                <a16:creationId xmlns:a16="http://schemas.microsoft.com/office/drawing/2014/main" id="{6CD66C60-F468-2D42-7822-B66C8FFC9C89}"/>
              </a:ext>
            </a:extLst>
          </p:cNvPr>
          <p:cNvSpPr>
            <a:spLocks noGrp="1"/>
          </p:cNvSpPr>
          <p:nvPr>
            <p:ph idx="1"/>
          </p:nvPr>
        </p:nvSpPr>
        <p:spPr>
          <a:xfrm>
            <a:off x="589935" y="1385795"/>
            <a:ext cx="11017046" cy="4867522"/>
          </a:xfrm>
        </p:spPr>
        <p:txBody>
          <a:bodyPr>
            <a:normAutofit fontScale="85000" lnSpcReduction="20000"/>
          </a:bodyPr>
          <a:lstStyle/>
          <a:p>
            <a:r>
              <a:rPr lang="en-US" dirty="0">
                <a:latin typeface="Baskerville Old Face" panose="02020602080505020303" pitchFamily="18" charset="0"/>
              </a:rPr>
              <a:t>Retrospective studies investigate a phenomenon, situation, problem or issue that has happened in the past. </a:t>
            </a:r>
          </a:p>
          <a:p>
            <a:r>
              <a:rPr lang="en-US" dirty="0">
                <a:latin typeface="Baskerville Old Face" panose="02020602080505020303" pitchFamily="18" charset="0"/>
              </a:rPr>
              <a:t>They are usually conducted based of the data available for that period or based on respondents’ recall of a situation </a:t>
            </a:r>
          </a:p>
          <a:p>
            <a:r>
              <a:rPr lang="en-US" dirty="0">
                <a:latin typeface="Baskerville Old Face" panose="02020602080505020303" pitchFamily="18" charset="0"/>
              </a:rPr>
              <a:t>Example:</a:t>
            </a:r>
          </a:p>
          <a:p>
            <a:pPr lvl="1"/>
            <a:r>
              <a:rPr lang="en-US" dirty="0">
                <a:solidFill>
                  <a:srgbClr val="C00000"/>
                </a:solidFill>
                <a:latin typeface="Baskerville Old Face" panose="02020602080505020303" pitchFamily="18" charset="0"/>
              </a:rPr>
              <a:t>The living conditions of Aboriginal and Torres Strait Islander peoples in Australia in the early twentieth century.</a:t>
            </a:r>
          </a:p>
          <a:p>
            <a:pPr lvl="1"/>
            <a:r>
              <a:rPr lang="en-US" dirty="0">
                <a:solidFill>
                  <a:srgbClr val="C00000"/>
                </a:solidFill>
                <a:latin typeface="Baskerville Old Face" panose="02020602080505020303" pitchFamily="18" charset="0"/>
              </a:rPr>
              <a:t>The utilization of land before the Second World War in Western Australia.</a:t>
            </a:r>
          </a:p>
          <a:p>
            <a:pPr lvl="1"/>
            <a:r>
              <a:rPr lang="en-US" dirty="0">
                <a:solidFill>
                  <a:srgbClr val="C00000"/>
                </a:solidFill>
                <a:latin typeface="Baskerville Old Face" panose="02020602080505020303" pitchFamily="18" charset="0"/>
              </a:rPr>
              <a:t>A historical analysis of migratory movements in Eastern Europe between 1915 and 1945.</a:t>
            </a:r>
          </a:p>
          <a:p>
            <a:pPr lvl="1"/>
            <a:r>
              <a:rPr lang="en-US" dirty="0">
                <a:solidFill>
                  <a:srgbClr val="C00000"/>
                </a:solidFill>
                <a:latin typeface="Baskerville Old Face" panose="02020602080505020303" pitchFamily="18" charset="0"/>
              </a:rPr>
              <a:t>The relationship between levels of unemployment and street crime.</a:t>
            </a:r>
            <a:endParaRPr lang="en-NG" dirty="0">
              <a:solidFill>
                <a:srgbClr val="C00000"/>
              </a:solidFill>
              <a:latin typeface="Baskerville Old Face" panose="02020602080505020303" pitchFamily="18" charset="0"/>
            </a:endParaRPr>
          </a:p>
        </p:txBody>
      </p:sp>
    </p:spTree>
    <p:extLst>
      <p:ext uri="{BB962C8B-B14F-4D97-AF65-F5344CB8AC3E}">
        <p14:creationId xmlns:p14="http://schemas.microsoft.com/office/powerpoint/2010/main" val="91302739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0DF867-881F-7636-7D6A-D855773E51E6}"/>
              </a:ext>
            </a:extLst>
          </p:cNvPr>
          <p:cNvSpPr>
            <a:spLocks noGrp="1"/>
          </p:cNvSpPr>
          <p:nvPr>
            <p:ph type="title"/>
          </p:nvPr>
        </p:nvSpPr>
        <p:spPr/>
        <p:txBody>
          <a:bodyPr>
            <a:normAutofit/>
          </a:bodyPr>
          <a:lstStyle/>
          <a:p>
            <a:r>
              <a:rPr lang="en-US" b="1" dirty="0">
                <a:solidFill>
                  <a:srgbClr val="002060"/>
                </a:solidFill>
                <a:latin typeface="Baskerville Old Face" panose="02020602080505020303" pitchFamily="18" charset="0"/>
              </a:rPr>
              <a:t>The Prospective Study Design</a:t>
            </a:r>
            <a:endParaRPr lang="en-NG" b="1" dirty="0">
              <a:solidFill>
                <a:srgbClr val="002060"/>
              </a:solidFill>
              <a:latin typeface="Baskerville Old Face" panose="02020602080505020303" pitchFamily="18" charset="0"/>
            </a:endParaRPr>
          </a:p>
        </p:txBody>
      </p:sp>
      <p:sp>
        <p:nvSpPr>
          <p:cNvPr id="3" name="Content Placeholder 2">
            <a:extLst>
              <a:ext uri="{FF2B5EF4-FFF2-40B4-BE49-F238E27FC236}">
                <a16:creationId xmlns:a16="http://schemas.microsoft.com/office/drawing/2014/main" id="{89F3CB78-073A-751A-6E7E-1332847E5F23}"/>
              </a:ext>
            </a:extLst>
          </p:cNvPr>
          <p:cNvSpPr>
            <a:spLocks noGrp="1"/>
          </p:cNvSpPr>
          <p:nvPr>
            <p:ph idx="1"/>
          </p:nvPr>
        </p:nvSpPr>
        <p:spPr>
          <a:xfrm>
            <a:off x="707923" y="1417639"/>
            <a:ext cx="10849205" cy="4761935"/>
          </a:xfrm>
        </p:spPr>
        <p:txBody>
          <a:bodyPr>
            <a:normAutofit/>
          </a:bodyPr>
          <a:lstStyle/>
          <a:p>
            <a:r>
              <a:rPr lang="en-US" dirty="0">
                <a:latin typeface="Baskerville Old Face" panose="02020602080505020303" pitchFamily="18" charset="0"/>
              </a:rPr>
              <a:t>Prospective studies refer to the likely prevalence of a phenomenon, situation, problem, attitude or outcome in the future</a:t>
            </a:r>
          </a:p>
          <a:p>
            <a:r>
              <a:rPr lang="en-US" dirty="0">
                <a:latin typeface="Baskerville Old Face" panose="02020602080505020303" pitchFamily="18" charset="0"/>
              </a:rPr>
              <a:t>Such studies attempt to establish the outcome of an event or what is likely to happen.</a:t>
            </a:r>
          </a:p>
          <a:p>
            <a:r>
              <a:rPr lang="en-US" dirty="0">
                <a:latin typeface="Baskerville Old Face" panose="02020602080505020303" pitchFamily="18" charset="0"/>
              </a:rPr>
              <a:t>Experiments are usually classified as prospective studies as the researcher must wait for an intervention to register its effect on the study population</a:t>
            </a:r>
            <a:endParaRPr lang="en-NG" dirty="0">
              <a:latin typeface="Baskerville Old Face" panose="02020602080505020303" pitchFamily="18" charset="0"/>
            </a:endParaRPr>
          </a:p>
        </p:txBody>
      </p:sp>
    </p:spTree>
    <p:extLst>
      <p:ext uri="{BB962C8B-B14F-4D97-AF65-F5344CB8AC3E}">
        <p14:creationId xmlns:p14="http://schemas.microsoft.com/office/powerpoint/2010/main" val="256111334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0A9248-DC66-F9A8-CCCA-2E9ABA2374B6}"/>
              </a:ext>
            </a:extLst>
          </p:cNvPr>
          <p:cNvSpPr>
            <a:spLocks noGrp="1"/>
          </p:cNvSpPr>
          <p:nvPr>
            <p:ph type="title"/>
          </p:nvPr>
        </p:nvSpPr>
        <p:spPr/>
        <p:txBody>
          <a:bodyPr>
            <a:normAutofit/>
          </a:bodyPr>
          <a:lstStyle/>
          <a:p>
            <a:r>
              <a:rPr lang="en-US" sz="4400" dirty="0">
                <a:solidFill>
                  <a:srgbClr val="002060"/>
                </a:solidFill>
                <a:latin typeface="Baskerville Old Face" panose="02020602080505020303" pitchFamily="18" charset="0"/>
              </a:rPr>
              <a:t>Examples of Prospective studies</a:t>
            </a:r>
            <a:endParaRPr lang="en-NG" b="1" dirty="0">
              <a:solidFill>
                <a:srgbClr val="002060"/>
              </a:solidFill>
            </a:endParaRPr>
          </a:p>
        </p:txBody>
      </p:sp>
      <p:sp>
        <p:nvSpPr>
          <p:cNvPr id="3" name="Content Placeholder 2">
            <a:extLst>
              <a:ext uri="{FF2B5EF4-FFF2-40B4-BE49-F238E27FC236}">
                <a16:creationId xmlns:a16="http://schemas.microsoft.com/office/drawing/2014/main" id="{814341AA-F0EC-B70A-A567-EF4F4F6DDC1E}"/>
              </a:ext>
            </a:extLst>
          </p:cNvPr>
          <p:cNvSpPr>
            <a:spLocks noGrp="1"/>
          </p:cNvSpPr>
          <p:nvPr>
            <p:ph idx="1"/>
          </p:nvPr>
        </p:nvSpPr>
        <p:spPr>
          <a:xfrm>
            <a:off x="335360" y="1417639"/>
            <a:ext cx="11521280" cy="4894671"/>
          </a:xfrm>
        </p:spPr>
        <p:txBody>
          <a:bodyPr>
            <a:normAutofit fontScale="70000" lnSpcReduction="20000"/>
          </a:bodyPr>
          <a:lstStyle/>
          <a:p>
            <a:endParaRPr lang="en-US" sz="800" dirty="0">
              <a:latin typeface="Baskerville Old Face" panose="02020602080505020303" pitchFamily="18" charset="0"/>
            </a:endParaRPr>
          </a:p>
          <a:p>
            <a:r>
              <a:rPr lang="en-US" sz="4000" dirty="0">
                <a:latin typeface="Baskerville Old Face" panose="02020602080505020303" pitchFamily="18" charset="0"/>
              </a:rPr>
              <a:t>To determine, under field conditions, the impact of maternal and child health services on the level of infant mortality.</a:t>
            </a:r>
          </a:p>
          <a:p>
            <a:r>
              <a:rPr lang="en-US" sz="4000" dirty="0">
                <a:latin typeface="Baskerville Old Face" panose="02020602080505020303" pitchFamily="18" charset="0"/>
              </a:rPr>
              <a:t>To establish the effects of a counselling service on the extent of marital problems.</a:t>
            </a:r>
          </a:p>
          <a:p>
            <a:r>
              <a:rPr lang="en-US" sz="4000" dirty="0">
                <a:latin typeface="Baskerville Old Face" panose="02020602080505020303" pitchFamily="18" charset="0"/>
              </a:rPr>
              <a:t>To determine the impact of random breath testing on the prevention of road accidents.</a:t>
            </a:r>
          </a:p>
          <a:p>
            <a:r>
              <a:rPr lang="en-US" sz="4000" dirty="0">
                <a:latin typeface="Baskerville Old Face" panose="02020602080505020303" pitchFamily="18" charset="0"/>
              </a:rPr>
              <a:t>To find out the effect of parental involvement on the level of academic achievement of their children.</a:t>
            </a:r>
          </a:p>
          <a:p>
            <a:r>
              <a:rPr lang="en-US" sz="4000" dirty="0">
                <a:latin typeface="Baskerville Old Face" panose="02020602080505020303" pitchFamily="18" charset="0"/>
              </a:rPr>
              <a:t>To measure the effects of a change in migration policy on the extent of immigration in Australia.</a:t>
            </a:r>
          </a:p>
          <a:p>
            <a:endParaRPr lang="en-NG" dirty="0"/>
          </a:p>
        </p:txBody>
      </p:sp>
    </p:spTree>
    <p:extLst>
      <p:ext uri="{BB962C8B-B14F-4D97-AF65-F5344CB8AC3E}">
        <p14:creationId xmlns:p14="http://schemas.microsoft.com/office/powerpoint/2010/main" val="118304244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572AE1-C126-4833-C3E0-66075203E5D1}"/>
              </a:ext>
            </a:extLst>
          </p:cNvPr>
          <p:cNvSpPr>
            <a:spLocks noGrp="1"/>
          </p:cNvSpPr>
          <p:nvPr>
            <p:ph type="title"/>
          </p:nvPr>
        </p:nvSpPr>
        <p:spPr>
          <a:xfrm>
            <a:off x="1981200" y="274638"/>
            <a:ext cx="8458200" cy="1173162"/>
          </a:xfrm>
        </p:spPr>
        <p:txBody>
          <a:bodyPr>
            <a:normAutofit fontScale="90000"/>
          </a:bodyPr>
          <a:lstStyle/>
          <a:p>
            <a:r>
              <a:rPr lang="en-US" b="1" dirty="0">
                <a:solidFill>
                  <a:srgbClr val="002060"/>
                </a:solidFill>
                <a:latin typeface="Baskerville Old Face" panose="02020602080505020303" pitchFamily="18" charset="0"/>
              </a:rPr>
              <a:t>Retrospective–prospective Study Design</a:t>
            </a:r>
            <a:endParaRPr lang="en-NG" b="1" dirty="0">
              <a:solidFill>
                <a:srgbClr val="002060"/>
              </a:solidFill>
              <a:latin typeface="Baskerville Old Face" panose="02020602080505020303" pitchFamily="18" charset="0"/>
            </a:endParaRPr>
          </a:p>
        </p:txBody>
      </p:sp>
      <p:sp>
        <p:nvSpPr>
          <p:cNvPr id="3" name="Content Placeholder 2">
            <a:extLst>
              <a:ext uri="{FF2B5EF4-FFF2-40B4-BE49-F238E27FC236}">
                <a16:creationId xmlns:a16="http://schemas.microsoft.com/office/drawing/2014/main" id="{9AB99B68-CF5A-AC66-B458-700ACB8BC18F}"/>
              </a:ext>
            </a:extLst>
          </p:cNvPr>
          <p:cNvSpPr>
            <a:spLocks noGrp="1"/>
          </p:cNvSpPr>
          <p:nvPr>
            <p:ph idx="1"/>
          </p:nvPr>
        </p:nvSpPr>
        <p:spPr/>
        <p:txBody>
          <a:bodyPr>
            <a:normAutofit/>
          </a:bodyPr>
          <a:lstStyle/>
          <a:p>
            <a:r>
              <a:rPr lang="en-US" dirty="0">
                <a:latin typeface="Baskerville Old Face" panose="02020602080505020303" pitchFamily="18" charset="0"/>
              </a:rPr>
              <a:t>Focus on past trends in a phenomenon and study it into the future.</a:t>
            </a:r>
          </a:p>
          <a:p>
            <a:r>
              <a:rPr lang="en-US" dirty="0">
                <a:latin typeface="Baskerville Old Face" panose="02020602080505020303" pitchFamily="18" charset="0"/>
              </a:rPr>
              <a:t>Part of the data is collected retrospectively from the existing records before the intervention is introduced and then the study population is followed to ascertain the impact of the intervention</a:t>
            </a:r>
            <a:endParaRPr lang="en-NG" dirty="0">
              <a:latin typeface="Baskerville Old Face" panose="02020602080505020303" pitchFamily="18" charset="0"/>
            </a:endParaRPr>
          </a:p>
        </p:txBody>
      </p:sp>
    </p:spTree>
    <p:extLst>
      <p:ext uri="{BB962C8B-B14F-4D97-AF65-F5344CB8AC3E}">
        <p14:creationId xmlns:p14="http://schemas.microsoft.com/office/powerpoint/2010/main" val="112004110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02A1073-359B-AB45-CA96-4B1570163278}"/>
              </a:ext>
            </a:extLst>
          </p:cNvPr>
          <p:cNvSpPr>
            <a:spLocks noGrp="1"/>
          </p:cNvSpPr>
          <p:nvPr>
            <p:ph idx="1"/>
          </p:nvPr>
        </p:nvSpPr>
        <p:spPr>
          <a:xfrm>
            <a:off x="530941" y="304801"/>
            <a:ext cx="11090787" cy="5943599"/>
          </a:xfrm>
        </p:spPr>
        <p:txBody>
          <a:bodyPr>
            <a:normAutofit fontScale="92500" lnSpcReduction="20000"/>
          </a:bodyPr>
          <a:lstStyle/>
          <a:p>
            <a:r>
              <a:rPr lang="en-US" dirty="0">
                <a:latin typeface="Baskerville Old Face" panose="02020602080505020303" pitchFamily="18" charset="0"/>
              </a:rPr>
              <a:t>Studies under this category measure the impact of an intervention without having a control group. </a:t>
            </a:r>
          </a:p>
          <a:p>
            <a:r>
              <a:rPr lang="en-US" dirty="0">
                <a:latin typeface="Baskerville Old Face" panose="02020602080505020303" pitchFamily="18" charset="0"/>
              </a:rPr>
              <a:t>Most Before-and-After studies, if carried out without having a control </a:t>
            </a:r>
            <a:r>
              <a:rPr lang="en-US" dirty="0">
                <a:latin typeface="Baskerville Old Face" panose="02020602080505020303" pitchFamily="18" charset="0"/>
                <a:sym typeface="Wingdings" panose="05000000000000000000" pitchFamily="2" charset="2"/>
              </a:rPr>
              <a:t></a:t>
            </a:r>
            <a:r>
              <a:rPr lang="en-US" dirty="0">
                <a:latin typeface="Baskerville Old Face" panose="02020602080505020303" pitchFamily="18" charset="0"/>
              </a:rPr>
              <a:t> where the baseline is constructed from the same population before introducing the intervention – will be classified as Retrospective–prospective studies.</a:t>
            </a:r>
          </a:p>
          <a:p>
            <a:r>
              <a:rPr lang="en-US" dirty="0">
                <a:latin typeface="Baskerville Old Face" panose="02020602080505020303" pitchFamily="18" charset="0"/>
              </a:rPr>
              <a:t>Trend studies, which become the basis of projections</a:t>
            </a:r>
          </a:p>
          <a:p>
            <a:r>
              <a:rPr lang="en-US" dirty="0">
                <a:latin typeface="Baskerville Old Face" panose="02020602080505020303" pitchFamily="18" charset="0"/>
              </a:rPr>
              <a:t>Some examples of retrospective–prospective studies are:</a:t>
            </a:r>
          </a:p>
          <a:p>
            <a:pPr lvl="1"/>
            <a:r>
              <a:rPr lang="en-US" dirty="0">
                <a:solidFill>
                  <a:srgbClr val="C00000"/>
                </a:solidFill>
                <a:latin typeface="Baskerville Old Face" panose="02020602080505020303" pitchFamily="18" charset="0"/>
              </a:rPr>
              <a:t>The effect of random breath testing on road accidents.</a:t>
            </a:r>
          </a:p>
          <a:p>
            <a:pPr lvl="1"/>
            <a:r>
              <a:rPr lang="en-US" dirty="0">
                <a:solidFill>
                  <a:srgbClr val="C00000"/>
                </a:solidFill>
                <a:latin typeface="Baskerville Old Face" panose="02020602080505020303" pitchFamily="18" charset="0"/>
              </a:rPr>
              <a:t>The impact of incentives on the productivity of the employees of an organization.</a:t>
            </a:r>
          </a:p>
          <a:p>
            <a:pPr lvl="1"/>
            <a:r>
              <a:rPr lang="en-US" dirty="0">
                <a:solidFill>
                  <a:srgbClr val="C00000"/>
                </a:solidFill>
                <a:latin typeface="Baskerville Old Face" panose="02020602080505020303" pitchFamily="18" charset="0"/>
              </a:rPr>
              <a:t>The impact of maternal and child health services on the infant mortality rate.</a:t>
            </a:r>
          </a:p>
          <a:p>
            <a:pPr lvl="1"/>
            <a:r>
              <a:rPr lang="en-US" dirty="0">
                <a:solidFill>
                  <a:srgbClr val="C00000"/>
                </a:solidFill>
                <a:latin typeface="Baskerville Old Face" panose="02020602080505020303" pitchFamily="18" charset="0"/>
              </a:rPr>
              <a:t>The effect of an advertisement on the sale of a product.</a:t>
            </a:r>
            <a:endParaRPr lang="en-NG" dirty="0">
              <a:solidFill>
                <a:srgbClr val="C00000"/>
              </a:solidFill>
              <a:latin typeface="Baskerville Old Face" panose="02020602080505020303" pitchFamily="18" charset="0"/>
            </a:endParaRPr>
          </a:p>
        </p:txBody>
      </p:sp>
    </p:spTree>
    <p:extLst>
      <p:ext uri="{BB962C8B-B14F-4D97-AF65-F5344CB8AC3E}">
        <p14:creationId xmlns:p14="http://schemas.microsoft.com/office/powerpoint/2010/main" val="3549726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927F51-7948-199A-6379-73CCB81B6B0E}"/>
              </a:ext>
            </a:extLst>
          </p:cNvPr>
          <p:cNvSpPr>
            <a:spLocks noGrp="1"/>
          </p:cNvSpPr>
          <p:nvPr>
            <p:ph type="title"/>
          </p:nvPr>
        </p:nvSpPr>
        <p:spPr/>
        <p:txBody>
          <a:bodyPr/>
          <a:lstStyle/>
          <a:p>
            <a:pPr algn="ctr"/>
            <a:r>
              <a:rPr lang="en-US" i="1" dirty="0"/>
              <a:t>Scenario</a:t>
            </a:r>
            <a:r>
              <a:rPr lang="en-US" dirty="0"/>
              <a:t> </a:t>
            </a:r>
            <a:r>
              <a:rPr lang="en-US" i="1" dirty="0"/>
              <a:t>2</a:t>
            </a:r>
            <a:endParaRPr lang="en-NG" i="1" dirty="0"/>
          </a:p>
        </p:txBody>
      </p:sp>
      <p:sp>
        <p:nvSpPr>
          <p:cNvPr id="3" name="Content Placeholder 2">
            <a:extLst>
              <a:ext uri="{FF2B5EF4-FFF2-40B4-BE49-F238E27FC236}">
                <a16:creationId xmlns:a16="http://schemas.microsoft.com/office/drawing/2014/main" id="{D26854CB-E58C-36D2-98D5-FBB57FC17D11}"/>
              </a:ext>
            </a:extLst>
          </p:cNvPr>
          <p:cNvSpPr>
            <a:spLocks noGrp="1"/>
          </p:cNvSpPr>
          <p:nvPr>
            <p:ph idx="1"/>
          </p:nvPr>
        </p:nvSpPr>
        <p:spPr>
          <a:xfrm>
            <a:off x="335360" y="1412776"/>
            <a:ext cx="11521280" cy="4823131"/>
          </a:xfrm>
        </p:spPr>
        <p:txBody>
          <a:bodyPr/>
          <a:lstStyle/>
          <a:p>
            <a:r>
              <a:rPr lang="en-US" dirty="0">
                <a:latin typeface="Baskerville Old Face" panose="02020602080505020303" pitchFamily="18" charset="0"/>
              </a:rPr>
              <a:t>Now, consider the same scenario except this time the classmate says something like, “I just believe what the research says.” The classmate repeats “I just believe it” every time the professor elicits questions or points out limitations, and the only evidence he or she offers in support of the research are personal anecdotes. </a:t>
            </a:r>
          </a:p>
          <a:p>
            <a:r>
              <a:rPr lang="en-US" b="1" dirty="0">
                <a:latin typeface="Baskerville Old Face" panose="02020602080505020303" pitchFamily="18" charset="0"/>
              </a:rPr>
              <a:t>Now how do you respond to your classmate’s unquestioning agreement with the research? </a:t>
            </a:r>
            <a:endParaRPr lang="en-NG" b="1" dirty="0">
              <a:latin typeface="Baskerville Old Face" panose="02020602080505020303" pitchFamily="18" charset="0"/>
            </a:endParaRPr>
          </a:p>
        </p:txBody>
      </p:sp>
      <p:sp>
        <p:nvSpPr>
          <p:cNvPr id="4" name="Slide Number Placeholder 3">
            <a:extLst>
              <a:ext uri="{FF2B5EF4-FFF2-40B4-BE49-F238E27FC236}">
                <a16:creationId xmlns:a16="http://schemas.microsoft.com/office/drawing/2014/main" id="{C7432FC9-CD0E-07B2-B64A-156E21D38A50}"/>
              </a:ext>
            </a:extLst>
          </p:cNvPr>
          <p:cNvSpPr>
            <a:spLocks noGrp="1"/>
          </p:cNvSpPr>
          <p:nvPr>
            <p:ph type="sldNum" sz="quarter" idx="12"/>
          </p:nvPr>
        </p:nvSpPr>
        <p:spPr/>
        <p:txBody>
          <a:bodyPr/>
          <a:lstStyle/>
          <a:p>
            <a:fld id="{B310DB28-467B-42AB-AF30-926E64120C57}" type="slidenum">
              <a:rPr lang="en-GB" smtClean="0"/>
              <a:pPr/>
              <a:t>5</a:t>
            </a:fld>
            <a:endParaRPr lang="en-GB" dirty="0"/>
          </a:p>
        </p:txBody>
      </p:sp>
    </p:spTree>
    <p:extLst>
      <p:ext uri="{BB962C8B-B14F-4D97-AF65-F5344CB8AC3E}">
        <p14:creationId xmlns:p14="http://schemas.microsoft.com/office/powerpoint/2010/main" val="233330430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C04A78-061F-D1FE-5E24-B15B756C483F}"/>
              </a:ext>
            </a:extLst>
          </p:cNvPr>
          <p:cNvSpPr>
            <a:spLocks noGrp="1"/>
          </p:cNvSpPr>
          <p:nvPr>
            <p:ph type="title"/>
          </p:nvPr>
        </p:nvSpPr>
        <p:spPr>
          <a:xfrm>
            <a:off x="1676400" y="274638"/>
            <a:ext cx="8763000" cy="715962"/>
          </a:xfrm>
        </p:spPr>
        <p:txBody>
          <a:bodyPr>
            <a:normAutofit fontScale="90000"/>
          </a:bodyPr>
          <a:lstStyle/>
          <a:p>
            <a:r>
              <a:rPr lang="en-US" b="1" dirty="0">
                <a:solidFill>
                  <a:srgbClr val="002060"/>
                </a:solidFill>
                <a:latin typeface="Baskerville Old Face" panose="02020602080505020303" pitchFamily="18" charset="0"/>
              </a:rPr>
              <a:t>Correlation Research Design</a:t>
            </a:r>
            <a:endParaRPr lang="en-NG" dirty="0"/>
          </a:p>
        </p:txBody>
      </p:sp>
      <p:sp>
        <p:nvSpPr>
          <p:cNvPr id="3" name="Content Placeholder 2">
            <a:extLst>
              <a:ext uri="{FF2B5EF4-FFF2-40B4-BE49-F238E27FC236}">
                <a16:creationId xmlns:a16="http://schemas.microsoft.com/office/drawing/2014/main" id="{E58288BC-D1BB-C779-D37C-49262EA0A6C1}"/>
              </a:ext>
            </a:extLst>
          </p:cNvPr>
          <p:cNvSpPr>
            <a:spLocks noGrp="1"/>
          </p:cNvSpPr>
          <p:nvPr>
            <p:ph idx="1"/>
          </p:nvPr>
        </p:nvSpPr>
        <p:spPr>
          <a:xfrm>
            <a:off x="707923" y="1143001"/>
            <a:ext cx="10913806" cy="5036573"/>
          </a:xfrm>
        </p:spPr>
        <p:txBody>
          <a:bodyPr>
            <a:normAutofit/>
          </a:bodyPr>
          <a:lstStyle/>
          <a:p>
            <a:r>
              <a:rPr lang="en-US" dirty="0">
                <a:latin typeface="Baskerville Old Face" panose="02020602080505020303" pitchFamily="18" charset="0"/>
              </a:rPr>
              <a:t>It tries to discover relationships to make predictions. </a:t>
            </a:r>
          </a:p>
          <a:p>
            <a:r>
              <a:rPr lang="en-US" dirty="0">
                <a:latin typeface="Baskerville Old Face" panose="02020602080505020303" pitchFamily="18" charset="0"/>
              </a:rPr>
              <a:t>It uses one set of subjects with a couple of variables for each.</a:t>
            </a:r>
          </a:p>
          <a:p>
            <a:r>
              <a:rPr lang="en-US" dirty="0">
                <a:latin typeface="Baskerville Old Face" panose="02020602080505020303" pitchFamily="18" charset="0"/>
              </a:rPr>
              <a:t>Correlational research is a type of non-experimental research method in which a researcher measures two variables, understands and assesses the statistical relationship between them with no influence from any extraneous variable.</a:t>
            </a:r>
          </a:p>
          <a:p>
            <a:r>
              <a:rPr lang="en-US" dirty="0">
                <a:latin typeface="Baskerville Old Face" panose="02020602080505020303" pitchFamily="18" charset="0"/>
              </a:rPr>
              <a:t>It is a type of descriptive research </a:t>
            </a:r>
            <a:r>
              <a:rPr lang="en-US" b="1" dirty="0">
                <a:solidFill>
                  <a:srgbClr val="002060"/>
                </a:solidFill>
                <a:latin typeface="Baskerville Old Face" panose="02020602080505020303" pitchFamily="18" charset="0"/>
              </a:rPr>
              <a:t>not experimental </a:t>
            </a:r>
            <a:r>
              <a:rPr lang="en-US" dirty="0">
                <a:latin typeface="Baskerville Old Face" panose="02020602080505020303" pitchFamily="18" charset="0"/>
              </a:rPr>
              <a:t>research</a:t>
            </a:r>
          </a:p>
          <a:p>
            <a:endParaRPr lang="en-NG" dirty="0"/>
          </a:p>
        </p:txBody>
      </p:sp>
    </p:spTree>
    <p:extLst>
      <p:ext uri="{BB962C8B-B14F-4D97-AF65-F5344CB8AC3E}">
        <p14:creationId xmlns:p14="http://schemas.microsoft.com/office/powerpoint/2010/main" val="390405497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26D919A-A701-46FC-5C39-4DD46C0C24AB}"/>
              </a:ext>
            </a:extLst>
          </p:cNvPr>
          <p:cNvSpPr>
            <a:spLocks noGrp="1"/>
          </p:cNvSpPr>
          <p:nvPr>
            <p:ph idx="1"/>
          </p:nvPr>
        </p:nvSpPr>
        <p:spPr/>
        <p:txBody>
          <a:bodyPr/>
          <a:lstStyle/>
          <a:p>
            <a:r>
              <a:rPr lang="en-US" dirty="0">
                <a:latin typeface="Baskerville Old Face" panose="02020602080505020303" pitchFamily="18" charset="0"/>
              </a:rPr>
              <a:t>A correlation coefficient determines the correlation between two variables whose values range between </a:t>
            </a:r>
            <a:r>
              <a:rPr lang="en-US" b="1" dirty="0">
                <a:solidFill>
                  <a:srgbClr val="002060"/>
                </a:solidFill>
                <a:latin typeface="Baskerville Old Face" panose="02020602080505020303" pitchFamily="18" charset="0"/>
              </a:rPr>
              <a:t>-1 </a:t>
            </a:r>
            <a:r>
              <a:rPr lang="en-US" dirty="0">
                <a:latin typeface="Baskerville Old Face" panose="02020602080505020303" pitchFamily="18" charset="0"/>
              </a:rPr>
              <a:t>and </a:t>
            </a:r>
            <a:r>
              <a:rPr lang="en-US" b="1" dirty="0">
                <a:solidFill>
                  <a:srgbClr val="002060"/>
                </a:solidFill>
                <a:latin typeface="Baskerville Old Face" panose="02020602080505020303" pitchFamily="18" charset="0"/>
              </a:rPr>
              <a:t>+1.</a:t>
            </a:r>
            <a:r>
              <a:rPr lang="en-US" dirty="0">
                <a:latin typeface="Baskerville Old Face" panose="02020602080505020303" pitchFamily="18" charset="0"/>
              </a:rPr>
              <a:t> </a:t>
            </a:r>
          </a:p>
          <a:p>
            <a:r>
              <a:rPr lang="en-US" dirty="0">
                <a:latin typeface="Baskerville Old Face" panose="02020602080505020303" pitchFamily="18" charset="0"/>
              </a:rPr>
              <a:t>If the correlation coefficient is towards +1, it indicates a </a:t>
            </a:r>
            <a:r>
              <a:rPr lang="en-US" b="1" dirty="0">
                <a:solidFill>
                  <a:srgbClr val="002060"/>
                </a:solidFill>
                <a:latin typeface="Baskerville Old Face" panose="02020602080505020303" pitchFamily="18" charset="0"/>
              </a:rPr>
              <a:t>positive</a:t>
            </a:r>
            <a:r>
              <a:rPr lang="en-US" dirty="0">
                <a:latin typeface="Baskerville Old Face" panose="02020602080505020303" pitchFamily="18" charset="0"/>
              </a:rPr>
              <a:t> relationship between the variables, and -1 means a </a:t>
            </a:r>
            <a:r>
              <a:rPr lang="en-US" b="1" dirty="0">
                <a:solidFill>
                  <a:srgbClr val="002060"/>
                </a:solidFill>
                <a:latin typeface="Baskerville Old Face" panose="02020602080505020303" pitchFamily="18" charset="0"/>
              </a:rPr>
              <a:t>negative</a:t>
            </a:r>
            <a:r>
              <a:rPr lang="en-US" dirty="0">
                <a:latin typeface="Baskerville Old Face" panose="02020602080505020303" pitchFamily="18" charset="0"/>
              </a:rPr>
              <a:t> relationship between the two variables</a:t>
            </a:r>
            <a:r>
              <a:rPr lang="en-US" dirty="0"/>
              <a:t>.</a:t>
            </a:r>
            <a:endParaRPr lang="en-NG" dirty="0"/>
          </a:p>
        </p:txBody>
      </p:sp>
    </p:spTree>
    <p:extLst>
      <p:ext uri="{BB962C8B-B14F-4D97-AF65-F5344CB8AC3E}">
        <p14:creationId xmlns:p14="http://schemas.microsoft.com/office/powerpoint/2010/main" val="140244839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657492-7B1F-1BD4-1C37-C9EB9D11629A}"/>
              </a:ext>
            </a:extLst>
          </p:cNvPr>
          <p:cNvSpPr>
            <a:spLocks noGrp="1"/>
          </p:cNvSpPr>
          <p:nvPr>
            <p:ph type="title"/>
          </p:nvPr>
        </p:nvSpPr>
        <p:spPr>
          <a:xfrm>
            <a:off x="1981200" y="2019300"/>
            <a:ext cx="8229600" cy="2819400"/>
          </a:xfrm>
        </p:spPr>
        <p:txBody>
          <a:bodyPr>
            <a:normAutofit/>
          </a:bodyPr>
          <a:lstStyle/>
          <a:p>
            <a:r>
              <a:rPr lang="en-US" b="1" dirty="0">
                <a:solidFill>
                  <a:srgbClr val="002060"/>
                </a:solidFill>
                <a:latin typeface="Baskerville Old Face" panose="02020602080505020303" pitchFamily="18" charset="0"/>
              </a:rPr>
              <a:t>Study Designs Based on the Nature of the Investigation</a:t>
            </a:r>
            <a:br>
              <a:rPr lang="en-US" b="1" dirty="0"/>
            </a:br>
            <a:endParaRPr lang="en-NG" b="1" dirty="0"/>
          </a:p>
        </p:txBody>
      </p:sp>
    </p:spTree>
    <p:extLst>
      <p:ext uri="{BB962C8B-B14F-4D97-AF65-F5344CB8AC3E}">
        <p14:creationId xmlns:p14="http://schemas.microsoft.com/office/powerpoint/2010/main" val="96459441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358F0-EB20-1B74-AFF3-33647A5B11E8}"/>
              </a:ext>
            </a:extLst>
          </p:cNvPr>
          <p:cNvSpPr>
            <a:spLocks noGrp="1"/>
          </p:cNvSpPr>
          <p:nvPr>
            <p:ph type="title"/>
          </p:nvPr>
        </p:nvSpPr>
        <p:spPr/>
        <p:txBody>
          <a:bodyPr/>
          <a:lstStyle/>
          <a:p>
            <a:endParaRPr lang="en-NG"/>
          </a:p>
        </p:txBody>
      </p:sp>
      <p:sp>
        <p:nvSpPr>
          <p:cNvPr id="3" name="Content Placeholder 2">
            <a:extLst>
              <a:ext uri="{FF2B5EF4-FFF2-40B4-BE49-F238E27FC236}">
                <a16:creationId xmlns:a16="http://schemas.microsoft.com/office/drawing/2014/main" id="{AE875281-8E61-1F0D-645F-092EA351D7E0}"/>
              </a:ext>
            </a:extLst>
          </p:cNvPr>
          <p:cNvSpPr>
            <a:spLocks noGrp="1"/>
          </p:cNvSpPr>
          <p:nvPr>
            <p:ph idx="1"/>
          </p:nvPr>
        </p:nvSpPr>
        <p:spPr/>
        <p:txBody>
          <a:bodyPr>
            <a:normAutofit/>
          </a:bodyPr>
          <a:lstStyle/>
          <a:p>
            <a:r>
              <a:rPr lang="en-US" dirty="0">
                <a:latin typeface="Baskerville Old Face" panose="02020602080505020303" pitchFamily="18" charset="0"/>
              </a:rPr>
              <a:t>Based on the nature of the investigation, study designs in quantitative research can be classified as:</a:t>
            </a:r>
          </a:p>
          <a:p>
            <a:r>
              <a:rPr lang="en-US" dirty="0">
                <a:latin typeface="Baskerville Old Face" panose="02020602080505020303" pitchFamily="18" charset="0"/>
              </a:rPr>
              <a:t>Experimental</a:t>
            </a:r>
          </a:p>
          <a:p>
            <a:r>
              <a:rPr lang="en-US" dirty="0">
                <a:latin typeface="Baskerville Old Face" panose="02020602080505020303" pitchFamily="18" charset="0"/>
              </a:rPr>
              <a:t>Non-experimental</a:t>
            </a:r>
          </a:p>
          <a:p>
            <a:r>
              <a:rPr lang="en-US" dirty="0">
                <a:latin typeface="Baskerville Old Face" panose="02020602080505020303" pitchFamily="18" charset="0"/>
              </a:rPr>
              <a:t>Quasi- or semi-experimental</a:t>
            </a:r>
            <a:endParaRPr lang="en-NG" dirty="0">
              <a:latin typeface="Baskerville Old Face" panose="02020602080505020303" pitchFamily="18" charset="0"/>
            </a:endParaRPr>
          </a:p>
        </p:txBody>
      </p:sp>
    </p:spTree>
    <p:extLst>
      <p:ext uri="{BB962C8B-B14F-4D97-AF65-F5344CB8AC3E}">
        <p14:creationId xmlns:p14="http://schemas.microsoft.com/office/powerpoint/2010/main" val="223342059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EE71E8-D64A-10C0-D4D5-7B3AF096D847}"/>
              </a:ext>
            </a:extLst>
          </p:cNvPr>
          <p:cNvSpPr>
            <a:spLocks noGrp="1"/>
          </p:cNvSpPr>
          <p:nvPr>
            <p:ph type="title"/>
          </p:nvPr>
        </p:nvSpPr>
        <p:spPr/>
        <p:txBody>
          <a:bodyPr/>
          <a:lstStyle/>
          <a:p>
            <a:r>
              <a:rPr lang="en-US" b="1" dirty="0">
                <a:solidFill>
                  <a:srgbClr val="002060"/>
                </a:solidFill>
                <a:latin typeface="Baskerville Old Face" panose="02020602080505020303" pitchFamily="18" charset="0"/>
              </a:rPr>
              <a:t>Scenario</a:t>
            </a:r>
            <a:endParaRPr lang="en-NG" b="1" dirty="0">
              <a:solidFill>
                <a:srgbClr val="002060"/>
              </a:solidFill>
              <a:latin typeface="Baskerville Old Face" panose="02020602080505020303" pitchFamily="18" charset="0"/>
            </a:endParaRPr>
          </a:p>
        </p:txBody>
      </p:sp>
      <p:sp>
        <p:nvSpPr>
          <p:cNvPr id="3" name="Content Placeholder 2">
            <a:extLst>
              <a:ext uri="{FF2B5EF4-FFF2-40B4-BE49-F238E27FC236}">
                <a16:creationId xmlns:a16="http://schemas.microsoft.com/office/drawing/2014/main" id="{AF3B39A8-9BC1-63D9-4BB8-090A2E84F934}"/>
              </a:ext>
            </a:extLst>
          </p:cNvPr>
          <p:cNvSpPr>
            <a:spLocks noGrp="1"/>
          </p:cNvSpPr>
          <p:nvPr>
            <p:ph idx="1"/>
          </p:nvPr>
        </p:nvSpPr>
        <p:spPr/>
        <p:txBody>
          <a:bodyPr>
            <a:normAutofit lnSpcReduction="10000"/>
          </a:bodyPr>
          <a:lstStyle/>
          <a:p>
            <a:r>
              <a:rPr lang="en-US" dirty="0">
                <a:latin typeface="Baskerville Old Face" panose="02020602080505020303" pitchFamily="18" charset="0"/>
              </a:rPr>
              <a:t>Suppose you want to test the following: </a:t>
            </a:r>
          </a:p>
          <a:p>
            <a:pPr lvl="1"/>
            <a:r>
              <a:rPr lang="en-US" dirty="0">
                <a:solidFill>
                  <a:srgbClr val="C00000"/>
                </a:solidFill>
                <a:latin typeface="Baskerville Old Face" panose="02020602080505020303" pitchFamily="18" charset="0"/>
              </a:rPr>
              <a:t>Impact of a particular teaching method on the level of comprehension of students</a:t>
            </a:r>
          </a:p>
          <a:p>
            <a:pPr lvl="1"/>
            <a:r>
              <a:rPr lang="en-US" dirty="0">
                <a:solidFill>
                  <a:srgbClr val="C00000"/>
                </a:solidFill>
                <a:latin typeface="Baskerville Old Face" panose="02020602080505020303" pitchFamily="18" charset="0"/>
              </a:rPr>
              <a:t>Effectiveness of a </a:t>
            </a:r>
            <a:r>
              <a:rPr lang="en-US" dirty="0" err="1">
                <a:solidFill>
                  <a:srgbClr val="C00000"/>
                </a:solidFill>
                <a:latin typeface="Baskerville Old Face" panose="02020602080505020303" pitchFamily="18" charset="0"/>
              </a:rPr>
              <a:t>programme</a:t>
            </a:r>
            <a:r>
              <a:rPr lang="en-US" dirty="0">
                <a:solidFill>
                  <a:srgbClr val="C00000"/>
                </a:solidFill>
                <a:latin typeface="Baskerville Old Face" panose="02020602080505020303" pitchFamily="18" charset="0"/>
              </a:rPr>
              <a:t> such as random breath testing on the level of road accidents</a:t>
            </a:r>
          </a:p>
          <a:p>
            <a:pPr lvl="1"/>
            <a:r>
              <a:rPr lang="en-US" dirty="0">
                <a:solidFill>
                  <a:srgbClr val="C00000"/>
                </a:solidFill>
                <a:latin typeface="Baskerville Old Face" panose="02020602080505020303" pitchFamily="18" charset="0"/>
              </a:rPr>
              <a:t>The usefulness of a drug such as azidothymidine (AZT) in treating people who are HIV-positive. </a:t>
            </a:r>
          </a:p>
          <a:p>
            <a:r>
              <a:rPr lang="en-US" dirty="0">
                <a:latin typeface="Baskerville Old Face" panose="02020602080505020303" pitchFamily="18" charset="0"/>
              </a:rPr>
              <a:t>In any of these situations, there is assumed to be a </a:t>
            </a:r>
            <a:r>
              <a:rPr lang="en-US" b="1" dirty="0">
                <a:solidFill>
                  <a:srgbClr val="002060"/>
                </a:solidFill>
                <a:latin typeface="Baskerville Old Face" panose="02020602080505020303" pitchFamily="18" charset="0"/>
              </a:rPr>
              <a:t>cause-and-effect</a:t>
            </a:r>
            <a:r>
              <a:rPr lang="en-US" dirty="0">
                <a:latin typeface="Baskerville Old Face" panose="02020602080505020303" pitchFamily="18" charset="0"/>
              </a:rPr>
              <a:t> relationship</a:t>
            </a:r>
            <a:endParaRPr lang="en-US" dirty="0"/>
          </a:p>
        </p:txBody>
      </p:sp>
    </p:spTree>
    <p:extLst>
      <p:ext uri="{BB962C8B-B14F-4D97-AF65-F5344CB8AC3E}">
        <p14:creationId xmlns:p14="http://schemas.microsoft.com/office/powerpoint/2010/main" val="250472119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0FFDA3-9B0E-F733-3266-39F1AD73C128}"/>
              </a:ext>
            </a:extLst>
          </p:cNvPr>
          <p:cNvSpPr>
            <a:spLocks noGrp="1"/>
          </p:cNvSpPr>
          <p:nvPr>
            <p:ph type="title"/>
          </p:nvPr>
        </p:nvSpPr>
        <p:spPr/>
        <p:txBody>
          <a:bodyPr/>
          <a:lstStyle/>
          <a:p>
            <a:r>
              <a:rPr lang="en-US" b="1" dirty="0">
                <a:solidFill>
                  <a:srgbClr val="002060"/>
                </a:solidFill>
                <a:latin typeface="Baskerville Old Face" panose="02020602080505020303" pitchFamily="18" charset="0"/>
              </a:rPr>
              <a:t>Experimental Study Design</a:t>
            </a:r>
            <a:endParaRPr lang="en-NG" dirty="0"/>
          </a:p>
        </p:txBody>
      </p:sp>
      <p:sp>
        <p:nvSpPr>
          <p:cNvPr id="3" name="Content Placeholder 2">
            <a:extLst>
              <a:ext uri="{FF2B5EF4-FFF2-40B4-BE49-F238E27FC236}">
                <a16:creationId xmlns:a16="http://schemas.microsoft.com/office/drawing/2014/main" id="{BCC5707B-6A36-680E-25D6-0A89C3510D30}"/>
              </a:ext>
            </a:extLst>
          </p:cNvPr>
          <p:cNvSpPr>
            <a:spLocks noGrp="1"/>
          </p:cNvSpPr>
          <p:nvPr>
            <p:ph idx="1"/>
          </p:nvPr>
        </p:nvSpPr>
        <p:spPr/>
        <p:txBody>
          <a:bodyPr>
            <a:normAutofit/>
          </a:bodyPr>
          <a:lstStyle/>
          <a:p>
            <a:r>
              <a:rPr lang="en-US" dirty="0">
                <a:latin typeface="Baskerville Old Face" panose="02020602080505020303" pitchFamily="18" charset="0"/>
              </a:rPr>
              <a:t>A researcher introduces the intervention that is assumed to be the </a:t>
            </a:r>
            <a:r>
              <a:rPr lang="en-US" b="1" dirty="0">
                <a:solidFill>
                  <a:srgbClr val="002060"/>
                </a:solidFill>
                <a:latin typeface="Baskerville Old Face" panose="02020602080505020303" pitchFamily="18" charset="0"/>
              </a:rPr>
              <a:t>cause</a:t>
            </a:r>
            <a:r>
              <a:rPr lang="en-US" dirty="0">
                <a:latin typeface="Baskerville Old Face" panose="02020602080505020303" pitchFamily="18" charset="0"/>
              </a:rPr>
              <a:t> of change and waits until it has produced – or has been given sufficient time to produce – the </a:t>
            </a:r>
            <a:r>
              <a:rPr lang="en-US" b="1" dirty="0">
                <a:solidFill>
                  <a:srgbClr val="002060"/>
                </a:solidFill>
                <a:latin typeface="Baskerville Old Face" panose="02020602080505020303" pitchFamily="18" charset="0"/>
              </a:rPr>
              <a:t>change</a:t>
            </a:r>
            <a:r>
              <a:rPr lang="en-US" dirty="0">
                <a:latin typeface="Baskerville Old Face" panose="02020602080505020303" pitchFamily="18" charset="0"/>
              </a:rPr>
              <a:t> (effects). </a:t>
            </a:r>
          </a:p>
          <a:p>
            <a:r>
              <a:rPr lang="en-US" dirty="0">
                <a:latin typeface="Baskerville Old Face" panose="02020602080505020303" pitchFamily="18" charset="0"/>
              </a:rPr>
              <a:t>The independent variable can be </a:t>
            </a:r>
            <a:r>
              <a:rPr lang="en-US" b="1" i="1" dirty="0">
                <a:solidFill>
                  <a:srgbClr val="002060"/>
                </a:solidFill>
                <a:latin typeface="Baskerville Old Face" panose="02020602080505020303" pitchFamily="18" charset="0"/>
              </a:rPr>
              <a:t>observed, introduced, controlled or manipulated </a:t>
            </a:r>
            <a:r>
              <a:rPr lang="en-US" dirty="0">
                <a:latin typeface="Baskerville Old Face" panose="02020602080505020303" pitchFamily="18" charset="0"/>
              </a:rPr>
              <a:t> by the researcher</a:t>
            </a:r>
          </a:p>
        </p:txBody>
      </p:sp>
    </p:spTree>
    <p:extLst>
      <p:ext uri="{BB962C8B-B14F-4D97-AF65-F5344CB8AC3E}">
        <p14:creationId xmlns:p14="http://schemas.microsoft.com/office/powerpoint/2010/main" val="67287866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E9695A5-1E13-3065-F4E2-0EF667CE0A6B}"/>
              </a:ext>
            </a:extLst>
          </p:cNvPr>
          <p:cNvSpPr>
            <a:spLocks noGrp="1"/>
          </p:cNvSpPr>
          <p:nvPr>
            <p:ph idx="1"/>
          </p:nvPr>
        </p:nvSpPr>
        <p:spPr>
          <a:xfrm>
            <a:off x="648929" y="457201"/>
            <a:ext cx="11090787" cy="5668963"/>
          </a:xfrm>
        </p:spPr>
        <p:txBody>
          <a:bodyPr>
            <a:normAutofit/>
          </a:bodyPr>
          <a:lstStyle/>
          <a:p>
            <a:r>
              <a:rPr lang="en-US" dirty="0">
                <a:latin typeface="Baskerville Old Face" panose="02020602080505020303" pitchFamily="18" charset="0"/>
              </a:rPr>
              <a:t>Can be carried out in either a ‘controlled or a natural environment. </a:t>
            </a:r>
          </a:p>
          <a:p>
            <a:r>
              <a:rPr lang="en-US" dirty="0">
                <a:latin typeface="Baskerville Old Face" panose="02020602080505020303" pitchFamily="18" charset="0"/>
              </a:rPr>
              <a:t>For an experiment in a controlled environment, the researcher introduces the </a:t>
            </a:r>
            <a:r>
              <a:rPr lang="en-US" b="1" dirty="0">
                <a:solidFill>
                  <a:srgbClr val="002060"/>
                </a:solidFill>
                <a:latin typeface="Baskerville Old Face" panose="02020602080505020303" pitchFamily="18" charset="0"/>
              </a:rPr>
              <a:t>intervention</a:t>
            </a:r>
            <a:r>
              <a:rPr lang="en-US" dirty="0">
                <a:latin typeface="Baskerville Old Face" panose="02020602080505020303" pitchFamily="18" charset="0"/>
              </a:rPr>
              <a:t> or </a:t>
            </a:r>
            <a:r>
              <a:rPr lang="en-US" b="1" dirty="0">
                <a:solidFill>
                  <a:srgbClr val="002060"/>
                </a:solidFill>
                <a:latin typeface="Baskerville Old Face" panose="02020602080505020303" pitchFamily="18" charset="0"/>
              </a:rPr>
              <a:t>stimulus</a:t>
            </a:r>
            <a:r>
              <a:rPr lang="en-US" dirty="0">
                <a:latin typeface="Baskerville Old Face" panose="02020602080505020303" pitchFamily="18" charset="0"/>
              </a:rPr>
              <a:t> to study its effects. </a:t>
            </a:r>
          </a:p>
          <a:p>
            <a:r>
              <a:rPr lang="en-US" dirty="0">
                <a:latin typeface="Baskerville Old Face" panose="02020602080505020303" pitchFamily="18" charset="0"/>
              </a:rPr>
              <a:t>The study population is in a controlled situation such as a room. </a:t>
            </a:r>
          </a:p>
          <a:p>
            <a:r>
              <a:rPr lang="en-US" dirty="0">
                <a:latin typeface="Baskerville Old Face" panose="02020602080505020303" pitchFamily="18" charset="0"/>
              </a:rPr>
              <a:t>For an experiment in a natural environment, the study population is exposed to an intervention in its </a:t>
            </a:r>
            <a:r>
              <a:rPr lang="en-US" b="1" i="1" dirty="0">
                <a:solidFill>
                  <a:srgbClr val="002060"/>
                </a:solidFill>
                <a:latin typeface="Baskerville Old Face" panose="02020602080505020303" pitchFamily="18" charset="0"/>
              </a:rPr>
              <a:t>own environment</a:t>
            </a:r>
            <a:r>
              <a:rPr lang="en-US" dirty="0">
                <a:latin typeface="Baskerville Old Face" panose="02020602080505020303" pitchFamily="18" charset="0"/>
              </a:rPr>
              <a:t>.</a:t>
            </a:r>
          </a:p>
          <a:p>
            <a:endParaRPr lang="en-NG" dirty="0"/>
          </a:p>
        </p:txBody>
      </p:sp>
    </p:spTree>
    <p:extLst>
      <p:ext uri="{BB962C8B-B14F-4D97-AF65-F5344CB8AC3E}">
        <p14:creationId xmlns:p14="http://schemas.microsoft.com/office/powerpoint/2010/main" val="210344032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B7CB72E-64E0-491C-A4CF-EEE700BD59C8}"/>
              </a:ext>
            </a:extLst>
          </p:cNvPr>
          <p:cNvSpPr>
            <a:spLocks noGrp="1"/>
          </p:cNvSpPr>
          <p:nvPr>
            <p:ph idx="1"/>
          </p:nvPr>
        </p:nvSpPr>
        <p:spPr>
          <a:xfrm>
            <a:off x="457201" y="560438"/>
            <a:ext cx="11297264" cy="5589639"/>
          </a:xfrm>
        </p:spPr>
        <p:txBody>
          <a:bodyPr>
            <a:normAutofit/>
          </a:bodyPr>
          <a:lstStyle/>
          <a:p>
            <a:endParaRPr lang="en-US" sz="3600" dirty="0">
              <a:latin typeface="Baskerville Old Face" panose="02020602080505020303" pitchFamily="18" charset="0"/>
            </a:endParaRPr>
          </a:p>
          <a:p>
            <a:r>
              <a:rPr lang="en-US" sz="3600" dirty="0">
                <a:latin typeface="Baskerville Old Face" panose="02020602080505020303" pitchFamily="18" charset="0"/>
              </a:rPr>
              <a:t>It tries to investigate cause and affect associations where causes could be manipulated to generate different types of effects. </a:t>
            </a:r>
          </a:p>
          <a:p>
            <a:r>
              <a:rPr lang="en-US" sz="3600" dirty="0">
                <a:latin typeface="Baskerville Old Face" panose="02020602080505020303" pitchFamily="18" charset="0"/>
              </a:rPr>
              <a:t>Due to the requirement of random assignment, this design can be challenging to carry out in the real world (non laboratory) setting.</a:t>
            </a:r>
            <a:endParaRPr lang="en-US" dirty="0"/>
          </a:p>
          <a:p>
            <a:endParaRPr lang="en-US" dirty="0"/>
          </a:p>
        </p:txBody>
      </p:sp>
    </p:spTree>
    <p:extLst>
      <p:ext uri="{BB962C8B-B14F-4D97-AF65-F5344CB8AC3E}">
        <p14:creationId xmlns:p14="http://schemas.microsoft.com/office/powerpoint/2010/main" val="82138152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16F281B-4B5D-46E9-B3CC-99678CDFF6DE}"/>
              </a:ext>
            </a:extLst>
          </p:cNvPr>
          <p:cNvSpPr>
            <a:spLocks noGrp="1"/>
          </p:cNvSpPr>
          <p:nvPr>
            <p:ph idx="1"/>
          </p:nvPr>
        </p:nvSpPr>
        <p:spPr>
          <a:xfrm>
            <a:off x="604684" y="990599"/>
            <a:ext cx="10972800" cy="5218471"/>
          </a:xfrm>
        </p:spPr>
        <p:txBody>
          <a:bodyPr>
            <a:normAutofit/>
          </a:bodyPr>
          <a:lstStyle/>
          <a:p>
            <a:r>
              <a:rPr lang="en-US" dirty="0">
                <a:latin typeface="Baskerville Old Face" panose="02020602080505020303" pitchFamily="18" charset="0"/>
              </a:rPr>
              <a:t>One group is subjected to experiment called independent variables while other is considered as control group called dependent variable. </a:t>
            </a:r>
          </a:p>
          <a:p>
            <a:r>
              <a:rPr lang="en-US" dirty="0">
                <a:latin typeface="Baskerville Old Face" panose="02020602080505020303" pitchFamily="18" charset="0"/>
              </a:rPr>
              <a:t>The result obtained by the comparison of both groups. </a:t>
            </a:r>
          </a:p>
          <a:p>
            <a:r>
              <a:rPr lang="en-US" dirty="0">
                <a:latin typeface="Baskerville Old Face" panose="02020602080505020303" pitchFamily="18" charset="0"/>
              </a:rPr>
              <a:t>Both have the </a:t>
            </a:r>
            <a:r>
              <a:rPr lang="en-US" b="1" dirty="0">
                <a:solidFill>
                  <a:srgbClr val="002060"/>
                </a:solidFill>
                <a:latin typeface="Baskerville Old Face" panose="02020602080505020303" pitchFamily="18" charset="0"/>
              </a:rPr>
              <a:t>cause </a:t>
            </a:r>
            <a:r>
              <a:rPr lang="en-US" dirty="0">
                <a:latin typeface="Baskerville Old Face" panose="02020602080505020303" pitchFamily="18" charset="0"/>
              </a:rPr>
              <a:t>and</a:t>
            </a:r>
            <a:r>
              <a:rPr lang="en-US" b="1" dirty="0">
                <a:solidFill>
                  <a:srgbClr val="002060"/>
                </a:solidFill>
                <a:latin typeface="Baskerville Old Face" panose="02020602080505020303" pitchFamily="18" charset="0"/>
              </a:rPr>
              <a:t> effect </a:t>
            </a:r>
            <a:r>
              <a:rPr lang="en-US" dirty="0">
                <a:latin typeface="Baskerville Old Face" panose="02020602080505020303" pitchFamily="18" charset="0"/>
              </a:rPr>
              <a:t>relationship between each other.</a:t>
            </a:r>
          </a:p>
          <a:p>
            <a:endParaRPr lang="en-US" dirty="0"/>
          </a:p>
        </p:txBody>
      </p:sp>
    </p:spTree>
    <p:extLst>
      <p:ext uri="{BB962C8B-B14F-4D97-AF65-F5344CB8AC3E}">
        <p14:creationId xmlns:p14="http://schemas.microsoft.com/office/powerpoint/2010/main" val="221295425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70AE3C-01D2-CAAA-A170-6616E74214C5}"/>
              </a:ext>
            </a:extLst>
          </p:cNvPr>
          <p:cNvSpPr>
            <a:spLocks noGrp="1"/>
          </p:cNvSpPr>
          <p:nvPr>
            <p:ph type="title"/>
          </p:nvPr>
        </p:nvSpPr>
        <p:spPr/>
        <p:txBody>
          <a:bodyPr>
            <a:normAutofit/>
          </a:bodyPr>
          <a:lstStyle/>
          <a:p>
            <a:r>
              <a:rPr lang="en-US" b="1" dirty="0">
                <a:solidFill>
                  <a:srgbClr val="002060"/>
                </a:solidFill>
                <a:latin typeface="Baskerville Old Face" panose="02020602080505020303" pitchFamily="18" charset="0"/>
              </a:rPr>
              <a:t>Types of Experimental Study Design</a:t>
            </a:r>
            <a:endParaRPr lang="en-NG" b="1" dirty="0">
              <a:solidFill>
                <a:srgbClr val="002060"/>
              </a:solidFill>
              <a:latin typeface="Baskerville Old Face" panose="02020602080505020303" pitchFamily="18" charset="0"/>
            </a:endParaRPr>
          </a:p>
        </p:txBody>
      </p:sp>
      <p:sp>
        <p:nvSpPr>
          <p:cNvPr id="3" name="Content Placeholder 2">
            <a:extLst>
              <a:ext uri="{FF2B5EF4-FFF2-40B4-BE49-F238E27FC236}">
                <a16:creationId xmlns:a16="http://schemas.microsoft.com/office/drawing/2014/main" id="{DFDA973E-9C1E-9B2D-2072-6B9A53273363}"/>
              </a:ext>
            </a:extLst>
          </p:cNvPr>
          <p:cNvSpPr>
            <a:spLocks noGrp="1"/>
          </p:cNvSpPr>
          <p:nvPr>
            <p:ph idx="1"/>
          </p:nvPr>
        </p:nvSpPr>
        <p:spPr/>
        <p:txBody>
          <a:bodyPr/>
          <a:lstStyle/>
          <a:p>
            <a:r>
              <a:rPr lang="en-US" dirty="0">
                <a:latin typeface="Baskerville Old Face" panose="02020602080505020303" pitchFamily="18" charset="0"/>
              </a:rPr>
              <a:t>After-only experimental design</a:t>
            </a:r>
          </a:p>
          <a:p>
            <a:r>
              <a:rPr lang="en-US" dirty="0">
                <a:latin typeface="Baskerville Old Face" panose="02020602080505020303" pitchFamily="18" charset="0"/>
              </a:rPr>
              <a:t>Before-and-after experimental design</a:t>
            </a:r>
          </a:p>
          <a:p>
            <a:r>
              <a:rPr lang="en-US" dirty="0">
                <a:latin typeface="Baskerville Old Face" panose="02020602080505020303" pitchFamily="18" charset="0"/>
              </a:rPr>
              <a:t>Control group design</a:t>
            </a:r>
          </a:p>
          <a:p>
            <a:r>
              <a:rPr lang="en-US" dirty="0">
                <a:latin typeface="Baskerville Old Face" panose="02020602080505020303" pitchFamily="18" charset="0"/>
              </a:rPr>
              <a:t>Double-control design</a:t>
            </a:r>
          </a:p>
          <a:p>
            <a:r>
              <a:rPr lang="en-US" dirty="0">
                <a:latin typeface="Baskerville Old Face" panose="02020602080505020303" pitchFamily="18" charset="0"/>
              </a:rPr>
              <a:t>Comparative design</a:t>
            </a:r>
          </a:p>
          <a:p>
            <a:r>
              <a:rPr lang="en-US" dirty="0">
                <a:latin typeface="Baskerville Old Face" panose="02020602080505020303" pitchFamily="18" charset="0"/>
              </a:rPr>
              <a:t>Matched control experimental design</a:t>
            </a:r>
          </a:p>
          <a:p>
            <a:r>
              <a:rPr lang="en-US" dirty="0">
                <a:latin typeface="Baskerville Old Face" panose="02020602080505020303" pitchFamily="18" charset="0"/>
              </a:rPr>
              <a:t>Placebo design</a:t>
            </a:r>
            <a:endParaRPr lang="en-NG" dirty="0">
              <a:latin typeface="Baskerville Old Face" panose="02020602080505020303" pitchFamily="18" charset="0"/>
            </a:endParaRPr>
          </a:p>
        </p:txBody>
      </p:sp>
    </p:spTree>
    <p:extLst>
      <p:ext uri="{BB962C8B-B14F-4D97-AF65-F5344CB8AC3E}">
        <p14:creationId xmlns:p14="http://schemas.microsoft.com/office/powerpoint/2010/main" val="41342795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69285D0-4351-7C11-DC5B-F7122B401FB9}"/>
              </a:ext>
            </a:extLst>
          </p:cNvPr>
          <p:cNvSpPr>
            <a:spLocks noGrp="1"/>
          </p:cNvSpPr>
          <p:nvPr>
            <p:ph idx="1"/>
          </p:nvPr>
        </p:nvSpPr>
        <p:spPr>
          <a:xfrm>
            <a:off x="239730" y="119921"/>
            <a:ext cx="11521280" cy="6115988"/>
          </a:xfrm>
        </p:spPr>
        <p:txBody>
          <a:bodyPr>
            <a:normAutofit fontScale="92500" lnSpcReduction="20000"/>
          </a:bodyPr>
          <a:lstStyle/>
          <a:p>
            <a:r>
              <a:rPr lang="en-US" dirty="0">
                <a:latin typeface="Baskerville Old Face" panose="02020602080505020303" pitchFamily="18" charset="0"/>
              </a:rPr>
              <a:t>If both situations might make you furrow your brow and wonder why your classmate is not thinking critically, then </a:t>
            </a:r>
            <a:r>
              <a:rPr lang="en-US" b="1" i="1" dirty="0">
                <a:solidFill>
                  <a:srgbClr val="002060"/>
                </a:solidFill>
                <a:latin typeface="Baskerville Old Face" panose="02020602080505020303" pitchFamily="18" charset="0"/>
              </a:rPr>
              <a:t>congratulations</a:t>
            </a:r>
            <a:r>
              <a:rPr lang="en-US" dirty="0">
                <a:latin typeface="Baskerville Old Face" panose="02020602080505020303" pitchFamily="18" charset="0"/>
              </a:rPr>
              <a:t>—you are thinking like a </a:t>
            </a:r>
            <a:r>
              <a:rPr lang="en-US" b="1" dirty="0">
                <a:latin typeface="Baskerville Old Face" panose="02020602080505020303" pitchFamily="18" charset="0"/>
              </a:rPr>
              <a:t>researcher</a:t>
            </a:r>
            <a:r>
              <a:rPr lang="en-US" dirty="0">
                <a:latin typeface="Baskerville Old Face" panose="02020602080505020303" pitchFamily="18" charset="0"/>
              </a:rPr>
              <a:t>! </a:t>
            </a:r>
          </a:p>
          <a:p>
            <a:r>
              <a:rPr lang="en-US" dirty="0">
                <a:latin typeface="Baskerville Old Face" panose="02020602080505020303" pitchFamily="18" charset="0"/>
              </a:rPr>
              <a:t>Thinking like a researcher means that you are </a:t>
            </a:r>
          </a:p>
          <a:p>
            <a:r>
              <a:rPr lang="en-US" dirty="0">
                <a:latin typeface="Baskerville Old Face" panose="02020602080505020303" pitchFamily="18" charset="0"/>
              </a:rPr>
              <a:t>A </a:t>
            </a:r>
            <a:r>
              <a:rPr lang="en-US" b="1" dirty="0">
                <a:solidFill>
                  <a:srgbClr val="002060"/>
                </a:solidFill>
                <a:latin typeface="Baskerville Old Face" panose="02020602080505020303" pitchFamily="18" charset="0"/>
              </a:rPr>
              <a:t>critical</a:t>
            </a:r>
            <a:r>
              <a:rPr lang="en-US" dirty="0">
                <a:latin typeface="Baskerville Old Face" panose="02020602080505020303" pitchFamily="18" charset="0"/>
              </a:rPr>
              <a:t> consumer of research</a:t>
            </a:r>
          </a:p>
          <a:p>
            <a:r>
              <a:rPr lang="en-US" dirty="0">
                <a:latin typeface="Baskerville Old Face" panose="02020602080505020303" pitchFamily="18" charset="0"/>
              </a:rPr>
              <a:t>Rely primarily on </a:t>
            </a:r>
            <a:r>
              <a:rPr lang="en-US" b="1" dirty="0">
                <a:solidFill>
                  <a:srgbClr val="002060"/>
                </a:solidFill>
                <a:latin typeface="Baskerville Old Face" panose="02020602080505020303" pitchFamily="18" charset="0"/>
              </a:rPr>
              <a:t>critical</a:t>
            </a:r>
            <a:r>
              <a:rPr lang="en-US" dirty="0">
                <a:latin typeface="Baskerville Old Face" panose="02020602080505020303" pitchFamily="18" charset="0"/>
              </a:rPr>
              <a:t> thinking rather than personal </a:t>
            </a:r>
            <a:r>
              <a:rPr lang="en-US" b="1" dirty="0">
                <a:solidFill>
                  <a:srgbClr val="002060"/>
                </a:solidFill>
                <a:latin typeface="Baskerville Old Face" panose="02020602080505020303" pitchFamily="18" charset="0"/>
              </a:rPr>
              <a:t>beliefs</a:t>
            </a:r>
            <a:r>
              <a:rPr lang="en-US" dirty="0">
                <a:latin typeface="Baskerville Old Face" panose="02020602080505020303" pitchFamily="18" charset="0"/>
              </a:rPr>
              <a:t> or </a:t>
            </a:r>
            <a:r>
              <a:rPr lang="en-US" b="1" dirty="0">
                <a:solidFill>
                  <a:srgbClr val="002060"/>
                </a:solidFill>
                <a:latin typeface="Baskerville Old Face" panose="02020602080505020303" pitchFamily="18" charset="0"/>
              </a:rPr>
              <a:t>experiences</a:t>
            </a:r>
          </a:p>
          <a:p>
            <a:r>
              <a:rPr lang="en-US" dirty="0">
                <a:latin typeface="Baskerville Old Face" panose="02020602080505020303" pitchFamily="18" charset="0"/>
              </a:rPr>
              <a:t>Able to design ways to </a:t>
            </a:r>
            <a:r>
              <a:rPr lang="en-US" b="1" dirty="0">
                <a:solidFill>
                  <a:srgbClr val="002060"/>
                </a:solidFill>
                <a:latin typeface="Baskerville Old Face" panose="02020602080505020303" pitchFamily="18" charset="0"/>
              </a:rPr>
              <a:t>investigate</a:t>
            </a:r>
            <a:r>
              <a:rPr lang="en-US" dirty="0">
                <a:latin typeface="Baskerville Old Face" panose="02020602080505020303" pitchFamily="18" charset="0"/>
              </a:rPr>
              <a:t> questions, </a:t>
            </a:r>
            <a:r>
              <a:rPr lang="en-US" b="1" dirty="0">
                <a:solidFill>
                  <a:srgbClr val="002060"/>
                </a:solidFill>
                <a:latin typeface="Baskerville Old Face" panose="02020602080505020303" pitchFamily="18" charset="0"/>
              </a:rPr>
              <a:t>test</a:t>
            </a:r>
            <a:r>
              <a:rPr lang="en-US" dirty="0">
                <a:latin typeface="Baskerville Old Face" panose="02020602080505020303" pitchFamily="18" charset="0"/>
              </a:rPr>
              <a:t> theories, or </a:t>
            </a:r>
            <a:r>
              <a:rPr lang="en-US" b="1" dirty="0">
                <a:solidFill>
                  <a:srgbClr val="002060"/>
                </a:solidFill>
                <a:latin typeface="Baskerville Old Face" panose="02020602080505020303" pitchFamily="18" charset="0"/>
              </a:rPr>
              <a:t>verify</a:t>
            </a:r>
            <a:r>
              <a:rPr lang="en-US" dirty="0">
                <a:latin typeface="Baskerville Old Face" panose="02020602080505020303" pitchFamily="18" charset="0"/>
              </a:rPr>
              <a:t> or </a:t>
            </a:r>
            <a:r>
              <a:rPr lang="en-US" b="1" dirty="0">
                <a:solidFill>
                  <a:srgbClr val="002060"/>
                </a:solidFill>
                <a:latin typeface="Baskerville Old Face" panose="02020602080505020303" pitchFamily="18" charset="0"/>
              </a:rPr>
              <a:t>refute</a:t>
            </a:r>
            <a:r>
              <a:rPr lang="en-US" dirty="0">
                <a:latin typeface="Baskerville Old Face" panose="02020602080505020303" pitchFamily="18" charset="0"/>
              </a:rPr>
              <a:t> results of past research</a:t>
            </a:r>
          </a:p>
          <a:p>
            <a:pPr lvl="1"/>
            <a:r>
              <a:rPr lang="en-US" dirty="0">
                <a:latin typeface="Baskerville Old Face" panose="02020602080505020303" pitchFamily="18" charset="0"/>
              </a:rPr>
              <a:t>This does not mean that you conduct a study every time you raise a question, learn about a theory, or read past research</a:t>
            </a:r>
          </a:p>
          <a:p>
            <a:pPr lvl="1"/>
            <a:r>
              <a:rPr lang="en-US" dirty="0">
                <a:latin typeface="Baskerville Old Face" panose="02020602080505020303" pitchFamily="18" charset="0"/>
              </a:rPr>
              <a:t>It means that such situations prompt you to think about the different ways you might </a:t>
            </a:r>
            <a:r>
              <a:rPr lang="en-US" b="1" dirty="0">
                <a:latin typeface="Baskerville Old Face" panose="02020602080505020303" pitchFamily="18" charset="0"/>
              </a:rPr>
              <a:t>conduct</a:t>
            </a:r>
            <a:r>
              <a:rPr lang="en-US" dirty="0">
                <a:latin typeface="Baskerville Old Face" panose="02020602080505020303" pitchFamily="18" charset="0"/>
              </a:rPr>
              <a:t> a study</a:t>
            </a:r>
          </a:p>
        </p:txBody>
      </p:sp>
      <p:sp>
        <p:nvSpPr>
          <p:cNvPr id="4" name="Slide Number Placeholder 3">
            <a:extLst>
              <a:ext uri="{FF2B5EF4-FFF2-40B4-BE49-F238E27FC236}">
                <a16:creationId xmlns:a16="http://schemas.microsoft.com/office/drawing/2014/main" id="{1A84F069-586A-3130-AF7C-7F3C8DF4F372}"/>
              </a:ext>
            </a:extLst>
          </p:cNvPr>
          <p:cNvSpPr>
            <a:spLocks noGrp="1"/>
          </p:cNvSpPr>
          <p:nvPr>
            <p:ph type="sldNum" sz="quarter" idx="12"/>
          </p:nvPr>
        </p:nvSpPr>
        <p:spPr/>
        <p:txBody>
          <a:bodyPr/>
          <a:lstStyle/>
          <a:p>
            <a:fld id="{B310DB28-467B-42AB-AF30-926E64120C57}" type="slidenum">
              <a:rPr lang="en-GB" smtClean="0"/>
              <a:pPr/>
              <a:t>6</a:t>
            </a:fld>
            <a:endParaRPr lang="en-GB" dirty="0"/>
          </a:p>
        </p:txBody>
      </p:sp>
    </p:spTree>
    <p:extLst>
      <p:ext uri="{BB962C8B-B14F-4D97-AF65-F5344CB8AC3E}">
        <p14:creationId xmlns:p14="http://schemas.microsoft.com/office/powerpoint/2010/main" val="266606987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72D5D3-EB66-4F32-20E6-AB16E35A608E}"/>
              </a:ext>
            </a:extLst>
          </p:cNvPr>
          <p:cNvSpPr>
            <a:spLocks noGrp="1"/>
          </p:cNvSpPr>
          <p:nvPr>
            <p:ph type="title"/>
          </p:nvPr>
        </p:nvSpPr>
        <p:spPr/>
        <p:txBody>
          <a:bodyPr/>
          <a:lstStyle/>
          <a:p>
            <a:r>
              <a:rPr lang="en-US" b="1" dirty="0">
                <a:solidFill>
                  <a:srgbClr val="002060"/>
                </a:solidFill>
                <a:latin typeface="Baskerville Old Face" panose="02020602080505020303" pitchFamily="18" charset="0"/>
              </a:rPr>
              <a:t>Non-Experimental Study Design</a:t>
            </a:r>
            <a:endParaRPr lang="en-NG" dirty="0"/>
          </a:p>
        </p:txBody>
      </p:sp>
      <p:sp>
        <p:nvSpPr>
          <p:cNvPr id="3" name="Content Placeholder 2">
            <a:extLst>
              <a:ext uri="{FF2B5EF4-FFF2-40B4-BE49-F238E27FC236}">
                <a16:creationId xmlns:a16="http://schemas.microsoft.com/office/drawing/2014/main" id="{7337830F-4968-8B07-41BB-BD5138C7FECF}"/>
              </a:ext>
            </a:extLst>
          </p:cNvPr>
          <p:cNvSpPr>
            <a:spLocks noGrp="1"/>
          </p:cNvSpPr>
          <p:nvPr>
            <p:ph idx="1"/>
          </p:nvPr>
        </p:nvSpPr>
        <p:spPr>
          <a:xfrm>
            <a:off x="335360" y="1417639"/>
            <a:ext cx="11521280" cy="4708525"/>
          </a:xfrm>
        </p:spPr>
        <p:txBody>
          <a:bodyPr>
            <a:normAutofit lnSpcReduction="10000"/>
          </a:bodyPr>
          <a:lstStyle/>
          <a:p>
            <a:endParaRPr lang="en-US" dirty="0">
              <a:latin typeface="Baskerville Old Face" panose="02020602080505020303" pitchFamily="18" charset="0"/>
            </a:endParaRPr>
          </a:p>
          <a:p>
            <a:r>
              <a:rPr lang="en-US" dirty="0">
                <a:latin typeface="Baskerville Old Face" panose="02020602080505020303" pitchFamily="18" charset="0"/>
              </a:rPr>
              <a:t>A researcher observes a phenomenon and attempts to establish what </a:t>
            </a:r>
            <a:r>
              <a:rPr lang="en-US" b="1" dirty="0">
                <a:solidFill>
                  <a:srgbClr val="002060"/>
                </a:solidFill>
                <a:latin typeface="Baskerville Old Face" panose="02020602080505020303" pitchFamily="18" charset="0"/>
              </a:rPr>
              <a:t>caused</a:t>
            </a:r>
            <a:r>
              <a:rPr lang="en-US" dirty="0">
                <a:latin typeface="Baskerville Old Face" panose="02020602080505020303" pitchFamily="18" charset="0"/>
              </a:rPr>
              <a:t> it. </a:t>
            </a:r>
          </a:p>
          <a:p>
            <a:r>
              <a:rPr lang="en-US" dirty="0">
                <a:latin typeface="Baskerville Old Face" panose="02020602080505020303" pitchFamily="18" charset="0"/>
              </a:rPr>
              <a:t>In this instance the researcher starts from the effect(s) or outcome(s) and attempts to determine causation.</a:t>
            </a:r>
          </a:p>
          <a:p>
            <a:r>
              <a:rPr lang="en-US" dirty="0">
                <a:latin typeface="Baskerville Old Face" panose="02020602080505020303" pitchFamily="18" charset="0"/>
              </a:rPr>
              <a:t>Starts from the </a:t>
            </a:r>
            <a:r>
              <a:rPr lang="en-US" b="1" dirty="0">
                <a:solidFill>
                  <a:srgbClr val="002060"/>
                </a:solidFill>
                <a:latin typeface="Baskerville Old Face" panose="02020602080505020303" pitchFamily="18" charset="0"/>
              </a:rPr>
              <a:t>effects</a:t>
            </a:r>
            <a:r>
              <a:rPr lang="en-US" dirty="0">
                <a:latin typeface="Baskerville Old Face" panose="02020602080505020303" pitchFamily="18" charset="0"/>
              </a:rPr>
              <a:t> to trace the </a:t>
            </a:r>
            <a:r>
              <a:rPr lang="en-US" b="1" dirty="0">
                <a:solidFill>
                  <a:srgbClr val="002060"/>
                </a:solidFill>
                <a:latin typeface="Baskerville Old Face" panose="02020602080505020303" pitchFamily="18" charset="0"/>
              </a:rPr>
              <a:t>cause</a:t>
            </a:r>
            <a:r>
              <a:rPr lang="en-US" dirty="0">
                <a:latin typeface="Baskerville Old Face" panose="02020602080505020303" pitchFamily="18" charset="0"/>
              </a:rPr>
              <a:t> – it is classified as a non-experimental study</a:t>
            </a:r>
          </a:p>
          <a:p>
            <a:r>
              <a:rPr lang="en-US" dirty="0">
                <a:latin typeface="Baskerville Old Face" panose="02020602080505020303" pitchFamily="18" charset="0"/>
              </a:rPr>
              <a:t>Researcher </a:t>
            </a:r>
            <a:r>
              <a:rPr lang="en-US" i="1" dirty="0">
                <a:solidFill>
                  <a:srgbClr val="002060"/>
                </a:solidFill>
                <a:latin typeface="Baskerville Old Face" panose="02020602080505020303" pitchFamily="18" charset="0"/>
              </a:rPr>
              <a:t>retrospectively</a:t>
            </a:r>
            <a:r>
              <a:rPr lang="en-US" dirty="0">
                <a:latin typeface="Baskerville Old Face" panose="02020602080505020303" pitchFamily="18" charset="0"/>
              </a:rPr>
              <a:t> links the cause(s) to the outcome(s)</a:t>
            </a:r>
            <a:endParaRPr lang="en-NG" dirty="0">
              <a:latin typeface="Baskerville Old Face" panose="02020602080505020303" pitchFamily="18" charset="0"/>
            </a:endParaRPr>
          </a:p>
          <a:p>
            <a:endParaRPr lang="en-NG" dirty="0"/>
          </a:p>
        </p:txBody>
      </p:sp>
    </p:spTree>
    <p:extLst>
      <p:ext uri="{BB962C8B-B14F-4D97-AF65-F5344CB8AC3E}">
        <p14:creationId xmlns:p14="http://schemas.microsoft.com/office/powerpoint/2010/main" val="264459100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9C1CA6-64CB-A44E-3214-BB40ED43A8F4}"/>
              </a:ext>
            </a:extLst>
          </p:cNvPr>
          <p:cNvSpPr>
            <a:spLocks noGrp="1"/>
          </p:cNvSpPr>
          <p:nvPr>
            <p:ph type="title"/>
          </p:nvPr>
        </p:nvSpPr>
        <p:spPr/>
        <p:txBody>
          <a:bodyPr/>
          <a:lstStyle/>
          <a:p>
            <a:r>
              <a:rPr lang="en-US" b="1" dirty="0">
                <a:solidFill>
                  <a:srgbClr val="002060"/>
                </a:solidFill>
                <a:latin typeface="Baskerville Old Face" panose="02020602080505020303" pitchFamily="18" charset="0"/>
              </a:rPr>
              <a:t>Quasi-experimental Study Design</a:t>
            </a:r>
            <a:endParaRPr lang="en-NG" b="1" dirty="0">
              <a:solidFill>
                <a:srgbClr val="002060"/>
              </a:solidFill>
              <a:latin typeface="Baskerville Old Face" panose="02020602080505020303" pitchFamily="18" charset="0"/>
            </a:endParaRPr>
          </a:p>
        </p:txBody>
      </p:sp>
      <p:sp>
        <p:nvSpPr>
          <p:cNvPr id="3" name="Content Placeholder 2">
            <a:extLst>
              <a:ext uri="{FF2B5EF4-FFF2-40B4-BE49-F238E27FC236}">
                <a16:creationId xmlns:a16="http://schemas.microsoft.com/office/drawing/2014/main" id="{88AC204B-DF2B-69F0-5033-C1C6B7935E77}"/>
              </a:ext>
            </a:extLst>
          </p:cNvPr>
          <p:cNvSpPr>
            <a:spLocks noGrp="1"/>
          </p:cNvSpPr>
          <p:nvPr>
            <p:ph idx="1"/>
          </p:nvPr>
        </p:nvSpPr>
        <p:spPr/>
        <p:txBody>
          <a:bodyPr>
            <a:normAutofit/>
          </a:bodyPr>
          <a:lstStyle/>
          <a:p>
            <a:r>
              <a:rPr lang="en-US" dirty="0">
                <a:latin typeface="Baskerville Old Face" panose="02020602080505020303" pitchFamily="18" charset="0"/>
              </a:rPr>
              <a:t>Also known as semi-experimental study</a:t>
            </a:r>
          </a:p>
          <a:p>
            <a:r>
              <a:rPr lang="en-US" dirty="0">
                <a:latin typeface="Baskerville Old Face" panose="02020602080505020303" pitchFamily="18" charset="0"/>
              </a:rPr>
              <a:t>Has the properties of both experimental and non-experimental studies</a:t>
            </a:r>
          </a:p>
          <a:p>
            <a:r>
              <a:rPr lang="en-US" dirty="0">
                <a:latin typeface="Baskerville Old Face" panose="02020602080505020303" pitchFamily="18" charset="0"/>
              </a:rPr>
              <a:t>Part of the study may be non-experimental and the other part experimental.</a:t>
            </a:r>
            <a:endParaRPr lang="en-NG" dirty="0">
              <a:latin typeface="Baskerville Old Face" panose="02020602080505020303" pitchFamily="18" charset="0"/>
            </a:endParaRPr>
          </a:p>
        </p:txBody>
      </p:sp>
    </p:spTree>
    <p:extLst>
      <p:ext uri="{BB962C8B-B14F-4D97-AF65-F5344CB8AC3E}">
        <p14:creationId xmlns:p14="http://schemas.microsoft.com/office/powerpoint/2010/main" val="408493783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61164C-9726-451D-AE36-F69BDB8B47EA}"/>
              </a:ext>
            </a:extLst>
          </p:cNvPr>
          <p:cNvSpPr>
            <a:spLocks noGrp="1"/>
          </p:cNvSpPr>
          <p:nvPr>
            <p:ph type="title"/>
          </p:nvPr>
        </p:nvSpPr>
        <p:spPr/>
        <p:txBody>
          <a:bodyPr/>
          <a:lstStyle/>
          <a:p>
            <a:r>
              <a:rPr lang="en-US" b="1" dirty="0">
                <a:solidFill>
                  <a:srgbClr val="002060"/>
                </a:solidFill>
                <a:latin typeface="Baskerville Old Face" panose="02020602080505020303" pitchFamily="18" charset="0"/>
              </a:rPr>
              <a:t>Cohort Design</a:t>
            </a:r>
          </a:p>
        </p:txBody>
      </p:sp>
      <p:sp>
        <p:nvSpPr>
          <p:cNvPr id="3" name="Content Placeholder 2">
            <a:extLst>
              <a:ext uri="{FF2B5EF4-FFF2-40B4-BE49-F238E27FC236}">
                <a16:creationId xmlns:a16="http://schemas.microsoft.com/office/drawing/2014/main" id="{2E98DCF3-49D2-4A9E-A609-5DC424CC96C5}"/>
              </a:ext>
            </a:extLst>
          </p:cNvPr>
          <p:cNvSpPr>
            <a:spLocks noGrp="1"/>
          </p:cNvSpPr>
          <p:nvPr>
            <p:ph idx="1"/>
          </p:nvPr>
        </p:nvSpPr>
        <p:spPr/>
        <p:txBody>
          <a:bodyPr>
            <a:normAutofit/>
          </a:bodyPr>
          <a:lstStyle/>
          <a:p>
            <a:r>
              <a:rPr lang="en-US" dirty="0">
                <a:latin typeface="Baskerville Old Face" panose="02020602080505020303" pitchFamily="18" charset="0"/>
              </a:rPr>
              <a:t>A cohort study is a research program looking into a specific group with a certain trait and observes it over a period of time. </a:t>
            </a:r>
          </a:p>
          <a:p>
            <a:r>
              <a:rPr lang="en-US" dirty="0">
                <a:latin typeface="Baskerville Old Face" panose="02020602080505020303" pitchFamily="18" charset="0"/>
              </a:rPr>
              <a:t>A few examples of cohorts may be those who have taken a certain medicine, or have a medical problem. </a:t>
            </a:r>
          </a:p>
          <a:p>
            <a:r>
              <a:rPr lang="en-US" dirty="0">
                <a:latin typeface="Baskerville Old Face" panose="02020602080505020303" pitchFamily="18" charset="0"/>
              </a:rPr>
              <a:t>Cohort studies are a type of longitudinal study</a:t>
            </a:r>
          </a:p>
          <a:p>
            <a:r>
              <a:rPr lang="en-US" dirty="0">
                <a:latin typeface="Baskerville Old Face" panose="02020602080505020303" pitchFamily="18" charset="0"/>
              </a:rPr>
              <a:t>It is quantitative in nature</a:t>
            </a:r>
          </a:p>
        </p:txBody>
      </p:sp>
    </p:spTree>
    <p:extLst>
      <p:ext uri="{BB962C8B-B14F-4D97-AF65-F5344CB8AC3E}">
        <p14:creationId xmlns:p14="http://schemas.microsoft.com/office/powerpoint/2010/main" val="33542302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6C33F4-AAEF-5336-40DA-37CFA7267BA8}"/>
              </a:ext>
            </a:extLst>
          </p:cNvPr>
          <p:cNvSpPr>
            <a:spLocks noGrp="1"/>
          </p:cNvSpPr>
          <p:nvPr>
            <p:ph type="title"/>
          </p:nvPr>
        </p:nvSpPr>
        <p:spPr>
          <a:xfrm>
            <a:off x="2133600" y="2590800"/>
            <a:ext cx="8229600" cy="1143000"/>
          </a:xfrm>
        </p:spPr>
        <p:txBody>
          <a:bodyPr/>
          <a:lstStyle/>
          <a:p>
            <a:r>
              <a:rPr lang="en-US" b="1" dirty="0">
                <a:solidFill>
                  <a:srgbClr val="002060"/>
                </a:solidFill>
                <a:latin typeface="Baskerville Old Face" panose="02020602080505020303" pitchFamily="18" charset="0"/>
              </a:rPr>
              <a:t>Qualitative Study Designs</a:t>
            </a:r>
            <a:endParaRPr lang="en-NG" b="1" dirty="0">
              <a:solidFill>
                <a:srgbClr val="002060"/>
              </a:solidFill>
              <a:latin typeface="Baskerville Old Face" panose="02020602080505020303" pitchFamily="18" charset="0"/>
            </a:endParaRPr>
          </a:p>
        </p:txBody>
      </p:sp>
    </p:spTree>
    <p:extLst>
      <p:ext uri="{BB962C8B-B14F-4D97-AF65-F5344CB8AC3E}">
        <p14:creationId xmlns:p14="http://schemas.microsoft.com/office/powerpoint/2010/main" val="187590467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E9D360-3A3C-4AEA-568A-02DA5146D5B8}"/>
              </a:ext>
            </a:extLst>
          </p:cNvPr>
          <p:cNvSpPr>
            <a:spLocks noGrp="1"/>
          </p:cNvSpPr>
          <p:nvPr>
            <p:ph type="title"/>
          </p:nvPr>
        </p:nvSpPr>
        <p:spPr/>
        <p:txBody>
          <a:bodyPr/>
          <a:lstStyle/>
          <a:p>
            <a:r>
              <a:rPr lang="en-US" b="1" dirty="0">
                <a:solidFill>
                  <a:srgbClr val="002060"/>
                </a:solidFill>
                <a:latin typeface="Baskerville Old Face" panose="02020602080505020303" pitchFamily="18" charset="0"/>
              </a:rPr>
              <a:t>Case Study</a:t>
            </a:r>
            <a:endParaRPr lang="en-NG" dirty="0"/>
          </a:p>
        </p:txBody>
      </p:sp>
      <p:sp>
        <p:nvSpPr>
          <p:cNvPr id="3" name="Content Placeholder 2">
            <a:extLst>
              <a:ext uri="{FF2B5EF4-FFF2-40B4-BE49-F238E27FC236}">
                <a16:creationId xmlns:a16="http://schemas.microsoft.com/office/drawing/2014/main" id="{C2C99392-359A-82A1-1B19-633306F7FDD4}"/>
              </a:ext>
            </a:extLst>
          </p:cNvPr>
          <p:cNvSpPr>
            <a:spLocks noGrp="1"/>
          </p:cNvSpPr>
          <p:nvPr>
            <p:ph idx="1"/>
          </p:nvPr>
        </p:nvSpPr>
        <p:spPr/>
        <p:txBody>
          <a:bodyPr>
            <a:normAutofit lnSpcReduction="10000"/>
          </a:bodyPr>
          <a:lstStyle/>
          <a:p>
            <a:r>
              <a:rPr lang="en-US" dirty="0">
                <a:latin typeface="Baskerville Old Face" panose="02020602080505020303" pitchFamily="18" charset="0"/>
              </a:rPr>
              <a:t>It is an in-depth investigation of a specific research problem as opposed to a sweeping statistical survey. </a:t>
            </a:r>
          </a:p>
          <a:p>
            <a:r>
              <a:rPr lang="en-US" dirty="0">
                <a:latin typeface="Baskerville Old Face" panose="02020602080505020303" pitchFamily="18" charset="0"/>
              </a:rPr>
              <a:t>It is usually employed to limit a very wide area of research into one or a few easily research-able examples. </a:t>
            </a:r>
          </a:p>
          <a:p>
            <a:r>
              <a:rPr lang="en-US" dirty="0">
                <a:latin typeface="Baskerville Old Face" panose="02020602080505020303" pitchFamily="18" charset="0"/>
              </a:rPr>
              <a:t>The case study research design can also be helpful for testing whether a particular theory and model actually pertains to phenomena in real life. </a:t>
            </a:r>
          </a:p>
          <a:p>
            <a:r>
              <a:rPr lang="en-US" dirty="0">
                <a:latin typeface="Baskerville Old Face" panose="02020602080505020303" pitchFamily="18" charset="0"/>
              </a:rPr>
              <a:t>It is a useful design if not much is known about a phenomenon.</a:t>
            </a:r>
          </a:p>
        </p:txBody>
      </p:sp>
    </p:spTree>
    <p:extLst>
      <p:ext uri="{BB962C8B-B14F-4D97-AF65-F5344CB8AC3E}">
        <p14:creationId xmlns:p14="http://schemas.microsoft.com/office/powerpoint/2010/main" val="157685162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F3DCBB-6B80-D81A-F931-6FF0DB3AAD34}"/>
              </a:ext>
            </a:extLst>
          </p:cNvPr>
          <p:cNvSpPr>
            <a:spLocks noGrp="1"/>
          </p:cNvSpPr>
          <p:nvPr>
            <p:ph type="title"/>
          </p:nvPr>
        </p:nvSpPr>
        <p:spPr/>
        <p:txBody>
          <a:bodyPr/>
          <a:lstStyle/>
          <a:p>
            <a:r>
              <a:rPr lang="en-US" b="1" dirty="0">
                <a:solidFill>
                  <a:srgbClr val="002060"/>
                </a:solidFill>
                <a:latin typeface="Baskerville Old Face" panose="02020602080505020303" pitchFamily="18" charset="0"/>
              </a:rPr>
              <a:t>Oral History</a:t>
            </a:r>
            <a:endParaRPr lang="en-NG" b="1" dirty="0">
              <a:solidFill>
                <a:srgbClr val="002060"/>
              </a:solidFill>
              <a:latin typeface="Baskerville Old Face" panose="02020602080505020303" pitchFamily="18" charset="0"/>
            </a:endParaRPr>
          </a:p>
        </p:txBody>
      </p:sp>
      <p:sp>
        <p:nvSpPr>
          <p:cNvPr id="3" name="Content Placeholder 2">
            <a:extLst>
              <a:ext uri="{FF2B5EF4-FFF2-40B4-BE49-F238E27FC236}">
                <a16:creationId xmlns:a16="http://schemas.microsoft.com/office/drawing/2014/main" id="{35233C6D-DB39-A0A4-A9AF-9C6C450927CC}"/>
              </a:ext>
            </a:extLst>
          </p:cNvPr>
          <p:cNvSpPr>
            <a:spLocks noGrp="1"/>
          </p:cNvSpPr>
          <p:nvPr>
            <p:ph idx="1"/>
          </p:nvPr>
        </p:nvSpPr>
        <p:spPr>
          <a:xfrm>
            <a:off x="722671" y="1417639"/>
            <a:ext cx="11002297" cy="4747187"/>
          </a:xfrm>
        </p:spPr>
        <p:txBody>
          <a:bodyPr>
            <a:normAutofit fontScale="85000" lnSpcReduction="20000"/>
          </a:bodyPr>
          <a:lstStyle/>
          <a:p>
            <a:r>
              <a:rPr lang="en-US" sz="3100" dirty="0">
                <a:latin typeface="Baskerville Old Face" panose="02020602080505020303" pitchFamily="18" charset="0"/>
              </a:rPr>
              <a:t>More of a method of data collection than a study design</a:t>
            </a:r>
          </a:p>
          <a:p>
            <a:r>
              <a:rPr lang="en-US" sz="3100" dirty="0">
                <a:latin typeface="Baskerville Old Face" panose="02020602080505020303" pitchFamily="18" charset="0"/>
              </a:rPr>
              <a:t>Study perceptions, experiences and accounts of an event or gathering historical knowledge as viewed by individuals. It is a picture of something in someone’s own words. </a:t>
            </a:r>
          </a:p>
          <a:p>
            <a:r>
              <a:rPr lang="en-US" sz="3100" dirty="0">
                <a:latin typeface="Baskerville Old Face" panose="02020602080505020303" pitchFamily="18" charset="0"/>
              </a:rPr>
              <a:t>Oral history is a process of obtaining, recording, presenting and interpreting historical or current information, based upon personal experiences and opinions of some members of a study group or unit. </a:t>
            </a:r>
          </a:p>
          <a:p>
            <a:r>
              <a:rPr lang="en-US" sz="3100" dirty="0">
                <a:latin typeface="Baskerville Old Face" panose="02020602080505020303" pitchFamily="18" charset="0"/>
              </a:rPr>
              <a:t>These opinions or experiences could be based upon eye-witness evidence or information passed on from other sources such as older people, ancestors, folklore, stories. </a:t>
            </a:r>
          </a:p>
          <a:p>
            <a:pPr lvl="1"/>
            <a:r>
              <a:rPr lang="en-US" dirty="0">
                <a:latin typeface="Times New Roman" panose="02020603050405020304" pitchFamily="18" charset="0"/>
                <a:cs typeface="Times New Roman" panose="02020603050405020304" pitchFamily="18" charset="0"/>
              </a:rPr>
              <a:t>first person narratives via extensive interviewing of a single individual’. </a:t>
            </a:r>
          </a:p>
        </p:txBody>
      </p:sp>
    </p:spTree>
    <p:extLst>
      <p:ext uri="{BB962C8B-B14F-4D97-AF65-F5344CB8AC3E}">
        <p14:creationId xmlns:p14="http://schemas.microsoft.com/office/powerpoint/2010/main" val="415682206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7EA667-0A51-EAD8-5273-27D41C42E512}"/>
              </a:ext>
            </a:extLst>
          </p:cNvPr>
          <p:cNvSpPr>
            <a:spLocks noGrp="1"/>
          </p:cNvSpPr>
          <p:nvPr>
            <p:ph type="title"/>
          </p:nvPr>
        </p:nvSpPr>
        <p:spPr/>
        <p:txBody>
          <a:bodyPr>
            <a:normAutofit/>
          </a:bodyPr>
          <a:lstStyle/>
          <a:p>
            <a:r>
              <a:rPr lang="en-US" b="1" dirty="0">
                <a:latin typeface="Baskerville Old Face" panose="02020602080505020303" pitchFamily="18" charset="0"/>
              </a:rPr>
              <a:t>In terms of design </a:t>
            </a:r>
            <a:endParaRPr lang="en-NG" b="1" dirty="0">
              <a:latin typeface="Baskerville Old Face" panose="02020602080505020303" pitchFamily="18" charset="0"/>
            </a:endParaRPr>
          </a:p>
        </p:txBody>
      </p:sp>
      <p:sp>
        <p:nvSpPr>
          <p:cNvPr id="3" name="Content Placeholder 2">
            <a:extLst>
              <a:ext uri="{FF2B5EF4-FFF2-40B4-BE49-F238E27FC236}">
                <a16:creationId xmlns:a16="http://schemas.microsoft.com/office/drawing/2014/main" id="{7C2D90F1-A175-8307-BE8C-6524D9297810}"/>
              </a:ext>
            </a:extLst>
          </p:cNvPr>
          <p:cNvSpPr>
            <a:spLocks noGrp="1"/>
          </p:cNvSpPr>
          <p:nvPr>
            <p:ph idx="1"/>
          </p:nvPr>
        </p:nvSpPr>
        <p:spPr/>
        <p:txBody>
          <a:bodyPr>
            <a:normAutofit/>
          </a:bodyPr>
          <a:lstStyle/>
          <a:p>
            <a:r>
              <a:rPr lang="en-US" dirty="0">
                <a:latin typeface="Baskerville Old Face" panose="02020602080505020303" pitchFamily="18" charset="0"/>
              </a:rPr>
              <a:t>Decide what types of account, experience, perception or historical event you want to find out about. </a:t>
            </a:r>
          </a:p>
          <a:p>
            <a:r>
              <a:rPr lang="en-US" dirty="0">
                <a:latin typeface="Baskerville Old Face" panose="02020602080505020303" pitchFamily="18" charset="0"/>
              </a:rPr>
              <a:t>Identify the individuals or sources (which could be difficult and time consuming) that can best provide the needed information. </a:t>
            </a:r>
          </a:p>
          <a:p>
            <a:r>
              <a:rPr lang="en-US" dirty="0">
                <a:latin typeface="Baskerville Old Face" panose="02020602080505020303" pitchFamily="18" charset="0"/>
              </a:rPr>
              <a:t>Collect information from them to be analyzed and interpreted.</a:t>
            </a:r>
            <a:endParaRPr lang="en-NG" dirty="0">
              <a:latin typeface="Baskerville Old Face" panose="02020602080505020303" pitchFamily="18" charset="0"/>
            </a:endParaRPr>
          </a:p>
          <a:p>
            <a:endParaRPr lang="en-NG" dirty="0"/>
          </a:p>
        </p:txBody>
      </p:sp>
    </p:spTree>
    <p:extLst>
      <p:ext uri="{BB962C8B-B14F-4D97-AF65-F5344CB8AC3E}">
        <p14:creationId xmlns:p14="http://schemas.microsoft.com/office/powerpoint/2010/main" val="234179061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B28F52-324B-5C6C-CFB6-84E4B90207CF}"/>
              </a:ext>
            </a:extLst>
          </p:cNvPr>
          <p:cNvSpPr>
            <a:spLocks noGrp="1"/>
          </p:cNvSpPr>
          <p:nvPr>
            <p:ph type="title"/>
          </p:nvPr>
        </p:nvSpPr>
        <p:spPr/>
        <p:txBody>
          <a:bodyPr/>
          <a:lstStyle/>
          <a:p>
            <a:r>
              <a:rPr lang="en-US" b="1" dirty="0">
                <a:solidFill>
                  <a:srgbClr val="002060"/>
                </a:solidFill>
                <a:latin typeface="Baskerville Old Face" panose="02020602080505020303" pitchFamily="18" charset="0"/>
              </a:rPr>
              <a:t>Observational Design</a:t>
            </a:r>
            <a:endParaRPr lang="en-NG" dirty="0"/>
          </a:p>
        </p:txBody>
      </p:sp>
      <p:sp>
        <p:nvSpPr>
          <p:cNvPr id="3" name="Content Placeholder 2">
            <a:extLst>
              <a:ext uri="{FF2B5EF4-FFF2-40B4-BE49-F238E27FC236}">
                <a16:creationId xmlns:a16="http://schemas.microsoft.com/office/drawing/2014/main" id="{1CA45A95-CF1F-2460-4035-C3973BA4EBA8}"/>
              </a:ext>
            </a:extLst>
          </p:cNvPr>
          <p:cNvSpPr>
            <a:spLocks noGrp="1"/>
          </p:cNvSpPr>
          <p:nvPr>
            <p:ph idx="1"/>
          </p:nvPr>
        </p:nvSpPr>
        <p:spPr>
          <a:xfrm>
            <a:off x="335360" y="1417639"/>
            <a:ext cx="11521280" cy="4708525"/>
          </a:xfrm>
        </p:spPr>
        <p:txBody>
          <a:bodyPr/>
          <a:lstStyle/>
          <a:p>
            <a:r>
              <a:rPr lang="en-US" dirty="0">
                <a:solidFill>
                  <a:prstClr val="black"/>
                </a:solidFill>
                <a:latin typeface="Baskerville Old Face" panose="02020602080505020303" pitchFamily="18" charset="0"/>
                <a:ea typeface="+mn-ea"/>
              </a:rPr>
              <a:t>This kind of research design draws a conclusion by evaluating subjects against a control group, in situations where the researcher doesn’t have control over the experiment.</a:t>
            </a:r>
          </a:p>
          <a:p>
            <a:r>
              <a:rPr lang="en-US" dirty="0">
                <a:latin typeface="Baskerville Old Face" panose="02020602080505020303" pitchFamily="18" charset="0"/>
              </a:rPr>
              <a:t>An observational study allows a good insight into a phenomenon and eliminates the ethical and practical complications of establishing a large and cumbersome research project.</a:t>
            </a:r>
          </a:p>
        </p:txBody>
      </p:sp>
    </p:spTree>
    <p:extLst>
      <p:ext uri="{BB962C8B-B14F-4D97-AF65-F5344CB8AC3E}">
        <p14:creationId xmlns:p14="http://schemas.microsoft.com/office/powerpoint/2010/main" val="129605028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B94DD47-1E2D-6526-E80A-70E27E433E46}"/>
              </a:ext>
            </a:extLst>
          </p:cNvPr>
          <p:cNvSpPr>
            <a:spLocks noGrp="1"/>
          </p:cNvSpPr>
          <p:nvPr>
            <p:ph idx="1"/>
          </p:nvPr>
        </p:nvSpPr>
        <p:spPr>
          <a:xfrm>
            <a:off x="604683" y="1447801"/>
            <a:ext cx="11090787" cy="4746522"/>
          </a:xfrm>
        </p:spPr>
        <p:txBody>
          <a:bodyPr>
            <a:normAutofit/>
          </a:bodyPr>
          <a:lstStyle/>
          <a:p>
            <a:r>
              <a:rPr lang="en-US" dirty="0">
                <a:latin typeface="Baskerville Old Face" panose="02020602080505020303" pitchFamily="18" charset="0"/>
              </a:rPr>
              <a:t>Two types of observational designs. </a:t>
            </a:r>
          </a:p>
          <a:p>
            <a:r>
              <a:rPr lang="en-US" dirty="0">
                <a:latin typeface="Baskerville Old Face" panose="02020602080505020303" pitchFamily="18" charset="0"/>
              </a:rPr>
              <a:t>In direct (obtrusive) observations, people realize that you are watching them. </a:t>
            </a:r>
          </a:p>
          <a:p>
            <a:r>
              <a:rPr lang="en-US" dirty="0">
                <a:latin typeface="Baskerville Old Face" panose="02020602080505020303" pitchFamily="18" charset="0"/>
              </a:rPr>
              <a:t>Indirect (Unobtrusive) observation include ways of studying behavior where individuals have no idea they are being observed. </a:t>
            </a:r>
            <a:endParaRPr lang="en-NG" dirty="0"/>
          </a:p>
        </p:txBody>
      </p:sp>
    </p:spTree>
    <p:extLst>
      <p:ext uri="{BB962C8B-B14F-4D97-AF65-F5344CB8AC3E}">
        <p14:creationId xmlns:p14="http://schemas.microsoft.com/office/powerpoint/2010/main" val="147073517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08010EB-D518-411A-ABD0-ED17F488FD11}"/>
              </a:ext>
            </a:extLst>
          </p:cNvPr>
          <p:cNvSpPr>
            <a:spLocks noGrp="1"/>
          </p:cNvSpPr>
          <p:nvPr>
            <p:ph idx="1"/>
          </p:nvPr>
        </p:nvSpPr>
        <p:spPr>
          <a:xfrm>
            <a:off x="678426" y="533401"/>
            <a:ext cx="10840064" cy="5734664"/>
          </a:xfrm>
        </p:spPr>
        <p:txBody>
          <a:bodyPr/>
          <a:lstStyle/>
          <a:p>
            <a:pPr marL="0" indent="0">
              <a:buNone/>
            </a:pPr>
            <a:r>
              <a:rPr lang="en-US" b="1" dirty="0">
                <a:solidFill>
                  <a:srgbClr val="002060"/>
                </a:solidFill>
                <a:latin typeface="Baskerville Old Face" panose="02020602080505020303" pitchFamily="18" charset="0"/>
              </a:rPr>
              <a:t>Philosophical Design</a:t>
            </a:r>
            <a:r>
              <a:rPr lang="en-US" dirty="0">
                <a:latin typeface="Baskerville Old Face" panose="02020602080505020303" pitchFamily="18" charset="0"/>
              </a:rPr>
              <a:t>: </a:t>
            </a:r>
          </a:p>
          <a:p>
            <a:r>
              <a:rPr lang="en-US" dirty="0">
                <a:latin typeface="Baskerville Old Face" panose="02020602080505020303" pitchFamily="18" charset="0"/>
              </a:rPr>
              <a:t>This method makes use of the tools of argumentation based on philosophical traditions, concepts, models, and theories to critically explore and challenge them</a:t>
            </a:r>
          </a:p>
          <a:p>
            <a:r>
              <a:rPr lang="en-US" dirty="0">
                <a:latin typeface="Baskerville Old Face" panose="02020602080505020303" pitchFamily="18" charset="0"/>
              </a:rPr>
              <a:t>For instance, the relevance of logic and evidence in academic debates, to evaluate arguments about fundamental problems, or to discuss the cause of existing discourse about a research problem</a:t>
            </a:r>
          </a:p>
        </p:txBody>
      </p:sp>
    </p:spTree>
    <p:extLst>
      <p:ext uri="{BB962C8B-B14F-4D97-AF65-F5344CB8AC3E}">
        <p14:creationId xmlns:p14="http://schemas.microsoft.com/office/powerpoint/2010/main" val="18441697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F64F0E-C538-6286-E1B8-F33C4D054D7F}"/>
              </a:ext>
            </a:extLst>
          </p:cNvPr>
          <p:cNvSpPr>
            <a:spLocks noGrp="1"/>
          </p:cNvSpPr>
          <p:nvPr>
            <p:ph type="title"/>
          </p:nvPr>
        </p:nvSpPr>
        <p:spPr/>
        <p:txBody>
          <a:bodyPr>
            <a:normAutofit/>
          </a:bodyPr>
          <a:lstStyle/>
          <a:p>
            <a:pPr algn="ctr"/>
            <a:r>
              <a:rPr lang="en-US" dirty="0"/>
              <a:t>So Far, You’ve learnt How to…………..</a:t>
            </a:r>
            <a:endParaRPr lang="en-NG" dirty="0"/>
          </a:p>
        </p:txBody>
      </p:sp>
      <p:sp>
        <p:nvSpPr>
          <p:cNvPr id="3" name="Content Placeholder 2">
            <a:extLst>
              <a:ext uri="{FF2B5EF4-FFF2-40B4-BE49-F238E27FC236}">
                <a16:creationId xmlns:a16="http://schemas.microsoft.com/office/drawing/2014/main" id="{56348578-BEC3-7EFC-CAFF-2D7ACF1A07A0}"/>
              </a:ext>
            </a:extLst>
          </p:cNvPr>
          <p:cNvSpPr>
            <a:spLocks noGrp="1"/>
          </p:cNvSpPr>
          <p:nvPr>
            <p:ph idx="1"/>
          </p:nvPr>
        </p:nvSpPr>
        <p:spPr>
          <a:xfrm>
            <a:off x="335360" y="1412776"/>
            <a:ext cx="11521280" cy="4838121"/>
          </a:xfrm>
        </p:spPr>
        <p:txBody>
          <a:bodyPr>
            <a:normAutofit fontScale="92500" lnSpcReduction="20000"/>
          </a:bodyPr>
          <a:lstStyle/>
          <a:p>
            <a:pPr marL="514350" indent="-514350">
              <a:buFont typeface="+mj-lt"/>
              <a:buAutoNum type="arabicPeriod"/>
            </a:pPr>
            <a:r>
              <a:rPr lang="en-US" dirty="0">
                <a:latin typeface="Baskerville Old Face" panose="02020602080505020303" pitchFamily="18" charset="0"/>
              </a:rPr>
              <a:t>Choose a Topic and refine it based on past research. </a:t>
            </a:r>
          </a:p>
          <a:p>
            <a:pPr marL="514350" indent="-514350">
              <a:buFont typeface="+mj-lt"/>
              <a:buAutoNum type="arabicPeriod"/>
            </a:pPr>
            <a:r>
              <a:rPr lang="en-US" dirty="0">
                <a:latin typeface="Baskerville Old Face" panose="02020602080505020303" pitchFamily="18" charset="0"/>
              </a:rPr>
              <a:t>Find and read past Research as you develop your own research study (LR)</a:t>
            </a:r>
          </a:p>
          <a:p>
            <a:pPr marL="514350" indent="-514350">
              <a:buFont typeface="+mj-lt"/>
              <a:buAutoNum type="arabicPeriod"/>
            </a:pPr>
            <a:r>
              <a:rPr lang="en-US" dirty="0">
                <a:latin typeface="Baskerville Old Face" panose="02020602080505020303" pitchFamily="18" charset="0"/>
              </a:rPr>
              <a:t>Identify the Gap (problem) in literature that you want to investigate</a:t>
            </a:r>
          </a:p>
          <a:p>
            <a:pPr marL="514350" indent="-514350">
              <a:buFont typeface="+mj-lt"/>
              <a:buAutoNum type="arabicPeriod"/>
            </a:pPr>
            <a:r>
              <a:rPr lang="en-US" dirty="0">
                <a:latin typeface="Baskerville Old Face" panose="02020602080505020303" pitchFamily="18" charset="0"/>
              </a:rPr>
              <a:t>Determine the Aim/ Objective (purpose) of the study </a:t>
            </a:r>
          </a:p>
          <a:p>
            <a:pPr marL="514350" indent="-514350">
              <a:buFont typeface="+mj-lt"/>
              <a:buAutoNum type="arabicPeriod"/>
            </a:pPr>
            <a:r>
              <a:rPr lang="en-US" dirty="0">
                <a:latin typeface="Baskerville Old Face" panose="02020602080505020303" pitchFamily="18" charset="0"/>
              </a:rPr>
              <a:t>Determine what Questions most warrant further investigation &amp;</a:t>
            </a:r>
          </a:p>
          <a:p>
            <a:pPr marL="514350" indent="-514350">
              <a:buFont typeface="+mj-lt"/>
              <a:buAutoNum type="arabicPeriod"/>
            </a:pPr>
            <a:r>
              <a:rPr lang="en-US" dirty="0">
                <a:latin typeface="Baskerville Old Face" panose="02020602080505020303" pitchFamily="18" charset="0"/>
              </a:rPr>
              <a:t>Develop Hypothesis based on your study Questions</a:t>
            </a:r>
          </a:p>
          <a:p>
            <a:pPr marL="514350" indent="-514350">
              <a:buFont typeface="+mj-lt"/>
              <a:buAutoNum type="arabicPeriod"/>
            </a:pPr>
            <a:r>
              <a:rPr lang="en-US" b="1" dirty="0">
                <a:latin typeface="Baskerville Old Face" panose="02020602080505020303" pitchFamily="18" charset="0"/>
              </a:rPr>
              <a:t>Choose the best Research Design </a:t>
            </a:r>
            <a:r>
              <a:rPr lang="en-US" dirty="0">
                <a:latin typeface="Baskerville Old Face" panose="02020602080505020303" pitchFamily="18" charset="0"/>
              </a:rPr>
              <a:t>for your own study</a:t>
            </a:r>
          </a:p>
          <a:p>
            <a:r>
              <a:rPr lang="en-US" dirty="0">
                <a:latin typeface="Baskerville Old Face" panose="02020602080505020303" pitchFamily="18" charset="0"/>
              </a:rPr>
              <a:t>…………………………</a:t>
            </a:r>
            <a:endParaRPr lang="en-NG" dirty="0">
              <a:latin typeface="Baskerville Old Face" panose="02020602080505020303" pitchFamily="18" charset="0"/>
            </a:endParaRPr>
          </a:p>
        </p:txBody>
      </p:sp>
      <p:sp>
        <p:nvSpPr>
          <p:cNvPr id="4" name="Slide Number Placeholder 3">
            <a:extLst>
              <a:ext uri="{FF2B5EF4-FFF2-40B4-BE49-F238E27FC236}">
                <a16:creationId xmlns:a16="http://schemas.microsoft.com/office/drawing/2014/main" id="{9501513A-A090-3DD8-812E-77DEB283091A}"/>
              </a:ext>
            </a:extLst>
          </p:cNvPr>
          <p:cNvSpPr>
            <a:spLocks noGrp="1"/>
          </p:cNvSpPr>
          <p:nvPr>
            <p:ph type="sldNum" sz="quarter" idx="12"/>
          </p:nvPr>
        </p:nvSpPr>
        <p:spPr/>
        <p:txBody>
          <a:bodyPr/>
          <a:lstStyle/>
          <a:p>
            <a:fld id="{B310DB28-467B-42AB-AF30-926E64120C57}" type="slidenum">
              <a:rPr lang="en-GB" smtClean="0"/>
              <a:pPr/>
              <a:t>7</a:t>
            </a:fld>
            <a:endParaRPr lang="en-GB" dirty="0"/>
          </a:p>
        </p:txBody>
      </p:sp>
    </p:spTree>
    <p:extLst>
      <p:ext uri="{BB962C8B-B14F-4D97-AF65-F5344CB8AC3E}">
        <p14:creationId xmlns:p14="http://schemas.microsoft.com/office/powerpoint/2010/main" val="230180131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5A38E5-2E4B-BEBB-8FD6-148AA637A85C}"/>
              </a:ext>
            </a:extLst>
          </p:cNvPr>
          <p:cNvSpPr>
            <a:spLocks noGrp="1"/>
          </p:cNvSpPr>
          <p:nvPr>
            <p:ph type="title"/>
          </p:nvPr>
        </p:nvSpPr>
        <p:spPr/>
        <p:txBody>
          <a:bodyPr/>
          <a:lstStyle/>
          <a:p>
            <a:r>
              <a:rPr lang="en-US" b="1" dirty="0">
                <a:solidFill>
                  <a:srgbClr val="002060"/>
                </a:solidFill>
                <a:latin typeface="Baskerville Old Face" panose="02020602080505020303" pitchFamily="18" charset="0"/>
              </a:rPr>
              <a:t>Focus Groups/ Group Interviews</a:t>
            </a:r>
            <a:endParaRPr lang="en-NG" b="1" dirty="0">
              <a:solidFill>
                <a:srgbClr val="002060"/>
              </a:solidFill>
              <a:latin typeface="Baskerville Old Face" panose="02020602080505020303" pitchFamily="18" charset="0"/>
            </a:endParaRPr>
          </a:p>
        </p:txBody>
      </p:sp>
      <p:sp>
        <p:nvSpPr>
          <p:cNvPr id="3" name="Content Placeholder 2">
            <a:extLst>
              <a:ext uri="{FF2B5EF4-FFF2-40B4-BE49-F238E27FC236}">
                <a16:creationId xmlns:a16="http://schemas.microsoft.com/office/drawing/2014/main" id="{F79E20B4-DE54-BD9D-E96B-8167361F2C6F}"/>
              </a:ext>
            </a:extLst>
          </p:cNvPr>
          <p:cNvSpPr>
            <a:spLocks noGrp="1"/>
          </p:cNvSpPr>
          <p:nvPr>
            <p:ph idx="1"/>
          </p:nvPr>
        </p:nvSpPr>
        <p:spPr/>
        <p:txBody>
          <a:bodyPr>
            <a:normAutofit lnSpcReduction="10000"/>
          </a:bodyPr>
          <a:lstStyle/>
          <a:p>
            <a:r>
              <a:rPr lang="en-US" dirty="0">
                <a:latin typeface="Baskerville Old Face" panose="02020602080505020303" pitchFamily="18" charset="0"/>
              </a:rPr>
              <a:t>Focus groups are a form of strategy in qualitative research in which attitudes, opinions or perceptions towards an issue, product, service or </a:t>
            </a:r>
            <a:r>
              <a:rPr lang="en-US" dirty="0" err="1">
                <a:latin typeface="Baskerville Old Face" panose="02020602080505020303" pitchFamily="18" charset="0"/>
              </a:rPr>
              <a:t>programme</a:t>
            </a:r>
            <a:r>
              <a:rPr lang="en-US" dirty="0">
                <a:latin typeface="Baskerville Old Face" panose="02020602080505020303" pitchFamily="18" charset="0"/>
              </a:rPr>
              <a:t> are explored through a free and open discussion between members of a group and the researcher. </a:t>
            </a:r>
          </a:p>
          <a:p>
            <a:r>
              <a:rPr lang="en-US" dirty="0">
                <a:latin typeface="Baskerville Old Face" panose="02020602080505020303" pitchFamily="18" charset="0"/>
              </a:rPr>
              <a:t>Both focus groups and group interviews are facilitated group discussions in which a researcher raises issues or asks questions that stimulate discussion among members of the group. </a:t>
            </a:r>
          </a:p>
          <a:p>
            <a:r>
              <a:rPr lang="en-US" dirty="0">
                <a:latin typeface="Baskerville Old Face" panose="02020602080505020303" pitchFamily="18" charset="0"/>
              </a:rPr>
              <a:t>Low cost</a:t>
            </a:r>
            <a:endParaRPr lang="en-NG" dirty="0">
              <a:latin typeface="Baskerville Old Face" panose="02020602080505020303" pitchFamily="18" charset="0"/>
            </a:endParaRPr>
          </a:p>
        </p:txBody>
      </p:sp>
    </p:spTree>
    <p:extLst>
      <p:ext uri="{BB962C8B-B14F-4D97-AF65-F5344CB8AC3E}">
        <p14:creationId xmlns:p14="http://schemas.microsoft.com/office/powerpoint/2010/main" val="197938605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B0BC48-E54E-B2DB-9190-EF2ED5C9E8B0}"/>
              </a:ext>
            </a:extLst>
          </p:cNvPr>
          <p:cNvSpPr>
            <a:spLocks noGrp="1"/>
          </p:cNvSpPr>
          <p:nvPr>
            <p:ph type="title"/>
          </p:nvPr>
        </p:nvSpPr>
        <p:spPr/>
        <p:txBody>
          <a:bodyPr>
            <a:normAutofit/>
          </a:bodyPr>
          <a:lstStyle/>
          <a:p>
            <a:pPr defTabSz="914400">
              <a:spcBef>
                <a:spcPct val="20000"/>
              </a:spcBef>
              <a:defRPr/>
            </a:pPr>
            <a:r>
              <a:rPr lang="en-US" dirty="0">
                <a:solidFill>
                  <a:srgbClr val="002060"/>
                </a:solidFill>
                <a:latin typeface="Baskerville Old Face" panose="02020602080505020303" pitchFamily="18" charset="0"/>
                <a:ea typeface="+mn-ea"/>
                <a:cs typeface="+mn-cs"/>
              </a:rPr>
              <a:t>Historical Research Design </a:t>
            </a:r>
            <a:endParaRPr lang="en-NG" dirty="0"/>
          </a:p>
        </p:txBody>
      </p:sp>
      <p:sp>
        <p:nvSpPr>
          <p:cNvPr id="3" name="Content Placeholder 2">
            <a:extLst>
              <a:ext uri="{FF2B5EF4-FFF2-40B4-BE49-F238E27FC236}">
                <a16:creationId xmlns:a16="http://schemas.microsoft.com/office/drawing/2014/main" id="{5F122907-F815-B6E0-3EED-3C5E332B6BA1}"/>
              </a:ext>
            </a:extLst>
          </p:cNvPr>
          <p:cNvSpPr>
            <a:spLocks noGrp="1"/>
          </p:cNvSpPr>
          <p:nvPr>
            <p:ph idx="1"/>
          </p:nvPr>
        </p:nvSpPr>
        <p:spPr/>
        <p:txBody>
          <a:bodyPr/>
          <a:lstStyle/>
          <a:p>
            <a:r>
              <a:rPr lang="en-US" dirty="0">
                <a:latin typeface="Baskerville Old Face" panose="02020602080505020303" pitchFamily="18" charset="0"/>
              </a:rPr>
              <a:t>The idea is to gather, validate, synthesize evidence to establish facts which defend or oppose your hypothesis. </a:t>
            </a:r>
          </a:p>
          <a:p>
            <a:r>
              <a:rPr lang="en-US" dirty="0">
                <a:latin typeface="Baskerville Old Face" panose="02020602080505020303" pitchFamily="18" charset="0"/>
              </a:rPr>
              <a:t>It makes use of primary sources, secondary sources, and a lot of qualitative data sources for example logs, diaries, official data, reports, and so on. The issue is that the sources need to be both authentic and valid</a:t>
            </a:r>
            <a:endParaRPr lang="en-US" dirty="0"/>
          </a:p>
        </p:txBody>
      </p:sp>
    </p:spTree>
    <p:extLst>
      <p:ext uri="{BB962C8B-B14F-4D97-AF65-F5344CB8AC3E}">
        <p14:creationId xmlns:p14="http://schemas.microsoft.com/office/powerpoint/2010/main" val="186507158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029FE-C70B-00BC-073F-524BA938CBB4}"/>
              </a:ext>
            </a:extLst>
          </p:cNvPr>
          <p:cNvSpPr>
            <a:spLocks noGrp="1"/>
          </p:cNvSpPr>
          <p:nvPr>
            <p:ph type="title"/>
          </p:nvPr>
        </p:nvSpPr>
        <p:spPr/>
        <p:txBody>
          <a:bodyPr>
            <a:normAutofit/>
          </a:bodyPr>
          <a:lstStyle/>
          <a:p>
            <a:r>
              <a:rPr lang="en-US" b="1" dirty="0">
                <a:solidFill>
                  <a:srgbClr val="002060"/>
                </a:solidFill>
                <a:latin typeface="Baskerville Old Face" panose="02020602080505020303" pitchFamily="18" charset="0"/>
              </a:rPr>
              <a:t>Descriptive Research Design</a:t>
            </a:r>
            <a:endParaRPr lang="en-NG" dirty="0"/>
          </a:p>
        </p:txBody>
      </p:sp>
      <p:sp>
        <p:nvSpPr>
          <p:cNvPr id="3" name="Content Placeholder 2">
            <a:extLst>
              <a:ext uri="{FF2B5EF4-FFF2-40B4-BE49-F238E27FC236}">
                <a16:creationId xmlns:a16="http://schemas.microsoft.com/office/drawing/2014/main" id="{4309E171-E825-2F14-DE35-1298793F908B}"/>
              </a:ext>
            </a:extLst>
          </p:cNvPr>
          <p:cNvSpPr>
            <a:spLocks noGrp="1"/>
          </p:cNvSpPr>
          <p:nvPr>
            <p:ph idx="1"/>
          </p:nvPr>
        </p:nvSpPr>
        <p:spPr/>
        <p:txBody>
          <a:bodyPr>
            <a:normAutofit/>
          </a:bodyPr>
          <a:lstStyle/>
          <a:p>
            <a:r>
              <a:rPr lang="en-US" dirty="0">
                <a:latin typeface="Baskerville Old Face" panose="02020602080505020303" pitchFamily="18" charset="0"/>
              </a:rPr>
              <a:t>In descriptive research design a researcher is interested in describing a particular situation or phenomena under his study. </a:t>
            </a:r>
          </a:p>
          <a:p>
            <a:r>
              <a:rPr lang="en-US" dirty="0">
                <a:latin typeface="Baskerville Old Face" panose="02020602080505020303" pitchFamily="18" charset="0"/>
              </a:rPr>
              <a:t>It is a theory-based design method based on the collection analyzing and presentation of the collected data, articles, films, dramas, and documentary etc. </a:t>
            </a:r>
          </a:p>
        </p:txBody>
      </p:sp>
    </p:spTree>
    <p:extLst>
      <p:ext uri="{BB962C8B-B14F-4D97-AF65-F5344CB8AC3E}">
        <p14:creationId xmlns:p14="http://schemas.microsoft.com/office/powerpoint/2010/main" val="135011400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60811AD-862D-4CB9-9C5A-DC8356900738}"/>
              </a:ext>
            </a:extLst>
          </p:cNvPr>
          <p:cNvSpPr>
            <a:spLocks noGrp="1"/>
          </p:cNvSpPr>
          <p:nvPr>
            <p:ph idx="1"/>
          </p:nvPr>
        </p:nvSpPr>
        <p:spPr>
          <a:xfrm>
            <a:off x="604684" y="762000"/>
            <a:ext cx="11135032" cy="5334000"/>
          </a:xfrm>
        </p:spPr>
        <p:txBody>
          <a:bodyPr>
            <a:normAutofit/>
          </a:bodyPr>
          <a:lstStyle/>
          <a:p>
            <a:r>
              <a:rPr lang="en-US" dirty="0">
                <a:latin typeface="Baskerville Old Face" panose="02020602080505020303" pitchFamily="18" charset="0"/>
              </a:rPr>
              <a:t>Descriptive research design covers the characteristics of people, materials, Scio-economics characteristics such as their age, education, marital status and income etc. </a:t>
            </a:r>
          </a:p>
          <a:p>
            <a:r>
              <a:rPr lang="en-US" dirty="0">
                <a:latin typeface="Baskerville Old Face" panose="02020602080505020303" pitchFamily="18" charset="0"/>
              </a:rPr>
              <a:t>The qualitative nature data is mostly collected like knowledge, attitude, beliefs and opinion of the people. </a:t>
            </a:r>
          </a:p>
          <a:p>
            <a:r>
              <a:rPr lang="en-US" dirty="0">
                <a:latin typeface="Baskerville Old Face" panose="02020602080505020303" pitchFamily="18" charset="0"/>
              </a:rPr>
              <a:t>Examples of such designs are the newspaper</a:t>
            </a:r>
            <a:endParaRPr lang="en-US" dirty="0"/>
          </a:p>
        </p:txBody>
      </p:sp>
    </p:spTree>
    <p:extLst>
      <p:ext uri="{BB962C8B-B14F-4D97-AF65-F5344CB8AC3E}">
        <p14:creationId xmlns:p14="http://schemas.microsoft.com/office/powerpoint/2010/main" val="195775157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C39DEDB-A71D-4F9D-A005-1770482C3C33}"/>
              </a:ext>
            </a:extLst>
          </p:cNvPr>
          <p:cNvSpPr>
            <a:spLocks noGrp="1"/>
          </p:cNvSpPr>
          <p:nvPr>
            <p:ph idx="1"/>
          </p:nvPr>
        </p:nvSpPr>
        <p:spPr/>
        <p:txBody>
          <a:bodyPr/>
          <a:lstStyle/>
          <a:p>
            <a:r>
              <a:rPr lang="en-US" dirty="0">
                <a:latin typeface="Baskerville Old Face" panose="02020602080505020303" pitchFamily="18" charset="0"/>
              </a:rPr>
              <a:t>Descriptive research includes much government backed research such as the population census, the gathering of a broad range of social indicators and economic information for example household expenditure patterns, time use studies, employment and crime statistics.</a:t>
            </a:r>
          </a:p>
          <a:p>
            <a:endParaRPr lang="en-US" dirty="0"/>
          </a:p>
        </p:txBody>
      </p:sp>
    </p:spTree>
    <p:extLst>
      <p:ext uri="{BB962C8B-B14F-4D97-AF65-F5344CB8AC3E}">
        <p14:creationId xmlns:p14="http://schemas.microsoft.com/office/powerpoint/2010/main" val="283508377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4CFFEE-DB46-A110-85C0-35012F3441CF}"/>
              </a:ext>
            </a:extLst>
          </p:cNvPr>
          <p:cNvSpPr>
            <a:spLocks noGrp="1"/>
          </p:cNvSpPr>
          <p:nvPr>
            <p:ph type="title"/>
          </p:nvPr>
        </p:nvSpPr>
        <p:spPr/>
        <p:txBody>
          <a:bodyPr/>
          <a:lstStyle/>
          <a:p>
            <a:r>
              <a:rPr lang="en-US" b="1" dirty="0">
                <a:solidFill>
                  <a:srgbClr val="002060"/>
                </a:solidFill>
                <a:latin typeface="Baskerville Old Face" panose="02020602080505020303" pitchFamily="18" charset="0"/>
              </a:rPr>
              <a:t>Causal Design</a:t>
            </a:r>
            <a:endParaRPr lang="en-NG" dirty="0"/>
          </a:p>
        </p:txBody>
      </p:sp>
      <p:sp>
        <p:nvSpPr>
          <p:cNvPr id="3" name="Content Placeholder 2">
            <a:extLst>
              <a:ext uri="{FF2B5EF4-FFF2-40B4-BE49-F238E27FC236}">
                <a16:creationId xmlns:a16="http://schemas.microsoft.com/office/drawing/2014/main" id="{09828583-4AA2-2EF0-D6BE-D42CD049D188}"/>
              </a:ext>
            </a:extLst>
          </p:cNvPr>
          <p:cNvSpPr>
            <a:spLocks noGrp="1"/>
          </p:cNvSpPr>
          <p:nvPr>
            <p:ph idx="1"/>
          </p:nvPr>
        </p:nvSpPr>
        <p:spPr/>
        <p:txBody>
          <a:bodyPr>
            <a:normAutofit/>
          </a:bodyPr>
          <a:lstStyle/>
          <a:p>
            <a:r>
              <a:rPr lang="en-US" dirty="0">
                <a:latin typeface="Baskerville Old Face" panose="02020602080505020303" pitchFamily="18" charset="0"/>
              </a:rPr>
              <a:t>Causality research could be regarded as understanding a phenomenon with regards to conditional statements in the form, “If A, then B.”</a:t>
            </a:r>
          </a:p>
          <a:p>
            <a:r>
              <a:rPr lang="en-US" dirty="0">
                <a:latin typeface="Baskerville Old Face" panose="02020602080505020303" pitchFamily="18" charset="0"/>
              </a:rPr>
              <a:t>This kind of research is utilized to determine what affect a certain change may have on present norms and assumptions. </a:t>
            </a:r>
            <a:endParaRPr lang="en-NG" dirty="0"/>
          </a:p>
        </p:txBody>
      </p:sp>
    </p:spTree>
    <p:extLst>
      <p:ext uri="{BB962C8B-B14F-4D97-AF65-F5344CB8AC3E}">
        <p14:creationId xmlns:p14="http://schemas.microsoft.com/office/powerpoint/2010/main" val="302046530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F668D83-8A53-4D3C-8D56-140D398A68C9}"/>
              </a:ext>
            </a:extLst>
          </p:cNvPr>
          <p:cNvSpPr>
            <a:spLocks noGrp="1"/>
          </p:cNvSpPr>
          <p:nvPr>
            <p:ph idx="1"/>
          </p:nvPr>
        </p:nvSpPr>
        <p:spPr>
          <a:xfrm>
            <a:off x="870155" y="838199"/>
            <a:ext cx="10766322" cy="5429865"/>
          </a:xfrm>
        </p:spPr>
        <p:txBody>
          <a:bodyPr>
            <a:normAutofit/>
          </a:bodyPr>
          <a:lstStyle/>
          <a:p>
            <a:r>
              <a:rPr lang="en-US" dirty="0">
                <a:latin typeface="Baskerville Old Face" panose="02020602080505020303" pitchFamily="18" charset="0"/>
              </a:rPr>
              <a:t>The majority of social scientists seek causal explanations which reflect tests of hypotheses.</a:t>
            </a:r>
          </a:p>
          <a:p>
            <a:r>
              <a:rPr lang="en-US" dirty="0">
                <a:latin typeface="Baskerville Old Face" panose="02020602080505020303" pitchFamily="18" charset="0"/>
              </a:rPr>
              <a:t>Causal effect takes place when variation in one phenomenon, an independent variable, results in, on average, in variation in another phenomenon, the dependent variable.</a:t>
            </a:r>
          </a:p>
          <a:p>
            <a:endParaRPr lang="en-US" dirty="0"/>
          </a:p>
        </p:txBody>
      </p:sp>
    </p:spTree>
    <p:extLst>
      <p:ext uri="{BB962C8B-B14F-4D97-AF65-F5344CB8AC3E}">
        <p14:creationId xmlns:p14="http://schemas.microsoft.com/office/powerpoint/2010/main" val="59878435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D19912-BCAC-66AF-8635-3604E83C4513}"/>
              </a:ext>
            </a:extLst>
          </p:cNvPr>
          <p:cNvSpPr>
            <a:spLocks noGrp="1"/>
          </p:cNvSpPr>
          <p:nvPr>
            <p:ph type="title"/>
          </p:nvPr>
        </p:nvSpPr>
        <p:spPr/>
        <p:txBody>
          <a:bodyPr>
            <a:normAutofit/>
          </a:bodyPr>
          <a:lstStyle/>
          <a:p>
            <a:r>
              <a:rPr lang="en-US" b="1" dirty="0">
                <a:solidFill>
                  <a:srgbClr val="002060"/>
                </a:solidFill>
                <a:latin typeface="Baskerville Old Face" panose="02020602080505020303" pitchFamily="18" charset="0"/>
              </a:rPr>
              <a:t>Diagnostic Research Design </a:t>
            </a:r>
            <a:endParaRPr lang="en-NG" dirty="0"/>
          </a:p>
        </p:txBody>
      </p:sp>
      <p:sp>
        <p:nvSpPr>
          <p:cNvPr id="3" name="Content Placeholder 2">
            <a:extLst>
              <a:ext uri="{FF2B5EF4-FFF2-40B4-BE49-F238E27FC236}">
                <a16:creationId xmlns:a16="http://schemas.microsoft.com/office/drawing/2014/main" id="{33F545A1-A9C7-4CFC-EDA4-ED39AC65E82E}"/>
              </a:ext>
            </a:extLst>
          </p:cNvPr>
          <p:cNvSpPr>
            <a:spLocks noGrp="1"/>
          </p:cNvSpPr>
          <p:nvPr>
            <p:ph idx="1"/>
          </p:nvPr>
        </p:nvSpPr>
        <p:spPr/>
        <p:txBody>
          <a:bodyPr>
            <a:normAutofit fontScale="92500"/>
          </a:bodyPr>
          <a:lstStyle/>
          <a:p>
            <a:r>
              <a:rPr lang="en-US" dirty="0">
                <a:latin typeface="Baskerville Old Face" panose="02020602080505020303" pitchFamily="18" charset="0"/>
              </a:rPr>
              <a:t>Here researcher wants to know about the root causes of the problem. He describes the factors responsible for the problematic situation. </a:t>
            </a:r>
          </a:p>
          <a:p>
            <a:r>
              <a:rPr lang="en-US" dirty="0">
                <a:latin typeface="Baskerville Old Face" panose="02020602080505020303" pitchFamily="18" charset="0"/>
              </a:rPr>
              <a:t>It is a problem-solving research design that consists mainly:</a:t>
            </a:r>
          </a:p>
          <a:p>
            <a:r>
              <a:rPr lang="en-US" dirty="0">
                <a:latin typeface="Baskerville Old Face" panose="02020602080505020303" pitchFamily="18" charset="0"/>
              </a:rPr>
              <a:t>Emergence of the problem</a:t>
            </a:r>
          </a:p>
          <a:p>
            <a:r>
              <a:rPr lang="en-US" dirty="0">
                <a:latin typeface="Baskerville Old Face" panose="02020602080505020303" pitchFamily="18" charset="0"/>
              </a:rPr>
              <a:t>Diagnosis of the problem</a:t>
            </a:r>
          </a:p>
          <a:p>
            <a:r>
              <a:rPr lang="en-US" dirty="0">
                <a:latin typeface="Baskerville Old Face" panose="02020602080505020303" pitchFamily="18" charset="0"/>
              </a:rPr>
              <a:t>Solution for the problem and</a:t>
            </a:r>
          </a:p>
          <a:p>
            <a:r>
              <a:rPr lang="en-US" dirty="0">
                <a:latin typeface="Baskerville Old Face" panose="02020602080505020303" pitchFamily="18" charset="0"/>
              </a:rPr>
              <a:t>Suggestion for the problem solution</a:t>
            </a:r>
          </a:p>
        </p:txBody>
      </p:sp>
    </p:spTree>
    <p:extLst>
      <p:ext uri="{BB962C8B-B14F-4D97-AF65-F5344CB8AC3E}">
        <p14:creationId xmlns:p14="http://schemas.microsoft.com/office/powerpoint/2010/main" val="3175736888"/>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485A23-0FB1-4B8E-5028-57E21C20450D}"/>
              </a:ext>
            </a:extLst>
          </p:cNvPr>
          <p:cNvSpPr>
            <a:spLocks noGrp="1"/>
          </p:cNvSpPr>
          <p:nvPr>
            <p:ph type="title"/>
          </p:nvPr>
        </p:nvSpPr>
        <p:spPr/>
        <p:txBody>
          <a:bodyPr/>
          <a:lstStyle/>
          <a:p>
            <a:r>
              <a:rPr lang="en-US" b="1" dirty="0">
                <a:solidFill>
                  <a:srgbClr val="002060"/>
                </a:solidFill>
                <a:latin typeface="Baskerville Old Face" panose="02020602080505020303" pitchFamily="18" charset="0"/>
              </a:rPr>
              <a:t>Explanatory Research</a:t>
            </a:r>
            <a:endParaRPr lang="en-NG" dirty="0"/>
          </a:p>
        </p:txBody>
      </p:sp>
      <p:sp>
        <p:nvSpPr>
          <p:cNvPr id="3" name="Content Placeholder 2">
            <a:extLst>
              <a:ext uri="{FF2B5EF4-FFF2-40B4-BE49-F238E27FC236}">
                <a16:creationId xmlns:a16="http://schemas.microsoft.com/office/drawing/2014/main" id="{B3D80EA2-BB48-6CB6-A53C-508C1CD98AA5}"/>
              </a:ext>
            </a:extLst>
          </p:cNvPr>
          <p:cNvSpPr>
            <a:spLocks noGrp="1"/>
          </p:cNvSpPr>
          <p:nvPr>
            <p:ph idx="1"/>
          </p:nvPr>
        </p:nvSpPr>
        <p:spPr>
          <a:xfrm>
            <a:off x="625039" y="1417639"/>
            <a:ext cx="10849205" cy="4791432"/>
          </a:xfrm>
        </p:spPr>
        <p:txBody>
          <a:bodyPr>
            <a:normAutofit lnSpcReduction="10000"/>
          </a:bodyPr>
          <a:lstStyle/>
          <a:p>
            <a:endParaRPr lang="en-US" sz="500" dirty="0">
              <a:latin typeface="Baskerville Old Face" panose="02020602080505020303" pitchFamily="18" charset="0"/>
            </a:endParaRPr>
          </a:p>
          <a:p>
            <a:r>
              <a:rPr lang="en-US" dirty="0">
                <a:latin typeface="Baskerville Old Face" panose="02020602080505020303" pitchFamily="18" charset="0"/>
              </a:rPr>
              <a:t>It concentrates on </a:t>
            </a:r>
            <a:r>
              <a:rPr lang="en-US" b="1" dirty="0">
                <a:solidFill>
                  <a:srgbClr val="002060"/>
                </a:solidFill>
                <a:latin typeface="Baskerville Old Face" panose="02020602080505020303" pitchFamily="18" charset="0"/>
              </a:rPr>
              <a:t>why</a:t>
            </a:r>
            <a:r>
              <a:rPr lang="en-US" dirty="0">
                <a:latin typeface="Baskerville Old Face" panose="02020602080505020303" pitchFamily="18" charset="0"/>
              </a:rPr>
              <a:t> questions. </a:t>
            </a:r>
          </a:p>
          <a:p>
            <a:r>
              <a:rPr lang="en-US" dirty="0">
                <a:latin typeface="Baskerville Old Face" panose="02020602080505020303" pitchFamily="18" charset="0"/>
              </a:rPr>
              <a:t>For instance, it is one thing to describe the crime rate in a nation, to analyze trends over time or to compare the rates in various countries. </a:t>
            </a:r>
          </a:p>
          <a:p>
            <a:r>
              <a:rPr lang="en-US" dirty="0">
                <a:latin typeface="Baskerville Old Face" panose="02020602080505020303" pitchFamily="18" charset="0"/>
              </a:rPr>
              <a:t>It is quite a different thing to develop explanations regarding why the criminal activity rate is as high as it is, why some kinds of crime are growing or why the rate is higher in some nations than in others.</a:t>
            </a:r>
          </a:p>
          <a:p>
            <a:endParaRPr lang="en-NG" dirty="0"/>
          </a:p>
        </p:txBody>
      </p:sp>
    </p:spTree>
    <p:extLst>
      <p:ext uri="{BB962C8B-B14F-4D97-AF65-F5344CB8AC3E}">
        <p14:creationId xmlns:p14="http://schemas.microsoft.com/office/powerpoint/2010/main" val="361296822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39E3B7-03D3-8A0E-411A-CC2E4A45F836}"/>
              </a:ext>
            </a:extLst>
          </p:cNvPr>
          <p:cNvSpPr>
            <a:spLocks noGrp="1"/>
          </p:cNvSpPr>
          <p:nvPr>
            <p:ph type="title"/>
          </p:nvPr>
        </p:nvSpPr>
        <p:spPr>
          <a:xfrm>
            <a:off x="1981200" y="457200"/>
            <a:ext cx="8229600" cy="838200"/>
          </a:xfrm>
        </p:spPr>
        <p:txBody>
          <a:bodyPr>
            <a:normAutofit fontScale="90000"/>
          </a:bodyPr>
          <a:lstStyle/>
          <a:p>
            <a:br>
              <a:rPr lang="en-US" b="1" dirty="0">
                <a:solidFill>
                  <a:srgbClr val="002060"/>
                </a:solidFill>
                <a:latin typeface="Baskerville Old Face" panose="02020602080505020303" pitchFamily="18" charset="0"/>
              </a:rPr>
            </a:br>
            <a:r>
              <a:rPr lang="en-US" b="1" dirty="0">
                <a:solidFill>
                  <a:srgbClr val="002060"/>
                </a:solidFill>
                <a:latin typeface="Baskerville Old Face" panose="02020602080505020303" pitchFamily="18" charset="0"/>
              </a:rPr>
              <a:t>Qualities of a Good Research Design</a:t>
            </a:r>
            <a:br>
              <a:rPr lang="en-US" dirty="0"/>
            </a:br>
            <a:endParaRPr lang="en-NG" dirty="0"/>
          </a:p>
        </p:txBody>
      </p:sp>
      <p:sp>
        <p:nvSpPr>
          <p:cNvPr id="3" name="Content Placeholder 2">
            <a:extLst>
              <a:ext uri="{FF2B5EF4-FFF2-40B4-BE49-F238E27FC236}">
                <a16:creationId xmlns:a16="http://schemas.microsoft.com/office/drawing/2014/main" id="{50BADBAB-2CA1-20B6-A3D4-0E296F621AD0}"/>
              </a:ext>
            </a:extLst>
          </p:cNvPr>
          <p:cNvSpPr>
            <a:spLocks noGrp="1"/>
          </p:cNvSpPr>
          <p:nvPr>
            <p:ph idx="1"/>
          </p:nvPr>
        </p:nvSpPr>
        <p:spPr/>
        <p:txBody>
          <a:bodyPr>
            <a:normAutofit lnSpcReduction="10000"/>
          </a:bodyPr>
          <a:lstStyle/>
          <a:p>
            <a:r>
              <a:rPr lang="en-US" dirty="0">
                <a:latin typeface="Baskerville Old Face" panose="02020602080505020303" pitchFamily="18" charset="0"/>
              </a:rPr>
              <a:t>Four main characteristics that make for good research design:</a:t>
            </a:r>
          </a:p>
          <a:p>
            <a:pPr marL="514350" indent="-514350">
              <a:buFont typeface="+mj-lt"/>
              <a:buAutoNum type="arabicPeriod"/>
            </a:pPr>
            <a:r>
              <a:rPr lang="en-US" b="1" dirty="0">
                <a:solidFill>
                  <a:srgbClr val="002060"/>
                </a:solidFill>
                <a:latin typeface="Baskerville Old Face" panose="02020602080505020303" pitchFamily="18" charset="0"/>
              </a:rPr>
              <a:t>It is neutral. </a:t>
            </a:r>
            <a:r>
              <a:rPr lang="en-US" dirty="0">
                <a:latin typeface="Baskerville Old Face" panose="02020602080505020303" pitchFamily="18" charset="0"/>
              </a:rPr>
              <a:t>All studies come with a measure of assumptions </a:t>
            </a:r>
            <a:r>
              <a:rPr lang="en-US" dirty="0">
                <a:latin typeface="Baskerville Old Face" panose="02020602080505020303" pitchFamily="18" charset="0"/>
                <a:sym typeface="Wingdings" panose="05000000000000000000" pitchFamily="2" charset="2"/>
              </a:rPr>
              <a:t> the</a:t>
            </a:r>
            <a:r>
              <a:rPr lang="en-US" dirty="0">
                <a:latin typeface="Baskerville Old Face" panose="02020602080505020303" pitchFamily="18" charset="0"/>
              </a:rPr>
              <a:t> hypothesis</a:t>
            </a:r>
          </a:p>
          <a:p>
            <a:pPr lvl="1"/>
            <a:r>
              <a:rPr lang="en-US" dirty="0">
                <a:solidFill>
                  <a:srgbClr val="C00000"/>
                </a:solidFill>
                <a:latin typeface="Baskerville Old Face" panose="02020602080505020303" pitchFamily="18" charset="0"/>
              </a:rPr>
              <a:t>Results obtained are as neutral and as objective as possible. </a:t>
            </a:r>
          </a:p>
          <a:p>
            <a:pPr lvl="1"/>
            <a:r>
              <a:rPr lang="en-US" dirty="0">
                <a:solidFill>
                  <a:srgbClr val="C00000"/>
                </a:solidFill>
                <a:latin typeface="Baskerville Old Face" panose="02020602080505020303" pitchFamily="18" charset="0"/>
              </a:rPr>
              <a:t>Data/ results is free of any bias.</a:t>
            </a:r>
          </a:p>
          <a:p>
            <a:pPr marL="514350" indent="-514350">
              <a:buFont typeface="+mj-lt"/>
              <a:buAutoNum type="arabicPeriod"/>
            </a:pPr>
            <a:r>
              <a:rPr lang="en-US" b="1" dirty="0">
                <a:solidFill>
                  <a:srgbClr val="002060"/>
                </a:solidFill>
                <a:latin typeface="Baskerville Old Face" panose="02020602080505020303" pitchFamily="18" charset="0"/>
              </a:rPr>
              <a:t>It is valid</a:t>
            </a:r>
            <a:r>
              <a:rPr lang="en-US" dirty="0">
                <a:latin typeface="Baskerville Old Face" panose="02020602080505020303" pitchFamily="18" charset="0"/>
              </a:rPr>
              <a:t>. Research design indicates the tools and techniques by which to measure results. </a:t>
            </a:r>
          </a:p>
          <a:p>
            <a:pPr lvl="1"/>
            <a:r>
              <a:rPr lang="en-US" dirty="0">
                <a:solidFill>
                  <a:srgbClr val="C00000"/>
                </a:solidFill>
                <a:latin typeface="Baskerville Old Face" panose="02020602080505020303" pitchFamily="18" charset="0"/>
              </a:rPr>
              <a:t>Using the correct/ right tools in measuring the results.</a:t>
            </a:r>
          </a:p>
        </p:txBody>
      </p:sp>
    </p:spTree>
    <p:extLst>
      <p:ext uri="{BB962C8B-B14F-4D97-AF65-F5344CB8AC3E}">
        <p14:creationId xmlns:p14="http://schemas.microsoft.com/office/powerpoint/2010/main" val="20411210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9"/>
            <a:ext cx="8229600" cy="891967"/>
          </a:xfrm>
        </p:spPr>
        <p:txBody>
          <a:bodyPr/>
          <a:lstStyle/>
          <a:p>
            <a:r>
              <a:rPr lang="en-US" b="1" dirty="0">
                <a:solidFill>
                  <a:srgbClr val="002060"/>
                </a:solidFill>
                <a:latin typeface="Baskerville Old Face" panose="02020602080505020303" pitchFamily="18" charset="0"/>
              </a:rPr>
              <a:t>Introduction</a:t>
            </a:r>
          </a:p>
        </p:txBody>
      </p:sp>
      <p:sp>
        <p:nvSpPr>
          <p:cNvPr id="3" name="Content Placeholder 2"/>
          <p:cNvSpPr>
            <a:spLocks noGrp="1"/>
          </p:cNvSpPr>
          <p:nvPr>
            <p:ph idx="1"/>
          </p:nvPr>
        </p:nvSpPr>
        <p:spPr>
          <a:xfrm>
            <a:off x="764498" y="1514006"/>
            <a:ext cx="10732958" cy="4721901"/>
          </a:xfrm>
        </p:spPr>
        <p:txBody>
          <a:bodyPr>
            <a:normAutofit/>
          </a:bodyPr>
          <a:lstStyle/>
          <a:p>
            <a:pPr algn="just"/>
            <a:r>
              <a:rPr lang="en-US" dirty="0">
                <a:latin typeface="Baskerville Old Face" panose="02020602080505020303" pitchFamily="18" charset="0"/>
              </a:rPr>
              <a:t>Research design  specifies the required data, the </a:t>
            </a:r>
            <a:r>
              <a:rPr lang="en-US" b="1" dirty="0">
                <a:latin typeface="Baskerville Old Face" panose="02020602080505020303" pitchFamily="18" charset="0"/>
              </a:rPr>
              <a:t>methods</a:t>
            </a:r>
            <a:r>
              <a:rPr lang="en-US" dirty="0">
                <a:latin typeface="Baskerville Old Face" panose="02020602080505020303" pitchFamily="18" charset="0"/>
              </a:rPr>
              <a:t> to be applied to collect and </a:t>
            </a:r>
            <a:r>
              <a:rPr lang="en-US" b="1" dirty="0">
                <a:latin typeface="Baskerville Old Face" panose="02020602080505020303" pitchFamily="18" charset="0"/>
              </a:rPr>
              <a:t>analyze</a:t>
            </a:r>
            <a:r>
              <a:rPr lang="en-US" dirty="0">
                <a:latin typeface="Baskerville Old Face" panose="02020602080505020303" pitchFamily="18" charset="0"/>
              </a:rPr>
              <a:t> data, and how they will all answer the research question (Grey, 2014). </a:t>
            </a:r>
          </a:p>
          <a:p>
            <a:pPr algn="just"/>
            <a:r>
              <a:rPr lang="en-US" dirty="0">
                <a:latin typeface="Baskerville Old Face" panose="02020602080505020303" pitchFamily="18" charset="0"/>
              </a:rPr>
              <a:t>A plan, structure and strategy of investigation so conceived as to obtain answers to research questions or problems.</a:t>
            </a: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A06AD47-19BB-7E69-4568-96CA7C22C388}"/>
              </a:ext>
            </a:extLst>
          </p:cNvPr>
          <p:cNvSpPr>
            <a:spLocks noGrp="1"/>
          </p:cNvSpPr>
          <p:nvPr>
            <p:ph idx="1"/>
          </p:nvPr>
        </p:nvSpPr>
        <p:spPr>
          <a:xfrm>
            <a:off x="619432" y="533399"/>
            <a:ext cx="11046542" cy="5675671"/>
          </a:xfrm>
        </p:spPr>
        <p:txBody>
          <a:bodyPr>
            <a:normAutofit/>
          </a:bodyPr>
          <a:lstStyle/>
          <a:p>
            <a:r>
              <a:rPr lang="en-US" b="1" dirty="0">
                <a:solidFill>
                  <a:srgbClr val="002060"/>
                </a:solidFill>
                <a:latin typeface="Baskerville Old Face" panose="02020602080505020303" pitchFamily="18" charset="0"/>
              </a:rPr>
              <a:t>It is reliable</a:t>
            </a:r>
            <a:r>
              <a:rPr lang="en-US" dirty="0">
                <a:latin typeface="Baskerville Old Face" panose="02020602080505020303" pitchFamily="18" charset="0"/>
              </a:rPr>
              <a:t>. </a:t>
            </a:r>
          </a:p>
          <a:p>
            <a:pPr lvl="1"/>
            <a:r>
              <a:rPr lang="en-US" dirty="0">
                <a:latin typeface="Baskerville Old Face" panose="02020602080505020303" pitchFamily="18" charset="0"/>
              </a:rPr>
              <a:t>A good research design generates </a:t>
            </a:r>
            <a:r>
              <a:rPr lang="en-US" b="1" dirty="0">
                <a:solidFill>
                  <a:srgbClr val="002060"/>
                </a:solidFill>
                <a:latin typeface="Baskerville Old Face" panose="02020602080505020303" pitchFamily="18" charset="0"/>
              </a:rPr>
              <a:t>similar</a:t>
            </a:r>
            <a:r>
              <a:rPr lang="en-US" dirty="0">
                <a:latin typeface="Baskerville Old Face" panose="02020602080505020303" pitchFamily="18" charset="0"/>
              </a:rPr>
              <a:t> results </a:t>
            </a:r>
            <a:r>
              <a:rPr lang="en-US" b="1" dirty="0">
                <a:solidFill>
                  <a:srgbClr val="002060"/>
                </a:solidFill>
                <a:latin typeface="Baskerville Old Face" panose="02020602080505020303" pitchFamily="18" charset="0"/>
              </a:rPr>
              <a:t>every time </a:t>
            </a:r>
            <a:r>
              <a:rPr lang="en-US" dirty="0">
                <a:latin typeface="Baskerville Old Face" panose="02020602080505020303" pitchFamily="18" charset="0"/>
              </a:rPr>
              <a:t>it is performed. </a:t>
            </a:r>
          </a:p>
          <a:p>
            <a:pPr lvl="1"/>
            <a:r>
              <a:rPr lang="en-US" dirty="0">
                <a:solidFill>
                  <a:srgbClr val="C00000"/>
                </a:solidFill>
                <a:latin typeface="Baskerville Old Face" panose="02020602080505020303" pitchFamily="18" charset="0"/>
              </a:rPr>
              <a:t>Indicates how to form standards to collect and analyze results</a:t>
            </a:r>
          </a:p>
          <a:p>
            <a:r>
              <a:rPr lang="en-US" b="1" dirty="0">
                <a:solidFill>
                  <a:srgbClr val="002060"/>
                </a:solidFill>
                <a:latin typeface="Baskerville Old Face" panose="02020602080505020303" pitchFamily="18" charset="0"/>
              </a:rPr>
              <a:t>It can be generalized</a:t>
            </a:r>
            <a:r>
              <a:rPr lang="en-US" dirty="0">
                <a:latin typeface="Baskerville Old Face" panose="02020602080505020303" pitchFamily="18" charset="0"/>
              </a:rPr>
              <a:t>. </a:t>
            </a:r>
          </a:p>
          <a:p>
            <a:pPr lvl="1"/>
            <a:r>
              <a:rPr lang="en-US" dirty="0">
                <a:latin typeface="Baskerville Old Face" panose="02020602080505020303" pitchFamily="18" charset="0"/>
              </a:rPr>
              <a:t>Generalized design means the design can apply not just to one sample of a study or population; It should be able to cover any sample </a:t>
            </a:r>
            <a:r>
              <a:rPr lang="en-US" b="1" dirty="0">
                <a:solidFill>
                  <a:srgbClr val="002060"/>
                </a:solidFill>
                <a:latin typeface="Baskerville Old Face" panose="02020602080505020303" pitchFamily="18" charset="0"/>
              </a:rPr>
              <a:t>with the same measure of accuracy</a:t>
            </a:r>
            <a:r>
              <a:rPr lang="en-US" dirty="0">
                <a:latin typeface="Baskerville Old Face" panose="02020602080505020303" pitchFamily="18" charset="0"/>
              </a:rPr>
              <a:t>.</a:t>
            </a:r>
          </a:p>
        </p:txBody>
      </p:sp>
    </p:spTree>
    <p:extLst>
      <p:ext uri="{BB962C8B-B14F-4D97-AF65-F5344CB8AC3E}">
        <p14:creationId xmlns:p14="http://schemas.microsoft.com/office/powerpoint/2010/main" val="1325893960"/>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E47E1-3473-A97B-A079-2B239EEDB98E}"/>
              </a:ext>
            </a:extLst>
          </p:cNvPr>
          <p:cNvSpPr>
            <a:spLocks noGrp="1"/>
          </p:cNvSpPr>
          <p:nvPr>
            <p:ph type="title"/>
          </p:nvPr>
        </p:nvSpPr>
        <p:spPr>
          <a:xfrm>
            <a:off x="1981200" y="1295400"/>
            <a:ext cx="8229600" cy="2286000"/>
          </a:xfrm>
        </p:spPr>
        <p:txBody>
          <a:bodyPr>
            <a:normAutofit/>
          </a:bodyPr>
          <a:lstStyle/>
          <a:p>
            <a:r>
              <a:rPr lang="en-US" sz="4800" dirty="0">
                <a:solidFill>
                  <a:srgbClr val="002060"/>
                </a:solidFill>
                <a:latin typeface="Baskerville Old Face" panose="02020602080505020303" pitchFamily="18" charset="0"/>
              </a:rPr>
              <a:t>Class Work III</a:t>
            </a:r>
            <a:endParaRPr lang="en-NG" sz="4800" dirty="0">
              <a:solidFill>
                <a:srgbClr val="002060"/>
              </a:solidFill>
              <a:latin typeface="Baskerville Old Face" panose="02020602080505020303" pitchFamily="18" charset="0"/>
            </a:endParaRPr>
          </a:p>
        </p:txBody>
      </p:sp>
    </p:spTree>
    <p:extLst>
      <p:ext uri="{BB962C8B-B14F-4D97-AF65-F5344CB8AC3E}">
        <p14:creationId xmlns:p14="http://schemas.microsoft.com/office/powerpoint/2010/main" val="1833988295"/>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9214C2-C547-C164-AC10-1EF4696E0F1A}"/>
              </a:ext>
            </a:extLst>
          </p:cNvPr>
          <p:cNvSpPr>
            <a:spLocks noGrp="1"/>
          </p:cNvSpPr>
          <p:nvPr>
            <p:ph type="title"/>
          </p:nvPr>
        </p:nvSpPr>
        <p:spPr/>
        <p:txBody>
          <a:bodyPr>
            <a:normAutofit fontScale="90000"/>
          </a:bodyPr>
          <a:lstStyle/>
          <a:p>
            <a:r>
              <a:rPr lang="en-US" b="1" dirty="0">
                <a:solidFill>
                  <a:srgbClr val="002060"/>
                </a:solidFill>
                <a:latin typeface="Baskerville Old Face" panose="02020602080505020303" pitchFamily="18" charset="0"/>
              </a:rPr>
              <a:t>Critique an article found in a major Social Science Journal</a:t>
            </a:r>
            <a:r>
              <a:rPr lang="en-US" dirty="0"/>
              <a:t>.</a:t>
            </a:r>
            <a:endParaRPr lang="en-NG" dirty="0"/>
          </a:p>
        </p:txBody>
      </p:sp>
      <p:sp>
        <p:nvSpPr>
          <p:cNvPr id="3" name="Content Placeholder 2">
            <a:extLst>
              <a:ext uri="{FF2B5EF4-FFF2-40B4-BE49-F238E27FC236}">
                <a16:creationId xmlns:a16="http://schemas.microsoft.com/office/drawing/2014/main" id="{8B3E7B99-0776-2694-3A9A-64ABD14949E1}"/>
              </a:ext>
            </a:extLst>
          </p:cNvPr>
          <p:cNvSpPr>
            <a:spLocks noGrp="1"/>
          </p:cNvSpPr>
          <p:nvPr>
            <p:ph idx="1"/>
          </p:nvPr>
        </p:nvSpPr>
        <p:spPr>
          <a:xfrm>
            <a:off x="658762" y="1417639"/>
            <a:ext cx="11197878" cy="4776684"/>
          </a:xfrm>
        </p:spPr>
        <p:txBody>
          <a:bodyPr>
            <a:normAutofit fontScale="77500" lnSpcReduction="20000"/>
          </a:bodyPr>
          <a:lstStyle/>
          <a:p>
            <a:pPr marL="0" indent="0">
              <a:buNone/>
            </a:pPr>
            <a:r>
              <a:rPr lang="en-US" dirty="0">
                <a:latin typeface="Baskerville Old Face" panose="02020602080505020303" pitchFamily="18" charset="0"/>
              </a:rPr>
              <a:t>1.Provide a complete citation of the article (Title, authors, journal, volume, year and pages).</a:t>
            </a:r>
          </a:p>
          <a:p>
            <a:pPr marL="0" indent="0">
              <a:buNone/>
            </a:pPr>
            <a:r>
              <a:rPr lang="en-US" dirty="0">
                <a:latin typeface="Baskerville Old Face" panose="02020602080505020303" pitchFamily="18" charset="0"/>
              </a:rPr>
              <a:t>2. What are the research questions/hypotheses?</a:t>
            </a:r>
          </a:p>
          <a:p>
            <a:pPr marL="0" indent="0">
              <a:buNone/>
            </a:pPr>
            <a:r>
              <a:rPr lang="en-US" dirty="0">
                <a:latin typeface="Baskerville Old Face" panose="02020602080505020303" pitchFamily="18" charset="0"/>
              </a:rPr>
              <a:t>3. What are the major theories that it examines (be sure to briefly explain the theory)?</a:t>
            </a:r>
          </a:p>
          <a:p>
            <a:pPr marL="0" indent="0">
              <a:buNone/>
            </a:pPr>
            <a:r>
              <a:rPr lang="en-US" dirty="0">
                <a:latin typeface="Baskerville Old Face" panose="02020602080505020303" pitchFamily="18" charset="0"/>
              </a:rPr>
              <a:t>4. What is the research methodology (sample size, independent variables, dependent variables and how were they measured)?</a:t>
            </a:r>
          </a:p>
          <a:p>
            <a:pPr marL="0" indent="0">
              <a:buNone/>
            </a:pPr>
            <a:r>
              <a:rPr lang="en-US" dirty="0">
                <a:latin typeface="Baskerville Old Face" panose="02020602080505020303" pitchFamily="18" charset="0"/>
              </a:rPr>
              <a:t>5. Summarize the major results</a:t>
            </a:r>
          </a:p>
          <a:p>
            <a:pPr marL="0" indent="0">
              <a:buNone/>
            </a:pPr>
            <a:r>
              <a:rPr lang="en-US" dirty="0">
                <a:latin typeface="Baskerville Old Face" panose="02020602080505020303" pitchFamily="18" charset="0"/>
              </a:rPr>
              <a:t>6. What does the author say is the major contribution of the study?</a:t>
            </a:r>
          </a:p>
          <a:p>
            <a:pPr marL="0" indent="0">
              <a:buNone/>
            </a:pPr>
            <a:r>
              <a:rPr lang="en-US" dirty="0">
                <a:latin typeface="Baskerville Old Face" panose="02020602080505020303" pitchFamily="18" charset="0"/>
              </a:rPr>
              <a:t>7. What would you say are the strengths and weaknesses of the study with a focus on its methodology</a:t>
            </a:r>
            <a:endParaRPr lang="en-NG" dirty="0">
              <a:latin typeface="Baskerville Old Face" panose="02020602080505020303" pitchFamily="18" charset="0"/>
            </a:endParaRPr>
          </a:p>
        </p:txBody>
      </p:sp>
    </p:spTree>
    <p:extLst>
      <p:ext uri="{BB962C8B-B14F-4D97-AF65-F5344CB8AC3E}">
        <p14:creationId xmlns:p14="http://schemas.microsoft.com/office/powerpoint/2010/main" val="5061196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002060"/>
                </a:solidFill>
                <a:latin typeface="Baskerville Old Face" panose="02020602080505020303" pitchFamily="18" charset="0"/>
              </a:rPr>
              <a:t>Definition of a Research Design</a:t>
            </a:r>
          </a:p>
        </p:txBody>
      </p:sp>
      <p:sp>
        <p:nvSpPr>
          <p:cNvPr id="3" name="Content Placeholder 2"/>
          <p:cNvSpPr>
            <a:spLocks noGrp="1"/>
          </p:cNvSpPr>
          <p:nvPr>
            <p:ph idx="1"/>
          </p:nvPr>
        </p:nvSpPr>
        <p:spPr>
          <a:xfrm>
            <a:off x="693174" y="1417639"/>
            <a:ext cx="10958052" cy="4853780"/>
          </a:xfrm>
        </p:spPr>
        <p:txBody>
          <a:bodyPr>
            <a:normAutofit lnSpcReduction="10000"/>
          </a:bodyPr>
          <a:lstStyle/>
          <a:p>
            <a:pPr algn="just"/>
            <a:r>
              <a:rPr lang="en-US" dirty="0">
                <a:latin typeface="Baskerville Old Face" panose="02020602080505020303" pitchFamily="18" charset="0"/>
              </a:rPr>
              <a:t>A traditional research design is a blueprint or detailed plan for </a:t>
            </a:r>
            <a:r>
              <a:rPr lang="en-US" i="1" dirty="0">
                <a:solidFill>
                  <a:srgbClr val="002060"/>
                </a:solidFill>
                <a:latin typeface="Baskerville Old Face" panose="02020602080505020303" pitchFamily="18" charset="0"/>
              </a:rPr>
              <a:t>how a research study </a:t>
            </a:r>
            <a:r>
              <a:rPr lang="en-US" dirty="0">
                <a:latin typeface="Baskerville Old Face" panose="02020602080505020303" pitchFamily="18" charset="0"/>
              </a:rPr>
              <a:t>is to be completed</a:t>
            </a:r>
          </a:p>
          <a:p>
            <a:pPr lvl="1" algn="just"/>
            <a:r>
              <a:rPr lang="en-US" dirty="0">
                <a:solidFill>
                  <a:srgbClr val="C00000"/>
                </a:solidFill>
                <a:latin typeface="Baskerville Old Face" panose="02020602080505020303" pitchFamily="18" charset="0"/>
              </a:rPr>
              <a:t>Operationalizing variables so they can be measured, </a:t>
            </a:r>
          </a:p>
          <a:p>
            <a:pPr lvl="1" algn="just"/>
            <a:r>
              <a:rPr lang="en-US" dirty="0">
                <a:solidFill>
                  <a:srgbClr val="C00000"/>
                </a:solidFill>
                <a:latin typeface="Baskerville Old Face" panose="02020602080505020303" pitchFamily="18" charset="0"/>
              </a:rPr>
              <a:t>Selecting a sample of interest to study, </a:t>
            </a:r>
          </a:p>
          <a:p>
            <a:pPr lvl="1" algn="just"/>
            <a:r>
              <a:rPr lang="en-US" dirty="0">
                <a:solidFill>
                  <a:srgbClr val="C00000"/>
                </a:solidFill>
                <a:latin typeface="Baskerville Old Face" panose="02020602080505020303" pitchFamily="18" charset="0"/>
              </a:rPr>
              <a:t>Collecting data </a:t>
            </a:r>
          </a:p>
          <a:p>
            <a:pPr lvl="1" algn="just"/>
            <a:r>
              <a:rPr lang="en-US" dirty="0">
                <a:solidFill>
                  <a:srgbClr val="C00000"/>
                </a:solidFill>
                <a:latin typeface="Baskerville Old Face" panose="02020602080505020303" pitchFamily="18" charset="0"/>
              </a:rPr>
              <a:t>Test hypotheses</a:t>
            </a:r>
          </a:p>
          <a:p>
            <a:pPr lvl="1" algn="just"/>
            <a:r>
              <a:rPr lang="en-US" dirty="0">
                <a:solidFill>
                  <a:srgbClr val="C00000"/>
                </a:solidFill>
                <a:latin typeface="Baskerville Old Face" panose="02020602080505020303" pitchFamily="18" charset="0"/>
              </a:rPr>
              <a:t>Analyzing the results.</a:t>
            </a:r>
          </a:p>
          <a:p>
            <a:pPr lvl="1"/>
            <a:r>
              <a:rPr lang="en-US" dirty="0">
                <a:solidFill>
                  <a:srgbClr val="C00000"/>
                </a:solidFill>
                <a:latin typeface="Baskerville Old Face" panose="02020602080505020303" pitchFamily="18" charset="0"/>
              </a:rPr>
              <a:t>Provides direction and </a:t>
            </a:r>
            <a:r>
              <a:rPr lang="en-US" b="1" dirty="0">
                <a:solidFill>
                  <a:srgbClr val="C00000"/>
                </a:solidFill>
                <a:latin typeface="Baskerville Old Face" panose="02020602080505020303" pitchFamily="18" charset="0"/>
              </a:rPr>
              <a:t>systematizes</a:t>
            </a:r>
            <a:r>
              <a:rPr lang="en-US" dirty="0">
                <a:solidFill>
                  <a:srgbClr val="C00000"/>
                </a:solidFill>
                <a:latin typeface="Baskerville Old Face" panose="02020602080505020303" pitchFamily="18" charset="0"/>
              </a:rPr>
              <a:t> the research. </a:t>
            </a:r>
          </a:p>
          <a:p>
            <a:pPr lvl="1"/>
            <a:r>
              <a:rPr lang="en-US" dirty="0">
                <a:solidFill>
                  <a:srgbClr val="C00000"/>
                </a:solidFill>
                <a:latin typeface="Baskerville Old Face" panose="02020602080505020303" pitchFamily="18" charset="0"/>
              </a:rPr>
              <a:t>It details the real research </a:t>
            </a:r>
            <a:r>
              <a:rPr lang="en-US" b="1" dirty="0">
                <a:solidFill>
                  <a:srgbClr val="C00000"/>
                </a:solidFill>
                <a:latin typeface="Baskerville Old Face" panose="02020602080505020303" pitchFamily="18" charset="0"/>
              </a:rPr>
              <a:t>problem</a:t>
            </a:r>
            <a:r>
              <a:rPr lang="en-US" dirty="0">
                <a:solidFill>
                  <a:srgbClr val="C00000"/>
                </a:solidFill>
                <a:latin typeface="Baskerville Old Face" panose="02020602080505020303" pitchFamily="18" charset="0"/>
              </a:rPr>
              <a:t> and the </a:t>
            </a:r>
            <a:r>
              <a:rPr lang="en-US" b="1" dirty="0">
                <a:solidFill>
                  <a:srgbClr val="C00000"/>
                </a:solidFill>
                <a:latin typeface="Baskerville Old Face" panose="02020602080505020303" pitchFamily="18" charset="0"/>
              </a:rPr>
              <a:t>process</a:t>
            </a:r>
            <a:r>
              <a:rPr lang="en-US" dirty="0">
                <a:solidFill>
                  <a:srgbClr val="C00000"/>
                </a:solidFill>
                <a:latin typeface="Baskerville Old Face" panose="02020602080505020303" pitchFamily="18" charset="0"/>
              </a:rPr>
              <a:t> for solving it.</a:t>
            </a:r>
          </a:p>
          <a:p>
            <a:pPr lvl="1" algn="just"/>
            <a:endParaRPr lang="en-US" dirty="0">
              <a:solidFill>
                <a:srgbClr val="C00000"/>
              </a:solidFill>
              <a:latin typeface="Baskerville Old Face" panose="02020602080505020303" pitchFamily="18" charset="0"/>
            </a:endParaRPr>
          </a:p>
        </p:txBody>
      </p:sp>
    </p:spTree>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394</TotalTime>
  <Words>5025</Words>
  <Application>Microsoft Office PowerPoint</Application>
  <PresentationFormat>Widescreen</PresentationFormat>
  <Paragraphs>427</Paragraphs>
  <Slides>82</Slides>
  <Notes>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82</vt:i4>
      </vt:variant>
    </vt:vector>
  </HeadingPairs>
  <TitlesOfParts>
    <vt:vector size="93" baseType="lpstr">
      <vt:lpstr>Aptos</vt:lpstr>
      <vt:lpstr>Arial</vt:lpstr>
      <vt:lpstr>Baskerville Old Face</vt:lpstr>
      <vt:lpstr>Calibri</vt:lpstr>
      <vt:lpstr>Georgia</vt:lpstr>
      <vt:lpstr>Merriweather</vt:lpstr>
      <vt:lpstr>Roboto</vt:lpstr>
      <vt:lpstr>Symbol</vt:lpstr>
      <vt:lpstr>Times New Roman</vt:lpstr>
      <vt:lpstr>Wingdings</vt:lpstr>
      <vt:lpstr>1_Office Theme</vt:lpstr>
      <vt:lpstr>Research Design</vt:lpstr>
      <vt:lpstr>Learning Objectives</vt:lpstr>
      <vt:lpstr>Learning Outcome</vt:lpstr>
      <vt:lpstr>Scenario 1</vt:lpstr>
      <vt:lpstr>Scenario 2</vt:lpstr>
      <vt:lpstr>PowerPoint Presentation</vt:lpstr>
      <vt:lpstr>So Far, You’ve learnt How to…………..</vt:lpstr>
      <vt:lpstr>Introduction</vt:lpstr>
      <vt:lpstr>Definition of a Research Design</vt:lpstr>
      <vt:lpstr>What is Research Design??</vt:lpstr>
      <vt:lpstr>The Functions of a Research Design</vt:lpstr>
      <vt:lpstr>A Close Look at the First Function of Research Design  </vt:lpstr>
      <vt:lpstr>Cont’d </vt:lpstr>
      <vt:lpstr>A Close Look at the Second Function of Research Design </vt:lpstr>
      <vt:lpstr>Types of Research Design</vt:lpstr>
      <vt:lpstr>PowerPoint Presentation</vt:lpstr>
      <vt:lpstr>Features of Qualitative Research</vt:lpstr>
      <vt:lpstr>PowerPoint Presentation</vt:lpstr>
      <vt:lpstr>PowerPoint Presentation</vt:lpstr>
      <vt:lpstr>Underlining Beliefs of Qualitative Research</vt:lpstr>
      <vt:lpstr>Quantitative Research Features</vt:lpstr>
      <vt:lpstr>PowerPoint Presentation</vt:lpstr>
      <vt:lpstr>Choice of a Research Design</vt:lpstr>
      <vt:lpstr>PowerPoint Presentation</vt:lpstr>
      <vt:lpstr>Types of Study Design (Quantitative Research) </vt:lpstr>
      <vt:lpstr>PowerPoint Presentation</vt:lpstr>
      <vt:lpstr>Types of study design Cont’d</vt:lpstr>
      <vt:lpstr>Cross-sectional Study Design</vt:lpstr>
      <vt:lpstr>PowerPoint Presentation</vt:lpstr>
      <vt:lpstr>PowerPoint Presentation</vt:lpstr>
      <vt:lpstr>PowerPoint Presentation</vt:lpstr>
      <vt:lpstr>Before-and-After Study Design (Pre-test/ Post-test design)</vt:lpstr>
      <vt:lpstr>PowerPoint Presentation</vt:lpstr>
      <vt:lpstr>Advantage</vt:lpstr>
      <vt:lpstr>Disadvantages</vt:lpstr>
      <vt:lpstr>PowerPoint Presentation</vt:lpstr>
      <vt:lpstr>Disadvantages Cont’d</vt:lpstr>
      <vt:lpstr>Longitudinal Study Design</vt:lpstr>
      <vt:lpstr>PowerPoint Presentation</vt:lpstr>
      <vt:lpstr>PowerPoint Presentation</vt:lpstr>
      <vt:lpstr>Class Work I </vt:lpstr>
      <vt:lpstr>Class Work II</vt:lpstr>
      <vt:lpstr>Research Design Based  on  Reference Period </vt:lpstr>
      <vt:lpstr>PowerPoint Presentation</vt:lpstr>
      <vt:lpstr>The Retrospective study Design</vt:lpstr>
      <vt:lpstr>The Prospective Study Design</vt:lpstr>
      <vt:lpstr>Examples of Prospective studies</vt:lpstr>
      <vt:lpstr>Retrospective–prospective Study Design</vt:lpstr>
      <vt:lpstr>PowerPoint Presentation</vt:lpstr>
      <vt:lpstr>Correlation Research Design</vt:lpstr>
      <vt:lpstr>PowerPoint Presentation</vt:lpstr>
      <vt:lpstr>Study Designs Based on the Nature of the Investigation </vt:lpstr>
      <vt:lpstr>PowerPoint Presentation</vt:lpstr>
      <vt:lpstr>Scenario</vt:lpstr>
      <vt:lpstr>Experimental Study Design</vt:lpstr>
      <vt:lpstr>PowerPoint Presentation</vt:lpstr>
      <vt:lpstr>PowerPoint Presentation</vt:lpstr>
      <vt:lpstr>PowerPoint Presentation</vt:lpstr>
      <vt:lpstr>Types of Experimental Study Design</vt:lpstr>
      <vt:lpstr>Non-Experimental Study Design</vt:lpstr>
      <vt:lpstr>Quasi-experimental Study Design</vt:lpstr>
      <vt:lpstr>Cohort Design</vt:lpstr>
      <vt:lpstr>Qualitative Study Designs</vt:lpstr>
      <vt:lpstr>Case Study</vt:lpstr>
      <vt:lpstr>Oral History</vt:lpstr>
      <vt:lpstr>In terms of design </vt:lpstr>
      <vt:lpstr>Observational Design</vt:lpstr>
      <vt:lpstr>PowerPoint Presentation</vt:lpstr>
      <vt:lpstr>PowerPoint Presentation</vt:lpstr>
      <vt:lpstr>Focus Groups/ Group Interviews</vt:lpstr>
      <vt:lpstr>Historical Research Design </vt:lpstr>
      <vt:lpstr>Descriptive Research Design</vt:lpstr>
      <vt:lpstr>PowerPoint Presentation</vt:lpstr>
      <vt:lpstr>PowerPoint Presentation</vt:lpstr>
      <vt:lpstr>Causal Design</vt:lpstr>
      <vt:lpstr>PowerPoint Presentation</vt:lpstr>
      <vt:lpstr>Diagnostic Research Design </vt:lpstr>
      <vt:lpstr>Explanatory Research</vt:lpstr>
      <vt:lpstr> Qualities of a Good Research Design </vt:lpstr>
      <vt:lpstr>PowerPoint Presentation</vt:lpstr>
      <vt:lpstr>Class Work III</vt:lpstr>
      <vt:lpstr>Critique an article found in a major Social Science Journal.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IHEANETU OLAMMA UGOCHI</dc:creator>
  <cp:lastModifiedBy>IHEANETU OLAMMA UGOCHI</cp:lastModifiedBy>
  <cp:revision>12</cp:revision>
  <dcterms:created xsi:type="dcterms:W3CDTF">2024-10-22T08:42:52Z</dcterms:created>
  <dcterms:modified xsi:type="dcterms:W3CDTF">2024-11-20T07:43:47Z</dcterms:modified>
</cp:coreProperties>
</file>