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995" r:id="rId2"/>
    <p:sldId id="996" r:id="rId3"/>
    <p:sldId id="997" r:id="rId4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00FF"/>
    <a:srgbClr val="0000CC"/>
    <a:srgbClr val="008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90" d="100"/>
          <a:sy n="190" d="100"/>
        </p:scale>
        <p:origin x="111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2025/2/27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b="1" dirty="0">
                <a:solidFill>
                  <a:schemeClr val="tx1"/>
                </a:solidFill>
              </a:rPr>
              <a:t>GNSS Signals </a:t>
            </a:r>
            <a:r>
              <a:rPr lang="en-US" altLang="ja-JP" sz="2000" dirty="0">
                <a:solidFill>
                  <a:schemeClr val="tx1"/>
                </a:solidFill>
              </a:rPr>
              <a:t>(1/3)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17479"/>
              </p:ext>
            </p:extLst>
          </p:nvPr>
        </p:nvGraphicFramePr>
        <p:xfrm>
          <a:off x="431540" y="1736812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rgbClr val="008000"/>
                          </a:solidFill>
                          <a:effectLst/>
                          <a:latin typeface="+mj-lt"/>
                        </a:rPr>
                        <a:t>GPS</a:t>
                      </a: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L1M</a:t>
                      </a:r>
                      <a:endParaRPr lang="ja-JP" sz="900" b="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L2M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(L2CL)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rgbClr val="FF9900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L1C/A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*4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G1OCD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endParaRPr lang="ja-JP" sz="900" b="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L2C/A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G2OCP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</a:t>
                      </a:r>
                      <a:endParaRPr lang="ja-JP" sz="900" b="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rgbClr val="CC00CC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1" y="6381327"/>
            <a:ext cx="8316924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{-7, ..., +6}, *3 Odd FCN, *4 L1OF, *5 L2OF, *6 Convolutional Code (R=1/2, K=7), NH: Neuman Hoffman Code, MC: Manchester Code, BC: Barker Code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64907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Secondary 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  <p:sp>
        <p:nvSpPr>
          <p:cNvPr id="4" name="Text Box 52">
            <a:extLst>
              <a:ext uri="{FF2B5EF4-FFF2-40B4-BE49-F238E27FC236}">
                <a16:creationId xmlns:a16="http://schemas.microsoft.com/office/drawing/2014/main" id="{BB5CCDA2-6C1C-80E3-FE5F-B17D6A17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77" y="801109"/>
            <a:ext cx="371364" cy="145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120A0855-CDC9-C2CF-1600-BDF94934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841" y="800418"/>
            <a:ext cx="143177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Military or Restricted Signal</a:t>
            </a:r>
          </a:p>
        </p:txBody>
      </p:sp>
    </p:spTree>
    <p:extLst>
      <p:ext uri="{BB962C8B-B14F-4D97-AF65-F5344CB8AC3E}">
        <p14:creationId xmlns:p14="http://schemas.microsoft.com/office/powerpoint/2010/main" val="22170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b="1" dirty="0">
                <a:solidFill>
                  <a:schemeClr val="tx1"/>
                </a:solidFill>
              </a:rPr>
              <a:t>GNSS Signals </a:t>
            </a:r>
            <a:r>
              <a:rPr lang="en-US" altLang="ja-JP" sz="2000" dirty="0">
                <a:solidFill>
                  <a:schemeClr val="tx1"/>
                </a:solidFill>
              </a:rPr>
              <a:t>(2/3)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31940"/>
              </p:ext>
            </p:extLst>
          </p:nvPr>
        </p:nvGraphicFramePr>
        <p:xfrm>
          <a:off x="431540" y="1736812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rgbClr val="CC00CC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rgbClr val="CC00CC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rgbClr val="CC00CC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rgbClr val="3333FF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 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(L2CL)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r>
                        <a:rPr lang="en-US" sz="8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r>
                        <a:rPr kumimoji="1" lang="en-US" altLang="ja-JP" sz="8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kumimoji="1" lang="ja-JP" altLang="ja-JP" sz="8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endParaRPr lang="ja-JP" sz="90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endParaRPr kumimoji="1" lang="ja-JP" altLang="ja-JP" sz="90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B2I</a:t>
                      </a:r>
                      <a:endParaRPr kumimoji="1" lang="ja-JP" altLang="ja-JP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8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*7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, *8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*10 -162.4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*11 -162.6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*12 +CSK by Nav Data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56012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Secondary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  <p:sp>
        <p:nvSpPr>
          <p:cNvPr id="3" name="Text Box 52">
            <a:extLst>
              <a:ext uri="{FF2B5EF4-FFF2-40B4-BE49-F238E27FC236}">
                <a16:creationId xmlns:a16="http://schemas.microsoft.com/office/drawing/2014/main" id="{B7C6E5B1-459A-D053-43BC-AE5C7B29A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77" y="801109"/>
            <a:ext cx="371364" cy="145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55A83E4C-ACAA-4953-E1D8-AE6D56E0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841" y="800418"/>
            <a:ext cx="143177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Military or Restricted Signal</a:t>
            </a:r>
          </a:p>
        </p:txBody>
      </p:sp>
    </p:spTree>
    <p:extLst>
      <p:ext uri="{BB962C8B-B14F-4D97-AF65-F5344CB8AC3E}">
        <p14:creationId xmlns:p14="http://schemas.microsoft.com/office/powerpoint/2010/main" val="242587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b="1" dirty="0">
                <a:solidFill>
                  <a:schemeClr val="tx1"/>
                </a:solidFill>
              </a:rPr>
              <a:t>GNSS Signals </a:t>
            </a:r>
            <a:r>
              <a:rPr lang="en-US" altLang="ja-JP" sz="2000" dirty="0">
                <a:solidFill>
                  <a:schemeClr val="tx1"/>
                </a:solidFill>
              </a:rPr>
              <a:t>(3/3)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16505"/>
              </p:ext>
            </p:extLst>
          </p:nvPr>
        </p:nvGraphicFramePr>
        <p:xfrm>
          <a:off x="431541" y="1736812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*13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endParaRPr lang="ja-JP" sz="90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endParaRPr lang="ja-JP" sz="90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endParaRPr lang="ja-JP" sz="900" kern="100" baseline="30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rgbClr val="006699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rgbClr val="006699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I1SD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CSBOC(6,1,4/33)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I1SP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(ISS)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SBAS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*15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[20]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en-US" altLang="ja-JP" sz="900" baseline="30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971702"/>
            <a:ext cx="8532948" cy="167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2023, [20] RTCA, </a:t>
            </a:r>
            <a:r>
              <a:rPr lang="en-US" altLang="ja-JP" sz="800" i="0" dirty="0">
                <a:solidFill>
                  <a:srgbClr val="474747"/>
                </a:solidFill>
                <a:effectLst/>
                <a:latin typeface="+mj-lt"/>
              </a:rPr>
              <a:t>Minimum Operational Performance Standards for Airborne Equipment Using Global. Positioning System/Wide Area Augmentation System, </a:t>
            </a:r>
            <a:r>
              <a:rPr lang="en-US" altLang="ja-JP" sz="800" i="0" dirty="0">
                <a:solidFill>
                  <a:srgbClr val="3C4043"/>
                </a:solidFill>
                <a:effectLst/>
                <a:latin typeface="+mj-lt"/>
              </a:rPr>
              <a:t>DO-229</a:t>
            </a:r>
            <a:r>
              <a:rPr lang="en-US" altLang="ja-JP" sz="800" i="0" dirty="0">
                <a:solidFill>
                  <a:srgbClr val="474747"/>
                </a:solidFill>
                <a:effectLst/>
                <a:latin typeface="+mj-lt"/>
              </a:rPr>
              <a:t>, 1996</a:t>
            </a:r>
            <a:endParaRPr lang="en-US" altLang="ja-JP" sz="800" dirty="0">
              <a:latin typeface="+mj-lt"/>
              <a:ea typeface="ＭＳ 明朝" pitchFamily="17" charset="-128"/>
            </a:endParaRP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4797152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*13 ACE-BOC, *14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Modulation, *15 including QZSS L1Sb,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BDSBAS-B1C/B2a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6320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Secondary 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  <p:sp>
        <p:nvSpPr>
          <p:cNvPr id="8" name="Text Box 52">
            <a:extLst>
              <a:ext uri="{FF2B5EF4-FFF2-40B4-BE49-F238E27FC236}">
                <a16:creationId xmlns:a16="http://schemas.microsoft.com/office/drawing/2014/main" id="{DBED149B-E386-9397-BC3E-F51646953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77" y="801109"/>
            <a:ext cx="371364" cy="145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5DC0FA62-B3F2-E23C-6A3D-F7C0E04D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841" y="800418"/>
            <a:ext cx="143177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Military or Restricted Signal</a:t>
            </a:r>
          </a:p>
        </p:txBody>
      </p:sp>
    </p:spTree>
    <p:extLst>
      <p:ext uri="{BB962C8B-B14F-4D97-AF65-F5344CB8AC3E}">
        <p14:creationId xmlns:p14="http://schemas.microsoft.com/office/powerpoint/2010/main" val="82795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23822</TotalTime>
  <Words>2560</Words>
  <Application>Microsoft Office PowerPoint</Application>
  <PresentationFormat>画面に合わせる (4:3)</PresentationFormat>
  <Paragraphs>1306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テーマ</vt:lpstr>
      <vt:lpstr>GNSS Signals (1/3)</vt:lpstr>
      <vt:lpstr>GNSS Signals (2/3)</vt:lpstr>
      <vt:lpstr>GNSS Signals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730</cp:revision>
  <cp:lastPrinted>2014-07-26T08:18:22Z</cp:lastPrinted>
  <dcterms:created xsi:type="dcterms:W3CDTF">2009-07-28T07:48:45Z</dcterms:created>
  <dcterms:modified xsi:type="dcterms:W3CDTF">2025-02-27T08:33:17Z</dcterms:modified>
</cp:coreProperties>
</file>