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998" r:id="rId2"/>
    <p:sldId id="995" r:id="rId3"/>
    <p:sldId id="996" r:id="rId4"/>
    <p:sldId id="997" r:id="rId5"/>
  </p:sldIdLst>
  <p:sldSz cx="9144000" cy="6858000" type="screen4x3"/>
  <p:notesSz cx="7104063" cy="102346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00FF"/>
    <a:srgbClr val="FF00FF"/>
    <a:srgbClr val="0000CC"/>
    <a:srgbClr val="008000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淡色スタイル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202B0CA-FC54-4496-8BCA-5EF66A818D29}" styleName="スタイル (濃色)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スタイル (濃色)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62" autoAdjust="0"/>
    <p:restoredTop sz="94688" autoAdjust="0"/>
  </p:normalViewPr>
  <p:slideViewPr>
    <p:cSldViewPr>
      <p:cViewPr varScale="1">
        <p:scale>
          <a:sx n="158" d="100"/>
          <a:sy n="158" d="100"/>
        </p:scale>
        <p:origin x="2510" y="1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8639" cy="511175"/>
          </a:xfrm>
          <a:prstGeom prst="rect">
            <a:avLst/>
          </a:prstGeom>
        </p:spPr>
        <p:txBody>
          <a:bodyPr vert="horz" lIns="98976" tIns="49488" rIns="98976" bIns="49488" rtlCol="0"/>
          <a:lstStyle>
            <a:lvl1pPr algn="l">
              <a:defRPr sz="13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4023837" y="2"/>
            <a:ext cx="3078639" cy="511175"/>
          </a:xfrm>
          <a:prstGeom prst="rect">
            <a:avLst/>
          </a:prstGeom>
        </p:spPr>
        <p:txBody>
          <a:bodyPr vert="horz" lIns="98976" tIns="49488" rIns="98976" bIns="49488" rtlCol="0"/>
          <a:lstStyle>
            <a:lvl1pPr algn="r">
              <a:defRPr sz="13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A10B1079-7959-4CC7-AA46-C73571C2E0EB}" type="datetimeFigureOut">
              <a:rPr lang="ja-JP" altLang="en-US"/>
              <a:pPr>
                <a:defRPr/>
              </a:pPr>
              <a:t>2024/12/3</a:t>
            </a:fld>
            <a:endParaRPr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1" y="9721852"/>
            <a:ext cx="3078639" cy="511175"/>
          </a:xfrm>
          <a:prstGeom prst="rect">
            <a:avLst/>
          </a:prstGeom>
        </p:spPr>
        <p:txBody>
          <a:bodyPr vert="horz" lIns="98976" tIns="49488" rIns="98976" bIns="49488" rtlCol="0" anchor="b"/>
          <a:lstStyle>
            <a:lvl1pPr algn="l">
              <a:defRPr sz="13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4023837" y="9721852"/>
            <a:ext cx="3078639" cy="511175"/>
          </a:xfrm>
          <a:prstGeom prst="rect">
            <a:avLst/>
          </a:prstGeom>
        </p:spPr>
        <p:txBody>
          <a:bodyPr vert="horz" lIns="98976" tIns="49488" rIns="98976" bIns="49488" rtlCol="0" anchor="b"/>
          <a:lstStyle>
            <a:lvl1pPr algn="r">
              <a:defRPr sz="13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97833689-FF5B-43EB-A7F6-A74CFE6918D0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187103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8639" cy="511175"/>
          </a:xfrm>
          <a:prstGeom prst="rect">
            <a:avLst/>
          </a:prstGeom>
        </p:spPr>
        <p:txBody>
          <a:bodyPr vert="horz" lIns="98976" tIns="49488" rIns="98976" bIns="49488" rtlCol="0"/>
          <a:lstStyle>
            <a:lvl1pPr algn="l">
              <a:defRPr sz="13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4023837" y="2"/>
            <a:ext cx="3078639" cy="511175"/>
          </a:xfrm>
          <a:prstGeom prst="rect">
            <a:avLst/>
          </a:prstGeom>
        </p:spPr>
        <p:txBody>
          <a:bodyPr vert="horz" lIns="98976" tIns="49488" rIns="98976" bIns="49488" rtlCol="0"/>
          <a:lstStyle>
            <a:lvl1pPr algn="r">
              <a:defRPr sz="13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5678308E-3543-40B8-A3BE-FD592413CEF9}" type="datetimeFigureOut">
              <a:rPr lang="ja-JP" altLang="en-US"/>
              <a:pPr>
                <a:defRPr/>
              </a:pPr>
              <a:t>2024/12/3</a:t>
            </a:fld>
            <a:endParaRPr lang="ja-JP" altLang="en-US" dirty="0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976" tIns="49488" rIns="98976" bIns="49488" rtlCol="0" anchor="ctr"/>
          <a:lstStyle/>
          <a:p>
            <a:pPr lvl="0"/>
            <a:endParaRPr lang="ja-JP" altLang="en-US" noProof="0" dirty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710090" y="4860925"/>
            <a:ext cx="5683886" cy="4605338"/>
          </a:xfrm>
          <a:prstGeom prst="rect">
            <a:avLst/>
          </a:prstGeom>
        </p:spPr>
        <p:txBody>
          <a:bodyPr vert="horz" lIns="98976" tIns="49488" rIns="98976" bIns="49488" rtlCol="0">
            <a:normAutofit/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1" y="9721852"/>
            <a:ext cx="3078639" cy="511175"/>
          </a:xfrm>
          <a:prstGeom prst="rect">
            <a:avLst/>
          </a:prstGeom>
        </p:spPr>
        <p:txBody>
          <a:bodyPr vert="horz" lIns="98976" tIns="49488" rIns="98976" bIns="49488" rtlCol="0" anchor="b"/>
          <a:lstStyle>
            <a:lvl1pPr algn="l">
              <a:defRPr sz="13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4023837" y="9721852"/>
            <a:ext cx="3078639" cy="511175"/>
          </a:xfrm>
          <a:prstGeom prst="rect">
            <a:avLst/>
          </a:prstGeom>
        </p:spPr>
        <p:txBody>
          <a:bodyPr vert="horz" lIns="98976" tIns="49488" rIns="98976" bIns="49488" rtlCol="0" anchor="b"/>
          <a:lstStyle>
            <a:lvl1pPr algn="r">
              <a:defRPr sz="13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570545AC-6B8C-487A-BA25-F91F0128AC21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900046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1FE1D1-75D6-4B85-83EF-A07E3E2AE536}" type="datetime1">
              <a:rPr lang="ja-JP" altLang="en-US"/>
              <a:pPr>
                <a:defRPr/>
              </a:pPr>
              <a:t>2024/12/3</a:t>
            </a:fld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D48979-7B57-48E3-8507-FC4D290E7866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20C36B-F82F-4396-ADE4-838E5331836C}" type="datetime1">
              <a:rPr lang="ja-JP" altLang="en-US"/>
              <a:pPr>
                <a:defRPr/>
              </a:pPr>
              <a:t>2024/12/3</a:t>
            </a:fld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0501B8-080B-4842-9CE0-5FCDF03C0C73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2683D8-B353-4A4C-80C4-153EEDD17C12}" type="datetime1">
              <a:rPr lang="ja-JP" altLang="en-US"/>
              <a:pPr>
                <a:defRPr/>
              </a:pPr>
              <a:t>2024/12/3</a:t>
            </a:fld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2E4A17-2AC4-42B8-BB4D-92282BFFFB1B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12676"/>
            <a:ext cx="8229600" cy="598078"/>
          </a:xfrm>
        </p:spPr>
        <p:txBody>
          <a:bodyPr/>
          <a:lstStyle>
            <a:lvl1pPr algn="l">
              <a:defRPr b="1" baseline="0">
                <a:solidFill>
                  <a:schemeClr val="accent1"/>
                </a:solidFill>
                <a:latin typeface="Calibri" pitchFamily="34" charset="0"/>
                <a:ea typeface="メイリオ" pitchFamily="50" charset="-128"/>
              </a:defRPr>
            </a:lvl1pPr>
          </a:lstStyle>
          <a:p>
            <a:r>
              <a:rPr lang="ja-JP" altLang="en-US" dirty="0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Calibri" pitchFamily="34" charset="0"/>
                <a:ea typeface="メイリオ" pitchFamily="50" charset="-128"/>
              </a:defRPr>
            </a:lvl1pPr>
            <a:lvl2pPr>
              <a:defRPr baseline="0">
                <a:latin typeface="Calibri" pitchFamily="34" charset="0"/>
                <a:ea typeface="メイリオ" pitchFamily="50" charset="-128"/>
              </a:defRPr>
            </a:lvl2pPr>
            <a:lvl3pPr>
              <a:defRPr baseline="0">
                <a:latin typeface="Calibri" pitchFamily="34" charset="0"/>
                <a:ea typeface="メイリオ" pitchFamily="50" charset="-128"/>
              </a:defRPr>
            </a:lvl3pPr>
            <a:lvl4pPr>
              <a:defRPr baseline="0">
                <a:latin typeface="Calibri" pitchFamily="34" charset="0"/>
                <a:ea typeface="メイリオ" pitchFamily="50" charset="-128"/>
              </a:defRPr>
            </a:lvl4pPr>
            <a:lvl5pPr>
              <a:defRPr baseline="0">
                <a:latin typeface="Calibri" pitchFamily="34" charset="0"/>
                <a:ea typeface="メイリオ" pitchFamily="50" charset="-128"/>
              </a:defRPr>
            </a:lvl5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D3121A-FC5B-4871-93B8-D1D93EC1C5E7}" type="datetime1">
              <a:rPr lang="ja-JP" altLang="en-US"/>
              <a:pPr>
                <a:defRPr/>
              </a:pPr>
              <a:t>2024/12/3</a:t>
            </a:fld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76B10B91-6492-4C08-AE87-F344306858DA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46DB63-FF8F-4A28-8238-4365B834152E}" type="datetime1">
              <a:rPr lang="ja-JP" altLang="en-US"/>
              <a:pPr>
                <a:defRPr/>
              </a:pPr>
              <a:t>2024/12/3</a:t>
            </a:fld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0523AC-D566-40B6-8146-ABB0CA7E2E1E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838A13-944A-457B-A400-922A20F91880}" type="datetime1">
              <a:rPr lang="ja-JP" altLang="en-US"/>
              <a:pPr>
                <a:defRPr/>
              </a:pPr>
              <a:t>2024/12/3</a:t>
            </a:fld>
            <a:endParaRPr lang="ja-JP" altLang="en-US" dirty="0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D053A-E38C-49D7-8BD8-B94CAEB5D6FB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1D3EF6-DEC3-41D9-9D28-D0207AAE0E6F}" type="datetime1">
              <a:rPr lang="ja-JP" altLang="en-US"/>
              <a:pPr>
                <a:defRPr/>
              </a:pPr>
              <a:t>2024/12/3</a:t>
            </a:fld>
            <a:endParaRPr lang="ja-JP" altLang="en-US" dirty="0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996C4F-6BF4-4E36-AAD9-453014EDC804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32FE9F-71D3-4952-BCA4-A9B007BB1D19}" type="datetime1">
              <a:rPr lang="ja-JP" altLang="en-US"/>
              <a:pPr>
                <a:defRPr/>
              </a:pPr>
              <a:t>2024/12/3</a:t>
            </a:fld>
            <a:endParaRPr lang="ja-JP" altLang="en-US" dirty="0"/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59F8DE-F93F-41DF-ADE9-B54E1483393B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D06603-A469-4074-926B-731E7222CB81}" type="datetime1">
              <a:rPr lang="ja-JP" altLang="en-US"/>
              <a:pPr>
                <a:defRPr/>
              </a:pPr>
              <a:t>2024/12/3</a:t>
            </a:fld>
            <a:endParaRPr lang="ja-JP" altLang="en-US" dirty="0"/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A6F3B-530C-4CB8-BA9D-C6FC8F3177DF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0AF40-00C7-4ABF-ACE6-5DB820DEFF8C}" type="datetime1">
              <a:rPr lang="ja-JP" altLang="en-US"/>
              <a:pPr>
                <a:defRPr/>
              </a:pPr>
              <a:t>2024/12/3</a:t>
            </a:fld>
            <a:endParaRPr lang="ja-JP" altLang="en-US" dirty="0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AA8C6F-74A6-4E9C-B547-B2C7ACFCDE17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0E4E17-FA68-4152-A16A-F66521E853C3}" type="datetime1">
              <a:rPr lang="ja-JP" altLang="en-US"/>
              <a:pPr>
                <a:defRPr/>
              </a:pPr>
              <a:t>2024/12/3</a:t>
            </a:fld>
            <a:endParaRPr lang="ja-JP" altLang="en-US" dirty="0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133B9C-AEB3-46DC-B7F4-2F90819FF849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20483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268845D-EB91-4C3E-BFC3-8EF8B6EBCB5E}" type="datetime1">
              <a:rPr lang="ja-JP" altLang="en-US"/>
              <a:pPr>
                <a:defRPr/>
              </a:pPr>
              <a:t>2024/12/3</a:t>
            </a:fld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72580C4-A24A-4BC6-BBA3-32888201015C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8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6" name="直線コネクタ 235">
            <a:extLst>
              <a:ext uri="{FF2B5EF4-FFF2-40B4-BE49-F238E27FC236}">
                <a16:creationId xmlns:a16="http://schemas.microsoft.com/office/drawing/2014/main" id="{5075D08E-3EF1-6CD0-2151-B90D93298593}"/>
              </a:ext>
            </a:extLst>
          </p:cNvPr>
          <p:cNvCxnSpPr>
            <a:cxnSpLocks/>
          </p:cNvCxnSpPr>
          <p:nvPr/>
        </p:nvCxnSpPr>
        <p:spPr>
          <a:xfrm>
            <a:off x="3997666" y="3997666"/>
            <a:ext cx="4624899" cy="4575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線コネクタ 232">
            <a:extLst>
              <a:ext uri="{FF2B5EF4-FFF2-40B4-BE49-F238E27FC236}">
                <a16:creationId xmlns:a16="http://schemas.microsoft.com/office/drawing/2014/main" id="{722D4153-5DAD-FB88-1F90-BF077F79213B}"/>
              </a:ext>
            </a:extLst>
          </p:cNvPr>
          <p:cNvCxnSpPr>
            <a:cxnSpLocks/>
          </p:cNvCxnSpPr>
          <p:nvPr/>
        </p:nvCxnSpPr>
        <p:spPr>
          <a:xfrm flipV="1">
            <a:off x="819937" y="3993888"/>
            <a:ext cx="1492513" cy="4488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線コネクタ 241">
            <a:extLst>
              <a:ext uri="{FF2B5EF4-FFF2-40B4-BE49-F238E27FC236}">
                <a16:creationId xmlns:a16="http://schemas.microsoft.com/office/drawing/2014/main" id="{224AB5BF-E57A-E2FB-8CD0-1681235AAFF8}"/>
              </a:ext>
            </a:extLst>
          </p:cNvPr>
          <p:cNvCxnSpPr>
            <a:cxnSpLocks/>
          </p:cNvCxnSpPr>
          <p:nvPr/>
        </p:nvCxnSpPr>
        <p:spPr>
          <a:xfrm>
            <a:off x="4441318" y="4659869"/>
            <a:ext cx="0" cy="164180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コネクタ 242">
            <a:extLst>
              <a:ext uri="{FF2B5EF4-FFF2-40B4-BE49-F238E27FC236}">
                <a16:creationId xmlns:a16="http://schemas.microsoft.com/office/drawing/2014/main" id="{B01476F0-4680-8B87-FE8A-AC31BD50BA2D}"/>
              </a:ext>
            </a:extLst>
          </p:cNvPr>
          <p:cNvCxnSpPr>
            <a:cxnSpLocks/>
          </p:cNvCxnSpPr>
          <p:nvPr/>
        </p:nvCxnSpPr>
        <p:spPr>
          <a:xfrm>
            <a:off x="5491629" y="4810445"/>
            <a:ext cx="0" cy="1473571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コネクタ 243">
            <a:extLst>
              <a:ext uri="{FF2B5EF4-FFF2-40B4-BE49-F238E27FC236}">
                <a16:creationId xmlns:a16="http://schemas.microsoft.com/office/drawing/2014/main" id="{9DE234BE-23BB-ED5D-3123-45CFB193FAF1}"/>
              </a:ext>
            </a:extLst>
          </p:cNvPr>
          <p:cNvCxnSpPr>
            <a:cxnSpLocks/>
          </p:cNvCxnSpPr>
          <p:nvPr/>
        </p:nvCxnSpPr>
        <p:spPr>
          <a:xfrm>
            <a:off x="6789557" y="4659869"/>
            <a:ext cx="0" cy="164180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コネクタ 244">
            <a:extLst>
              <a:ext uri="{FF2B5EF4-FFF2-40B4-BE49-F238E27FC236}">
                <a16:creationId xmlns:a16="http://schemas.microsoft.com/office/drawing/2014/main" id="{D299DBA2-B1D8-E07A-7E06-A4FE88E93D83}"/>
              </a:ext>
            </a:extLst>
          </p:cNvPr>
          <p:cNvCxnSpPr>
            <a:cxnSpLocks/>
          </p:cNvCxnSpPr>
          <p:nvPr/>
        </p:nvCxnSpPr>
        <p:spPr>
          <a:xfrm>
            <a:off x="7367783" y="4659869"/>
            <a:ext cx="0" cy="164180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線コネクタ 240">
            <a:extLst>
              <a:ext uri="{FF2B5EF4-FFF2-40B4-BE49-F238E27FC236}">
                <a16:creationId xmlns:a16="http://schemas.microsoft.com/office/drawing/2014/main" id="{75A8F705-58C1-89FC-36DE-AAA9D3AD3434}"/>
              </a:ext>
            </a:extLst>
          </p:cNvPr>
          <p:cNvCxnSpPr>
            <a:cxnSpLocks/>
          </p:cNvCxnSpPr>
          <p:nvPr/>
        </p:nvCxnSpPr>
        <p:spPr>
          <a:xfrm>
            <a:off x="3280489" y="4641168"/>
            <a:ext cx="0" cy="166050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38D4979E-EB87-8329-B28B-FAC96904DA0C}"/>
              </a:ext>
            </a:extLst>
          </p:cNvPr>
          <p:cNvCxnSpPr>
            <a:cxnSpLocks/>
          </p:cNvCxnSpPr>
          <p:nvPr/>
        </p:nvCxnSpPr>
        <p:spPr>
          <a:xfrm>
            <a:off x="4528926" y="1503484"/>
            <a:ext cx="0" cy="191096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コネクタ 156">
            <a:extLst>
              <a:ext uri="{FF2B5EF4-FFF2-40B4-BE49-F238E27FC236}">
                <a16:creationId xmlns:a16="http://schemas.microsoft.com/office/drawing/2014/main" id="{2E9C7148-D103-A5AC-0060-B702ECE93D18}"/>
              </a:ext>
            </a:extLst>
          </p:cNvPr>
          <p:cNvCxnSpPr>
            <a:cxnSpLocks/>
          </p:cNvCxnSpPr>
          <p:nvPr/>
        </p:nvCxnSpPr>
        <p:spPr>
          <a:xfrm>
            <a:off x="6048164" y="1651606"/>
            <a:ext cx="0" cy="175777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コネクタ 166">
            <a:extLst>
              <a:ext uri="{FF2B5EF4-FFF2-40B4-BE49-F238E27FC236}">
                <a16:creationId xmlns:a16="http://schemas.microsoft.com/office/drawing/2014/main" id="{56DE33CD-ABA9-FEEB-FF35-E30FDE00D6D8}"/>
              </a:ext>
            </a:extLst>
          </p:cNvPr>
          <p:cNvCxnSpPr>
            <a:cxnSpLocks/>
          </p:cNvCxnSpPr>
          <p:nvPr/>
        </p:nvCxnSpPr>
        <p:spPr>
          <a:xfrm>
            <a:off x="3709122" y="1503484"/>
            <a:ext cx="0" cy="191096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5082D099-27F0-29C8-C9D2-CDA19E336E00}"/>
              </a:ext>
            </a:extLst>
          </p:cNvPr>
          <p:cNvCxnSpPr>
            <a:cxnSpLocks/>
          </p:cNvCxnSpPr>
          <p:nvPr/>
        </p:nvCxnSpPr>
        <p:spPr>
          <a:xfrm>
            <a:off x="1532973" y="4626818"/>
            <a:ext cx="0" cy="167485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309CA96A-BEC5-1C26-31EA-29BE30913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2400" dirty="0">
                <a:solidFill>
                  <a:schemeClr val="tx1"/>
                </a:solidFill>
              </a:rPr>
              <a:t>GNSS Signal Bands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A055CF0-25E7-1F72-1281-0BA42FC92E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6B10B91-6492-4C08-AE87-F344306858DA}" type="slidenum">
              <a:rPr lang="ja-JP" altLang="en-US" sz="1200" smtClean="0">
                <a:latin typeface="+mj-lt"/>
              </a:rPr>
              <a:pPr>
                <a:defRPr/>
              </a:pPr>
              <a:t>1</a:t>
            </a:fld>
            <a:endParaRPr lang="ja-JP" altLang="en-US" sz="1200" dirty="0">
              <a:latin typeface="+mj-lt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56E0FC-E52F-2A31-B3EF-5578CF2B9D4E}"/>
              </a:ext>
            </a:extLst>
          </p:cNvPr>
          <p:cNvSpPr/>
          <p:nvPr/>
        </p:nvSpPr>
        <p:spPr>
          <a:xfrm>
            <a:off x="790878" y="6317620"/>
            <a:ext cx="332064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1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60C2DDBA-E87A-C532-A462-E123BE74B2E6}"/>
              </a:ext>
            </a:extLst>
          </p:cNvPr>
          <p:cNvSpPr/>
          <p:nvPr/>
        </p:nvSpPr>
        <p:spPr>
          <a:xfrm>
            <a:off x="1122942" y="6317620"/>
            <a:ext cx="576064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1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59642024-2876-47CA-17AD-2B14A7A674C0}"/>
              </a:ext>
            </a:extLst>
          </p:cNvPr>
          <p:cNvSpPr/>
          <p:nvPr/>
        </p:nvSpPr>
        <p:spPr>
          <a:xfrm>
            <a:off x="1699006" y="6317620"/>
            <a:ext cx="576064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1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4D9B124D-4681-9FB1-F644-DBA608F7BB22}"/>
              </a:ext>
            </a:extLst>
          </p:cNvPr>
          <p:cNvSpPr/>
          <p:nvPr/>
        </p:nvSpPr>
        <p:spPr>
          <a:xfrm>
            <a:off x="2275070" y="6317620"/>
            <a:ext cx="576064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1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B93010E5-99C2-1C0A-240F-628323B730E1}"/>
              </a:ext>
            </a:extLst>
          </p:cNvPr>
          <p:cNvSpPr/>
          <p:nvPr/>
        </p:nvSpPr>
        <p:spPr>
          <a:xfrm>
            <a:off x="2851134" y="6317620"/>
            <a:ext cx="576064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1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6F7975F2-0EBD-C09C-D0A8-4299C4F1709E}"/>
              </a:ext>
            </a:extLst>
          </p:cNvPr>
          <p:cNvSpPr/>
          <p:nvPr/>
        </p:nvSpPr>
        <p:spPr>
          <a:xfrm>
            <a:off x="3427198" y="6317620"/>
            <a:ext cx="576064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1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DFCF6EC1-07E4-D45D-A5E1-903EB64CA6ED}"/>
              </a:ext>
            </a:extLst>
          </p:cNvPr>
          <p:cNvSpPr/>
          <p:nvPr/>
        </p:nvSpPr>
        <p:spPr>
          <a:xfrm>
            <a:off x="4003262" y="6317620"/>
            <a:ext cx="576064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1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6A0B15FD-3472-1719-8878-3A237DBA9E68}"/>
              </a:ext>
            </a:extLst>
          </p:cNvPr>
          <p:cNvSpPr/>
          <p:nvPr/>
        </p:nvSpPr>
        <p:spPr>
          <a:xfrm>
            <a:off x="4579326" y="6317620"/>
            <a:ext cx="576064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1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3123BA13-6DCE-6277-98C6-07D80039B949}"/>
              </a:ext>
            </a:extLst>
          </p:cNvPr>
          <p:cNvSpPr/>
          <p:nvPr/>
        </p:nvSpPr>
        <p:spPr>
          <a:xfrm>
            <a:off x="5155390" y="6317620"/>
            <a:ext cx="576064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1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E5CE29FC-1FD3-9A3B-8875-CE2E8D016717}"/>
              </a:ext>
            </a:extLst>
          </p:cNvPr>
          <p:cNvSpPr/>
          <p:nvPr/>
        </p:nvSpPr>
        <p:spPr>
          <a:xfrm>
            <a:off x="5731454" y="6317620"/>
            <a:ext cx="576064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1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EF9CABAE-6FCF-0200-0AB7-50CC72683D4F}"/>
              </a:ext>
            </a:extLst>
          </p:cNvPr>
          <p:cNvSpPr/>
          <p:nvPr/>
        </p:nvSpPr>
        <p:spPr>
          <a:xfrm>
            <a:off x="6307518" y="6317620"/>
            <a:ext cx="576064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1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AA9721B1-0C5E-EE7B-7160-3C42D6E4EA3E}"/>
              </a:ext>
            </a:extLst>
          </p:cNvPr>
          <p:cNvSpPr/>
          <p:nvPr/>
        </p:nvSpPr>
        <p:spPr>
          <a:xfrm>
            <a:off x="6883582" y="6317620"/>
            <a:ext cx="576064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1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B4E18271-E70B-0B09-1EEA-8B57C09A886C}"/>
              </a:ext>
            </a:extLst>
          </p:cNvPr>
          <p:cNvSpPr/>
          <p:nvPr/>
        </p:nvSpPr>
        <p:spPr>
          <a:xfrm>
            <a:off x="7459646" y="6317620"/>
            <a:ext cx="576064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1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302566BC-D410-4245-CDAB-93A9DC435086}"/>
              </a:ext>
            </a:extLst>
          </p:cNvPr>
          <p:cNvSpPr txBox="1"/>
          <p:nvPr/>
        </p:nvSpPr>
        <p:spPr>
          <a:xfrm>
            <a:off x="870914" y="6382899"/>
            <a:ext cx="50405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100" dirty="0">
                <a:latin typeface="+mj-lt"/>
              </a:rPr>
              <a:t>1170</a:t>
            </a:r>
            <a:endParaRPr kumimoji="1" lang="ja-JP" altLang="en-US" sz="1100" dirty="0">
              <a:latin typeface="+mj-lt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43F6860B-7995-D2EB-93E7-40BC8582A616}"/>
              </a:ext>
            </a:extLst>
          </p:cNvPr>
          <p:cNvSpPr txBox="1"/>
          <p:nvPr/>
        </p:nvSpPr>
        <p:spPr>
          <a:xfrm>
            <a:off x="1446978" y="6382899"/>
            <a:ext cx="50405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100" dirty="0">
                <a:latin typeface="+mj-lt"/>
              </a:rPr>
              <a:t>1180</a:t>
            </a:r>
            <a:endParaRPr kumimoji="1" lang="ja-JP" altLang="en-US" sz="1100" dirty="0">
              <a:latin typeface="+mj-lt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E7A1F3AF-AAB8-AED8-848F-EED804615077}"/>
              </a:ext>
            </a:extLst>
          </p:cNvPr>
          <p:cNvSpPr txBox="1"/>
          <p:nvPr/>
        </p:nvSpPr>
        <p:spPr>
          <a:xfrm>
            <a:off x="2023042" y="6382899"/>
            <a:ext cx="50405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100" dirty="0">
                <a:latin typeface="+mj-lt"/>
              </a:rPr>
              <a:t>1190</a:t>
            </a:r>
            <a:endParaRPr kumimoji="1" lang="ja-JP" altLang="en-US" sz="1100" dirty="0">
              <a:latin typeface="+mj-lt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4BB053D1-2C4D-F1D8-B256-521D1A2CCA8E}"/>
              </a:ext>
            </a:extLst>
          </p:cNvPr>
          <p:cNvSpPr txBox="1"/>
          <p:nvPr/>
        </p:nvSpPr>
        <p:spPr>
          <a:xfrm>
            <a:off x="2599106" y="6382899"/>
            <a:ext cx="50405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100" dirty="0">
                <a:latin typeface="+mj-lt"/>
              </a:rPr>
              <a:t>1200</a:t>
            </a:r>
            <a:endParaRPr kumimoji="1" lang="ja-JP" altLang="en-US" sz="1100" dirty="0">
              <a:latin typeface="+mj-lt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BC1AD00-A105-3D2A-F9AA-953FD1C3DEDD}"/>
              </a:ext>
            </a:extLst>
          </p:cNvPr>
          <p:cNvSpPr txBox="1"/>
          <p:nvPr/>
        </p:nvSpPr>
        <p:spPr>
          <a:xfrm>
            <a:off x="3175170" y="6382899"/>
            <a:ext cx="50405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100" dirty="0">
                <a:latin typeface="+mj-lt"/>
              </a:rPr>
              <a:t>1210</a:t>
            </a:r>
            <a:endParaRPr kumimoji="1" lang="ja-JP" altLang="en-US" sz="1100" dirty="0">
              <a:latin typeface="+mj-lt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FC9EF11-465D-C76B-3138-A81EFBC9DB38}"/>
              </a:ext>
            </a:extLst>
          </p:cNvPr>
          <p:cNvSpPr txBox="1"/>
          <p:nvPr/>
        </p:nvSpPr>
        <p:spPr>
          <a:xfrm>
            <a:off x="3751234" y="6382899"/>
            <a:ext cx="50405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100" dirty="0">
                <a:latin typeface="+mj-lt"/>
              </a:rPr>
              <a:t>1220</a:t>
            </a:r>
            <a:endParaRPr kumimoji="1" lang="ja-JP" altLang="en-US" sz="1100" dirty="0">
              <a:latin typeface="+mj-lt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92457647-816F-8F6C-C600-A269738C2CFE}"/>
              </a:ext>
            </a:extLst>
          </p:cNvPr>
          <p:cNvSpPr txBox="1"/>
          <p:nvPr/>
        </p:nvSpPr>
        <p:spPr>
          <a:xfrm>
            <a:off x="4327298" y="6382899"/>
            <a:ext cx="50405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100" dirty="0">
                <a:latin typeface="+mj-lt"/>
              </a:rPr>
              <a:t>1230</a:t>
            </a:r>
            <a:endParaRPr kumimoji="1" lang="ja-JP" altLang="en-US" sz="1100" dirty="0">
              <a:latin typeface="+mj-lt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8DA773C-E57F-1E70-5F12-E01BAB7D2924}"/>
              </a:ext>
            </a:extLst>
          </p:cNvPr>
          <p:cNvSpPr txBox="1"/>
          <p:nvPr/>
        </p:nvSpPr>
        <p:spPr>
          <a:xfrm>
            <a:off x="4903362" y="6382899"/>
            <a:ext cx="50405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100" dirty="0">
                <a:latin typeface="+mj-lt"/>
              </a:rPr>
              <a:t>1240</a:t>
            </a:r>
            <a:endParaRPr kumimoji="1" lang="ja-JP" altLang="en-US" sz="1100" dirty="0">
              <a:latin typeface="+mj-lt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EAC082D7-0507-EBBB-B9E3-8B52097F84E1}"/>
              </a:ext>
            </a:extLst>
          </p:cNvPr>
          <p:cNvSpPr txBox="1"/>
          <p:nvPr/>
        </p:nvSpPr>
        <p:spPr>
          <a:xfrm>
            <a:off x="5479426" y="6382899"/>
            <a:ext cx="50405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100" dirty="0">
                <a:latin typeface="+mj-lt"/>
              </a:rPr>
              <a:t>1250</a:t>
            </a:r>
            <a:endParaRPr kumimoji="1" lang="ja-JP" altLang="en-US" sz="1100" dirty="0">
              <a:latin typeface="+mj-lt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7217AB5-6375-5558-A744-33D016344057}"/>
              </a:ext>
            </a:extLst>
          </p:cNvPr>
          <p:cNvSpPr txBox="1"/>
          <p:nvPr/>
        </p:nvSpPr>
        <p:spPr>
          <a:xfrm>
            <a:off x="6055490" y="6382899"/>
            <a:ext cx="50405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100" dirty="0">
                <a:latin typeface="+mj-lt"/>
              </a:rPr>
              <a:t>1260</a:t>
            </a:r>
            <a:endParaRPr kumimoji="1" lang="ja-JP" altLang="en-US" sz="1100" dirty="0">
              <a:latin typeface="+mj-lt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663BA151-F096-B83F-1569-A7506CC867E4}"/>
              </a:ext>
            </a:extLst>
          </p:cNvPr>
          <p:cNvSpPr txBox="1"/>
          <p:nvPr/>
        </p:nvSpPr>
        <p:spPr>
          <a:xfrm>
            <a:off x="6631554" y="6382899"/>
            <a:ext cx="50405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100" dirty="0">
                <a:latin typeface="+mj-lt"/>
              </a:rPr>
              <a:t>1270</a:t>
            </a:r>
            <a:endParaRPr kumimoji="1" lang="ja-JP" altLang="en-US" sz="1100" dirty="0">
              <a:latin typeface="+mj-lt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62D36F23-B90B-2F2E-B026-F44C7D77E366}"/>
              </a:ext>
            </a:extLst>
          </p:cNvPr>
          <p:cNvSpPr txBox="1"/>
          <p:nvPr/>
        </p:nvSpPr>
        <p:spPr>
          <a:xfrm>
            <a:off x="7207618" y="6382899"/>
            <a:ext cx="50405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100" dirty="0">
                <a:latin typeface="+mj-lt"/>
              </a:rPr>
              <a:t>1280</a:t>
            </a:r>
            <a:endParaRPr kumimoji="1" lang="ja-JP" altLang="en-US" sz="1100" dirty="0">
              <a:latin typeface="+mj-lt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1FFD226B-CCDF-A1A1-76EE-218FCE16D6C9}"/>
              </a:ext>
            </a:extLst>
          </p:cNvPr>
          <p:cNvSpPr/>
          <p:nvPr/>
        </p:nvSpPr>
        <p:spPr>
          <a:xfrm>
            <a:off x="6532045" y="3416210"/>
            <a:ext cx="576064" cy="52794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1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3DDDE9E1-5437-ECA1-3234-B248C67809B8}"/>
              </a:ext>
            </a:extLst>
          </p:cNvPr>
          <p:cNvSpPr/>
          <p:nvPr/>
        </p:nvSpPr>
        <p:spPr>
          <a:xfrm>
            <a:off x="1347469" y="3416210"/>
            <a:ext cx="576064" cy="52794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10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5C80C5DD-F8BC-967B-1433-D89673F1F307}"/>
              </a:ext>
            </a:extLst>
          </p:cNvPr>
          <p:cNvSpPr/>
          <p:nvPr/>
        </p:nvSpPr>
        <p:spPr>
          <a:xfrm>
            <a:off x="1923533" y="3416210"/>
            <a:ext cx="576064" cy="52794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10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2AD104D7-AC5E-7FDF-2872-73C1A84AED74}"/>
              </a:ext>
            </a:extLst>
          </p:cNvPr>
          <p:cNvSpPr/>
          <p:nvPr/>
        </p:nvSpPr>
        <p:spPr>
          <a:xfrm>
            <a:off x="2499597" y="3416210"/>
            <a:ext cx="576064" cy="52794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10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E9C8CAA2-897A-F713-A799-596D5E6D4C56}"/>
              </a:ext>
            </a:extLst>
          </p:cNvPr>
          <p:cNvSpPr/>
          <p:nvPr/>
        </p:nvSpPr>
        <p:spPr>
          <a:xfrm>
            <a:off x="3075661" y="3416210"/>
            <a:ext cx="576064" cy="52794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10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9C525558-EF12-EF7B-DC2F-6EDC5B28EBDE}"/>
              </a:ext>
            </a:extLst>
          </p:cNvPr>
          <p:cNvSpPr/>
          <p:nvPr/>
        </p:nvSpPr>
        <p:spPr>
          <a:xfrm>
            <a:off x="3651725" y="3416210"/>
            <a:ext cx="576064" cy="5279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1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D12832E7-68CF-40AC-A44E-7240F6F1689D}"/>
              </a:ext>
            </a:extLst>
          </p:cNvPr>
          <p:cNvSpPr/>
          <p:nvPr/>
        </p:nvSpPr>
        <p:spPr>
          <a:xfrm>
            <a:off x="4227789" y="3416210"/>
            <a:ext cx="576064" cy="5279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1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8A2ABE9D-3FF3-96D9-2265-DB2E2CA5A58F}"/>
              </a:ext>
            </a:extLst>
          </p:cNvPr>
          <p:cNvSpPr/>
          <p:nvPr/>
        </p:nvSpPr>
        <p:spPr>
          <a:xfrm>
            <a:off x="4803853" y="3416210"/>
            <a:ext cx="576064" cy="5279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1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6BAE7311-F925-A241-1660-560CAFEC6AD6}"/>
              </a:ext>
            </a:extLst>
          </p:cNvPr>
          <p:cNvSpPr/>
          <p:nvPr/>
        </p:nvSpPr>
        <p:spPr>
          <a:xfrm>
            <a:off x="5379917" y="3416210"/>
            <a:ext cx="576064" cy="5279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1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3AA2D7BD-FC48-111D-EE71-B3AE054DCF77}"/>
              </a:ext>
            </a:extLst>
          </p:cNvPr>
          <p:cNvSpPr/>
          <p:nvPr/>
        </p:nvSpPr>
        <p:spPr>
          <a:xfrm>
            <a:off x="5955981" y="3416210"/>
            <a:ext cx="576064" cy="5279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1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3E80613D-C4CD-6278-4EEB-6A5AFC314D78}"/>
              </a:ext>
            </a:extLst>
          </p:cNvPr>
          <p:cNvSpPr/>
          <p:nvPr/>
        </p:nvSpPr>
        <p:spPr>
          <a:xfrm>
            <a:off x="7108109" y="3416210"/>
            <a:ext cx="576064" cy="52794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1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39A3B43B-8D08-6C57-8C6D-B017E1DD0023}"/>
              </a:ext>
            </a:extLst>
          </p:cNvPr>
          <p:cNvSpPr/>
          <p:nvPr/>
        </p:nvSpPr>
        <p:spPr>
          <a:xfrm>
            <a:off x="7684173" y="3416210"/>
            <a:ext cx="576064" cy="52794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1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F00D15EE-BAA0-18B3-1520-3164E9A1B6A7}"/>
              </a:ext>
            </a:extLst>
          </p:cNvPr>
          <p:cNvSpPr txBox="1"/>
          <p:nvPr/>
        </p:nvSpPr>
        <p:spPr>
          <a:xfrm>
            <a:off x="1671505" y="3501330"/>
            <a:ext cx="50405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1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1530</a:t>
            </a:r>
            <a:endParaRPr kumimoji="1" lang="ja-JP" altLang="en-US" sz="11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D5545427-9903-7EC3-1D6F-41912BB15AF2}"/>
              </a:ext>
            </a:extLst>
          </p:cNvPr>
          <p:cNvSpPr txBox="1"/>
          <p:nvPr/>
        </p:nvSpPr>
        <p:spPr>
          <a:xfrm>
            <a:off x="2247569" y="3501330"/>
            <a:ext cx="50405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1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1540</a:t>
            </a:r>
            <a:endParaRPr kumimoji="1" lang="ja-JP" altLang="en-US" sz="11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2AC6FAC8-103F-09BE-9CE8-88C8EEC2CB1A}"/>
              </a:ext>
            </a:extLst>
          </p:cNvPr>
          <p:cNvSpPr txBox="1"/>
          <p:nvPr/>
        </p:nvSpPr>
        <p:spPr>
          <a:xfrm>
            <a:off x="2823633" y="3501330"/>
            <a:ext cx="50405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100">
                <a:solidFill>
                  <a:schemeClr val="bg1">
                    <a:lumMod val="65000"/>
                  </a:schemeClr>
                </a:solidFill>
                <a:latin typeface="+mj-lt"/>
              </a:rPr>
              <a:t>1550</a:t>
            </a:r>
            <a:endParaRPr kumimoji="1" lang="ja-JP" altLang="en-US" sz="11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1BA028A7-0A9F-7A44-439D-DB9A8E5FBFEE}"/>
              </a:ext>
            </a:extLst>
          </p:cNvPr>
          <p:cNvSpPr txBox="1"/>
          <p:nvPr/>
        </p:nvSpPr>
        <p:spPr>
          <a:xfrm>
            <a:off x="3399697" y="3501330"/>
            <a:ext cx="50405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100" dirty="0">
                <a:latin typeface="+mj-lt"/>
              </a:rPr>
              <a:t>1560</a:t>
            </a:r>
            <a:endParaRPr kumimoji="1" lang="ja-JP" altLang="en-US" sz="1100" dirty="0">
              <a:latin typeface="+mj-lt"/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1F5951BB-4C5F-706F-77FA-336A50A97668}"/>
              </a:ext>
            </a:extLst>
          </p:cNvPr>
          <p:cNvSpPr txBox="1"/>
          <p:nvPr/>
        </p:nvSpPr>
        <p:spPr>
          <a:xfrm>
            <a:off x="3975761" y="3501330"/>
            <a:ext cx="50405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100" dirty="0">
                <a:latin typeface="+mj-lt"/>
              </a:rPr>
              <a:t>1570</a:t>
            </a:r>
            <a:endParaRPr kumimoji="1" lang="ja-JP" altLang="en-US" sz="1100" dirty="0">
              <a:latin typeface="+mj-lt"/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474A8826-A76D-3B34-EC0D-6BA3F2D2B770}"/>
              </a:ext>
            </a:extLst>
          </p:cNvPr>
          <p:cNvSpPr txBox="1"/>
          <p:nvPr/>
        </p:nvSpPr>
        <p:spPr>
          <a:xfrm>
            <a:off x="4551825" y="3501330"/>
            <a:ext cx="50405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100" dirty="0">
                <a:latin typeface="+mj-lt"/>
              </a:rPr>
              <a:t>1580</a:t>
            </a:r>
            <a:endParaRPr kumimoji="1" lang="ja-JP" altLang="en-US" sz="1100" dirty="0">
              <a:latin typeface="+mj-lt"/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9D6CE88F-7DBE-6C78-2CBD-DEBE5D932B7E}"/>
              </a:ext>
            </a:extLst>
          </p:cNvPr>
          <p:cNvSpPr txBox="1"/>
          <p:nvPr/>
        </p:nvSpPr>
        <p:spPr>
          <a:xfrm>
            <a:off x="5127889" y="3501330"/>
            <a:ext cx="50405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100" dirty="0">
                <a:latin typeface="+mj-lt"/>
              </a:rPr>
              <a:t>1590</a:t>
            </a:r>
            <a:endParaRPr kumimoji="1" lang="ja-JP" altLang="en-US" sz="1100" dirty="0">
              <a:latin typeface="+mj-lt"/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3FBAA2B6-C98A-259C-4287-A74D8A58B5C4}"/>
              </a:ext>
            </a:extLst>
          </p:cNvPr>
          <p:cNvSpPr txBox="1"/>
          <p:nvPr/>
        </p:nvSpPr>
        <p:spPr>
          <a:xfrm>
            <a:off x="5703953" y="3501330"/>
            <a:ext cx="50405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100" dirty="0">
                <a:latin typeface="+mj-lt"/>
              </a:rPr>
              <a:t>1600</a:t>
            </a:r>
            <a:endParaRPr kumimoji="1" lang="ja-JP" altLang="en-US" sz="1100" dirty="0">
              <a:latin typeface="+mj-lt"/>
            </a:endParaRP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4E277CB3-91C8-E25C-068D-20CAA5494721}"/>
              </a:ext>
            </a:extLst>
          </p:cNvPr>
          <p:cNvSpPr txBox="1"/>
          <p:nvPr/>
        </p:nvSpPr>
        <p:spPr>
          <a:xfrm>
            <a:off x="6280017" y="3501330"/>
            <a:ext cx="50405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100" dirty="0">
                <a:latin typeface="+mj-lt"/>
              </a:rPr>
              <a:t>1610</a:t>
            </a:r>
            <a:endParaRPr kumimoji="1" lang="ja-JP" altLang="en-US" sz="1100" dirty="0">
              <a:latin typeface="+mj-lt"/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A9693EB6-D246-1DF6-21F5-83CB61E63B31}"/>
              </a:ext>
            </a:extLst>
          </p:cNvPr>
          <p:cNvSpPr txBox="1"/>
          <p:nvPr/>
        </p:nvSpPr>
        <p:spPr>
          <a:xfrm>
            <a:off x="6856081" y="3501330"/>
            <a:ext cx="50405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1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1620</a:t>
            </a:r>
            <a:endParaRPr kumimoji="1" lang="ja-JP" altLang="en-US" sz="11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9DD83BD2-7D7E-9448-E021-D209F4C45189}"/>
              </a:ext>
            </a:extLst>
          </p:cNvPr>
          <p:cNvSpPr txBox="1"/>
          <p:nvPr/>
        </p:nvSpPr>
        <p:spPr>
          <a:xfrm>
            <a:off x="7432145" y="3501330"/>
            <a:ext cx="50405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1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1630</a:t>
            </a:r>
            <a:endParaRPr kumimoji="1" lang="ja-JP" altLang="en-US" sz="11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262" name="テキスト ボックス 261">
            <a:extLst>
              <a:ext uri="{FF2B5EF4-FFF2-40B4-BE49-F238E27FC236}">
                <a16:creationId xmlns:a16="http://schemas.microsoft.com/office/drawing/2014/main" id="{D0184449-119D-779A-22A8-ED9BF9CFBC12}"/>
              </a:ext>
            </a:extLst>
          </p:cNvPr>
          <p:cNvSpPr txBox="1"/>
          <p:nvPr/>
        </p:nvSpPr>
        <p:spPr>
          <a:xfrm>
            <a:off x="8207095" y="3344361"/>
            <a:ext cx="224593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endParaRPr kumimoji="1" lang="ja-JP" altLang="en-US" sz="11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C7B41992-1B24-52F3-64FD-74D5FED38D3D}"/>
              </a:ext>
            </a:extLst>
          </p:cNvPr>
          <p:cNvSpPr/>
          <p:nvPr/>
        </p:nvSpPr>
        <p:spPr>
          <a:xfrm>
            <a:off x="3588642" y="3415288"/>
            <a:ext cx="64933" cy="5156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1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833C78C4-D34C-C395-294C-434DD7C2D29C}"/>
              </a:ext>
            </a:extLst>
          </p:cNvPr>
          <p:cNvSpPr/>
          <p:nvPr/>
        </p:nvSpPr>
        <p:spPr>
          <a:xfrm>
            <a:off x="4471319" y="1565051"/>
            <a:ext cx="115213" cy="173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rgbClr val="008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1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97472AB4-404B-3952-B8E9-699251E495FE}"/>
              </a:ext>
            </a:extLst>
          </p:cNvPr>
          <p:cNvSpPr txBox="1"/>
          <p:nvPr/>
        </p:nvSpPr>
        <p:spPr>
          <a:xfrm>
            <a:off x="4142321" y="1325706"/>
            <a:ext cx="75608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100" dirty="0">
                <a:latin typeface="+mj-lt"/>
              </a:rPr>
              <a:t>1575.42</a:t>
            </a:r>
            <a:endParaRPr kumimoji="1" lang="ja-JP" altLang="en-US" sz="1100" dirty="0">
              <a:latin typeface="+mj-lt"/>
            </a:endParaRPr>
          </a:p>
        </p:txBody>
      </p: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65E5B864-E0E0-F868-6433-B6350977FFB9}"/>
              </a:ext>
            </a:extLst>
          </p:cNvPr>
          <p:cNvSpPr/>
          <p:nvPr/>
        </p:nvSpPr>
        <p:spPr>
          <a:xfrm>
            <a:off x="3952862" y="1735906"/>
            <a:ext cx="1152128" cy="173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rgbClr val="008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+mj-lt"/>
              </a:rPr>
              <a:t>L1P(Y)</a:t>
            </a:r>
            <a:endParaRPr kumimoji="1" lang="ja-JP" altLang="en-US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5F28749F-D575-7959-75F1-43A6BE52C883}"/>
              </a:ext>
            </a:extLst>
          </p:cNvPr>
          <p:cNvSpPr txBox="1"/>
          <p:nvPr/>
        </p:nvSpPr>
        <p:spPr>
          <a:xfrm>
            <a:off x="4016406" y="1560173"/>
            <a:ext cx="43895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100" dirty="0">
                <a:latin typeface="+mj-lt"/>
              </a:rPr>
              <a:t>L1C/A</a:t>
            </a:r>
            <a:endParaRPr kumimoji="1" lang="ja-JP" altLang="en-US" sz="1100" dirty="0">
              <a:latin typeface="+mj-lt"/>
            </a:endParaRPr>
          </a:p>
        </p:txBody>
      </p:sp>
      <p:sp>
        <p:nvSpPr>
          <p:cNvPr id="115" name="正方形/長方形 114">
            <a:extLst>
              <a:ext uri="{FF2B5EF4-FFF2-40B4-BE49-F238E27FC236}">
                <a16:creationId xmlns:a16="http://schemas.microsoft.com/office/drawing/2014/main" id="{DBE000A7-9619-EC08-45B1-B1F487014EBA}"/>
              </a:ext>
            </a:extLst>
          </p:cNvPr>
          <p:cNvSpPr/>
          <p:nvPr/>
        </p:nvSpPr>
        <p:spPr>
          <a:xfrm>
            <a:off x="4413712" y="1909016"/>
            <a:ext cx="230426" cy="17727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rgbClr val="008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1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60229C30-3F2C-FEA4-5353-B3E4EEC09DDC}"/>
              </a:ext>
            </a:extLst>
          </p:cNvPr>
          <p:cNvSpPr txBox="1"/>
          <p:nvPr/>
        </p:nvSpPr>
        <p:spPr>
          <a:xfrm>
            <a:off x="3908652" y="1910554"/>
            <a:ext cx="6404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100" dirty="0">
                <a:latin typeface="+mj-lt"/>
              </a:rPr>
              <a:t>L1C</a:t>
            </a:r>
            <a:endParaRPr kumimoji="1" lang="ja-JP" altLang="en-US" sz="1100" dirty="0">
              <a:latin typeface="+mj-lt"/>
            </a:endParaRPr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F8C4D7F8-EB97-4C34-C51E-25E68D9B97F0}"/>
              </a:ext>
            </a:extLst>
          </p:cNvPr>
          <p:cNvSpPr txBox="1"/>
          <p:nvPr/>
        </p:nvSpPr>
        <p:spPr>
          <a:xfrm>
            <a:off x="4063277" y="4448023"/>
            <a:ext cx="75608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100" dirty="0">
                <a:latin typeface="+mj-lt"/>
              </a:rPr>
              <a:t>1227.6</a:t>
            </a:r>
            <a:endParaRPr kumimoji="1" lang="ja-JP" altLang="en-US" sz="1100" dirty="0">
              <a:latin typeface="+mj-lt"/>
            </a:endParaRPr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AFB7D9CF-42EC-E57B-6C38-FA1D35CEA1BF}"/>
              </a:ext>
            </a:extLst>
          </p:cNvPr>
          <p:cNvSpPr/>
          <p:nvPr/>
        </p:nvSpPr>
        <p:spPr>
          <a:xfrm>
            <a:off x="4392060" y="4717937"/>
            <a:ext cx="115213" cy="173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rgbClr val="008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1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97DA141D-EE8D-FB4F-2F32-EF1F52DF7771}"/>
              </a:ext>
            </a:extLst>
          </p:cNvPr>
          <p:cNvSpPr/>
          <p:nvPr/>
        </p:nvSpPr>
        <p:spPr>
          <a:xfrm>
            <a:off x="3873603" y="4888792"/>
            <a:ext cx="1152128" cy="173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rgbClr val="008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+mj-lt"/>
              </a:rPr>
              <a:t>L2P(Y)</a:t>
            </a:r>
            <a:endParaRPr kumimoji="1" lang="ja-JP" altLang="en-US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5226EB91-9491-3A78-C583-A3EA4CC384C7}"/>
              </a:ext>
            </a:extLst>
          </p:cNvPr>
          <p:cNvSpPr txBox="1"/>
          <p:nvPr/>
        </p:nvSpPr>
        <p:spPr>
          <a:xfrm>
            <a:off x="4051118" y="4723529"/>
            <a:ext cx="31450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100" dirty="0">
                <a:latin typeface="+mj-lt"/>
              </a:rPr>
              <a:t>L2C</a:t>
            </a:r>
            <a:endParaRPr kumimoji="1" lang="ja-JP" altLang="en-US" sz="1100" dirty="0">
              <a:latin typeface="+mj-lt"/>
            </a:endParaRPr>
          </a:p>
        </p:txBody>
      </p: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BAD85E9E-B808-D58F-FFCC-392102D45456}"/>
              </a:ext>
            </a:extLst>
          </p:cNvPr>
          <p:cNvSpPr txBox="1"/>
          <p:nvPr/>
        </p:nvSpPr>
        <p:spPr>
          <a:xfrm>
            <a:off x="1151208" y="4449815"/>
            <a:ext cx="75608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100" dirty="0">
                <a:latin typeface="+mj-lt"/>
              </a:rPr>
              <a:t>1176.45</a:t>
            </a:r>
            <a:endParaRPr kumimoji="1" lang="ja-JP" altLang="en-US" sz="1100" dirty="0">
              <a:latin typeface="+mj-lt"/>
            </a:endParaRPr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A6CEBC8D-7451-0F80-A6EC-BD575205FE98}"/>
              </a:ext>
            </a:extLst>
          </p:cNvPr>
          <p:cNvSpPr txBox="1"/>
          <p:nvPr/>
        </p:nvSpPr>
        <p:spPr>
          <a:xfrm>
            <a:off x="6969578" y="4444323"/>
            <a:ext cx="75608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100" dirty="0">
                <a:latin typeface="+mj-lt"/>
              </a:rPr>
              <a:t>1278.75</a:t>
            </a:r>
            <a:endParaRPr kumimoji="1" lang="ja-JP" altLang="en-US" sz="1100" dirty="0">
              <a:latin typeface="+mj-lt"/>
            </a:endParaRPr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E1C12AE8-92D7-8FD4-4ADD-90A631FCCBE5}"/>
              </a:ext>
            </a:extLst>
          </p:cNvPr>
          <p:cNvSpPr/>
          <p:nvPr/>
        </p:nvSpPr>
        <p:spPr>
          <a:xfrm>
            <a:off x="961821" y="4717359"/>
            <a:ext cx="1152128" cy="173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rgbClr val="008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+mj-lt"/>
              </a:rPr>
              <a:t>L5</a:t>
            </a:r>
            <a:endParaRPr kumimoji="1" lang="ja-JP" altLang="en-US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1E8EAB62-3C86-15AD-EC6A-835DD7E608E7}"/>
              </a:ext>
            </a:extLst>
          </p:cNvPr>
          <p:cNvSpPr/>
          <p:nvPr/>
        </p:nvSpPr>
        <p:spPr>
          <a:xfrm>
            <a:off x="7078632" y="5241989"/>
            <a:ext cx="576064" cy="173110"/>
          </a:xfrm>
          <a:prstGeom prst="rect">
            <a:avLst/>
          </a:prstGeom>
          <a:solidFill>
            <a:srgbClr val="FFE7FF"/>
          </a:solidFill>
          <a:ln w="12700"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+mj-lt"/>
              </a:rPr>
              <a:t>E6</a:t>
            </a:r>
            <a:endParaRPr kumimoji="1" lang="ja-JP" altLang="en-US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2BAC3F28-EEDD-B20C-013C-9AD924B75DA1}"/>
              </a:ext>
            </a:extLst>
          </p:cNvPr>
          <p:cNvSpPr/>
          <p:nvPr/>
        </p:nvSpPr>
        <p:spPr>
          <a:xfrm>
            <a:off x="7078632" y="5415099"/>
            <a:ext cx="576064" cy="173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0000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+mj-lt"/>
              </a:rPr>
              <a:t>L6</a:t>
            </a:r>
            <a:endParaRPr kumimoji="1" lang="ja-JP" altLang="en-US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58A7448A-24B0-2C60-170F-1930B3F7EBC9}"/>
              </a:ext>
            </a:extLst>
          </p:cNvPr>
          <p:cNvSpPr/>
          <p:nvPr/>
        </p:nvSpPr>
        <p:spPr>
          <a:xfrm>
            <a:off x="4386956" y="5415677"/>
            <a:ext cx="115213" cy="173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1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8F1A1553-2627-A36E-7479-0E47221563D4}"/>
              </a:ext>
            </a:extLst>
          </p:cNvPr>
          <p:cNvSpPr txBox="1"/>
          <p:nvPr/>
        </p:nvSpPr>
        <p:spPr>
          <a:xfrm>
            <a:off x="4020070" y="5412353"/>
            <a:ext cx="35021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100" dirty="0">
                <a:latin typeface="+mj-lt"/>
              </a:rPr>
              <a:t>L2C</a:t>
            </a:r>
            <a:endParaRPr kumimoji="1" lang="ja-JP" altLang="en-US" sz="1100" dirty="0">
              <a:latin typeface="+mj-lt"/>
            </a:endParaRPr>
          </a:p>
        </p:txBody>
      </p: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52809F7B-D80B-A5D4-91E1-1ADDF20FBCFD}"/>
              </a:ext>
            </a:extLst>
          </p:cNvPr>
          <p:cNvSpPr txBox="1"/>
          <p:nvPr/>
        </p:nvSpPr>
        <p:spPr>
          <a:xfrm>
            <a:off x="2935704" y="4442714"/>
            <a:ext cx="75608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100" dirty="0">
                <a:latin typeface="+mj-lt"/>
              </a:rPr>
              <a:t>1207.14</a:t>
            </a:r>
            <a:endParaRPr kumimoji="1" lang="ja-JP" altLang="en-US" sz="1100" dirty="0">
              <a:latin typeface="+mj-lt"/>
            </a:endParaRPr>
          </a:p>
        </p:txBody>
      </p:sp>
      <p:sp>
        <p:nvSpPr>
          <p:cNvPr id="151" name="正方形/長方形 150">
            <a:extLst>
              <a:ext uri="{FF2B5EF4-FFF2-40B4-BE49-F238E27FC236}">
                <a16:creationId xmlns:a16="http://schemas.microsoft.com/office/drawing/2014/main" id="{EEA2B75C-EC45-1FAB-B5D6-1A1B5D6B9FE4}"/>
              </a:ext>
            </a:extLst>
          </p:cNvPr>
          <p:cNvSpPr/>
          <p:nvPr/>
        </p:nvSpPr>
        <p:spPr>
          <a:xfrm>
            <a:off x="4415286" y="2270553"/>
            <a:ext cx="230426" cy="177271"/>
          </a:xfrm>
          <a:prstGeom prst="rect">
            <a:avLst/>
          </a:prstGeom>
          <a:solidFill>
            <a:srgbClr val="FFE7FF"/>
          </a:solidFill>
          <a:ln w="12700"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1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2" name="テキスト ボックス 151">
            <a:extLst>
              <a:ext uri="{FF2B5EF4-FFF2-40B4-BE49-F238E27FC236}">
                <a16:creationId xmlns:a16="http://schemas.microsoft.com/office/drawing/2014/main" id="{091185B7-8C90-8D34-092A-F547D077BCE8}"/>
              </a:ext>
            </a:extLst>
          </p:cNvPr>
          <p:cNvSpPr txBox="1"/>
          <p:nvPr/>
        </p:nvSpPr>
        <p:spPr>
          <a:xfrm>
            <a:off x="3842894" y="2280887"/>
            <a:ext cx="64045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100" dirty="0">
                <a:latin typeface="+mj-lt"/>
              </a:rPr>
              <a:t>E1-B,C</a:t>
            </a:r>
            <a:endParaRPr kumimoji="1" lang="ja-JP" altLang="en-US" sz="1100" dirty="0">
              <a:latin typeface="+mj-lt"/>
            </a:endParaRPr>
          </a:p>
        </p:txBody>
      </p:sp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5F5C8366-6DEE-0A9C-8F1A-6E7708413307}"/>
              </a:ext>
            </a:extLst>
          </p:cNvPr>
          <p:cNvSpPr/>
          <p:nvPr/>
        </p:nvSpPr>
        <p:spPr>
          <a:xfrm>
            <a:off x="4475013" y="2460108"/>
            <a:ext cx="115213" cy="173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1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F6FFCA70-01BC-87FE-2C0E-AD002AEC68A9}"/>
              </a:ext>
            </a:extLst>
          </p:cNvPr>
          <p:cNvSpPr/>
          <p:nvPr/>
        </p:nvSpPr>
        <p:spPr>
          <a:xfrm>
            <a:off x="4415286" y="2631778"/>
            <a:ext cx="230426" cy="1772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1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2244C71B-675E-D857-3797-D9D1DD2A031D}"/>
              </a:ext>
            </a:extLst>
          </p:cNvPr>
          <p:cNvSpPr txBox="1"/>
          <p:nvPr/>
        </p:nvSpPr>
        <p:spPr>
          <a:xfrm>
            <a:off x="4585121" y="2452904"/>
            <a:ext cx="85627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100" dirty="0">
                <a:latin typeface="+mj-lt"/>
              </a:rPr>
              <a:t>L1C/A, L1S</a:t>
            </a:r>
            <a:endParaRPr kumimoji="1" lang="ja-JP" altLang="en-US" sz="1100" dirty="0">
              <a:latin typeface="+mj-lt"/>
            </a:endParaRPr>
          </a:p>
        </p:txBody>
      </p:sp>
      <p:sp>
        <p:nvSpPr>
          <p:cNvPr id="156" name="テキスト ボックス 155">
            <a:extLst>
              <a:ext uri="{FF2B5EF4-FFF2-40B4-BE49-F238E27FC236}">
                <a16:creationId xmlns:a16="http://schemas.microsoft.com/office/drawing/2014/main" id="{26EE82FD-BB9E-9957-2AB8-0049F6B9192E}"/>
              </a:ext>
            </a:extLst>
          </p:cNvPr>
          <p:cNvSpPr txBox="1"/>
          <p:nvPr/>
        </p:nvSpPr>
        <p:spPr>
          <a:xfrm>
            <a:off x="4582572" y="2640110"/>
            <a:ext cx="88063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100" dirty="0">
                <a:latin typeface="+mj-lt"/>
              </a:rPr>
              <a:t>L1C/</a:t>
            </a:r>
            <a:r>
              <a:rPr lang="en-US" altLang="ja-JP" sz="1100" dirty="0">
                <a:latin typeface="+mj-lt"/>
              </a:rPr>
              <a:t>B, L1C</a:t>
            </a:r>
            <a:endParaRPr kumimoji="1" lang="ja-JP" altLang="en-US" sz="1100" dirty="0">
              <a:latin typeface="+mj-lt"/>
            </a:endParaRPr>
          </a:p>
        </p:txBody>
      </p:sp>
      <p:sp>
        <p:nvSpPr>
          <p:cNvPr id="158" name="テキスト ボックス 157">
            <a:extLst>
              <a:ext uri="{FF2B5EF4-FFF2-40B4-BE49-F238E27FC236}">
                <a16:creationId xmlns:a16="http://schemas.microsoft.com/office/drawing/2014/main" id="{2356FC70-7D77-D3CE-F7A5-25D1A8AE2BC2}"/>
              </a:ext>
            </a:extLst>
          </p:cNvPr>
          <p:cNvSpPr txBox="1"/>
          <p:nvPr/>
        </p:nvSpPr>
        <p:spPr>
          <a:xfrm>
            <a:off x="5665975" y="1323419"/>
            <a:ext cx="756083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100" dirty="0">
                <a:latin typeface="+mj-lt"/>
              </a:rPr>
              <a:t>1602 + 0.5625K</a:t>
            </a:r>
            <a:endParaRPr kumimoji="1" lang="ja-JP" altLang="en-US" sz="1100" dirty="0">
              <a:latin typeface="+mj-lt"/>
            </a:endParaRPr>
          </a:p>
        </p:txBody>
      </p:sp>
      <p:sp>
        <p:nvSpPr>
          <p:cNvPr id="159" name="正方形/長方形 158">
            <a:extLst>
              <a:ext uri="{FF2B5EF4-FFF2-40B4-BE49-F238E27FC236}">
                <a16:creationId xmlns:a16="http://schemas.microsoft.com/office/drawing/2014/main" id="{D4223A9E-1D11-9B16-EE1F-7547D32CC3D7}"/>
              </a:ext>
            </a:extLst>
          </p:cNvPr>
          <p:cNvSpPr/>
          <p:nvPr/>
        </p:nvSpPr>
        <p:spPr>
          <a:xfrm>
            <a:off x="5792143" y="2085665"/>
            <a:ext cx="487874" cy="173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FF99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1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2" name="テキスト ボックス 161">
            <a:extLst>
              <a:ext uri="{FF2B5EF4-FFF2-40B4-BE49-F238E27FC236}">
                <a16:creationId xmlns:a16="http://schemas.microsoft.com/office/drawing/2014/main" id="{603D39B6-C6A9-B7B3-B025-1B3D2E7FF7BD}"/>
              </a:ext>
            </a:extLst>
          </p:cNvPr>
          <p:cNvSpPr txBox="1"/>
          <p:nvPr/>
        </p:nvSpPr>
        <p:spPr>
          <a:xfrm>
            <a:off x="5113589" y="4447444"/>
            <a:ext cx="756083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100" dirty="0">
                <a:latin typeface="+mj-lt"/>
              </a:rPr>
              <a:t>1246 +</a:t>
            </a:r>
          </a:p>
          <a:p>
            <a:pPr algn="ctr"/>
            <a:r>
              <a:rPr lang="en-US" altLang="ja-JP" sz="1100" dirty="0">
                <a:latin typeface="+mj-lt"/>
              </a:rPr>
              <a:t>0.4325K</a:t>
            </a:r>
            <a:endParaRPr kumimoji="1" lang="ja-JP" altLang="en-US" sz="1100" dirty="0">
              <a:latin typeface="+mj-lt"/>
            </a:endParaRPr>
          </a:p>
        </p:txBody>
      </p:sp>
      <p:sp>
        <p:nvSpPr>
          <p:cNvPr id="163" name="正方形/長方形 162">
            <a:extLst>
              <a:ext uri="{FF2B5EF4-FFF2-40B4-BE49-F238E27FC236}">
                <a16:creationId xmlns:a16="http://schemas.microsoft.com/office/drawing/2014/main" id="{0DDA5992-990B-7861-7579-8D85A1B442C7}"/>
              </a:ext>
            </a:extLst>
          </p:cNvPr>
          <p:cNvSpPr/>
          <p:nvPr/>
        </p:nvSpPr>
        <p:spPr>
          <a:xfrm>
            <a:off x="5282726" y="5051351"/>
            <a:ext cx="426709" cy="173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FF99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1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4" name="テキスト ボックス 163">
            <a:extLst>
              <a:ext uri="{FF2B5EF4-FFF2-40B4-BE49-F238E27FC236}">
                <a16:creationId xmlns:a16="http://schemas.microsoft.com/office/drawing/2014/main" id="{3B51814A-567C-3FC6-4A52-5C08426A7ED4}"/>
              </a:ext>
            </a:extLst>
          </p:cNvPr>
          <p:cNvSpPr txBox="1"/>
          <p:nvPr/>
        </p:nvSpPr>
        <p:spPr>
          <a:xfrm>
            <a:off x="5660213" y="5048121"/>
            <a:ext cx="52634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100" dirty="0">
                <a:latin typeface="+mj-lt"/>
              </a:rPr>
              <a:t>L2OC</a:t>
            </a:r>
            <a:endParaRPr kumimoji="1" lang="ja-JP" altLang="en-US" sz="1100" dirty="0">
              <a:latin typeface="+mj-lt"/>
            </a:endParaRPr>
          </a:p>
        </p:txBody>
      </p:sp>
      <p:sp>
        <p:nvSpPr>
          <p:cNvPr id="165" name="正方形/長方形 164">
            <a:extLst>
              <a:ext uri="{FF2B5EF4-FFF2-40B4-BE49-F238E27FC236}">
                <a16:creationId xmlns:a16="http://schemas.microsoft.com/office/drawing/2014/main" id="{84B82118-C241-ECF6-D6BA-20F2DE5A81F8}"/>
              </a:ext>
            </a:extLst>
          </p:cNvPr>
          <p:cNvSpPr/>
          <p:nvPr/>
        </p:nvSpPr>
        <p:spPr>
          <a:xfrm>
            <a:off x="961821" y="5412353"/>
            <a:ext cx="1152128" cy="173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+mj-lt"/>
              </a:rPr>
              <a:t>L5, L5S</a:t>
            </a:r>
            <a:endParaRPr kumimoji="1" lang="ja-JP" altLang="en-US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8" name="テキスト ボックス 167">
            <a:extLst>
              <a:ext uri="{FF2B5EF4-FFF2-40B4-BE49-F238E27FC236}">
                <a16:creationId xmlns:a16="http://schemas.microsoft.com/office/drawing/2014/main" id="{24C8A214-9701-5A7B-436D-CB7700E9C7D2}"/>
              </a:ext>
            </a:extLst>
          </p:cNvPr>
          <p:cNvSpPr txBox="1"/>
          <p:nvPr/>
        </p:nvSpPr>
        <p:spPr>
          <a:xfrm>
            <a:off x="3320422" y="1332982"/>
            <a:ext cx="75608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100" dirty="0">
                <a:latin typeface="+mj-lt"/>
              </a:rPr>
              <a:t>1561.098</a:t>
            </a:r>
            <a:endParaRPr kumimoji="1" lang="ja-JP" altLang="en-US" sz="1100" dirty="0">
              <a:latin typeface="+mj-lt"/>
            </a:endParaRPr>
          </a:p>
        </p:txBody>
      </p: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13C30406-7C1E-1F73-120E-065024323C35}"/>
              </a:ext>
            </a:extLst>
          </p:cNvPr>
          <p:cNvSpPr/>
          <p:nvPr/>
        </p:nvSpPr>
        <p:spPr>
          <a:xfrm>
            <a:off x="3593432" y="2818664"/>
            <a:ext cx="230426" cy="1772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1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0" name="テキスト ボックス 169">
            <a:extLst>
              <a:ext uri="{FF2B5EF4-FFF2-40B4-BE49-F238E27FC236}">
                <a16:creationId xmlns:a16="http://schemas.microsoft.com/office/drawing/2014/main" id="{34F17656-9DAF-E906-8B79-81D87541E959}"/>
              </a:ext>
            </a:extLst>
          </p:cNvPr>
          <p:cNvSpPr txBox="1"/>
          <p:nvPr/>
        </p:nvSpPr>
        <p:spPr>
          <a:xfrm>
            <a:off x="3236401" y="2810837"/>
            <a:ext cx="40955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100" dirty="0">
                <a:latin typeface="+mj-lt"/>
              </a:rPr>
              <a:t>B1I</a:t>
            </a:r>
            <a:endParaRPr kumimoji="1" lang="ja-JP" altLang="en-US" sz="1100" dirty="0">
              <a:latin typeface="+mj-lt"/>
            </a:endParaRPr>
          </a:p>
        </p:txBody>
      </p:sp>
      <p:sp>
        <p:nvSpPr>
          <p:cNvPr id="171" name="正方形/長方形 170">
            <a:extLst>
              <a:ext uri="{FF2B5EF4-FFF2-40B4-BE49-F238E27FC236}">
                <a16:creationId xmlns:a16="http://schemas.microsoft.com/office/drawing/2014/main" id="{88C1C09C-D286-00A8-1D42-9B36D8F6B3E1}"/>
              </a:ext>
            </a:extLst>
          </p:cNvPr>
          <p:cNvSpPr/>
          <p:nvPr/>
        </p:nvSpPr>
        <p:spPr>
          <a:xfrm>
            <a:off x="4413712" y="2818130"/>
            <a:ext cx="230426" cy="1772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1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2" name="テキスト ボックス 171">
            <a:extLst>
              <a:ext uri="{FF2B5EF4-FFF2-40B4-BE49-F238E27FC236}">
                <a16:creationId xmlns:a16="http://schemas.microsoft.com/office/drawing/2014/main" id="{A52D2F47-27BF-6A49-D43A-28E587B9D5E9}"/>
              </a:ext>
            </a:extLst>
          </p:cNvPr>
          <p:cNvSpPr txBox="1"/>
          <p:nvPr/>
        </p:nvSpPr>
        <p:spPr>
          <a:xfrm>
            <a:off x="3960890" y="2810440"/>
            <a:ext cx="50405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100" dirty="0">
                <a:latin typeface="+mj-lt"/>
              </a:rPr>
              <a:t>B1C</a:t>
            </a:r>
            <a:endParaRPr kumimoji="1" lang="ja-JP" altLang="en-US" sz="1100" dirty="0">
              <a:latin typeface="+mj-lt"/>
            </a:endParaRPr>
          </a:p>
        </p:txBody>
      </p:sp>
      <p:sp>
        <p:nvSpPr>
          <p:cNvPr id="175" name="正方形/長方形 174">
            <a:extLst>
              <a:ext uri="{FF2B5EF4-FFF2-40B4-BE49-F238E27FC236}">
                <a16:creationId xmlns:a16="http://schemas.microsoft.com/office/drawing/2014/main" id="{6407EAA6-2F9A-4BC2-8E8A-46279583F72A}"/>
              </a:ext>
            </a:extLst>
          </p:cNvPr>
          <p:cNvSpPr/>
          <p:nvPr/>
        </p:nvSpPr>
        <p:spPr>
          <a:xfrm>
            <a:off x="3167764" y="5576612"/>
            <a:ext cx="230426" cy="1772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1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6" name="テキスト ボックス 175">
            <a:extLst>
              <a:ext uri="{FF2B5EF4-FFF2-40B4-BE49-F238E27FC236}">
                <a16:creationId xmlns:a16="http://schemas.microsoft.com/office/drawing/2014/main" id="{9C3ADA14-CFB4-41EE-1BF2-718B57058B44}"/>
              </a:ext>
            </a:extLst>
          </p:cNvPr>
          <p:cNvSpPr txBox="1"/>
          <p:nvPr/>
        </p:nvSpPr>
        <p:spPr>
          <a:xfrm>
            <a:off x="2591701" y="5523481"/>
            <a:ext cx="75608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100" dirty="0">
                <a:latin typeface="+mj-lt"/>
              </a:rPr>
              <a:t>B2I</a:t>
            </a:r>
            <a:endParaRPr kumimoji="1" lang="ja-JP" altLang="en-US" sz="1100" dirty="0">
              <a:latin typeface="+mj-lt"/>
            </a:endParaRPr>
          </a:p>
        </p:txBody>
      </p:sp>
      <p:sp>
        <p:nvSpPr>
          <p:cNvPr id="180" name="テキスト ボックス 179">
            <a:extLst>
              <a:ext uri="{FF2B5EF4-FFF2-40B4-BE49-F238E27FC236}">
                <a16:creationId xmlns:a16="http://schemas.microsoft.com/office/drawing/2014/main" id="{8C3A721C-A0F4-19EC-DE17-FBCEB3FA0ADA}"/>
              </a:ext>
            </a:extLst>
          </p:cNvPr>
          <p:cNvSpPr txBox="1"/>
          <p:nvPr/>
        </p:nvSpPr>
        <p:spPr>
          <a:xfrm>
            <a:off x="6398193" y="4449815"/>
            <a:ext cx="75608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100" dirty="0">
                <a:latin typeface="+mj-lt"/>
              </a:rPr>
              <a:t>1268.52</a:t>
            </a:r>
            <a:endParaRPr kumimoji="1" lang="ja-JP" altLang="en-US" sz="1100" dirty="0">
              <a:latin typeface="+mj-lt"/>
            </a:endParaRPr>
          </a:p>
        </p:txBody>
      </p:sp>
      <p:sp>
        <p:nvSpPr>
          <p:cNvPr id="182" name="正方形/長方形 181">
            <a:extLst>
              <a:ext uri="{FF2B5EF4-FFF2-40B4-BE49-F238E27FC236}">
                <a16:creationId xmlns:a16="http://schemas.microsoft.com/office/drawing/2014/main" id="{E32EA817-96E2-E184-55AC-884675E2C144}"/>
              </a:ext>
            </a:extLst>
          </p:cNvPr>
          <p:cNvSpPr/>
          <p:nvPr/>
        </p:nvSpPr>
        <p:spPr>
          <a:xfrm>
            <a:off x="6205897" y="5592928"/>
            <a:ext cx="1152128" cy="173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+mj-lt"/>
              </a:rPr>
              <a:t>B3I</a:t>
            </a:r>
            <a:endParaRPr kumimoji="1" lang="ja-JP" altLang="en-US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4" name="正方形/長方形 183">
            <a:extLst>
              <a:ext uri="{FF2B5EF4-FFF2-40B4-BE49-F238E27FC236}">
                <a16:creationId xmlns:a16="http://schemas.microsoft.com/office/drawing/2014/main" id="{595FC34B-0CB4-58BA-C456-E61647B94A1C}"/>
              </a:ext>
            </a:extLst>
          </p:cNvPr>
          <p:cNvSpPr/>
          <p:nvPr/>
        </p:nvSpPr>
        <p:spPr>
          <a:xfrm>
            <a:off x="4415286" y="2994147"/>
            <a:ext cx="230426" cy="177271"/>
          </a:xfrm>
          <a:prstGeom prst="rect">
            <a:avLst/>
          </a:prstGeom>
          <a:solidFill>
            <a:srgbClr val="D2F0F2"/>
          </a:solidFill>
          <a:ln w="12700">
            <a:solidFill>
              <a:srgbClr val="0066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1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5" name="テキスト ボックス 184">
            <a:extLst>
              <a:ext uri="{FF2B5EF4-FFF2-40B4-BE49-F238E27FC236}">
                <a16:creationId xmlns:a16="http://schemas.microsoft.com/office/drawing/2014/main" id="{E2EA00FF-52F9-CC5A-5F68-187CA3C44E0D}"/>
              </a:ext>
            </a:extLst>
          </p:cNvPr>
          <p:cNvSpPr txBox="1"/>
          <p:nvPr/>
        </p:nvSpPr>
        <p:spPr>
          <a:xfrm>
            <a:off x="3869054" y="2986816"/>
            <a:ext cx="60346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100" dirty="0">
                <a:latin typeface="+mj-lt"/>
              </a:rPr>
              <a:t>L1-SPS</a:t>
            </a:r>
            <a:endParaRPr kumimoji="1" lang="ja-JP" altLang="en-US" sz="1100" dirty="0">
              <a:latin typeface="+mj-lt"/>
            </a:endParaRPr>
          </a:p>
        </p:txBody>
      </p:sp>
      <p:sp>
        <p:nvSpPr>
          <p:cNvPr id="186" name="正方形/長方形 185">
            <a:extLst>
              <a:ext uri="{FF2B5EF4-FFF2-40B4-BE49-F238E27FC236}">
                <a16:creationId xmlns:a16="http://schemas.microsoft.com/office/drawing/2014/main" id="{711F6F7E-F540-02D5-0470-CDA07FDF625F}"/>
              </a:ext>
            </a:extLst>
          </p:cNvPr>
          <p:cNvSpPr/>
          <p:nvPr/>
        </p:nvSpPr>
        <p:spPr>
          <a:xfrm>
            <a:off x="1471644" y="5920692"/>
            <a:ext cx="115213" cy="173110"/>
          </a:xfrm>
          <a:prstGeom prst="rect">
            <a:avLst/>
          </a:prstGeom>
          <a:solidFill>
            <a:srgbClr val="D2F0F2"/>
          </a:solidFill>
          <a:ln w="12700">
            <a:solidFill>
              <a:srgbClr val="0066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1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7" name="テキスト ボックス 186">
            <a:extLst>
              <a:ext uri="{FF2B5EF4-FFF2-40B4-BE49-F238E27FC236}">
                <a16:creationId xmlns:a16="http://schemas.microsoft.com/office/drawing/2014/main" id="{7C10C098-BDB3-7787-088E-5F7A891A88C4}"/>
              </a:ext>
            </a:extLst>
          </p:cNvPr>
          <p:cNvSpPr txBox="1"/>
          <p:nvPr/>
        </p:nvSpPr>
        <p:spPr>
          <a:xfrm>
            <a:off x="897202" y="5911931"/>
            <a:ext cx="603460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100" dirty="0">
                <a:latin typeface="+mj-lt"/>
              </a:rPr>
              <a:t>L5-SPS</a:t>
            </a:r>
            <a:endParaRPr kumimoji="1" lang="ja-JP" altLang="en-US" sz="1100" dirty="0">
              <a:latin typeface="+mj-lt"/>
            </a:endParaRPr>
          </a:p>
        </p:txBody>
      </p:sp>
      <p:sp>
        <p:nvSpPr>
          <p:cNvPr id="195" name="正方形/長方形 194">
            <a:extLst>
              <a:ext uri="{FF2B5EF4-FFF2-40B4-BE49-F238E27FC236}">
                <a16:creationId xmlns:a16="http://schemas.microsoft.com/office/drawing/2014/main" id="{662394D5-B0F3-5B61-E117-8406E974725D}"/>
              </a:ext>
            </a:extLst>
          </p:cNvPr>
          <p:cNvSpPr/>
          <p:nvPr/>
        </p:nvSpPr>
        <p:spPr>
          <a:xfrm>
            <a:off x="4470170" y="3174109"/>
            <a:ext cx="108013" cy="1772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1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6" name="テキスト ボックス 195">
            <a:extLst>
              <a:ext uri="{FF2B5EF4-FFF2-40B4-BE49-F238E27FC236}">
                <a16:creationId xmlns:a16="http://schemas.microsoft.com/office/drawing/2014/main" id="{42A4BE83-97C7-D208-ACEC-F91C277E54EA}"/>
              </a:ext>
            </a:extLst>
          </p:cNvPr>
          <p:cNvSpPr txBox="1"/>
          <p:nvPr/>
        </p:nvSpPr>
        <p:spPr>
          <a:xfrm>
            <a:off x="3907673" y="3176005"/>
            <a:ext cx="55916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100" dirty="0">
                <a:latin typeface="+mj-lt"/>
              </a:rPr>
              <a:t>L1C/A</a:t>
            </a:r>
            <a:endParaRPr kumimoji="1" lang="ja-JP" altLang="en-US" sz="1100" dirty="0">
              <a:latin typeface="+mj-lt"/>
            </a:endParaRPr>
          </a:p>
        </p:txBody>
      </p:sp>
      <p:sp>
        <p:nvSpPr>
          <p:cNvPr id="202" name="正方形/長方形 201">
            <a:extLst>
              <a:ext uri="{FF2B5EF4-FFF2-40B4-BE49-F238E27FC236}">
                <a16:creationId xmlns:a16="http://schemas.microsoft.com/office/drawing/2014/main" id="{94BC4498-EE0B-3ECE-7D80-ABBF8483F234}"/>
              </a:ext>
            </a:extLst>
          </p:cNvPr>
          <p:cNvSpPr/>
          <p:nvPr/>
        </p:nvSpPr>
        <p:spPr>
          <a:xfrm>
            <a:off x="960928" y="6103249"/>
            <a:ext cx="1152128" cy="17311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+mj-lt"/>
              </a:rPr>
              <a:t>L5</a:t>
            </a:r>
            <a:endParaRPr kumimoji="1" lang="ja-JP" altLang="en-US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6" name="テキスト ボックス 215">
            <a:extLst>
              <a:ext uri="{FF2B5EF4-FFF2-40B4-BE49-F238E27FC236}">
                <a16:creationId xmlns:a16="http://schemas.microsoft.com/office/drawing/2014/main" id="{55BB95C6-AFCE-5049-92D2-051244D87660}"/>
              </a:ext>
            </a:extLst>
          </p:cNvPr>
          <p:cNvSpPr txBox="1"/>
          <p:nvPr/>
        </p:nvSpPr>
        <p:spPr>
          <a:xfrm>
            <a:off x="8319391" y="3594064"/>
            <a:ext cx="442838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ja-JP" sz="1100" dirty="0">
                <a:latin typeface="+mj-lt"/>
              </a:rPr>
              <a:t>(MHz)</a:t>
            </a:r>
            <a:endParaRPr lang="ja-JP" altLang="en-US" sz="1100" dirty="0">
              <a:latin typeface="+mj-lt"/>
            </a:endParaRPr>
          </a:p>
        </p:txBody>
      </p:sp>
      <p:sp>
        <p:nvSpPr>
          <p:cNvPr id="219" name="正方形/長方形 218">
            <a:extLst>
              <a:ext uri="{FF2B5EF4-FFF2-40B4-BE49-F238E27FC236}">
                <a16:creationId xmlns:a16="http://schemas.microsoft.com/office/drawing/2014/main" id="{0CCF38F7-6EBF-494A-4639-C36D96D6113D}"/>
              </a:ext>
            </a:extLst>
          </p:cNvPr>
          <p:cNvSpPr/>
          <p:nvPr/>
        </p:nvSpPr>
        <p:spPr>
          <a:xfrm>
            <a:off x="2418835" y="5059411"/>
            <a:ext cx="1152128" cy="173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FF99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+mj-lt"/>
              </a:rPr>
              <a:t>L3OC</a:t>
            </a:r>
            <a:endParaRPr kumimoji="1" lang="ja-JP" altLang="en-US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2" name="テキスト ボックス 221">
            <a:extLst>
              <a:ext uri="{FF2B5EF4-FFF2-40B4-BE49-F238E27FC236}">
                <a16:creationId xmlns:a16="http://schemas.microsoft.com/office/drawing/2014/main" id="{3DAFF2E6-B33C-F211-CA5B-3714F199379B}"/>
              </a:ext>
            </a:extLst>
          </p:cNvPr>
          <p:cNvSpPr txBox="1"/>
          <p:nvPr/>
        </p:nvSpPr>
        <p:spPr>
          <a:xfrm>
            <a:off x="6276681" y="2098525"/>
            <a:ext cx="50739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100" dirty="0">
                <a:latin typeface="+mj-lt"/>
              </a:rPr>
              <a:t>L1C/A</a:t>
            </a: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48672E0B-BC2C-1DB7-797B-030237941DC7}"/>
              </a:ext>
            </a:extLst>
          </p:cNvPr>
          <p:cNvCxnSpPr>
            <a:cxnSpLocks/>
            <a:endCxn id="219" idx="0"/>
          </p:cNvCxnSpPr>
          <p:nvPr/>
        </p:nvCxnSpPr>
        <p:spPr>
          <a:xfrm>
            <a:off x="2994899" y="4926096"/>
            <a:ext cx="0" cy="13331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D0773686-C031-C0DA-BCCB-9ECB611A24C2}"/>
              </a:ext>
            </a:extLst>
          </p:cNvPr>
          <p:cNvGrpSpPr/>
          <p:nvPr/>
        </p:nvGrpSpPr>
        <p:grpSpPr>
          <a:xfrm>
            <a:off x="2823293" y="4826899"/>
            <a:ext cx="161768" cy="99197"/>
            <a:chOff x="3122819" y="4371140"/>
            <a:chExt cx="360033" cy="75408"/>
          </a:xfrm>
        </p:grpSpPr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DE953585-0B82-E941-06CE-D114B4B29A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22819" y="4446548"/>
              <a:ext cx="360033" cy="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1144CDEC-6316-5786-5C1A-2749749DA6FF}"/>
                </a:ext>
              </a:extLst>
            </p:cNvPr>
            <p:cNvCxnSpPr>
              <a:cxnSpLocks/>
            </p:cNvCxnSpPr>
            <p:nvPr/>
          </p:nvCxnSpPr>
          <p:spPr>
            <a:xfrm>
              <a:off x="3131576" y="4371140"/>
              <a:ext cx="0" cy="75406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EDC9025-6E5A-FD03-C681-556968310B84}"/>
              </a:ext>
            </a:extLst>
          </p:cNvPr>
          <p:cNvSpPr txBox="1"/>
          <p:nvPr/>
        </p:nvSpPr>
        <p:spPr>
          <a:xfrm>
            <a:off x="2472101" y="4659869"/>
            <a:ext cx="72611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100" dirty="0">
                <a:latin typeface="+mj-lt"/>
              </a:rPr>
              <a:t>1202.025</a:t>
            </a:r>
            <a:endParaRPr kumimoji="1" lang="ja-JP" altLang="en-US" sz="1100" dirty="0">
              <a:latin typeface="+mj-lt"/>
            </a:endParaRP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13BBA885-7B92-4558-54FF-B4DE73D356CB}"/>
              </a:ext>
            </a:extLst>
          </p:cNvPr>
          <p:cNvCxnSpPr>
            <a:cxnSpLocks/>
          </p:cNvCxnSpPr>
          <p:nvPr/>
        </p:nvCxnSpPr>
        <p:spPr>
          <a:xfrm>
            <a:off x="5994355" y="1953129"/>
            <a:ext cx="0" cy="13331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AFE93213-5F69-B669-2694-D8E36701CC2C}"/>
              </a:ext>
            </a:extLst>
          </p:cNvPr>
          <p:cNvGrpSpPr/>
          <p:nvPr/>
        </p:nvGrpSpPr>
        <p:grpSpPr>
          <a:xfrm>
            <a:off x="5675675" y="1881019"/>
            <a:ext cx="318680" cy="75408"/>
            <a:chOff x="5741499" y="1808718"/>
            <a:chExt cx="318680" cy="75408"/>
          </a:xfrm>
        </p:grpSpPr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45016222-FC94-BC4D-9239-C9B27754B44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41499" y="1880828"/>
              <a:ext cx="318680" cy="3298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A738D00A-3C3A-0CD7-A274-FF606DA93811}"/>
                </a:ext>
              </a:extLst>
            </p:cNvPr>
            <p:cNvCxnSpPr>
              <a:cxnSpLocks/>
            </p:cNvCxnSpPr>
            <p:nvPr/>
          </p:nvCxnSpPr>
          <p:spPr>
            <a:xfrm>
              <a:off x="5741499" y="1808718"/>
              <a:ext cx="0" cy="75406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6301846-AAC7-58A5-BEFC-6E78A8F27149}"/>
              </a:ext>
            </a:extLst>
          </p:cNvPr>
          <p:cNvSpPr txBox="1"/>
          <p:nvPr/>
        </p:nvSpPr>
        <p:spPr>
          <a:xfrm>
            <a:off x="5250091" y="1692895"/>
            <a:ext cx="75608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100" dirty="0">
                <a:latin typeface="+mj-lt"/>
              </a:rPr>
              <a:t>1600.995</a:t>
            </a:r>
            <a:endParaRPr kumimoji="1" lang="ja-JP" altLang="en-US" sz="1100" dirty="0">
              <a:latin typeface="+mj-lt"/>
            </a:endParaRP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BDC16920-5FBF-BAF7-DAAB-49C4666979B3}"/>
              </a:ext>
            </a:extLst>
          </p:cNvPr>
          <p:cNvSpPr txBox="1"/>
          <p:nvPr/>
        </p:nvSpPr>
        <p:spPr>
          <a:xfrm>
            <a:off x="5668756" y="4641168"/>
            <a:ext cx="75608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100" dirty="0">
                <a:latin typeface="+mj-lt"/>
              </a:rPr>
              <a:t>1248.06</a:t>
            </a:r>
            <a:endParaRPr kumimoji="1" lang="ja-JP" altLang="en-US" sz="1100" dirty="0">
              <a:latin typeface="+mj-lt"/>
            </a:endParaRPr>
          </a:p>
        </p:txBody>
      </p:sp>
      <p:grpSp>
        <p:nvGrpSpPr>
          <p:cNvPr id="93" name="グループ化 92">
            <a:extLst>
              <a:ext uri="{FF2B5EF4-FFF2-40B4-BE49-F238E27FC236}">
                <a16:creationId xmlns:a16="http://schemas.microsoft.com/office/drawing/2014/main" id="{A21D2BE5-EF93-3CC7-DC0B-BD8F14626498}"/>
              </a:ext>
            </a:extLst>
          </p:cNvPr>
          <p:cNvGrpSpPr/>
          <p:nvPr/>
        </p:nvGrpSpPr>
        <p:grpSpPr>
          <a:xfrm flipH="1">
            <a:off x="5602147" y="4840834"/>
            <a:ext cx="432008" cy="75033"/>
            <a:chOff x="5741499" y="1808718"/>
            <a:chExt cx="318680" cy="75408"/>
          </a:xfrm>
        </p:grpSpPr>
        <p:cxnSp>
          <p:nvCxnSpPr>
            <p:cNvPr id="94" name="直線コネクタ 93">
              <a:extLst>
                <a:ext uri="{FF2B5EF4-FFF2-40B4-BE49-F238E27FC236}">
                  <a16:creationId xmlns:a16="http://schemas.microsoft.com/office/drawing/2014/main" id="{F999D799-A3D6-9337-4BA4-5AF581F9B7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41499" y="1880828"/>
              <a:ext cx="318680" cy="3298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コネクタ 94">
              <a:extLst>
                <a:ext uri="{FF2B5EF4-FFF2-40B4-BE49-F238E27FC236}">
                  <a16:creationId xmlns:a16="http://schemas.microsoft.com/office/drawing/2014/main" id="{8FD76CF3-F5A5-4E8F-4937-4118334EB13D}"/>
                </a:ext>
              </a:extLst>
            </p:cNvPr>
            <p:cNvCxnSpPr>
              <a:cxnSpLocks/>
            </p:cNvCxnSpPr>
            <p:nvPr/>
          </p:nvCxnSpPr>
          <p:spPr>
            <a:xfrm>
              <a:off x="5741499" y="1808718"/>
              <a:ext cx="0" cy="75406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6" name="直線コネクタ 95">
            <a:extLst>
              <a:ext uri="{FF2B5EF4-FFF2-40B4-BE49-F238E27FC236}">
                <a16:creationId xmlns:a16="http://schemas.microsoft.com/office/drawing/2014/main" id="{0C44CF2A-9FD2-F12F-A5B3-B03235E0DC36}"/>
              </a:ext>
            </a:extLst>
          </p:cNvPr>
          <p:cNvCxnSpPr>
            <a:cxnSpLocks/>
          </p:cNvCxnSpPr>
          <p:nvPr/>
        </p:nvCxnSpPr>
        <p:spPr>
          <a:xfrm>
            <a:off x="5602147" y="4910309"/>
            <a:ext cx="0" cy="13331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B7CA98D3-4E2D-9ABC-45B5-D8C8F4123EFC}"/>
              </a:ext>
            </a:extLst>
          </p:cNvPr>
          <p:cNvGrpSpPr/>
          <p:nvPr/>
        </p:nvGrpSpPr>
        <p:grpSpPr>
          <a:xfrm>
            <a:off x="287524" y="3983130"/>
            <a:ext cx="8640959" cy="312729"/>
            <a:chOff x="129170" y="6099226"/>
            <a:chExt cx="8405233" cy="312729"/>
          </a:xfrm>
        </p:grpSpPr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690675F6-01E3-BAD9-1B70-D7ADEB9D0258}"/>
                </a:ext>
              </a:extLst>
            </p:cNvPr>
            <p:cNvSpPr/>
            <p:nvPr/>
          </p:nvSpPr>
          <p:spPr>
            <a:xfrm>
              <a:off x="863588" y="6172027"/>
              <a:ext cx="576064" cy="4571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sz="11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5A7FECD9-04AC-6031-DC29-1A65BF78CBD7}"/>
                </a:ext>
              </a:extLst>
            </p:cNvPr>
            <p:cNvSpPr/>
            <p:nvPr/>
          </p:nvSpPr>
          <p:spPr>
            <a:xfrm>
              <a:off x="1439652" y="6172027"/>
              <a:ext cx="576064" cy="457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sz="11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E5E0AF84-6C86-AB36-ACA2-BD568B0A6982}"/>
                </a:ext>
              </a:extLst>
            </p:cNvPr>
            <p:cNvSpPr/>
            <p:nvPr/>
          </p:nvSpPr>
          <p:spPr>
            <a:xfrm>
              <a:off x="2015716" y="6172027"/>
              <a:ext cx="576064" cy="4571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sz="11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EAC7C901-4B0B-745B-2B91-F2E9AD2071B5}"/>
                </a:ext>
              </a:extLst>
            </p:cNvPr>
            <p:cNvSpPr/>
            <p:nvPr/>
          </p:nvSpPr>
          <p:spPr>
            <a:xfrm>
              <a:off x="2591780" y="6172027"/>
              <a:ext cx="576064" cy="4571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sz="11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240026BD-5786-3E27-C3F5-DE1779412049}"/>
                </a:ext>
              </a:extLst>
            </p:cNvPr>
            <p:cNvSpPr/>
            <p:nvPr/>
          </p:nvSpPr>
          <p:spPr>
            <a:xfrm>
              <a:off x="3167844" y="6172027"/>
              <a:ext cx="576064" cy="4571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sz="11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B5CD30A5-2773-D80D-8B8C-D7576E5A428D}"/>
                </a:ext>
              </a:extLst>
            </p:cNvPr>
            <p:cNvSpPr/>
            <p:nvPr/>
          </p:nvSpPr>
          <p:spPr>
            <a:xfrm>
              <a:off x="3743908" y="6172027"/>
              <a:ext cx="576064" cy="4571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sz="11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621E0933-F189-E239-606F-1ECBE069F203}"/>
                </a:ext>
              </a:extLst>
            </p:cNvPr>
            <p:cNvSpPr/>
            <p:nvPr/>
          </p:nvSpPr>
          <p:spPr>
            <a:xfrm>
              <a:off x="4896036" y="6172027"/>
              <a:ext cx="576064" cy="4571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sz="11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337689C4-9478-78F2-6E91-8BDA49EE5762}"/>
                </a:ext>
              </a:extLst>
            </p:cNvPr>
            <p:cNvSpPr/>
            <p:nvPr/>
          </p:nvSpPr>
          <p:spPr>
            <a:xfrm>
              <a:off x="5472100" y="6172027"/>
              <a:ext cx="576064" cy="4571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sz="11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DE236700-AC15-6D2E-C73A-8E6CB6F2DD74}"/>
                </a:ext>
              </a:extLst>
            </p:cNvPr>
            <p:cNvSpPr/>
            <p:nvPr/>
          </p:nvSpPr>
          <p:spPr>
            <a:xfrm>
              <a:off x="6048164" y="6172027"/>
              <a:ext cx="576064" cy="4571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sz="11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F18CAC52-7435-1AD6-0779-2E609DDFDAE8}"/>
                </a:ext>
              </a:extLst>
            </p:cNvPr>
            <p:cNvSpPr/>
            <p:nvPr/>
          </p:nvSpPr>
          <p:spPr>
            <a:xfrm>
              <a:off x="6624228" y="6172027"/>
              <a:ext cx="576064" cy="4571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sz="11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3659AB04-82D9-1E10-966B-A307CA0E69A9}"/>
                </a:ext>
              </a:extLst>
            </p:cNvPr>
            <p:cNvSpPr/>
            <p:nvPr/>
          </p:nvSpPr>
          <p:spPr>
            <a:xfrm>
              <a:off x="7200292" y="6172027"/>
              <a:ext cx="576064" cy="4571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sz="11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912F1506-9B5E-63F3-B39A-D565BF14599A}"/>
                </a:ext>
              </a:extLst>
            </p:cNvPr>
            <p:cNvSpPr/>
            <p:nvPr/>
          </p:nvSpPr>
          <p:spPr>
            <a:xfrm>
              <a:off x="7776356" y="6172027"/>
              <a:ext cx="576064" cy="4571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sz="11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638549B8-6AC4-C648-ED4A-3276E830E762}"/>
                </a:ext>
              </a:extLst>
            </p:cNvPr>
            <p:cNvSpPr txBox="1"/>
            <p:nvPr/>
          </p:nvSpPr>
          <p:spPr>
            <a:xfrm>
              <a:off x="611096" y="6242678"/>
              <a:ext cx="504056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+mj-lt"/>
                </a:rPr>
                <a:t>1050</a:t>
              </a:r>
              <a:endParaRPr kumimoji="1" lang="ja-JP" altLang="en-US" sz="1100" dirty="0">
                <a:latin typeface="+mj-lt"/>
              </a:endParaRPr>
            </a:p>
          </p:txBody>
        </p: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25C9D180-C16E-CE54-9282-6D3A07C45468}"/>
                </a:ext>
              </a:extLst>
            </p:cNvPr>
            <p:cNvSpPr txBox="1"/>
            <p:nvPr/>
          </p:nvSpPr>
          <p:spPr>
            <a:xfrm>
              <a:off x="1187160" y="6242678"/>
              <a:ext cx="504056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+mj-lt"/>
                </a:rPr>
                <a:t>1110</a:t>
              </a:r>
              <a:endParaRPr kumimoji="1" lang="ja-JP" altLang="en-US" sz="1100" dirty="0">
                <a:latin typeface="+mj-lt"/>
              </a:endParaRPr>
            </a:p>
          </p:txBody>
        </p:sp>
        <p:sp>
          <p:nvSpPr>
            <p:cNvPr id="88" name="テキスト ボックス 87">
              <a:extLst>
                <a:ext uri="{FF2B5EF4-FFF2-40B4-BE49-F238E27FC236}">
                  <a16:creationId xmlns:a16="http://schemas.microsoft.com/office/drawing/2014/main" id="{05BDAB19-4151-D870-EA05-967083C751AF}"/>
                </a:ext>
              </a:extLst>
            </p:cNvPr>
            <p:cNvSpPr txBox="1"/>
            <p:nvPr/>
          </p:nvSpPr>
          <p:spPr>
            <a:xfrm>
              <a:off x="1763224" y="6242678"/>
              <a:ext cx="504056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+mj-lt"/>
                </a:rPr>
                <a:t>1150</a:t>
              </a:r>
              <a:endParaRPr kumimoji="1" lang="ja-JP" altLang="en-US" sz="1100" dirty="0">
                <a:latin typeface="+mj-lt"/>
              </a:endParaRPr>
            </a:p>
          </p:txBody>
        </p:sp>
        <p:sp>
          <p:nvSpPr>
            <p:cNvPr id="90" name="テキスト ボックス 89">
              <a:extLst>
                <a:ext uri="{FF2B5EF4-FFF2-40B4-BE49-F238E27FC236}">
                  <a16:creationId xmlns:a16="http://schemas.microsoft.com/office/drawing/2014/main" id="{55BCA520-71FD-3E1C-1287-B14BA3DCE1AC}"/>
                </a:ext>
              </a:extLst>
            </p:cNvPr>
            <p:cNvSpPr txBox="1"/>
            <p:nvPr/>
          </p:nvSpPr>
          <p:spPr>
            <a:xfrm>
              <a:off x="2339288" y="6242678"/>
              <a:ext cx="504056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+mj-lt"/>
                </a:rPr>
                <a:t>1200</a:t>
              </a:r>
              <a:endParaRPr kumimoji="1" lang="ja-JP" altLang="en-US" sz="1100" dirty="0">
                <a:latin typeface="+mj-lt"/>
              </a:endParaRPr>
            </a:p>
          </p:txBody>
        </p:sp>
        <p:sp>
          <p:nvSpPr>
            <p:cNvPr id="91" name="テキスト ボックス 90">
              <a:extLst>
                <a:ext uri="{FF2B5EF4-FFF2-40B4-BE49-F238E27FC236}">
                  <a16:creationId xmlns:a16="http://schemas.microsoft.com/office/drawing/2014/main" id="{56DB494E-19B4-03AC-719B-BE7CF4DF0888}"/>
                </a:ext>
              </a:extLst>
            </p:cNvPr>
            <p:cNvSpPr txBox="1"/>
            <p:nvPr/>
          </p:nvSpPr>
          <p:spPr>
            <a:xfrm>
              <a:off x="2915353" y="6242678"/>
              <a:ext cx="504056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+mj-lt"/>
                </a:rPr>
                <a:t>1250</a:t>
              </a:r>
              <a:endParaRPr kumimoji="1" lang="ja-JP" altLang="en-US" sz="1100" dirty="0">
                <a:latin typeface="+mj-lt"/>
              </a:endParaRPr>
            </a:p>
          </p:txBody>
        </p:sp>
        <p:sp>
          <p:nvSpPr>
            <p:cNvPr id="97" name="テキスト ボックス 96">
              <a:extLst>
                <a:ext uri="{FF2B5EF4-FFF2-40B4-BE49-F238E27FC236}">
                  <a16:creationId xmlns:a16="http://schemas.microsoft.com/office/drawing/2014/main" id="{8D1C7020-AC07-AFBE-BAC7-7F61A37C9E5B}"/>
                </a:ext>
              </a:extLst>
            </p:cNvPr>
            <p:cNvSpPr txBox="1"/>
            <p:nvPr/>
          </p:nvSpPr>
          <p:spPr>
            <a:xfrm>
              <a:off x="3491416" y="6242678"/>
              <a:ext cx="504056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+mj-lt"/>
                </a:rPr>
                <a:t>1300</a:t>
              </a:r>
              <a:endParaRPr kumimoji="1" lang="ja-JP" altLang="en-US" sz="1100" dirty="0">
                <a:latin typeface="+mj-lt"/>
              </a:endParaRPr>
            </a:p>
          </p:txBody>
        </p:sp>
        <p:sp>
          <p:nvSpPr>
            <p:cNvPr id="98" name="テキスト ボックス 97">
              <a:extLst>
                <a:ext uri="{FF2B5EF4-FFF2-40B4-BE49-F238E27FC236}">
                  <a16:creationId xmlns:a16="http://schemas.microsoft.com/office/drawing/2014/main" id="{E54464A4-D3B0-0C7D-05EE-DB27A6C61124}"/>
                </a:ext>
              </a:extLst>
            </p:cNvPr>
            <p:cNvSpPr txBox="1"/>
            <p:nvPr/>
          </p:nvSpPr>
          <p:spPr>
            <a:xfrm>
              <a:off x="4067479" y="6242678"/>
              <a:ext cx="504056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+mj-lt"/>
                </a:rPr>
                <a:t>1350</a:t>
              </a:r>
              <a:endParaRPr kumimoji="1" lang="ja-JP" altLang="en-US" sz="1100" dirty="0">
                <a:latin typeface="+mj-lt"/>
              </a:endParaRPr>
            </a:p>
          </p:txBody>
        </p:sp>
        <p:sp>
          <p:nvSpPr>
            <p:cNvPr id="99" name="テキスト ボックス 98">
              <a:extLst>
                <a:ext uri="{FF2B5EF4-FFF2-40B4-BE49-F238E27FC236}">
                  <a16:creationId xmlns:a16="http://schemas.microsoft.com/office/drawing/2014/main" id="{33C2D8E3-94A2-4F9B-654E-CED3DEA122FB}"/>
                </a:ext>
              </a:extLst>
            </p:cNvPr>
            <p:cNvSpPr txBox="1"/>
            <p:nvPr/>
          </p:nvSpPr>
          <p:spPr>
            <a:xfrm>
              <a:off x="4643544" y="6242678"/>
              <a:ext cx="504056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+mj-lt"/>
                </a:rPr>
                <a:t>1400</a:t>
              </a:r>
              <a:endParaRPr kumimoji="1" lang="ja-JP" altLang="en-US" sz="1100" dirty="0">
                <a:latin typeface="+mj-lt"/>
              </a:endParaRPr>
            </a:p>
          </p:txBody>
        </p:sp>
        <p:sp>
          <p:nvSpPr>
            <p:cNvPr id="101" name="テキスト ボックス 100">
              <a:extLst>
                <a:ext uri="{FF2B5EF4-FFF2-40B4-BE49-F238E27FC236}">
                  <a16:creationId xmlns:a16="http://schemas.microsoft.com/office/drawing/2014/main" id="{C27BEE00-BC11-9416-57A5-72CABDD68B7A}"/>
                </a:ext>
              </a:extLst>
            </p:cNvPr>
            <p:cNvSpPr txBox="1"/>
            <p:nvPr/>
          </p:nvSpPr>
          <p:spPr>
            <a:xfrm>
              <a:off x="5219608" y="6242678"/>
              <a:ext cx="504056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+mj-lt"/>
                </a:rPr>
                <a:t>1450</a:t>
              </a:r>
              <a:endParaRPr kumimoji="1" lang="ja-JP" altLang="en-US" sz="1100" dirty="0">
                <a:latin typeface="+mj-lt"/>
              </a:endParaRPr>
            </a:p>
          </p:txBody>
        </p:sp>
        <p:sp>
          <p:nvSpPr>
            <p:cNvPr id="102" name="テキスト ボックス 101">
              <a:extLst>
                <a:ext uri="{FF2B5EF4-FFF2-40B4-BE49-F238E27FC236}">
                  <a16:creationId xmlns:a16="http://schemas.microsoft.com/office/drawing/2014/main" id="{9E84CF6E-5757-072A-5E73-BB3E2715E887}"/>
                </a:ext>
              </a:extLst>
            </p:cNvPr>
            <p:cNvSpPr txBox="1"/>
            <p:nvPr/>
          </p:nvSpPr>
          <p:spPr>
            <a:xfrm>
              <a:off x="5795672" y="6242678"/>
              <a:ext cx="504056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+mj-lt"/>
                </a:rPr>
                <a:t>1500</a:t>
              </a:r>
              <a:endParaRPr kumimoji="1" lang="ja-JP" altLang="en-US" sz="1100" dirty="0">
                <a:latin typeface="+mj-lt"/>
              </a:endParaRPr>
            </a:p>
          </p:txBody>
        </p:sp>
        <p:sp>
          <p:nvSpPr>
            <p:cNvPr id="103" name="テキスト ボックス 102">
              <a:extLst>
                <a:ext uri="{FF2B5EF4-FFF2-40B4-BE49-F238E27FC236}">
                  <a16:creationId xmlns:a16="http://schemas.microsoft.com/office/drawing/2014/main" id="{3C30A9FA-0C22-FADF-F732-CDCB1E44C9B6}"/>
                </a:ext>
              </a:extLst>
            </p:cNvPr>
            <p:cNvSpPr txBox="1"/>
            <p:nvPr/>
          </p:nvSpPr>
          <p:spPr>
            <a:xfrm>
              <a:off x="6371736" y="6242678"/>
              <a:ext cx="504056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+mj-lt"/>
                </a:rPr>
                <a:t>1550</a:t>
              </a:r>
              <a:endParaRPr kumimoji="1" lang="ja-JP" altLang="en-US" sz="1100" dirty="0">
                <a:latin typeface="+mj-lt"/>
              </a:endParaRPr>
            </a:p>
          </p:txBody>
        </p:sp>
        <p:sp>
          <p:nvSpPr>
            <p:cNvPr id="104" name="テキスト ボックス 103">
              <a:extLst>
                <a:ext uri="{FF2B5EF4-FFF2-40B4-BE49-F238E27FC236}">
                  <a16:creationId xmlns:a16="http://schemas.microsoft.com/office/drawing/2014/main" id="{FC1ABC7D-DA1D-4096-1BCA-A4D3619A8CEF}"/>
                </a:ext>
              </a:extLst>
            </p:cNvPr>
            <p:cNvSpPr txBox="1"/>
            <p:nvPr/>
          </p:nvSpPr>
          <p:spPr>
            <a:xfrm>
              <a:off x="6947799" y="6242678"/>
              <a:ext cx="504056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+mj-lt"/>
                </a:rPr>
                <a:t>1600</a:t>
              </a:r>
              <a:endParaRPr kumimoji="1" lang="ja-JP" altLang="en-US" sz="1100" dirty="0">
                <a:latin typeface="+mj-lt"/>
              </a:endParaRPr>
            </a:p>
          </p:txBody>
        </p:sp>
        <p:sp>
          <p:nvSpPr>
            <p:cNvPr id="105" name="テキスト ボックス 104">
              <a:extLst>
                <a:ext uri="{FF2B5EF4-FFF2-40B4-BE49-F238E27FC236}">
                  <a16:creationId xmlns:a16="http://schemas.microsoft.com/office/drawing/2014/main" id="{CB4FB0DF-3375-F0B5-3CC0-9ED485D15A4A}"/>
                </a:ext>
              </a:extLst>
            </p:cNvPr>
            <p:cNvSpPr txBox="1"/>
            <p:nvPr/>
          </p:nvSpPr>
          <p:spPr>
            <a:xfrm>
              <a:off x="7523865" y="6242678"/>
              <a:ext cx="504056" cy="1692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+mj-lt"/>
                </a:rPr>
                <a:t>1650</a:t>
              </a:r>
              <a:endParaRPr kumimoji="1" lang="ja-JP" altLang="en-US" sz="1100" dirty="0">
                <a:latin typeface="+mj-lt"/>
              </a:endParaRPr>
            </a:p>
          </p:txBody>
        </p:sp>
        <p:sp>
          <p:nvSpPr>
            <p:cNvPr id="109" name="正方形/長方形 108">
              <a:extLst>
                <a:ext uri="{FF2B5EF4-FFF2-40B4-BE49-F238E27FC236}">
                  <a16:creationId xmlns:a16="http://schemas.microsoft.com/office/drawing/2014/main" id="{02FD548D-B355-1856-3A8A-19FDCE605BF2}"/>
                </a:ext>
              </a:extLst>
            </p:cNvPr>
            <p:cNvSpPr/>
            <p:nvPr/>
          </p:nvSpPr>
          <p:spPr>
            <a:xfrm>
              <a:off x="286444" y="6171833"/>
              <a:ext cx="576064" cy="4571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sz="11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10" name="テキスト ボックス 109">
              <a:extLst>
                <a:ext uri="{FF2B5EF4-FFF2-40B4-BE49-F238E27FC236}">
                  <a16:creationId xmlns:a16="http://schemas.microsoft.com/office/drawing/2014/main" id="{4980C385-3ADB-B669-3A9D-6E20D6F8844E}"/>
                </a:ext>
              </a:extLst>
            </p:cNvPr>
            <p:cNvSpPr txBox="1"/>
            <p:nvPr/>
          </p:nvSpPr>
          <p:spPr>
            <a:xfrm>
              <a:off x="129170" y="6105915"/>
              <a:ext cx="187403" cy="1692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endParaRPr kumimoji="1" lang="ja-JP" altLang="en-US" sz="1100" dirty="0">
                <a:latin typeface="+mj-lt"/>
              </a:endParaRPr>
            </a:p>
          </p:txBody>
        </p:sp>
        <p:sp>
          <p:nvSpPr>
            <p:cNvPr id="226" name="テキスト ボックス 225">
              <a:extLst>
                <a:ext uri="{FF2B5EF4-FFF2-40B4-BE49-F238E27FC236}">
                  <a16:creationId xmlns:a16="http://schemas.microsoft.com/office/drawing/2014/main" id="{64F5F554-0425-B3E9-B401-E25D0F35925A}"/>
                </a:ext>
              </a:extLst>
            </p:cNvPr>
            <p:cNvSpPr txBox="1"/>
            <p:nvPr/>
          </p:nvSpPr>
          <p:spPr>
            <a:xfrm>
              <a:off x="8347000" y="6099226"/>
              <a:ext cx="187403" cy="1692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endParaRPr kumimoji="1" lang="ja-JP" altLang="en-US" sz="1100" dirty="0">
                <a:latin typeface="+mj-lt"/>
              </a:endParaRPr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69B9BBD5-E59C-E7E7-9184-EE3E188F3271}"/>
                </a:ext>
              </a:extLst>
            </p:cNvPr>
            <p:cNvSpPr/>
            <p:nvPr/>
          </p:nvSpPr>
          <p:spPr>
            <a:xfrm>
              <a:off x="4319972" y="6172027"/>
              <a:ext cx="576064" cy="457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kumimoji="1" lang="ja-JP" altLang="en-US" sz="110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203" name="正方形/長方形 202">
            <a:extLst>
              <a:ext uri="{FF2B5EF4-FFF2-40B4-BE49-F238E27FC236}">
                <a16:creationId xmlns:a16="http://schemas.microsoft.com/office/drawing/2014/main" id="{D560D4F5-1CFC-2DD0-F25C-F8E5393F3A23}"/>
              </a:ext>
            </a:extLst>
          </p:cNvPr>
          <p:cNvSpPr/>
          <p:nvPr/>
        </p:nvSpPr>
        <p:spPr>
          <a:xfrm>
            <a:off x="1605489" y="1454045"/>
            <a:ext cx="223761" cy="17727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rgbClr val="008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1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4" name="テキスト ボックス 203">
            <a:extLst>
              <a:ext uri="{FF2B5EF4-FFF2-40B4-BE49-F238E27FC236}">
                <a16:creationId xmlns:a16="http://schemas.microsoft.com/office/drawing/2014/main" id="{EC7C8820-DD63-60CE-BA13-F4CB88BE060A}"/>
              </a:ext>
            </a:extLst>
          </p:cNvPr>
          <p:cNvSpPr txBox="1"/>
          <p:nvPr/>
        </p:nvSpPr>
        <p:spPr>
          <a:xfrm>
            <a:off x="1154197" y="1466671"/>
            <a:ext cx="39770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en-US" altLang="ja-JP" sz="1100" b="1" dirty="0">
                <a:solidFill>
                  <a:srgbClr val="008000"/>
                </a:solidFill>
                <a:latin typeface="+mj-lt"/>
              </a:rPr>
              <a:t>GPS</a:t>
            </a:r>
            <a:endParaRPr kumimoji="1" lang="ja-JP" altLang="en-US" sz="1100" b="1" dirty="0">
              <a:solidFill>
                <a:srgbClr val="008000"/>
              </a:solidFill>
              <a:latin typeface="+mj-lt"/>
            </a:endParaRPr>
          </a:p>
        </p:txBody>
      </p:sp>
      <p:sp>
        <p:nvSpPr>
          <p:cNvPr id="205" name="正方形/長方形 204">
            <a:extLst>
              <a:ext uri="{FF2B5EF4-FFF2-40B4-BE49-F238E27FC236}">
                <a16:creationId xmlns:a16="http://schemas.microsoft.com/office/drawing/2014/main" id="{15D3D06F-0DFB-4360-EF25-52F096D84249}"/>
              </a:ext>
            </a:extLst>
          </p:cNvPr>
          <p:cNvSpPr/>
          <p:nvPr/>
        </p:nvSpPr>
        <p:spPr>
          <a:xfrm>
            <a:off x="1603533" y="1676913"/>
            <a:ext cx="223761" cy="1772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FF99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1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6" name="正方形/長方形 205">
            <a:extLst>
              <a:ext uri="{FF2B5EF4-FFF2-40B4-BE49-F238E27FC236}">
                <a16:creationId xmlns:a16="http://schemas.microsoft.com/office/drawing/2014/main" id="{5FEC6647-3BF4-82F8-68FF-83E58ED59A98}"/>
              </a:ext>
            </a:extLst>
          </p:cNvPr>
          <p:cNvSpPr/>
          <p:nvPr/>
        </p:nvSpPr>
        <p:spPr>
          <a:xfrm>
            <a:off x="1601576" y="1899781"/>
            <a:ext cx="223761" cy="177271"/>
          </a:xfrm>
          <a:prstGeom prst="rect">
            <a:avLst/>
          </a:prstGeom>
          <a:solidFill>
            <a:srgbClr val="FFE7FF"/>
          </a:solidFill>
          <a:ln w="12700"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1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7" name="正方形/長方形 206">
            <a:extLst>
              <a:ext uri="{FF2B5EF4-FFF2-40B4-BE49-F238E27FC236}">
                <a16:creationId xmlns:a16="http://schemas.microsoft.com/office/drawing/2014/main" id="{0C8A368A-159D-9FA0-20FB-AD117B155681}"/>
              </a:ext>
            </a:extLst>
          </p:cNvPr>
          <p:cNvSpPr/>
          <p:nvPr/>
        </p:nvSpPr>
        <p:spPr>
          <a:xfrm>
            <a:off x="1599619" y="2122649"/>
            <a:ext cx="223761" cy="1772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1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8" name="正方形/長方形 207">
            <a:extLst>
              <a:ext uri="{FF2B5EF4-FFF2-40B4-BE49-F238E27FC236}">
                <a16:creationId xmlns:a16="http://schemas.microsoft.com/office/drawing/2014/main" id="{BA2011C0-B31F-347E-6DF6-996842C2ECF0}"/>
              </a:ext>
            </a:extLst>
          </p:cNvPr>
          <p:cNvSpPr/>
          <p:nvPr/>
        </p:nvSpPr>
        <p:spPr>
          <a:xfrm>
            <a:off x="2385295" y="1672269"/>
            <a:ext cx="223761" cy="177271"/>
          </a:xfrm>
          <a:prstGeom prst="rect">
            <a:avLst/>
          </a:prstGeom>
          <a:solidFill>
            <a:srgbClr val="D2F0F2"/>
          </a:solidFill>
          <a:ln w="12700">
            <a:solidFill>
              <a:srgbClr val="0066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100">
              <a:solidFill>
                <a:srgbClr val="006699"/>
              </a:solidFill>
              <a:latin typeface="+mj-lt"/>
            </a:endParaRPr>
          </a:p>
        </p:txBody>
      </p:sp>
      <p:sp>
        <p:nvSpPr>
          <p:cNvPr id="209" name="正方形/長方形 208">
            <a:extLst>
              <a:ext uri="{FF2B5EF4-FFF2-40B4-BE49-F238E27FC236}">
                <a16:creationId xmlns:a16="http://schemas.microsoft.com/office/drawing/2014/main" id="{25C76518-29BD-44B8-5C92-FBFAA31666A3}"/>
              </a:ext>
            </a:extLst>
          </p:cNvPr>
          <p:cNvSpPr/>
          <p:nvPr/>
        </p:nvSpPr>
        <p:spPr>
          <a:xfrm>
            <a:off x="2383340" y="1905297"/>
            <a:ext cx="223761" cy="1772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1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0" name="テキスト ボックス 209">
            <a:extLst>
              <a:ext uri="{FF2B5EF4-FFF2-40B4-BE49-F238E27FC236}">
                <a16:creationId xmlns:a16="http://schemas.microsoft.com/office/drawing/2014/main" id="{CA92E38D-25C5-7459-024A-AD92A58D9AF2}"/>
              </a:ext>
            </a:extLst>
          </p:cNvPr>
          <p:cNvSpPr txBox="1"/>
          <p:nvPr/>
        </p:nvSpPr>
        <p:spPr>
          <a:xfrm>
            <a:off x="961821" y="1693401"/>
            <a:ext cx="59007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en-US" altLang="ja-JP" sz="1100" b="1" dirty="0">
                <a:solidFill>
                  <a:srgbClr val="FF9900"/>
                </a:solidFill>
                <a:latin typeface="+mj-lt"/>
              </a:rPr>
              <a:t>GLONASS</a:t>
            </a:r>
            <a:endParaRPr kumimoji="1" lang="ja-JP" altLang="en-US" sz="1100" b="1" dirty="0">
              <a:solidFill>
                <a:srgbClr val="FF9900"/>
              </a:solidFill>
              <a:latin typeface="+mj-lt"/>
            </a:endParaRPr>
          </a:p>
        </p:txBody>
      </p:sp>
      <p:sp>
        <p:nvSpPr>
          <p:cNvPr id="211" name="テキスト ボックス 210">
            <a:extLst>
              <a:ext uri="{FF2B5EF4-FFF2-40B4-BE49-F238E27FC236}">
                <a16:creationId xmlns:a16="http://schemas.microsoft.com/office/drawing/2014/main" id="{0D7213E7-C28B-629C-7804-9979F2EC793E}"/>
              </a:ext>
            </a:extLst>
          </p:cNvPr>
          <p:cNvSpPr txBox="1"/>
          <p:nvPr/>
        </p:nvSpPr>
        <p:spPr>
          <a:xfrm>
            <a:off x="985802" y="1918654"/>
            <a:ext cx="55940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en-US" altLang="ja-JP" sz="1100" b="1" dirty="0">
                <a:solidFill>
                  <a:srgbClr val="CC00CC"/>
                </a:solidFill>
                <a:latin typeface="+mj-lt"/>
              </a:rPr>
              <a:t>Galileo</a:t>
            </a:r>
            <a:endParaRPr kumimoji="1" lang="ja-JP" altLang="en-US" sz="1100" b="1" dirty="0">
              <a:solidFill>
                <a:srgbClr val="CC00CC"/>
              </a:solidFill>
              <a:latin typeface="+mj-lt"/>
            </a:endParaRPr>
          </a:p>
        </p:txBody>
      </p:sp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ED99EF55-32A5-E9E9-D31F-D77786882ED0}"/>
              </a:ext>
            </a:extLst>
          </p:cNvPr>
          <p:cNvSpPr txBox="1"/>
          <p:nvPr/>
        </p:nvSpPr>
        <p:spPr>
          <a:xfrm>
            <a:off x="1077220" y="2135770"/>
            <a:ext cx="45939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en-US" altLang="ja-JP" sz="1100" b="1" dirty="0">
                <a:solidFill>
                  <a:srgbClr val="3333FF"/>
                </a:solidFill>
                <a:latin typeface="+mj-lt"/>
              </a:rPr>
              <a:t>QZSS</a:t>
            </a:r>
            <a:endParaRPr kumimoji="1" lang="ja-JP" altLang="en-US" sz="1100" b="1" dirty="0">
              <a:solidFill>
                <a:srgbClr val="3333FF"/>
              </a:solidFill>
              <a:latin typeface="+mj-lt"/>
            </a:endParaRPr>
          </a:p>
        </p:txBody>
      </p:sp>
      <p:sp>
        <p:nvSpPr>
          <p:cNvPr id="213" name="テキスト ボックス 212">
            <a:extLst>
              <a:ext uri="{FF2B5EF4-FFF2-40B4-BE49-F238E27FC236}">
                <a16:creationId xmlns:a16="http://schemas.microsoft.com/office/drawing/2014/main" id="{0ED03E2B-94E6-099E-2C79-377F4F140119}"/>
              </a:ext>
            </a:extLst>
          </p:cNvPr>
          <p:cNvSpPr txBox="1"/>
          <p:nvPr/>
        </p:nvSpPr>
        <p:spPr>
          <a:xfrm>
            <a:off x="1829457" y="1684803"/>
            <a:ext cx="50371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en-US" altLang="ja-JP" sz="1100" b="1" dirty="0" err="1">
                <a:solidFill>
                  <a:srgbClr val="006699"/>
                </a:solidFill>
                <a:latin typeface="+mj-lt"/>
              </a:rPr>
              <a:t>NavIC</a:t>
            </a:r>
            <a:endParaRPr kumimoji="1" lang="ja-JP" altLang="en-US" sz="1100" b="1" dirty="0">
              <a:solidFill>
                <a:srgbClr val="006699"/>
              </a:solidFill>
              <a:latin typeface="+mj-lt"/>
            </a:endParaRPr>
          </a:p>
        </p:txBody>
      </p:sp>
      <p:sp>
        <p:nvSpPr>
          <p:cNvPr id="214" name="テキスト ボックス 213">
            <a:extLst>
              <a:ext uri="{FF2B5EF4-FFF2-40B4-BE49-F238E27FC236}">
                <a16:creationId xmlns:a16="http://schemas.microsoft.com/office/drawing/2014/main" id="{C11D586B-92AA-D388-2D7D-9E8334E1AE0D}"/>
              </a:ext>
            </a:extLst>
          </p:cNvPr>
          <p:cNvSpPr txBox="1"/>
          <p:nvPr/>
        </p:nvSpPr>
        <p:spPr>
          <a:xfrm>
            <a:off x="1878584" y="1915808"/>
            <a:ext cx="45939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en-US" altLang="ja-JP" sz="11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SBAS</a:t>
            </a:r>
            <a:endParaRPr kumimoji="1" lang="ja-JP" altLang="en-US" sz="11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217" name="正方形/長方形 216">
            <a:extLst>
              <a:ext uri="{FF2B5EF4-FFF2-40B4-BE49-F238E27FC236}">
                <a16:creationId xmlns:a16="http://schemas.microsoft.com/office/drawing/2014/main" id="{C5E6FC18-DB5E-FABE-879A-AD9919C1E96C}"/>
              </a:ext>
            </a:extLst>
          </p:cNvPr>
          <p:cNvSpPr/>
          <p:nvPr/>
        </p:nvSpPr>
        <p:spPr>
          <a:xfrm>
            <a:off x="2389374" y="1447422"/>
            <a:ext cx="223761" cy="1772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1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8" name="テキスト ボックス 217">
            <a:extLst>
              <a:ext uri="{FF2B5EF4-FFF2-40B4-BE49-F238E27FC236}">
                <a16:creationId xmlns:a16="http://schemas.microsoft.com/office/drawing/2014/main" id="{1136E265-EFDC-34C9-0B61-27D956DD7FB4}"/>
              </a:ext>
            </a:extLst>
          </p:cNvPr>
          <p:cNvSpPr txBox="1"/>
          <p:nvPr/>
        </p:nvSpPr>
        <p:spPr>
          <a:xfrm>
            <a:off x="1740515" y="1464259"/>
            <a:ext cx="58948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en-US" altLang="ja-JP" sz="1100" b="1" dirty="0" err="1">
                <a:solidFill>
                  <a:srgbClr val="FF0000"/>
                </a:solidFill>
                <a:latin typeface="+mj-lt"/>
              </a:rPr>
              <a:t>BeiDou</a:t>
            </a:r>
            <a:endParaRPr kumimoji="1" lang="ja-JP" altLang="en-US" sz="1100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A30F9994-FCBD-9744-17F7-BBE5EDECBBA6}"/>
              </a:ext>
            </a:extLst>
          </p:cNvPr>
          <p:cNvSpPr/>
          <p:nvPr/>
        </p:nvSpPr>
        <p:spPr>
          <a:xfrm>
            <a:off x="949646" y="1349874"/>
            <a:ext cx="1772738" cy="103112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9" name="直線コネクタ 228">
            <a:extLst>
              <a:ext uri="{FF2B5EF4-FFF2-40B4-BE49-F238E27FC236}">
                <a16:creationId xmlns:a16="http://schemas.microsoft.com/office/drawing/2014/main" id="{889055CF-D2F6-711D-8146-C4CAE1A0D910}"/>
              </a:ext>
            </a:extLst>
          </p:cNvPr>
          <p:cNvCxnSpPr>
            <a:cxnSpLocks/>
          </p:cNvCxnSpPr>
          <p:nvPr/>
        </p:nvCxnSpPr>
        <p:spPr>
          <a:xfrm>
            <a:off x="3586480" y="3474720"/>
            <a:ext cx="3489960" cy="3454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線コネクタ 229">
            <a:extLst>
              <a:ext uri="{FF2B5EF4-FFF2-40B4-BE49-F238E27FC236}">
                <a16:creationId xmlns:a16="http://schemas.microsoft.com/office/drawing/2014/main" id="{49ACCFA4-85B4-6466-86E3-0F3B2E76C7FD}"/>
              </a:ext>
            </a:extLst>
          </p:cNvPr>
          <p:cNvCxnSpPr>
            <a:cxnSpLocks/>
          </p:cNvCxnSpPr>
          <p:nvPr/>
        </p:nvCxnSpPr>
        <p:spPr>
          <a:xfrm>
            <a:off x="6537960" y="3464560"/>
            <a:ext cx="1128642" cy="35551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テキスト ボックス 238">
            <a:extLst>
              <a:ext uri="{FF2B5EF4-FFF2-40B4-BE49-F238E27FC236}">
                <a16:creationId xmlns:a16="http://schemas.microsoft.com/office/drawing/2014/main" id="{DF6B5230-ACD5-334D-8CEA-76C8A7ACF9BA}"/>
              </a:ext>
            </a:extLst>
          </p:cNvPr>
          <p:cNvSpPr txBox="1"/>
          <p:nvPr/>
        </p:nvSpPr>
        <p:spPr>
          <a:xfrm>
            <a:off x="2931902" y="1953416"/>
            <a:ext cx="483947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ja-JP" sz="1400" b="1" dirty="0">
                <a:latin typeface="+mj-lt"/>
              </a:rPr>
              <a:t>L1</a:t>
            </a:r>
            <a:endParaRPr lang="ja-JP" altLang="en-US" sz="1400" b="1" dirty="0">
              <a:latin typeface="+mj-lt"/>
            </a:endParaRPr>
          </a:p>
        </p:txBody>
      </p:sp>
      <p:cxnSp>
        <p:nvCxnSpPr>
          <p:cNvPr id="240" name="直線コネクタ 239">
            <a:extLst>
              <a:ext uri="{FF2B5EF4-FFF2-40B4-BE49-F238E27FC236}">
                <a16:creationId xmlns:a16="http://schemas.microsoft.com/office/drawing/2014/main" id="{5BF55352-9922-D5DA-45BD-D51676EBF654}"/>
              </a:ext>
            </a:extLst>
          </p:cNvPr>
          <p:cNvCxnSpPr>
            <a:cxnSpLocks/>
          </p:cNvCxnSpPr>
          <p:nvPr/>
        </p:nvCxnSpPr>
        <p:spPr>
          <a:xfrm flipV="1">
            <a:off x="801700" y="4436957"/>
            <a:ext cx="17826" cy="1836204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コネクタ 256">
            <a:extLst>
              <a:ext uri="{FF2B5EF4-FFF2-40B4-BE49-F238E27FC236}">
                <a16:creationId xmlns:a16="http://schemas.microsoft.com/office/drawing/2014/main" id="{058B6EDE-AB10-A4D9-6981-54ADD0219BF3}"/>
              </a:ext>
            </a:extLst>
          </p:cNvPr>
          <p:cNvCxnSpPr>
            <a:cxnSpLocks/>
          </p:cNvCxnSpPr>
          <p:nvPr/>
        </p:nvCxnSpPr>
        <p:spPr>
          <a:xfrm flipV="1">
            <a:off x="8605373" y="4449815"/>
            <a:ext cx="17826" cy="1836204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テキスト ボックス 262">
            <a:extLst>
              <a:ext uri="{FF2B5EF4-FFF2-40B4-BE49-F238E27FC236}">
                <a16:creationId xmlns:a16="http://schemas.microsoft.com/office/drawing/2014/main" id="{C129CCBB-E260-746C-4DCF-DC15654F3272}"/>
              </a:ext>
            </a:extLst>
          </p:cNvPr>
          <p:cNvSpPr txBox="1"/>
          <p:nvPr/>
        </p:nvSpPr>
        <p:spPr>
          <a:xfrm>
            <a:off x="486448" y="3788885"/>
            <a:ext cx="804557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ja-JP" sz="1400" b="1" dirty="0">
                <a:latin typeface="+mj-lt"/>
              </a:rPr>
              <a:t>RF Bands</a:t>
            </a:r>
            <a:endParaRPr lang="ja-JP" altLang="en-US" sz="1400" b="1" dirty="0">
              <a:latin typeface="+mj-lt"/>
            </a:endParaRPr>
          </a:p>
        </p:txBody>
      </p: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959C48EF-6808-BB9B-1B8F-0532882408E6}"/>
              </a:ext>
            </a:extLst>
          </p:cNvPr>
          <p:cNvCxnSpPr>
            <a:cxnSpLocks/>
          </p:cNvCxnSpPr>
          <p:nvPr/>
        </p:nvCxnSpPr>
        <p:spPr>
          <a:xfrm>
            <a:off x="2398870" y="4627183"/>
            <a:ext cx="0" cy="167485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2B25DF18-E20A-CE9D-51B4-D8D0345BDC70}"/>
              </a:ext>
            </a:extLst>
          </p:cNvPr>
          <p:cNvSpPr txBox="1"/>
          <p:nvPr/>
        </p:nvSpPr>
        <p:spPr>
          <a:xfrm>
            <a:off x="2012603" y="4437112"/>
            <a:ext cx="75608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100" dirty="0">
                <a:latin typeface="+mj-lt"/>
              </a:rPr>
              <a:t>1191.795</a:t>
            </a:r>
            <a:endParaRPr kumimoji="1" lang="ja-JP" altLang="en-US" sz="1100" dirty="0">
              <a:latin typeface="+mj-lt"/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E27FB33E-E043-BF3D-D689-4B91905D3478}"/>
              </a:ext>
            </a:extLst>
          </p:cNvPr>
          <p:cNvSpPr/>
          <p:nvPr/>
        </p:nvSpPr>
        <p:spPr>
          <a:xfrm>
            <a:off x="2115071" y="5241955"/>
            <a:ext cx="596951" cy="169277"/>
          </a:xfrm>
          <a:prstGeom prst="rect">
            <a:avLst/>
          </a:prstGeom>
          <a:solidFill>
            <a:srgbClr val="FFE7FF"/>
          </a:solidFill>
          <a:ln w="12700">
            <a:solidFill>
              <a:srgbClr val="FF00FF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+mj-lt"/>
              </a:rPr>
              <a:t>E5a+b</a:t>
            </a:r>
            <a:endParaRPr kumimoji="1" lang="ja-JP" altLang="en-US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0C130FF6-4BAD-5957-3633-590088E17347}"/>
              </a:ext>
            </a:extLst>
          </p:cNvPr>
          <p:cNvSpPr/>
          <p:nvPr/>
        </p:nvSpPr>
        <p:spPr>
          <a:xfrm>
            <a:off x="964758" y="5241602"/>
            <a:ext cx="1152128" cy="173110"/>
          </a:xfrm>
          <a:prstGeom prst="rect">
            <a:avLst/>
          </a:prstGeom>
          <a:solidFill>
            <a:srgbClr val="FFE7FF"/>
          </a:solidFill>
          <a:ln w="12700"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+mj-lt"/>
              </a:rPr>
              <a:t>E5a</a:t>
            </a:r>
            <a:endParaRPr kumimoji="1" lang="ja-JP" altLang="en-US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3CBDB6EF-DCAF-E834-902E-0D1201B89DB5}"/>
              </a:ext>
            </a:extLst>
          </p:cNvPr>
          <p:cNvSpPr/>
          <p:nvPr/>
        </p:nvSpPr>
        <p:spPr>
          <a:xfrm>
            <a:off x="2706913" y="5239243"/>
            <a:ext cx="1152128" cy="173110"/>
          </a:xfrm>
          <a:prstGeom prst="rect">
            <a:avLst/>
          </a:prstGeom>
          <a:solidFill>
            <a:srgbClr val="FFE7FF"/>
          </a:solidFill>
          <a:ln w="12700"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+mj-lt"/>
              </a:rPr>
              <a:t>E5b</a:t>
            </a:r>
            <a:endParaRPr kumimoji="1" lang="ja-JP" altLang="en-US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7" name="正方形/長方形 116">
            <a:extLst>
              <a:ext uri="{FF2B5EF4-FFF2-40B4-BE49-F238E27FC236}">
                <a16:creationId xmlns:a16="http://schemas.microsoft.com/office/drawing/2014/main" id="{204878EF-AF52-26DE-4012-2504E86BA55F}"/>
              </a:ext>
            </a:extLst>
          </p:cNvPr>
          <p:cNvSpPr/>
          <p:nvPr/>
        </p:nvSpPr>
        <p:spPr>
          <a:xfrm>
            <a:off x="2110014" y="5742654"/>
            <a:ext cx="596951" cy="1692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+mj-lt"/>
              </a:rPr>
              <a:t>B2a+b</a:t>
            </a:r>
            <a:endParaRPr kumimoji="1" lang="ja-JP" altLang="en-US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3" name="正方形/長方形 172">
            <a:extLst>
              <a:ext uri="{FF2B5EF4-FFF2-40B4-BE49-F238E27FC236}">
                <a16:creationId xmlns:a16="http://schemas.microsoft.com/office/drawing/2014/main" id="{03093803-0219-D677-D68E-7A6E71B21B2B}"/>
              </a:ext>
            </a:extLst>
          </p:cNvPr>
          <p:cNvSpPr/>
          <p:nvPr/>
        </p:nvSpPr>
        <p:spPr>
          <a:xfrm>
            <a:off x="964758" y="5738821"/>
            <a:ext cx="1152128" cy="173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+mj-lt"/>
              </a:rPr>
              <a:t>B2a</a:t>
            </a:r>
            <a:endParaRPr kumimoji="1" lang="ja-JP" altLang="en-US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8" name="正方形/長方形 177">
            <a:extLst>
              <a:ext uri="{FF2B5EF4-FFF2-40B4-BE49-F238E27FC236}">
                <a16:creationId xmlns:a16="http://schemas.microsoft.com/office/drawing/2014/main" id="{1900E8C3-2B3B-C8E7-F090-27E45C7AE16B}"/>
              </a:ext>
            </a:extLst>
          </p:cNvPr>
          <p:cNvSpPr/>
          <p:nvPr/>
        </p:nvSpPr>
        <p:spPr>
          <a:xfrm>
            <a:off x="2704425" y="5744026"/>
            <a:ext cx="1152128" cy="173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+mj-lt"/>
              </a:rPr>
              <a:t>B2b</a:t>
            </a:r>
            <a:endParaRPr kumimoji="1" lang="ja-JP" altLang="en-US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0F210F15-A2FF-FD5C-2E6B-2E8A2333293A}"/>
              </a:ext>
            </a:extLst>
          </p:cNvPr>
          <p:cNvSpPr txBox="1"/>
          <p:nvPr/>
        </p:nvSpPr>
        <p:spPr>
          <a:xfrm>
            <a:off x="5298185" y="2104812"/>
            <a:ext cx="54405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100" dirty="0">
                <a:latin typeface="+mj-lt"/>
              </a:rPr>
              <a:t>L1OC</a:t>
            </a:r>
            <a:endParaRPr kumimoji="1" lang="ja-JP" altLang="en-US" sz="1100" dirty="0">
              <a:latin typeface="+mj-lt"/>
            </a:endParaRPr>
          </a:p>
        </p:txBody>
      </p: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B9AB7600-F7AD-1770-8C02-8832D97E0639}"/>
              </a:ext>
            </a:extLst>
          </p:cNvPr>
          <p:cNvSpPr txBox="1"/>
          <p:nvPr/>
        </p:nvSpPr>
        <p:spPr>
          <a:xfrm>
            <a:off x="4819359" y="5051351"/>
            <a:ext cx="493537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100" dirty="0">
                <a:latin typeface="+mj-lt"/>
              </a:rPr>
              <a:t>L2C/A</a:t>
            </a:r>
            <a:endParaRPr kumimoji="1" lang="ja-JP" altLang="en-US" sz="1100" dirty="0">
              <a:latin typeface="+mj-lt"/>
            </a:endParaRPr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DA786512-8AE5-7229-46AF-8EDCA0AD08CB}"/>
              </a:ext>
            </a:extLst>
          </p:cNvPr>
          <p:cNvSpPr/>
          <p:nvPr/>
        </p:nvSpPr>
        <p:spPr>
          <a:xfrm>
            <a:off x="1611919" y="3183882"/>
            <a:ext cx="1972537" cy="17311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+mj-lt"/>
              </a:rPr>
              <a:t>MSS (1525-1559)</a:t>
            </a:r>
            <a:endParaRPr kumimoji="1" lang="ja-JP" altLang="en-US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E48AFFB8-716A-2BFC-FFEA-92EF197BD8D0}"/>
              </a:ext>
            </a:extLst>
          </p:cNvPr>
          <p:cNvSpPr/>
          <p:nvPr/>
        </p:nvSpPr>
        <p:spPr>
          <a:xfrm>
            <a:off x="2307690" y="3820947"/>
            <a:ext cx="1691215" cy="17557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+mj-lt"/>
              </a:rPr>
              <a:t>RNSS (1164-1300)</a:t>
            </a:r>
            <a:endParaRPr kumimoji="1" lang="ja-JP" altLang="en-US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F1D95A7A-A00F-4CCA-56BF-553876F3945E}"/>
              </a:ext>
            </a:extLst>
          </p:cNvPr>
          <p:cNvSpPr txBox="1"/>
          <p:nvPr/>
        </p:nvSpPr>
        <p:spPr>
          <a:xfrm>
            <a:off x="381604" y="5122349"/>
            <a:ext cx="489310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ja-JP" sz="1400" b="1" dirty="0">
                <a:latin typeface="+mj-lt"/>
              </a:rPr>
              <a:t>L2/L5/</a:t>
            </a:r>
          </a:p>
          <a:p>
            <a:pPr algn="ctr"/>
            <a:r>
              <a:rPr lang="en-US" altLang="ja-JP" sz="1400" b="1" dirty="0">
                <a:latin typeface="+mj-lt"/>
              </a:rPr>
              <a:t>L6</a:t>
            </a:r>
            <a:endParaRPr lang="ja-JP" altLang="en-US" sz="1400" b="1" dirty="0">
              <a:latin typeface="+mj-lt"/>
            </a:endParaRPr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26CEADC0-FD26-EEE2-9A80-BEF2FB00B1A1}"/>
              </a:ext>
            </a:extLst>
          </p:cNvPr>
          <p:cNvSpPr/>
          <p:nvPr/>
        </p:nvSpPr>
        <p:spPr>
          <a:xfrm>
            <a:off x="7072491" y="3819867"/>
            <a:ext cx="585609" cy="17608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+mj-lt"/>
              </a:rPr>
              <a:t>RNSS</a:t>
            </a:r>
            <a:endParaRPr kumimoji="1" lang="ja-JP" altLang="en-US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0" name="テキスト ボックス 159">
            <a:extLst>
              <a:ext uri="{FF2B5EF4-FFF2-40B4-BE49-F238E27FC236}">
                <a16:creationId xmlns:a16="http://schemas.microsoft.com/office/drawing/2014/main" id="{266A9A45-D1A9-5F18-A5F4-F94E5A5468F8}"/>
              </a:ext>
            </a:extLst>
          </p:cNvPr>
          <p:cNvSpPr txBox="1"/>
          <p:nvPr/>
        </p:nvSpPr>
        <p:spPr>
          <a:xfrm>
            <a:off x="7665395" y="3816829"/>
            <a:ext cx="756083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100" dirty="0">
                <a:latin typeface="+mj-lt"/>
              </a:rPr>
              <a:t>(1559-1610)</a:t>
            </a:r>
            <a:endParaRPr kumimoji="1" lang="ja-JP" altLang="en-US" sz="1100" dirty="0">
              <a:latin typeface="+mj-lt"/>
            </a:endParaRPr>
          </a:p>
        </p:txBody>
      </p:sp>
      <p:sp>
        <p:nvSpPr>
          <p:cNvPr id="166" name="正方形/長方形 165">
            <a:extLst>
              <a:ext uri="{FF2B5EF4-FFF2-40B4-BE49-F238E27FC236}">
                <a16:creationId xmlns:a16="http://schemas.microsoft.com/office/drawing/2014/main" id="{B884CCCE-7851-F0BD-1C80-579A6B1D423E}"/>
              </a:ext>
            </a:extLst>
          </p:cNvPr>
          <p:cNvSpPr/>
          <p:nvPr/>
        </p:nvSpPr>
        <p:spPr>
          <a:xfrm>
            <a:off x="8036849" y="6317619"/>
            <a:ext cx="576064" cy="4571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1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4" name="テキスト ボックス 173">
            <a:extLst>
              <a:ext uri="{FF2B5EF4-FFF2-40B4-BE49-F238E27FC236}">
                <a16:creationId xmlns:a16="http://schemas.microsoft.com/office/drawing/2014/main" id="{4CBD6ACA-12B2-FA81-3834-72C1E89154EA}"/>
              </a:ext>
            </a:extLst>
          </p:cNvPr>
          <p:cNvSpPr txBox="1"/>
          <p:nvPr/>
        </p:nvSpPr>
        <p:spPr>
          <a:xfrm>
            <a:off x="7780312" y="6373129"/>
            <a:ext cx="50405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100" dirty="0">
                <a:latin typeface="+mj-lt"/>
              </a:rPr>
              <a:t>1290</a:t>
            </a:r>
            <a:endParaRPr kumimoji="1" lang="ja-JP" altLang="en-US" sz="1100" dirty="0">
              <a:latin typeface="+mj-lt"/>
            </a:endParaRPr>
          </a:p>
        </p:txBody>
      </p:sp>
      <p:sp>
        <p:nvSpPr>
          <p:cNvPr id="198" name="正方形/長方形 197">
            <a:extLst>
              <a:ext uri="{FF2B5EF4-FFF2-40B4-BE49-F238E27FC236}">
                <a16:creationId xmlns:a16="http://schemas.microsoft.com/office/drawing/2014/main" id="{34622402-7436-B2EC-BC62-E7DA50FF2BA6}"/>
              </a:ext>
            </a:extLst>
          </p:cNvPr>
          <p:cNvSpPr/>
          <p:nvPr/>
        </p:nvSpPr>
        <p:spPr>
          <a:xfrm>
            <a:off x="476647" y="2841753"/>
            <a:ext cx="409553" cy="17311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0" name="テキスト ボックス 199">
            <a:extLst>
              <a:ext uri="{FF2B5EF4-FFF2-40B4-BE49-F238E27FC236}">
                <a16:creationId xmlns:a16="http://schemas.microsoft.com/office/drawing/2014/main" id="{D2FAD0A9-22E8-87E9-ED8D-C1BA5B93B66A}"/>
              </a:ext>
            </a:extLst>
          </p:cNvPr>
          <p:cNvSpPr txBox="1"/>
          <p:nvPr/>
        </p:nvSpPr>
        <p:spPr>
          <a:xfrm>
            <a:off x="819937" y="2746739"/>
            <a:ext cx="1181128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100" dirty="0">
                <a:latin typeface="+mj-lt"/>
              </a:rPr>
              <a:t>LTE band 21 DL </a:t>
            </a:r>
          </a:p>
          <a:p>
            <a:pPr algn="ctr"/>
            <a:r>
              <a:rPr kumimoji="1" lang="en-US" altLang="ja-JP" sz="1100" dirty="0">
                <a:latin typeface="+mj-lt"/>
              </a:rPr>
              <a:t>(1495.9-1510.9)</a:t>
            </a:r>
            <a:endParaRPr kumimoji="1" lang="ja-JP" altLang="en-US" sz="1100" dirty="0">
              <a:latin typeface="+mj-lt"/>
            </a:endParaRPr>
          </a:p>
        </p:txBody>
      </p:sp>
      <p:sp>
        <p:nvSpPr>
          <p:cNvPr id="220" name="正方形/長方形 219">
            <a:extLst>
              <a:ext uri="{FF2B5EF4-FFF2-40B4-BE49-F238E27FC236}">
                <a16:creationId xmlns:a16="http://schemas.microsoft.com/office/drawing/2014/main" id="{A805AFE0-569A-B983-7FBB-1CD1C172555B}"/>
              </a:ext>
            </a:extLst>
          </p:cNvPr>
          <p:cNvSpPr/>
          <p:nvPr/>
        </p:nvSpPr>
        <p:spPr>
          <a:xfrm>
            <a:off x="457930" y="2807636"/>
            <a:ext cx="101600" cy="25282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10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1" name="正方形/長方形 220">
            <a:extLst>
              <a:ext uri="{FF2B5EF4-FFF2-40B4-BE49-F238E27FC236}">
                <a16:creationId xmlns:a16="http://schemas.microsoft.com/office/drawing/2014/main" id="{93EEBC2C-3901-546B-28FD-A4EDDCC8D3D5}"/>
              </a:ext>
            </a:extLst>
          </p:cNvPr>
          <p:cNvSpPr/>
          <p:nvPr/>
        </p:nvSpPr>
        <p:spPr>
          <a:xfrm>
            <a:off x="773504" y="3416210"/>
            <a:ext cx="576064" cy="52794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10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6EC9E978-F6EE-447B-873F-EC18D1159A14}"/>
              </a:ext>
            </a:extLst>
          </p:cNvPr>
          <p:cNvSpPr txBox="1"/>
          <p:nvPr/>
        </p:nvSpPr>
        <p:spPr>
          <a:xfrm>
            <a:off x="585273" y="3344361"/>
            <a:ext cx="224593" cy="16927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endParaRPr kumimoji="1" lang="ja-JP" altLang="en-US" sz="11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223" name="テキスト ボックス 222">
            <a:extLst>
              <a:ext uri="{FF2B5EF4-FFF2-40B4-BE49-F238E27FC236}">
                <a16:creationId xmlns:a16="http://schemas.microsoft.com/office/drawing/2014/main" id="{3AACA7E9-347D-6E49-E473-5F1C3ABBFB81}"/>
              </a:ext>
            </a:extLst>
          </p:cNvPr>
          <p:cNvSpPr txBox="1"/>
          <p:nvPr/>
        </p:nvSpPr>
        <p:spPr>
          <a:xfrm>
            <a:off x="1091030" y="3508090"/>
            <a:ext cx="50405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1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1520</a:t>
            </a:r>
            <a:endParaRPr kumimoji="1" lang="ja-JP" altLang="en-US" sz="11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234" name="テキスト ボックス 233">
            <a:extLst>
              <a:ext uri="{FF2B5EF4-FFF2-40B4-BE49-F238E27FC236}">
                <a16:creationId xmlns:a16="http://schemas.microsoft.com/office/drawing/2014/main" id="{BD481E99-2F73-FB9F-D96F-D87FC9B4AADD}"/>
              </a:ext>
            </a:extLst>
          </p:cNvPr>
          <p:cNvSpPr txBox="1"/>
          <p:nvPr/>
        </p:nvSpPr>
        <p:spPr>
          <a:xfrm>
            <a:off x="6388986" y="2958115"/>
            <a:ext cx="2356832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100" dirty="0">
                <a:latin typeface="+mj-lt"/>
              </a:rPr>
              <a:t>RNSS: Radionavigation Satellite Service</a:t>
            </a:r>
          </a:p>
          <a:p>
            <a:pPr algn="ctr"/>
            <a:r>
              <a:rPr lang="en-US" altLang="ja-JP" sz="1100" dirty="0">
                <a:latin typeface="+mj-lt"/>
              </a:rPr>
              <a:t>MSS: Mobile Satellite Service</a:t>
            </a:r>
            <a:endParaRPr kumimoji="1" lang="ja-JP" altLang="en-US" sz="1100" dirty="0">
              <a:latin typeface="+mj-lt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165582B-F66A-25F2-A5AF-716F1F88D6C8}"/>
              </a:ext>
            </a:extLst>
          </p:cNvPr>
          <p:cNvSpPr/>
          <p:nvPr/>
        </p:nvSpPr>
        <p:spPr>
          <a:xfrm>
            <a:off x="5162137" y="6098097"/>
            <a:ext cx="3442310" cy="17311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+mj-lt"/>
              </a:rPr>
              <a:t>Amateur Radio 23cm-band (1240-1300)</a:t>
            </a:r>
            <a:endParaRPr kumimoji="1" lang="ja-JP" altLang="en-US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85" name="フリーフォーム: 図形 84">
            <a:extLst>
              <a:ext uri="{FF2B5EF4-FFF2-40B4-BE49-F238E27FC236}">
                <a16:creationId xmlns:a16="http://schemas.microsoft.com/office/drawing/2014/main" id="{2BCDB0D3-17F2-0A13-419E-BB9CCC4284B7}"/>
              </a:ext>
            </a:extLst>
          </p:cNvPr>
          <p:cNvSpPr/>
          <p:nvPr/>
        </p:nvSpPr>
        <p:spPr>
          <a:xfrm>
            <a:off x="8735018" y="3976086"/>
            <a:ext cx="33745" cy="207636"/>
          </a:xfrm>
          <a:custGeom>
            <a:avLst/>
            <a:gdLst>
              <a:gd name="connsiteX0" fmla="*/ 33709 w 63071"/>
              <a:gd name="connsiteY0" fmla="*/ 0 h 263611"/>
              <a:gd name="connsiteX1" fmla="*/ 757 w 63071"/>
              <a:gd name="connsiteY1" fmla="*/ 94735 h 263611"/>
              <a:gd name="connsiteX2" fmla="*/ 62541 w 63071"/>
              <a:gd name="connsiteY2" fmla="*/ 172995 h 263611"/>
              <a:gd name="connsiteX3" fmla="*/ 25471 w 63071"/>
              <a:gd name="connsiteY3" fmla="*/ 263611 h 263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071" h="263611">
                <a:moveTo>
                  <a:pt x="33709" y="0"/>
                </a:moveTo>
                <a:cubicBezTo>
                  <a:pt x="14830" y="32951"/>
                  <a:pt x="-4048" y="65903"/>
                  <a:pt x="757" y="94735"/>
                </a:cubicBezTo>
                <a:cubicBezTo>
                  <a:pt x="5562" y="123567"/>
                  <a:pt x="58422" y="144849"/>
                  <a:pt x="62541" y="172995"/>
                </a:cubicBezTo>
                <a:cubicBezTo>
                  <a:pt x="66660" y="201141"/>
                  <a:pt x="46065" y="232376"/>
                  <a:pt x="25471" y="263611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フリーフォーム: 図形 110">
            <a:extLst>
              <a:ext uri="{FF2B5EF4-FFF2-40B4-BE49-F238E27FC236}">
                <a16:creationId xmlns:a16="http://schemas.microsoft.com/office/drawing/2014/main" id="{EE06AA50-51DB-9165-1B55-C1DF7937999B}"/>
              </a:ext>
            </a:extLst>
          </p:cNvPr>
          <p:cNvSpPr/>
          <p:nvPr/>
        </p:nvSpPr>
        <p:spPr>
          <a:xfrm>
            <a:off x="445503" y="3971478"/>
            <a:ext cx="33745" cy="207636"/>
          </a:xfrm>
          <a:custGeom>
            <a:avLst/>
            <a:gdLst>
              <a:gd name="connsiteX0" fmla="*/ 33709 w 63071"/>
              <a:gd name="connsiteY0" fmla="*/ 0 h 263611"/>
              <a:gd name="connsiteX1" fmla="*/ 757 w 63071"/>
              <a:gd name="connsiteY1" fmla="*/ 94735 h 263611"/>
              <a:gd name="connsiteX2" fmla="*/ 62541 w 63071"/>
              <a:gd name="connsiteY2" fmla="*/ 172995 h 263611"/>
              <a:gd name="connsiteX3" fmla="*/ 25471 w 63071"/>
              <a:gd name="connsiteY3" fmla="*/ 263611 h 263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071" h="263611">
                <a:moveTo>
                  <a:pt x="33709" y="0"/>
                </a:moveTo>
                <a:cubicBezTo>
                  <a:pt x="14830" y="32951"/>
                  <a:pt x="-4048" y="65903"/>
                  <a:pt x="757" y="94735"/>
                </a:cubicBezTo>
                <a:cubicBezTo>
                  <a:pt x="5562" y="123567"/>
                  <a:pt x="58422" y="144849"/>
                  <a:pt x="62541" y="172995"/>
                </a:cubicBezTo>
                <a:cubicBezTo>
                  <a:pt x="66660" y="201141"/>
                  <a:pt x="46065" y="232376"/>
                  <a:pt x="25471" y="263611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6C35860-9C17-B5E0-0206-1E97F88589C7}"/>
              </a:ext>
            </a:extLst>
          </p:cNvPr>
          <p:cNvSpPr/>
          <p:nvPr/>
        </p:nvSpPr>
        <p:spPr>
          <a:xfrm>
            <a:off x="7054967" y="2471568"/>
            <a:ext cx="576064" cy="5279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1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11D68D57-14D1-237F-4154-954509A9049C}"/>
              </a:ext>
            </a:extLst>
          </p:cNvPr>
          <p:cNvSpPr/>
          <p:nvPr/>
        </p:nvSpPr>
        <p:spPr>
          <a:xfrm>
            <a:off x="7631031" y="2471568"/>
            <a:ext cx="576064" cy="5279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1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52C3CAD1-79ED-A172-4758-3AFC028C5F26}"/>
              </a:ext>
            </a:extLst>
          </p:cNvPr>
          <p:cNvSpPr txBox="1"/>
          <p:nvPr/>
        </p:nvSpPr>
        <p:spPr>
          <a:xfrm>
            <a:off x="7353348" y="2563717"/>
            <a:ext cx="50405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100" dirty="0">
                <a:latin typeface="+mj-lt"/>
              </a:rPr>
              <a:t>2490</a:t>
            </a:r>
            <a:endParaRPr kumimoji="1" lang="ja-JP" altLang="en-US" sz="1100" dirty="0">
              <a:latin typeface="+mj-lt"/>
            </a:endParaRPr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C2C79839-0FA2-92C8-6ACE-39EF74C6C094}"/>
              </a:ext>
            </a:extLst>
          </p:cNvPr>
          <p:cNvSpPr txBox="1"/>
          <p:nvPr/>
        </p:nvSpPr>
        <p:spPr>
          <a:xfrm>
            <a:off x="7927632" y="2564682"/>
            <a:ext cx="50405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100" dirty="0">
                <a:latin typeface="+mj-lt"/>
              </a:rPr>
              <a:t>2500</a:t>
            </a:r>
            <a:endParaRPr kumimoji="1" lang="ja-JP" altLang="en-US" sz="1100" dirty="0">
              <a:latin typeface="+mj-lt"/>
            </a:endParaRPr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BDB989C9-A893-2745-FF28-73390DA6834C}"/>
              </a:ext>
            </a:extLst>
          </p:cNvPr>
          <p:cNvSpPr txBox="1"/>
          <p:nvPr/>
        </p:nvSpPr>
        <p:spPr>
          <a:xfrm>
            <a:off x="6801272" y="2571026"/>
            <a:ext cx="50405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100" dirty="0">
                <a:latin typeface="+mj-lt"/>
              </a:rPr>
              <a:t>2480</a:t>
            </a:r>
            <a:endParaRPr kumimoji="1" lang="ja-JP" altLang="en-US" sz="1100" dirty="0">
              <a:latin typeface="+mj-lt"/>
            </a:endParaRPr>
          </a:p>
        </p:txBody>
      </p:sp>
      <p:cxnSp>
        <p:nvCxnSpPr>
          <p:cNvPr id="132" name="直線コネクタ 131">
            <a:extLst>
              <a:ext uri="{FF2B5EF4-FFF2-40B4-BE49-F238E27FC236}">
                <a16:creationId xmlns:a16="http://schemas.microsoft.com/office/drawing/2014/main" id="{176E94FC-F1EE-AFDD-5AE1-0676BB656717}"/>
              </a:ext>
            </a:extLst>
          </p:cNvPr>
          <p:cNvCxnSpPr>
            <a:cxnSpLocks/>
          </p:cNvCxnSpPr>
          <p:nvPr/>
        </p:nvCxnSpPr>
        <p:spPr>
          <a:xfrm>
            <a:off x="7751591" y="1503484"/>
            <a:ext cx="0" cy="957862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DAEA5559-CFA3-DFEB-1A60-7C869B5ECAB2}"/>
              </a:ext>
            </a:extLst>
          </p:cNvPr>
          <p:cNvSpPr txBox="1"/>
          <p:nvPr/>
        </p:nvSpPr>
        <p:spPr>
          <a:xfrm>
            <a:off x="7396141" y="1319628"/>
            <a:ext cx="70137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100" dirty="0">
                <a:latin typeface="+mj-lt"/>
              </a:rPr>
              <a:t>2492.028</a:t>
            </a:r>
            <a:endParaRPr kumimoji="1" lang="ja-JP" altLang="en-US" sz="1100" dirty="0">
              <a:latin typeface="+mj-lt"/>
            </a:endParaRPr>
          </a:p>
        </p:txBody>
      </p:sp>
      <p:sp>
        <p:nvSpPr>
          <p:cNvPr id="161" name="正方形/長方形 160">
            <a:extLst>
              <a:ext uri="{FF2B5EF4-FFF2-40B4-BE49-F238E27FC236}">
                <a16:creationId xmlns:a16="http://schemas.microsoft.com/office/drawing/2014/main" id="{293CCD25-48FF-B127-11B3-89DEAE923CEA}"/>
              </a:ext>
            </a:extLst>
          </p:cNvPr>
          <p:cNvSpPr/>
          <p:nvPr/>
        </p:nvSpPr>
        <p:spPr>
          <a:xfrm>
            <a:off x="7698633" y="2083708"/>
            <a:ext cx="104460" cy="177271"/>
          </a:xfrm>
          <a:prstGeom prst="rect">
            <a:avLst/>
          </a:prstGeom>
          <a:solidFill>
            <a:srgbClr val="D2F0F2"/>
          </a:solidFill>
          <a:ln w="12700">
            <a:solidFill>
              <a:srgbClr val="0066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10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1" name="テキスト ボックス 180">
            <a:extLst>
              <a:ext uri="{FF2B5EF4-FFF2-40B4-BE49-F238E27FC236}">
                <a16:creationId xmlns:a16="http://schemas.microsoft.com/office/drawing/2014/main" id="{63ECC24B-1C73-52E6-95C4-7573FE5895D8}"/>
              </a:ext>
            </a:extLst>
          </p:cNvPr>
          <p:cNvSpPr txBox="1"/>
          <p:nvPr/>
        </p:nvSpPr>
        <p:spPr>
          <a:xfrm>
            <a:off x="7267955" y="2105910"/>
            <a:ext cx="416218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100" dirty="0">
                <a:latin typeface="+mj-lt"/>
              </a:rPr>
              <a:t>S-SPS</a:t>
            </a:r>
            <a:endParaRPr kumimoji="1" lang="ja-JP" altLang="en-US" sz="1100" dirty="0">
              <a:latin typeface="+mj-lt"/>
            </a:endParaRPr>
          </a:p>
        </p:txBody>
      </p:sp>
      <p:sp>
        <p:nvSpPr>
          <p:cNvPr id="189" name="テキスト ボックス 188">
            <a:extLst>
              <a:ext uri="{FF2B5EF4-FFF2-40B4-BE49-F238E27FC236}">
                <a16:creationId xmlns:a16="http://schemas.microsoft.com/office/drawing/2014/main" id="{472087D5-E1B0-899E-3481-8EA9248DBEE1}"/>
              </a:ext>
            </a:extLst>
          </p:cNvPr>
          <p:cNvSpPr txBox="1"/>
          <p:nvPr/>
        </p:nvSpPr>
        <p:spPr>
          <a:xfrm>
            <a:off x="6820077" y="1953416"/>
            <a:ext cx="483947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ja-JP" sz="1400" b="1" dirty="0">
                <a:latin typeface="+mj-lt"/>
              </a:rPr>
              <a:t>S</a:t>
            </a:r>
            <a:endParaRPr lang="ja-JP" altLang="en-US" sz="1400" b="1" dirty="0">
              <a:latin typeface="+mj-lt"/>
            </a:endParaRPr>
          </a:p>
        </p:txBody>
      </p:sp>
      <p:sp>
        <p:nvSpPr>
          <p:cNvPr id="190" name="正方形/長方形 189">
            <a:extLst>
              <a:ext uri="{FF2B5EF4-FFF2-40B4-BE49-F238E27FC236}">
                <a16:creationId xmlns:a16="http://schemas.microsoft.com/office/drawing/2014/main" id="{3434D92B-705D-AB0B-0962-42B54F45976E}"/>
              </a:ext>
            </a:extLst>
          </p:cNvPr>
          <p:cNvSpPr/>
          <p:nvPr/>
        </p:nvSpPr>
        <p:spPr>
          <a:xfrm>
            <a:off x="7207617" y="2471568"/>
            <a:ext cx="424721" cy="5279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kumimoji="1" lang="ja-JP" altLang="en-US" sz="110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78482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5" name="タイトル 1">
            <a:extLst>
              <a:ext uri="{FF2B5EF4-FFF2-40B4-BE49-F238E27FC236}">
                <a16:creationId xmlns:a16="http://schemas.microsoft.com/office/drawing/2014/main" id="{A6C4BF47-A573-4CAE-AAC9-B006A54A6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2400" b="1" dirty="0">
                <a:solidFill>
                  <a:schemeClr val="tx1"/>
                </a:solidFill>
              </a:rPr>
              <a:t>GNSS Signals </a:t>
            </a:r>
            <a:r>
              <a:rPr lang="en-US" altLang="ja-JP" sz="2400" dirty="0">
                <a:solidFill>
                  <a:schemeClr val="tx1"/>
                </a:solidFill>
              </a:rPr>
              <a:t>(1/3)</a:t>
            </a:r>
            <a:endParaRPr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スライド番号プレースホルダ 20">
            <a:extLst>
              <a:ext uri="{FF2B5EF4-FFF2-40B4-BE49-F238E27FC236}">
                <a16:creationId xmlns:a16="http://schemas.microsoft.com/office/drawing/2014/main" id="{6072A7FD-5C96-45C0-A2C9-927E9572B2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fld id="{1F5A91CE-2731-4DAE-BD0D-B2B3DD7AE0C6}" type="slidenum">
              <a:rPr lang="ja-JP" altLang="en-US" sz="1200">
                <a:latin typeface="Calibri" panose="020F0502020204030204" pitchFamily="34" charset="0"/>
              </a:rPr>
              <a:pPr eaLnBrk="1" hangingPunct="1"/>
              <a:t>2</a:t>
            </a:fld>
            <a:endParaRPr lang="ja-JP" altLang="en-US" sz="1200" dirty="0">
              <a:latin typeface="Calibri" panose="020F0502020204030204" pitchFamily="34" charset="0"/>
            </a:endParaRP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8557C7C3-0E64-4225-B311-F1DDA000112C}"/>
              </a:ext>
            </a:extLst>
          </p:cNvPr>
          <p:cNvGraphicFramePr>
            <a:graphicFrameLocks noGrp="1"/>
          </p:cNvGraphicFramePr>
          <p:nvPr/>
        </p:nvGraphicFramePr>
        <p:xfrm>
          <a:off x="431540" y="1736812"/>
          <a:ext cx="8316924" cy="46195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3907946926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3674986815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3438522820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632206805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390406277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680995624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59949365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55662908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693667246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40544441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821719459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41744707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94795160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958085100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3187014589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588832987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3492388396"/>
                    </a:ext>
                  </a:extLst>
                </a:gridCol>
              </a:tblGrid>
              <a:tr h="120012">
                <a:tc rowSpan="1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1" kern="100" dirty="0">
                          <a:solidFill>
                            <a:srgbClr val="008000"/>
                          </a:solidFill>
                          <a:effectLst/>
                          <a:latin typeface="+mj-lt"/>
                        </a:rPr>
                        <a:t>GPS</a:t>
                      </a:r>
                      <a:r>
                        <a:rPr lang="en-US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</a:t>
                      </a: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[1][2][3]</a:t>
                      </a: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1575.42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L1C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/A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Q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-158.5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BPSK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(1)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1.023</a:t>
                      </a:r>
                      <a:endParaRPr lang="ja-JP" sz="900" b="0" kern="10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</a:t>
                      </a: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NAV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L1CA</a:t>
                      </a: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3600" marB="360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102808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L1P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(Y)</a:t>
                      </a:r>
                      <a:r>
                        <a:rPr lang="en-US" sz="900" b="0" kern="10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*1</a:t>
                      </a:r>
                      <a:endParaRPr lang="ja-JP" sz="900" b="0" kern="100" baseline="300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-161.5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BPSK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(10)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1week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10.23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1week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LNAV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3600" marB="360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837396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L1M</a:t>
                      </a:r>
                      <a:endParaRPr lang="ja-JP" sz="900" b="0" kern="100" baseline="300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BOC(10,5)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5.115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Block </a:t>
                      </a: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IIR</a:t>
                      </a: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</a:t>
                      </a: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~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758236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L1C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-D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-163</a:t>
                      </a: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.0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BOC(1,1)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10230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1.023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CNAV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-2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BCH,LDPC</a:t>
                      </a:r>
                      <a:endParaRPr lang="ja-JP" sz="8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GPS III</a:t>
                      </a: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~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L1CD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074838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L1C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-P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-158.25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8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TMBOC</a:t>
                      </a:r>
                      <a:r>
                        <a:rPr lang="en-US" sz="8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(6,1,4/33)</a:t>
                      </a:r>
                      <a:endParaRPr lang="ja-JP" sz="8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10230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1.023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1800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18000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18000" marB="18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L1CP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316453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1227.6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L2C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/A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Q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-164.5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BPSK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(1)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1.023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LNAV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 </a:t>
                      </a: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IIR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-M</a:t>
                      </a: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~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572087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L2P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(Y)</a:t>
                      </a:r>
                      <a:r>
                        <a:rPr kumimoji="1"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8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-164.5/-161.5</a:t>
                      </a:r>
                      <a:endParaRPr lang="ja-JP" sz="8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BPSK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(10)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1week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10.23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1week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1week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LNAV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3600" marB="360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399760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L2M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BOC(10,5)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5.115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 </a:t>
                      </a: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IIR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-M</a:t>
                      </a: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~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296440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L2C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-M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Q/I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-160.0/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-158.5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BPSK(1)+TDM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10230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0.5115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LNAV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 </a:t>
                      </a: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IIR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-M</a:t>
                      </a: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~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334239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CNAV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1/2 </a:t>
                      </a:r>
                      <a:r>
                        <a:rPr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*6</a:t>
                      </a:r>
                      <a:endParaRPr lang="ja-JP" sz="900" b="0" kern="100" baseline="300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L2CM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298419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7200" marB="720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L2C</a:t>
                      </a: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-L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BPSK(1)+TDM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767250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0.5115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1500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(L2CL)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361814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1176.45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L5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8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-157.9/-157.0</a:t>
                      </a:r>
                      <a:endParaRPr lang="ja-JP" sz="8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BPSK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(10)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10230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10.23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 (NH)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CNAV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1/2</a:t>
                      </a: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*6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 </a:t>
                      </a: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IIF</a:t>
                      </a: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~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L5I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79777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L5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-Q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Q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8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-157.9/-157.0</a:t>
                      </a:r>
                      <a:endParaRPr lang="ja-JP" sz="8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BPSK</a:t>
                      </a: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10230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10.23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20 (NH)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18000" marB="18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L5Q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313418"/>
                  </a:ext>
                </a:extLst>
              </a:tr>
              <a:tr h="120012">
                <a:tc rowSpan="1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rgbClr val="FF9900"/>
                          </a:solidFill>
                          <a:effectLst/>
                          <a:latin typeface="+mj-lt"/>
                        </a:rPr>
                        <a:t>GLONASS</a:t>
                      </a: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[4][5][6][7]</a:t>
                      </a:r>
                      <a:r>
                        <a:rPr lang="en-US" sz="900" b="1" kern="10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1602.0 +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0.5625K</a:t>
                      </a:r>
                      <a:r>
                        <a:rPr lang="en-US" sz="900" b="0" kern="10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*2</a:t>
                      </a:r>
                      <a:endParaRPr lang="ja-JP" sz="900" b="0" kern="100" baseline="300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L1C/A</a:t>
                      </a:r>
                      <a:r>
                        <a:rPr lang="en-US" sz="900" b="0" kern="10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*4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</a:t>
                      </a:r>
                      <a:endParaRPr lang="ja-JP" sz="900" b="0" kern="10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-161.0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BPSK(0.5)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511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0.511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 / 2</a:t>
                      </a:r>
                      <a:r>
                        <a:rPr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*3</a:t>
                      </a:r>
                      <a:endParaRPr lang="ja-JP" sz="900" b="0" kern="100" baseline="300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 / 2</a:t>
                      </a:r>
                      <a:r>
                        <a:rPr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*3</a:t>
                      </a:r>
                      <a:endParaRPr lang="ja-JP" sz="900" b="0" kern="100" baseline="300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GLO-STR</a:t>
                      </a:r>
                      <a:endParaRPr lang="ja-JP" sz="8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G1CA</a:t>
                      </a: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3600" marB="360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771706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L1P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Q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BPSK(5)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7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5110000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5.11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3600" marB="360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5426536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1600.995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L1OCd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BPSK(1)+TDM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0.5115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 (MC)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GLO-STR</a:t>
                      </a:r>
                      <a:endParaRPr lang="ja-JP" sz="8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125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1/2</a:t>
                      </a: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*6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GLO-K2~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G1OCD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178955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L1OCp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BOC(1,1)+TDM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4092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0.5115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8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G1OCP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11174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L1SC</a:t>
                      </a:r>
                      <a:endParaRPr lang="ja-JP" sz="900" b="0" kern="100" baseline="300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476269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1246.0 +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0.4375K</a:t>
                      </a:r>
                      <a:r>
                        <a:rPr kumimoji="1"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*2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L2C/A</a:t>
                      </a:r>
                      <a:r>
                        <a:rPr kumimoji="1"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*5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-167.0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BPSK(0.5)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511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0.511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 / 2</a:t>
                      </a:r>
                      <a:r>
                        <a:rPr kumimoji="1"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 / 2</a:t>
                      </a:r>
                      <a:r>
                        <a:rPr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*3</a:t>
                      </a:r>
                      <a:endParaRPr lang="ja-JP" sz="900" b="0" kern="100" baseline="300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GLO-STR</a:t>
                      </a:r>
                      <a:endParaRPr lang="ja-JP" sz="8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G2CA</a:t>
                      </a: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3600" marB="360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086101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L2P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 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Q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BPSK(5)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7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5110000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5.11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3600" marB="360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827501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1248.06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L2CSI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BPSK(1)+TDM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0.5115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GLO-K2~</a:t>
                      </a: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681375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7200" marB="72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L2OCp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BOC(1,1)+TDM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0.5115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G2OCP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3148820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L2SC</a:t>
                      </a:r>
                      <a:endParaRPr lang="ja-JP" sz="900" b="0" kern="100" baseline="300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0307664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1202.025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L3OCd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BPSK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(10)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10230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10.23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 (BC)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GLO-STR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1/2</a:t>
                      </a: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*6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GLO-</a:t>
                      </a: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K1</a:t>
                      </a: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~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G3OCD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026932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L3OCp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Q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BPSK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(10)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10230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10.23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 (NH)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G3OCP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989863"/>
                  </a:ext>
                </a:extLst>
              </a:tr>
              <a:tr h="120012">
                <a:tc rowSpan="7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rgbClr val="CC00CC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Galileo</a:t>
                      </a:r>
                      <a:r>
                        <a:rPr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[8]</a:t>
                      </a:r>
                      <a:endParaRPr lang="ja-JP" sz="900" b="0" kern="100" baseline="300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1575.42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E1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-A</a:t>
                      </a:r>
                      <a:endParaRPr lang="ja-JP" sz="900" b="0" kern="100" baseline="300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Q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BOC(15,2.5)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2.5575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G/NAV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PRS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809283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E1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-B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-157.0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CBOC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(6,1,1/11)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4092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1.023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I/NAV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125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1/2</a:t>
                      </a: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*6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OS, </a:t>
                      </a: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SoL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, CS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E1B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6322088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E1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-C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CBOC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(6,1,1/11)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4092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1.023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E1C</a:t>
                      </a: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582469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0" kern="100" baseline="300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1176.45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E5a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-155.0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F/NAV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1/2</a:t>
                      </a: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*6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OS, CS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E5AI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839377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0" kern="100" baseline="300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E5a-Q</a:t>
                      </a:r>
                      <a:endParaRPr lang="ja-JP" sz="900" kern="10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E5AQ</a:t>
                      </a: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59222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0" kern="100" baseline="300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1207.14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E5b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-155.0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I/NAV</a:t>
                      </a:r>
                      <a:endParaRPr lang="ja-JP" sz="900" b="0" kern="10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125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1/2</a:t>
                      </a: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*6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OS, </a:t>
                      </a: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SoL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, CS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E5BI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173221"/>
                  </a:ext>
                </a:extLst>
              </a:tr>
              <a:tr h="120012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0" kern="100" baseline="300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0367" marR="20367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E5b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-Q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E5BQ</a:t>
                      </a: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8969560"/>
                  </a:ext>
                </a:extLst>
              </a:tr>
            </a:tbl>
          </a:graphicData>
        </a:graphic>
      </p:graphicFrame>
      <p:sp>
        <p:nvSpPr>
          <p:cNvPr id="6" name="Text Box 52">
            <a:extLst>
              <a:ext uri="{FF2B5EF4-FFF2-40B4-BE49-F238E27FC236}">
                <a16:creationId xmlns:a16="http://schemas.microsoft.com/office/drawing/2014/main" id="{FC9684D1-8EC8-4D0E-B028-DED57FCF3E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541" y="6381327"/>
            <a:ext cx="8316924" cy="145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tIns="3600" rIns="72000" bIns="3600">
            <a:spAutoFit/>
          </a:bodyPr>
          <a:lstStyle/>
          <a:p>
            <a:pPr algn="ctr">
              <a:defRPr/>
            </a:pPr>
            <a:r>
              <a:rPr lang="en-US" altLang="ja-JP" sz="900" dirty="0">
                <a:latin typeface="+mj-lt"/>
                <a:ea typeface="ＭＳ 明朝" pitchFamily="17" charset="-128"/>
              </a:rPr>
              <a:t>*1 AS ON, *2 K = {-7, ..., +6}, *3 Odd FCN, *4 L1OF, *5 L2OF, *6 Convolutional Code (R=1/2, K=7), NH: Neuman Hoffman Code, MC: Manchester Code, BC: Barker Code</a:t>
            </a: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75467FF1-3B1F-70F7-B955-98BCF881A6CB}"/>
              </a:ext>
            </a:extLst>
          </p:cNvPr>
          <p:cNvGraphicFramePr>
            <a:graphicFrameLocks noGrp="1"/>
          </p:cNvGraphicFramePr>
          <p:nvPr/>
        </p:nvGraphicFramePr>
        <p:xfrm>
          <a:off x="431540" y="1088740"/>
          <a:ext cx="8316924" cy="6172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332516335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709382227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3059427333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947568908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62908973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544508398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347251805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689572748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99262594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77200273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17725472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57103395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248299587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069936599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309954666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565333373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628015514"/>
                    </a:ext>
                  </a:extLst>
                </a:gridCol>
              </a:tblGrid>
              <a:tr h="2057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System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Carrier Freq. (MHz)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Signal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I/Q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Min Rec. Power (</a:t>
                      </a:r>
                      <a:r>
                        <a:rPr kumimoji="1" lang="en-US" altLang="ja-JP" sz="900" dirty="0" err="1">
                          <a:solidFill>
                            <a:schemeClr val="tx1"/>
                          </a:solidFill>
                        </a:rPr>
                        <a:t>dBW</a:t>
                      </a:r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Modulation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Primary Code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Secondary </a:t>
                      </a: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Code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Navigation Data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 dirty="0">
                          <a:solidFill>
                            <a:schemeClr val="tx1"/>
                          </a:solidFill>
                        </a:rPr>
                        <a:t>Notes</a:t>
                      </a:r>
                      <a:endParaRPr kumimoji="1" lang="ja-JP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 dirty="0">
                          <a:solidFill>
                            <a:schemeClr val="tx1"/>
                          </a:solidFill>
                        </a:rPr>
                        <a:t>Pocket</a:t>
                      </a:r>
                    </a:p>
                    <a:p>
                      <a:pPr algn="ctr"/>
                      <a:r>
                        <a:rPr kumimoji="1" lang="en-US" altLang="ja-JP" sz="900" b="1" dirty="0">
                          <a:solidFill>
                            <a:schemeClr val="tx1"/>
                          </a:solidFill>
                        </a:rPr>
                        <a:t>SDR</a:t>
                      </a:r>
                    </a:p>
                    <a:p>
                      <a:pPr algn="ctr"/>
                      <a:r>
                        <a:rPr kumimoji="1" lang="en-US" altLang="ja-JP" sz="900" b="1" dirty="0">
                          <a:solidFill>
                            <a:schemeClr val="tx1"/>
                          </a:solidFill>
                        </a:rPr>
                        <a:t>Signal ID</a:t>
                      </a:r>
                      <a:endParaRPr kumimoji="1" lang="ja-JP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57734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Length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(chip)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Chip Rate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900" b="1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Mcps</a:t>
                      </a: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)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Cycle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900" b="1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ms</a:t>
                      </a: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Length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(chip)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Cycle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900" b="1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ms</a:t>
                      </a: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)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Data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Symbol Rate (</a:t>
                      </a:r>
                      <a:r>
                        <a:rPr lang="en-US" altLang="ja-JP" sz="900" b="1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sps</a:t>
                      </a:r>
                      <a:r>
                        <a:rPr lang="en-US" altLang="ja-JP" sz="8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)</a:t>
                      </a:r>
                      <a:endParaRPr lang="ja-JP" sz="8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Data Rate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(bps)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FEC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671301"/>
                  </a:ext>
                </a:extLst>
              </a:tr>
            </a:tbl>
          </a:graphicData>
        </a:graphic>
      </p:graphicFrame>
      <p:sp>
        <p:nvSpPr>
          <p:cNvPr id="4" name="Text Box 52">
            <a:extLst>
              <a:ext uri="{FF2B5EF4-FFF2-40B4-BE49-F238E27FC236}">
                <a16:creationId xmlns:a16="http://schemas.microsoft.com/office/drawing/2014/main" id="{BB5CCDA2-6C1C-80E3-FE5F-B17D6A173A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9477" y="801109"/>
            <a:ext cx="371364" cy="1457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3600" rIns="72000" bIns="3600">
            <a:spAutoFit/>
          </a:bodyPr>
          <a:lstStyle/>
          <a:p>
            <a:pPr algn="ctr">
              <a:defRPr/>
            </a:pPr>
            <a:endParaRPr lang="en-US" altLang="ja-JP" sz="900" dirty="0">
              <a:latin typeface="+mj-lt"/>
              <a:ea typeface="ＭＳ 明朝" pitchFamily="17" charset="-128"/>
            </a:endParaRPr>
          </a:p>
        </p:txBody>
      </p:sp>
      <p:sp>
        <p:nvSpPr>
          <p:cNvPr id="5" name="Text Box 52">
            <a:extLst>
              <a:ext uri="{FF2B5EF4-FFF2-40B4-BE49-F238E27FC236}">
                <a16:creationId xmlns:a16="http://schemas.microsoft.com/office/drawing/2014/main" id="{120A0855-CDC9-C2CF-1600-BDF9493491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0841" y="800418"/>
            <a:ext cx="1431775" cy="145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tIns="3600" rIns="72000" bIns="3600">
            <a:spAutoFit/>
          </a:bodyPr>
          <a:lstStyle/>
          <a:p>
            <a:pPr algn="ctr">
              <a:defRPr/>
            </a:pPr>
            <a:r>
              <a:rPr lang="en-US" altLang="ja-JP" sz="900" dirty="0">
                <a:latin typeface="+mj-lt"/>
                <a:ea typeface="ＭＳ 明朝" pitchFamily="17" charset="-128"/>
              </a:rPr>
              <a:t>Military or Restricted Signal</a:t>
            </a:r>
          </a:p>
        </p:txBody>
      </p:sp>
    </p:spTree>
    <p:extLst>
      <p:ext uri="{BB962C8B-B14F-4D97-AF65-F5344CB8AC3E}">
        <p14:creationId xmlns:p14="http://schemas.microsoft.com/office/powerpoint/2010/main" val="2217043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5" name="タイトル 1">
            <a:extLst>
              <a:ext uri="{FF2B5EF4-FFF2-40B4-BE49-F238E27FC236}">
                <a16:creationId xmlns:a16="http://schemas.microsoft.com/office/drawing/2014/main" id="{A6C4BF47-A573-4CAE-AAC9-B006A54A6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2400" b="1" dirty="0">
                <a:solidFill>
                  <a:schemeClr val="tx1"/>
                </a:solidFill>
              </a:rPr>
              <a:t>GNSS Signals </a:t>
            </a:r>
            <a:r>
              <a:rPr lang="en-US" altLang="ja-JP" sz="2400" dirty="0">
                <a:solidFill>
                  <a:schemeClr val="tx1"/>
                </a:solidFill>
              </a:rPr>
              <a:t>(2/3)</a:t>
            </a:r>
            <a:endParaRPr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スライド番号プレースホルダ 20">
            <a:extLst>
              <a:ext uri="{FF2B5EF4-FFF2-40B4-BE49-F238E27FC236}">
                <a16:creationId xmlns:a16="http://schemas.microsoft.com/office/drawing/2014/main" id="{6072A7FD-5C96-45C0-A2C9-927E9572B2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fld id="{1F5A91CE-2731-4DAE-BD0D-B2B3DD7AE0C6}" type="slidenum">
              <a:rPr lang="ja-JP" altLang="en-US" sz="1200">
                <a:latin typeface="Calibri" panose="020F0502020204030204" pitchFamily="34" charset="0"/>
              </a:rPr>
              <a:pPr eaLnBrk="1" hangingPunct="1"/>
              <a:t>3</a:t>
            </a:fld>
            <a:endParaRPr lang="ja-JP" altLang="en-US" sz="1200" dirty="0">
              <a:latin typeface="Calibri" panose="020F0502020204030204" pitchFamily="34" charset="0"/>
            </a:endParaRP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8557C7C3-0E64-4225-B311-F1DDA000112C}"/>
              </a:ext>
            </a:extLst>
          </p:cNvPr>
          <p:cNvGraphicFramePr>
            <a:graphicFrameLocks noGrp="1"/>
          </p:cNvGraphicFramePr>
          <p:nvPr/>
        </p:nvGraphicFramePr>
        <p:xfrm>
          <a:off x="431540" y="1736812"/>
          <a:ext cx="8316924" cy="462315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3907946926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3674986815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3438522820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632206805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390406277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680995624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59949365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50804809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449640536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40544441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821719459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41744707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14968342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958085100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3187014589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588832987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1099291296"/>
                    </a:ext>
                  </a:extLst>
                </a:gridCol>
              </a:tblGrid>
              <a:tr h="114100">
                <a:tc rowSpan="4">
                  <a:txBody>
                    <a:bodyPr/>
                    <a:lstStyle/>
                    <a:p>
                      <a:r>
                        <a:rPr kumimoji="1" lang="en-US" altLang="ja-JP" sz="900" b="1" dirty="0">
                          <a:solidFill>
                            <a:srgbClr val="CC00CC"/>
                          </a:solidFill>
                        </a:rPr>
                        <a:t>Galileo</a:t>
                      </a:r>
                    </a:p>
                    <a:p>
                      <a:r>
                        <a:rPr kumimoji="1" lang="en-US" altLang="ja-JP" sz="900" b="1" dirty="0">
                          <a:solidFill>
                            <a:srgbClr val="CC00CC"/>
                          </a:solidFill>
                        </a:rPr>
                        <a:t>(Cont.)</a:t>
                      </a:r>
                      <a:endParaRPr kumimoji="1" lang="ja-JP" altLang="en-US" sz="900" b="1" dirty="0">
                        <a:solidFill>
                          <a:srgbClr val="CC00CC"/>
                        </a:solidFill>
                      </a:endParaRPr>
                    </a:p>
                  </a:txBody>
                  <a:tcPr marL="21600" marR="216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1191.795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E5a+</a:t>
                      </a: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*7</a:t>
                      </a:r>
                      <a:endParaRPr lang="ja-JP" sz="900" b="0" kern="100" baseline="300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(-152.0)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8-</a:t>
                      </a: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PSK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71194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14400" marB="14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1278.75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E6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-A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BOC(10,5)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5.115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G/NAV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PRS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482702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14400" marB="14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E6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-B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-155.0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(5)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5115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5.115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C/NAV</a:t>
                      </a:r>
                      <a:endParaRPr lang="ja-JP" sz="900" kern="10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1/2</a:t>
                      </a: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*6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CAS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ja-JP" alt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HAS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E6B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4221653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14400" marB="14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E6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-C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(5)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5115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5.115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E6C</a:t>
                      </a: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972201"/>
                  </a:ext>
                </a:extLst>
              </a:tr>
              <a:tr h="114100">
                <a:tc rowSpan="17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rgbClr val="3333FF"/>
                          </a:solidFill>
                          <a:effectLst/>
                          <a:latin typeface="+mj-lt"/>
                        </a:rPr>
                        <a:t>QZSS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[9][10][11][12]</a:t>
                      </a:r>
                      <a:r>
                        <a:rPr kumimoji="1" lang="en-US" altLang="ja-JP" sz="900" b="1" kern="1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kumimoji="1" lang="ja-JP" altLang="ja-JP" sz="9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1575.42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L1C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/A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I/Q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-158.5</a:t>
                      </a:r>
                      <a:r>
                        <a:rPr lang="en-US" sz="900" kern="100" baseline="300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*8</a:t>
                      </a:r>
                      <a:endParaRPr lang="ja-JP" sz="900" kern="100" baseline="300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1.023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LNAV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L1CA</a:t>
                      </a: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059290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L1C/B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baseline="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-158.5</a:t>
                      </a:r>
                      <a:endParaRPr lang="ja-JP" sz="900" kern="100" baseline="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BOC(1,1)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1.023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LNAV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L1CB</a:t>
                      </a: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99543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14400" marB="14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L1C-D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-163.0</a:t>
                      </a:r>
                      <a:r>
                        <a:rPr lang="en-US" sz="900" kern="100" baseline="300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*9</a:t>
                      </a:r>
                      <a:endParaRPr lang="ja-JP" sz="900" kern="100" baseline="300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BOC(1,1)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1.023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CNAV2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BCH,LDPC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L1CD</a:t>
                      </a: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292391"/>
                  </a:ext>
                </a:extLst>
              </a:tr>
              <a:tr h="147996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14400" marB="14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L1C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-P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-158.25</a:t>
                      </a:r>
                      <a:endParaRPr lang="ja-JP" sz="900" kern="100" baseline="300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BOC(1,1)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1.023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1800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18000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dirty="0">
                          <a:effectLst/>
                          <a:latin typeface="+mj-lt"/>
                        </a:rPr>
                        <a:t>Block</a:t>
                      </a:r>
                      <a:r>
                        <a:rPr lang="ja-JP" altLang="en-US" sz="900" dirty="0">
                          <a:effectLst/>
                          <a:latin typeface="+mj-lt"/>
                        </a:rPr>
                        <a:t> </a:t>
                      </a:r>
                      <a:r>
                        <a:rPr lang="en-US" altLang="ja-JP" sz="900" dirty="0">
                          <a:effectLst/>
                          <a:latin typeface="+mj-lt"/>
                        </a:rPr>
                        <a:t>I</a:t>
                      </a: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L1CP</a:t>
                      </a: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094070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-158.25</a:t>
                      </a:r>
                      <a:r>
                        <a:rPr kumimoji="1" lang="en-US" altLang="ja-JP" sz="900" kern="1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*10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8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TMBOC</a:t>
                      </a:r>
                      <a:r>
                        <a:rPr lang="en-US" sz="8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(6,1,4/33)</a:t>
                      </a:r>
                      <a:endParaRPr lang="ja-JP" sz="8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10230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1.023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1800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18000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</a:t>
                      </a:r>
                      <a:r>
                        <a:rPr kumimoji="1" lang="ja-JP" altLang="en-US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II ~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L1CP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7607454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14400" marB="14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L1S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-161.0/</a:t>
                      </a:r>
                      <a:r>
                        <a:rPr lang="en-US" altLang="ja-JP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-158.5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1.023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L1S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1/2</a:t>
                      </a: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*6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dirty="0">
                          <a:effectLst/>
                          <a:latin typeface="+mj-lt"/>
                        </a:rPr>
                        <a:t>SLAS</a:t>
                      </a: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L1S</a:t>
                      </a: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784842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14400" marB="14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1227.6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L2C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-M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-160.0/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-158.5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BPSK(1)+TDM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0.5115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CNAV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1/2</a:t>
                      </a: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*6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L2CM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76445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L2C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-L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BPSK(1)+TDM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767250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0.5115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1500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(L2CL)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73718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14400" marB="14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1176.45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L5-I</a:t>
                      </a:r>
                      <a:endParaRPr lang="ja-JP" sz="900" kern="10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-157.9/</a:t>
                      </a:r>
                      <a:r>
                        <a:rPr lang="en-US" altLang="ja-JP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-157.0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 (NH)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CNAV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1/2</a:t>
                      </a: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*6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L5I</a:t>
                      </a: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486095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14400" marB="14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L5-Q</a:t>
                      </a:r>
                      <a:endParaRPr lang="ja-JP" sz="900" kern="10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-157.9</a:t>
                      </a:r>
                      <a:r>
                        <a:rPr kumimoji="1" lang="en-US" altLang="ja-JP" sz="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/-157.0</a:t>
                      </a:r>
                      <a:endParaRPr kumimoji="1" lang="ja-JP" altLang="ja-JP" sz="8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 (NH)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L5Q</a:t>
                      </a: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217013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L5S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-157.0</a:t>
                      </a:r>
                      <a:r>
                        <a:rPr kumimoji="1" lang="en-US" altLang="ja-JP" sz="900" kern="1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*11</a:t>
                      </a:r>
                      <a:endParaRPr kumimoji="1" lang="ja-JP" altLang="ja-JP" sz="900" kern="100" baseline="300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L5S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1/2</a:t>
                      </a: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*6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dirty="0">
                          <a:effectLst/>
                          <a:latin typeface="+mj-lt"/>
                        </a:rPr>
                        <a:t>Normal mode</a:t>
                      </a: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L5SI</a:t>
                      </a: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197857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 (MC)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L5S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1/2</a:t>
                      </a: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*6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dirty="0" err="1">
                          <a:effectLst/>
                          <a:latin typeface="+mj-lt"/>
                        </a:rPr>
                        <a:t>Verif</a:t>
                      </a:r>
                      <a:r>
                        <a:rPr lang="en-US" altLang="ja-JP" sz="900" dirty="0">
                          <a:effectLst/>
                          <a:latin typeface="+mj-lt"/>
                        </a:rPr>
                        <a:t>.  mode</a:t>
                      </a:r>
                      <a:endParaRPr lang="ja-JP" sz="11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L5SIV</a:t>
                      </a: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878366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L5S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kumimoji="1" lang="ja-JP" altLang="ja-JP" sz="1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 (NH)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Normal mode</a:t>
                      </a:r>
                      <a:endParaRPr kumimoji="1" lang="ja-JP" altLang="ja-JP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L5SQ</a:t>
                      </a: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606987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kumimoji="1" lang="ja-JP" altLang="ja-JP" sz="900" kern="100" baseline="300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 (MC)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Verif</a:t>
                      </a:r>
                      <a:r>
                        <a:rPr kumimoji="1" lang="en-US" altLang="ja-JP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mode</a:t>
                      </a:r>
                      <a:endParaRPr kumimoji="1" lang="ja-JP" altLang="ja-JP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L5SQV</a:t>
                      </a:r>
                      <a:endParaRPr kumimoji="1" lang="ja-JP" altLang="ja-JP" sz="9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" marR="21600" marT="3600" marB="360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793788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14400" marB="14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1278.75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6D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-155.7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BPSK(5)+TDM</a:t>
                      </a:r>
                      <a:r>
                        <a:rPr lang="en-US" sz="800" kern="100" baseline="300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*12</a:t>
                      </a:r>
                      <a:endParaRPr lang="ja-JP" sz="800" kern="100" baseline="300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2.5575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6D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RS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CLAS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L6D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7778569"/>
                  </a:ext>
                </a:extLst>
              </a:tr>
              <a:tr h="114100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18000" marB="18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18000" marB="18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L6L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18000" marB="18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18000" marB="18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BPSK(5)+TDM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7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1048575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2.5575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410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 (MC)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820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Block</a:t>
                      </a:r>
                      <a:r>
                        <a:rPr kumimoji="1" lang="ja-JP" altLang="en-US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altLang="ja-JP" sz="9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kumimoji="1" lang="ja-JP" altLang="ja-JP" sz="9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kumimoji="1" lang="ja-JP" altLang="ja-JP" sz="9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" marR="21600" marT="3600" marB="360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783067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18000" marB="18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18000" marB="18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L6E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18000" marB="18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18000" marB="18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BPSK(5)+TDM</a:t>
                      </a:r>
                      <a:r>
                        <a:rPr kumimoji="1" lang="en-US" altLang="ja-JP" sz="800" kern="1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*12</a:t>
                      </a:r>
                      <a:endParaRPr kumimoji="1" lang="ja-JP" altLang="ja-JP" sz="800" kern="100" baseline="300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2.5575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4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6E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RS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MADOCA-PPP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L6E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234487"/>
                  </a:ext>
                </a:extLst>
              </a:tr>
              <a:tr h="0">
                <a:tc rowSpan="1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1" kern="1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BeiDou</a:t>
                      </a:r>
                      <a:r>
                        <a:rPr kumimoji="1" lang="en-US" altLang="ja-JP" sz="900" b="1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[13][14][15]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[16][17]</a:t>
                      </a: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1561.098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B1</a:t>
                      </a:r>
                      <a:r>
                        <a:rPr lang="en-US" altLang="ja-JP" sz="900" kern="100" dirty="0" err="1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-163.0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BPSK(2)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2046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2.046</a:t>
                      </a: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20 (NH)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20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D1</a:t>
                      </a:r>
                      <a:endParaRPr lang="ja-JP" sz="900" kern="100" baseline="300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BCH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B1I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49398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ja-JP" altLang="ja-JP" sz="9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D2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500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BCH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GEO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B1I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40938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ja-JP" altLang="ja-JP" sz="900" b="1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B1Q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(2)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2.046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27404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en-US" altLang="ja-JP" sz="900" b="0" kern="100" baseline="300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1575.42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B1C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-D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-159.0/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-161.0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BOC(1,1)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1.023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B-</a:t>
                      </a:r>
                      <a:r>
                        <a:rPr lang="en-US" altLang="ja-JP" sz="8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CNAV1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NB-LDPC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dirty="0">
                          <a:effectLst/>
                          <a:latin typeface="+mj-lt"/>
                        </a:rPr>
                        <a:t>BDS-3</a:t>
                      </a: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B1CD</a:t>
                      </a: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18746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en-US" altLang="ja-JP" sz="900" b="0" kern="100" baseline="300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B1C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-P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QMBOC</a:t>
                      </a:r>
                      <a:r>
                        <a:rPr lang="en-US" altLang="ja-JP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(6,1,4/33)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1.023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1800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18000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tabLst>
                          <a:tab pos="215900" algn="l"/>
                        </a:tabLst>
                      </a:pPr>
                      <a:endParaRPr lang="ja-JP" sz="10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B1CP</a:t>
                      </a: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13837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en-US" altLang="ja-JP" sz="900" b="0" kern="100" baseline="300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B1A-D</a:t>
                      </a:r>
                      <a:endParaRPr lang="ja-JP" sz="900" kern="100" baseline="300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BOC(14,2)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2.046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tabLst>
                          <a:tab pos="215900" algn="l"/>
                        </a:tabLst>
                      </a:pPr>
                      <a:endParaRPr lang="ja-JP" sz="10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42099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en-US" altLang="ja-JP" sz="900" b="0" kern="100" baseline="300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B1A-P</a:t>
                      </a:r>
                      <a:endParaRPr kumimoji="1" lang="ja-JP" altLang="ja-JP" sz="900" kern="100" baseline="300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2.046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tabLst>
                          <a:tab pos="215900" algn="l"/>
                        </a:tabLst>
                      </a:pPr>
                      <a:endParaRPr lang="ja-JP" sz="10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0282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en-US" altLang="ja-JP" sz="900" b="0" kern="100" baseline="300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1176.45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B2a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-D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-156.0/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-158.0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B-</a:t>
                      </a:r>
                      <a:r>
                        <a:rPr lang="en-US" altLang="ja-JP" sz="8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CNAV2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NB-LDPC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dirty="0">
                          <a:effectLst/>
                          <a:latin typeface="+mj-lt"/>
                        </a:rPr>
                        <a:t>BDS-3</a:t>
                      </a: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B2AD</a:t>
                      </a: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63307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en-US" altLang="ja-JP" sz="900" b="0" kern="100" baseline="300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ja-JP" altLang="ja-JP" sz="1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B2a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-P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B2AP</a:t>
                      </a: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5532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en-US" altLang="ja-JP" sz="900" b="0" kern="100" baseline="300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1207.14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B2</a:t>
                      </a:r>
                      <a:r>
                        <a:rPr lang="en-US" altLang="ja-JP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(2)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2046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2.046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 (NH)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D1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BCH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B2I</a:t>
                      </a: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62503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en-US" altLang="ja-JP" sz="900" b="0" kern="100" baseline="300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D2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500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Ｐゴシック" panose="020B0600070205080204" pitchFamily="50" charset="-128"/>
                          <a:cs typeface="Times New Roman" panose="02020603050405020304" pitchFamily="18" charset="0"/>
                        </a:rPr>
                        <a:t>BCH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dirty="0">
                          <a:effectLst/>
                          <a:latin typeface="+mj-lt"/>
                        </a:rPr>
                        <a:t>GEO</a:t>
                      </a: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B2I</a:t>
                      </a:r>
                      <a:endParaRPr kumimoji="1" lang="ja-JP" altLang="ja-JP" sz="9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" marR="21600" marT="3600" marB="360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982073"/>
                  </a:ext>
                </a:extLst>
              </a:tr>
            </a:tbl>
          </a:graphicData>
        </a:graphic>
      </p:graphicFrame>
      <p:sp>
        <p:nvSpPr>
          <p:cNvPr id="6" name="Text Box 52">
            <a:extLst>
              <a:ext uri="{FF2B5EF4-FFF2-40B4-BE49-F238E27FC236}">
                <a16:creationId xmlns:a16="http://schemas.microsoft.com/office/drawing/2014/main" id="{04BC7173-2641-403C-A5B5-A0831F6E4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540" y="6381328"/>
            <a:ext cx="8316923" cy="145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tIns="3600" rIns="72000" bIns="3600">
            <a:spAutoFit/>
          </a:bodyPr>
          <a:lstStyle/>
          <a:p>
            <a:pPr algn="ctr">
              <a:defRPr/>
            </a:pPr>
            <a:r>
              <a:rPr lang="en-US" altLang="ja-JP" sz="900" dirty="0">
                <a:latin typeface="+mj-lt"/>
                <a:ea typeface="ＭＳ 明朝" pitchFamily="17" charset="-128"/>
              </a:rPr>
              <a:t>*7 </a:t>
            </a:r>
            <a:r>
              <a:rPr lang="en-US" altLang="ja-JP" sz="900" dirty="0" err="1">
                <a:latin typeface="+mj-lt"/>
                <a:ea typeface="ＭＳ 明朝" pitchFamily="17" charset="-128"/>
              </a:rPr>
              <a:t>AltBOC</a:t>
            </a:r>
            <a:r>
              <a:rPr lang="en-US" altLang="ja-JP" sz="900" dirty="0">
                <a:latin typeface="+mj-lt"/>
                <a:ea typeface="ＭＳ 明朝" pitchFamily="17" charset="-128"/>
              </a:rPr>
              <a:t>, *8  -164.0 </a:t>
            </a:r>
            <a:r>
              <a:rPr lang="en-US" altLang="ja-JP" sz="900" dirty="0" err="1">
                <a:latin typeface="+mj-lt"/>
                <a:ea typeface="ＭＳ 明朝" pitchFamily="17" charset="-128"/>
              </a:rPr>
              <a:t>dBW</a:t>
            </a:r>
            <a:r>
              <a:rPr lang="en-US" altLang="ja-JP" sz="900" dirty="0">
                <a:latin typeface="+mj-lt"/>
                <a:ea typeface="ＭＳ 明朝" pitchFamily="17" charset="-128"/>
              </a:rPr>
              <a:t> (SVID=7), *9 -167.2 </a:t>
            </a:r>
            <a:r>
              <a:rPr lang="en-US" altLang="ja-JP" sz="900" dirty="0" err="1">
                <a:latin typeface="+mj-lt"/>
                <a:ea typeface="ＭＳ 明朝" pitchFamily="17" charset="-128"/>
              </a:rPr>
              <a:t>dBW</a:t>
            </a:r>
            <a:r>
              <a:rPr lang="en-US" altLang="ja-JP" sz="900" dirty="0">
                <a:latin typeface="+mj-lt"/>
                <a:ea typeface="ＭＳ 明朝" pitchFamily="17" charset="-128"/>
              </a:rPr>
              <a:t> (SVID=7), *10 -162.4 </a:t>
            </a:r>
            <a:r>
              <a:rPr lang="en-US" altLang="ja-JP" sz="900" dirty="0" err="1">
                <a:latin typeface="+mj-lt"/>
                <a:ea typeface="ＭＳ 明朝" pitchFamily="17" charset="-128"/>
              </a:rPr>
              <a:t>dBW</a:t>
            </a:r>
            <a:r>
              <a:rPr lang="en-US" altLang="ja-JP" sz="900" dirty="0">
                <a:latin typeface="+mj-lt"/>
                <a:ea typeface="ＭＳ 明朝" pitchFamily="17" charset="-128"/>
              </a:rPr>
              <a:t> (SVID=7), *11 -162.6 </a:t>
            </a:r>
            <a:r>
              <a:rPr lang="en-US" altLang="ja-JP" sz="900" dirty="0" err="1">
                <a:latin typeface="+mj-lt"/>
                <a:ea typeface="ＭＳ 明朝" pitchFamily="17" charset="-128"/>
              </a:rPr>
              <a:t>dBW</a:t>
            </a:r>
            <a:r>
              <a:rPr lang="en-US" altLang="ja-JP" sz="900" dirty="0">
                <a:latin typeface="+mj-lt"/>
                <a:ea typeface="ＭＳ 明朝" pitchFamily="17" charset="-128"/>
              </a:rPr>
              <a:t> (SVID=3), *12 +CSK by Nav Data</a:t>
            </a: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9CFE2B27-35C3-372A-DFEC-AE13EF9F651E}"/>
              </a:ext>
            </a:extLst>
          </p:cNvPr>
          <p:cNvGraphicFramePr>
            <a:graphicFrameLocks noGrp="1"/>
          </p:cNvGraphicFramePr>
          <p:nvPr/>
        </p:nvGraphicFramePr>
        <p:xfrm>
          <a:off x="431540" y="1088740"/>
          <a:ext cx="8316924" cy="6172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332516335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709382227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3059427333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947568908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62908973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544508398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347251805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689572748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99262594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77200273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17725472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57103395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248299587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069936599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309954666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565333373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628015514"/>
                    </a:ext>
                  </a:extLst>
                </a:gridCol>
              </a:tblGrid>
              <a:tr h="2057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System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Carrier Freq. (MHz)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Signal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I/Q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Min Rec. Power (</a:t>
                      </a:r>
                      <a:r>
                        <a:rPr kumimoji="1" lang="en-US" altLang="ja-JP" sz="900" dirty="0" err="1">
                          <a:solidFill>
                            <a:schemeClr val="tx1"/>
                          </a:solidFill>
                        </a:rPr>
                        <a:t>dBW</a:t>
                      </a:r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Modulation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Primary Code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Secondary Code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Navigation Data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 dirty="0">
                          <a:solidFill>
                            <a:schemeClr val="tx1"/>
                          </a:solidFill>
                        </a:rPr>
                        <a:t>Notes</a:t>
                      </a:r>
                      <a:endParaRPr kumimoji="1" lang="ja-JP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 dirty="0">
                          <a:solidFill>
                            <a:schemeClr val="tx1"/>
                          </a:solidFill>
                        </a:rPr>
                        <a:t>Pocket</a:t>
                      </a:r>
                    </a:p>
                    <a:p>
                      <a:pPr algn="ctr"/>
                      <a:r>
                        <a:rPr kumimoji="1" lang="en-US" altLang="ja-JP" sz="900" b="1" dirty="0">
                          <a:solidFill>
                            <a:schemeClr val="tx1"/>
                          </a:solidFill>
                        </a:rPr>
                        <a:t>SDR</a:t>
                      </a:r>
                    </a:p>
                    <a:p>
                      <a:pPr algn="ctr"/>
                      <a:r>
                        <a:rPr kumimoji="1" lang="en-US" altLang="ja-JP" sz="900" b="1" dirty="0">
                          <a:solidFill>
                            <a:schemeClr val="tx1"/>
                          </a:solidFill>
                        </a:rPr>
                        <a:t>Signal ID</a:t>
                      </a:r>
                      <a:endParaRPr kumimoji="1" lang="ja-JP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57734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Length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(chip)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Chip Rate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900" b="1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Mcps</a:t>
                      </a: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)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Cycle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900" b="1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ms</a:t>
                      </a: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Length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(chip)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Cycle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900" b="1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ms</a:t>
                      </a: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)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Data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Symbol Rate (</a:t>
                      </a:r>
                      <a:r>
                        <a:rPr lang="en-US" altLang="ja-JP" sz="900" b="1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sps</a:t>
                      </a: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)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Data Rate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(bps)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FEC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671301"/>
                  </a:ext>
                </a:extLst>
              </a:tr>
            </a:tbl>
          </a:graphicData>
        </a:graphic>
      </p:graphicFrame>
      <p:sp>
        <p:nvSpPr>
          <p:cNvPr id="3" name="Text Box 52">
            <a:extLst>
              <a:ext uri="{FF2B5EF4-FFF2-40B4-BE49-F238E27FC236}">
                <a16:creationId xmlns:a16="http://schemas.microsoft.com/office/drawing/2014/main" id="{B7C6E5B1-459A-D053-43BC-AE5C7B29A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9477" y="801109"/>
            <a:ext cx="371364" cy="1457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3600" rIns="72000" bIns="3600">
            <a:spAutoFit/>
          </a:bodyPr>
          <a:lstStyle/>
          <a:p>
            <a:pPr algn="ctr">
              <a:defRPr/>
            </a:pPr>
            <a:endParaRPr lang="en-US" altLang="ja-JP" sz="900" dirty="0">
              <a:latin typeface="+mj-lt"/>
              <a:ea typeface="ＭＳ 明朝" pitchFamily="17" charset="-128"/>
            </a:endParaRPr>
          </a:p>
        </p:txBody>
      </p:sp>
      <p:sp>
        <p:nvSpPr>
          <p:cNvPr id="5" name="Text Box 52">
            <a:extLst>
              <a:ext uri="{FF2B5EF4-FFF2-40B4-BE49-F238E27FC236}">
                <a16:creationId xmlns:a16="http://schemas.microsoft.com/office/drawing/2014/main" id="{55A83E4C-ACAA-4953-E1D8-AE6D56E04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0841" y="800418"/>
            <a:ext cx="1431775" cy="145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tIns="3600" rIns="72000" bIns="3600">
            <a:spAutoFit/>
          </a:bodyPr>
          <a:lstStyle/>
          <a:p>
            <a:pPr algn="ctr">
              <a:defRPr/>
            </a:pPr>
            <a:r>
              <a:rPr lang="en-US" altLang="ja-JP" sz="900" dirty="0">
                <a:latin typeface="+mj-lt"/>
                <a:ea typeface="ＭＳ 明朝" pitchFamily="17" charset="-128"/>
              </a:rPr>
              <a:t>Military or Restricted Signal</a:t>
            </a:r>
          </a:p>
        </p:txBody>
      </p:sp>
    </p:spTree>
    <p:extLst>
      <p:ext uri="{BB962C8B-B14F-4D97-AF65-F5344CB8AC3E}">
        <p14:creationId xmlns:p14="http://schemas.microsoft.com/office/powerpoint/2010/main" val="2425878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5" name="タイトル 1">
            <a:extLst>
              <a:ext uri="{FF2B5EF4-FFF2-40B4-BE49-F238E27FC236}">
                <a16:creationId xmlns:a16="http://schemas.microsoft.com/office/drawing/2014/main" id="{A6C4BF47-A573-4CAE-AAC9-B006A54A6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2400" b="1" dirty="0">
                <a:solidFill>
                  <a:schemeClr val="tx1"/>
                </a:solidFill>
              </a:rPr>
              <a:t>GNSS Signals </a:t>
            </a:r>
            <a:r>
              <a:rPr lang="en-US" altLang="ja-JP" sz="2400" dirty="0">
                <a:solidFill>
                  <a:schemeClr val="tx1"/>
                </a:solidFill>
              </a:rPr>
              <a:t>(3/3)</a:t>
            </a:r>
            <a:endParaRPr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21" name="スライド番号プレースホルダ 20">
            <a:extLst>
              <a:ext uri="{FF2B5EF4-FFF2-40B4-BE49-F238E27FC236}">
                <a16:creationId xmlns:a16="http://schemas.microsoft.com/office/drawing/2014/main" id="{6072A7FD-5C96-45C0-A2C9-927E9572B2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/>
            <a:fld id="{1F5A91CE-2731-4DAE-BD0D-B2B3DD7AE0C6}" type="slidenum">
              <a:rPr lang="ja-JP" altLang="en-US" sz="1200">
                <a:latin typeface="Calibri" panose="020F0502020204030204" pitchFamily="34" charset="0"/>
              </a:rPr>
              <a:pPr eaLnBrk="1" hangingPunct="1"/>
              <a:t>4</a:t>
            </a:fld>
            <a:endParaRPr lang="ja-JP" altLang="en-US" sz="1200" dirty="0">
              <a:latin typeface="Calibri" panose="020F0502020204030204" pitchFamily="34" charset="0"/>
            </a:endParaRP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8557C7C3-0E64-4225-B311-F1DDA000112C}"/>
              </a:ext>
            </a:extLst>
          </p:cNvPr>
          <p:cNvGraphicFramePr>
            <a:graphicFrameLocks noGrp="1"/>
          </p:cNvGraphicFramePr>
          <p:nvPr/>
        </p:nvGraphicFramePr>
        <p:xfrm>
          <a:off x="431541" y="1736812"/>
          <a:ext cx="8316927" cy="30315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3907946926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3674986815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3438522820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2632206805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390406277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680995624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59949365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32972113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851325138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40544441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821719459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41744707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3220444858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958085100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3187014589"/>
                    </a:ext>
                  </a:extLst>
                </a:gridCol>
                <a:gridCol w="720079">
                  <a:extLst>
                    <a:ext uri="{9D8B030D-6E8A-4147-A177-3AD203B41FA5}">
                      <a16:colId xmlns:a16="http://schemas.microsoft.com/office/drawing/2014/main" val="3588832987"/>
                    </a:ext>
                  </a:extLst>
                </a:gridCol>
                <a:gridCol w="612072">
                  <a:extLst>
                    <a:ext uri="{9D8B030D-6E8A-4147-A177-3AD203B41FA5}">
                      <a16:colId xmlns:a16="http://schemas.microsoft.com/office/drawing/2014/main" val="1767819899"/>
                    </a:ext>
                  </a:extLst>
                </a:gridCol>
              </a:tblGrid>
              <a:tr h="114187">
                <a:tc rowSpan="10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1" kern="100" dirty="0" err="1">
                          <a:solidFill>
                            <a:srgbClr val="FF0000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BeiDou</a:t>
                      </a:r>
                      <a:endParaRPr kumimoji="1" lang="en-US" altLang="ja-JP" sz="900" b="1" kern="100" dirty="0">
                        <a:solidFill>
                          <a:srgbClr val="FF0000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1" kern="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(Cont.)</a:t>
                      </a:r>
                      <a:endParaRPr 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1207.14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B2Q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kumimoji="1" lang="ja-JP" altLang="ja-JP" sz="9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" marR="21600" marT="3600" marB="360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520707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1207.14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B2b</a:t>
                      </a: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-160.0/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-162.0</a:t>
                      </a: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kumimoji="1" lang="ja-JP" altLang="ja-JP" sz="900" b="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8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B-CNAV3</a:t>
                      </a:r>
                      <a:endParaRPr lang="ja-JP" sz="8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NB-LDPC</a:t>
                      </a:r>
                      <a:endParaRPr lang="ja-JP" sz="8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BDS-3</a:t>
                      </a: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B2BI</a:t>
                      </a: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416190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alt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ja-JP" altLang="ja-JP" sz="1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B2b-PPP</a:t>
                      </a:r>
                      <a:endParaRPr lang="ja-JP" sz="8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500</a:t>
                      </a:r>
                      <a:endParaRPr lang="ja-JP" sz="9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b="0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NB-LDPC</a:t>
                      </a:r>
                      <a:endParaRPr lang="ja-JP" sz="800" b="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BDS-3, GEO</a:t>
                      </a: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B2BI</a:t>
                      </a: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6172862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B2b-Q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dirty="0">
                          <a:effectLst/>
                          <a:latin typeface="+mj-lt"/>
                        </a:rPr>
                        <a:t>BDS-3</a:t>
                      </a: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792620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1191.795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B2a+b</a:t>
                      </a:r>
                      <a:r>
                        <a:rPr lang="en-US" altLang="ja-JP" sz="900" kern="100" baseline="300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*13</a:t>
                      </a:r>
                      <a:endParaRPr lang="ja-JP" sz="900" kern="100" baseline="300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8-</a:t>
                      </a: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PSK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1637809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14400" marB="144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1268.52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B3</a:t>
                      </a: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-163.0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 (NH)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D1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BCH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baseline="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0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B3I</a:t>
                      </a:r>
                      <a:endParaRPr lang="ja-JP" sz="900" b="0" baseline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275521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D2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BCH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aseline="0" dirty="0">
                          <a:effectLst/>
                          <a:latin typeface="+mj-lt"/>
                        </a:rPr>
                        <a:t>GEO</a:t>
                      </a:r>
                      <a:endParaRPr lang="ja-JP" sz="900" baseline="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0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B3I</a:t>
                      </a:r>
                      <a:endParaRPr lang="ja-JP" sz="900" b="0" baseline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086621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B3Q</a:t>
                      </a:r>
                      <a:endParaRPr lang="ja-JP" sz="900" kern="100" baseline="300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baseline="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0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baseline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000390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B3A-D</a:t>
                      </a:r>
                      <a:endParaRPr lang="ja-JP" sz="900" kern="100" baseline="300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aseline="0" dirty="0">
                          <a:effectLst/>
                          <a:latin typeface="+mj-lt"/>
                        </a:rPr>
                        <a:t>BDS-3</a:t>
                      </a:r>
                      <a:endParaRPr lang="ja-JP" sz="900" baseline="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0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baseline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1693521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B3A-P</a:t>
                      </a:r>
                      <a:endParaRPr lang="ja-JP" sz="900" kern="100" baseline="300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10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tabLst>
                          <a:tab pos="215900" algn="l"/>
                        </a:tabLst>
                      </a:pPr>
                      <a:endParaRPr lang="ja-JP" sz="10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0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baseline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569487"/>
                  </a:ext>
                </a:extLst>
              </a:tr>
              <a:tr h="114187">
                <a:tc rowSpan="8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1" kern="100" dirty="0" err="1">
                          <a:solidFill>
                            <a:srgbClr val="006699"/>
                          </a:solidFill>
                          <a:effectLst/>
                          <a:latin typeface="+mj-lt"/>
                        </a:rPr>
                        <a:t>NavIC</a:t>
                      </a:r>
                      <a:endParaRPr lang="en-US" sz="900" b="1" kern="100" dirty="0">
                        <a:solidFill>
                          <a:srgbClr val="006699"/>
                        </a:solidFill>
                        <a:effectLst/>
                        <a:latin typeface="+mj-lt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[18][19]</a:t>
                      </a: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1575.42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L1-SPS-D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-159.6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BOC(1,1)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1.023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IRN-NAV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BCH,LDPC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dirty="0">
                          <a:effectLst/>
                          <a:latin typeface="+mj-lt"/>
                        </a:rPr>
                        <a:t>NVS-01~</a:t>
                      </a: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0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I1SD</a:t>
                      </a:r>
                      <a:endParaRPr lang="ja-JP" sz="900" b="0" baseline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662978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900" b="0" kern="100" baseline="300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L1-SPS-P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-158.2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CSBOC(6,1,4/33)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1.023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1800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18000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0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I1SP</a:t>
                      </a:r>
                      <a:endParaRPr lang="ja-JP" sz="900" b="0" baseline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058145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1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NavIC</a:t>
                      </a:r>
                      <a:endParaRPr lang="en-US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[18][19]</a:t>
                      </a: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1176.45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L5-SPS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*14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-159.0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BPSK(1)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1.023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IRN-NAV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1/2</a:t>
                      </a: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*6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9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0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I5S</a:t>
                      </a:r>
                      <a:endParaRPr lang="ja-JP" sz="900" b="0" baseline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491558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L5-RS-D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*14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BOC(5,2)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2.046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1/2</a:t>
                      </a: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*6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8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0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baseline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016612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L5-RS-P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*14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BOC(5,2)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2.046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8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0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baseline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667085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2492.028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S-SPS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*14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-162.3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BPSK(1)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1.023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8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IRN-NAV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1/2</a:t>
                      </a: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*6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8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0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(ISS)</a:t>
                      </a:r>
                      <a:endParaRPr lang="ja-JP" sz="900" b="0" baseline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745095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900" b="0" kern="100" baseline="300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S-RS-D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*14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BOC(5,2)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2.046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25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1/2</a:t>
                      </a: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*6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ja-JP" altLang="ja-JP" sz="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0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baseline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996163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900" b="0" kern="100" baseline="300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S-RS-P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8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*14</a:t>
                      </a:r>
                      <a:endParaRPr lang="ja-JP" sz="8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BOC(5,2)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2.046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?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endParaRPr lang="ja-JP" sz="8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0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-</a:t>
                      </a:r>
                      <a:endParaRPr lang="ja-JP" sz="900" b="0" baseline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489555"/>
                  </a:ext>
                </a:extLst>
              </a:tr>
              <a:tr h="114187">
                <a:tc rowSpan="3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</a:rPr>
                        <a:t>SBAS</a:t>
                      </a:r>
                      <a:r>
                        <a:rPr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*15</a:t>
                      </a:r>
                    </a:p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b="0" kern="100" baseline="3000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[20]</a:t>
                      </a: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1575.42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L1C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/A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1.023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SBAS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1/2</a:t>
                      </a: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*6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dirty="0">
                          <a:effectLst/>
                          <a:latin typeface="+mj-lt"/>
                        </a:rPr>
                        <a:t>PRN120-158</a:t>
                      </a:r>
                      <a:endParaRPr lang="en-US" altLang="ja-JP" sz="900" baseline="300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0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L1CA</a:t>
                      </a:r>
                      <a:endParaRPr lang="ja-JP" sz="900" b="0" baseline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424711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0367" marR="20367" marT="14400" marB="144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1176.45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L5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I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 (MC)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L5 SBAS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500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250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1/2</a:t>
                      </a:r>
                      <a:r>
                        <a:rPr kumimoji="1" lang="en-US" altLang="ja-JP" sz="900" b="0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1" lang="en-US" altLang="ja-JP" sz="900" b="0" kern="100" baseline="300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*6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0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L5I</a:t>
                      </a:r>
                      <a:endParaRPr lang="ja-JP" sz="900" b="0" baseline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480070"/>
                  </a:ext>
                </a:extLst>
              </a:tr>
              <a:tr h="114187"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en-US" sz="1000" b="1" kern="10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215900" algn="l"/>
                        </a:tabLst>
                        <a:defRPr/>
                      </a:pPr>
                      <a:endParaRPr kumimoji="1" lang="ja-JP" altLang="ja-JP" sz="10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 err="1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L5</a:t>
                      </a: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Q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BPSK</a:t>
                      </a: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(10)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10230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10.23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1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 (MC)</a:t>
                      </a:r>
                      <a:endParaRPr kumimoji="1" lang="ja-JP" altLang="ja-JP" sz="9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2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sz="900" kern="100" dirty="0"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-</a:t>
                      </a:r>
                      <a:endParaRPr lang="ja-JP" sz="900" kern="100" dirty="0"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21600" marR="21600" marT="3600" marB="36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tabLst>
                          <a:tab pos="215900" algn="l"/>
                        </a:tabLst>
                      </a:pPr>
                      <a:endParaRPr lang="ja-JP" sz="1000" dirty="0"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215900" algn="l"/>
                        </a:tabLst>
                      </a:pPr>
                      <a:r>
                        <a:rPr lang="en-US" altLang="ja-JP" sz="900" b="0" baseline="0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L5Q</a:t>
                      </a:r>
                      <a:endParaRPr lang="ja-JP" sz="900" b="0" baseline="0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21600" marR="21600" marT="3600" marB="360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337757"/>
                  </a:ext>
                </a:extLst>
              </a:tr>
            </a:tbl>
          </a:graphicData>
        </a:graphic>
      </p:graphicFrame>
      <p:sp>
        <p:nvSpPr>
          <p:cNvPr id="5" name="Text Box 52">
            <a:extLst>
              <a:ext uri="{FF2B5EF4-FFF2-40B4-BE49-F238E27FC236}">
                <a16:creationId xmlns:a16="http://schemas.microsoft.com/office/drawing/2014/main" id="{89879BE5-6793-482F-9ED0-C968FE4369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4971702"/>
            <a:ext cx="8532948" cy="1673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tIns="36000" rIns="72000" bIns="36000">
            <a:spAutoFit/>
          </a:bodyPr>
          <a:lstStyle/>
          <a:p>
            <a:pPr>
              <a:defRPr/>
            </a:pPr>
            <a:r>
              <a:rPr lang="en-US" altLang="ja-JP" sz="800" dirty="0">
                <a:latin typeface="+mj-lt"/>
                <a:ea typeface="ＭＳ 明朝" pitchFamily="17" charset="-128"/>
              </a:rPr>
              <a:t>[1] IS-GPS-200K, </a:t>
            </a:r>
            <a:r>
              <a:rPr lang="en-US" altLang="ja-JP" sz="800" dirty="0" err="1">
                <a:latin typeface="+mj-lt"/>
                <a:ea typeface="ＭＳ 明朝" pitchFamily="17" charset="-128"/>
              </a:rPr>
              <a:t>Navstar</a:t>
            </a:r>
            <a:r>
              <a:rPr lang="en-US" altLang="ja-JP" sz="800" dirty="0">
                <a:latin typeface="+mj-lt"/>
                <a:ea typeface="ＭＳ 明朝" pitchFamily="17" charset="-128"/>
              </a:rPr>
              <a:t> GPS space segment/navigation user interfaces - interface specification, 2019, [2] IS-GPS-800F, </a:t>
            </a:r>
            <a:r>
              <a:rPr lang="en-US" altLang="ja-JP" sz="800" dirty="0" err="1">
                <a:latin typeface="+mj-lt"/>
                <a:ea typeface="ＭＳ 明朝" pitchFamily="17" charset="-128"/>
              </a:rPr>
              <a:t>Navstar</a:t>
            </a:r>
            <a:r>
              <a:rPr lang="en-US" altLang="ja-JP" sz="800" dirty="0">
                <a:latin typeface="+mj-lt"/>
                <a:ea typeface="ＭＳ 明朝" pitchFamily="17" charset="-128"/>
              </a:rPr>
              <a:t> GPS space segment/user segment L1C interface - interface specification, 2019, [3] IS-GPS-705A, </a:t>
            </a:r>
            <a:r>
              <a:rPr lang="en-US" altLang="ja-JP" sz="800" dirty="0" err="1">
                <a:latin typeface="+mj-lt"/>
                <a:ea typeface="ＭＳ 明朝" pitchFamily="17" charset="-128"/>
              </a:rPr>
              <a:t>Navstar</a:t>
            </a:r>
            <a:r>
              <a:rPr lang="en-US" altLang="ja-JP" sz="800" dirty="0">
                <a:latin typeface="+mj-lt"/>
                <a:ea typeface="ＭＳ 明朝" pitchFamily="17" charset="-128"/>
              </a:rPr>
              <a:t> GPS space segment/user segment L5 interface - interface specification, 2010, [4] GLONASS interface control document - navigation </a:t>
            </a:r>
            <a:r>
              <a:rPr lang="en-US" altLang="ja-JP" sz="800" dirty="0" err="1">
                <a:latin typeface="+mj-lt"/>
                <a:ea typeface="ＭＳ 明朝" pitchFamily="17" charset="-128"/>
              </a:rPr>
              <a:t>radiosignal</a:t>
            </a:r>
            <a:r>
              <a:rPr lang="en-US" altLang="ja-JP" sz="800" dirty="0">
                <a:latin typeface="+mj-lt"/>
                <a:ea typeface="ＭＳ 明朝" pitchFamily="17" charset="-128"/>
              </a:rPr>
              <a:t> in bands L1, L2, version 5.1, 2008, [5] GLONASS interface control document - code division multiple access open service navigation signal in L1 frequency band, edition 1.0, 2016, [6] GLONASS interface control document - code division multiple access open service navigation signal in L2 frequency band, edition 1.0, 2016, [7] GLONASS interface control document - code division multiple access open service navigation signal in L3 frequency band, edition 1.0, 2016, [8] European GNSS (Galileo) open service signal-in-space interface control document (OS SIS ICD), Issue 1, Revision 3, 2016, [9] Quasi-Zenith satellite system interface specification - satellite positioning, navigation and timing service (IS-QZSS-PNT-003), 2018, [10] Quasi-zenith satellite system interface specification - sub-meter level augmentation service (IS-QZSS-L1S-003), 2018,  [11] Quasi-zenith satellite system interface specification - centimeter level augmentation service (IS-QZSS-L6-003), 2018,  [12] Quasi-zenith satellite system interface specification - positioning technology verification service (IS-QZSS-TV-004), 2023, [13] </a:t>
            </a:r>
            <a:r>
              <a:rPr lang="en-US" altLang="ja-JP" sz="800" dirty="0" err="1">
                <a:latin typeface="+mj-lt"/>
                <a:ea typeface="ＭＳ 明朝" pitchFamily="17" charset="-128"/>
              </a:rPr>
              <a:t>BeiDou</a:t>
            </a:r>
            <a:r>
              <a:rPr lang="en-US" altLang="ja-JP" sz="800" dirty="0">
                <a:latin typeface="+mj-lt"/>
                <a:ea typeface="ＭＳ 明朝" pitchFamily="17" charset="-128"/>
              </a:rPr>
              <a:t> navigation satellite system signal in space interface control document - open service signal B1I, version 3, 2019, [14] BeiDou navigation satellite system signal in space interface control document - open service signal B1C, version 1.0, 2017, [15] BeiDou navigation satellite system signal in space interface control document - open service signal B2a, version 1.0, 2017, [16] BeiDou navigation satellite system signal in space interface control document - open service signal B3I, version 1.0, 2018, [17] </a:t>
            </a:r>
            <a:r>
              <a:rPr lang="en-US" altLang="ja-JP" sz="800" dirty="0" err="1">
                <a:latin typeface="+mj-lt"/>
                <a:ea typeface="ＭＳ 明朝" pitchFamily="17" charset="-128"/>
              </a:rPr>
              <a:t>BeiDou</a:t>
            </a:r>
            <a:r>
              <a:rPr lang="en-US" altLang="ja-JP" sz="800" dirty="0">
                <a:latin typeface="+mj-lt"/>
                <a:ea typeface="ＭＳ 明朝" pitchFamily="17" charset="-128"/>
              </a:rPr>
              <a:t> navigation satellite system signal in space interface control document - Precise Point Positioning service signal PPP-B2b, version 1.0, 2020, [18] Indian Regional Navigation Satellite System, Signal in space ICD for standard positioning service version 1.1, 2017, [19] NAVIC signal in space ICD for standard positioning service in L1 frequency version 1.0, 2023, [20] RTCA, </a:t>
            </a:r>
            <a:r>
              <a:rPr lang="en-US" altLang="ja-JP" sz="800" i="0" dirty="0">
                <a:solidFill>
                  <a:srgbClr val="474747"/>
                </a:solidFill>
                <a:effectLst/>
                <a:latin typeface="+mj-lt"/>
              </a:rPr>
              <a:t>Minimum Operational Performance Standards for Airborne Equipment Using Global. Positioning System/Wide Area Augmentation System, </a:t>
            </a:r>
            <a:r>
              <a:rPr lang="en-US" altLang="ja-JP" sz="800" i="0" dirty="0">
                <a:solidFill>
                  <a:srgbClr val="3C4043"/>
                </a:solidFill>
                <a:effectLst/>
                <a:latin typeface="+mj-lt"/>
              </a:rPr>
              <a:t>DO-229</a:t>
            </a:r>
            <a:r>
              <a:rPr lang="en-US" altLang="ja-JP" sz="800" i="0" dirty="0">
                <a:solidFill>
                  <a:srgbClr val="474747"/>
                </a:solidFill>
                <a:effectLst/>
                <a:latin typeface="+mj-lt"/>
              </a:rPr>
              <a:t>, 1996</a:t>
            </a:r>
            <a:endParaRPr lang="en-US" altLang="ja-JP" sz="800" dirty="0">
              <a:latin typeface="+mj-lt"/>
              <a:ea typeface="ＭＳ 明朝" pitchFamily="17" charset="-128"/>
            </a:endParaRPr>
          </a:p>
        </p:txBody>
      </p:sp>
      <p:sp>
        <p:nvSpPr>
          <p:cNvPr id="6" name="Text Box 52">
            <a:extLst>
              <a:ext uri="{FF2B5EF4-FFF2-40B4-BE49-F238E27FC236}">
                <a16:creationId xmlns:a16="http://schemas.microsoft.com/office/drawing/2014/main" id="{1A702A17-9656-4C1A-B8B5-1E4F22EAF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540" y="4797152"/>
            <a:ext cx="8316923" cy="145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tIns="3600" rIns="72000" bIns="3600">
            <a:spAutoFit/>
          </a:bodyPr>
          <a:lstStyle/>
          <a:p>
            <a:pPr algn="ctr">
              <a:defRPr/>
            </a:pPr>
            <a:r>
              <a:rPr lang="en-US" altLang="ja-JP" sz="900" dirty="0">
                <a:latin typeface="+mj-lt"/>
                <a:ea typeface="ＭＳ 明朝" pitchFamily="17" charset="-128"/>
              </a:rPr>
              <a:t>*13 ACE-BOC, *14 </a:t>
            </a:r>
            <a:r>
              <a:rPr lang="en-US" altLang="ja-JP" sz="900" dirty="0" err="1">
                <a:latin typeface="+mj-lt"/>
                <a:ea typeface="ＭＳ 明朝" pitchFamily="17" charset="-128"/>
              </a:rPr>
              <a:t>Interplex</a:t>
            </a:r>
            <a:r>
              <a:rPr lang="en-US" altLang="ja-JP" sz="900" dirty="0">
                <a:latin typeface="+mj-lt"/>
                <a:ea typeface="ＭＳ 明朝" pitchFamily="17" charset="-128"/>
              </a:rPr>
              <a:t> Modulation, *15 including QZSS L1Sb, </a:t>
            </a:r>
            <a:r>
              <a:rPr lang="en-US" altLang="ja-JP" sz="900" dirty="0" err="1">
                <a:latin typeface="+mj-lt"/>
                <a:ea typeface="ＭＳ 明朝" pitchFamily="17" charset="-128"/>
              </a:rPr>
              <a:t>BeiDou</a:t>
            </a:r>
            <a:r>
              <a:rPr lang="en-US" altLang="ja-JP" sz="900" dirty="0">
                <a:latin typeface="+mj-lt"/>
                <a:ea typeface="ＭＳ 明朝" pitchFamily="17" charset="-128"/>
              </a:rPr>
              <a:t> BDSBAS-B1C/B2a</a:t>
            </a: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C2889D20-9C41-833B-61C3-AEB55D8C9B77}"/>
              </a:ext>
            </a:extLst>
          </p:cNvPr>
          <p:cNvGraphicFramePr>
            <a:graphicFrameLocks noGrp="1"/>
          </p:cNvGraphicFramePr>
          <p:nvPr/>
        </p:nvGraphicFramePr>
        <p:xfrm>
          <a:off x="431540" y="1088740"/>
          <a:ext cx="8316924" cy="6172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332516335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709382227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3059427333"/>
                    </a:ext>
                  </a:extLst>
                </a:gridCol>
                <a:gridCol w="216024">
                  <a:extLst>
                    <a:ext uri="{9D8B030D-6E8A-4147-A177-3AD203B41FA5}">
                      <a16:colId xmlns:a16="http://schemas.microsoft.com/office/drawing/2014/main" val="947568908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262908973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544508398"/>
                    </a:ext>
                  </a:extLst>
                </a:gridCol>
                <a:gridCol w="396044">
                  <a:extLst>
                    <a:ext uri="{9D8B030D-6E8A-4147-A177-3AD203B41FA5}">
                      <a16:colId xmlns:a16="http://schemas.microsoft.com/office/drawing/2014/main" val="3472518054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689572748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99262594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772002735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177254722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57103395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248299587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1069936599"/>
                    </a:ext>
                  </a:extLst>
                </a:gridCol>
                <a:gridCol w="468052">
                  <a:extLst>
                    <a:ext uri="{9D8B030D-6E8A-4147-A177-3AD203B41FA5}">
                      <a16:colId xmlns:a16="http://schemas.microsoft.com/office/drawing/2014/main" val="309954666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565333373"/>
                    </a:ext>
                  </a:extLst>
                </a:gridCol>
                <a:gridCol w="612068">
                  <a:extLst>
                    <a:ext uri="{9D8B030D-6E8A-4147-A177-3AD203B41FA5}">
                      <a16:colId xmlns:a16="http://schemas.microsoft.com/office/drawing/2014/main" val="628015514"/>
                    </a:ext>
                  </a:extLst>
                </a:gridCol>
              </a:tblGrid>
              <a:tr h="205740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System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Carrier Freq. (MHz)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Signal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I/Q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Min Rec. Power (</a:t>
                      </a:r>
                      <a:r>
                        <a:rPr kumimoji="1" lang="en-US" altLang="ja-JP" sz="900" dirty="0" err="1">
                          <a:solidFill>
                            <a:schemeClr val="tx1"/>
                          </a:solidFill>
                        </a:rPr>
                        <a:t>dBW</a:t>
                      </a:r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dirty="0">
                          <a:solidFill>
                            <a:schemeClr val="tx1"/>
                          </a:solidFill>
                        </a:rPr>
                        <a:t>Modulation</a:t>
                      </a:r>
                      <a:endParaRPr kumimoji="1" lang="ja-JP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Primary Code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kumimoji="1"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Secondary </a:t>
                      </a: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Code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Navigation Data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 dirty="0">
                          <a:solidFill>
                            <a:schemeClr val="tx1"/>
                          </a:solidFill>
                        </a:rPr>
                        <a:t>Notes</a:t>
                      </a:r>
                      <a:endParaRPr kumimoji="1" lang="ja-JP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900" b="1" dirty="0">
                          <a:solidFill>
                            <a:schemeClr val="tx1"/>
                          </a:solidFill>
                        </a:rPr>
                        <a:t>Pocket</a:t>
                      </a:r>
                    </a:p>
                    <a:p>
                      <a:pPr algn="ctr"/>
                      <a:r>
                        <a:rPr kumimoji="1" lang="en-US" altLang="ja-JP" sz="900" b="1" dirty="0">
                          <a:solidFill>
                            <a:schemeClr val="tx1"/>
                          </a:solidFill>
                        </a:rPr>
                        <a:t>SDR</a:t>
                      </a:r>
                    </a:p>
                    <a:p>
                      <a:pPr algn="ctr"/>
                      <a:r>
                        <a:rPr kumimoji="1" lang="en-US" altLang="ja-JP" sz="900" b="1" dirty="0">
                          <a:solidFill>
                            <a:schemeClr val="tx1"/>
                          </a:solidFill>
                        </a:rPr>
                        <a:t>Signal ID</a:t>
                      </a:r>
                      <a:endParaRPr kumimoji="1" lang="ja-JP" altLang="en-US" sz="9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57734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Length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(chip)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Chip Rate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900" b="1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Mcps</a:t>
                      </a: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)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Cycle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900" b="1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ms</a:t>
                      </a: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Length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(chip)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Cycle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ja-JP" sz="900" b="1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ms</a:t>
                      </a: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)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Data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Symbol Rate (</a:t>
                      </a:r>
                      <a:r>
                        <a:rPr lang="en-US" altLang="ja-JP" sz="900" b="1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sps</a:t>
                      </a: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)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Data Rate</a:t>
                      </a: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(bps)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15900" algn="l"/>
                        </a:tabLst>
                      </a:pPr>
                      <a:r>
                        <a:rPr lang="en-US" altLang="ja-JP" sz="900" b="1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ＭＳ 明朝" panose="02020609040205080304" pitchFamily="17" charset="-128"/>
                          <a:cs typeface="Times New Roman" panose="02020603050405020304" pitchFamily="18" charset="0"/>
                        </a:rPr>
                        <a:t>FEC</a:t>
                      </a:r>
                      <a:endParaRPr lang="ja-JP" sz="900" b="1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ＭＳ 明朝" panose="02020609040205080304" pitchFamily="17" charset="-128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671301"/>
                  </a:ext>
                </a:extLst>
              </a:tr>
            </a:tbl>
          </a:graphicData>
        </a:graphic>
      </p:graphicFrame>
      <p:sp>
        <p:nvSpPr>
          <p:cNvPr id="8" name="Text Box 52">
            <a:extLst>
              <a:ext uri="{FF2B5EF4-FFF2-40B4-BE49-F238E27FC236}">
                <a16:creationId xmlns:a16="http://schemas.microsoft.com/office/drawing/2014/main" id="{DBED149B-E386-9397-BC3E-F516469533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9477" y="801109"/>
            <a:ext cx="371364" cy="1457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3600" rIns="72000" bIns="3600">
            <a:spAutoFit/>
          </a:bodyPr>
          <a:lstStyle/>
          <a:p>
            <a:pPr algn="ctr">
              <a:defRPr/>
            </a:pPr>
            <a:endParaRPr lang="en-US" altLang="ja-JP" sz="900" dirty="0">
              <a:latin typeface="+mj-lt"/>
              <a:ea typeface="ＭＳ 明朝" pitchFamily="17" charset="-128"/>
            </a:endParaRPr>
          </a:p>
        </p:txBody>
      </p:sp>
      <p:sp>
        <p:nvSpPr>
          <p:cNvPr id="9" name="Text Box 52">
            <a:extLst>
              <a:ext uri="{FF2B5EF4-FFF2-40B4-BE49-F238E27FC236}">
                <a16:creationId xmlns:a16="http://schemas.microsoft.com/office/drawing/2014/main" id="{5DC0FA62-B3F2-E23C-6A3D-F7C0E04DD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0841" y="800418"/>
            <a:ext cx="1431775" cy="145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2000" tIns="3600" rIns="72000" bIns="3600">
            <a:spAutoFit/>
          </a:bodyPr>
          <a:lstStyle/>
          <a:p>
            <a:pPr algn="ctr">
              <a:defRPr/>
            </a:pPr>
            <a:r>
              <a:rPr lang="en-US" altLang="ja-JP" sz="900" dirty="0">
                <a:latin typeface="+mj-lt"/>
                <a:ea typeface="ＭＳ 明朝" pitchFamily="17" charset="-128"/>
              </a:rPr>
              <a:t>Military or Restricted Signal</a:t>
            </a:r>
          </a:p>
        </p:txBody>
      </p:sp>
    </p:spTree>
    <p:extLst>
      <p:ext uri="{BB962C8B-B14F-4D97-AF65-F5344CB8AC3E}">
        <p14:creationId xmlns:p14="http://schemas.microsoft.com/office/powerpoint/2010/main" val="827950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23814</TotalTime>
  <Words>2740</Words>
  <Application>Microsoft Office PowerPoint</Application>
  <PresentationFormat>画面に合わせる (4:3)</PresentationFormat>
  <Paragraphs>1419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7" baseType="lpstr">
      <vt:lpstr>Calibri</vt:lpstr>
      <vt:lpstr>Arial</vt:lpstr>
      <vt:lpstr>Office テーマ</vt:lpstr>
      <vt:lpstr>GNSS Signal Bands</vt:lpstr>
      <vt:lpstr>GNSS Signals (1/3)</vt:lpstr>
      <vt:lpstr>GNSS Signals (2/3)</vt:lpstr>
      <vt:lpstr>GNSS Signals (3/3)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GPS</dc:title>
  <dc:creator>ttaka</dc:creator>
  <cp:lastModifiedBy>Tomoji Takasu</cp:lastModifiedBy>
  <cp:revision>727</cp:revision>
  <cp:lastPrinted>2014-07-26T08:18:22Z</cp:lastPrinted>
  <dcterms:created xsi:type="dcterms:W3CDTF">2009-07-28T07:48:45Z</dcterms:created>
  <dcterms:modified xsi:type="dcterms:W3CDTF">2024-12-03T05:20:59Z</dcterms:modified>
</cp:coreProperties>
</file>