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e4a1f31e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e4a1f31e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e4a1f31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e4a1f31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a93c329c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a93c329c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e4a4515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e4a4515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a93c329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a93c329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ffdbefc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ffdbefc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bffdbef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bffdbef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bffdbefc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bffdbefc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bffdbefc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bffdbefc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bffdbefc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bffdbefc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bffdbefc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bffdbefc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bffdbefc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bffdbefc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13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5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700"/>
              <a:t>Point n°2 sur le stage </a:t>
            </a:r>
            <a:endParaRPr sz="4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700"/>
              <a:t>2.04.2021</a:t>
            </a:r>
            <a:endParaRPr sz="4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64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Stagiaire : Ralph MASSON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Tuteur : Cyril TURIES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79125"/>
            <a:ext cx="2244048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2524" y="3913062"/>
            <a:ext cx="3113296" cy="9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8125" y="3943050"/>
            <a:ext cx="2544177" cy="8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Piste à explorer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88" y="1202624"/>
            <a:ext cx="8253975" cy="31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Piste à explorer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650" y="1162924"/>
            <a:ext cx="3297179" cy="3753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90600"/>
            <a:ext cx="2927350" cy="36979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169400" y="37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III - Modèle CNN de segmentation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Création de la base de données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Apprentissage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725" y="1611175"/>
            <a:ext cx="3028001" cy="103986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00" y="3646325"/>
            <a:ext cx="2547826" cy="8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7100" y="3646325"/>
            <a:ext cx="2262353" cy="8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07406" y="28225"/>
            <a:ext cx="106039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792950" y="4406500"/>
            <a:ext cx="23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Après 1 époque</a:t>
            </a: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3368700" y="4406500"/>
            <a:ext cx="23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Après 4 époques</a:t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1417150" y="2683675"/>
            <a:ext cx="421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u="sng"/>
              <a:t>Figure</a:t>
            </a:r>
            <a:r>
              <a:rPr lang="fr" sz="1100"/>
              <a:t>. </a:t>
            </a:r>
            <a:r>
              <a:rPr i="1" lang="fr" sz="1100"/>
              <a:t>Détourage pour apprentissage (VIA Oxford University)</a:t>
            </a:r>
            <a:endParaRPr i="1" sz="1100"/>
          </a:p>
        </p:txBody>
      </p:sp>
      <p:pic>
        <p:nvPicPr>
          <p:cNvPr id="174" name="Google Shape;174;p24"/>
          <p:cNvPicPr preferRelativeResize="0"/>
          <p:nvPr/>
        </p:nvPicPr>
        <p:blipFill rotWithShape="1">
          <a:blip r:embed="rId7">
            <a:alphaModFix/>
          </a:blip>
          <a:srcRect b="72650" l="0" r="0" t="2941"/>
          <a:stretch/>
        </p:blipFill>
        <p:spPr>
          <a:xfrm>
            <a:off x="3907675" y="1585750"/>
            <a:ext cx="2588139" cy="109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56975" y="3615225"/>
            <a:ext cx="2588149" cy="84674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/>
        </p:nvSpPr>
        <p:spPr>
          <a:xfrm>
            <a:off x="5959500" y="4406500"/>
            <a:ext cx="23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Après 10 époques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 - Prise en compte du modèle de sexage dans l’interface</a:t>
            </a:r>
            <a:endParaRPr/>
          </a:p>
        </p:txBody>
      </p:sp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525" y="1096050"/>
            <a:ext cx="4453782" cy="39043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 - Longueur standard du poisson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Couper la mesure en segment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A suivre...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7406" y="28225"/>
            <a:ext cx="106039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 - Longueur standard du poisson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Réseau CNN pour déterminer la longueur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On ne peut pas faire de la régression directement à partir de photos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On peut faire de la classification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Un poisson a une longueur standard allant de 34 mm à 59 mm selon les Datasets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26 classes : [‘34’,’35’,..’59]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000" y="2689300"/>
            <a:ext cx="3000200" cy="23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7406" y="28225"/>
            <a:ext cx="106039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II - Modèle CNN pour sexer directement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Dataset brut NB</a:t>
            </a:r>
            <a:r>
              <a:rPr lang="fr"/>
              <a:t>	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2 classes  : ‘F’ = 0     ‘M’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336 fichiers (</a:t>
            </a:r>
            <a:r>
              <a:rPr lang="fr"/>
              <a:t>177/159)</a:t>
            </a:r>
            <a:r>
              <a:rPr lang="fr"/>
              <a:t> issus des 7 premiers datasets (416 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Taille initiale : 4000x3000 réduit à 400x300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Apprentissage :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15 époques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3 min 30 par époque → environ 55 minutes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7406" y="28225"/>
            <a:ext cx="106039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51102" t="0"/>
          <a:stretch/>
        </p:blipFill>
        <p:spPr>
          <a:xfrm>
            <a:off x="1320675" y="3232075"/>
            <a:ext cx="2430175" cy="12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7050" y="2417263"/>
            <a:ext cx="2845250" cy="2245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" name="Google Shape;87;p16"/>
          <p:cNvSpPr txBox="1"/>
          <p:nvPr/>
        </p:nvSpPr>
        <p:spPr>
          <a:xfrm>
            <a:off x="311700" y="4256725"/>
            <a:ext cx="752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Taille du modèle : environ 1.35 Go 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0050" y="4715125"/>
            <a:ext cx="3413213" cy="2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6053675" y="4613725"/>
            <a:ext cx="247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/>
              <a:t>Figure</a:t>
            </a:r>
            <a:r>
              <a:rPr lang="fr" sz="1000"/>
              <a:t>. </a:t>
            </a:r>
            <a:r>
              <a:rPr i="1" lang="fr" sz="1000"/>
              <a:t>Taux d’apprentissage pour </a:t>
            </a:r>
            <a:r>
              <a:rPr i="1" lang="fr" sz="1000"/>
              <a:t>l'entraînement</a:t>
            </a:r>
            <a:r>
              <a:rPr i="1" lang="fr" sz="1000"/>
              <a:t> et la validation du modèle </a:t>
            </a:r>
            <a:endParaRPr i="1" sz="10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7049" y="2367740"/>
            <a:ext cx="2845250" cy="2245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Qu’a appris le modèle ? </a:t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7406" y="28225"/>
            <a:ext cx="106039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6720625" y="1943475"/>
            <a:ext cx="2423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Le papier millimétré est très perturbateur pour le modèle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Le dos n’a pas un fort pouvoir discriminant </a:t>
            </a:r>
            <a:endParaRPr i="1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20950"/>
            <a:ext cx="6372225" cy="3162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17"/>
          <p:cNvSpPr txBox="1"/>
          <p:nvPr/>
        </p:nvSpPr>
        <p:spPr>
          <a:xfrm>
            <a:off x="579275" y="4329425"/>
            <a:ext cx="61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Figure</a:t>
            </a:r>
            <a:r>
              <a:rPr lang="fr"/>
              <a:t>. </a:t>
            </a:r>
            <a:r>
              <a:rPr i="1" lang="fr" sz="1300"/>
              <a:t>Quelques feature maps issues de la prédiction d’une image</a:t>
            </a:r>
            <a:endParaRPr i="1"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Qu’a appris le modèle ?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1397075" y="4494025"/>
            <a:ext cx="88398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300" u="sng">
                <a:solidFill>
                  <a:srgbClr val="000000"/>
                </a:solidFill>
              </a:rPr>
              <a:t>Figure</a:t>
            </a:r>
            <a:r>
              <a:rPr lang="fr" sz="1300">
                <a:solidFill>
                  <a:srgbClr val="000000"/>
                </a:solidFill>
              </a:rPr>
              <a:t>. </a:t>
            </a:r>
            <a:r>
              <a:rPr i="1" lang="fr" sz="1300">
                <a:solidFill>
                  <a:srgbClr val="000000"/>
                </a:solidFill>
              </a:rPr>
              <a:t>Détail des feature-maps pour une couche MaxPooling de taille (95x50x64)</a:t>
            </a:r>
            <a:endParaRPr i="1" sz="1300">
              <a:solidFill>
                <a:srgbClr val="000000"/>
              </a:solidFill>
            </a:endParaRPr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436" y="1077637"/>
            <a:ext cx="6300626" cy="341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7406" y="28225"/>
            <a:ext cx="106039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II - Modèle CNN pour sexer directement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Dataset coupé et encadré NB</a:t>
            </a:r>
            <a:r>
              <a:rPr lang="fr"/>
              <a:t>	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2 classes  : ‘F’ = 0     ‘M’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297 fichiers (155/142) issus des 7 premiers datasets (143 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Taille initiale : 3800x2000 réduit à 380x200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Apprentissage :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15 époques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2 min par époque → environ 30 minutes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7406" y="28225"/>
            <a:ext cx="106039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4500" y="3213279"/>
            <a:ext cx="2710575" cy="11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5">
            <a:alphaModFix/>
          </a:blip>
          <a:srcRect b="0" l="0" r="3119" t="0"/>
          <a:stretch/>
        </p:blipFill>
        <p:spPr>
          <a:xfrm>
            <a:off x="5479600" y="2246125"/>
            <a:ext cx="3303350" cy="26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6">
            <a:alphaModFix/>
          </a:blip>
          <a:srcRect b="0" l="0" r="0" t="20565"/>
          <a:stretch/>
        </p:blipFill>
        <p:spPr>
          <a:xfrm>
            <a:off x="1130800" y="4663225"/>
            <a:ext cx="4208882" cy="22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311700" y="4256725"/>
            <a:ext cx="752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Taille du modèle : 882 Mo</a:t>
            </a:r>
            <a:r>
              <a:rPr lang="fr" sz="18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II - Qu’a appris le modèle 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62417" l="0" r="81924" t="0"/>
          <a:stretch/>
        </p:blipFill>
        <p:spPr>
          <a:xfrm>
            <a:off x="454525" y="1206000"/>
            <a:ext cx="2832124" cy="3142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20"/>
          <p:cNvSpPr txBox="1"/>
          <p:nvPr/>
        </p:nvSpPr>
        <p:spPr>
          <a:xfrm>
            <a:off x="714875" y="4348225"/>
            <a:ext cx="220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contour blanc est peu perturbateur, à voir pour le mettre en noir...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7600" y="1206000"/>
            <a:ext cx="1916400" cy="29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6275" y="1178150"/>
            <a:ext cx="1613850" cy="288123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4572000" y="4059375"/>
            <a:ext cx="2487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points discriminants sont essentiellement placés vers la tête du poisson ce qui confirme l’état de l’art.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07406" y="28225"/>
            <a:ext cx="106039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II - Qu’a appris le modèle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025" y="1111025"/>
            <a:ext cx="6475576" cy="34992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p21"/>
          <p:cNvSpPr txBox="1"/>
          <p:nvPr/>
        </p:nvSpPr>
        <p:spPr>
          <a:xfrm>
            <a:off x="986025" y="4568875"/>
            <a:ext cx="82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300" u="sng">
                <a:solidFill>
                  <a:schemeClr val="dk1"/>
                </a:solidFill>
              </a:rPr>
              <a:t>Figure</a:t>
            </a:r>
            <a:r>
              <a:rPr lang="fr" sz="1300">
                <a:solidFill>
                  <a:schemeClr val="dk1"/>
                </a:solidFill>
              </a:rPr>
              <a:t>. </a:t>
            </a:r>
            <a:r>
              <a:rPr i="1" lang="fr" sz="1300">
                <a:solidFill>
                  <a:schemeClr val="dk1"/>
                </a:solidFill>
              </a:rPr>
              <a:t>Détail des feature-maps pour une couche MaxPooling de taille (95x50x64)</a:t>
            </a:r>
            <a:endParaRPr i="1" sz="1300">
              <a:solidFill>
                <a:schemeClr val="dk1"/>
              </a:solidFill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7406" y="28225"/>
            <a:ext cx="106039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