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369" r:id="rId3"/>
    <p:sldId id="374" r:id="rId4"/>
    <p:sldId id="383" r:id="rId5"/>
    <p:sldId id="384" r:id="rId6"/>
    <p:sldId id="385" r:id="rId7"/>
    <p:sldId id="386" r:id="rId8"/>
    <p:sldId id="387" r:id="rId9"/>
    <p:sldId id="388" r:id="rId10"/>
    <p:sldId id="380" r:id="rId11"/>
    <p:sldId id="381" r:id="rId12"/>
    <p:sldId id="376" r:id="rId13"/>
    <p:sldId id="367" r:id="rId14"/>
    <p:sldId id="426" r:id="rId15"/>
    <p:sldId id="366" r:id="rId16"/>
    <p:sldId id="280" r:id="rId17"/>
    <p:sldId id="283" r:id="rId18"/>
    <p:sldId id="284" r:id="rId19"/>
    <p:sldId id="391" r:id="rId20"/>
    <p:sldId id="440" r:id="rId21"/>
    <p:sldId id="389" r:id="rId22"/>
    <p:sldId id="443" r:id="rId23"/>
    <p:sldId id="281" r:id="rId24"/>
    <p:sldId id="262" r:id="rId25"/>
    <p:sldId id="441" r:id="rId26"/>
    <p:sldId id="442" r:id="rId27"/>
    <p:sldId id="396" r:id="rId28"/>
    <p:sldId id="260" r:id="rId29"/>
    <p:sldId id="265" r:id="rId30"/>
    <p:sldId id="285" r:id="rId31"/>
    <p:sldId id="398" r:id="rId32"/>
    <p:sldId id="397" r:id="rId33"/>
    <p:sldId id="272" r:id="rId34"/>
    <p:sldId id="276" r:id="rId35"/>
    <p:sldId id="268" r:id="rId36"/>
    <p:sldId id="399" r:id="rId37"/>
    <p:sldId id="274" r:id="rId38"/>
    <p:sldId id="390" r:id="rId39"/>
    <p:sldId id="273" r:id="rId40"/>
    <p:sldId id="275" r:id="rId41"/>
    <p:sldId id="286" r:id="rId42"/>
    <p:sldId id="303" r:id="rId43"/>
    <p:sldId id="287" r:id="rId44"/>
    <p:sldId id="288" r:id="rId45"/>
    <p:sldId id="289" r:id="rId46"/>
    <p:sldId id="291" r:id="rId47"/>
    <p:sldId id="290" r:id="rId48"/>
    <p:sldId id="400" r:id="rId49"/>
    <p:sldId id="407" r:id="rId50"/>
    <p:sldId id="439" r:id="rId51"/>
    <p:sldId id="321" r:id="rId52"/>
    <p:sldId id="322" r:id="rId53"/>
    <p:sldId id="323" r:id="rId54"/>
    <p:sldId id="324" r:id="rId55"/>
    <p:sldId id="292" r:id="rId56"/>
    <p:sldId id="293" r:id="rId57"/>
    <p:sldId id="295" r:id="rId58"/>
    <p:sldId id="294" r:id="rId59"/>
    <p:sldId id="296" r:id="rId60"/>
    <p:sldId id="298" r:id="rId61"/>
    <p:sldId id="297" r:id="rId62"/>
    <p:sldId id="299" r:id="rId63"/>
    <p:sldId id="301" r:id="rId64"/>
    <p:sldId id="302" r:id="rId65"/>
    <p:sldId id="401" r:id="rId66"/>
    <p:sldId id="402" r:id="rId67"/>
    <p:sldId id="403" r:id="rId68"/>
    <p:sldId id="406" r:id="rId69"/>
    <p:sldId id="404" r:id="rId70"/>
    <p:sldId id="405" r:id="rId71"/>
    <p:sldId id="304" r:id="rId72"/>
    <p:sldId id="305" r:id="rId73"/>
    <p:sldId id="325" r:id="rId74"/>
    <p:sldId id="326" r:id="rId75"/>
    <p:sldId id="327" r:id="rId76"/>
    <p:sldId id="313" r:id="rId77"/>
    <p:sldId id="314" r:id="rId78"/>
    <p:sldId id="315" r:id="rId79"/>
    <p:sldId id="316" r:id="rId80"/>
    <p:sldId id="317" r:id="rId81"/>
    <p:sldId id="318" r:id="rId82"/>
    <p:sldId id="319" r:id="rId83"/>
    <p:sldId id="320" r:id="rId84"/>
    <p:sldId id="393" r:id="rId85"/>
    <p:sldId id="346" r:id="rId86"/>
    <p:sldId id="333" r:id="rId87"/>
    <p:sldId id="334" r:id="rId88"/>
    <p:sldId id="335" r:id="rId89"/>
    <p:sldId id="337" r:id="rId90"/>
    <p:sldId id="332" r:id="rId91"/>
    <p:sldId id="330" r:id="rId92"/>
    <p:sldId id="336" r:id="rId93"/>
    <p:sldId id="338" r:id="rId94"/>
    <p:sldId id="339" r:id="rId95"/>
    <p:sldId id="340" r:id="rId96"/>
    <p:sldId id="341" r:id="rId97"/>
    <p:sldId id="342" r:id="rId98"/>
    <p:sldId id="343" r:id="rId99"/>
    <p:sldId id="344" r:id="rId100"/>
    <p:sldId id="345" r:id="rId101"/>
    <p:sldId id="435" r:id="rId102"/>
    <p:sldId id="437" r:id="rId103"/>
    <p:sldId id="436" r:id="rId104"/>
    <p:sldId id="438" r:id="rId105"/>
    <p:sldId id="394" r:id="rId106"/>
    <p:sldId id="395" r:id="rId107"/>
    <p:sldId id="349" r:id="rId108"/>
    <p:sldId id="444" r:id="rId109"/>
    <p:sldId id="347" r:id="rId110"/>
    <p:sldId id="351" r:id="rId111"/>
    <p:sldId id="365" r:id="rId112"/>
    <p:sldId id="352" r:id="rId113"/>
    <p:sldId id="356" r:id="rId114"/>
    <p:sldId id="357" r:id="rId115"/>
    <p:sldId id="358" r:id="rId116"/>
    <p:sldId id="359" r:id="rId117"/>
    <p:sldId id="353" r:id="rId118"/>
    <p:sldId id="354" r:id="rId119"/>
    <p:sldId id="360" r:id="rId120"/>
    <p:sldId id="362" r:id="rId121"/>
    <p:sldId id="363" r:id="rId122"/>
    <p:sldId id="364" r:id="rId123"/>
    <p:sldId id="428" r:id="rId124"/>
    <p:sldId id="408" r:id="rId125"/>
    <p:sldId id="409" r:id="rId126"/>
    <p:sldId id="410" r:id="rId127"/>
    <p:sldId id="411" r:id="rId128"/>
    <p:sldId id="412" r:id="rId129"/>
    <p:sldId id="413" r:id="rId130"/>
    <p:sldId id="414" r:id="rId131"/>
    <p:sldId id="415" r:id="rId132"/>
    <p:sldId id="416" r:id="rId133"/>
    <p:sldId id="417" r:id="rId134"/>
    <p:sldId id="418" r:id="rId135"/>
    <p:sldId id="419" r:id="rId136"/>
    <p:sldId id="427" r:id="rId137"/>
    <p:sldId id="421" r:id="rId138"/>
    <p:sldId id="422" r:id="rId139"/>
    <p:sldId id="423" r:id="rId140"/>
    <p:sldId id="429" r:id="rId141"/>
    <p:sldId id="430" r:id="rId142"/>
    <p:sldId id="431" r:id="rId143"/>
    <p:sldId id="432" r:id="rId144"/>
    <p:sldId id="379" r:id="rId145"/>
    <p:sldId id="446" r:id="rId146"/>
    <p:sldId id="447" r:id="rId147"/>
    <p:sldId id="448" r:id="rId148"/>
    <p:sldId id="445" r:id="rId149"/>
    <p:sldId id="378" r:id="rId150"/>
    <p:sldId id="449" r:id="rId151"/>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55" autoAdjust="0"/>
    <p:restoredTop sz="94671" autoAdjust="0"/>
  </p:normalViewPr>
  <p:slideViewPr>
    <p:cSldViewPr>
      <p:cViewPr>
        <p:scale>
          <a:sx n="75" d="100"/>
          <a:sy n="75" d="100"/>
        </p:scale>
        <p:origin x="-1224" y="114"/>
      </p:cViewPr>
      <p:guideLst>
        <p:guide orient="horz" pos="2160"/>
        <p:guide pos="2880"/>
      </p:guideLst>
    </p:cSldViewPr>
  </p:slideViewPr>
  <p:outlineViewPr>
    <p:cViewPr>
      <p:scale>
        <a:sx n="33" d="100"/>
        <a:sy n="33" d="100"/>
      </p:scale>
      <p:origin x="0" y="816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3-04-24T09:00:54.341"/>
    </inkml:context>
    <inkml:brush xml:id="br0">
      <inkml:brushProperty name="width" value="0.07" units="cm"/>
      <inkml:brushProperty name="height" value="0.07" units="cm"/>
      <inkml:brushProperty name="color" value="#1F497D"/>
    </inkml:brush>
  </inkml:definitions>
  <inkml:trace contextRef="#ctx0" brushRef="#br0">0 0,'11362'0,"-11362"4576,-11362-4576,11362-4576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context>
    <inkml:brush xml:id="br0">
      <inkml:brushProperty name="width" value="0.07" units="cm"/>
      <inkml:brushProperty name="height" value="0.07" units="cm"/>
      <inkml:brushProperty name="color" value="#1F497D"/>
    </inkml:brush>
  </inkml:definitions>
  <inkml:trace contextRef="#ctx0" brushRef="#br0">0 0,'16349'0,"-16349"1835,-16349-1835,16349-1835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nl-NL" smtClean="0"/>
              <a:t>Klik om de stijl te bewerken</a:t>
            </a:r>
            <a:endParaRPr lang="nl-NL"/>
          </a:p>
        </p:txBody>
      </p:sp>
      <p:sp>
        <p:nvSpPr>
          <p:cNvPr id="3" name="O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D951F3E2-49FE-431C-911E-652804C643BD}" type="datetimeFigureOut">
              <a:rPr lang="nl-NL" smtClean="0"/>
              <a:t>24-4-2013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61E3352D-2559-4C75-80AF-AA9FC9D32573}" type="slidenum">
              <a:rPr lang="nl-NL" smtClean="0"/>
              <a:t>‹#›</a:t>
            </a:fld>
            <a:endParaRPr lang="nl-NL"/>
          </a:p>
        </p:txBody>
      </p:sp>
    </p:spTree>
    <p:extLst>
      <p:ext uri="{BB962C8B-B14F-4D97-AF65-F5344CB8AC3E}">
        <p14:creationId xmlns:p14="http://schemas.microsoft.com/office/powerpoint/2010/main" val="1946222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D951F3E2-49FE-431C-911E-652804C643BD}" type="datetimeFigureOut">
              <a:rPr lang="nl-NL" smtClean="0"/>
              <a:t>24-4-2013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61E3352D-2559-4C75-80AF-AA9FC9D32573}" type="slidenum">
              <a:rPr lang="nl-NL" smtClean="0"/>
              <a:t>‹#›</a:t>
            </a:fld>
            <a:endParaRPr lang="nl-NL"/>
          </a:p>
        </p:txBody>
      </p:sp>
    </p:spTree>
    <p:extLst>
      <p:ext uri="{BB962C8B-B14F-4D97-AF65-F5344CB8AC3E}">
        <p14:creationId xmlns:p14="http://schemas.microsoft.com/office/powerpoint/2010/main" val="1469674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D951F3E2-49FE-431C-911E-652804C643BD}" type="datetimeFigureOut">
              <a:rPr lang="nl-NL" smtClean="0"/>
              <a:t>24-4-2013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61E3352D-2559-4C75-80AF-AA9FC9D32573}" type="slidenum">
              <a:rPr lang="nl-NL" smtClean="0"/>
              <a:t>‹#›</a:t>
            </a:fld>
            <a:endParaRPr lang="nl-NL"/>
          </a:p>
        </p:txBody>
      </p:sp>
    </p:spTree>
    <p:extLst>
      <p:ext uri="{BB962C8B-B14F-4D97-AF65-F5344CB8AC3E}">
        <p14:creationId xmlns:p14="http://schemas.microsoft.com/office/powerpoint/2010/main" val="291388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D951F3E2-49FE-431C-911E-652804C643BD}" type="datetimeFigureOut">
              <a:rPr lang="nl-NL" smtClean="0"/>
              <a:t>24-4-2013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61E3352D-2559-4C75-80AF-AA9FC9D32573}" type="slidenum">
              <a:rPr lang="nl-NL" smtClean="0"/>
              <a:t>‹#›</a:t>
            </a:fld>
            <a:endParaRPr lang="nl-NL"/>
          </a:p>
        </p:txBody>
      </p:sp>
    </p:spTree>
    <p:extLst>
      <p:ext uri="{BB962C8B-B14F-4D97-AF65-F5344CB8AC3E}">
        <p14:creationId xmlns:p14="http://schemas.microsoft.com/office/powerpoint/2010/main" val="4075380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D951F3E2-49FE-431C-911E-652804C643BD}" type="datetimeFigureOut">
              <a:rPr lang="nl-NL" smtClean="0"/>
              <a:t>24-4-2013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61E3352D-2559-4C75-80AF-AA9FC9D32573}" type="slidenum">
              <a:rPr lang="nl-NL" smtClean="0"/>
              <a:t>‹#›</a:t>
            </a:fld>
            <a:endParaRPr lang="nl-NL"/>
          </a:p>
        </p:txBody>
      </p:sp>
    </p:spTree>
    <p:extLst>
      <p:ext uri="{BB962C8B-B14F-4D97-AF65-F5344CB8AC3E}">
        <p14:creationId xmlns:p14="http://schemas.microsoft.com/office/powerpoint/2010/main" val="3654958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D951F3E2-49FE-431C-911E-652804C643BD}" type="datetimeFigureOut">
              <a:rPr lang="nl-NL" smtClean="0"/>
              <a:t>24-4-2013</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61E3352D-2559-4C75-80AF-AA9FC9D32573}" type="slidenum">
              <a:rPr lang="nl-NL" smtClean="0"/>
              <a:t>‹#›</a:t>
            </a:fld>
            <a:endParaRPr lang="nl-NL"/>
          </a:p>
        </p:txBody>
      </p:sp>
    </p:spTree>
    <p:extLst>
      <p:ext uri="{BB962C8B-B14F-4D97-AF65-F5344CB8AC3E}">
        <p14:creationId xmlns:p14="http://schemas.microsoft.com/office/powerpoint/2010/main" val="443880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smtClean="0"/>
              <a:t>Klik om de stijl te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D951F3E2-49FE-431C-911E-652804C643BD}" type="datetimeFigureOut">
              <a:rPr lang="nl-NL" smtClean="0"/>
              <a:t>24-4-2013</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61E3352D-2559-4C75-80AF-AA9FC9D32573}" type="slidenum">
              <a:rPr lang="nl-NL" smtClean="0"/>
              <a:t>‹#›</a:t>
            </a:fld>
            <a:endParaRPr lang="nl-NL"/>
          </a:p>
        </p:txBody>
      </p:sp>
    </p:spTree>
    <p:extLst>
      <p:ext uri="{BB962C8B-B14F-4D97-AF65-F5344CB8AC3E}">
        <p14:creationId xmlns:p14="http://schemas.microsoft.com/office/powerpoint/2010/main" val="1178580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D951F3E2-49FE-431C-911E-652804C643BD}" type="datetimeFigureOut">
              <a:rPr lang="nl-NL" smtClean="0"/>
              <a:t>24-4-2013</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61E3352D-2559-4C75-80AF-AA9FC9D32573}" type="slidenum">
              <a:rPr lang="nl-NL" smtClean="0"/>
              <a:t>‹#›</a:t>
            </a:fld>
            <a:endParaRPr lang="nl-NL"/>
          </a:p>
        </p:txBody>
      </p:sp>
    </p:spTree>
    <p:extLst>
      <p:ext uri="{BB962C8B-B14F-4D97-AF65-F5344CB8AC3E}">
        <p14:creationId xmlns:p14="http://schemas.microsoft.com/office/powerpoint/2010/main" val="3282318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D951F3E2-49FE-431C-911E-652804C643BD}" type="datetimeFigureOut">
              <a:rPr lang="nl-NL" smtClean="0"/>
              <a:t>24-4-2013</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61E3352D-2559-4C75-80AF-AA9FC9D32573}" type="slidenum">
              <a:rPr lang="nl-NL" smtClean="0"/>
              <a:t>‹#›</a:t>
            </a:fld>
            <a:endParaRPr lang="nl-NL"/>
          </a:p>
        </p:txBody>
      </p:sp>
    </p:spTree>
    <p:extLst>
      <p:ext uri="{BB962C8B-B14F-4D97-AF65-F5344CB8AC3E}">
        <p14:creationId xmlns:p14="http://schemas.microsoft.com/office/powerpoint/2010/main" val="395582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D951F3E2-49FE-431C-911E-652804C643BD}" type="datetimeFigureOut">
              <a:rPr lang="nl-NL" smtClean="0"/>
              <a:t>24-4-2013</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61E3352D-2559-4C75-80AF-AA9FC9D32573}" type="slidenum">
              <a:rPr lang="nl-NL" smtClean="0"/>
              <a:t>‹#›</a:t>
            </a:fld>
            <a:endParaRPr lang="nl-NL"/>
          </a:p>
        </p:txBody>
      </p:sp>
    </p:spTree>
    <p:extLst>
      <p:ext uri="{BB962C8B-B14F-4D97-AF65-F5344CB8AC3E}">
        <p14:creationId xmlns:p14="http://schemas.microsoft.com/office/powerpoint/2010/main" val="1994502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D951F3E2-49FE-431C-911E-652804C643BD}" type="datetimeFigureOut">
              <a:rPr lang="nl-NL" smtClean="0"/>
              <a:t>24-4-2013</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61E3352D-2559-4C75-80AF-AA9FC9D32573}" type="slidenum">
              <a:rPr lang="nl-NL" smtClean="0"/>
              <a:t>‹#›</a:t>
            </a:fld>
            <a:endParaRPr lang="nl-NL"/>
          </a:p>
        </p:txBody>
      </p:sp>
    </p:spTree>
    <p:extLst>
      <p:ext uri="{BB962C8B-B14F-4D97-AF65-F5344CB8AC3E}">
        <p14:creationId xmlns:p14="http://schemas.microsoft.com/office/powerpoint/2010/main" val="826322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3E2-49FE-431C-911E-652804C643BD}" type="datetimeFigureOut">
              <a:rPr lang="nl-NL" smtClean="0"/>
              <a:t>24-4-2013</a:t>
            </a:fld>
            <a:endParaRPr lang="nl-NL"/>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E3352D-2559-4C75-80AF-AA9FC9D32573}" type="slidenum">
              <a:rPr lang="nl-NL" smtClean="0"/>
              <a:t>‹#›</a:t>
            </a:fld>
            <a:endParaRPr lang="nl-NL"/>
          </a:p>
        </p:txBody>
      </p:sp>
    </p:spTree>
    <p:extLst>
      <p:ext uri="{BB962C8B-B14F-4D97-AF65-F5344CB8AC3E}">
        <p14:creationId xmlns:p14="http://schemas.microsoft.com/office/powerpoint/2010/main" val="150154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emf"/></Relationships>
</file>

<file path=ppt/slides/_rels/slide10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3.emf"/></Relationships>
</file>

<file path=ppt/slides/_rels/slide10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6" name="Tekstvak 4"/>
          <p:cNvSpPr txBox="1"/>
          <p:nvPr/>
        </p:nvSpPr>
        <p:spPr>
          <a:xfrm>
            <a:off x="1619672" y="1196752"/>
            <a:ext cx="5904656" cy="1077218"/>
          </a:xfrm>
          <a:prstGeom prst="rect">
            <a:avLst/>
          </a:prstGeom>
          <a:noFill/>
        </p:spPr>
        <p:txBody>
          <a:bodyPr wrap="square" rtlCol="0">
            <a:spAutoFit/>
          </a:bodyPr>
          <a:lstStyle/>
          <a:p>
            <a:pPr algn="ctr"/>
            <a:r>
              <a:rPr lang="nl-NL" sz="3200" dirty="0" smtClean="0"/>
              <a:t>Open source testspecificatie met het Testdossiertool</a:t>
            </a:r>
            <a:endParaRPr lang="nl-NL" sz="3200" dirty="0"/>
          </a:p>
        </p:txBody>
      </p:sp>
      <p:sp>
        <p:nvSpPr>
          <p:cNvPr id="13" name="Tekstvak 4"/>
          <p:cNvSpPr txBox="1"/>
          <p:nvPr/>
        </p:nvSpPr>
        <p:spPr>
          <a:xfrm>
            <a:off x="3636253" y="2458636"/>
            <a:ext cx="1516762" cy="369332"/>
          </a:xfrm>
          <a:prstGeom prst="rect">
            <a:avLst/>
          </a:prstGeom>
          <a:noFill/>
        </p:spPr>
        <p:txBody>
          <a:bodyPr wrap="none" rtlCol="0">
            <a:spAutoFit/>
          </a:bodyPr>
          <a:lstStyle/>
          <a:p>
            <a:r>
              <a:rPr lang="nl-NL" dirty="0" smtClean="0"/>
              <a:t>Ralph Smeenk</a:t>
            </a:r>
            <a:endParaRPr lang="nl-NL" dirty="0"/>
          </a:p>
        </p:txBody>
      </p:sp>
    </p:spTree>
    <p:extLst>
      <p:ext uri="{BB962C8B-B14F-4D97-AF65-F5344CB8AC3E}">
        <p14:creationId xmlns:p14="http://schemas.microsoft.com/office/powerpoint/2010/main" val="32311414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6" name="Tekstvak 4"/>
          <p:cNvSpPr txBox="1"/>
          <p:nvPr/>
        </p:nvSpPr>
        <p:spPr>
          <a:xfrm>
            <a:off x="918561" y="1454812"/>
            <a:ext cx="6101711" cy="3231654"/>
          </a:xfrm>
          <a:prstGeom prst="rect">
            <a:avLst/>
          </a:prstGeom>
          <a:noFill/>
        </p:spPr>
        <p:txBody>
          <a:bodyPr wrap="square" rtlCol="0">
            <a:spAutoFit/>
          </a:bodyPr>
          <a:lstStyle/>
          <a:p>
            <a:r>
              <a:rPr lang="nl-NL" sz="3200" dirty="0" smtClean="0"/>
              <a:t>Waarom het Testdossiertool?</a:t>
            </a:r>
          </a:p>
          <a:p>
            <a:endParaRPr lang="nl-NL" sz="3200" dirty="0" smtClean="0"/>
          </a:p>
          <a:p>
            <a:pPr marL="457200" indent="-457200">
              <a:buFont typeface="Arial" pitchFamily="34" charset="0"/>
              <a:buChar char="•"/>
            </a:pPr>
            <a:r>
              <a:rPr lang="nl-NL" sz="2800" dirty="0" smtClean="0"/>
              <a:t>Formele Testtechieken bij de hand</a:t>
            </a:r>
          </a:p>
          <a:p>
            <a:pPr marL="457200" indent="-457200">
              <a:buFont typeface="Arial" pitchFamily="34" charset="0"/>
              <a:buChar char="•"/>
            </a:pPr>
            <a:r>
              <a:rPr lang="nl-NL" sz="2800" dirty="0" smtClean="0"/>
              <a:t>Snel een opzet klaar</a:t>
            </a:r>
          </a:p>
          <a:p>
            <a:pPr marL="457200" indent="-457200">
              <a:buFont typeface="Arial" pitchFamily="34" charset="0"/>
              <a:buChar char="•"/>
            </a:pPr>
            <a:r>
              <a:rPr lang="nl-NL" sz="2800" dirty="0" smtClean="0"/>
              <a:t>Goede onderhoudbaarheid</a:t>
            </a:r>
          </a:p>
          <a:p>
            <a:pPr marL="457200" indent="-457200">
              <a:buFont typeface="Arial" pitchFamily="34" charset="0"/>
              <a:buChar char="•"/>
            </a:pPr>
            <a:r>
              <a:rPr lang="nl-NL" sz="2800" dirty="0" smtClean="0"/>
              <a:t>Goede aanpasbaarheid</a:t>
            </a:r>
          </a:p>
          <a:p>
            <a:pPr marL="457200" indent="-457200">
              <a:buFont typeface="Arial" pitchFamily="34" charset="0"/>
              <a:buChar char="•"/>
            </a:pPr>
            <a:endParaRPr lang="nl-NL" sz="2800" dirty="0" smtClean="0"/>
          </a:p>
        </p:txBody>
      </p:sp>
    </p:spTree>
    <p:extLst>
      <p:ext uri="{BB962C8B-B14F-4D97-AF65-F5344CB8AC3E}">
        <p14:creationId xmlns:p14="http://schemas.microsoft.com/office/powerpoint/2010/main" val="93615917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348880"/>
            <a:ext cx="7700858" cy="39654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797352" cy="369332"/>
          </a:xfrm>
          <a:prstGeom prst="rect">
            <a:avLst/>
          </a:prstGeom>
          <a:noFill/>
        </p:spPr>
        <p:txBody>
          <a:bodyPr wrap="none" rtlCol="0">
            <a:spAutoFit/>
          </a:bodyPr>
          <a:lstStyle/>
          <a:p>
            <a:r>
              <a:rPr lang="nl-NL" dirty="0" smtClean="0"/>
              <a:t>Testgraaf tabblad</a:t>
            </a:r>
            <a:endParaRPr lang="nl-NL" dirty="0"/>
          </a:p>
        </p:txBody>
      </p:sp>
      <p:cxnSp>
        <p:nvCxnSpPr>
          <p:cNvPr id="14" name="Rechte verbindingslijn 13"/>
          <p:cNvCxnSpPr>
            <a:stCxn id="8" idx="0"/>
          </p:cNvCxnSpPr>
          <p:nvPr/>
        </p:nvCxnSpPr>
        <p:spPr>
          <a:xfrm flipH="1" flipV="1">
            <a:off x="5580112" y="2132856"/>
            <a:ext cx="648072" cy="2664296"/>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2480920" y="1284769"/>
            <a:ext cx="4522520" cy="830997"/>
          </a:xfrm>
          <a:prstGeom prst="rect">
            <a:avLst/>
          </a:prstGeom>
          <a:noFill/>
        </p:spPr>
        <p:txBody>
          <a:bodyPr wrap="none" rtlCol="0">
            <a:spAutoFit/>
          </a:bodyPr>
          <a:lstStyle/>
          <a:p>
            <a:endParaRPr lang="nl-NL" sz="1600" b="1" dirty="0">
              <a:solidFill>
                <a:schemeClr val="accent2">
                  <a:lumMod val="75000"/>
                </a:schemeClr>
              </a:solidFill>
            </a:endParaRPr>
          </a:p>
          <a:p>
            <a:r>
              <a:rPr lang="nl-NL" sz="1600" b="1" dirty="0" smtClean="0">
                <a:solidFill>
                  <a:schemeClr val="accent2">
                    <a:lumMod val="75000"/>
                  </a:schemeClr>
                </a:solidFill>
              </a:rPr>
              <a:t>Verwijzing naar situatie of combinatie van situaties</a:t>
            </a:r>
          </a:p>
          <a:p>
            <a:r>
              <a:rPr lang="nl-NL" sz="1600" b="1" dirty="0" smtClean="0">
                <a:solidFill>
                  <a:schemeClr val="accent2">
                    <a:lumMod val="75000"/>
                  </a:schemeClr>
                </a:solidFill>
              </a:rPr>
              <a:t>(schrijf combinatie aan elkaar, bijv: “S1S3”)</a:t>
            </a:r>
          </a:p>
        </p:txBody>
      </p:sp>
      <p:sp>
        <p:nvSpPr>
          <p:cNvPr id="8" name="Rechthoek 8"/>
          <p:cNvSpPr/>
          <p:nvPr/>
        </p:nvSpPr>
        <p:spPr>
          <a:xfrm>
            <a:off x="5580112" y="4797152"/>
            <a:ext cx="1296144" cy="129614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1103180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7144" y="1556792"/>
            <a:ext cx="6268624" cy="505327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797352" cy="369332"/>
          </a:xfrm>
          <a:prstGeom prst="rect">
            <a:avLst/>
          </a:prstGeom>
          <a:noFill/>
        </p:spPr>
        <p:txBody>
          <a:bodyPr wrap="none" rtlCol="0">
            <a:spAutoFit/>
          </a:bodyPr>
          <a:lstStyle/>
          <a:p>
            <a:r>
              <a:rPr lang="nl-NL" dirty="0" smtClean="0"/>
              <a:t>Testgraaf tabblad</a:t>
            </a:r>
            <a:endParaRPr lang="nl-NL" dirty="0"/>
          </a:p>
        </p:txBody>
      </p:sp>
      <p:sp>
        <p:nvSpPr>
          <p:cNvPr id="4" name="Tekstvak 10"/>
          <p:cNvSpPr txBox="1"/>
          <p:nvPr/>
        </p:nvSpPr>
        <p:spPr>
          <a:xfrm>
            <a:off x="3131840" y="1098371"/>
            <a:ext cx="4074129" cy="338554"/>
          </a:xfrm>
          <a:prstGeom prst="rect">
            <a:avLst/>
          </a:prstGeom>
          <a:noFill/>
        </p:spPr>
        <p:txBody>
          <a:bodyPr wrap="none" rtlCol="0">
            <a:spAutoFit/>
          </a:bodyPr>
          <a:lstStyle/>
          <a:p>
            <a:r>
              <a:rPr lang="nl-NL" sz="1600" b="1" dirty="0" smtClean="0">
                <a:solidFill>
                  <a:schemeClr val="accent2">
                    <a:lumMod val="75000"/>
                  </a:schemeClr>
                </a:solidFill>
              </a:rPr>
              <a:t>Macro voor a</a:t>
            </a:r>
            <a:r>
              <a:rPr lang="nl-NL" sz="1600" b="1" dirty="0" smtClean="0">
                <a:solidFill>
                  <a:schemeClr val="accent2">
                    <a:lumMod val="75000"/>
                  </a:schemeClr>
                </a:solidFill>
              </a:rPr>
              <a:t>fleiden test situaties (als bij EVT)</a:t>
            </a:r>
            <a:endParaRPr lang="nl-NL" sz="1600" b="1" dirty="0" smtClean="0">
              <a:solidFill>
                <a:schemeClr val="accent2">
                  <a:lumMod val="75000"/>
                </a:schemeClr>
              </a:solidFill>
            </a:endParaRPr>
          </a:p>
        </p:txBody>
      </p:sp>
      <p:cxnSp>
        <p:nvCxnSpPr>
          <p:cNvPr id="6" name="Rechte verbindingslijn 13"/>
          <p:cNvCxnSpPr>
            <a:endCxn id="4" idx="1"/>
          </p:cNvCxnSpPr>
          <p:nvPr/>
        </p:nvCxnSpPr>
        <p:spPr>
          <a:xfrm flipV="1">
            <a:off x="2051720" y="1267648"/>
            <a:ext cx="1080120" cy="509284"/>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 name="Right Brace 2"/>
          <p:cNvSpPr/>
          <p:nvPr/>
        </p:nvSpPr>
        <p:spPr>
          <a:xfrm>
            <a:off x="7614772" y="1916832"/>
            <a:ext cx="288032" cy="5760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8" name="Tekstvak 10"/>
          <p:cNvSpPr txBox="1"/>
          <p:nvPr/>
        </p:nvSpPr>
        <p:spPr>
          <a:xfrm>
            <a:off x="7571072" y="2573179"/>
            <a:ext cx="1805354" cy="338554"/>
          </a:xfrm>
          <a:prstGeom prst="rect">
            <a:avLst/>
          </a:prstGeom>
          <a:noFill/>
        </p:spPr>
        <p:txBody>
          <a:bodyPr wrap="square" rtlCol="0">
            <a:spAutoFit/>
          </a:bodyPr>
          <a:lstStyle/>
          <a:p>
            <a:r>
              <a:rPr lang="nl-NL" sz="1600" b="1" dirty="0" smtClean="0">
                <a:solidFill>
                  <a:schemeClr val="accent2">
                    <a:lumMod val="75000"/>
                  </a:schemeClr>
                </a:solidFill>
              </a:rPr>
              <a:t>Op basis hiervan</a:t>
            </a:r>
            <a:endParaRPr lang="nl-NL" sz="1600" b="1" dirty="0" smtClean="0">
              <a:solidFill>
                <a:schemeClr val="accent2">
                  <a:lumMod val="75000"/>
                </a:schemeClr>
              </a:solidFill>
            </a:endParaRPr>
          </a:p>
        </p:txBody>
      </p:sp>
      <mc:AlternateContent xmlns:mc="http://schemas.openxmlformats.org/markup-compatibility/2006">
        <mc:Choice xmlns:p14="http://schemas.microsoft.com/office/powerpoint/2010/main" Requires="p14">
          <p:contentPart p14:bwMode="auto" r:id="rId3">
            <p14:nvContentPartPr>
              <p14:cNvPr id="14" name="Ink 13"/>
              <p14:cNvContentPartPr/>
              <p14:nvPr/>
            </p14:nvContentPartPr>
            <p14:xfrm>
              <a:off x="1345404" y="2573180"/>
              <a:ext cx="4090692" cy="1647908"/>
            </p14:xfrm>
          </p:contentPart>
        </mc:Choice>
        <mc:Fallback>
          <p:pic>
            <p:nvPicPr>
              <p:cNvPr id="14" name="Ink 13"/>
              <p:cNvPicPr/>
              <p:nvPr/>
            </p:nvPicPr>
            <p:blipFill>
              <a:blip r:embed="rId4"/>
              <a:stretch>
                <a:fillRect/>
              </a:stretch>
            </p:blipFill>
            <p:spPr>
              <a:xfrm>
                <a:off x="1332804" y="2560579"/>
                <a:ext cx="4115892" cy="1673111"/>
              </a:xfrm>
              <a:prstGeom prst="rect">
                <a:avLst/>
              </a:prstGeom>
            </p:spPr>
          </p:pic>
        </mc:Fallback>
      </mc:AlternateContent>
    </p:spTree>
    <p:extLst>
      <p:ext uri="{BB962C8B-B14F-4D97-AF65-F5344CB8AC3E}">
        <p14:creationId xmlns:p14="http://schemas.microsoft.com/office/powerpoint/2010/main" val="224305849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7144" y="1556792"/>
            <a:ext cx="6268624" cy="505327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797352" cy="369332"/>
          </a:xfrm>
          <a:prstGeom prst="rect">
            <a:avLst/>
          </a:prstGeom>
          <a:noFill/>
        </p:spPr>
        <p:txBody>
          <a:bodyPr wrap="none" rtlCol="0">
            <a:spAutoFit/>
          </a:bodyPr>
          <a:lstStyle/>
          <a:p>
            <a:r>
              <a:rPr lang="nl-NL" dirty="0" smtClean="0"/>
              <a:t>Testgraaf tabblad</a:t>
            </a:r>
            <a:endParaRPr lang="nl-NL" dirty="0"/>
          </a:p>
        </p:txBody>
      </p:sp>
      <p:sp>
        <p:nvSpPr>
          <p:cNvPr id="4" name="Tekstvak 10"/>
          <p:cNvSpPr txBox="1"/>
          <p:nvPr/>
        </p:nvSpPr>
        <p:spPr>
          <a:xfrm>
            <a:off x="4271640" y="681421"/>
            <a:ext cx="3560142" cy="338554"/>
          </a:xfrm>
          <a:prstGeom prst="rect">
            <a:avLst/>
          </a:prstGeom>
          <a:noFill/>
        </p:spPr>
        <p:txBody>
          <a:bodyPr wrap="none" rtlCol="0">
            <a:spAutoFit/>
          </a:bodyPr>
          <a:lstStyle/>
          <a:p>
            <a:r>
              <a:rPr lang="nl-NL" sz="1600" b="1" dirty="0" smtClean="0">
                <a:solidFill>
                  <a:schemeClr val="accent2">
                    <a:lumMod val="75000"/>
                  </a:schemeClr>
                </a:solidFill>
              </a:rPr>
              <a:t>Overnemen equivalentieklassen uit EVT</a:t>
            </a:r>
            <a:endParaRPr lang="nl-NL" sz="1600" b="1" dirty="0" smtClean="0">
              <a:solidFill>
                <a:schemeClr val="accent2">
                  <a:lumMod val="75000"/>
                </a:schemeClr>
              </a:solidFill>
            </a:endParaRPr>
          </a:p>
        </p:txBody>
      </p:sp>
      <p:cxnSp>
        <p:nvCxnSpPr>
          <p:cNvPr id="6" name="Rechte verbindingslijn 13"/>
          <p:cNvCxnSpPr/>
          <p:nvPr/>
        </p:nvCxnSpPr>
        <p:spPr>
          <a:xfrm flipV="1">
            <a:off x="2915816" y="1096920"/>
            <a:ext cx="1555640" cy="747904"/>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54641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7144" y="1556792"/>
            <a:ext cx="6268624" cy="505327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797352" cy="369332"/>
          </a:xfrm>
          <a:prstGeom prst="rect">
            <a:avLst/>
          </a:prstGeom>
          <a:noFill/>
        </p:spPr>
        <p:txBody>
          <a:bodyPr wrap="none" rtlCol="0">
            <a:spAutoFit/>
          </a:bodyPr>
          <a:lstStyle/>
          <a:p>
            <a:r>
              <a:rPr lang="nl-NL" dirty="0" smtClean="0"/>
              <a:t>Testgraaf tabblad</a:t>
            </a:r>
            <a:endParaRPr lang="nl-NL" dirty="0"/>
          </a:p>
        </p:txBody>
      </p:sp>
      <p:sp>
        <p:nvSpPr>
          <p:cNvPr id="4" name="Tekstvak 10"/>
          <p:cNvSpPr txBox="1"/>
          <p:nvPr/>
        </p:nvSpPr>
        <p:spPr>
          <a:xfrm>
            <a:off x="4271640" y="681421"/>
            <a:ext cx="3717171" cy="338554"/>
          </a:xfrm>
          <a:prstGeom prst="rect">
            <a:avLst/>
          </a:prstGeom>
          <a:noFill/>
        </p:spPr>
        <p:txBody>
          <a:bodyPr wrap="none" rtlCol="0">
            <a:spAutoFit/>
          </a:bodyPr>
          <a:lstStyle/>
          <a:p>
            <a:r>
              <a:rPr lang="nl-NL" sz="1600" b="1" dirty="0" smtClean="0">
                <a:solidFill>
                  <a:schemeClr val="accent2">
                    <a:lumMod val="75000"/>
                  </a:schemeClr>
                </a:solidFill>
              </a:rPr>
              <a:t>Macro voor a</a:t>
            </a:r>
            <a:r>
              <a:rPr lang="nl-NL" sz="1600" b="1" dirty="0" smtClean="0">
                <a:solidFill>
                  <a:schemeClr val="accent2">
                    <a:lumMod val="75000"/>
                  </a:schemeClr>
                </a:solidFill>
              </a:rPr>
              <a:t>fleiden logische testgevallen</a:t>
            </a:r>
          </a:p>
        </p:txBody>
      </p:sp>
      <p:cxnSp>
        <p:nvCxnSpPr>
          <p:cNvPr id="6" name="Rechte verbindingslijn 13"/>
          <p:cNvCxnSpPr/>
          <p:nvPr/>
        </p:nvCxnSpPr>
        <p:spPr>
          <a:xfrm flipV="1">
            <a:off x="3635896" y="1096919"/>
            <a:ext cx="835560" cy="680011"/>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 name="Right Brace 2"/>
          <p:cNvSpPr/>
          <p:nvPr/>
        </p:nvSpPr>
        <p:spPr>
          <a:xfrm>
            <a:off x="5364088" y="2636912"/>
            <a:ext cx="274674" cy="309634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8" name="Tekstvak 10"/>
          <p:cNvSpPr txBox="1"/>
          <p:nvPr/>
        </p:nvSpPr>
        <p:spPr>
          <a:xfrm>
            <a:off x="5800414" y="4015807"/>
            <a:ext cx="1805354" cy="338554"/>
          </a:xfrm>
          <a:prstGeom prst="rect">
            <a:avLst/>
          </a:prstGeom>
          <a:noFill/>
        </p:spPr>
        <p:txBody>
          <a:bodyPr wrap="square" rtlCol="0">
            <a:spAutoFit/>
          </a:bodyPr>
          <a:lstStyle/>
          <a:p>
            <a:r>
              <a:rPr lang="nl-NL" sz="1600" b="1" dirty="0" smtClean="0">
                <a:solidFill>
                  <a:schemeClr val="accent2">
                    <a:lumMod val="75000"/>
                  </a:schemeClr>
                </a:solidFill>
              </a:rPr>
              <a:t>Op basis hiervan</a:t>
            </a:r>
            <a:endParaRPr lang="nl-NL" sz="1600" b="1" dirty="0" smtClean="0">
              <a:solidFill>
                <a:schemeClr val="accent2">
                  <a:lumMod val="75000"/>
                </a:schemeClr>
              </a:solidFill>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566340" y="5949288"/>
              <a:ext cx="5885980" cy="660782"/>
            </p14:xfrm>
          </p:contentPart>
        </mc:Choice>
        <mc:Fallback>
          <p:pic>
            <p:nvPicPr>
              <p:cNvPr id="2" name="Ink 1"/>
              <p:cNvPicPr/>
              <p:nvPr/>
            </p:nvPicPr>
            <p:blipFill>
              <a:blip r:embed="rId4"/>
              <a:stretch>
                <a:fillRect/>
              </a:stretch>
            </p:blipFill>
            <p:spPr>
              <a:xfrm>
                <a:off x="1553740" y="5936691"/>
                <a:ext cx="5911180" cy="685975"/>
              </a:xfrm>
              <a:prstGeom prst="rect">
                <a:avLst/>
              </a:prstGeom>
            </p:spPr>
          </p:pic>
        </mc:Fallback>
      </mc:AlternateContent>
    </p:spTree>
    <p:extLst>
      <p:ext uri="{BB962C8B-B14F-4D97-AF65-F5344CB8AC3E}">
        <p14:creationId xmlns:p14="http://schemas.microsoft.com/office/powerpoint/2010/main" val="271954641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132856"/>
            <a:ext cx="8859345" cy="410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kstvak 4"/>
          <p:cNvSpPr txBox="1"/>
          <p:nvPr/>
        </p:nvSpPr>
        <p:spPr>
          <a:xfrm>
            <a:off x="683568" y="512144"/>
            <a:ext cx="1797352" cy="369332"/>
          </a:xfrm>
          <a:prstGeom prst="rect">
            <a:avLst/>
          </a:prstGeom>
          <a:noFill/>
        </p:spPr>
        <p:txBody>
          <a:bodyPr wrap="none" rtlCol="0">
            <a:spAutoFit/>
          </a:bodyPr>
          <a:lstStyle/>
          <a:p>
            <a:r>
              <a:rPr lang="nl-NL" dirty="0" smtClean="0"/>
              <a:t>Testgraaf tabblad</a:t>
            </a:r>
            <a:endParaRPr lang="nl-NL" dirty="0"/>
          </a:p>
        </p:txBody>
      </p:sp>
      <p:sp>
        <p:nvSpPr>
          <p:cNvPr id="4" name="Tekstvak 10"/>
          <p:cNvSpPr txBox="1"/>
          <p:nvPr/>
        </p:nvSpPr>
        <p:spPr>
          <a:xfrm>
            <a:off x="3707904" y="1212404"/>
            <a:ext cx="5273367" cy="338554"/>
          </a:xfrm>
          <a:prstGeom prst="rect">
            <a:avLst/>
          </a:prstGeom>
          <a:noFill/>
        </p:spPr>
        <p:txBody>
          <a:bodyPr wrap="none" rtlCol="0">
            <a:spAutoFit/>
          </a:bodyPr>
          <a:lstStyle/>
          <a:p>
            <a:r>
              <a:rPr lang="nl-NL" sz="1600" b="1" dirty="0" smtClean="0">
                <a:solidFill>
                  <a:schemeClr val="accent2">
                    <a:lumMod val="75000"/>
                  </a:schemeClr>
                </a:solidFill>
              </a:rPr>
              <a:t>Kies algemene testmaat na klikken op “LTG bepalen” macro </a:t>
            </a:r>
            <a:endParaRPr lang="nl-NL" sz="1600" b="1" dirty="0" smtClean="0">
              <a:solidFill>
                <a:schemeClr val="accent2">
                  <a:lumMod val="75000"/>
                </a:schemeClr>
              </a:solidFill>
            </a:endParaRPr>
          </a:p>
        </p:txBody>
      </p:sp>
      <p:cxnSp>
        <p:nvCxnSpPr>
          <p:cNvPr id="6" name="Rechte verbindingslijn 13"/>
          <p:cNvCxnSpPr/>
          <p:nvPr/>
        </p:nvCxnSpPr>
        <p:spPr>
          <a:xfrm flipH="1" flipV="1">
            <a:off x="4932040" y="1700808"/>
            <a:ext cx="1080120" cy="3200292"/>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095836" y="2492896"/>
            <a:ext cx="1224136" cy="360040"/>
          </a:xfrm>
          <a:prstGeom prst="rect">
            <a:avLst/>
          </a:prstGeom>
          <a:solidFill>
            <a:schemeClr val="accent1">
              <a:alpha val="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00271810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2" name="Rectangle 1"/>
          <p:cNvSpPr/>
          <p:nvPr/>
        </p:nvSpPr>
        <p:spPr>
          <a:xfrm>
            <a:off x="2680257" y="2153829"/>
            <a:ext cx="2804654" cy="661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EVT</a:t>
            </a:r>
            <a:endParaRPr lang="nl-NL" sz="2400" dirty="0"/>
          </a:p>
        </p:txBody>
      </p:sp>
      <p:sp>
        <p:nvSpPr>
          <p:cNvPr id="7" name="Rectangle 6"/>
          <p:cNvSpPr/>
          <p:nvPr/>
        </p:nvSpPr>
        <p:spPr>
          <a:xfrm>
            <a:off x="2664855" y="3810013"/>
            <a:ext cx="5640111"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Logische Testgevallen</a:t>
            </a:r>
            <a:endParaRPr lang="nl-NL" sz="2400" dirty="0"/>
          </a:p>
        </p:txBody>
      </p:sp>
      <p:sp>
        <p:nvSpPr>
          <p:cNvPr id="8" name="Rectangle 7"/>
          <p:cNvSpPr/>
          <p:nvPr/>
        </p:nvSpPr>
        <p:spPr>
          <a:xfrm>
            <a:off x="2652101" y="5466197"/>
            <a:ext cx="5665619"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Fysieke Testgevallen</a:t>
            </a:r>
            <a:endParaRPr lang="nl-NL" sz="2400" dirty="0"/>
          </a:p>
        </p:txBody>
      </p:sp>
      <p:sp>
        <p:nvSpPr>
          <p:cNvPr id="9" name="TextBox 8"/>
          <p:cNvSpPr txBox="1"/>
          <p:nvPr/>
        </p:nvSpPr>
        <p:spPr>
          <a:xfrm>
            <a:off x="793806" y="3939220"/>
            <a:ext cx="1278107" cy="461665"/>
          </a:xfrm>
          <a:prstGeom prst="rect">
            <a:avLst/>
          </a:prstGeom>
          <a:noFill/>
        </p:spPr>
        <p:txBody>
          <a:bodyPr wrap="none" rtlCol="0">
            <a:spAutoFit/>
          </a:bodyPr>
          <a:lstStyle/>
          <a:p>
            <a:r>
              <a:rPr lang="nl-NL" sz="2400" dirty="0" smtClean="0"/>
              <a:t>Niveau 2</a:t>
            </a:r>
            <a:endParaRPr lang="nl-NL" sz="2400" dirty="0"/>
          </a:p>
        </p:txBody>
      </p:sp>
      <p:sp>
        <p:nvSpPr>
          <p:cNvPr id="11" name="Rectangle 10"/>
          <p:cNvSpPr/>
          <p:nvPr/>
        </p:nvSpPr>
        <p:spPr>
          <a:xfrm>
            <a:off x="5484910" y="2153829"/>
            <a:ext cx="2804654" cy="661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Testgraaf</a:t>
            </a:r>
            <a:endParaRPr lang="nl-NL" sz="2400" dirty="0"/>
          </a:p>
        </p:txBody>
      </p:sp>
      <p:cxnSp>
        <p:nvCxnSpPr>
          <p:cNvPr id="5" name="Straight Arrow Connector 4"/>
          <p:cNvCxnSpPr>
            <a:stCxn id="2" idx="2"/>
          </p:cNvCxnSpPr>
          <p:nvPr/>
        </p:nvCxnSpPr>
        <p:spPr>
          <a:xfrm>
            <a:off x="4082584" y="2815057"/>
            <a:ext cx="0" cy="994956"/>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1" idx="2"/>
          </p:cNvCxnSpPr>
          <p:nvPr/>
        </p:nvCxnSpPr>
        <p:spPr>
          <a:xfrm>
            <a:off x="6887237" y="2815057"/>
            <a:ext cx="0" cy="994956"/>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p:cNvCxnSpPr>
          <p:nvPr/>
        </p:nvCxnSpPr>
        <p:spPr>
          <a:xfrm>
            <a:off x="5484911" y="4530093"/>
            <a:ext cx="0" cy="936104"/>
          </a:xfrm>
          <a:prstGeom prst="straightConnector1">
            <a:avLst/>
          </a:prstGeom>
          <a:ln w="3175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93806" y="5595404"/>
            <a:ext cx="1278107" cy="461665"/>
          </a:xfrm>
          <a:prstGeom prst="rect">
            <a:avLst/>
          </a:prstGeom>
          <a:noFill/>
        </p:spPr>
        <p:txBody>
          <a:bodyPr wrap="none" rtlCol="0">
            <a:spAutoFit/>
          </a:bodyPr>
          <a:lstStyle/>
          <a:p>
            <a:r>
              <a:rPr lang="nl-NL" sz="2400" dirty="0" smtClean="0"/>
              <a:t>Niveau 1</a:t>
            </a:r>
            <a:endParaRPr lang="nl-NL" sz="2400" dirty="0"/>
          </a:p>
        </p:txBody>
      </p:sp>
      <p:sp>
        <p:nvSpPr>
          <p:cNvPr id="19" name="TextBox 18"/>
          <p:cNvSpPr txBox="1"/>
          <p:nvPr/>
        </p:nvSpPr>
        <p:spPr>
          <a:xfrm>
            <a:off x="793806" y="548680"/>
            <a:ext cx="7495758" cy="523220"/>
          </a:xfrm>
          <a:prstGeom prst="rect">
            <a:avLst/>
          </a:prstGeom>
          <a:noFill/>
        </p:spPr>
        <p:txBody>
          <a:bodyPr wrap="square" rtlCol="0">
            <a:spAutoFit/>
          </a:bodyPr>
          <a:lstStyle/>
          <a:p>
            <a:r>
              <a:rPr lang="nl-NL" sz="2800" dirty="0" smtClean="0"/>
              <a:t>Macro’s voor vertaling naar lager abstractie niveau</a:t>
            </a:r>
            <a:endParaRPr lang="nl-NL" sz="2800" dirty="0"/>
          </a:p>
        </p:txBody>
      </p:sp>
      <p:sp>
        <p:nvSpPr>
          <p:cNvPr id="16" name="Rectangle 15"/>
          <p:cNvSpPr/>
          <p:nvPr/>
        </p:nvSpPr>
        <p:spPr>
          <a:xfrm>
            <a:off x="2680257" y="1492601"/>
            <a:ext cx="5609308" cy="661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Testspecificatie</a:t>
            </a:r>
            <a:endParaRPr lang="nl-NL" sz="2400" dirty="0"/>
          </a:p>
        </p:txBody>
      </p:sp>
      <p:sp>
        <p:nvSpPr>
          <p:cNvPr id="17" name="TextBox 16"/>
          <p:cNvSpPr txBox="1"/>
          <p:nvPr/>
        </p:nvSpPr>
        <p:spPr>
          <a:xfrm>
            <a:off x="793806" y="1922996"/>
            <a:ext cx="1278107" cy="461665"/>
          </a:xfrm>
          <a:prstGeom prst="rect">
            <a:avLst/>
          </a:prstGeom>
          <a:noFill/>
        </p:spPr>
        <p:txBody>
          <a:bodyPr wrap="none" rtlCol="0">
            <a:spAutoFit/>
          </a:bodyPr>
          <a:lstStyle/>
          <a:p>
            <a:r>
              <a:rPr lang="nl-NL" sz="2400" dirty="0" smtClean="0"/>
              <a:t>Niveau 3</a:t>
            </a:r>
            <a:endParaRPr lang="nl-NL" sz="2400" dirty="0"/>
          </a:p>
        </p:txBody>
      </p:sp>
      <p:sp>
        <p:nvSpPr>
          <p:cNvPr id="15" name="TextBox 14"/>
          <p:cNvSpPr txBox="1"/>
          <p:nvPr/>
        </p:nvSpPr>
        <p:spPr>
          <a:xfrm>
            <a:off x="214473" y="4767312"/>
            <a:ext cx="2342629" cy="461665"/>
          </a:xfrm>
          <a:prstGeom prst="rect">
            <a:avLst/>
          </a:prstGeom>
          <a:solidFill>
            <a:schemeClr val="bg1"/>
          </a:solidFill>
        </p:spPr>
        <p:txBody>
          <a:bodyPr wrap="none" rtlCol="0">
            <a:spAutoFit/>
          </a:bodyPr>
          <a:lstStyle/>
          <a:p>
            <a:r>
              <a:rPr lang="nl-NL" sz="2400" dirty="0" smtClean="0"/>
              <a:t>Van LTG naar </a:t>
            </a:r>
            <a:r>
              <a:rPr lang="nl-NL" sz="2400" dirty="0"/>
              <a:t>F</a:t>
            </a:r>
            <a:r>
              <a:rPr lang="nl-NL" sz="2400" dirty="0" smtClean="0"/>
              <a:t>TG</a:t>
            </a:r>
            <a:endParaRPr lang="nl-NL" sz="2400" dirty="0"/>
          </a:p>
        </p:txBody>
      </p:sp>
      <p:cxnSp>
        <p:nvCxnSpPr>
          <p:cNvPr id="18" name="Straight Connector 17"/>
          <p:cNvCxnSpPr>
            <a:stCxn id="15" idx="3"/>
          </p:cNvCxnSpPr>
          <p:nvPr/>
        </p:nvCxnSpPr>
        <p:spPr>
          <a:xfrm>
            <a:off x="2557102" y="4998145"/>
            <a:ext cx="29278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392838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72816"/>
            <a:ext cx="8650490" cy="45814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283557" cy="369332"/>
          </a:xfrm>
          <a:prstGeom prst="rect">
            <a:avLst/>
          </a:prstGeom>
          <a:noFill/>
        </p:spPr>
        <p:txBody>
          <a:bodyPr wrap="none" rtlCol="0">
            <a:spAutoFit/>
          </a:bodyPr>
          <a:lstStyle/>
          <a:p>
            <a:r>
              <a:rPr lang="nl-NL" dirty="0" smtClean="0"/>
              <a:t>LTG tabblad</a:t>
            </a:r>
            <a:endParaRPr lang="nl-NL" dirty="0"/>
          </a:p>
        </p:txBody>
      </p:sp>
    </p:spTree>
    <p:extLst>
      <p:ext uri="{BB962C8B-B14F-4D97-AF65-F5344CB8AC3E}">
        <p14:creationId xmlns:p14="http://schemas.microsoft.com/office/powerpoint/2010/main" val="308867185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72816"/>
            <a:ext cx="8650490" cy="45814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283557" cy="369332"/>
          </a:xfrm>
          <a:prstGeom prst="rect">
            <a:avLst/>
          </a:prstGeom>
          <a:noFill/>
        </p:spPr>
        <p:txBody>
          <a:bodyPr wrap="none" rtlCol="0">
            <a:spAutoFit/>
          </a:bodyPr>
          <a:lstStyle/>
          <a:p>
            <a:r>
              <a:rPr lang="nl-NL" dirty="0" smtClean="0"/>
              <a:t>LTG tabblad</a:t>
            </a:r>
            <a:endParaRPr lang="nl-NL" dirty="0"/>
          </a:p>
        </p:txBody>
      </p:sp>
      <p:cxnSp>
        <p:nvCxnSpPr>
          <p:cNvPr id="14" name="Rechte verbindingslijn 13"/>
          <p:cNvCxnSpPr/>
          <p:nvPr/>
        </p:nvCxnSpPr>
        <p:spPr>
          <a:xfrm flipV="1">
            <a:off x="3131840" y="1531293"/>
            <a:ext cx="2016224" cy="2401763"/>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4369048" y="700296"/>
            <a:ext cx="1983428" cy="584775"/>
          </a:xfrm>
          <a:prstGeom prst="rect">
            <a:avLst/>
          </a:prstGeom>
          <a:noFill/>
        </p:spPr>
        <p:txBody>
          <a:bodyPr wrap="none" rtlCol="0">
            <a:spAutoFit/>
          </a:bodyPr>
          <a:lstStyle/>
          <a:p>
            <a:endParaRPr lang="nl-NL" sz="1600" b="1" dirty="0">
              <a:solidFill>
                <a:schemeClr val="accent2">
                  <a:lumMod val="75000"/>
                </a:schemeClr>
              </a:solidFill>
            </a:endParaRPr>
          </a:p>
          <a:p>
            <a:r>
              <a:rPr lang="nl-NL" sz="1600" b="1" dirty="0" smtClean="0">
                <a:solidFill>
                  <a:schemeClr val="accent2">
                    <a:lumMod val="75000"/>
                  </a:schemeClr>
                </a:solidFill>
              </a:rPr>
              <a:t>Logische testgevallen</a:t>
            </a:r>
            <a:endParaRPr lang="nl-NL" sz="1600" b="1" dirty="0" smtClean="0">
              <a:solidFill>
                <a:schemeClr val="accent2">
                  <a:lumMod val="75000"/>
                </a:schemeClr>
              </a:solidFill>
            </a:endParaRPr>
          </a:p>
        </p:txBody>
      </p:sp>
      <p:sp>
        <p:nvSpPr>
          <p:cNvPr id="7" name="Rechthoek 8"/>
          <p:cNvSpPr/>
          <p:nvPr/>
        </p:nvSpPr>
        <p:spPr>
          <a:xfrm>
            <a:off x="467544" y="3933056"/>
            <a:ext cx="4512716" cy="2421231"/>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68251824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72816"/>
            <a:ext cx="8650490" cy="45814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283557" cy="369332"/>
          </a:xfrm>
          <a:prstGeom prst="rect">
            <a:avLst/>
          </a:prstGeom>
          <a:noFill/>
        </p:spPr>
        <p:txBody>
          <a:bodyPr wrap="none" rtlCol="0">
            <a:spAutoFit/>
          </a:bodyPr>
          <a:lstStyle/>
          <a:p>
            <a:r>
              <a:rPr lang="nl-NL" dirty="0" smtClean="0"/>
              <a:t>LTG tabblad</a:t>
            </a:r>
            <a:endParaRPr lang="nl-NL" dirty="0"/>
          </a:p>
        </p:txBody>
      </p:sp>
      <p:cxnSp>
        <p:nvCxnSpPr>
          <p:cNvPr id="14" name="Rechte verbindingslijn 13"/>
          <p:cNvCxnSpPr>
            <a:stCxn id="8" idx="0"/>
          </p:cNvCxnSpPr>
          <p:nvPr/>
        </p:nvCxnSpPr>
        <p:spPr>
          <a:xfrm flipH="1" flipV="1">
            <a:off x="5958316" y="1517178"/>
            <a:ext cx="762030" cy="2415878"/>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4369048" y="700296"/>
            <a:ext cx="3003451" cy="830997"/>
          </a:xfrm>
          <a:prstGeom prst="rect">
            <a:avLst/>
          </a:prstGeom>
          <a:noFill/>
        </p:spPr>
        <p:txBody>
          <a:bodyPr wrap="none" rtlCol="0">
            <a:spAutoFit/>
          </a:bodyPr>
          <a:lstStyle/>
          <a:p>
            <a:endParaRPr lang="nl-NL" sz="1600" b="1" dirty="0">
              <a:solidFill>
                <a:schemeClr val="accent2">
                  <a:lumMod val="75000"/>
                </a:schemeClr>
              </a:solidFill>
            </a:endParaRPr>
          </a:p>
          <a:p>
            <a:r>
              <a:rPr lang="nl-NL" sz="1600" b="1" dirty="0">
                <a:solidFill>
                  <a:schemeClr val="accent2">
                    <a:lumMod val="75000"/>
                  </a:schemeClr>
                </a:solidFill>
              </a:rPr>
              <a:t>T</a:t>
            </a:r>
            <a:r>
              <a:rPr lang="nl-NL" sz="1600" b="1" dirty="0" smtClean="0">
                <a:solidFill>
                  <a:schemeClr val="accent2">
                    <a:lumMod val="75000"/>
                  </a:schemeClr>
                </a:solidFill>
              </a:rPr>
              <a:t>eksten voor Fysieke testgevallen</a:t>
            </a:r>
          </a:p>
          <a:p>
            <a:r>
              <a:rPr lang="nl-NL" sz="1600" b="1" dirty="0" smtClean="0">
                <a:solidFill>
                  <a:schemeClr val="accent2">
                    <a:lumMod val="75000"/>
                  </a:schemeClr>
                </a:solidFill>
              </a:rPr>
              <a:t>(met initieële vulling)</a:t>
            </a:r>
          </a:p>
        </p:txBody>
      </p:sp>
      <p:sp>
        <p:nvSpPr>
          <p:cNvPr id="8" name="Rechthoek 8"/>
          <p:cNvSpPr/>
          <p:nvPr/>
        </p:nvSpPr>
        <p:spPr>
          <a:xfrm>
            <a:off x="4980260" y="3933056"/>
            <a:ext cx="3480172" cy="2421231"/>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50391432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72816"/>
            <a:ext cx="8650490" cy="45814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283557" cy="369332"/>
          </a:xfrm>
          <a:prstGeom prst="rect">
            <a:avLst/>
          </a:prstGeom>
          <a:noFill/>
        </p:spPr>
        <p:txBody>
          <a:bodyPr wrap="none" rtlCol="0">
            <a:spAutoFit/>
          </a:bodyPr>
          <a:lstStyle/>
          <a:p>
            <a:r>
              <a:rPr lang="nl-NL" dirty="0" smtClean="0"/>
              <a:t>LTG tabblad</a:t>
            </a:r>
            <a:endParaRPr lang="nl-NL" dirty="0"/>
          </a:p>
        </p:txBody>
      </p:sp>
      <p:cxnSp>
        <p:nvCxnSpPr>
          <p:cNvPr id="14" name="Rechte verbindingslijn 13"/>
          <p:cNvCxnSpPr/>
          <p:nvPr/>
        </p:nvCxnSpPr>
        <p:spPr>
          <a:xfrm flipV="1">
            <a:off x="1043608" y="1389066"/>
            <a:ext cx="1836204" cy="1031823"/>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2987824" y="1050512"/>
            <a:ext cx="3535135" cy="338554"/>
          </a:xfrm>
          <a:prstGeom prst="rect">
            <a:avLst/>
          </a:prstGeom>
          <a:noFill/>
        </p:spPr>
        <p:txBody>
          <a:bodyPr wrap="none" rtlCol="0">
            <a:spAutoFit/>
          </a:bodyPr>
          <a:lstStyle/>
          <a:p>
            <a:r>
              <a:rPr lang="nl-NL" sz="1600" b="1" dirty="0" smtClean="0">
                <a:solidFill>
                  <a:schemeClr val="accent2">
                    <a:lumMod val="75000"/>
                  </a:schemeClr>
                </a:solidFill>
              </a:rPr>
              <a:t>Kies importeren vanuit EVT of Testgraaf</a:t>
            </a:r>
          </a:p>
        </p:txBody>
      </p:sp>
    </p:spTree>
    <p:extLst>
      <p:ext uri="{BB962C8B-B14F-4D97-AF65-F5344CB8AC3E}">
        <p14:creationId xmlns:p14="http://schemas.microsoft.com/office/powerpoint/2010/main" val="38061934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6" name="Tekstvak 4"/>
          <p:cNvSpPr txBox="1"/>
          <p:nvPr/>
        </p:nvSpPr>
        <p:spPr>
          <a:xfrm>
            <a:off x="918561" y="1454812"/>
            <a:ext cx="7685887" cy="2369880"/>
          </a:xfrm>
          <a:prstGeom prst="rect">
            <a:avLst/>
          </a:prstGeom>
          <a:noFill/>
        </p:spPr>
        <p:txBody>
          <a:bodyPr wrap="square" rtlCol="0">
            <a:spAutoFit/>
          </a:bodyPr>
          <a:lstStyle/>
          <a:p>
            <a:r>
              <a:rPr lang="nl-NL" sz="3200" dirty="0" smtClean="0"/>
              <a:t>Waarom het Testdossiertool?</a:t>
            </a:r>
          </a:p>
          <a:p>
            <a:endParaRPr lang="nl-NL" sz="3200" dirty="0" smtClean="0"/>
          </a:p>
          <a:p>
            <a:r>
              <a:rPr lang="nl-NL" sz="2800" dirty="0" smtClean="0"/>
              <a:t>Het Testdossiertool helpt je snel een efficiente en goed onderhoudbare set testgevallen met een goede dekkingsgraad te realiseren</a:t>
            </a:r>
          </a:p>
        </p:txBody>
      </p:sp>
    </p:spTree>
    <p:extLst>
      <p:ext uri="{BB962C8B-B14F-4D97-AF65-F5344CB8AC3E}">
        <p14:creationId xmlns:p14="http://schemas.microsoft.com/office/powerpoint/2010/main" val="132270025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72816"/>
            <a:ext cx="8650490" cy="45814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283557" cy="369332"/>
          </a:xfrm>
          <a:prstGeom prst="rect">
            <a:avLst/>
          </a:prstGeom>
          <a:noFill/>
        </p:spPr>
        <p:txBody>
          <a:bodyPr wrap="none" rtlCol="0">
            <a:spAutoFit/>
          </a:bodyPr>
          <a:lstStyle/>
          <a:p>
            <a:r>
              <a:rPr lang="nl-NL" dirty="0" smtClean="0"/>
              <a:t>LTG tabblad</a:t>
            </a:r>
            <a:endParaRPr lang="nl-NL" dirty="0"/>
          </a:p>
        </p:txBody>
      </p:sp>
      <p:cxnSp>
        <p:nvCxnSpPr>
          <p:cNvPr id="14" name="Rechte verbindingslijn 13"/>
          <p:cNvCxnSpPr/>
          <p:nvPr/>
        </p:nvCxnSpPr>
        <p:spPr>
          <a:xfrm flipV="1">
            <a:off x="1043608" y="1389066"/>
            <a:ext cx="1836204" cy="1031823"/>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2987824" y="1050512"/>
            <a:ext cx="3730893" cy="338554"/>
          </a:xfrm>
          <a:prstGeom prst="rect">
            <a:avLst/>
          </a:prstGeom>
          <a:noFill/>
        </p:spPr>
        <p:txBody>
          <a:bodyPr wrap="none" rtlCol="0">
            <a:spAutoFit/>
          </a:bodyPr>
          <a:lstStyle/>
          <a:p>
            <a:r>
              <a:rPr lang="nl-NL" sz="1600" b="1" dirty="0" smtClean="0">
                <a:solidFill>
                  <a:schemeClr val="accent2">
                    <a:lumMod val="75000"/>
                  </a:schemeClr>
                </a:solidFill>
              </a:rPr>
              <a:t>Kies LTGs importeren van EVT of Testgraaf</a:t>
            </a:r>
          </a:p>
        </p:txBody>
      </p:sp>
      <p:cxnSp>
        <p:nvCxnSpPr>
          <p:cNvPr id="6" name="Rechte verbindingslijn 13"/>
          <p:cNvCxnSpPr/>
          <p:nvPr/>
        </p:nvCxnSpPr>
        <p:spPr>
          <a:xfrm flipV="1">
            <a:off x="1196008" y="2263304"/>
            <a:ext cx="2871936" cy="515913"/>
          </a:xfrm>
          <a:prstGeom prst="line">
            <a:avLst/>
          </a:prstGeom>
          <a:ln w="22225">
            <a:prstDash val="sysDash"/>
            <a:tailEnd type="arrow"/>
          </a:ln>
        </p:spPr>
        <p:style>
          <a:lnRef idx="1">
            <a:schemeClr val="accent1"/>
          </a:lnRef>
          <a:fillRef idx="0">
            <a:schemeClr val="accent1"/>
          </a:fillRef>
          <a:effectRef idx="0">
            <a:schemeClr val="accent1"/>
          </a:effectRef>
          <a:fontRef idx="minor">
            <a:schemeClr val="tx1"/>
          </a:fontRef>
        </p:style>
      </p:cxnSp>
      <p:sp>
        <p:nvSpPr>
          <p:cNvPr id="8" name="Tekstvak 10"/>
          <p:cNvSpPr txBox="1"/>
          <p:nvPr/>
        </p:nvSpPr>
        <p:spPr>
          <a:xfrm>
            <a:off x="4067944" y="2082335"/>
            <a:ext cx="3044423" cy="338554"/>
          </a:xfrm>
          <a:prstGeom prst="rect">
            <a:avLst/>
          </a:prstGeom>
          <a:noFill/>
        </p:spPr>
        <p:txBody>
          <a:bodyPr wrap="none" rtlCol="0">
            <a:spAutoFit/>
          </a:bodyPr>
          <a:lstStyle/>
          <a:p>
            <a:r>
              <a:rPr lang="nl-NL" sz="1600" b="1" dirty="0" smtClean="0">
                <a:solidFill>
                  <a:schemeClr val="accent2">
                    <a:lumMod val="75000"/>
                  </a:schemeClr>
                </a:solidFill>
              </a:rPr>
              <a:t>Knop met macro voor importeren</a:t>
            </a:r>
          </a:p>
        </p:txBody>
      </p:sp>
    </p:spTree>
    <p:extLst>
      <p:ext uri="{BB962C8B-B14F-4D97-AF65-F5344CB8AC3E}">
        <p14:creationId xmlns:p14="http://schemas.microsoft.com/office/powerpoint/2010/main" val="70074949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72816"/>
            <a:ext cx="8650490" cy="45814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283557" cy="369332"/>
          </a:xfrm>
          <a:prstGeom prst="rect">
            <a:avLst/>
          </a:prstGeom>
          <a:noFill/>
        </p:spPr>
        <p:txBody>
          <a:bodyPr wrap="none" rtlCol="0">
            <a:spAutoFit/>
          </a:bodyPr>
          <a:lstStyle/>
          <a:p>
            <a:r>
              <a:rPr lang="nl-NL" dirty="0" smtClean="0"/>
              <a:t>LTG tabblad</a:t>
            </a:r>
            <a:endParaRPr lang="nl-NL" dirty="0"/>
          </a:p>
        </p:txBody>
      </p:sp>
      <p:cxnSp>
        <p:nvCxnSpPr>
          <p:cNvPr id="14" name="Rechte verbindingslijn 13"/>
          <p:cNvCxnSpPr>
            <a:stCxn id="6" idx="0"/>
          </p:cNvCxnSpPr>
          <p:nvPr/>
        </p:nvCxnSpPr>
        <p:spPr>
          <a:xfrm flipV="1">
            <a:off x="4103948" y="1628800"/>
            <a:ext cx="0" cy="1217375"/>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3131840" y="1252940"/>
            <a:ext cx="2062872" cy="338554"/>
          </a:xfrm>
          <a:prstGeom prst="rect">
            <a:avLst/>
          </a:prstGeom>
          <a:noFill/>
        </p:spPr>
        <p:txBody>
          <a:bodyPr wrap="none" rtlCol="0">
            <a:spAutoFit/>
          </a:bodyPr>
          <a:lstStyle/>
          <a:p>
            <a:r>
              <a:rPr lang="nl-NL" sz="1600" b="1" dirty="0" smtClean="0">
                <a:solidFill>
                  <a:schemeClr val="accent2">
                    <a:lumMod val="75000"/>
                  </a:schemeClr>
                </a:solidFill>
              </a:rPr>
              <a:t>Titels van testgevallen</a:t>
            </a:r>
          </a:p>
        </p:txBody>
      </p:sp>
      <p:sp>
        <p:nvSpPr>
          <p:cNvPr id="6" name="Rechthoek 8"/>
          <p:cNvSpPr/>
          <p:nvPr/>
        </p:nvSpPr>
        <p:spPr>
          <a:xfrm>
            <a:off x="3131840" y="2846175"/>
            <a:ext cx="1944216" cy="1217375"/>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97552723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72816"/>
            <a:ext cx="8650490" cy="45814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283557" cy="369332"/>
          </a:xfrm>
          <a:prstGeom prst="rect">
            <a:avLst/>
          </a:prstGeom>
          <a:noFill/>
        </p:spPr>
        <p:txBody>
          <a:bodyPr wrap="none" rtlCol="0">
            <a:spAutoFit/>
          </a:bodyPr>
          <a:lstStyle/>
          <a:p>
            <a:r>
              <a:rPr lang="nl-NL" dirty="0" smtClean="0"/>
              <a:t>LTG tabblad</a:t>
            </a:r>
            <a:endParaRPr lang="nl-NL" dirty="0"/>
          </a:p>
        </p:txBody>
      </p:sp>
      <p:cxnSp>
        <p:nvCxnSpPr>
          <p:cNvPr id="14" name="Rechte verbindingslijn 13"/>
          <p:cNvCxnSpPr/>
          <p:nvPr/>
        </p:nvCxnSpPr>
        <p:spPr>
          <a:xfrm flipV="1">
            <a:off x="899592" y="1389068"/>
            <a:ext cx="1980220" cy="2760012"/>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2900152" y="698398"/>
            <a:ext cx="5199950" cy="584775"/>
          </a:xfrm>
          <a:prstGeom prst="rect">
            <a:avLst/>
          </a:prstGeom>
          <a:noFill/>
        </p:spPr>
        <p:txBody>
          <a:bodyPr wrap="none" rtlCol="0">
            <a:spAutoFit/>
          </a:bodyPr>
          <a:lstStyle/>
          <a:p>
            <a:r>
              <a:rPr lang="nl-NL" sz="1600" b="1" dirty="0" smtClean="0">
                <a:solidFill>
                  <a:schemeClr val="accent2">
                    <a:lumMod val="75000"/>
                  </a:schemeClr>
                </a:solidFill>
              </a:rPr>
              <a:t>Kolom met volgorde waarin regels weggeschreven worden </a:t>
            </a:r>
          </a:p>
          <a:p>
            <a:r>
              <a:rPr lang="nl-NL" sz="1600" b="1" dirty="0" smtClean="0">
                <a:solidFill>
                  <a:schemeClr val="accent2">
                    <a:lumMod val="75000"/>
                  </a:schemeClr>
                </a:solidFill>
              </a:rPr>
              <a:t>naar FTG tabblad</a:t>
            </a:r>
          </a:p>
        </p:txBody>
      </p:sp>
      <p:sp>
        <p:nvSpPr>
          <p:cNvPr id="10" name="Rechthoek 8"/>
          <p:cNvSpPr/>
          <p:nvPr/>
        </p:nvSpPr>
        <p:spPr>
          <a:xfrm>
            <a:off x="672232" y="4063551"/>
            <a:ext cx="515392" cy="2421231"/>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23691919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72816"/>
            <a:ext cx="8650490" cy="45814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283557" cy="369332"/>
          </a:xfrm>
          <a:prstGeom prst="rect">
            <a:avLst/>
          </a:prstGeom>
          <a:noFill/>
        </p:spPr>
        <p:txBody>
          <a:bodyPr wrap="none" rtlCol="0">
            <a:spAutoFit/>
          </a:bodyPr>
          <a:lstStyle/>
          <a:p>
            <a:r>
              <a:rPr lang="nl-NL" dirty="0" smtClean="0"/>
              <a:t>LTG tabblad</a:t>
            </a:r>
            <a:endParaRPr lang="nl-NL" dirty="0"/>
          </a:p>
        </p:txBody>
      </p:sp>
      <p:cxnSp>
        <p:nvCxnSpPr>
          <p:cNvPr id="14" name="Rechte verbindingslijn 13"/>
          <p:cNvCxnSpPr/>
          <p:nvPr/>
        </p:nvCxnSpPr>
        <p:spPr>
          <a:xfrm flipV="1">
            <a:off x="359532" y="1196752"/>
            <a:ext cx="2700300" cy="3240360"/>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2900152" y="698398"/>
            <a:ext cx="3570208" cy="338554"/>
          </a:xfrm>
          <a:prstGeom prst="rect">
            <a:avLst/>
          </a:prstGeom>
          <a:noFill/>
        </p:spPr>
        <p:txBody>
          <a:bodyPr wrap="none" rtlCol="0">
            <a:spAutoFit/>
          </a:bodyPr>
          <a:lstStyle/>
          <a:p>
            <a:r>
              <a:rPr lang="nl-NL" sz="1600" b="1" dirty="0" smtClean="0">
                <a:solidFill>
                  <a:schemeClr val="accent2">
                    <a:lumMod val="75000"/>
                  </a:schemeClr>
                </a:solidFill>
              </a:rPr>
              <a:t>Typ &lt;nr&gt; voor aanpassen volgorde regel</a:t>
            </a:r>
          </a:p>
        </p:txBody>
      </p:sp>
      <p:sp>
        <p:nvSpPr>
          <p:cNvPr id="10" name="Rechthoek 8"/>
          <p:cNvSpPr/>
          <p:nvPr/>
        </p:nvSpPr>
        <p:spPr>
          <a:xfrm>
            <a:off x="251520" y="4221088"/>
            <a:ext cx="216024" cy="2133199"/>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73897923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72816"/>
            <a:ext cx="8650490" cy="45814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283557" cy="369332"/>
          </a:xfrm>
          <a:prstGeom prst="rect">
            <a:avLst/>
          </a:prstGeom>
          <a:noFill/>
        </p:spPr>
        <p:txBody>
          <a:bodyPr wrap="none" rtlCol="0">
            <a:spAutoFit/>
          </a:bodyPr>
          <a:lstStyle/>
          <a:p>
            <a:r>
              <a:rPr lang="nl-NL" dirty="0" smtClean="0"/>
              <a:t>LTG tabblad</a:t>
            </a:r>
            <a:endParaRPr lang="nl-NL" dirty="0"/>
          </a:p>
        </p:txBody>
      </p:sp>
      <p:cxnSp>
        <p:nvCxnSpPr>
          <p:cNvPr id="14" name="Rechte verbindingslijn 13"/>
          <p:cNvCxnSpPr/>
          <p:nvPr/>
        </p:nvCxnSpPr>
        <p:spPr>
          <a:xfrm flipV="1">
            <a:off x="359532" y="1529395"/>
            <a:ext cx="2540620" cy="2907717"/>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2900152" y="698398"/>
            <a:ext cx="2539991" cy="830997"/>
          </a:xfrm>
          <a:prstGeom prst="rect">
            <a:avLst/>
          </a:prstGeom>
          <a:noFill/>
        </p:spPr>
        <p:txBody>
          <a:bodyPr wrap="none" rtlCol="0">
            <a:spAutoFit/>
          </a:bodyPr>
          <a:lstStyle/>
          <a:p>
            <a:r>
              <a:rPr lang="nl-NL" sz="1600" b="1" dirty="0" smtClean="0">
                <a:solidFill>
                  <a:schemeClr val="accent2">
                    <a:lumMod val="75000"/>
                  </a:schemeClr>
                </a:solidFill>
              </a:rPr>
              <a:t>Codes: </a:t>
            </a:r>
          </a:p>
          <a:p>
            <a:r>
              <a:rPr lang="nl-NL" sz="1600" b="1" dirty="0" smtClean="0">
                <a:solidFill>
                  <a:schemeClr val="accent2">
                    <a:lumMod val="75000"/>
                  </a:schemeClr>
                </a:solidFill>
              </a:rPr>
              <a:t>“x” voor verwijderen regel, </a:t>
            </a:r>
          </a:p>
          <a:p>
            <a:r>
              <a:rPr lang="nl-NL" sz="1600" b="1" dirty="0" smtClean="0">
                <a:solidFill>
                  <a:schemeClr val="accent2">
                    <a:lumMod val="75000"/>
                  </a:schemeClr>
                </a:solidFill>
              </a:rPr>
              <a:t>“i” voor invoeren lege regel</a:t>
            </a:r>
          </a:p>
        </p:txBody>
      </p:sp>
      <p:sp>
        <p:nvSpPr>
          <p:cNvPr id="10" name="Rechthoek 8"/>
          <p:cNvSpPr/>
          <p:nvPr/>
        </p:nvSpPr>
        <p:spPr>
          <a:xfrm>
            <a:off x="251520" y="4221088"/>
            <a:ext cx="216024" cy="2133199"/>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76832354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72816"/>
            <a:ext cx="8650490" cy="45814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283557" cy="369332"/>
          </a:xfrm>
          <a:prstGeom prst="rect">
            <a:avLst/>
          </a:prstGeom>
          <a:noFill/>
        </p:spPr>
        <p:txBody>
          <a:bodyPr wrap="none" rtlCol="0">
            <a:spAutoFit/>
          </a:bodyPr>
          <a:lstStyle/>
          <a:p>
            <a:r>
              <a:rPr lang="nl-NL" dirty="0" smtClean="0"/>
              <a:t>LTG tabblad</a:t>
            </a:r>
            <a:endParaRPr lang="nl-NL" dirty="0"/>
          </a:p>
        </p:txBody>
      </p:sp>
      <p:cxnSp>
        <p:nvCxnSpPr>
          <p:cNvPr id="14" name="Rechte verbindingslijn 13"/>
          <p:cNvCxnSpPr/>
          <p:nvPr/>
        </p:nvCxnSpPr>
        <p:spPr>
          <a:xfrm flipV="1">
            <a:off x="359532" y="1529395"/>
            <a:ext cx="2540620" cy="2907717"/>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2900152" y="698398"/>
            <a:ext cx="4247060" cy="830997"/>
          </a:xfrm>
          <a:prstGeom prst="rect">
            <a:avLst/>
          </a:prstGeom>
          <a:noFill/>
        </p:spPr>
        <p:txBody>
          <a:bodyPr wrap="none" rtlCol="0">
            <a:spAutoFit/>
          </a:bodyPr>
          <a:lstStyle/>
          <a:p>
            <a:r>
              <a:rPr lang="nl-NL" sz="1600" b="1" dirty="0" smtClean="0">
                <a:solidFill>
                  <a:schemeClr val="accent2">
                    <a:lumMod val="75000"/>
                  </a:schemeClr>
                </a:solidFill>
              </a:rPr>
              <a:t>Codes: </a:t>
            </a:r>
          </a:p>
          <a:p>
            <a:r>
              <a:rPr lang="nl-NL" sz="1600" b="1" dirty="0" smtClean="0">
                <a:solidFill>
                  <a:schemeClr val="accent2">
                    <a:lumMod val="75000"/>
                  </a:schemeClr>
                </a:solidFill>
              </a:rPr>
              <a:t>“y” voor lege velden met “Y” vullen in de regel, </a:t>
            </a:r>
          </a:p>
          <a:p>
            <a:r>
              <a:rPr lang="nl-NL" sz="1600" b="1" dirty="0" smtClean="0">
                <a:solidFill>
                  <a:schemeClr val="accent2">
                    <a:lumMod val="75000"/>
                  </a:schemeClr>
                </a:solidFill>
              </a:rPr>
              <a:t>“n” voor lege </a:t>
            </a:r>
            <a:r>
              <a:rPr lang="nl-NL" sz="1600" b="1" dirty="0">
                <a:solidFill>
                  <a:schemeClr val="accent2">
                    <a:lumMod val="75000"/>
                  </a:schemeClr>
                </a:solidFill>
              </a:rPr>
              <a:t>velden met </a:t>
            </a:r>
            <a:r>
              <a:rPr lang="nl-NL" sz="1600" b="1" dirty="0" smtClean="0">
                <a:solidFill>
                  <a:schemeClr val="accent2">
                    <a:lumMod val="75000"/>
                  </a:schemeClr>
                </a:solidFill>
              </a:rPr>
              <a:t>“N” </a:t>
            </a:r>
            <a:r>
              <a:rPr lang="nl-NL" sz="1600" b="1" dirty="0">
                <a:solidFill>
                  <a:schemeClr val="accent2">
                    <a:lumMod val="75000"/>
                  </a:schemeClr>
                </a:solidFill>
              </a:rPr>
              <a:t>vullen in de regel</a:t>
            </a:r>
            <a:endParaRPr lang="nl-NL" sz="1600" b="1" dirty="0" smtClean="0">
              <a:solidFill>
                <a:schemeClr val="accent2">
                  <a:lumMod val="75000"/>
                </a:schemeClr>
              </a:solidFill>
            </a:endParaRPr>
          </a:p>
        </p:txBody>
      </p:sp>
      <p:sp>
        <p:nvSpPr>
          <p:cNvPr id="10" name="Rechthoek 8"/>
          <p:cNvSpPr/>
          <p:nvPr/>
        </p:nvSpPr>
        <p:spPr>
          <a:xfrm>
            <a:off x="251520" y="4221088"/>
            <a:ext cx="216024" cy="2133199"/>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8"/>
          <p:cNvSpPr/>
          <p:nvPr/>
        </p:nvSpPr>
        <p:spPr>
          <a:xfrm>
            <a:off x="3131840" y="4221088"/>
            <a:ext cx="1872208" cy="2133199"/>
          </a:xfrm>
          <a:prstGeom prst="rect">
            <a:avLst/>
          </a:prstGeom>
          <a:solidFill>
            <a:schemeClr val="accent1">
              <a:alpha val="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83585869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72816"/>
            <a:ext cx="8650490" cy="45814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283557" cy="369332"/>
          </a:xfrm>
          <a:prstGeom prst="rect">
            <a:avLst/>
          </a:prstGeom>
          <a:noFill/>
        </p:spPr>
        <p:txBody>
          <a:bodyPr wrap="none" rtlCol="0">
            <a:spAutoFit/>
          </a:bodyPr>
          <a:lstStyle/>
          <a:p>
            <a:r>
              <a:rPr lang="nl-NL" dirty="0" smtClean="0"/>
              <a:t>LTG tabblad</a:t>
            </a:r>
            <a:endParaRPr lang="nl-NL" dirty="0"/>
          </a:p>
        </p:txBody>
      </p:sp>
      <p:cxnSp>
        <p:nvCxnSpPr>
          <p:cNvPr id="14" name="Rechte verbindingslijn 13"/>
          <p:cNvCxnSpPr/>
          <p:nvPr/>
        </p:nvCxnSpPr>
        <p:spPr>
          <a:xfrm flipV="1">
            <a:off x="359532" y="1529395"/>
            <a:ext cx="2540620" cy="2907717"/>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2900152" y="698398"/>
            <a:ext cx="4533933" cy="1077218"/>
          </a:xfrm>
          <a:prstGeom prst="rect">
            <a:avLst/>
          </a:prstGeom>
          <a:noFill/>
        </p:spPr>
        <p:txBody>
          <a:bodyPr wrap="none" rtlCol="0">
            <a:spAutoFit/>
          </a:bodyPr>
          <a:lstStyle/>
          <a:p>
            <a:r>
              <a:rPr lang="nl-NL" sz="1600" b="1" dirty="0" smtClean="0">
                <a:solidFill>
                  <a:schemeClr val="accent2">
                    <a:lumMod val="75000"/>
                  </a:schemeClr>
                </a:solidFill>
              </a:rPr>
              <a:t>Codes: </a:t>
            </a:r>
          </a:p>
          <a:p>
            <a:r>
              <a:rPr lang="nl-NL" sz="1600" b="1" dirty="0" smtClean="0">
                <a:solidFill>
                  <a:schemeClr val="accent2">
                    <a:lumMod val="75000"/>
                  </a:schemeClr>
                </a:solidFill>
              </a:rPr>
              <a:t>“y!” voor velden overschrijven met “Y” in de regel, </a:t>
            </a:r>
          </a:p>
          <a:p>
            <a:r>
              <a:rPr lang="nl-NL" sz="1600" b="1" dirty="0" smtClean="0">
                <a:solidFill>
                  <a:schemeClr val="accent2">
                    <a:lumMod val="75000"/>
                  </a:schemeClr>
                </a:solidFill>
              </a:rPr>
              <a:t>“n!” voor velden </a:t>
            </a:r>
            <a:r>
              <a:rPr lang="nl-NL" sz="1600" b="1" dirty="0">
                <a:solidFill>
                  <a:schemeClr val="accent2">
                    <a:lumMod val="75000"/>
                  </a:schemeClr>
                </a:solidFill>
              </a:rPr>
              <a:t>overschrijven met</a:t>
            </a:r>
            <a:r>
              <a:rPr lang="nl-NL" sz="1600" b="1" dirty="0" smtClean="0">
                <a:solidFill>
                  <a:schemeClr val="accent2">
                    <a:lumMod val="75000"/>
                  </a:schemeClr>
                </a:solidFill>
              </a:rPr>
              <a:t> “N” in </a:t>
            </a:r>
            <a:r>
              <a:rPr lang="nl-NL" sz="1600" b="1" dirty="0">
                <a:solidFill>
                  <a:schemeClr val="accent2">
                    <a:lumMod val="75000"/>
                  </a:schemeClr>
                </a:solidFill>
              </a:rPr>
              <a:t>de </a:t>
            </a:r>
            <a:r>
              <a:rPr lang="nl-NL" sz="1600" b="1" dirty="0" smtClean="0">
                <a:solidFill>
                  <a:schemeClr val="accent2">
                    <a:lumMod val="75000"/>
                  </a:schemeClr>
                </a:solidFill>
              </a:rPr>
              <a:t>regel</a:t>
            </a:r>
          </a:p>
          <a:p>
            <a:r>
              <a:rPr lang="nl-NL" sz="1600" b="1" dirty="0" smtClean="0">
                <a:solidFill>
                  <a:schemeClr val="accent2">
                    <a:lumMod val="75000"/>
                  </a:schemeClr>
                </a:solidFill>
              </a:rPr>
              <a:t>“</a:t>
            </a:r>
            <a:r>
              <a:rPr lang="nl-NL" sz="1600" b="1" dirty="0">
                <a:solidFill>
                  <a:schemeClr val="accent2">
                    <a:lumMod val="75000"/>
                  </a:schemeClr>
                </a:solidFill>
              </a:rPr>
              <a:t>-</a:t>
            </a:r>
            <a:r>
              <a:rPr lang="nl-NL" sz="1600" b="1" dirty="0" smtClean="0">
                <a:solidFill>
                  <a:schemeClr val="accent2">
                    <a:lumMod val="75000"/>
                  </a:schemeClr>
                </a:solidFill>
              </a:rPr>
              <a:t>” </a:t>
            </a:r>
            <a:r>
              <a:rPr lang="nl-NL" sz="1600" b="1" dirty="0">
                <a:solidFill>
                  <a:schemeClr val="accent2">
                    <a:lumMod val="75000"/>
                  </a:schemeClr>
                </a:solidFill>
              </a:rPr>
              <a:t>voor </a:t>
            </a:r>
            <a:r>
              <a:rPr lang="nl-NL" sz="1600" b="1" dirty="0" smtClean="0">
                <a:solidFill>
                  <a:schemeClr val="accent2">
                    <a:lumMod val="75000"/>
                  </a:schemeClr>
                </a:solidFill>
              </a:rPr>
              <a:t>leeg maken velden in </a:t>
            </a:r>
            <a:r>
              <a:rPr lang="nl-NL" sz="1600" b="1" dirty="0">
                <a:solidFill>
                  <a:schemeClr val="accent2">
                    <a:lumMod val="75000"/>
                  </a:schemeClr>
                </a:solidFill>
              </a:rPr>
              <a:t>de regel</a:t>
            </a:r>
            <a:endParaRPr lang="nl-NL" sz="1600" b="1" dirty="0" smtClean="0">
              <a:solidFill>
                <a:schemeClr val="accent2">
                  <a:lumMod val="75000"/>
                </a:schemeClr>
              </a:solidFill>
            </a:endParaRPr>
          </a:p>
        </p:txBody>
      </p:sp>
      <p:sp>
        <p:nvSpPr>
          <p:cNvPr id="10" name="Rechthoek 8"/>
          <p:cNvSpPr/>
          <p:nvPr/>
        </p:nvSpPr>
        <p:spPr>
          <a:xfrm>
            <a:off x="251520" y="4221088"/>
            <a:ext cx="216024" cy="2133199"/>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8"/>
          <p:cNvSpPr/>
          <p:nvPr/>
        </p:nvSpPr>
        <p:spPr>
          <a:xfrm>
            <a:off x="3131840" y="4221088"/>
            <a:ext cx="1872208" cy="2133199"/>
          </a:xfrm>
          <a:prstGeom prst="rect">
            <a:avLst/>
          </a:prstGeom>
          <a:solidFill>
            <a:schemeClr val="accent1">
              <a:alpha val="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18005209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72816"/>
            <a:ext cx="8650490" cy="45814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283557" cy="369332"/>
          </a:xfrm>
          <a:prstGeom prst="rect">
            <a:avLst/>
          </a:prstGeom>
          <a:noFill/>
        </p:spPr>
        <p:txBody>
          <a:bodyPr wrap="none" rtlCol="0">
            <a:spAutoFit/>
          </a:bodyPr>
          <a:lstStyle/>
          <a:p>
            <a:r>
              <a:rPr lang="nl-NL" dirty="0" smtClean="0"/>
              <a:t>LTG tabblad</a:t>
            </a:r>
            <a:endParaRPr lang="nl-NL" dirty="0"/>
          </a:p>
        </p:txBody>
      </p:sp>
      <p:cxnSp>
        <p:nvCxnSpPr>
          <p:cNvPr id="14" name="Rechte verbindingslijn 13"/>
          <p:cNvCxnSpPr/>
          <p:nvPr/>
        </p:nvCxnSpPr>
        <p:spPr>
          <a:xfrm flipV="1">
            <a:off x="395536" y="1389067"/>
            <a:ext cx="2484276" cy="2760013"/>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2900152" y="698398"/>
            <a:ext cx="3986797" cy="830997"/>
          </a:xfrm>
          <a:prstGeom prst="rect">
            <a:avLst/>
          </a:prstGeom>
          <a:noFill/>
        </p:spPr>
        <p:txBody>
          <a:bodyPr wrap="none" rtlCol="0">
            <a:spAutoFit/>
          </a:bodyPr>
          <a:lstStyle/>
          <a:p>
            <a:r>
              <a:rPr lang="nl-NL" sz="1600" b="1" dirty="0" smtClean="0">
                <a:solidFill>
                  <a:schemeClr val="accent2">
                    <a:lumMod val="75000"/>
                  </a:schemeClr>
                </a:solidFill>
              </a:rPr>
              <a:t>Codes voor toevoegen regel:</a:t>
            </a:r>
          </a:p>
          <a:p>
            <a:r>
              <a:rPr lang="nl-NL" sz="1600" b="1" dirty="0" smtClean="0">
                <a:solidFill>
                  <a:schemeClr val="accent2">
                    <a:lumMod val="75000"/>
                  </a:schemeClr>
                </a:solidFill>
              </a:rPr>
              <a:t>“p” voor preconditie, “g” voor gewone regel,</a:t>
            </a:r>
          </a:p>
          <a:p>
            <a:r>
              <a:rPr lang="nl-NL" sz="1600" b="1" dirty="0" smtClean="0">
                <a:solidFill>
                  <a:schemeClr val="accent2">
                    <a:lumMod val="75000"/>
                  </a:schemeClr>
                </a:solidFill>
              </a:rPr>
              <a:t>“c” voor conditie, “a” voor actie</a:t>
            </a:r>
          </a:p>
        </p:txBody>
      </p:sp>
    </p:spTree>
    <p:extLst>
      <p:ext uri="{BB962C8B-B14F-4D97-AF65-F5344CB8AC3E}">
        <p14:creationId xmlns:p14="http://schemas.microsoft.com/office/powerpoint/2010/main" val="48631676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72816"/>
            <a:ext cx="8650490" cy="45814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283557" cy="369332"/>
          </a:xfrm>
          <a:prstGeom prst="rect">
            <a:avLst/>
          </a:prstGeom>
          <a:noFill/>
        </p:spPr>
        <p:txBody>
          <a:bodyPr wrap="none" rtlCol="0">
            <a:spAutoFit/>
          </a:bodyPr>
          <a:lstStyle/>
          <a:p>
            <a:r>
              <a:rPr lang="nl-NL" dirty="0" smtClean="0"/>
              <a:t>LTG tabblad</a:t>
            </a:r>
            <a:endParaRPr lang="nl-NL" dirty="0"/>
          </a:p>
        </p:txBody>
      </p:sp>
      <p:cxnSp>
        <p:nvCxnSpPr>
          <p:cNvPr id="14" name="Rechte verbindingslijn 13"/>
          <p:cNvCxnSpPr/>
          <p:nvPr/>
        </p:nvCxnSpPr>
        <p:spPr>
          <a:xfrm flipV="1">
            <a:off x="395536" y="1389067"/>
            <a:ext cx="2484276" cy="2760013"/>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2900152" y="698398"/>
            <a:ext cx="5584670" cy="830997"/>
          </a:xfrm>
          <a:prstGeom prst="rect">
            <a:avLst/>
          </a:prstGeom>
          <a:noFill/>
        </p:spPr>
        <p:txBody>
          <a:bodyPr wrap="none" rtlCol="0">
            <a:spAutoFit/>
          </a:bodyPr>
          <a:lstStyle/>
          <a:p>
            <a:r>
              <a:rPr lang="nl-NL" sz="1600" b="1" dirty="0" smtClean="0">
                <a:solidFill>
                  <a:schemeClr val="accent2">
                    <a:lumMod val="75000"/>
                  </a:schemeClr>
                </a:solidFill>
              </a:rPr>
              <a:t>Codes voor sorteren:</a:t>
            </a:r>
          </a:p>
          <a:p>
            <a:r>
              <a:rPr lang="nl-NL" sz="1600" b="1" dirty="0" smtClean="0">
                <a:solidFill>
                  <a:schemeClr val="accent2">
                    <a:lumMod val="75000"/>
                  </a:schemeClr>
                </a:solidFill>
              </a:rPr>
              <a:t>“s” voor sorteren,</a:t>
            </a:r>
          </a:p>
          <a:p>
            <a:r>
              <a:rPr lang="nl-NL" sz="1600" b="1" dirty="0" smtClean="0">
                <a:solidFill>
                  <a:schemeClr val="accent2">
                    <a:lumMod val="75000"/>
                  </a:schemeClr>
                </a:solidFill>
              </a:rPr>
              <a:t>“s&lt;nr&gt;” voor sorteren voor specifiek logisch testgeval, bijv: “s2”</a:t>
            </a:r>
          </a:p>
        </p:txBody>
      </p:sp>
    </p:spTree>
    <p:extLst>
      <p:ext uri="{BB962C8B-B14F-4D97-AF65-F5344CB8AC3E}">
        <p14:creationId xmlns:p14="http://schemas.microsoft.com/office/powerpoint/2010/main" val="261746390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72816"/>
            <a:ext cx="8650490" cy="45814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283557" cy="369332"/>
          </a:xfrm>
          <a:prstGeom prst="rect">
            <a:avLst/>
          </a:prstGeom>
          <a:noFill/>
        </p:spPr>
        <p:txBody>
          <a:bodyPr wrap="none" rtlCol="0">
            <a:spAutoFit/>
          </a:bodyPr>
          <a:lstStyle/>
          <a:p>
            <a:r>
              <a:rPr lang="nl-NL" dirty="0" smtClean="0"/>
              <a:t>LTG tabblad</a:t>
            </a:r>
            <a:endParaRPr lang="nl-NL" dirty="0"/>
          </a:p>
        </p:txBody>
      </p:sp>
      <p:cxnSp>
        <p:nvCxnSpPr>
          <p:cNvPr id="14" name="Rechte verbindingslijn 13"/>
          <p:cNvCxnSpPr/>
          <p:nvPr/>
        </p:nvCxnSpPr>
        <p:spPr>
          <a:xfrm flipH="1" flipV="1">
            <a:off x="3779912" y="1628800"/>
            <a:ext cx="324036" cy="2434752"/>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2874628" y="1124744"/>
            <a:ext cx="5987665" cy="338554"/>
          </a:xfrm>
          <a:prstGeom prst="rect">
            <a:avLst/>
          </a:prstGeom>
          <a:noFill/>
        </p:spPr>
        <p:txBody>
          <a:bodyPr wrap="none" rtlCol="0">
            <a:spAutoFit/>
          </a:bodyPr>
          <a:lstStyle/>
          <a:p>
            <a:r>
              <a:rPr lang="nl-NL" sz="1600" b="1" dirty="0" smtClean="0">
                <a:solidFill>
                  <a:schemeClr val="accent2">
                    <a:lumMod val="75000"/>
                  </a:schemeClr>
                </a:solidFill>
              </a:rPr>
              <a:t>Volgorde waarin testgevallen worden weggeschreven in FTG tabblad</a:t>
            </a:r>
          </a:p>
        </p:txBody>
      </p:sp>
      <p:sp>
        <p:nvSpPr>
          <p:cNvPr id="6" name="Rechthoek 8"/>
          <p:cNvSpPr/>
          <p:nvPr/>
        </p:nvSpPr>
        <p:spPr>
          <a:xfrm>
            <a:off x="3131840" y="4077072"/>
            <a:ext cx="1944216" cy="157537"/>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4288634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6" name="Tekstvak 4"/>
          <p:cNvSpPr txBox="1"/>
          <p:nvPr/>
        </p:nvSpPr>
        <p:spPr>
          <a:xfrm>
            <a:off x="918561" y="1454812"/>
            <a:ext cx="6101711" cy="2369880"/>
          </a:xfrm>
          <a:prstGeom prst="rect">
            <a:avLst/>
          </a:prstGeom>
          <a:noFill/>
        </p:spPr>
        <p:txBody>
          <a:bodyPr wrap="square" rtlCol="0">
            <a:spAutoFit/>
          </a:bodyPr>
          <a:lstStyle/>
          <a:p>
            <a:r>
              <a:rPr lang="nl-NL" sz="3200" dirty="0" smtClean="0"/>
              <a:t>Benodigheden</a:t>
            </a:r>
          </a:p>
          <a:p>
            <a:endParaRPr lang="nl-NL" sz="3200" dirty="0" smtClean="0"/>
          </a:p>
          <a:p>
            <a:pPr marL="457200" indent="-457200">
              <a:buFont typeface="Arial" pitchFamily="34" charset="0"/>
              <a:buChar char="•"/>
            </a:pPr>
            <a:r>
              <a:rPr lang="nl-NL" sz="2800" dirty="0" smtClean="0"/>
              <a:t>Windows</a:t>
            </a:r>
          </a:p>
          <a:p>
            <a:pPr marL="457200" indent="-457200">
              <a:buFont typeface="Arial" pitchFamily="34" charset="0"/>
              <a:buChar char="•"/>
            </a:pPr>
            <a:r>
              <a:rPr lang="nl-NL" sz="2800" dirty="0" smtClean="0"/>
              <a:t>Office 2010 met VBA</a:t>
            </a:r>
          </a:p>
          <a:p>
            <a:pPr marL="457200" indent="-457200">
              <a:buFont typeface="Arial" pitchFamily="34" charset="0"/>
              <a:buChar char="•"/>
            </a:pPr>
            <a:r>
              <a:rPr lang="nl-NL" sz="2800" dirty="0" smtClean="0"/>
              <a:t>Enable macro’s in excel</a:t>
            </a:r>
          </a:p>
        </p:txBody>
      </p:sp>
    </p:spTree>
    <p:extLst>
      <p:ext uri="{BB962C8B-B14F-4D97-AF65-F5344CB8AC3E}">
        <p14:creationId xmlns:p14="http://schemas.microsoft.com/office/powerpoint/2010/main" val="54212944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2" y="1422217"/>
            <a:ext cx="8677275" cy="52006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308500" cy="369332"/>
          </a:xfrm>
          <a:prstGeom prst="rect">
            <a:avLst/>
          </a:prstGeom>
          <a:noFill/>
        </p:spPr>
        <p:txBody>
          <a:bodyPr wrap="none" rtlCol="0">
            <a:spAutoFit/>
          </a:bodyPr>
          <a:lstStyle/>
          <a:p>
            <a:r>
              <a:rPr lang="nl-NL" dirty="0"/>
              <a:t>F</a:t>
            </a:r>
            <a:r>
              <a:rPr lang="nl-NL" dirty="0" smtClean="0"/>
              <a:t>TG tabblad</a:t>
            </a:r>
            <a:endParaRPr lang="nl-NL" dirty="0"/>
          </a:p>
        </p:txBody>
      </p:sp>
    </p:spTree>
    <p:extLst>
      <p:ext uri="{BB962C8B-B14F-4D97-AF65-F5344CB8AC3E}">
        <p14:creationId xmlns:p14="http://schemas.microsoft.com/office/powerpoint/2010/main" val="139529177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2" y="1422217"/>
            <a:ext cx="8677275" cy="52006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308500" cy="369332"/>
          </a:xfrm>
          <a:prstGeom prst="rect">
            <a:avLst/>
          </a:prstGeom>
          <a:noFill/>
        </p:spPr>
        <p:txBody>
          <a:bodyPr wrap="none" rtlCol="0">
            <a:spAutoFit/>
          </a:bodyPr>
          <a:lstStyle/>
          <a:p>
            <a:r>
              <a:rPr lang="nl-NL" dirty="0"/>
              <a:t>F</a:t>
            </a:r>
            <a:r>
              <a:rPr lang="nl-NL" dirty="0" smtClean="0"/>
              <a:t>TG tabblad</a:t>
            </a:r>
            <a:endParaRPr lang="nl-NL" dirty="0"/>
          </a:p>
        </p:txBody>
      </p:sp>
      <p:cxnSp>
        <p:nvCxnSpPr>
          <p:cNvPr id="14" name="Rechte verbindingslijn 13"/>
          <p:cNvCxnSpPr/>
          <p:nvPr/>
        </p:nvCxnSpPr>
        <p:spPr>
          <a:xfrm flipV="1">
            <a:off x="1325346" y="1124744"/>
            <a:ext cx="2022518" cy="864097"/>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3347864" y="696810"/>
            <a:ext cx="3600345" cy="584775"/>
          </a:xfrm>
          <a:prstGeom prst="rect">
            <a:avLst/>
          </a:prstGeom>
          <a:noFill/>
        </p:spPr>
        <p:txBody>
          <a:bodyPr wrap="none" rtlCol="0">
            <a:spAutoFit/>
          </a:bodyPr>
          <a:lstStyle/>
          <a:p>
            <a:r>
              <a:rPr lang="nl-NL" sz="1600" b="1" dirty="0" smtClean="0">
                <a:solidFill>
                  <a:schemeClr val="accent2">
                    <a:lumMod val="75000"/>
                  </a:schemeClr>
                </a:solidFill>
              </a:rPr>
              <a:t>Knop voor invoeren Fysieke testgevallen</a:t>
            </a:r>
          </a:p>
          <a:p>
            <a:r>
              <a:rPr lang="nl-NL" sz="1600" b="1" dirty="0" smtClean="0">
                <a:solidFill>
                  <a:schemeClr val="accent2">
                    <a:lumMod val="75000"/>
                  </a:schemeClr>
                </a:solidFill>
              </a:rPr>
              <a:t>(vanuit LTG tabblad)</a:t>
            </a:r>
          </a:p>
        </p:txBody>
      </p:sp>
    </p:spTree>
    <p:extLst>
      <p:ext uri="{BB962C8B-B14F-4D97-AF65-F5344CB8AC3E}">
        <p14:creationId xmlns:p14="http://schemas.microsoft.com/office/powerpoint/2010/main" val="332709729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2" y="1422217"/>
            <a:ext cx="8677275" cy="52006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308500" cy="369332"/>
          </a:xfrm>
          <a:prstGeom prst="rect">
            <a:avLst/>
          </a:prstGeom>
          <a:noFill/>
        </p:spPr>
        <p:txBody>
          <a:bodyPr wrap="none" rtlCol="0">
            <a:spAutoFit/>
          </a:bodyPr>
          <a:lstStyle/>
          <a:p>
            <a:r>
              <a:rPr lang="nl-NL" dirty="0"/>
              <a:t>F</a:t>
            </a:r>
            <a:r>
              <a:rPr lang="nl-NL" dirty="0" smtClean="0"/>
              <a:t>TG tabblad</a:t>
            </a:r>
            <a:endParaRPr lang="nl-NL" dirty="0"/>
          </a:p>
        </p:txBody>
      </p:sp>
      <p:cxnSp>
        <p:nvCxnSpPr>
          <p:cNvPr id="14" name="Rechte verbindingslijn 13"/>
          <p:cNvCxnSpPr/>
          <p:nvPr/>
        </p:nvCxnSpPr>
        <p:spPr>
          <a:xfrm flipH="1" flipV="1">
            <a:off x="5508104" y="1268762"/>
            <a:ext cx="1008112" cy="1656182"/>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3335676" y="819308"/>
            <a:ext cx="3045770" cy="338554"/>
          </a:xfrm>
          <a:prstGeom prst="rect">
            <a:avLst/>
          </a:prstGeom>
          <a:noFill/>
        </p:spPr>
        <p:txBody>
          <a:bodyPr wrap="none" rtlCol="0">
            <a:spAutoFit/>
          </a:bodyPr>
          <a:lstStyle/>
          <a:p>
            <a:r>
              <a:rPr lang="nl-NL" sz="1600" b="1" dirty="0" smtClean="0">
                <a:solidFill>
                  <a:schemeClr val="accent2">
                    <a:lumMod val="75000"/>
                  </a:schemeClr>
                </a:solidFill>
              </a:rPr>
              <a:t>Codes met conditional formatting</a:t>
            </a:r>
          </a:p>
        </p:txBody>
      </p:sp>
      <p:sp>
        <p:nvSpPr>
          <p:cNvPr id="6" name="Left Brace 5"/>
          <p:cNvSpPr/>
          <p:nvPr/>
        </p:nvSpPr>
        <p:spPr>
          <a:xfrm>
            <a:off x="6516216" y="2708920"/>
            <a:ext cx="72008" cy="432048"/>
          </a:xfrm>
          <a:prstGeom prst="lef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7" name="Rechthoek 8"/>
          <p:cNvSpPr/>
          <p:nvPr/>
        </p:nvSpPr>
        <p:spPr>
          <a:xfrm>
            <a:off x="6660232" y="3154488"/>
            <a:ext cx="792088" cy="3468379"/>
          </a:xfrm>
          <a:prstGeom prst="rect">
            <a:avLst/>
          </a:prstGeom>
          <a:solidFill>
            <a:schemeClr val="accent1">
              <a:alpha val="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55754735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6" name="Tekstvak 4"/>
          <p:cNvSpPr txBox="1"/>
          <p:nvPr/>
        </p:nvSpPr>
        <p:spPr>
          <a:xfrm>
            <a:off x="3419872" y="1468750"/>
            <a:ext cx="2664297" cy="584775"/>
          </a:xfrm>
          <a:prstGeom prst="rect">
            <a:avLst/>
          </a:prstGeom>
          <a:noFill/>
        </p:spPr>
        <p:txBody>
          <a:bodyPr wrap="square" rtlCol="0">
            <a:spAutoFit/>
          </a:bodyPr>
          <a:lstStyle/>
          <a:p>
            <a:r>
              <a:rPr lang="nl-NL" sz="3200" dirty="0" smtClean="0"/>
              <a:t>Voorbeelden</a:t>
            </a:r>
          </a:p>
        </p:txBody>
      </p:sp>
    </p:spTree>
    <p:extLst>
      <p:ext uri="{BB962C8B-B14F-4D97-AF65-F5344CB8AC3E}">
        <p14:creationId xmlns:p14="http://schemas.microsoft.com/office/powerpoint/2010/main" val="325379095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748" y="1844824"/>
            <a:ext cx="7437835" cy="3625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kstvak 3"/>
          <p:cNvSpPr txBox="1"/>
          <p:nvPr/>
        </p:nvSpPr>
        <p:spPr>
          <a:xfrm>
            <a:off x="855748" y="404664"/>
            <a:ext cx="6884604" cy="1323439"/>
          </a:xfrm>
          <a:prstGeom prst="rect">
            <a:avLst/>
          </a:prstGeom>
          <a:noFill/>
        </p:spPr>
        <p:txBody>
          <a:bodyPr wrap="square" rtlCol="0">
            <a:spAutoFit/>
          </a:bodyPr>
          <a:lstStyle/>
          <a:p>
            <a:r>
              <a:rPr lang="nl-NL" sz="2400" dirty="0" smtClean="0"/>
              <a:t>EVT - </a:t>
            </a:r>
            <a:r>
              <a:rPr lang="nl-NL" sz="2400" dirty="0" smtClean="0"/>
              <a:t>Voorbeeld </a:t>
            </a:r>
            <a:r>
              <a:rPr lang="nl-NL" sz="2400" dirty="0" smtClean="0"/>
              <a:t>-</a:t>
            </a:r>
            <a:r>
              <a:rPr lang="nl-NL" dirty="0" smtClean="0"/>
              <a:t> </a:t>
            </a:r>
            <a:r>
              <a:rPr lang="nl-NL" sz="1600" dirty="0"/>
              <a:t>Simpele </a:t>
            </a:r>
            <a:r>
              <a:rPr lang="nl-NL" sz="1600" dirty="0" smtClean="0"/>
              <a:t>EVT</a:t>
            </a:r>
          </a:p>
          <a:p>
            <a:endParaRPr lang="nl-NL" sz="1400" dirty="0" smtClean="0"/>
          </a:p>
          <a:p>
            <a:endParaRPr lang="nl-NL" sz="1400" dirty="0"/>
          </a:p>
          <a:p>
            <a:endParaRPr lang="nl-NL" sz="1400" dirty="0"/>
          </a:p>
          <a:p>
            <a:r>
              <a:rPr lang="nl-NL" sz="1400" dirty="0" smtClean="0"/>
              <a:t>Pseudo code – tabblad Pseudo</a:t>
            </a:r>
            <a:endParaRPr lang="nl-NL" sz="1400" dirty="0"/>
          </a:p>
        </p:txBody>
      </p:sp>
    </p:spTree>
    <p:extLst>
      <p:ext uri="{BB962C8B-B14F-4D97-AF65-F5344CB8AC3E}">
        <p14:creationId xmlns:p14="http://schemas.microsoft.com/office/powerpoint/2010/main" val="219602395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855748" y="404664"/>
            <a:ext cx="6884604" cy="892552"/>
          </a:xfrm>
          <a:prstGeom prst="rect">
            <a:avLst/>
          </a:prstGeom>
          <a:noFill/>
        </p:spPr>
        <p:txBody>
          <a:bodyPr wrap="square" rtlCol="0">
            <a:spAutoFit/>
          </a:bodyPr>
          <a:lstStyle/>
          <a:p>
            <a:r>
              <a:rPr lang="nl-NL" sz="2400" dirty="0" smtClean="0"/>
              <a:t>EVT - </a:t>
            </a:r>
            <a:r>
              <a:rPr lang="nl-NL" sz="2400" dirty="0" smtClean="0"/>
              <a:t>Voorbeeld </a:t>
            </a:r>
            <a:r>
              <a:rPr lang="nl-NL" sz="2400" dirty="0" smtClean="0"/>
              <a:t>-</a:t>
            </a:r>
            <a:r>
              <a:rPr lang="nl-NL" dirty="0" smtClean="0"/>
              <a:t> </a:t>
            </a:r>
            <a:r>
              <a:rPr lang="nl-NL" sz="1600" dirty="0" smtClean="0"/>
              <a:t>Simpele EVT</a:t>
            </a:r>
          </a:p>
          <a:p>
            <a:endParaRPr lang="nl-NL" sz="1400" dirty="0"/>
          </a:p>
          <a:p>
            <a:r>
              <a:rPr lang="nl-NL" sz="1400" dirty="0" smtClean="0"/>
              <a:t>Logische testgevallen – tabblad EVT na verwerken pseudo code</a:t>
            </a:r>
            <a:endParaRPr lang="nl-NL"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94" y="1402992"/>
            <a:ext cx="6790159" cy="5444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369659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855748" y="404664"/>
            <a:ext cx="6884604" cy="892552"/>
          </a:xfrm>
          <a:prstGeom prst="rect">
            <a:avLst/>
          </a:prstGeom>
          <a:noFill/>
        </p:spPr>
        <p:txBody>
          <a:bodyPr wrap="square" rtlCol="0">
            <a:spAutoFit/>
          </a:bodyPr>
          <a:lstStyle/>
          <a:p>
            <a:r>
              <a:rPr lang="nl-NL" sz="2400" dirty="0" smtClean="0"/>
              <a:t>EVT - </a:t>
            </a:r>
            <a:r>
              <a:rPr lang="nl-NL" sz="2400" dirty="0" smtClean="0"/>
              <a:t>Voorbeeld </a:t>
            </a:r>
            <a:r>
              <a:rPr lang="nl-NL" sz="2400" dirty="0" smtClean="0"/>
              <a:t>-</a:t>
            </a:r>
            <a:r>
              <a:rPr lang="nl-NL" dirty="0" smtClean="0"/>
              <a:t> </a:t>
            </a:r>
            <a:r>
              <a:rPr lang="nl-NL" sz="1600" dirty="0"/>
              <a:t>Simpele </a:t>
            </a:r>
            <a:r>
              <a:rPr lang="nl-NL" sz="1600" dirty="0" smtClean="0"/>
              <a:t>EVT</a:t>
            </a:r>
          </a:p>
          <a:p>
            <a:endParaRPr lang="nl-NL" sz="1400" dirty="0"/>
          </a:p>
          <a:p>
            <a:r>
              <a:rPr lang="nl-NL" sz="1400" dirty="0" smtClean="0"/>
              <a:t>Beslistabel (initieel) in tabblad LTG na inlezen logische testgevallen</a:t>
            </a:r>
            <a:endParaRPr lang="nl-NL" sz="1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3" y="1700808"/>
            <a:ext cx="8753475" cy="494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Rechte verbindingslijn met pijl 2"/>
          <p:cNvCxnSpPr/>
          <p:nvPr/>
        </p:nvCxnSpPr>
        <p:spPr>
          <a:xfrm flipV="1">
            <a:off x="4298050" y="2636912"/>
            <a:ext cx="677035" cy="23762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kstvak 6"/>
          <p:cNvSpPr txBox="1"/>
          <p:nvPr/>
        </p:nvSpPr>
        <p:spPr>
          <a:xfrm>
            <a:off x="4771742" y="2218710"/>
            <a:ext cx="1984902" cy="369332"/>
          </a:xfrm>
          <a:prstGeom prst="rect">
            <a:avLst/>
          </a:prstGeom>
          <a:noFill/>
        </p:spPr>
        <p:txBody>
          <a:bodyPr wrap="none" rtlCol="0">
            <a:spAutoFit/>
          </a:bodyPr>
          <a:lstStyle/>
          <a:p>
            <a:r>
              <a:rPr lang="nl-NL" dirty="0" smtClean="0"/>
              <a:t>Titels niet optimaal</a:t>
            </a:r>
            <a:endParaRPr lang="nl-NL" dirty="0"/>
          </a:p>
        </p:txBody>
      </p:sp>
      <p:cxnSp>
        <p:nvCxnSpPr>
          <p:cNvPr id="9" name="Rechte verbindingslijn met pijl 8"/>
          <p:cNvCxnSpPr/>
          <p:nvPr/>
        </p:nvCxnSpPr>
        <p:spPr>
          <a:xfrm flipV="1">
            <a:off x="4572000" y="2636912"/>
            <a:ext cx="403085" cy="18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Rechte verbindingslijn met pijl 10"/>
          <p:cNvCxnSpPr/>
          <p:nvPr/>
        </p:nvCxnSpPr>
        <p:spPr>
          <a:xfrm flipV="1">
            <a:off x="6300192" y="4437112"/>
            <a:ext cx="288032" cy="1512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Rechte verbindingslijn met pijl 12"/>
          <p:cNvCxnSpPr/>
          <p:nvPr/>
        </p:nvCxnSpPr>
        <p:spPr>
          <a:xfrm flipV="1">
            <a:off x="6444208" y="4437112"/>
            <a:ext cx="144016" cy="17281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kstvak 14"/>
          <p:cNvSpPr txBox="1"/>
          <p:nvPr/>
        </p:nvSpPr>
        <p:spPr>
          <a:xfrm>
            <a:off x="5764193" y="4067780"/>
            <a:ext cx="2906308" cy="369332"/>
          </a:xfrm>
          <a:prstGeom prst="rect">
            <a:avLst/>
          </a:prstGeom>
          <a:noFill/>
        </p:spPr>
        <p:txBody>
          <a:bodyPr wrap="none" rtlCol="0">
            <a:spAutoFit/>
          </a:bodyPr>
          <a:lstStyle/>
          <a:p>
            <a:r>
              <a:rPr lang="nl-NL" dirty="0" smtClean="0"/>
              <a:t>Wat moet er gebeuren bij N?</a:t>
            </a:r>
            <a:endParaRPr lang="nl-NL" dirty="0"/>
          </a:p>
        </p:txBody>
      </p:sp>
      <p:cxnSp>
        <p:nvCxnSpPr>
          <p:cNvPr id="17" name="Rechte verbindingslijn met pijl 16"/>
          <p:cNvCxnSpPr/>
          <p:nvPr/>
        </p:nvCxnSpPr>
        <p:spPr>
          <a:xfrm flipH="1" flipV="1">
            <a:off x="2843808" y="5013176"/>
            <a:ext cx="1454242"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kstvak 17"/>
          <p:cNvSpPr txBox="1"/>
          <p:nvPr/>
        </p:nvSpPr>
        <p:spPr>
          <a:xfrm>
            <a:off x="446727" y="4640232"/>
            <a:ext cx="3174010" cy="369332"/>
          </a:xfrm>
          <a:prstGeom prst="rect">
            <a:avLst/>
          </a:prstGeom>
          <a:noFill/>
        </p:spPr>
        <p:txBody>
          <a:bodyPr wrap="none" rtlCol="0">
            <a:spAutoFit/>
          </a:bodyPr>
          <a:lstStyle/>
          <a:p>
            <a:r>
              <a:rPr lang="nl-NL" dirty="0" smtClean="0"/>
              <a:t>Wat moet er gebeuren als leeg?</a:t>
            </a:r>
            <a:endParaRPr lang="nl-NL" dirty="0"/>
          </a:p>
        </p:txBody>
      </p:sp>
    </p:spTree>
    <p:extLst>
      <p:ext uri="{BB962C8B-B14F-4D97-AF65-F5344CB8AC3E}">
        <p14:creationId xmlns:p14="http://schemas.microsoft.com/office/powerpoint/2010/main" val="255366301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855748" y="404664"/>
            <a:ext cx="6884604" cy="892552"/>
          </a:xfrm>
          <a:prstGeom prst="rect">
            <a:avLst/>
          </a:prstGeom>
          <a:noFill/>
        </p:spPr>
        <p:txBody>
          <a:bodyPr wrap="square" rtlCol="0">
            <a:spAutoFit/>
          </a:bodyPr>
          <a:lstStyle/>
          <a:p>
            <a:r>
              <a:rPr lang="nl-NL" sz="2400" dirty="0" smtClean="0"/>
              <a:t>EVT - </a:t>
            </a:r>
            <a:r>
              <a:rPr lang="nl-NL" sz="2400" dirty="0" smtClean="0"/>
              <a:t>Voorbeeld </a:t>
            </a:r>
            <a:r>
              <a:rPr lang="nl-NL" sz="2400" dirty="0" smtClean="0"/>
              <a:t>-</a:t>
            </a:r>
            <a:r>
              <a:rPr lang="nl-NL" dirty="0" smtClean="0"/>
              <a:t> </a:t>
            </a:r>
            <a:r>
              <a:rPr lang="nl-NL" sz="1600" dirty="0"/>
              <a:t>Simpele </a:t>
            </a:r>
            <a:r>
              <a:rPr lang="nl-NL" sz="1600" dirty="0" smtClean="0"/>
              <a:t>EVT</a:t>
            </a:r>
          </a:p>
          <a:p>
            <a:endParaRPr lang="nl-NL" sz="1400" dirty="0"/>
          </a:p>
          <a:p>
            <a:r>
              <a:rPr lang="nl-NL" sz="1400" dirty="0" smtClean="0"/>
              <a:t>Fysieke testgevallen (initieel) in tabblad FTG na vullen uit LTG tabel</a:t>
            </a:r>
            <a:endParaRPr lang="nl-NL" sz="1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749" y="1762172"/>
            <a:ext cx="7093236" cy="476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hteraccolade 2"/>
          <p:cNvSpPr/>
          <p:nvPr/>
        </p:nvSpPr>
        <p:spPr>
          <a:xfrm>
            <a:off x="6413884" y="4798020"/>
            <a:ext cx="504056" cy="100811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5" name="Tekstvak 4"/>
          <p:cNvSpPr txBox="1"/>
          <p:nvPr/>
        </p:nvSpPr>
        <p:spPr>
          <a:xfrm>
            <a:off x="6963106" y="5117410"/>
            <a:ext cx="1971758" cy="369332"/>
          </a:xfrm>
          <a:prstGeom prst="rect">
            <a:avLst/>
          </a:prstGeom>
          <a:noFill/>
        </p:spPr>
        <p:txBody>
          <a:bodyPr wrap="none" rtlCol="0">
            <a:spAutoFit/>
          </a:bodyPr>
          <a:lstStyle/>
          <a:p>
            <a:r>
              <a:rPr lang="nl-NL" dirty="0" smtClean="0"/>
              <a:t>Verheldering nodig</a:t>
            </a:r>
            <a:endParaRPr lang="nl-NL" dirty="0"/>
          </a:p>
        </p:txBody>
      </p:sp>
    </p:spTree>
    <p:extLst>
      <p:ext uri="{BB962C8B-B14F-4D97-AF65-F5344CB8AC3E}">
        <p14:creationId xmlns:p14="http://schemas.microsoft.com/office/powerpoint/2010/main" val="345698271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855748" y="404664"/>
            <a:ext cx="6884604" cy="954107"/>
          </a:xfrm>
          <a:prstGeom prst="rect">
            <a:avLst/>
          </a:prstGeom>
          <a:noFill/>
        </p:spPr>
        <p:txBody>
          <a:bodyPr wrap="square" rtlCol="0">
            <a:spAutoFit/>
          </a:bodyPr>
          <a:lstStyle/>
          <a:p>
            <a:r>
              <a:rPr lang="nl-NL" sz="2400" dirty="0" smtClean="0"/>
              <a:t>EVT - </a:t>
            </a:r>
            <a:r>
              <a:rPr lang="nl-NL" sz="2400" dirty="0" smtClean="0"/>
              <a:t>Voorbeeld </a:t>
            </a:r>
            <a:r>
              <a:rPr lang="nl-NL" sz="2400" dirty="0" smtClean="0"/>
              <a:t>-</a:t>
            </a:r>
            <a:r>
              <a:rPr lang="nl-NL" dirty="0" smtClean="0"/>
              <a:t> </a:t>
            </a:r>
            <a:r>
              <a:rPr lang="nl-NL" sz="1600" dirty="0"/>
              <a:t>Simpele EVT</a:t>
            </a:r>
            <a:endParaRPr lang="nl-NL" sz="1600" dirty="0" smtClean="0"/>
          </a:p>
          <a:p>
            <a:endParaRPr lang="nl-NL" sz="1400" dirty="0" smtClean="0"/>
          </a:p>
          <a:p>
            <a:r>
              <a:rPr lang="nl-NL" dirty="0" smtClean="0"/>
              <a:t>Optie1: Verhelderen in FTG tabblad</a:t>
            </a:r>
            <a:endParaRPr lang="nl-NL"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749" y="1762172"/>
            <a:ext cx="7093236" cy="476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517723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855748" y="404664"/>
            <a:ext cx="6884604" cy="954107"/>
          </a:xfrm>
          <a:prstGeom prst="rect">
            <a:avLst/>
          </a:prstGeom>
          <a:noFill/>
        </p:spPr>
        <p:txBody>
          <a:bodyPr wrap="square" rtlCol="0">
            <a:spAutoFit/>
          </a:bodyPr>
          <a:lstStyle/>
          <a:p>
            <a:r>
              <a:rPr lang="nl-NL" sz="2400" dirty="0" smtClean="0"/>
              <a:t>EVT - </a:t>
            </a:r>
            <a:r>
              <a:rPr lang="nl-NL" sz="2400" dirty="0" smtClean="0"/>
              <a:t>Voorbeeld </a:t>
            </a:r>
            <a:r>
              <a:rPr lang="nl-NL" sz="2400" dirty="0" smtClean="0"/>
              <a:t>-</a:t>
            </a:r>
            <a:r>
              <a:rPr lang="nl-NL" dirty="0" smtClean="0"/>
              <a:t> </a:t>
            </a:r>
            <a:r>
              <a:rPr lang="nl-NL" sz="1600" dirty="0"/>
              <a:t>Simpele EVT</a:t>
            </a:r>
            <a:endParaRPr lang="nl-NL" sz="1600" dirty="0" smtClean="0"/>
          </a:p>
          <a:p>
            <a:endParaRPr lang="nl-NL" sz="1400" dirty="0"/>
          </a:p>
          <a:p>
            <a:r>
              <a:rPr lang="nl-NL" dirty="0" smtClean="0"/>
              <a:t>Optie2: Verhelderen in LTG tabblad</a:t>
            </a:r>
            <a:endParaRPr lang="nl-NL"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020" y="1957388"/>
            <a:ext cx="8886825"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88867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vak 4"/>
          <p:cNvSpPr txBox="1"/>
          <p:nvPr/>
        </p:nvSpPr>
        <p:spPr>
          <a:xfrm>
            <a:off x="683568" y="512144"/>
            <a:ext cx="4854919" cy="1200329"/>
          </a:xfrm>
          <a:prstGeom prst="rect">
            <a:avLst/>
          </a:prstGeom>
          <a:noFill/>
        </p:spPr>
        <p:txBody>
          <a:bodyPr wrap="none" rtlCol="0">
            <a:spAutoFit/>
          </a:bodyPr>
          <a:lstStyle/>
          <a:p>
            <a:r>
              <a:rPr lang="nl-NL" dirty="0" smtClean="0"/>
              <a:t>Download pad</a:t>
            </a:r>
          </a:p>
          <a:p>
            <a:endParaRPr lang="nl-NL" dirty="0"/>
          </a:p>
          <a:p>
            <a:endParaRPr lang="nl-NL" dirty="0" smtClean="0"/>
          </a:p>
          <a:p>
            <a:r>
              <a:rPr lang="nl-NL" dirty="0"/>
              <a:t>https://github.com/RalphSmeenk/TestdossierTool</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772816"/>
            <a:ext cx="8086725"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115017"/>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855748" y="404664"/>
            <a:ext cx="6884604" cy="954107"/>
          </a:xfrm>
          <a:prstGeom prst="rect">
            <a:avLst/>
          </a:prstGeom>
          <a:noFill/>
        </p:spPr>
        <p:txBody>
          <a:bodyPr wrap="square" rtlCol="0">
            <a:spAutoFit/>
          </a:bodyPr>
          <a:lstStyle/>
          <a:p>
            <a:r>
              <a:rPr lang="nl-NL" sz="2400" dirty="0" smtClean="0"/>
              <a:t>EVT - </a:t>
            </a:r>
            <a:r>
              <a:rPr lang="nl-NL" sz="2400" dirty="0" smtClean="0"/>
              <a:t>Voorbeeld </a:t>
            </a:r>
            <a:r>
              <a:rPr lang="nl-NL" sz="2400" dirty="0" smtClean="0"/>
              <a:t>-</a:t>
            </a:r>
            <a:r>
              <a:rPr lang="nl-NL" dirty="0" smtClean="0"/>
              <a:t> </a:t>
            </a:r>
            <a:r>
              <a:rPr lang="nl-NL" sz="1600" dirty="0"/>
              <a:t>Simpele EVT</a:t>
            </a:r>
            <a:endParaRPr lang="nl-NL" sz="1600" dirty="0" smtClean="0"/>
          </a:p>
          <a:p>
            <a:endParaRPr lang="nl-NL" sz="1400" dirty="0" smtClean="0"/>
          </a:p>
          <a:p>
            <a:r>
              <a:rPr lang="nl-NL" dirty="0" smtClean="0"/>
              <a:t>Na verhelderen via optie 1 of 2</a:t>
            </a:r>
            <a:endParaRPr lang="nl-NL"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748" y="1628800"/>
            <a:ext cx="6477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4279173"/>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855748" y="404664"/>
            <a:ext cx="6884604" cy="954107"/>
          </a:xfrm>
          <a:prstGeom prst="rect">
            <a:avLst/>
          </a:prstGeom>
          <a:noFill/>
        </p:spPr>
        <p:txBody>
          <a:bodyPr wrap="square" rtlCol="0">
            <a:spAutoFit/>
          </a:bodyPr>
          <a:lstStyle/>
          <a:p>
            <a:r>
              <a:rPr lang="nl-NL" sz="2400" dirty="0" smtClean="0"/>
              <a:t>EVT - </a:t>
            </a:r>
            <a:r>
              <a:rPr lang="nl-NL" sz="2400" dirty="0" smtClean="0"/>
              <a:t>Voorbeeld </a:t>
            </a:r>
            <a:r>
              <a:rPr lang="nl-NL" sz="2400" dirty="0" smtClean="0"/>
              <a:t>-</a:t>
            </a:r>
            <a:r>
              <a:rPr lang="nl-NL" dirty="0" smtClean="0"/>
              <a:t> </a:t>
            </a:r>
            <a:r>
              <a:rPr lang="nl-NL" sz="1600" dirty="0"/>
              <a:t>Simpele </a:t>
            </a:r>
            <a:r>
              <a:rPr lang="nl-NL" sz="1600" dirty="0" smtClean="0"/>
              <a:t>EVT</a:t>
            </a:r>
          </a:p>
          <a:p>
            <a:endParaRPr lang="nl-NL" sz="1400" dirty="0" smtClean="0"/>
          </a:p>
          <a:p>
            <a:r>
              <a:rPr lang="nl-NL" dirty="0"/>
              <a:t>V</a:t>
            </a:r>
            <a:r>
              <a:rPr lang="nl-NL" dirty="0" smtClean="0"/>
              <a:t>erhelderen optie 3: aanpassingen EVT tabblad</a:t>
            </a:r>
            <a:endParaRPr lang="nl-NL"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358771"/>
            <a:ext cx="6768752" cy="5470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2381063"/>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855748" y="404664"/>
            <a:ext cx="6884604" cy="954107"/>
          </a:xfrm>
          <a:prstGeom prst="rect">
            <a:avLst/>
          </a:prstGeom>
          <a:noFill/>
        </p:spPr>
        <p:txBody>
          <a:bodyPr wrap="square" rtlCol="0">
            <a:spAutoFit/>
          </a:bodyPr>
          <a:lstStyle/>
          <a:p>
            <a:r>
              <a:rPr lang="nl-NL" sz="2400" dirty="0" smtClean="0"/>
              <a:t>EVT - </a:t>
            </a:r>
            <a:r>
              <a:rPr lang="nl-NL" sz="2400" dirty="0" smtClean="0"/>
              <a:t>Voorbeeld </a:t>
            </a:r>
            <a:r>
              <a:rPr lang="nl-NL" sz="2400" dirty="0" smtClean="0"/>
              <a:t>-</a:t>
            </a:r>
            <a:r>
              <a:rPr lang="nl-NL" dirty="0" smtClean="0"/>
              <a:t> </a:t>
            </a:r>
            <a:r>
              <a:rPr lang="nl-NL" sz="1600" dirty="0"/>
              <a:t>Simpele </a:t>
            </a:r>
            <a:r>
              <a:rPr lang="nl-NL" sz="1600" dirty="0" smtClean="0"/>
              <a:t>EVT</a:t>
            </a:r>
          </a:p>
          <a:p>
            <a:endParaRPr lang="nl-NL" sz="1400" dirty="0" smtClean="0"/>
          </a:p>
          <a:p>
            <a:r>
              <a:rPr lang="nl-NL" dirty="0"/>
              <a:t>V</a:t>
            </a:r>
            <a:r>
              <a:rPr lang="nl-NL" dirty="0" smtClean="0"/>
              <a:t>erhelderen optie 4, deel1: Benoem alle acties</a:t>
            </a:r>
            <a:endParaRPr lang="nl-NL"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484784"/>
            <a:ext cx="8005596"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694484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855748" y="404664"/>
            <a:ext cx="6884604" cy="954107"/>
          </a:xfrm>
          <a:prstGeom prst="rect">
            <a:avLst/>
          </a:prstGeom>
          <a:noFill/>
        </p:spPr>
        <p:txBody>
          <a:bodyPr wrap="square" rtlCol="0">
            <a:spAutoFit/>
          </a:bodyPr>
          <a:lstStyle/>
          <a:p>
            <a:r>
              <a:rPr lang="nl-NL" sz="2400" dirty="0" smtClean="0"/>
              <a:t>EVT - </a:t>
            </a:r>
            <a:r>
              <a:rPr lang="nl-NL" sz="2400" dirty="0" smtClean="0"/>
              <a:t>Voorbeeld </a:t>
            </a:r>
            <a:r>
              <a:rPr lang="nl-NL" sz="2400" dirty="0" smtClean="0"/>
              <a:t>-</a:t>
            </a:r>
            <a:r>
              <a:rPr lang="nl-NL" dirty="0" smtClean="0"/>
              <a:t> </a:t>
            </a:r>
            <a:r>
              <a:rPr lang="nl-NL" sz="1600" dirty="0"/>
              <a:t>Simpele EVT</a:t>
            </a:r>
            <a:endParaRPr lang="nl-NL" sz="1600" dirty="0" smtClean="0"/>
          </a:p>
          <a:p>
            <a:endParaRPr lang="nl-NL" sz="1400" dirty="0" smtClean="0"/>
          </a:p>
          <a:p>
            <a:r>
              <a:rPr lang="nl-NL" dirty="0"/>
              <a:t>V</a:t>
            </a:r>
            <a:r>
              <a:rPr lang="nl-NL" dirty="0" smtClean="0"/>
              <a:t>erhelderen optie 4, deel2: Expliceer equivalentieklasses</a:t>
            </a:r>
            <a:endParaRPr lang="nl-NL"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8287" y="1358769"/>
            <a:ext cx="6592065" cy="5382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902613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855748" y="404664"/>
            <a:ext cx="6884604" cy="954107"/>
          </a:xfrm>
          <a:prstGeom prst="rect">
            <a:avLst/>
          </a:prstGeom>
          <a:noFill/>
        </p:spPr>
        <p:txBody>
          <a:bodyPr wrap="square" rtlCol="0">
            <a:spAutoFit/>
          </a:bodyPr>
          <a:lstStyle/>
          <a:p>
            <a:r>
              <a:rPr lang="nl-NL" sz="2400" dirty="0" smtClean="0"/>
              <a:t>EVT - </a:t>
            </a:r>
            <a:r>
              <a:rPr lang="nl-NL" sz="2400" dirty="0" smtClean="0"/>
              <a:t>Voorbeeld </a:t>
            </a:r>
            <a:r>
              <a:rPr lang="nl-NL" sz="2400" dirty="0" smtClean="0"/>
              <a:t>-</a:t>
            </a:r>
            <a:r>
              <a:rPr lang="nl-NL" dirty="0" smtClean="0"/>
              <a:t> </a:t>
            </a:r>
            <a:r>
              <a:rPr lang="nl-NL" sz="1600" dirty="0"/>
              <a:t>Simpele EVT</a:t>
            </a:r>
            <a:endParaRPr lang="nl-NL" sz="1600" dirty="0" smtClean="0"/>
          </a:p>
          <a:p>
            <a:endParaRPr lang="nl-NL" sz="1400" dirty="0" smtClean="0"/>
          </a:p>
          <a:p>
            <a:r>
              <a:rPr lang="nl-NL" dirty="0" smtClean="0"/>
              <a:t>LTG tabblad - Na verhelderen optie 3 of 4</a:t>
            </a:r>
            <a:endParaRPr lang="nl-NL"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556792"/>
            <a:ext cx="8469346" cy="4565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107312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855748" y="404664"/>
            <a:ext cx="6884604" cy="954107"/>
          </a:xfrm>
          <a:prstGeom prst="rect">
            <a:avLst/>
          </a:prstGeom>
          <a:noFill/>
        </p:spPr>
        <p:txBody>
          <a:bodyPr wrap="square" rtlCol="0">
            <a:spAutoFit/>
          </a:bodyPr>
          <a:lstStyle/>
          <a:p>
            <a:r>
              <a:rPr lang="nl-NL" sz="2400" dirty="0" smtClean="0"/>
              <a:t>EVT - </a:t>
            </a:r>
            <a:r>
              <a:rPr lang="nl-NL" sz="2400" dirty="0" smtClean="0"/>
              <a:t>Voorbeeld </a:t>
            </a:r>
            <a:r>
              <a:rPr lang="nl-NL" sz="2400" dirty="0" smtClean="0"/>
              <a:t>-</a:t>
            </a:r>
            <a:r>
              <a:rPr lang="nl-NL" dirty="0" smtClean="0"/>
              <a:t> </a:t>
            </a:r>
            <a:r>
              <a:rPr lang="nl-NL" sz="1600" dirty="0"/>
              <a:t>Simpele EVT</a:t>
            </a:r>
            <a:endParaRPr lang="nl-NL" sz="1600" dirty="0" smtClean="0"/>
          </a:p>
          <a:p>
            <a:endParaRPr lang="nl-NL" sz="1400" dirty="0" smtClean="0"/>
          </a:p>
          <a:p>
            <a:r>
              <a:rPr lang="nl-NL" dirty="0" smtClean="0"/>
              <a:t>FTG tabblad - Na verhelderen optie 3 of 4</a:t>
            </a:r>
            <a:endParaRPr lang="nl-NL"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940" y="1382807"/>
            <a:ext cx="6695380" cy="4926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688329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60" y="2060848"/>
            <a:ext cx="8603888" cy="4509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kstvak 3"/>
          <p:cNvSpPr txBox="1"/>
          <p:nvPr/>
        </p:nvSpPr>
        <p:spPr>
          <a:xfrm>
            <a:off x="855748" y="404664"/>
            <a:ext cx="6884604" cy="954107"/>
          </a:xfrm>
          <a:prstGeom prst="rect">
            <a:avLst/>
          </a:prstGeom>
          <a:noFill/>
        </p:spPr>
        <p:txBody>
          <a:bodyPr wrap="square" rtlCol="0">
            <a:spAutoFit/>
          </a:bodyPr>
          <a:lstStyle/>
          <a:p>
            <a:r>
              <a:rPr lang="nl-NL" sz="2400" dirty="0"/>
              <a:t>EVT - </a:t>
            </a:r>
            <a:r>
              <a:rPr lang="nl-NL" sz="2400" dirty="0" smtClean="0"/>
              <a:t>Voorbeeld</a:t>
            </a:r>
            <a:r>
              <a:rPr lang="nl-NL" sz="2400" dirty="0"/>
              <a:t> - </a:t>
            </a:r>
            <a:r>
              <a:rPr lang="nl-NL" sz="1400" dirty="0" smtClean="0"/>
              <a:t>Complexe EVT</a:t>
            </a:r>
            <a:endParaRPr lang="nl-NL" dirty="0" smtClean="0"/>
          </a:p>
          <a:p>
            <a:endParaRPr lang="nl-NL" sz="1400" dirty="0" smtClean="0"/>
          </a:p>
          <a:p>
            <a:r>
              <a:rPr lang="nl-NL" dirty="0" smtClean="0"/>
              <a:t>Pseudo </a:t>
            </a:r>
            <a:r>
              <a:rPr lang="nl-NL" dirty="0" smtClean="0"/>
              <a:t>code</a:t>
            </a:r>
            <a:endParaRPr lang="nl-NL" dirty="0"/>
          </a:p>
        </p:txBody>
      </p:sp>
    </p:spTree>
    <p:extLst>
      <p:ext uri="{BB962C8B-B14F-4D97-AF65-F5344CB8AC3E}">
        <p14:creationId xmlns:p14="http://schemas.microsoft.com/office/powerpoint/2010/main" val="668568941"/>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855748" y="404664"/>
            <a:ext cx="6884604" cy="954107"/>
          </a:xfrm>
          <a:prstGeom prst="rect">
            <a:avLst/>
          </a:prstGeom>
          <a:noFill/>
        </p:spPr>
        <p:txBody>
          <a:bodyPr wrap="square" rtlCol="0">
            <a:spAutoFit/>
          </a:bodyPr>
          <a:lstStyle/>
          <a:p>
            <a:r>
              <a:rPr lang="nl-NL" sz="2400" dirty="0"/>
              <a:t>EVT - </a:t>
            </a:r>
            <a:r>
              <a:rPr lang="nl-NL" sz="2400" dirty="0" smtClean="0"/>
              <a:t>Voorbeeld </a:t>
            </a:r>
            <a:r>
              <a:rPr lang="nl-NL" sz="2400" dirty="0"/>
              <a:t>- </a:t>
            </a:r>
            <a:r>
              <a:rPr lang="nl-NL" sz="1400" dirty="0" smtClean="0"/>
              <a:t>Complexe </a:t>
            </a:r>
            <a:r>
              <a:rPr lang="nl-NL" sz="1400" dirty="0"/>
              <a:t>EVT</a:t>
            </a:r>
            <a:endParaRPr lang="nl-NL" sz="1400" dirty="0" smtClean="0"/>
          </a:p>
          <a:p>
            <a:endParaRPr lang="nl-NL" sz="1400" dirty="0" smtClean="0"/>
          </a:p>
          <a:p>
            <a:r>
              <a:rPr lang="nl-NL" dirty="0" smtClean="0"/>
              <a:t>EVT tabblad</a:t>
            </a:r>
            <a:endParaRPr lang="nl-NL"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358771"/>
            <a:ext cx="7488832" cy="5464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690379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748" y="1358771"/>
            <a:ext cx="7449444" cy="5382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kstvak 3"/>
          <p:cNvSpPr txBox="1"/>
          <p:nvPr/>
        </p:nvSpPr>
        <p:spPr>
          <a:xfrm>
            <a:off x="855748" y="404664"/>
            <a:ext cx="6884604" cy="954107"/>
          </a:xfrm>
          <a:prstGeom prst="rect">
            <a:avLst/>
          </a:prstGeom>
          <a:noFill/>
        </p:spPr>
        <p:txBody>
          <a:bodyPr wrap="square" rtlCol="0">
            <a:spAutoFit/>
          </a:bodyPr>
          <a:lstStyle/>
          <a:p>
            <a:r>
              <a:rPr lang="nl-NL" sz="2400" dirty="0"/>
              <a:t>EVT - </a:t>
            </a:r>
            <a:r>
              <a:rPr lang="nl-NL" sz="2400" dirty="0" smtClean="0"/>
              <a:t>Voorbeeld </a:t>
            </a:r>
            <a:r>
              <a:rPr lang="nl-NL" sz="2400" dirty="0"/>
              <a:t>- </a:t>
            </a:r>
            <a:r>
              <a:rPr lang="nl-NL" sz="1400" dirty="0" smtClean="0"/>
              <a:t>Complexe </a:t>
            </a:r>
            <a:r>
              <a:rPr lang="nl-NL" sz="1400" dirty="0"/>
              <a:t>EVT</a:t>
            </a:r>
            <a:endParaRPr lang="nl-NL" sz="1400" dirty="0" smtClean="0"/>
          </a:p>
          <a:p>
            <a:endParaRPr lang="nl-NL" sz="1400" dirty="0" smtClean="0"/>
          </a:p>
          <a:p>
            <a:r>
              <a:rPr lang="nl-NL" dirty="0" smtClean="0"/>
              <a:t>LTG tabblad</a:t>
            </a:r>
            <a:endParaRPr lang="nl-NL" dirty="0"/>
          </a:p>
        </p:txBody>
      </p:sp>
      <p:sp>
        <p:nvSpPr>
          <p:cNvPr id="2" name="Tekstvak 1"/>
          <p:cNvSpPr txBox="1"/>
          <p:nvPr/>
        </p:nvSpPr>
        <p:spPr>
          <a:xfrm>
            <a:off x="5724128" y="2077176"/>
            <a:ext cx="1337033" cy="369332"/>
          </a:xfrm>
          <a:prstGeom prst="rect">
            <a:avLst/>
          </a:prstGeom>
          <a:noFill/>
        </p:spPr>
        <p:txBody>
          <a:bodyPr wrap="none" rtlCol="0">
            <a:spAutoFit/>
          </a:bodyPr>
          <a:lstStyle/>
          <a:p>
            <a:r>
              <a:rPr lang="nl-NL" dirty="0" smtClean="0"/>
              <a:t>Titels editen</a:t>
            </a:r>
            <a:endParaRPr lang="nl-NL" dirty="0"/>
          </a:p>
        </p:txBody>
      </p:sp>
      <p:sp>
        <p:nvSpPr>
          <p:cNvPr id="3" name="Tekstvak 2"/>
          <p:cNvSpPr txBox="1"/>
          <p:nvPr/>
        </p:nvSpPr>
        <p:spPr>
          <a:xfrm>
            <a:off x="5868144" y="4024095"/>
            <a:ext cx="1547475" cy="369332"/>
          </a:xfrm>
          <a:prstGeom prst="rect">
            <a:avLst/>
          </a:prstGeom>
          <a:noFill/>
        </p:spPr>
        <p:txBody>
          <a:bodyPr wrap="none" rtlCol="0">
            <a:spAutoFit/>
          </a:bodyPr>
          <a:lstStyle/>
          <a:p>
            <a:r>
              <a:rPr lang="nl-NL" dirty="0" smtClean="0"/>
              <a:t>Teksten editen</a:t>
            </a:r>
            <a:endParaRPr lang="nl-NL" dirty="0"/>
          </a:p>
        </p:txBody>
      </p:sp>
      <p:sp>
        <p:nvSpPr>
          <p:cNvPr id="5" name="Tekstvak 4"/>
          <p:cNvSpPr txBox="1"/>
          <p:nvPr/>
        </p:nvSpPr>
        <p:spPr>
          <a:xfrm>
            <a:off x="1147033" y="4269997"/>
            <a:ext cx="1833579" cy="369332"/>
          </a:xfrm>
          <a:prstGeom prst="rect">
            <a:avLst/>
          </a:prstGeom>
          <a:noFill/>
        </p:spPr>
        <p:txBody>
          <a:bodyPr wrap="none" rtlCol="0">
            <a:spAutoFit/>
          </a:bodyPr>
          <a:lstStyle/>
          <a:p>
            <a:r>
              <a:rPr lang="nl-NL" dirty="0" smtClean="0"/>
              <a:t>Regels toevoegen</a:t>
            </a:r>
            <a:endParaRPr lang="nl-NL" dirty="0"/>
          </a:p>
        </p:txBody>
      </p:sp>
    </p:spTree>
    <p:extLst>
      <p:ext uri="{BB962C8B-B14F-4D97-AF65-F5344CB8AC3E}">
        <p14:creationId xmlns:p14="http://schemas.microsoft.com/office/powerpoint/2010/main" val="273342335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855748" y="404664"/>
            <a:ext cx="6884604" cy="954107"/>
          </a:xfrm>
          <a:prstGeom prst="rect">
            <a:avLst/>
          </a:prstGeom>
          <a:noFill/>
        </p:spPr>
        <p:txBody>
          <a:bodyPr wrap="square" rtlCol="0">
            <a:spAutoFit/>
          </a:bodyPr>
          <a:lstStyle/>
          <a:p>
            <a:r>
              <a:rPr lang="nl-NL" sz="2400" dirty="0"/>
              <a:t>EVT - </a:t>
            </a:r>
            <a:r>
              <a:rPr lang="nl-NL" sz="2400" dirty="0" smtClean="0"/>
              <a:t>Voorbeeld</a:t>
            </a:r>
            <a:r>
              <a:rPr lang="nl-NL" sz="2400" dirty="0"/>
              <a:t> - </a:t>
            </a:r>
            <a:r>
              <a:rPr lang="nl-NL" sz="1400" dirty="0" smtClean="0"/>
              <a:t>Complexe </a:t>
            </a:r>
            <a:r>
              <a:rPr lang="nl-NL" sz="1400" dirty="0"/>
              <a:t>EVT</a:t>
            </a:r>
            <a:endParaRPr lang="nl-NL" sz="1400" dirty="0" smtClean="0"/>
          </a:p>
          <a:p>
            <a:endParaRPr lang="nl-NL" sz="1400" dirty="0" smtClean="0"/>
          </a:p>
          <a:p>
            <a:r>
              <a:rPr lang="nl-NL" dirty="0"/>
              <a:t>F</a:t>
            </a:r>
            <a:r>
              <a:rPr lang="nl-NL" dirty="0" smtClean="0"/>
              <a:t>TG tabblad</a:t>
            </a:r>
            <a:endParaRPr lang="nl-NL"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484784"/>
            <a:ext cx="5128466"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34982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6" name="Tekstvak 4"/>
          <p:cNvSpPr txBox="1"/>
          <p:nvPr/>
        </p:nvSpPr>
        <p:spPr>
          <a:xfrm>
            <a:off x="1547664" y="1454812"/>
            <a:ext cx="6101711" cy="3231654"/>
          </a:xfrm>
          <a:prstGeom prst="rect">
            <a:avLst/>
          </a:prstGeom>
          <a:noFill/>
        </p:spPr>
        <p:txBody>
          <a:bodyPr wrap="square" rtlCol="0">
            <a:spAutoFit/>
          </a:bodyPr>
          <a:lstStyle/>
          <a:p>
            <a:r>
              <a:rPr lang="nl-NL" sz="3200" dirty="0" smtClean="0"/>
              <a:t>Aandachtspunten bij gebruik</a:t>
            </a:r>
          </a:p>
          <a:p>
            <a:endParaRPr lang="nl-NL" sz="3200" dirty="0" smtClean="0"/>
          </a:p>
          <a:p>
            <a:pPr marL="457200" indent="-457200">
              <a:buFont typeface="Arial" pitchFamily="34" charset="0"/>
              <a:buChar char="•"/>
            </a:pPr>
            <a:r>
              <a:rPr lang="nl-NL" sz="2800" dirty="0" smtClean="0"/>
              <a:t>Tabbladen verwijderen</a:t>
            </a:r>
          </a:p>
          <a:p>
            <a:pPr marL="457200" indent="-457200">
              <a:buFont typeface="Arial" pitchFamily="34" charset="0"/>
              <a:buChar char="•"/>
            </a:pPr>
            <a:r>
              <a:rPr lang="nl-NL" sz="2800" dirty="0" smtClean="0"/>
              <a:t>Kolommen toevoegen</a:t>
            </a:r>
          </a:p>
          <a:p>
            <a:pPr marL="457200" indent="-457200">
              <a:buFont typeface="Arial" pitchFamily="34" charset="0"/>
              <a:buChar char="•"/>
            </a:pPr>
            <a:r>
              <a:rPr lang="nl-NL" sz="2800" dirty="0" smtClean="0"/>
              <a:t>Tabel titels</a:t>
            </a:r>
          </a:p>
          <a:p>
            <a:pPr marL="457200" indent="-457200">
              <a:buFont typeface="Arial" pitchFamily="34" charset="0"/>
              <a:buChar char="•"/>
            </a:pPr>
            <a:r>
              <a:rPr lang="nl-NL" sz="2800" dirty="0" smtClean="0"/>
              <a:t>Macro heeft geen ctrl-z</a:t>
            </a:r>
          </a:p>
          <a:p>
            <a:pPr marL="457200" indent="-457200">
              <a:buFont typeface="Arial" pitchFamily="34" charset="0"/>
              <a:buChar char="•"/>
            </a:pPr>
            <a:r>
              <a:rPr lang="nl-NL" sz="2800" dirty="0" smtClean="0"/>
              <a:t>Alt-F11 voor VBA code</a:t>
            </a:r>
          </a:p>
        </p:txBody>
      </p:sp>
    </p:spTree>
    <p:extLst>
      <p:ext uri="{BB962C8B-B14F-4D97-AF65-F5344CB8AC3E}">
        <p14:creationId xmlns:p14="http://schemas.microsoft.com/office/powerpoint/2010/main" val="4171652218"/>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868" y="2276872"/>
            <a:ext cx="8964488" cy="4152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kstvak 3"/>
          <p:cNvSpPr txBox="1"/>
          <p:nvPr/>
        </p:nvSpPr>
        <p:spPr>
          <a:xfrm>
            <a:off x="855748" y="404664"/>
            <a:ext cx="6884604" cy="954107"/>
          </a:xfrm>
          <a:prstGeom prst="rect">
            <a:avLst/>
          </a:prstGeom>
          <a:noFill/>
        </p:spPr>
        <p:txBody>
          <a:bodyPr wrap="square" rtlCol="0">
            <a:spAutoFit/>
          </a:bodyPr>
          <a:lstStyle/>
          <a:p>
            <a:r>
              <a:rPr lang="nl-NL" sz="2400" dirty="0"/>
              <a:t>Testgraaf - Voorbeeld</a:t>
            </a:r>
            <a:endParaRPr lang="nl-NL" sz="2400" dirty="0" smtClean="0"/>
          </a:p>
          <a:p>
            <a:endParaRPr lang="nl-NL" sz="1400" dirty="0" smtClean="0"/>
          </a:p>
          <a:p>
            <a:r>
              <a:rPr lang="nl-NL" dirty="0" smtClean="0"/>
              <a:t>Testgraaf tabblad - Equivalentieklasses</a:t>
            </a:r>
            <a:endParaRPr lang="nl-NL" dirty="0"/>
          </a:p>
        </p:txBody>
      </p:sp>
    </p:spTree>
    <p:extLst>
      <p:ext uri="{BB962C8B-B14F-4D97-AF65-F5344CB8AC3E}">
        <p14:creationId xmlns:p14="http://schemas.microsoft.com/office/powerpoint/2010/main" val="39594856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vak 3"/>
          <p:cNvSpPr txBox="1"/>
          <p:nvPr/>
        </p:nvSpPr>
        <p:spPr>
          <a:xfrm>
            <a:off x="855748" y="404664"/>
            <a:ext cx="6884604" cy="954107"/>
          </a:xfrm>
          <a:prstGeom prst="rect">
            <a:avLst/>
          </a:prstGeom>
          <a:noFill/>
        </p:spPr>
        <p:txBody>
          <a:bodyPr wrap="square" rtlCol="0">
            <a:spAutoFit/>
          </a:bodyPr>
          <a:lstStyle/>
          <a:p>
            <a:r>
              <a:rPr lang="nl-NL" sz="2400" dirty="0"/>
              <a:t>Testgraaf - Voorbeeld</a:t>
            </a:r>
            <a:endParaRPr lang="nl-NL" sz="2400" dirty="0" smtClean="0"/>
          </a:p>
          <a:p>
            <a:endParaRPr lang="nl-NL" sz="1400" dirty="0" smtClean="0"/>
          </a:p>
          <a:p>
            <a:r>
              <a:rPr lang="nl-NL" dirty="0" smtClean="0"/>
              <a:t>Testgraaf tabblad - Flow</a:t>
            </a:r>
            <a:endParaRPr lang="nl-NL"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800" y="1556792"/>
            <a:ext cx="8928992" cy="5112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822914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vak 3"/>
          <p:cNvSpPr txBox="1"/>
          <p:nvPr/>
        </p:nvSpPr>
        <p:spPr>
          <a:xfrm>
            <a:off x="855748" y="404664"/>
            <a:ext cx="6884604" cy="954107"/>
          </a:xfrm>
          <a:prstGeom prst="rect">
            <a:avLst/>
          </a:prstGeom>
          <a:noFill/>
        </p:spPr>
        <p:txBody>
          <a:bodyPr wrap="square" rtlCol="0">
            <a:spAutoFit/>
          </a:bodyPr>
          <a:lstStyle/>
          <a:p>
            <a:r>
              <a:rPr lang="nl-NL" sz="2400" dirty="0"/>
              <a:t>Testgraaf - Voorbeeld</a:t>
            </a:r>
            <a:endParaRPr lang="nl-NL" sz="2400" dirty="0" smtClean="0"/>
          </a:p>
          <a:p>
            <a:endParaRPr lang="nl-NL" sz="1400" dirty="0" smtClean="0"/>
          </a:p>
          <a:p>
            <a:r>
              <a:rPr lang="nl-NL" dirty="0" smtClean="0"/>
              <a:t>Testgraaf tabblad – Logische testgevallen</a:t>
            </a:r>
            <a:endParaRPr lang="nl-NL"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92" y="2060847"/>
            <a:ext cx="9072408" cy="35130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154204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vak 3"/>
          <p:cNvSpPr txBox="1"/>
          <p:nvPr/>
        </p:nvSpPr>
        <p:spPr>
          <a:xfrm>
            <a:off x="855748" y="404664"/>
            <a:ext cx="6884604" cy="954107"/>
          </a:xfrm>
          <a:prstGeom prst="rect">
            <a:avLst/>
          </a:prstGeom>
          <a:noFill/>
        </p:spPr>
        <p:txBody>
          <a:bodyPr wrap="square" rtlCol="0">
            <a:spAutoFit/>
          </a:bodyPr>
          <a:lstStyle/>
          <a:p>
            <a:r>
              <a:rPr lang="nl-NL" sz="2400" dirty="0" smtClean="0"/>
              <a:t>Testgraaf </a:t>
            </a:r>
            <a:r>
              <a:rPr lang="nl-NL" sz="2400" dirty="0"/>
              <a:t>- Voorbeeld</a:t>
            </a:r>
            <a:endParaRPr lang="nl-NL" sz="2400" dirty="0" smtClean="0"/>
          </a:p>
          <a:p>
            <a:endParaRPr lang="nl-NL" sz="1400" dirty="0" smtClean="0"/>
          </a:p>
          <a:p>
            <a:r>
              <a:rPr lang="nl-NL" dirty="0" smtClean="0"/>
              <a:t>Testgraaf tabblad – Fysieke testgevallen</a:t>
            </a:r>
            <a:endParaRPr lang="nl-NL"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358771"/>
            <a:ext cx="6984776" cy="5426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916499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6" name="Tekstvak 4"/>
          <p:cNvSpPr txBox="1"/>
          <p:nvPr/>
        </p:nvSpPr>
        <p:spPr>
          <a:xfrm>
            <a:off x="3419872" y="1468750"/>
            <a:ext cx="2664297" cy="584775"/>
          </a:xfrm>
          <a:prstGeom prst="rect">
            <a:avLst/>
          </a:prstGeom>
          <a:noFill/>
        </p:spPr>
        <p:txBody>
          <a:bodyPr wrap="square" rtlCol="0">
            <a:spAutoFit/>
          </a:bodyPr>
          <a:lstStyle/>
          <a:p>
            <a:r>
              <a:rPr lang="nl-NL" sz="3200" dirty="0" smtClean="0"/>
              <a:t>Oefening</a:t>
            </a:r>
          </a:p>
        </p:txBody>
      </p:sp>
    </p:spTree>
    <p:extLst>
      <p:ext uri="{BB962C8B-B14F-4D97-AF65-F5344CB8AC3E}">
        <p14:creationId xmlns:p14="http://schemas.microsoft.com/office/powerpoint/2010/main" val="346031130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6" name="Tekstvak 4"/>
          <p:cNvSpPr txBox="1"/>
          <p:nvPr/>
        </p:nvSpPr>
        <p:spPr>
          <a:xfrm>
            <a:off x="1043609" y="404664"/>
            <a:ext cx="2664297" cy="584775"/>
          </a:xfrm>
          <a:prstGeom prst="rect">
            <a:avLst/>
          </a:prstGeom>
          <a:noFill/>
        </p:spPr>
        <p:txBody>
          <a:bodyPr wrap="square" rtlCol="0">
            <a:spAutoFit/>
          </a:bodyPr>
          <a:lstStyle/>
          <a:p>
            <a:r>
              <a:rPr lang="nl-NL" sz="3200" dirty="0" smtClean="0"/>
              <a:t>Opdracht1</a:t>
            </a:r>
            <a:endParaRPr lang="nl-NL" sz="3200" dirty="0" smtClean="0"/>
          </a:p>
        </p:txBody>
      </p:sp>
      <p:sp>
        <p:nvSpPr>
          <p:cNvPr id="2" name="TextBox 1"/>
          <p:cNvSpPr txBox="1"/>
          <p:nvPr/>
        </p:nvSpPr>
        <p:spPr>
          <a:xfrm>
            <a:off x="1043609" y="1484784"/>
            <a:ext cx="6408712" cy="1477328"/>
          </a:xfrm>
          <a:prstGeom prst="rect">
            <a:avLst/>
          </a:prstGeom>
          <a:noFill/>
        </p:spPr>
        <p:txBody>
          <a:bodyPr wrap="square" rtlCol="0">
            <a:spAutoFit/>
          </a:bodyPr>
          <a:lstStyle/>
          <a:p>
            <a:r>
              <a:rPr lang="nl-NL" dirty="0" smtClean="0"/>
              <a:t>Vlak voordat het kinderdagverblijf open gaat zet de Robot de speelgoedbakken in de speelzaal.  Aan het einde van de dag, wanneer het kinderdagverblijf dicht gaat stopt de Robot rode ballen in speelgoedbak1 en blauwe cubussen in speelgoedbak2. Daarna brengt de Robot de speelgoedbakken naar de opbergzaal.</a:t>
            </a:r>
            <a:endParaRPr lang="nl-NL" dirty="0"/>
          </a:p>
        </p:txBody>
      </p:sp>
      <p:sp>
        <p:nvSpPr>
          <p:cNvPr id="3" name="TextBox 2"/>
          <p:cNvSpPr txBox="1"/>
          <p:nvPr/>
        </p:nvSpPr>
        <p:spPr>
          <a:xfrm>
            <a:off x="827584" y="3212976"/>
            <a:ext cx="7882158" cy="1754326"/>
          </a:xfrm>
          <a:prstGeom prst="rect">
            <a:avLst/>
          </a:prstGeom>
          <a:noFill/>
        </p:spPr>
        <p:txBody>
          <a:bodyPr wrap="none" rtlCol="0">
            <a:spAutoFit/>
          </a:bodyPr>
          <a:lstStyle/>
          <a:p>
            <a:pPr marL="285750" indent="-285750">
              <a:buFontTx/>
              <a:buChar char="-"/>
            </a:pPr>
            <a:r>
              <a:rPr lang="nl-NL" dirty="0" smtClean="0"/>
              <a:t>Schrijf de bij dit proces horende pseudo code in het Testdossiertool</a:t>
            </a:r>
          </a:p>
          <a:p>
            <a:pPr marL="285750" indent="-285750">
              <a:buFontTx/>
              <a:buChar char="-"/>
            </a:pPr>
            <a:r>
              <a:rPr lang="nl-NL" dirty="0" smtClean="0"/>
              <a:t>Verwerk de pseudo code</a:t>
            </a:r>
          </a:p>
          <a:p>
            <a:pPr marL="285750" indent="-285750">
              <a:buFontTx/>
              <a:buChar char="-"/>
            </a:pPr>
            <a:r>
              <a:rPr lang="nl-NL" dirty="0" smtClean="0"/>
              <a:t>Vul </a:t>
            </a:r>
            <a:r>
              <a:rPr lang="nl-NL" dirty="0"/>
              <a:t>eventueel de equivalentieklasses aan </a:t>
            </a:r>
            <a:r>
              <a:rPr lang="nl-NL" dirty="0" smtClean="0"/>
              <a:t>in de EVT scheet en </a:t>
            </a:r>
            <a:r>
              <a:rPr lang="nl-NL" dirty="0"/>
              <a:t>verwerk </a:t>
            </a:r>
            <a:r>
              <a:rPr lang="nl-NL" dirty="0" smtClean="0"/>
              <a:t>opnieuw</a:t>
            </a:r>
            <a:endParaRPr lang="nl-NL" dirty="0"/>
          </a:p>
          <a:p>
            <a:pPr marL="285750" indent="-285750">
              <a:buFontTx/>
              <a:buChar char="-"/>
            </a:pPr>
            <a:r>
              <a:rPr lang="nl-NL" dirty="0" smtClean="0"/>
              <a:t>Importeer de logische testgevallen in de LTG sheet</a:t>
            </a:r>
          </a:p>
          <a:p>
            <a:pPr marL="285750" indent="-285750">
              <a:buFontTx/>
              <a:buChar char="-"/>
            </a:pPr>
            <a:r>
              <a:rPr lang="nl-NL" dirty="0" smtClean="0"/>
              <a:t>Koppel de teksten voor fysieke testgevallen aan de beslistabel in de LTG sheet</a:t>
            </a:r>
          </a:p>
          <a:p>
            <a:pPr marL="285750" indent="-285750">
              <a:buFontTx/>
              <a:buChar char="-"/>
            </a:pPr>
            <a:r>
              <a:rPr lang="nl-NL" dirty="0" smtClean="0"/>
              <a:t>Genereer de Fysieke testgevallen</a:t>
            </a:r>
            <a:endParaRPr lang="nl-NL" dirty="0"/>
          </a:p>
        </p:txBody>
      </p:sp>
    </p:spTree>
    <p:extLst>
      <p:ext uri="{BB962C8B-B14F-4D97-AF65-F5344CB8AC3E}">
        <p14:creationId xmlns:p14="http://schemas.microsoft.com/office/powerpoint/2010/main" val="304886826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6" name="Tekstvak 4"/>
          <p:cNvSpPr txBox="1"/>
          <p:nvPr/>
        </p:nvSpPr>
        <p:spPr>
          <a:xfrm>
            <a:off x="1043609" y="404664"/>
            <a:ext cx="2664297" cy="584775"/>
          </a:xfrm>
          <a:prstGeom prst="rect">
            <a:avLst/>
          </a:prstGeom>
          <a:noFill/>
        </p:spPr>
        <p:txBody>
          <a:bodyPr wrap="square" rtlCol="0">
            <a:spAutoFit/>
          </a:bodyPr>
          <a:lstStyle/>
          <a:p>
            <a:r>
              <a:rPr lang="nl-NL" sz="3200" dirty="0" smtClean="0"/>
              <a:t>Opdracht2</a:t>
            </a:r>
            <a:endParaRPr lang="nl-NL" sz="3200" dirty="0" smtClean="0"/>
          </a:p>
        </p:txBody>
      </p:sp>
      <p:sp>
        <p:nvSpPr>
          <p:cNvPr id="2" name="TextBox 1"/>
          <p:cNvSpPr txBox="1"/>
          <p:nvPr/>
        </p:nvSpPr>
        <p:spPr>
          <a:xfrm>
            <a:off x="1043609" y="1484784"/>
            <a:ext cx="6408712" cy="2031325"/>
          </a:xfrm>
          <a:prstGeom prst="rect">
            <a:avLst/>
          </a:prstGeom>
          <a:noFill/>
        </p:spPr>
        <p:txBody>
          <a:bodyPr wrap="square" rtlCol="0">
            <a:spAutoFit/>
          </a:bodyPr>
          <a:lstStyle/>
          <a:p>
            <a:r>
              <a:rPr lang="nl-NL" dirty="0" smtClean="0"/>
              <a:t>Voer de volgende wijziging door aan de vorige opdracht:</a:t>
            </a:r>
          </a:p>
          <a:p>
            <a:endParaRPr lang="nl-NL" dirty="0"/>
          </a:p>
          <a:p>
            <a:r>
              <a:rPr lang="nl-NL" dirty="0" smtClean="0"/>
              <a:t>Omdat er nog relatief veel rommel achterblijft is er nu een nieuwe speelgoedbak (speelgoedbak3) in gebruik genomen. De robot moet hier aan het einde van de dag alle gele rechthoeken met een streep in verzamelen. Afgezien daarvan moet de Robot hetzelfde omgaan met speelgoedbak3 als met de andere speelgoedbakken.</a:t>
            </a:r>
            <a:endParaRPr lang="nl-NL" dirty="0"/>
          </a:p>
        </p:txBody>
      </p:sp>
      <p:sp>
        <p:nvSpPr>
          <p:cNvPr id="3" name="TextBox 2"/>
          <p:cNvSpPr txBox="1"/>
          <p:nvPr/>
        </p:nvSpPr>
        <p:spPr>
          <a:xfrm>
            <a:off x="827584" y="3645024"/>
            <a:ext cx="7882158" cy="1754326"/>
          </a:xfrm>
          <a:prstGeom prst="rect">
            <a:avLst/>
          </a:prstGeom>
          <a:noFill/>
        </p:spPr>
        <p:txBody>
          <a:bodyPr wrap="none" rtlCol="0">
            <a:spAutoFit/>
          </a:bodyPr>
          <a:lstStyle/>
          <a:p>
            <a:pPr marL="285750" indent="-285750">
              <a:buFontTx/>
              <a:buChar char="-"/>
            </a:pPr>
            <a:r>
              <a:rPr lang="nl-NL" dirty="0" smtClean="0"/>
              <a:t>Update de pseudo code</a:t>
            </a:r>
          </a:p>
          <a:p>
            <a:pPr marL="285750" indent="-285750">
              <a:buFontTx/>
              <a:buChar char="-"/>
            </a:pPr>
            <a:r>
              <a:rPr lang="nl-NL" dirty="0" smtClean="0"/>
              <a:t>Verwerk de pseudo code</a:t>
            </a:r>
          </a:p>
          <a:p>
            <a:pPr marL="285750" indent="-285750">
              <a:buFontTx/>
              <a:buChar char="-"/>
            </a:pPr>
            <a:r>
              <a:rPr lang="nl-NL" dirty="0" smtClean="0"/>
              <a:t>Vul </a:t>
            </a:r>
            <a:r>
              <a:rPr lang="nl-NL" dirty="0"/>
              <a:t>eventueel de equivalentieklasses aan </a:t>
            </a:r>
            <a:r>
              <a:rPr lang="nl-NL" dirty="0" smtClean="0"/>
              <a:t>in de EVT scheet en </a:t>
            </a:r>
            <a:r>
              <a:rPr lang="nl-NL" dirty="0"/>
              <a:t>verwerk </a:t>
            </a:r>
            <a:r>
              <a:rPr lang="nl-NL" dirty="0" smtClean="0"/>
              <a:t>opnieuw</a:t>
            </a:r>
            <a:endParaRPr lang="nl-NL" dirty="0"/>
          </a:p>
          <a:p>
            <a:pPr marL="285750" indent="-285750">
              <a:buFontTx/>
              <a:buChar char="-"/>
            </a:pPr>
            <a:r>
              <a:rPr lang="nl-NL" dirty="0" smtClean="0"/>
              <a:t>Importeer de logische testgevallen in de LTG sheet</a:t>
            </a:r>
          </a:p>
          <a:p>
            <a:pPr marL="285750" indent="-285750">
              <a:buFontTx/>
              <a:buChar char="-"/>
            </a:pPr>
            <a:r>
              <a:rPr lang="nl-NL" dirty="0" smtClean="0"/>
              <a:t>Koppel de teksten voor fysieke testgevallen aan de beslistabel in de LTG sheet</a:t>
            </a:r>
          </a:p>
          <a:p>
            <a:pPr marL="285750" indent="-285750">
              <a:buFontTx/>
              <a:buChar char="-"/>
            </a:pPr>
            <a:r>
              <a:rPr lang="nl-NL" dirty="0" smtClean="0"/>
              <a:t>Genereer de Fysieke testgevallen</a:t>
            </a:r>
            <a:endParaRPr lang="nl-NL" dirty="0"/>
          </a:p>
        </p:txBody>
      </p:sp>
    </p:spTree>
    <p:extLst>
      <p:ext uri="{BB962C8B-B14F-4D97-AF65-F5344CB8AC3E}">
        <p14:creationId xmlns:p14="http://schemas.microsoft.com/office/powerpoint/2010/main" val="116053794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6" name="Tekstvak 4"/>
          <p:cNvSpPr txBox="1"/>
          <p:nvPr/>
        </p:nvSpPr>
        <p:spPr>
          <a:xfrm>
            <a:off x="1043609" y="404664"/>
            <a:ext cx="2664297" cy="584775"/>
          </a:xfrm>
          <a:prstGeom prst="rect">
            <a:avLst/>
          </a:prstGeom>
          <a:noFill/>
        </p:spPr>
        <p:txBody>
          <a:bodyPr wrap="square" rtlCol="0">
            <a:spAutoFit/>
          </a:bodyPr>
          <a:lstStyle/>
          <a:p>
            <a:r>
              <a:rPr lang="nl-NL" sz="3200" dirty="0" smtClean="0"/>
              <a:t>Opdracht3</a:t>
            </a:r>
            <a:endParaRPr lang="nl-NL" sz="3200" dirty="0" smtClean="0"/>
          </a:p>
        </p:txBody>
      </p:sp>
      <p:sp>
        <p:nvSpPr>
          <p:cNvPr id="3" name="TextBox 2"/>
          <p:cNvSpPr txBox="1"/>
          <p:nvPr/>
        </p:nvSpPr>
        <p:spPr>
          <a:xfrm>
            <a:off x="801068" y="3356992"/>
            <a:ext cx="7917424" cy="1200329"/>
          </a:xfrm>
          <a:prstGeom prst="rect">
            <a:avLst/>
          </a:prstGeom>
          <a:noFill/>
        </p:spPr>
        <p:txBody>
          <a:bodyPr wrap="none" rtlCol="0">
            <a:spAutoFit/>
          </a:bodyPr>
          <a:lstStyle/>
          <a:p>
            <a:pPr marL="285750" indent="-285750">
              <a:buFontTx/>
              <a:buChar char="-"/>
            </a:pPr>
            <a:r>
              <a:rPr lang="nl-NL" dirty="0" smtClean="0"/>
              <a:t>Doe nu de testpecificatie voor de vorige opdracht volgens de Testgraaf techniek</a:t>
            </a:r>
          </a:p>
          <a:p>
            <a:pPr marL="285750" indent="-285750">
              <a:buFontTx/>
              <a:buChar char="-"/>
            </a:pPr>
            <a:r>
              <a:rPr lang="nl-NL" dirty="0" smtClean="0"/>
              <a:t>Importeer de logische testgevallen in de LTG sheet</a:t>
            </a:r>
          </a:p>
          <a:p>
            <a:pPr marL="285750" indent="-285750">
              <a:buFontTx/>
              <a:buChar char="-"/>
            </a:pPr>
            <a:r>
              <a:rPr lang="nl-NL" dirty="0" smtClean="0"/>
              <a:t>Koppel de teksten voor fysieke testgevallen aan de beslistabel in de LTG sheet</a:t>
            </a:r>
          </a:p>
          <a:p>
            <a:pPr marL="285750" indent="-285750">
              <a:buFontTx/>
              <a:buChar char="-"/>
            </a:pPr>
            <a:r>
              <a:rPr lang="nl-NL" dirty="0" smtClean="0"/>
              <a:t>Genereer de Fysieke testgevallen</a:t>
            </a:r>
            <a:endParaRPr lang="nl-NL" dirty="0"/>
          </a:p>
        </p:txBody>
      </p:sp>
    </p:spTree>
    <p:extLst>
      <p:ext uri="{BB962C8B-B14F-4D97-AF65-F5344CB8AC3E}">
        <p14:creationId xmlns:p14="http://schemas.microsoft.com/office/powerpoint/2010/main" val="3821590223"/>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6" name="Tekstvak 4"/>
          <p:cNvSpPr txBox="1"/>
          <p:nvPr/>
        </p:nvSpPr>
        <p:spPr>
          <a:xfrm>
            <a:off x="918561" y="1454812"/>
            <a:ext cx="7685887" cy="2369880"/>
          </a:xfrm>
          <a:prstGeom prst="rect">
            <a:avLst/>
          </a:prstGeom>
          <a:noFill/>
        </p:spPr>
        <p:txBody>
          <a:bodyPr wrap="square" rtlCol="0">
            <a:spAutoFit/>
          </a:bodyPr>
          <a:lstStyle/>
          <a:p>
            <a:r>
              <a:rPr lang="nl-NL" sz="3200" dirty="0" smtClean="0"/>
              <a:t>Waarom het Testdossiertool?</a:t>
            </a:r>
          </a:p>
          <a:p>
            <a:endParaRPr lang="nl-NL" sz="3200" dirty="0" smtClean="0"/>
          </a:p>
          <a:p>
            <a:r>
              <a:rPr lang="nl-NL" sz="2800" dirty="0" smtClean="0"/>
              <a:t>Het Testdossiertool helpt je snel een efficiente en goed onderhoudbare set testgevallen met een goede dekkingsgraad te realiseren</a:t>
            </a:r>
          </a:p>
        </p:txBody>
      </p:sp>
    </p:spTree>
    <p:extLst>
      <p:ext uri="{BB962C8B-B14F-4D97-AF65-F5344CB8AC3E}">
        <p14:creationId xmlns:p14="http://schemas.microsoft.com/office/powerpoint/2010/main" val="3207004145"/>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6" name="Tekstvak 4"/>
          <p:cNvSpPr txBox="1"/>
          <p:nvPr/>
        </p:nvSpPr>
        <p:spPr>
          <a:xfrm>
            <a:off x="1619672" y="1454812"/>
            <a:ext cx="6101711" cy="2800767"/>
          </a:xfrm>
          <a:prstGeom prst="rect">
            <a:avLst/>
          </a:prstGeom>
          <a:noFill/>
        </p:spPr>
        <p:txBody>
          <a:bodyPr wrap="square" rtlCol="0">
            <a:spAutoFit/>
          </a:bodyPr>
          <a:lstStyle/>
          <a:p>
            <a:r>
              <a:rPr lang="nl-NL" sz="3200" dirty="0"/>
              <a:t>Toekomst van het Testdossiertool</a:t>
            </a:r>
          </a:p>
          <a:p>
            <a:endParaRPr lang="nl-NL" sz="3200" dirty="0" smtClean="0"/>
          </a:p>
          <a:p>
            <a:pPr marL="457200" indent="-457200">
              <a:buFont typeface="Arial" pitchFamily="34" charset="0"/>
              <a:buChar char="•"/>
            </a:pPr>
            <a:r>
              <a:rPr lang="nl-NL" sz="2800" dirty="0" smtClean="0"/>
              <a:t>Meer </a:t>
            </a:r>
            <a:r>
              <a:rPr lang="nl-NL" sz="2800" dirty="0"/>
              <a:t>testtechnieken?</a:t>
            </a:r>
          </a:p>
          <a:p>
            <a:pPr marL="457200" indent="-457200">
              <a:buFont typeface="Arial" pitchFamily="34" charset="0"/>
              <a:buChar char="•"/>
            </a:pPr>
            <a:r>
              <a:rPr lang="nl-NL" sz="2800" dirty="0" smtClean="0"/>
              <a:t>Nog gebruikervriendelijker</a:t>
            </a:r>
            <a:r>
              <a:rPr lang="nl-NL" sz="2800" dirty="0" smtClean="0"/>
              <a:t>?</a:t>
            </a:r>
          </a:p>
          <a:p>
            <a:pPr marL="457200" indent="-457200">
              <a:buFont typeface="Arial" pitchFamily="34" charset="0"/>
              <a:buChar char="•"/>
            </a:pPr>
            <a:r>
              <a:rPr lang="nl-NL" sz="2800" dirty="0"/>
              <a:t>Meerdere ontwikkelaars</a:t>
            </a:r>
            <a:r>
              <a:rPr lang="nl-NL" sz="2800" dirty="0" smtClean="0"/>
              <a:t>?</a:t>
            </a:r>
            <a:endParaRPr lang="nl-NL" sz="2800" dirty="0"/>
          </a:p>
          <a:p>
            <a:pPr marL="457200" indent="-457200">
              <a:buFont typeface="Arial" pitchFamily="34" charset="0"/>
              <a:buChar char="•"/>
            </a:pPr>
            <a:r>
              <a:rPr lang="nl-NL" sz="2800" dirty="0"/>
              <a:t>Heb jij een </a:t>
            </a:r>
            <a:r>
              <a:rPr lang="nl-NL" sz="2800" dirty="0" smtClean="0"/>
              <a:t>idee?</a:t>
            </a:r>
            <a:endParaRPr lang="nl-NL" sz="2800" dirty="0"/>
          </a:p>
        </p:txBody>
      </p:sp>
    </p:spTree>
    <p:extLst>
      <p:ext uri="{BB962C8B-B14F-4D97-AF65-F5344CB8AC3E}">
        <p14:creationId xmlns:p14="http://schemas.microsoft.com/office/powerpoint/2010/main" val="13523922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340768"/>
            <a:ext cx="6953250" cy="50863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896738" cy="369332"/>
          </a:xfrm>
          <a:prstGeom prst="rect">
            <a:avLst/>
          </a:prstGeom>
          <a:noFill/>
        </p:spPr>
        <p:txBody>
          <a:bodyPr wrap="none" rtlCol="0">
            <a:spAutoFit/>
          </a:bodyPr>
          <a:lstStyle/>
          <a:p>
            <a:r>
              <a:rPr lang="nl-NL" dirty="0" smtClean="0"/>
              <a:t>Algemeen tabblad</a:t>
            </a:r>
            <a:endParaRPr lang="nl-NL" dirty="0"/>
          </a:p>
        </p:txBody>
      </p:sp>
    </p:spTree>
    <p:extLst>
      <p:ext uri="{BB962C8B-B14F-4D97-AF65-F5344CB8AC3E}">
        <p14:creationId xmlns:p14="http://schemas.microsoft.com/office/powerpoint/2010/main" val="805244706"/>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6" name="Tekstvak 4"/>
          <p:cNvSpPr txBox="1"/>
          <p:nvPr/>
        </p:nvSpPr>
        <p:spPr>
          <a:xfrm>
            <a:off x="1521145" y="1454812"/>
            <a:ext cx="6101711" cy="584775"/>
          </a:xfrm>
          <a:prstGeom prst="rect">
            <a:avLst/>
          </a:prstGeom>
          <a:noFill/>
        </p:spPr>
        <p:txBody>
          <a:bodyPr wrap="square" rtlCol="0">
            <a:spAutoFit/>
          </a:bodyPr>
          <a:lstStyle/>
          <a:p>
            <a:r>
              <a:rPr lang="nl-NL" sz="3200" dirty="0" smtClean="0"/>
              <a:t>Met dank aan:</a:t>
            </a:r>
            <a:endParaRPr lang="nl-NL" sz="2800" dirty="0"/>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245" y="3664423"/>
            <a:ext cx="5879511" cy="1701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51097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340768"/>
            <a:ext cx="6953250" cy="50863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896738" cy="369332"/>
          </a:xfrm>
          <a:prstGeom prst="rect">
            <a:avLst/>
          </a:prstGeom>
          <a:noFill/>
        </p:spPr>
        <p:txBody>
          <a:bodyPr wrap="none" rtlCol="0">
            <a:spAutoFit/>
          </a:bodyPr>
          <a:lstStyle/>
          <a:p>
            <a:r>
              <a:rPr lang="nl-NL" dirty="0" smtClean="0"/>
              <a:t>Algemeen tabblad</a:t>
            </a:r>
            <a:endParaRPr lang="nl-NL" dirty="0"/>
          </a:p>
        </p:txBody>
      </p:sp>
      <p:sp>
        <p:nvSpPr>
          <p:cNvPr id="4" name="Tekstvak 3"/>
          <p:cNvSpPr txBox="1"/>
          <p:nvPr/>
        </p:nvSpPr>
        <p:spPr>
          <a:xfrm>
            <a:off x="4427984" y="641134"/>
            <a:ext cx="2328138" cy="338554"/>
          </a:xfrm>
          <a:prstGeom prst="rect">
            <a:avLst/>
          </a:prstGeom>
          <a:noFill/>
        </p:spPr>
        <p:txBody>
          <a:bodyPr wrap="none" rtlCol="0">
            <a:spAutoFit/>
          </a:bodyPr>
          <a:lstStyle/>
          <a:p>
            <a:r>
              <a:rPr lang="nl-NL" sz="1600" b="1" dirty="0" smtClean="0">
                <a:solidFill>
                  <a:schemeClr val="accent2">
                    <a:lumMod val="75000"/>
                  </a:schemeClr>
                </a:solidFill>
              </a:rPr>
              <a:t>Tabel voor algemene info</a:t>
            </a:r>
          </a:p>
        </p:txBody>
      </p:sp>
      <p:cxnSp>
        <p:nvCxnSpPr>
          <p:cNvPr id="6" name="Rechte verbindingslijn 5"/>
          <p:cNvCxnSpPr/>
          <p:nvPr/>
        </p:nvCxnSpPr>
        <p:spPr>
          <a:xfrm flipV="1">
            <a:off x="2627784" y="980728"/>
            <a:ext cx="1728192" cy="1030506"/>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75784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340768"/>
            <a:ext cx="6953250" cy="50863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896738" cy="369332"/>
          </a:xfrm>
          <a:prstGeom prst="rect">
            <a:avLst/>
          </a:prstGeom>
          <a:noFill/>
        </p:spPr>
        <p:txBody>
          <a:bodyPr wrap="none" rtlCol="0">
            <a:spAutoFit/>
          </a:bodyPr>
          <a:lstStyle/>
          <a:p>
            <a:r>
              <a:rPr lang="nl-NL" dirty="0" smtClean="0"/>
              <a:t>Algemeen tabblad</a:t>
            </a:r>
            <a:endParaRPr lang="nl-NL" dirty="0"/>
          </a:p>
        </p:txBody>
      </p:sp>
      <p:sp>
        <p:nvSpPr>
          <p:cNvPr id="4" name="Tekstvak 3"/>
          <p:cNvSpPr txBox="1"/>
          <p:nvPr/>
        </p:nvSpPr>
        <p:spPr>
          <a:xfrm>
            <a:off x="4427984" y="641134"/>
            <a:ext cx="2270750" cy="338554"/>
          </a:xfrm>
          <a:prstGeom prst="rect">
            <a:avLst/>
          </a:prstGeom>
          <a:noFill/>
        </p:spPr>
        <p:txBody>
          <a:bodyPr wrap="none" rtlCol="0">
            <a:spAutoFit/>
          </a:bodyPr>
          <a:lstStyle/>
          <a:p>
            <a:r>
              <a:rPr lang="nl-NL" sz="1600" b="1" dirty="0" smtClean="0">
                <a:solidFill>
                  <a:schemeClr val="accent2">
                    <a:lumMod val="75000"/>
                  </a:schemeClr>
                </a:solidFill>
              </a:rPr>
              <a:t>Tabel voor versie beheer</a:t>
            </a:r>
          </a:p>
        </p:txBody>
      </p:sp>
      <p:cxnSp>
        <p:nvCxnSpPr>
          <p:cNvPr id="6" name="Rechte verbindingslijn 5"/>
          <p:cNvCxnSpPr/>
          <p:nvPr/>
        </p:nvCxnSpPr>
        <p:spPr>
          <a:xfrm flipH="1" flipV="1">
            <a:off x="4824028" y="1052736"/>
            <a:ext cx="468052" cy="4680520"/>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38714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340768"/>
            <a:ext cx="6953250" cy="50863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896738" cy="369332"/>
          </a:xfrm>
          <a:prstGeom prst="rect">
            <a:avLst/>
          </a:prstGeom>
          <a:noFill/>
        </p:spPr>
        <p:txBody>
          <a:bodyPr wrap="none" rtlCol="0">
            <a:spAutoFit/>
          </a:bodyPr>
          <a:lstStyle/>
          <a:p>
            <a:r>
              <a:rPr lang="nl-NL" dirty="0" smtClean="0"/>
              <a:t>Algemeen tabblad</a:t>
            </a:r>
            <a:endParaRPr lang="nl-NL" dirty="0"/>
          </a:p>
        </p:txBody>
      </p:sp>
      <p:sp>
        <p:nvSpPr>
          <p:cNvPr id="4" name="Tekstvak 3"/>
          <p:cNvSpPr txBox="1"/>
          <p:nvPr/>
        </p:nvSpPr>
        <p:spPr>
          <a:xfrm>
            <a:off x="4427984" y="641134"/>
            <a:ext cx="2569934" cy="338554"/>
          </a:xfrm>
          <a:prstGeom prst="rect">
            <a:avLst/>
          </a:prstGeom>
          <a:noFill/>
        </p:spPr>
        <p:txBody>
          <a:bodyPr wrap="none" rtlCol="0">
            <a:spAutoFit/>
          </a:bodyPr>
          <a:lstStyle/>
          <a:p>
            <a:r>
              <a:rPr lang="nl-NL" sz="1600" b="1" dirty="0" smtClean="0">
                <a:solidFill>
                  <a:schemeClr val="accent2">
                    <a:lumMod val="75000"/>
                  </a:schemeClr>
                </a:solidFill>
              </a:rPr>
              <a:t>Tabbladen tonen/verbergen</a:t>
            </a:r>
          </a:p>
        </p:txBody>
      </p:sp>
      <p:cxnSp>
        <p:nvCxnSpPr>
          <p:cNvPr id="6" name="Rechte verbindingslijn 5"/>
          <p:cNvCxnSpPr>
            <a:stCxn id="3" idx="1"/>
          </p:cNvCxnSpPr>
          <p:nvPr/>
        </p:nvCxnSpPr>
        <p:spPr>
          <a:xfrm flipH="1" flipV="1">
            <a:off x="4824028" y="1052736"/>
            <a:ext cx="739331" cy="2412268"/>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 name="Linkeraccolade 2"/>
          <p:cNvSpPr/>
          <p:nvPr/>
        </p:nvSpPr>
        <p:spPr>
          <a:xfrm>
            <a:off x="5563359" y="2132856"/>
            <a:ext cx="232777" cy="2664296"/>
          </a:xfrm>
          <a:prstGeom prst="lef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Tree>
    <p:extLst>
      <p:ext uri="{BB962C8B-B14F-4D97-AF65-F5344CB8AC3E}">
        <p14:creationId xmlns:p14="http://schemas.microsoft.com/office/powerpoint/2010/main" val="31257849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2" name="Rectangle 1"/>
          <p:cNvSpPr/>
          <p:nvPr/>
        </p:nvSpPr>
        <p:spPr>
          <a:xfrm>
            <a:off x="2680257" y="2153829"/>
            <a:ext cx="2804654" cy="66122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EVT</a:t>
            </a:r>
            <a:endParaRPr lang="nl-NL" sz="2400" dirty="0"/>
          </a:p>
        </p:txBody>
      </p:sp>
      <p:sp>
        <p:nvSpPr>
          <p:cNvPr id="7" name="Rectangle 6"/>
          <p:cNvSpPr/>
          <p:nvPr/>
        </p:nvSpPr>
        <p:spPr>
          <a:xfrm>
            <a:off x="2664855" y="3810013"/>
            <a:ext cx="5640111"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Logische Testgevallen</a:t>
            </a:r>
            <a:endParaRPr lang="nl-NL" sz="2400" dirty="0"/>
          </a:p>
        </p:txBody>
      </p:sp>
      <p:sp>
        <p:nvSpPr>
          <p:cNvPr id="8" name="Rectangle 7"/>
          <p:cNvSpPr/>
          <p:nvPr/>
        </p:nvSpPr>
        <p:spPr>
          <a:xfrm>
            <a:off x="2652101" y="5466197"/>
            <a:ext cx="5665619"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Fysieke Testgevallen</a:t>
            </a:r>
            <a:endParaRPr lang="nl-NL" sz="2400" dirty="0"/>
          </a:p>
        </p:txBody>
      </p:sp>
      <p:sp>
        <p:nvSpPr>
          <p:cNvPr id="9" name="TextBox 8"/>
          <p:cNvSpPr txBox="1"/>
          <p:nvPr/>
        </p:nvSpPr>
        <p:spPr>
          <a:xfrm>
            <a:off x="793806" y="3939220"/>
            <a:ext cx="1278107" cy="461665"/>
          </a:xfrm>
          <a:prstGeom prst="rect">
            <a:avLst/>
          </a:prstGeom>
          <a:noFill/>
        </p:spPr>
        <p:txBody>
          <a:bodyPr wrap="none" rtlCol="0">
            <a:spAutoFit/>
          </a:bodyPr>
          <a:lstStyle/>
          <a:p>
            <a:r>
              <a:rPr lang="nl-NL" sz="2400" dirty="0" smtClean="0"/>
              <a:t>Niveau 2</a:t>
            </a:r>
            <a:endParaRPr lang="nl-NL" sz="2400" dirty="0"/>
          </a:p>
        </p:txBody>
      </p:sp>
      <p:sp>
        <p:nvSpPr>
          <p:cNvPr id="11" name="Rectangle 10"/>
          <p:cNvSpPr/>
          <p:nvPr/>
        </p:nvSpPr>
        <p:spPr>
          <a:xfrm>
            <a:off x="5484910" y="2153829"/>
            <a:ext cx="2804654" cy="661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Testgraaf</a:t>
            </a:r>
            <a:endParaRPr lang="nl-NL" sz="2400" dirty="0"/>
          </a:p>
        </p:txBody>
      </p:sp>
      <p:cxnSp>
        <p:nvCxnSpPr>
          <p:cNvPr id="5" name="Straight Arrow Connector 4"/>
          <p:cNvCxnSpPr>
            <a:stCxn id="2" idx="2"/>
          </p:cNvCxnSpPr>
          <p:nvPr/>
        </p:nvCxnSpPr>
        <p:spPr>
          <a:xfrm>
            <a:off x="4082584" y="2815057"/>
            <a:ext cx="0" cy="994956"/>
          </a:xfrm>
          <a:prstGeom prst="straightConnector1">
            <a:avLst/>
          </a:prstGeom>
          <a:ln w="317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1" idx="2"/>
          </p:cNvCxnSpPr>
          <p:nvPr/>
        </p:nvCxnSpPr>
        <p:spPr>
          <a:xfrm>
            <a:off x="6887237" y="2815057"/>
            <a:ext cx="0" cy="994956"/>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p:cNvCxnSpPr>
          <p:nvPr/>
        </p:nvCxnSpPr>
        <p:spPr>
          <a:xfrm>
            <a:off x="5484911" y="4530093"/>
            <a:ext cx="0" cy="936104"/>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93806" y="5595404"/>
            <a:ext cx="1278107" cy="461665"/>
          </a:xfrm>
          <a:prstGeom prst="rect">
            <a:avLst/>
          </a:prstGeom>
          <a:noFill/>
        </p:spPr>
        <p:txBody>
          <a:bodyPr wrap="none" rtlCol="0">
            <a:spAutoFit/>
          </a:bodyPr>
          <a:lstStyle/>
          <a:p>
            <a:r>
              <a:rPr lang="nl-NL" sz="2400" dirty="0" smtClean="0"/>
              <a:t>Niveau 1</a:t>
            </a:r>
            <a:endParaRPr lang="nl-NL" sz="2400" dirty="0"/>
          </a:p>
        </p:txBody>
      </p:sp>
      <p:sp>
        <p:nvSpPr>
          <p:cNvPr id="19" name="TextBox 18"/>
          <p:cNvSpPr txBox="1"/>
          <p:nvPr/>
        </p:nvSpPr>
        <p:spPr>
          <a:xfrm>
            <a:off x="793806" y="548680"/>
            <a:ext cx="7495758" cy="523220"/>
          </a:xfrm>
          <a:prstGeom prst="rect">
            <a:avLst/>
          </a:prstGeom>
          <a:noFill/>
        </p:spPr>
        <p:txBody>
          <a:bodyPr wrap="square" rtlCol="0">
            <a:spAutoFit/>
          </a:bodyPr>
          <a:lstStyle/>
          <a:p>
            <a:r>
              <a:rPr lang="nl-NL" sz="2800" dirty="0" smtClean="0"/>
              <a:t>Macro’s voor vertaling naar lager abstractie niveau</a:t>
            </a:r>
            <a:endParaRPr lang="nl-NL" sz="2800" dirty="0"/>
          </a:p>
        </p:txBody>
      </p:sp>
      <p:sp>
        <p:nvSpPr>
          <p:cNvPr id="16" name="Rectangle 15"/>
          <p:cNvSpPr/>
          <p:nvPr/>
        </p:nvSpPr>
        <p:spPr>
          <a:xfrm>
            <a:off x="2680257" y="1492601"/>
            <a:ext cx="5609308" cy="661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Testspecificatie</a:t>
            </a:r>
            <a:endParaRPr lang="nl-NL" sz="2400" dirty="0"/>
          </a:p>
        </p:txBody>
      </p:sp>
      <p:sp>
        <p:nvSpPr>
          <p:cNvPr id="17" name="TextBox 16"/>
          <p:cNvSpPr txBox="1"/>
          <p:nvPr/>
        </p:nvSpPr>
        <p:spPr>
          <a:xfrm>
            <a:off x="793806" y="1922996"/>
            <a:ext cx="1278107" cy="461665"/>
          </a:xfrm>
          <a:prstGeom prst="rect">
            <a:avLst/>
          </a:prstGeom>
          <a:noFill/>
        </p:spPr>
        <p:txBody>
          <a:bodyPr wrap="none" rtlCol="0">
            <a:spAutoFit/>
          </a:bodyPr>
          <a:lstStyle/>
          <a:p>
            <a:r>
              <a:rPr lang="nl-NL" sz="2400" dirty="0" smtClean="0"/>
              <a:t>Niveau 3</a:t>
            </a:r>
            <a:endParaRPr lang="nl-NL" sz="2400" dirty="0"/>
          </a:p>
        </p:txBody>
      </p:sp>
      <p:sp>
        <p:nvSpPr>
          <p:cNvPr id="3" name="TextBox 2"/>
          <p:cNvSpPr txBox="1"/>
          <p:nvPr/>
        </p:nvSpPr>
        <p:spPr>
          <a:xfrm>
            <a:off x="179512" y="3081702"/>
            <a:ext cx="3453381" cy="461665"/>
          </a:xfrm>
          <a:prstGeom prst="rect">
            <a:avLst/>
          </a:prstGeom>
          <a:solidFill>
            <a:schemeClr val="bg1"/>
          </a:solidFill>
        </p:spPr>
        <p:txBody>
          <a:bodyPr wrap="none" rtlCol="0">
            <a:spAutoFit/>
          </a:bodyPr>
          <a:lstStyle/>
          <a:p>
            <a:r>
              <a:rPr lang="nl-NL" sz="2400" dirty="0" smtClean="0"/>
              <a:t>Van Pseudo code naar LTG</a:t>
            </a:r>
            <a:endParaRPr lang="nl-NL" sz="2400" dirty="0"/>
          </a:p>
        </p:txBody>
      </p:sp>
      <p:cxnSp>
        <p:nvCxnSpPr>
          <p:cNvPr id="6" name="Straight Connector 5"/>
          <p:cNvCxnSpPr>
            <a:stCxn id="3" idx="3"/>
          </p:cNvCxnSpPr>
          <p:nvPr/>
        </p:nvCxnSpPr>
        <p:spPr>
          <a:xfrm>
            <a:off x="3632893" y="3312535"/>
            <a:ext cx="44969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3745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6" name="Tekstvak 4"/>
          <p:cNvSpPr txBox="1"/>
          <p:nvPr/>
        </p:nvSpPr>
        <p:spPr>
          <a:xfrm>
            <a:off x="2215431" y="371012"/>
            <a:ext cx="4713139" cy="6494085"/>
          </a:xfrm>
          <a:prstGeom prst="rect">
            <a:avLst/>
          </a:prstGeom>
          <a:noFill/>
        </p:spPr>
        <p:txBody>
          <a:bodyPr wrap="square" rtlCol="0">
            <a:spAutoFit/>
          </a:bodyPr>
          <a:lstStyle/>
          <a:p>
            <a:pPr algn="ctr"/>
            <a:endParaRPr lang="nl-NL" sz="3200" dirty="0" smtClean="0"/>
          </a:p>
          <a:p>
            <a:pPr algn="ctr"/>
            <a:endParaRPr lang="nl-NL" sz="3200" dirty="0" smtClean="0"/>
          </a:p>
          <a:p>
            <a:pPr algn="ctr"/>
            <a:endParaRPr lang="nl-NL" sz="3200" dirty="0" smtClean="0"/>
          </a:p>
          <a:p>
            <a:pPr algn="ctr"/>
            <a:r>
              <a:rPr lang="nl-NL" sz="3200" dirty="0" smtClean="0"/>
              <a:t>Uitleg </a:t>
            </a:r>
            <a:r>
              <a:rPr lang="nl-NL" sz="3200" dirty="0" smtClean="0"/>
              <a:t>~ </a:t>
            </a:r>
            <a:r>
              <a:rPr lang="nl-NL" sz="3200" dirty="0" smtClean="0"/>
              <a:t>40 min</a:t>
            </a:r>
          </a:p>
          <a:p>
            <a:pPr algn="ctr"/>
            <a:endParaRPr lang="nl-NL" sz="3200" dirty="0" smtClean="0"/>
          </a:p>
          <a:p>
            <a:pPr algn="ctr"/>
            <a:endParaRPr lang="nl-NL" sz="3200" dirty="0"/>
          </a:p>
          <a:p>
            <a:pPr algn="ctr"/>
            <a:r>
              <a:rPr lang="nl-NL" sz="3200" dirty="0"/>
              <a:t>Demo ~ 20 </a:t>
            </a:r>
            <a:r>
              <a:rPr lang="nl-NL" sz="3200" dirty="0" smtClean="0"/>
              <a:t>min</a:t>
            </a:r>
          </a:p>
          <a:p>
            <a:pPr algn="ctr"/>
            <a:endParaRPr lang="nl-NL" sz="3200" dirty="0" smtClean="0"/>
          </a:p>
          <a:p>
            <a:pPr algn="ctr"/>
            <a:endParaRPr lang="nl-NL" sz="3200" dirty="0"/>
          </a:p>
          <a:p>
            <a:pPr algn="ctr"/>
            <a:r>
              <a:rPr lang="nl-NL" sz="3200" dirty="0"/>
              <a:t>Oefening ~ 30 min</a:t>
            </a:r>
          </a:p>
          <a:p>
            <a:pPr algn="ctr"/>
            <a:endParaRPr lang="nl-NL" sz="3200" dirty="0"/>
          </a:p>
          <a:p>
            <a:endParaRPr lang="nl-NL" sz="3200" dirty="0" smtClean="0"/>
          </a:p>
          <a:p>
            <a:endParaRPr lang="nl-NL" sz="3200" dirty="0" smtClean="0"/>
          </a:p>
        </p:txBody>
      </p:sp>
    </p:spTree>
    <p:extLst>
      <p:ext uri="{BB962C8B-B14F-4D97-AF65-F5344CB8AC3E}">
        <p14:creationId xmlns:p14="http://schemas.microsoft.com/office/powerpoint/2010/main" val="38645073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6" name="Tekstvak 4"/>
          <p:cNvSpPr txBox="1"/>
          <p:nvPr/>
        </p:nvSpPr>
        <p:spPr>
          <a:xfrm>
            <a:off x="791580" y="1454812"/>
            <a:ext cx="7560840" cy="3231654"/>
          </a:xfrm>
          <a:prstGeom prst="rect">
            <a:avLst/>
          </a:prstGeom>
          <a:noFill/>
        </p:spPr>
        <p:txBody>
          <a:bodyPr wrap="square" rtlCol="0">
            <a:spAutoFit/>
          </a:bodyPr>
          <a:lstStyle/>
          <a:p>
            <a:r>
              <a:rPr lang="nl-NL" sz="3200" dirty="0" smtClean="0"/>
              <a:t>Elementaire Vergelijkingen Test (EVT)</a:t>
            </a:r>
            <a:endParaRPr lang="nl-NL" sz="3200" dirty="0" smtClean="0"/>
          </a:p>
          <a:p>
            <a:endParaRPr lang="nl-NL" sz="3200" dirty="0" smtClean="0"/>
          </a:p>
          <a:p>
            <a:pPr marL="457200" indent="-457200">
              <a:buFont typeface="Arial" pitchFamily="34" charset="0"/>
              <a:buChar char="•"/>
            </a:pPr>
            <a:r>
              <a:rPr lang="nl-NL" sz="2800" dirty="0" smtClean="0"/>
              <a:t>LTG’s op basis van Pseudo Code</a:t>
            </a:r>
          </a:p>
          <a:p>
            <a:pPr marL="457200" indent="-457200">
              <a:buFont typeface="Arial" pitchFamily="34" charset="0"/>
              <a:buChar char="•"/>
            </a:pPr>
            <a:endParaRPr lang="nl-NL" sz="2800" dirty="0" smtClean="0"/>
          </a:p>
          <a:p>
            <a:pPr marL="457200" indent="-457200">
              <a:buFont typeface="Arial" pitchFamily="34" charset="0"/>
              <a:buChar char="•"/>
            </a:pPr>
            <a:r>
              <a:rPr lang="nl-NL" sz="2800" dirty="0" smtClean="0"/>
              <a:t>Modified Condition Decision Coverage (MCDC)</a:t>
            </a:r>
          </a:p>
          <a:p>
            <a:pPr marL="457200" indent="-457200">
              <a:buFont typeface="Arial" pitchFamily="34" charset="0"/>
              <a:buChar char="•"/>
            </a:pPr>
            <a:endParaRPr lang="nl-NL" sz="2800" dirty="0" smtClean="0"/>
          </a:p>
          <a:p>
            <a:pPr marL="457200" indent="-457200">
              <a:buFont typeface="Arial" pitchFamily="34" charset="0"/>
              <a:buChar char="•"/>
            </a:pPr>
            <a:r>
              <a:rPr lang="nl-NL" sz="2800" dirty="0"/>
              <a:t>Relatief </a:t>
            </a:r>
            <a:r>
              <a:rPr lang="nl-NL" sz="2800" dirty="0" smtClean="0"/>
              <a:t>efficiënt</a:t>
            </a:r>
            <a:endParaRPr lang="nl-NL" sz="2800" dirty="0" smtClean="0"/>
          </a:p>
        </p:txBody>
      </p:sp>
    </p:spTree>
    <p:extLst>
      <p:ext uri="{BB962C8B-B14F-4D97-AF65-F5344CB8AC3E}">
        <p14:creationId xmlns:p14="http://schemas.microsoft.com/office/powerpoint/2010/main" val="22932951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12" y="1485873"/>
            <a:ext cx="8846920" cy="4745380"/>
          </a:xfrm>
          <a:prstGeom prst="rect">
            <a:avLst/>
          </a:prstGeom>
          <a:noFill/>
          <a:ln>
            <a:noFill/>
          </a:ln>
          <a:effectLst>
            <a:glow rad="127000">
              <a:schemeClr val="accent1">
                <a:alpha val="0"/>
              </a:schemeClr>
            </a:glow>
            <a:outerShdw blurRad="50800" dist="50800" dir="5400000" algn="ctr" rotWithShape="0">
              <a:srgbClr val="000000">
                <a:alpha val="0"/>
              </a:srgbClr>
            </a:outerShdw>
            <a:reflection stA="0" endPos="65000" dist="508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kstvak 12"/>
          <p:cNvSpPr txBox="1"/>
          <p:nvPr/>
        </p:nvSpPr>
        <p:spPr>
          <a:xfrm>
            <a:off x="683568" y="512144"/>
            <a:ext cx="2172390" cy="369332"/>
          </a:xfrm>
          <a:prstGeom prst="rect">
            <a:avLst/>
          </a:prstGeom>
          <a:noFill/>
        </p:spPr>
        <p:txBody>
          <a:bodyPr wrap="none" rtlCol="0">
            <a:spAutoFit/>
          </a:bodyPr>
          <a:lstStyle/>
          <a:p>
            <a:r>
              <a:rPr lang="nl-NL" dirty="0" smtClean="0"/>
              <a:t>Pseudo Code tabblad</a:t>
            </a:r>
            <a:endParaRPr lang="nl-NL" dirty="0"/>
          </a:p>
        </p:txBody>
      </p:sp>
    </p:spTree>
    <p:extLst>
      <p:ext uri="{BB962C8B-B14F-4D97-AF65-F5344CB8AC3E}">
        <p14:creationId xmlns:p14="http://schemas.microsoft.com/office/powerpoint/2010/main" val="27269441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12" y="1485873"/>
            <a:ext cx="8846920" cy="4745380"/>
          </a:xfrm>
          <a:prstGeom prst="rect">
            <a:avLst/>
          </a:prstGeom>
          <a:noFill/>
          <a:ln>
            <a:noFill/>
          </a:ln>
          <a:effectLst>
            <a:glow rad="127000">
              <a:schemeClr val="accent1">
                <a:alpha val="0"/>
              </a:schemeClr>
            </a:glow>
            <a:outerShdw blurRad="50800" dist="50800" dir="5400000" algn="ctr" rotWithShape="0">
              <a:srgbClr val="000000">
                <a:alpha val="0"/>
              </a:srgbClr>
            </a:outerShdw>
            <a:reflection stA="0" endPos="65000" dist="508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kstvak 12"/>
          <p:cNvSpPr txBox="1"/>
          <p:nvPr/>
        </p:nvSpPr>
        <p:spPr>
          <a:xfrm>
            <a:off x="683568" y="512144"/>
            <a:ext cx="2172390" cy="369332"/>
          </a:xfrm>
          <a:prstGeom prst="rect">
            <a:avLst/>
          </a:prstGeom>
          <a:noFill/>
        </p:spPr>
        <p:txBody>
          <a:bodyPr wrap="none" rtlCol="0">
            <a:spAutoFit/>
          </a:bodyPr>
          <a:lstStyle/>
          <a:p>
            <a:r>
              <a:rPr lang="nl-NL" dirty="0" smtClean="0"/>
              <a:t>Pseudo Code tabblad</a:t>
            </a:r>
            <a:endParaRPr lang="nl-NL" dirty="0"/>
          </a:p>
        </p:txBody>
      </p:sp>
      <p:sp>
        <p:nvSpPr>
          <p:cNvPr id="4" name="Tekstvak 10"/>
          <p:cNvSpPr txBox="1"/>
          <p:nvPr/>
        </p:nvSpPr>
        <p:spPr>
          <a:xfrm>
            <a:off x="6170384" y="2651920"/>
            <a:ext cx="1742400" cy="338554"/>
          </a:xfrm>
          <a:prstGeom prst="rect">
            <a:avLst/>
          </a:prstGeom>
          <a:noFill/>
        </p:spPr>
        <p:txBody>
          <a:bodyPr wrap="none" rtlCol="0">
            <a:spAutoFit/>
          </a:bodyPr>
          <a:lstStyle/>
          <a:p>
            <a:r>
              <a:rPr lang="nl-NL" sz="1600" b="1" dirty="0" smtClean="0">
                <a:solidFill>
                  <a:schemeClr val="accent2">
                    <a:lumMod val="75000"/>
                  </a:schemeClr>
                </a:solidFill>
              </a:rPr>
              <a:t>Pseudo code tabel</a:t>
            </a:r>
            <a:endParaRPr lang="nl-NL" sz="1600" b="1" dirty="0" smtClean="0">
              <a:solidFill>
                <a:schemeClr val="accent2">
                  <a:lumMod val="75000"/>
                </a:schemeClr>
              </a:solidFill>
            </a:endParaRPr>
          </a:p>
        </p:txBody>
      </p:sp>
      <p:cxnSp>
        <p:nvCxnSpPr>
          <p:cNvPr id="5" name="Rechte verbindingslijn 11"/>
          <p:cNvCxnSpPr/>
          <p:nvPr/>
        </p:nvCxnSpPr>
        <p:spPr>
          <a:xfrm flipV="1">
            <a:off x="2833793" y="3137729"/>
            <a:ext cx="1043403" cy="147255"/>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6" name="Rechte verbindingslijn 7"/>
          <p:cNvCxnSpPr/>
          <p:nvPr/>
        </p:nvCxnSpPr>
        <p:spPr>
          <a:xfrm flipV="1">
            <a:off x="7092280" y="3100294"/>
            <a:ext cx="0" cy="972108"/>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2" name="Tekstvak 10"/>
          <p:cNvSpPr txBox="1"/>
          <p:nvPr/>
        </p:nvSpPr>
        <p:spPr>
          <a:xfrm>
            <a:off x="3877196" y="2964491"/>
            <a:ext cx="1670265" cy="338554"/>
          </a:xfrm>
          <a:prstGeom prst="rect">
            <a:avLst/>
          </a:prstGeom>
          <a:noFill/>
        </p:spPr>
        <p:txBody>
          <a:bodyPr wrap="none" rtlCol="0">
            <a:spAutoFit/>
          </a:bodyPr>
          <a:lstStyle/>
          <a:p>
            <a:r>
              <a:rPr lang="nl-NL" sz="1600" b="1" dirty="0" smtClean="0">
                <a:solidFill>
                  <a:schemeClr val="accent2">
                    <a:lumMod val="75000"/>
                  </a:schemeClr>
                </a:solidFill>
              </a:rPr>
              <a:t>Afkortingen tabel</a:t>
            </a:r>
            <a:endParaRPr lang="nl-NL" sz="1600" b="1" dirty="0" smtClean="0">
              <a:solidFill>
                <a:schemeClr val="accent2">
                  <a:lumMod val="75000"/>
                </a:schemeClr>
              </a:solidFill>
            </a:endParaRPr>
          </a:p>
        </p:txBody>
      </p:sp>
    </p:spTree>
    <p:extLst>
      <p:ext uri="{BB962C8B-B14F-4D97-AF65-F5344CB8AC3E}">
        <p14:creationId xmlns:p14="http://schemas.microsoft.com/office/powerpoint/2010/main" val="12979889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12" y="1485873"/>
            <a:ext cx="8846920" cy="4745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kstvak 10"/>
          <p:cNvSpPr txBox="1"/>
          <p:nvPr/>
        </p:nvSpPr>
        <p:spPr>
          <a:xfrm>
            <a:off x="4427984" y="2482643"/>
            <a:ext cx="4025974" cy="338554"/>
          </a:xfrm>
          <a:prstGeom prst="rect">
            <a:avLst/>
          </a:prstGeom>
          <a:noFill/>
        </p:spPr>
        <p:txBody>
          <a:bodyPr wrap="none" rtlCol="0">
            <a:spAutoFit/>
          </a:bodyPr>
          <a:lstStyle/>
          <a:p>
            <a:r>
              <a:rPr lang="nl-NL" sz="1600" b="1" dirty="0" smtClean="0">
                <a:solidFill>
                  <a:schemeClr val="accent2">
                    <a:lumMod val="75000"/>
                  </a:schemeClr>
                </a:solidFill>
              </a:rPr>
              <a:t>Drie soorten qualifiers: “if”, “then” &amp; “else” </a:t>
            </a:r>
          </a:p>
        </p:txBody>
      </p:sp>
      <p:cxnSp>
        <p:nvCxnSpPr>
          <p:cNvPr id="12" name="Rechte verbindingslijn 11"/>
          <p:cNvCxnSpPr/>
          <p:nvPr/>
        </p:nvCxnSpPr>
        <p:spPr>
          <a:xfrm flipV="1">
            <a:off x="1319088" y="2924944"/>
            <a:ext cx="2892872" cy="1314424"/>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8" name="Rechte verbindingslijn 7"/>
          <p:cNvCxnSpPr/>
          <p:nvPr/>
        </p:nvCxnSpPr>
        <p:spPr>
          <a:xfrm flipV="1">
            <a:off x="2339752" y="3068960"/>
            <a:ext cx="2016224" cy="1944216"/>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0" name="Rechte verbindingslijn 9"/>
          <p:cNvCxnSpPr/>
          <p:nvPr/>
        </p:nvCxnSpPr>
        <p:spPr>
          <a:xfrm flipV="1">
            <a:off x="2352360" y="3284984"/>
            <a:ext cx="2075624" cy="2331676"/>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3" name="Tekstvak 12"/>
          <p:cNvSpPr txBox="1"/>
          <p:nvPr/>
        </p:nvSpPr>
        <p:spPr>
          <a:xfrm>
            <a:off x="683568" y="512144"/>
            <a:ext cx="2172390" cy="369332"/>
          </a:xfrm>
          <a:prstGeom prst="rect">
            <a:avLst/>
          </a:prstGeom>
          <a:noFill/>
        </p:spPr>
        <p:txBody>
          <a:bodyPr wrap="none" rtlCol="0">
            <a:spAutoFit/>
          </a:bodyPr>
          <a:lstStyle/>
          <a:p>
            <a:r>
              <a:rPr lang="nl-NL" dirty="0" smtClean="0"/>
              <a:t>Pseudo Code tabblad</a:t>
            </a:r>
            <a:endParaRPr lang="nl-NL" dirty="0"/>
          </a:p>
        </p:txBody>
      </p:sp>
    </p:spTree>
    <p:extLst>
      <p:ext uri="{BB962C8B-B14F-4D97-AF65-F5344CB8AC3E}">
        <p14:creationId xmlns:p14="http://schemas.microsoft.com/office/powerpoint/2010/main" val="27803549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12" y="1485873"/>
            <a:ext cx="8846920" cy="4745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kstvak 10"/>
          <p:cNvSpPr txBox="1"/>
          <p:nvPr/>
        </p:nvSpPr>
        <p:spPr>
          <a:xfrm>
            <a:off x="4427984" y="2482643"/>
            <a:ext cx="4025974" cy="338554"/>
          </a:xfrm>
          <a:prstGeom prst="rect">
            <a:avLst/>
          </a:prstGeom>
          <a:noFill/>
        </p:spPr>
        <p:txBody>
          <a:bodyPr wrap="none" rtlCol="0">
            <a:spAutoFit/>
          </a:bodyPr>
          <a:lstStyle/>
          <a:p>
            <a:r>
              <a:rPr lang="nl-NL" sz="1600" b="1" dirty="0" smtClean="0">
                <a:solidFill>
                  <a:schemeClr val="accent2">
                    <a:lumMod val="75000"/>
                  </a:schemeClr>
                </a:solidFill>
              </a:rPr>
              <a:t>Drie soorten qualifiers: “if”, “then” &amp; “else” </a:t>
            </a:r>
          </a:p>
        </p:txBody>
      </p:sp>
      <p:cxnSp>
        <p:nvCxnSpPr>
          <p:cNvPr id="12" name="Rechte verbindingslijn 11"/>
          <p:cNvCxnSpPr/>
          <p:nvPr/>
        </p:nvCxnSpPr>
        <p:spPr>
          <a:xfrm flipV="1">
            <a:off x="1319088" y="2924944"/>
            <a:ext cx="2892872" cy="1314424"/>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6" name="Tekstvak 5"/>
          <p:cNvSpPr txBox="1"/>
          <p:nvPr/>
        </p:nvSpPr>
        <p:spPr>
          <a:xfrm>
            <a:off x="4530965" y="2816658"/>
            <a:ext cx="2901372" cy="338554"/>
          </a:xfrm>
          <a:prstGeom prst="rect">
            <a:avLst/>
          </a:prstGeom>
          <a:noFill/>
        </p:spPr>
        <p:txBody>
          <a:bodyPr wrap="none" rtlCol="0">
            <a:spAutoFit/>
          </a:bodyPr>
          <a:lstStyle/>
          <a:p>
            <a:r>
              <a:rPr lang="nl-NL" sz="1600" b="1" dirty="0" smtClean="0">
                <a:solidFill>
                  <a:schemeClr val="accent2">
                    <a:lumMod val="75000"/>
                  </a:schemeClr>
                </a:solidFill>
              </a:rPr>
              <a:t>(“als”, “dan”, “anders” mag ook)</a:t>
            </a:r>
          </a:p>
        </p:txBody>
      </p:sp>
      <p:cxnSp>
        <p:nvCxnSpPr>
          <p:cNvPr id="8" name="Rechte verbindingslijn 7"/>
          <p:cNvCxnSpPr/>
          <p:nvPr/>
        </p:nvCxnSpPr>
        <p:spPr>
          <a:xfrm flipV="1">
            <a:off x="2339752" y="3068960"/>
            <a:ext cx="2016224" cy="1944216"/>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0" name="Rechte verbindingslijn 9"/>
          <p:cNvCxnSpPr/>
          <p:nvPr/>
        </p:nvCxnSpPr>
        <p:spPr>
          <a:xfrm flipV="1">
            <a:off x="2352360" y="3284984"/>
            <a:ext cx="2075624" cy="2331676"/>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9" name="Tekstvak 8"/>
          <p:cNvSpPr txBox="1"/>
          <p:nvPr/>
        </p:nvSpPr>
        <p:spPr>
          <a:xfrm>
            <a:off x="683568" y="512144"/>
            <a:ext cx="2172390" cy="369332"/>
          </a:xfrm>
          <a:prstGeom prst="rect">
            <a:avLst/>
          </a:prstGeom>
          <a:noFill/>
        </p:spPr>
        <p:txBody>
          <a:bodyPr wrap="none" rtlCol="0">
            <a:spAutoFit/>
          </a:bodyPr>
          <a:lstStyle/>
          <a:p>
            <a:r>
              <a:rPr lang="nl-NL" dirty="0" smtClean="0"/>
              <a:t>Pseudo Code tabblad</a:t>
            </a:r>
            <a:endParaRPr lang="nl-NL" dirty="0"/>
          </a:p>
        </p:txBody>
      </p:sp>
    </p:spTree>
    <p:extLst>
      <p:ext uri="{BB962C8B-B14F-4D97-AF65-F5344CB8AC3E}">
        <p14:creationId xmlns:p14="http://schemas.microsoft.com/office/powerpoint/2010/main" val="2367361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6" name="Tekstvak 4"/>
          <p:cNvSpPr txBox="1"/>
          <p:nvPr/>
        </p:nvSpPr>
        <p:spPr>
          <a:xfrm>
            <a:off x="791580" y="1772816"/>
            <a:ext cx="7560840" cy="3539430"/>
          </a:xfrm>
          <a:prstGeom prst="rect">
            <a:avLst/>
          </a:prstGeom>
          <a:noFill/>
        </p:spPr>
        <p:txBody>
          <a:bodyPr wrap="square" rtlCol="0">
            <a:spAutoFit/>
          </a:bodyPr>
          <a:lstStyle/>
          <a:p>
            <a:r>
              <a:rPr lang="nl-NL" sz="3200" dirty="0" smtClean="0"/>
              <a:t>IF	 	&lt;combinatie van condities&gt;</a:t>
            </a:r>
            <a:endParaRPr lang="nl-NL" sz="3200" dirty="0" smtClean="0"/>
          </a:p>
          <a:p>
            <a:endParaRPr lang="nl-NL" sz="3200" dirty="0" smtClean="0"/>
          </a:p>
          <a:p>
            <a:endParaRPr lang="nl-NL" sz="3200" dirty="0" smtClean="0"/>
          </a:p>
          <a:p>
            <a:r>
              <a:rPr lang="nl-NL" sz="3200" dirty="0" smtClean="0"/>
              <a:t>THEN 	&lt;actie&gt;			(optioneel)</a:t>
            </a:r>
          </a:p>
          <a:p>
            <a:endParaRPr lang="nl-NL" sz="3200" dirty="0" smtClean="0"/>
          </a:p>
          <a:p>
            <a:endParaRPr lang="nl-NL" sz="3200" dirty="0"/>
          </a:p>
          <a:p>
            <a:r>
              <a:rPr lang="nl-NL" sz="3200" dirty="0" smtClean="0"/>
              <a:t>ELSE		&lt;actie&gt;			(optioneel)</a:t>
            </a:r>
          </a:p>
        </p:txBody>
      </p:sp>
    </p:spTree>
    <p:extLst>
      <p:ext uri="{BB962C8B-B14F-4D97-AF65-F5344CB8AC3E}">
        <p14:creationId xmlns:p14="http://schemas.microsoft.com/office/powerpoint/2010/main" val="41394713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6" name="Tekstvak 4"/>
          <p:cNvSpPr txBox="1"/>
          <p:nvPr/>
        </p:nvSpPr>
        <p:spPr>
          <a:xfrm>
            <a:off x="791580" y="1772816"/>
            <a:ext cx="7560840" cy="5016758"/>
          </a:xfrm>
          <a:prstGeom prst="rect">
            <a:avLst/>
          </a:prstGeom>
          <a:noFill/>
        </p:spPr>
        <p:txBody>
          <a:bodyPr wrap="square" rtlCol="0">
            <a:spAutoFit/>
          </a:bodyPr>
          <a:lstStyle/>
          <a:p>
            <a:r>
              <a:rPr lang="nl-NL" sz="3200" dirty="0" smtClean="0"/>
              <a:t>IF	 	&lt;combinatie van condities&gt;</a:t>
            </a:r>
            <a:endParaRPr lang="nl-NL" sz="3200" dirty="0" smtClean="0"/>
          </a:p>
          <a:p>
            <a:endParaRPr lang="nl-NL" sz="3200" dirty="0" smtClean="0"/>
          </a:p>
          <a:p>
            <a:endParaRPr lang="nl-NL" sz="3200" dirty="0" smtClean="0"/>
          </a:p>
          <a:p>
            <a:r>
              <a:rPr lang="nl-NL" sz="3200" dirty="0" smtClean="0"/>
              <a:t>THEN 	&lt;actie&gt;</a:t>
            </a:r>
          </a:p>
          <a:p>
            <a:r>
              <a:rPr lang="nl-NL" sz="3200" dirty="0"/>
              <a:t>	</a:t>
            </a:r>
            <a:r>
              <a:rPr lang="nl-NL" sz="3200" dirty="0" smtClean="0"/>
              <a:t>	&lt;nieuw IF block&gt;</a:t>
            </a:r>
            <a:endParaRPr lang="nl-NL" sz="3200" dirty="0" smtClean="0"/>
          </a:p>
          <a:p>
            <a:endParaRPr lang="nl-NL" sz="3200" dirty="0" smtClean="0"/>
          </a:p>
          <a:p>
            <a:endParaRPr lang="nl-NL" sz="3200" dirty="0"/>
          </a:p>
          <a:p>
            <a:r>
              <a:rPr lang="nl-NL" sz="3200" dirty="0" smtClean="0"/>
              <a:t>ELSE		&lt;actie&gt;</a:t>
            </a:r>
          </a:p>
          <a:p>
            <a:r>
              <a:rPr lang="nl-NL" sz="3200" dirty="0"/>
              <a:t>	</a:t>
            </a:r>
            <a:r>
              <a:rPr lang="nl-NL" sz="3200" dirty="0" smtClean="0"/>
              <a:t>	</a:t>
            </a:r>
            <a:r>
              <a:rPr lang="nl-NL" sz="3200" dirty="0"/>
              <a:t>&lt;nieuw </a:t>
            </a:r>
            <a:r>
              <a:rPr lang="nl-NL" sz="3200" dirty="0" smtClean="0"/>
              <a:t>IF </a:t>
            </a:r>
            <a:r>
              <a:rPr lang="nl-NL" sz="3200" dirty="0"/>
              <a:t>block&gt;</a:t>
            </a:r>
          </a:p>
          <a:p>
            <a:endParaRPr lang="nl-NL" sz="3200" dirty="0" smtClean="0"/>
          </a:p>
        </p:txBody>
      </p:sp>
    </p:spTree>
    <p:extLst>
      <p:ext uri="{BB962C8B-B14F-4D97-AF65-F5344CB8AC3E}">
        <p14:creationId xmlns:p14="http://schemas.microsoft.com/office/powerpoint/2010/main" val="42383752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12" y="1485873"/>
            <a:ext cx="8846920" cy="4745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kstvak 10"/>
          <p:cNvSpPr txBox="1"/>
          <p:nvPr/>
        </p:nvSpPr>
        <p:spPr>
          <a:xfrm>
            <a:off x="4022190" y="2904909"/>
            <a:ext cx="4798237" cy="338554"/>
          </a:xfrm>
          <a:prstGeom prst="rect">
            <a:avLst/>
          </a:prstGeom>
          <a:noFill/>
        </p:spPr>
        <p:txBody>
          <a:bodyPr wrap="none" rtlCol="0">
            <a:spAutoFit/>
          </a:bodyPr>
          <a:lstStyle/>
          <a:p>
            <a:r>
              <a:rPr lang="nl-NL" sz="1600" b="1" dirty="0" smtClean="0">
                <a:solidFill>
                  <a:schemeClr val="accent2">
                    <a:lumMod val="75000"/>
                  </a:schemeClr>
                </a:solidFill>
              </a:rPr>
              <a:t>Begin altijd  met “If” qualifier in eerste cel van de tabel</a:t>
            </a:r>
            <a:endParaRPr lang="nl-NL" sz="1600" b="1" dirty="0">
              <a:solidFill>
                <a:schemeClr val="accent2">
                  <a:lumMod val="75000"/>
                </a:schemeClr>
              </a:solidFill>
            </a:endParaRPr>
          </a:p>
        </p:txBody>
      </p:sp>
      <p:cxnSp>
        <p:nvCxnSpPr>
          <p:cNvPr id="12" name="Rechte verbindingslijn 11"/>
          <p:cNvCxnSpPr/>
          <p:nvPr/>
        </p:nvCxnSpPr>
        <p:spPr>
          <a:xfrm flipV="1">
            <a:off x="1319088" y="3140968"/>
            <a:ext cx="2604840" cy="1098400"/>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4" name="Tekstvak 13"/>
          <p:cNvSpPr txBox="1"/>
          <p:nvPr/>
        </p:nvSpPr>
        <p:spPr>
          <a:xfrm>
            <a:off x="683568" y="512144"/>
            <a:ext cx="2172390" cy="369332"/>
          </a:xfrm>
          <a:prstGeom prst="rect">
            <a:avLst/>
          </a:prstGeom>
          <a:noFill/>
        </p:spPr>
        <p:txBody>
          <a:bodyPr wrap="none" rtlCol="0">
            <a:spAutoFit/>
          </a:bodyPr>
          <a:lstStyle/>
          <a:p>
            <a:r>
              <a:rPr lang="nl-NL" dirty="0" smtClean="0"/>
              <a:t>Pseudo Code tabblad</a:t>
            </a:r>
            <a:endParaRPr lang="nl-NL" dirty="0"/>
          </a:p>
        </p:txBody>
      </p:sp>
    </p:spTree>
    <p:extLst>
      <p:ext uri="{BB962C8B-B14F-4D97-AF65-F5344CB8AC3E}">
        <p14:creationId xmlns:p14="http://schemas.microsoft.com/office/powerpoint/2010/main" val="11231126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12" y="1485873"/>
            <a:ext cx="8846920" cy="4745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Rechte verbindingslijn 8"/>
          <p:cNvCxnSpPr/>
          <p:nvPr/>
        </p:nvCxnSpPr>
        <p:spPr>
          <a:xfrm flipV="1">
            <a:off x="2195736" y="3212686"/>
            <a:ext cx="1826454" cy="1008402"/>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4022190" y="2904909"/>
            <a:ext cx="4836389" cy="338554"/>
          </a:xfrm>
          <a:prstGeom prst="rect">
            <a:avLst/>
          </a:prstGeom>
          <a:noFill/>
        </p:spPr>
        <p:txBody>
          <a:bodyPr wrap="none" rtlCol="0">
            <a:spAutoFit/>
          </a:bodyPr>
          <a:lstStyle/>
          <a:p>
            <a:r>
              <a:rPr lang="nl-NL" sz="1600" b="1" dirty="0" smtClean="0">
                <a:solidFill>
                  <a:schemeClr val="accent2">
                    <a:lumMod val="75000"/>
                  </a:schemeClr>
                </a:solidFill>
              </a:rPr>
              <a:t>Tekst horende bij een qualifier staat in volgende kolom</a:t>
            </a:r>
            <a:endParaRPr lang="nl-NL" sz="1600" b="1" dirty="0">
              <a:solidFill>
                <a:schemeClr val="accent2">
                  <a:lumMod val="75000"/>
                </a:schemeClr>
              </a:solidFill>
            </a:endParaRPr>
          </a:p>
        </p:txBody>
      </p:sp>
      <p:cxnSp>
        <p:nvCxnSpPr>
          <p:cNvPr id="12" name="Rechte verbindingslijn 11"/>
          <p:cNvCxnSpPr/>
          <p:nvPr/>
        </p:nvCxnSpPr>
        <p:spPr>
          <a:xfrm flipV="1">
            <a:off x="1319088" y="3140968"/>
            <a:ext cx="2604840" cy="1098400"/>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4" name="Tekstvak 13"/>
          <p:cNvSpPr txBox="1"/>
          <p:nvPr/>
        </p:nvSpPr>
        <p:spPr>
          <a:xfrm>
            <a:off x="683568" y="512144"/>
            <a:ext cx="2172390" cy="369332"/>
          </a:xfrm>
          <a:prstGeom prst="rect">
            <a:avLst/>
          </a:prstGeom>
          <a:noFill/>
        </p:spPr>
        <p:txBody>
          <a:bodyPr wrap="none" rtlCol="0">
            <a:spAutoFit/>
          </a:bodyPr>
          <a:lstStyle/>
          <a:p>
            <a:r>
              <a:rPr lang="nl-NL" dirty="0" smtClean="0"/>
              <a:t>Pseudo Code tabblad</a:t>
            </a:r>
            <a:endParaRPr lang="nl-NL" dirty="0"/>
          </a:p>
        </p:txBody>
      </p:sp>
    </p:spTree>
    <p:extLst>
      <p:ext uri="{BB962C8B-B14F-4D97-AF65-F5344CB8AC3E}">
        <p14:creationId xmlns:p14="http://schemas.microsoft.com/office/powerpoint/2010/main" val="28319496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12" y="1485873"/>
            <a:ext cx="8846920" cy="4745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kstvak 10"/>
          <p:cNvSpPr txBox="1"/>
          <p:nvPr/>
        </p:nvSpPr>
        <p:spPr>
          <a:xfrm>
            <a:off x="3563888" y="2420888"/>
            <a:ext cx="4718792" cy="338554"/>
          </a:xfrm>
          <a:prstGeom prst="rect">
            <a:avLst/>
          </a:prstGeom>
          <a:noFill/>
        </p:spPr>
        <p:txBody>
          <a:bodyPr wrap="none" rtlCol="0">
            <a:spAutoFit/>
          </a:bodyPr>
          <a:lstStyle/>
          <a:p>
            <a:r>
              <a:rPr lang="nl-NL" sz="1600" b="1" dirty="0" smtClean="0">
                <a:solidFill>
                  <a:schemeClr val="accent2">
                    <a:lumMod val="75000"/>
                  </a:schemeClr>
                </a:solidFill>
              </a:rPr>
              <a:t>Onderdelen “if” statement scheiden door “EN”/ “OF”</a:t>
            </a:r>
            <a:endParaRPr lang="nl-NL" sz="1600" b="1" dirty="0">
              <a:solidFill>
                <a:schemeClr val="accent2">
                  <a:lumMod val="75000"/>
                </a:schemeClr>
              </a:solidFill>
            </a:endParaRPr>
          </a:p>
        </p:txBody>
      </p:sp>
      <p:cxnSp>
        <p:nvCxnSpPr>
          <p:cNvPr id="12" name="Rechte verbindingslijn 11"/>
          <p:cNvCxnSpPr/>
          <p:nvPr/>
        </p:nvCxnSpPr>
        <p:spPr>
          <a:xfrm flipV="1">
            <a:off x="3347864" y="3140968"/>
            <a:ext cx="576064" cy="1080120"/>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flipV="1">
            <a:off x="4530965" y="3140968"/>
            <a:ext cx="0" cy="1640796"/>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8" name="Tekstvak 7"/>
          <p:cNvSpPr txBox="1"/>
          <p:nvPr/>
        </p:nvSpPr>
        <p:spPr>
          <a:xfrm>
            <a:off x="683568" y="512144"/>
            <a:ext cx="2172390" cy="369332"/>
          </a:xfrm>
          <a:prstGeom prst="rect">
            <a:avLst/>
          </a:prstGeom>
          <a:noFill/>
        </p:spPr>
        <p:txBody>
          <a:bodyPr wrap="none" rtlCol="0">
            <a:spAutoFit/>
          </a:bodyPr>
          <a:lstStyle/>
          <a:p>
            <a:r>
              <a:rPr lang="nl-NL" dirty="0" smtClean="0"/>
              <a:t>Pseudo Code tabblad</a:t>
            </a:r>
            <a:endParaRPr lang="nl-NL" dirty="0"/>
          </a:p>
        </p:txBody>
      </p:sp>
    </p:spTree>
    <p:extLst>
      <p:ext uri="{BB962C8B-B14F-4D97-AF65-F5344CB8AC3E}">
        <p14:creationId xmlns:p14="http://schemas.microsoft.com/office/powerpoint/2010/main" val="18761389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6" name="Tekstvak 4"/>
          <p:cNvSpPr txBox="1"/>
          <p:nvPr/>
        </p:nvSpPr>
        <p:spPr>
          <a:xfrm>
            <a:off x="918561" y="1454812"/>
            <a:ext cx="6101711" cy="4093428"/>
          </a:xfrm>
          <a:prstGeom prst="rect">
            <a:avLst/>
          </a:prstGeom>
          <a:noFill/>
        </p:spPr>
        <p:txBody>
          <a:bodyPr wrap="square" rtlCol="0">
            <a:spAutoFit/>
          </a:bodyPr>
          <a:lstStyle/>
          <a:p>
            <a:r>
              <a:rPr lang="nl-NL" sz="3200" dirty="0" smtClean="0"/>
              <a:t>Wat is het Testdossiertool?</a:t>
            </a:r>
          </a:p>
          <a:p>
            <a:endParaRPr lang="nl-NL" sz="3200" dirty="0" smtClean="0"/>
          </a:p>
          <a:p>
            <a:pPr marL="457200" indent="-457200">
              <a:buFont typeface="Arial" pitchFamily="34" charset="0"/>
              <a:buChar char="•"/>
            </a:pPr>
            <a:r>
              <a:rPr lang="nl-NL" sz="2800" dirty="0" smtClean="0"/>
              <a:t>Een template testdossier</a:t>
            </a:r>
          </a:p>
          <a:p>
            <a:pPr marL="457200" indent="-457200">
              <a:buFont typeface="Arial" pitchFamily="34" charset="0"/>
              <a:buChar char="•"/>
            </a:pPr>
            <a:r>
              <a:rPr lang="nl-NL" sz="2800" dirty="0" smtClean="0"/>
              <a:t>Met </a:t>
            </a:r>
            <a:r>
              <a:rPr lang="nl-NL" sz="2800" dirty="0" smtClean="0"/>
              <a:t>macro’s voor </a:t>
            </a:r>
            <a:r>
              <a:rPr lang="nl-NL" sz="2800" dirty="0" smtClean="0"/>
              <a:t>Testspecificatie</a:t>
            </a:r>
          </a:p>
          <a:p>
            <a:pPr marL="457200" indent="-457200">
              <a:buFont typeface="Arial" pitchFamily="34" charset="0"/>
              <a:buChar char="•"/>
            </a:pPr>
            <a:r>
              <a:rPr lang="nl-NL" sz="2800" dirty="0"/>
              <a:t>Vanuit excel te </a:t>
            </a:r>
            <a:r>
              <a:rPr lang="nl-NL" sz="2800" dirty="0" smtClean="0"/>
              <a:t>gebruiken</a:t>
            </a:r>
            <a:endParaRPr lang="nl-NL" sz="2800" dirty="0" smtClean="0"/>
          </a:p>
          <a:p>
            <a:pPr marL="457200" indent="-457200">
              <a:buFont typeface="Arial" pitchFamily="34" charset="0"/>
              <a:buChar char="•"/>
            </a:pPr>
            <a:r>
              <a:rPr lang="nl-NL" sz="2800" dirty="0" smtClean="0"/>
              <a:t>Geschreven in VBA</a:t>
            </a:r>
          </a:p>
          <a:p>
            <a:pPr marL="457200" indent="-457200">
              <a:buFont typeface="Arial" pitchFamily="34" charset="0"/>
              <a:buChar char="•"/>
            </a:pPr>
            <a:r>
              <a:rPr lang="nl-NL" sz="2800" dirty="0" smtClean="0"/>
              <a:t>Als open source beschikbaar</a:t>
            </a:r>
          </a:p>
          <a:p>
            <a:pPr marL="457200" indent="-457200">
              <a:buFont typeface="Arial" pitchFamily="34" charset="0"/>
              <a:buChar char="•"/>
            </a:pPr>
            <a:endParaRPr lang="nl-NL" sz="2800" dirty="0" smtClean="0"/>
          </a:p>
          <a:p>
            <a:pPr marL="457200" indent="-457200">
              <a:buFont typeface="Arial" pitchFamily="34" charset="0"/>
              <a:buChar char="•"/>
            </a:pPr>
            <a:endParaRPr lang="nl-NL" sz="2800" dirty="0" smtClean="0"/>
          </a:p>
        </p:txBody>
      </p:sp>
    </p:spTree>
    <p:extLst>
      <p:ext uri="{BB962C8B-B14F-4D97-AF65-F5344CB8AC3E}">
        <p14:creationId xmlns:p14="http://schemas.microsoft.com/office/powerpoint/2010/main" val="12086837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12" y="1485873"/>
            <a:ext cx="8846920" cy="4745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kstvak 10"/>
          <p:cNvSpPr txBox="1"/>
          <p:nvPr/>
        </p:nvSpPr>
        <p:spPr>
          <a:xfrm>
            <a:off x="3563888" y="2420888"/>
            <a:ext cx="4718792" cy="338554"/>
          </a:xfrm>
          <a:prstGeom prst="rect">
            <a:avLst/>
          </a:prstGeom>
          <a:noFill/>
        </p:spPr>
        <p:txBody>
          <a:bodyPr wrap="none" rtlCol="0">
            <a:spAutoFit/>
          </a:bodyPr>
          <a:lstStyle/>
          <a:p>
            <a:r>
              <a:rPr lang="nl-NL" sz="1600" b="1" dirty="0" smtClean="0">
                <a:solidFill>
                  <a:schemeClr val="accent2">
                    <a:lumMod val="75000"/>
                  </a:schemeClr>
                </a:solidFill>
              </a:rPr>
              <a:t>Onderdelen “if” statement scheiden door “EN”/ “OF”</a:t>
            </a:r>
            <a:endParaRPr lang="nl-NL" sz="1600" b="1" dirty="0">
              <a:solidFill>
                <a:schemeClr val="accent2">
                  <a:lumMod val="75000"/>
                </a:schemeClr>
              </a:solidFill>
            </a:endParaRPr>
          </a:p>
        </p:txBody>
      </p:sp>
      <p:cxnSp>
        <p:nvCxnSpPr>
          <p:cNvPr id="12" name="Rechte verbindingslijn 11"/>
          <p:cNvCxnSpPr/>
          <p:nvPr/>
        </p:nvCxnSpPr>
        <p:spPr>
          <a:xfrm flipV="1">
            <a:off x="3347864" y="3140968"/>
            <a:ext cx="576064" cy="1080120"/>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flipV="1">
            <a:off x="4530965" y="3140968"/>
            <a:ext cx="0" cy="1640796"/>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0" name="Tekstvak 9"/>
          <p:cNvSpPr txBox="1"/>
          <p:nvPr/>
        </p:nvSpPr>
        <p:spPr>
          <a:xfrm>
            <a:off x="3576464" y="2759442"/>
            <a:ext cx="2132122" cy="338554"/>
          </a:xfrm>
          <a:prstGeom prst="rect">
            <a:avLst/>
          </a:prstGeom>
          <a:noFill/>
        </p:spPr>
        <p:txBody>
          <a:bodyPr wrap="none" rtlCol="0">
            <a:spAutoFit/>
          </a:bodyPr>
          <a:lstStyle/>
          <a:p>
            <a:r>
              <a:rPr lang="nl-NL" sz="1600" b="1" dirty="0" smtClean="0">
                <a:solidFill>
                  <a:schemeClr val="accent2">
                    <a:lumMod val="75000"/>
                  </a:schemeClr>
                </a:solidFill>
              </a:rPr>
              <a:t>(“And”/ “Or” mag ook)</a:t>
            </a:r>
            <a:endParaRPr lang="nl-NL" sz="1600" b="1" dirty="0">
              <a:solidFill>
                <a:schemeClr val="accent2">
                  <a:lumMod val="75000"/>
                </a:schemeClr>
              </a:solidFill>
            </a:endParaRPr>
          </a:p>
        </p:txBody>
      </p:sp>
      <p:sp>
        <p:nvSpPr>
          <p:cNvPr id="8" name="Tekstvak 7"/>
          <p:cNvSpPr txBox="1"/>
          <p:nvPr/>
        </p:nvSpPr>
        <p:spPr>
          <a:xfrm>
            <a:off x="683568" y="512144"/>
            <a:ext cx="2172390" cy="369332"/>
          </a:xfrm>
          <a:prstGeom prst="rect">
            <a:avLst/>
          </a:prstGeom>
          <a:noFill/>
        </p:spPr>
        <p:txBody>
          <a:bodyPr wrap="none" rtlCol="0">
            <a:spAutoFit/>
          </a:bodyPr>
          <a:lstStyle/>
          <a:p>
            <a:r>
              <a:rPr lang="nl-NL" dirty="0" smtClean="0"/>
              <a:t>Pseudo Code tabblad</a:t>
            </a:r>
            <a:endParaRPr lang="nl-NL" dirty="0"/>
          </a:p>
        </p:txBody>
      </p:sp>
    </p:spTree>
    <p:extLst>
      <p:ext uri="{BB962C8B-B14F-4D97-AF65-F5344CB8AC3E}">
        <p14:creationId xmlns:p14="http://schemas.microsoft.com/office/powerpoint/2010/main" val="16577061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12" y="1485873"/>
            <a:ext cx="8846920" cy="4745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Rechte verbindingslijn 6"/>
          <p:cNvCxnSpPr/>
          <p:nvPr/>
        </p:nvCxnSpPr>
        <p:spPr>
          <a:xfrm>
            <a:off x="1475656" y="4450833"/>
            <a:ext cx="432048" cy="0"/>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6" name="Tekstvak 5"/>
          <p:cNvSpPr txBox="1"/>
          <p:nvPr/>
        </p:nvSpPr>
        <p:spPr>
          <a:xfrm>
            <a:off x="3851920" y="2166891"/>
            <a:ext cx="4013471" cy="584775"/>
          </a:xfrm>
          <a:prstGeom prst="rect">
            <a:avLst/>
          </a:prstGeom>
          <a:noFill/>
        </p:spPr>
        <p:txBody>
          <a:bodyPr wrap="none" rtlCol="0">
            <a:spAutoFit/>
          </a:bodyPr>
          <a:lstStyle/>
          <a:p>
            <a:r>
              <a:rPr lang="nl-NL" sz="1600" b="1" dirty="0" smtClean="0">
                <a:solidFill>
                  <a:schemeClr val="accent2">
                    <a:lumMod val="75000"/>
                  </a:schemeClr>
                </a:solidFill>
              </a:rPr>
              <a:t>“then” en “else” qualifiers kunnen ingenest </a:t>
            </a:r>
          </a:p>
          <a:p>
            <a:r>
              <a:rPr lang="nl-NL" sz="1600" b="1" dirty="0" smtClean="0">
                <a:solidFill>
                  <a:schemeClr val="accent2">
                    <a:lumMod val="75000"/>
                  </a:schemeClr>
                </a:solidFill>
              </a:rPr>
              <a:t>“if” statement hebben</a:t>
            </a:r>
          </a:p>
        </p:txBody>
      </p:sp>
      <p:cxnSp>
        <p:nvCxnSpPr>
          <p:cNvPr id="11" name="Rechte verbindingslijn 10"/>
          <p:cNvCxnSpPr/>
          <p:nvPr/>
        </p:nvCxnSpPr>
        <p:spPr>
          <a:xfrm>
            <a:off x="1475656" y="4450833"/>
            <a:ext cx="432048" cy="152400"/>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4" name="Rechte verbindingslijn 13"/>
          <p:cNvCxnSpPr/>
          <p:nvPr/>
        </p:nvCxnSpPr>
        <p:spPr>
          <a:xfrm flipV="1">
            <a:off x="1475656" y="2751666"/>
            <a:ext cx="2448272" cy="1699167"/>
          </a:xfrm>
          <a:prstGeom prst="line">
            <a:avLst/>
          </a:prstGeom>
          <a:ln w="22225">
            <a:prstDash val="sysDash"/>
            <a:tailEnd type="arrow"/>
          </a:ln>
        </p:spPr>
        <p:style>
          <a:lnRef idx="1">
            <a:schemeClr val="accent1"/>
          </a:lnRef>
          <a:fillRef idx="0">
            <a:schemeClr val="accent1"/>
          </a:fillRef>
          <a:effectRef idx="0">
            <a:schemeClr val="accent1"/>
          </a:effectRef>
          <a:fontRef idx="minor">
            <a:schemeClr val="tx1"/>
          </a:fontRef>
        </p:style>
      </p:cxnSp>
      <p:sp>
        <p:nvSpPr>
          <p:cNvPr id="13" name="Tekstvak 12"/>
          <p:cNvSpPr txBox="1"/>
          <p:nvPr/>
        </p:nvSpPr>
        <p:spPr>
          <a:xfrm>
            <a:off x="683568" y="512144"/>
            <a:ext cx="2172390" cy="369332"/>
          </a:xfrm>
          <a:prstGeom prst="rect">
            <a:avLst/>
          </a:prstGeom>
          <a:noFill/>
        </p:spPr>
        <p:txBody>
          <a:bodyPr wrap="none" rtlCol="0">
            <a:spAutoFit/>
          </a:bodyPr>
          <a:lstStyle/>
          <a:p>
            <a:r>
              <a:rPr lang="nl-NL" dirty="0" smtClean="0"/>
              <a:t>Pseudo Code tabblad</a:t>
            </a:r>
            <a:endParaRPr lang="nl-NL" dirty="0"/>
          </a:p>
        </p:txBody>
      </p:sp>
    </p:spTree>
    <p:extLst>
      <p:ext uri="{BB962C8B-B14F-4D97-AF65-F5344CB8AC3E}">
        <p14:creationId xmlns:p14="http://schemas.microsoft.com/office/powerpoint/2010/main" val="13087386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12" y="1485873"/>
            <a:ext cx="8846920" cy="4745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Rechte verbindingslijn 6"/>
          <p:cNvCxnSpPr/>
          <p:nvPr/>
        </p:nvCxnSpPr>
        <p:spPr>
          <a:xfrm>
            <a:off x="1475656" y="4450833"/>
            <a:ext cx="432048" cy="0"/>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6" name="Tekstvak 5"/>
          <p:cNvSpPr txBox="1"/>
          <p:nvPr/>
        </p:nvSpPr>
        <p:spPr>
          <a:xfrm>
            <a:off x="3851920" y="2166891"/>
            <a:ext cx="4013471" cy="584775"/>
          </a:xfrm>
          <a:prstGeom prst="rect">
            <a:avLst/>
          </a:prstGeom>
          <a:noFill/>
        </p:spPr>
        <p:txBody>
          <a:bodyPr wrap="none" rtlCol="0">
            <a:spAutoFit/>
          </a:bodyPr>
          <a:lstStyle/>
          <a:p>
            <a:r>
              <a:rPr lang="nl-NL" sz="1600" b="1" dirty="0" smtClean="0">
                <a:solidFill>
                  <a:schemeClr val="accent2">
                    <a:lumMod val="75000"/>
                  </a:schemeClr>
                </a:solidFill>
              </a:rPr>
              <a:t>“then” en “else” qualifiers kunnen ingenest </a:t>
            </a:r>
          </a:p>
          <a:p>
            <a:r>
              <a:rPr lang="nl-NL" sz="1600" b="1" dirty="0" smtClean="0">
                <a:solidFill>
                  <a:schemeClr val="accent2">
                    <a:lumMod val="75000"/>
                  </a:schemeClr>
                </a:solidFill>
              </a:rPr>
              <a:t>“if” statement hebben</a:t>
            </a:r>
          </a:p>
        </p:txBody>
      </p:sp>
      <p:cxnSp>
        <p:nvCxnSpPr>
          <p:cNvPr id="11" name="Rechte verbindingslijn 10"/>
          <p:cNvCxnSpPr/>
          <p:nvPr/>
        </p:nvCxnSpPr>
        <p:spPr>
          <a:xfrm>
            <a:off x="1475656" y="4450833"/>
            <a:ext cx="432048" cy="152400"/>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4" name="Rechte verbindingslijn 13"/>
          <p:cNvCxnSpPr/>
          <p:nvPr/>
        </p:nvCxnSpPr>
        <p:spPr>
          <a:xfrm flipV="1">
            <a:off x="1475656" y="2751666"/>
            <a:ext cx="2448272" cy="1699167"/>
          </a:xfrm>
          <a:prstGeom prst="line">
            <a:avLst/>
          </a:prstGeom>
          <a:ln w="22225">
            <a:prstDash val="sysDash"/>
            <a:tailEnd type="arrow"/>
          </a:ln>
        </p:spPr>
        <p:style>
          <a:lnRef idx="1">
            <a:schemeClr val="accent1"/>
          </a:lnRef>
          <a:fillRef idx="0">
            <a:schemeClr val="accent1"/>
          </a:fillRef>
          <a:effectRef idx="0">
            <a:schemeClr val="accent1"/>
          </a:effectRef>
          <a:fontRef idx="minor">
            <a:schemeClr val="tx1"/>
          </a:fontRef>
        </p:style>
      </p:cxnSp>
      <p:sp>
        <p:nvSpPr>
          <p:cNvPr id="8" name="Tekstvak 7"/>
          <p:cNvSpPr txBox="1"/>
          <p:nvPr/>
        </p:nvSpPr>
        <p:spPr>
          <a:xfrm>
            <a:off x="4427984" y="3181733"/>
            <a:ext cx="3638368" cy="338554"/>
          </a:xfrm>
          <a:prstGeom prst="rect">
            <a:avLst/>
          </a:prstGeom>
          <a:noFill/>
        </p:spPr>
        <p:txBody>
          <a:bodyPr wrap="none" rtlCol="0">
            <a:spAutoFit/>
          </a:bodyPr>
          <a:lstStyle/>
          <a:p>
            <a:r>
              <a:rPr lang="nl-NL" sz="1600" b="1" dirty="0" smtClean="0">
                <a:solidFill>
                  <a:schemeClr val="accent2">
                    <a:lumMod val="75000"/>
                  </a:schemeClr>
                </a:solidFill>
              </a:rPr>
              <a:t>(Plaats acties altijd boven ingeneste “if”)</a:t>
            </a:r>
          </a:p>
        </p:txBody>
      </p:sp>
      <p:cxnSp>
        <p:nvCxnSpPr>
          <p:cNvPr id="9" name="Rechte verbindingslijn 8"/>
          <p:cNvCxnSpPr/>
          <p:nvPr/>
        </p:nvCxnSpPr>
        <p:spPr>
          <a:xfrm flipV="1">
            <a:off x="2744180" y="3520287"/>
            <a:ext cx="1786785" cy="930546"/>
          </a:xfrm>
          <a:prstGeom prst="line">
            <a:avLst/>
          </a:prstGeom>
          <a:ln w="22225">
            <a:prstDash val="sysDash"/>
            <a:tailEnd type="arrow"/>
          </a:ln>
        </p:spPr>
        <p:style>
          <a:lnRef idx="1">
            <a:schemeClr val="accent1"/>
          </a:lnRef>
          <a:fillRef idx="0">
            <a:schemeClr val="accent1"/>
          </a:fillRef>
          <a:effectRef idx="0">
            <a:schemeClr val="accent1"/>
          </a:effectRef>
          <a:fontRef idx="minor">
            <a:schemeClr val="tx1"/>
          </a:fontRef>
        </p:style>
      </p:cxnSp>
      <p:sp>
        <p:nvSpPr>
          <p:cNvPr id="10" name="Tekstvak 9"/>
          <p:cNvSpPr txBox="1"/>
          <p:nvPr/>
        </p:nvSpPr>
        <p:spPr>
          <a:xfrm>
            <a:off x="683568" y="512144"/>
            <a:ext cx="2172390" cy="369332"/>
          </a:xfrm>
          <a:prstGeom prst="rect">
            <a:avLst/>
          </a:prstGeom>
          <a:noFill/>
        </p:spPr>
        <p:txBody>
          <a:bodyPr wrap="none" rtlCol="0">
            <a:spAutoFit/>
          </a:bodyPr>
          <a:lstStyle/>
          <a:p>
            <a:r>
              <a:rPr lang="nl-NL" dirty="0" smtClean="0"/>
              <a:t>Pseudo Code tabblad</a:t>
            </a:r>
            <a:endParaRPr lang="nl-NL" dirty="0"/>
          </a:p>
        </p:txBody>
      </p:sp>
    </p:spTree>
    <p:extLst>
      <p:ext uri="{BB962C8B-B14F-4D97-AF65-F5344CB8AC3E}">
        <p14:creationId xmlns:p14="http://schemas.microsoft.com/office/powerpoint/2010/main" val="18372005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12" y="1485873"/>
            <a:ext cx="8846920" cy="4745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kstvak 10"/>
          <p:cNvSpPr txBox="1"/>
          <p:nvPr/>
        </p:nvSpPr>
        <p:spPr>
          <a:xfrm>
            <a:off x="3634188" y="2420888"/>
            <a:ext cx="4386522" cy="338554"/>
          </a:xfrm>
          <a:prstGeom prst="rect">
            <a:avLst/>
          </a:prstGeom>
          <a:noFill/>
        </p:spPr>
        <p:txBody>
          <a:bodyPr wrap="none" rtlCol="0">
            <a:spAutoFit/>
          </a:bodyPr>
          <a:lstStyle/>
          <a:p>
            <a:r>
              <a:rPr lang="nl-NL" sz="1600" b="1" dirty="0" smtClean="0">
                <a:solidFill>
                  <a:schemeClr val="accent2">
                    <a:lumMod val="75000"/>
                  </a:schemeClr>
                </a:solidFill>
              </a:rPr>
              <a:t>If-statement </a:t>
            </a:r>
            <a:r>
              <a:rPr lang="nl-NL" sz="1600" b="1" dirty="0" smtClean="0">
                <a:solidFill>
                  <a:schemeClr val="accent2">
                    <a:lumMod val="75000"/>
                  </a:schemeClr>
                </a:solidFill>
              </a:rPr>
              <a:t>mag over meerdere regels verdeeld</a:t>
            </a:r>
            <a:endParaRPr lang="nl-NL" sz="1600" b="1" dirty="0">
              <a:solidFill>
                <a:schemeClr val="accent2">
                  <a:lumMod val="75000"/>
                </a:schemeClr>
              </a:solidFill>
            </a:endParaRPr>
          </a:p>
        </p:txBody>
      </p:sp>
      <p:cxnSp>
        <p:nvCxnSpPr>
          <p:cNvPr id="12" name="Rechte verbindingslijn 11"/>
          <p:cNvCxnSpPr/>
          <p:nvPr/>
        </p:nvCxnSpPr>
        <p:spPr>
          <a:xfrm flipV="1">
            <a:off x="3059832" y="3155292"/>
            <a:ext cx="936104" cy="1495556"/>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flipV="1">
            <a:off x="3275856" y="3155292"/>
            <a:ext cx="792088" cy="1713869"/>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8" name="Tekstvak 7"/>
          <p:cNvSpPr txBox="1"/>
          <p:nvPr/>
        </p:nvSpPr>
        <p:spPr>
          <a:xfrm>
            <a:off x="683568" y="512144"/>
            <a:ext cx="2172390" cy="369332"/>
          </a:xfrm>
          <a:prstGeom prst="rect">
            <a:avLst/>
          </a:prstGeom>
          <a:noFill/>
        </p:spPr>
        <p:txBody>
          <a:bodyPr wrap="none" rtlCol="0">
            <a:spAutoFit/>
          </a:bodyPr>
          <a:lstStyle/>
          <a:p>
            <a:r>
              <a:rPr lang="nl-NL" dirty="0" smtClean="0"/>
              <a:t>Pseudo Code tabblad</a:t>
            </a:r>
            <a:endParaRPr lang="nl-NL" dirty="0"/>
          </a:p>
        </p:txBody>
      </p:sp>
    </p:spTree>
    <p:extLst>
      <p:ext uri="{BB962C8B-B14F-4D97-AF65-F5344CB8AC3E}">
        <p14:creationId xmlns:p14="http://schemas.microsoft.com/office/powerpoint/2010/main" val="20544582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12" y="1485873"/>
            <a:ext cx="8846920" cy="4745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kstvak 10"/>
          <p:cNvSpPr txBox="1"/>
          <p:nvPr/>
        </p:nvSpPr>
        <p:spPr>
          <a:xfrm>
            <a:off x="3634188" y="2420888"/>
            <a:ext cx="4311886" cy="338554"/>
          </a:xfrm>
          <a:prstGeom prst="rect">
            <a:avLst/>
          </a:prstGeom>
          <a:noFill/>
        </p:spPr>
        <p:txBody>
          <a:bodyPr wrap="none" rtlCol="0">
            <a:spAutoFit/>
          </a:bodyPr>
          <a:lstStyle/>
          <a:p>
            <a:r>
              <a:rPr lang="nl-NL" sz="1600" b="1" dirty="0" smtClean="0">
                <a:solidFill>
                  <a:schemeClr val="accent2">
                    <a:lumMod val="75000"/>
                  </a:schemeClr>
                </a:solidFill>
              </a:rPr>
              <a:t>If-statement </a:t>
            </a:r>
            <a:r>
              <a:rPr lang="nl-NL" sz="1600" b="1" dirty="0" smtClean="0">
                <a:solidFill>
                  <a:schemeClr val="accent2">
                    <a:lumMod val="75000"/>
                  </a:schemeClr>
                </a:solidFill>
              </a:rPr>
              <a:t>mag over meerdere regels verdeeld</a:t>
            </a:r>
            <a:endParaRPr lang="nl-NL" sz="1600" b="1" dirty="0">
              <a:solidFill>
                <a:schemeClr val="accent2">
                  <a:lumMod val="75000"/>
                </a:schemeClr>
              </a:solidFill>
            </a:endParaRPr>
          </a:p>
        </p:txBody>
      </p:sp>
      <p:cxnSp>
        <p:nvCxnSpPr>
          <p:cNvPr id="12" name="Rechte verbindingslijn 11"/>
          <p:cNvCxnSpPr/>
          <p:nvPr/>
        </p:nvCxnSpPr>
        <p:spPr>
          <a:xfrm flipV="1">
            <a:off x="3059832" y="3155292"/>
            <a:ext cx="936104" cy="1495556"/>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flipV="1">
            <a:off x="3275856" y="3155292"/>
            <a:ext cx="792088" cy="1713869"/>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6" name="Tekstvak 5"/>
          <p:cNvSpPr txBox="1"/>
          <p:nvPr/>
        </p:nvSpPr>
        <p:spPr>
          <a:xfrm>
            <a:off x="3634188" y="2751667"/>
            <a:ext cx="4428776" cy="338554"/>
          </a:xfrm>
          <a:prstGeom prst="rect">
            <a:avLst/>
          </a:prstGeom>
          <a:noFill/>
        </p:spPr>
        <p:txBody>
          <a:bodyPr wrap="none" rtlCol="0">
            <a:spAutoFit/>
          </a:bodyPr>
          <a:lstStyle/>
          <a:p>
            <a:r>
              <a:rPr lang="nl-NL" sz="1600" b="1" dirty="0" smtClean="0">
                <a:solidFill>
                  <a:schemeClr val="accent2">
                    <a:lumMod val="75000"/>
                  </a:schemeClr>
                </a:solidFill>
              </a:rPr>
              <a:t>(moet eindigen met “EN”/”OF” voor “if” qualifier)</a:t>
            </a:r>
            <a:endParaRPr lang="nl-NL" sz="1600" b="1" dirty="0">
              <a:solidFill>
                <a:schemeClr val="accent2">
                  <a:lumMod val="75000"/>
                </a:schemeClr>
              </a:solidFill>
            </a:endParaRPr>
          </a:p>
        </p:txBody>
      </p:sp>
      <p:sp>
        <p:nvSpPr>
          <p:cNvPr id="8" name="Tekstvak 7"/>
          <p:cNvSpPr txBox="1"/>
          <p:nvPr/>
        </p:nvSpPr>
        <p:spPr>
          <a:xfrm>
            <a:off x="683568" y="512144"/>
            <a:ext cx="2172390" cy="369332"/>
          </a:xfrm>
          <a:prstGeom prst="rect">
            <a:avLst/>
          </a:prstGeom>
          <a:noFill/>
        </p:spPr>
        <p:txBody>
          <a:bodyPr wrap="none" rtlCol="0">
            <a:spAutoFit/>
          </a:bodyPr>
          <a:lstStyle/>
          <a:p>
            <a:r>
              <a:rPr lang="nl-NL" dirty="0" smtClean="0"/>
              <a:t>Pseudo Code tabblad</a:t>
            </a:r>
            <a:endParaRPr lang="nl-NL" dirty="0"/>
          </a:p>
        </p:txBody>
      </p:sp>
      <p:cxnSp>
        <p:nvCxnSpPr>
          <p:cNvPr id="9" name="Rechte verbindingslijn 8"/>
          <p:cNvCxnSpPr/>
          <p:nvPr/>
        </p:nvCxnSpPr>
        <p:spPr>
          <a:xfrm flipV="1">
            <a:off x="5076056" y="3155292"/>
            <a:ext cx="0" cy="1495556"/>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44887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12" y="1485873"/>
            <a:ext cx="8846920" cy="4745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Rechte verbindingslijn 6"/>
          <p:cNvCxnSpPr/>
          <p:nvPr/>
        </p:nvCxnSpPr>
        <p:spPr>
          <a:xfrm flipV="1">
            <a:off x="3059832" y="3044055"/>
            <a:ext cx="1471134" cy="1753098"/>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6" name="Tekstvak 5"/>
          <p:cNvSpPr txBox="1"/>
          <p:nvPr/>
        </p:nvSpPr>
        <p:spPr>
          <a:xfrm>
            <a:off x="3634188" y="2459279"/>
            <a:ext cx="3988656" cy="584775"/>
          </a:xfrm>
          <a:prstGeom prst="rect">
            <a:avLst/>
          </a:prstGeom>
          <a:noFill/>
        </p:spPr>
        <p:txBody>
          <a:bodyPr wrap="none" rtlCol="0">
            <a:spAutoFit/>
          </a:bodyPr>
          <a:lstStyle/>
          <a:p>
            <a:r>
              <a:rPr lang="nl-NL" sz="1600" b="1" dirty="0">
                <a:solidFill>
                  <a:schemeClr val="accent2">
                    <a:lumMod val="75000"/>
                  </a:schemeClr>
                </a:solidFill>
              </a:rPr>
              <a:t>H</a:t>
            </a:r>
            <a:r>
              <a:rPr lang="nl-NL" sz="1600" b="1" dirty="0" smtClean="0">
                <a:solidFill>
                  <a:schemeClr val="accent2">
                    <a:lumMod val="75000"/>
                  </a:schemeClr>
                </a:solidFill>
              </a:rPr>
              <a:t>aakjes gebruiken bij combinatie “EN” ,”OF” </a:t>
            </a:r>
          </a:p>
          <a:p>
            <a:r>
              <a:rPr lang="nl-NL" sz="1600" b="1" dirty="0" smtClean="0">
                <a:solidFill>
                  <a:schemeClr val="accent2">
                    <a:lumMod val="75000"/>
                  </a:schemeClr>
                </a:solidFill>
              </a:rPr>
              <a:t>in hetzelfde “if” statement </a:t>
            </a:r>
          </a:p>
        </p:txBody>
      </p:sp>
      <p:sp>
        <p:nvSpPr>
          <p:cNvPr id="10" name="Tekstvak 9"/>
          <p:cNvSpPr txBox="1"/>
          <p:nvPr/>
        </p:nvSpPr>
        <p:spPr>
          <a:xfrm>
            <a:off x="683568" y="512144"/>
            <a:ext cx="2172390" cy="369332"/>
          </a:xfrm>
          <a:prstGeom prst="rect">
            <a:avLst/>
          </a:prstGeom>
          <a:noFill/>
        </p:spPr>
        <p:txBody>
          <a:bodyPr wrap="none" rtlCol="0">
            <a:spAutoFit/>
          </a:bodyPr>
          <a:lstStyle/>
          <a:p>
            <a:r>
              <a:rPr lang="nl-NL" dirty="0" smtClean="0"/>
              <a:t>Pseudo Code tabblad</a:t>
            </a:r>
            <a:endParaRPr lang="nl-NL" dirty="0"/>
          </a:p>
        </p:txBody>
      </p:sp>
      <p:cxnSp>
        <p:nvCxnSpPr>
          <p:cNvPr id="13" name="Rechte verbindingslijn 12"/>
          <p:cNvCxnSpPr/>
          <p:nvPr/>
        </p:nvCxnSpPr>
        <p:spPr>
          <a:xfrm flipH="1" flipV="1">
            <a:off x="6588224" y="3044054"/>
            <a:ext cx="2160240" cy="1753099"/>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67373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12" y="1485873"/>
            <a:ext cx="8846920" cy="4745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Rechte verbindingslijn 6"/>
          <p:cNvCxnSpPr/>
          <p:nvPr/>
        </p:nvCxnSpPr>
        <p:spPr>
          <a:xfrm flipV="1">
            <a:off x="4644008" y="3044055"/>
            <a:ext cx="0" cy="1753098"/>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6" name="Tekstvak 5"/>
          <p:cNvSpPr txBox="1"/>
          <p:nvPr/>
        </p:nvSpPr>
        <p:spPr>
          <a:xfrm>
            <a:off x="3634188" y="2459279"/>
            <a:ext cx="5208542" cy="584775"/>
          </a:xfrm>
          <a:prstGeom prst="rect">
            <a:avLst/>
          </a:prstGeom>
          <a:noFill/>
        </p:spPr>
        <p:txBody>
          <a:bodyPr wrap="none" rtlCol="0">
            <a:spAutoFit/>
          </a:bodyPr>
          <a:lstStyle/>
          <a:p>
            <a:r>
              <a:rPr lang="nl-NL" sz="1600" b="1" dirty="0" smtClean="0">
                <a:solidFill>
                  <a:schemeClr val="accent2">
                    <a:lumMod val="75000"/>
                  </a:schemeClr>
                </a:solidFill>
              </a:rPr>
              <a:t> Schrijf “&lt;dimensie&gt;.” voor een statement om aan te geven </a:t>
            </a:r>
          </a:p>
          <a:p>
            <a:r>
              <a:rPr lang="nl-NL" sz="1600" b="1" dirty="0" smtClean="0">
                <a:solidFill>
                  <a:schemeClr val="accent2">
                    <a:lumMod val="75000"/>
                  </a:schemeClr>
                </a:solidFill>
              </a:rPr>
              <a:t>dat het bij de dimensie hoort. (Hier “a.”)</a:t>
            </a:r>
          </a:p>
        </p:txBody>
      </p:sp>
      <p:sp>
        <p:nvSpPr>
          <p:cNvPr id="10" name="Tekstvak 9"/>
          <p:cNvSpPr txBox="1"/>
          <p:nvPr/>
        </p:nvSpPr>
        <p:spPr>
          <a:xfrm>
            <a:off x="683568" y="512144"/>
            <a:ext cx="2172390" cy="369332"/>
          </a:xfrm>
          <a:prstGeom prst="rect">
            <a:avLst/>
          </a:prstGeom>
          <a:noFill/>
        </p:spPr>
        <p:txBody>
          <a:bodyPr wrap="none" rtlCol="0">
            <a:spAutoFit/>
          </a:bodyPr>
          <a:lstStyle/>
          <a:p>
            <a:r>
              <a:rPr lang="nl-NL" dirty="0" smtClean="0"/>
              <a:t>Pseudo Code tabblad</a:t>
            </a:r>
            <a:endParaRPr lang="nl-NL" dirty="0"/>
          </a:p>
        </p:txBody>
      </p:sp>
      <p:cxnSp>
        <p:nvCxnSpPr>
          <p:cNvPr id="13" name="Rechte verbindingslijn 12"/>
          <p:cNvCxnSpPr/>
          <p:nvPr/>
        </p:nvCxnSpPr>
        <p:spPr>
          <a:xfrm flipH="1" flipV="1">
            <a:off x="5868144" y="3044055"/>
            <a:ext cx="864096" cy="1753098"/>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7985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12" y="1485873"/>
            <a:ext cx="8846920" cy="4745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kstvak 7"/>
          <p:cNvSpPr txBox="1"/>
          <p:nvPr/>
        </p:nvSpPr>
        <p:spPr>
          <a:xfrm>
            <a:off x="683568" y="512144"/>
            <a:ext cx="2172390" cy="369332"/>
          </a:xfrm>
          <a:prstGeom prst="rect">
            <a:avLst/>
          </a:prstGeom>
          <a:noFill/>
        </p:spPr>
        <p:txBody>
          <a:bodyPr wrap="none" rtlCol="0">
            <a:spAutoFit/>
          </a:bodyPr>
          <a:lstStyle/>
          <a:p>
            <a:r>
              <a:rPr lang="nl-NL" dirty="0" smtClean="0"/>
              <a:t>Pseudo Code tabblad</a:t>
            </a:r>
            <a:endParaRPr lang="nl-NL" dirty="0"/>
          </a:p>
        </p:txBody>
      </p:sp>
      <p:cxnSp>
        <p:nvCxnSpPr>
          <p:cNvPr id="13" name="Rechte verbindingslijn met pijl 6"/>
          <p:cNvCxnSpPr/>
          <p:nvPr/>
        </p:nvCxnSpPr>
        <p:spPr>
          <a:xfrm>
            <a:off x="1260264" y="3089575"/>
            <a:ext cx="3416066" cy="1769422"/>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4" name="Rechte verbindingslijn 8"/>
          <p:cNvCxnSpPr/>
          <p:nvPr/>
        </p:nvCxnSpPr>
        <p:spPr>
          <a:xfrm>
            <a:off x="2713909" y="3845659"/>
            <a:ext cx="4011075" cy="1013338"/>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5" name="Rechteraccolade 9"/>
          <p:cNvSpPr/>
          <p:nvPr/>
        </p:nvSpPr>
        <p:spPr>
          <a:xfrm>
            <a:off x="3077320" y="2837547"/>
            <a:ext cx="799505" cy="504056"/>
          </a:xfrm>
          <a:prstGeom prst="righ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16" name="Tekstvak 10"/>
          <p:cNvSpPr txBox="1"/>
          <p:nvPr/>
        </p:nvSpPr>
        <p:spPr>
          <a:xfrm>
            <a:off x="4022190" y="2904909"/>
            <a:ext cx="3040512" cy="338554"/>
          </a:xfrm>
          <a:prstGeom prst="rect">
            <a:avLst/>
          </a:prstGeom>
          <a:noFill/>
        </p:spPr>
        <p:txBody>
          <a:bodyPr wrap="none" rtlCol="0">
            <a:spAutoFit/>
          </a:bodyPr>
          <a:lstStyle/>
          <a:p>
            <a:r>
              <a:rPr lang="nl-NL" sz="1600" b="1" dirty="0" smtClean="0">
                <a:solidFill>
                  <a:schemeClr val="accent2">
                    <a:lumMod val="75000"/>
                  </a:schemeClr>
                </a:solidFill>
              </a:rPr>
              <a:t>Tabel voor gebruiken afkortingen </a:t>
            </a:r>
            <a:endParaRPr lang="nl-NL" sz="1600" b="1" dirty="0">
              <a:solidFill>
                <a:schemeClr val="accent2">
                  <a:lumMod val="75000"/>
                </a:schemeClr>
              </a:solidFill>
            </a:endParaRPr>
          </a:p>
        </p:txBody>
      </p:sp>
    </p:spTree>
    <p:extLst>
      <p:ext uri="{BB962C8B-B14F-4D97-AF65-F5344CB8AC3E}">
        <p14:creationId xmlns:p14="http://schemas.microsoft.com/office/powerpoint/2010/main" val="42235325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12" y="1485873"/>
            <a:ext cx="8846920" cy="4745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Rechte verbindingslijn 6"/>
          <p:cNvCxnSpPr/>
          <p:nvPr/>
        </p:nvCxnSpPr>
        <p:spPr>
          <a:xfrm flipV="1">
            <a:off x="4644008" y="3044055"/>
            <a:ext cx="0" cy="1753098"/>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6" name="Tekstvak 5"/>
          <p:cNvSpPr txBox="1"/>
          <p:nvPr/>
        </p:nvSpPr>
        <p:spPr>
          <a:xfrm>
            <a:off x="3634188" y="2459279"/>
            <a:ext cx="4032514" cy="584775"/>
          </a:xfrm>
          <a:prstGeom prst="rect">
            <a:avLst/>
          </a:prstGeom>
          <a:noFill/>
        </p:spPr>
        <p:txBody>
          <a:bodyPr wrap="none" rtlCol="0">
            <a:spAutoFit/>
          </a:bodyPr>
          <a:lstStyle/>
          <a:p>
            <a:r>
              <a:rPr lang="nl-NL" sz="1600" b="1" dirty="0">
                <a:solidFill>
                  <a:schemeClr val="accent2">
                    <a:lumMod val="75000"/>
                  </a:schemeClr>
                </a:solidFill>
              </a:rPr>
              <a:t>H</a:t>
            </a:r>
            <a:r>
              <a:rPr lang="nl-NL" sz="1600" b="1" dirty="0" smtClean="0">
                <a:solidFill>
                  <a:schemeClr val="accent2">
                    <a:lumMod val="75000"/>
                  </a:schemeClr>
                </a:solidFill>
              </a:rPr>
              <a:t>aakjes gebruiken bij combineren statement </a:t>
            </a:r>
          </a:p>
          <a:p>
            <a:r>
              <a:rPr lang="nl-NL" sz="1600" b="1" dirty="0" smtClean="0">
                <a:solidFill>
                  <a:schemeClr val="accent2">
                    <a:lumMod val="75000"/>
                  </a:schemeClr>
                </a:solidFill>
              </a:rPr>
              <a:t>van eenzelfde dimensie</a:t>
            </a:r>
          </a:p>
        </p:txBody>
      </p:sp>
      <p:sp>
        <p:nvSpPr>
          <p:cNvPr id="10" name="Tekstvak 9"/>
          <p:cNvSpPr txBox="1"/>
          <p:nvPr/>
        </p:nvSpPr>
        <p:spPr>
          <a:xfrm>
            <a:off x="683568" y="512144"/>
            <a:ext cx="2172390" cy="369332"/>
          </a:xfrm>
          <a:prstGeom prst="rect">
            <a:avLst/>
          </a:prstGeom>
          <a:noFill/>
        </p:spPr>
        <p:txBody>
          <a:bodyPr wrap="none" rtlCol="0">
            <a:spAutoFit/>
          </a:bodyPr>
          <a:lstStyle/>
          <a:p>
            <a:r>
              <a:rPr lang="nl-NL" dirty="0" smtClean="0"/>
              <a:t>Pseudo Code tabblad</a:t>
            </a:r>
            <a:endParaRPr lang="nl-NL" dirty="0"/>
          </a:p>
        </p:txBody>
      </p:sp>
      <p:cxnSp>
        <p:nvCxnSpPr>
          <p:cNvPr id="13" name="Rechte verbindingslijn 12"/>
          <p:cNvCxnSpPr/>
          <p:nvPr/>
        </p:nvCxnSpPr>
        <p:spPr>
          <a:xfrm flipH="1" flipV="1">
            <a:off x="6588224" y="3044055"/>
            <a:ext cx="2016224" cy="1753098"/>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6713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12" y="1485873"/>
            <a:ext cx="8846920" cy="4745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Rechte verbindingslijn 13"/>
          <p:cNvCxnSpPr/>
          <p:nvPr/>
        </p:nvCxnSpPr>
        <p:spPr>
          <a:xfrm>
            <a:off x="899592" y="3108176"/>
            <a:ext cx="2880320" cy="104800"/>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2" name="Rechthoek 11"/>
          <p:cNvSpPr/>
          <p:nvPr/>
        </p:nvSpPr>
        <p:spPr>
          <a:xfrm>
            <a:off x="407851" y="4140159"/>
            <a:ext cx="621195" cy="1842826"/>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Rechthoek 12"/>
          <p:cNvSpPr/>
          <p:nvPr/>
        </p:nvSpPr>
        <p:spPr>
          <a:xfrm>
            <a:off x="409896" y="2887037"/>
            <a:ext cx="621194" cy="442278"/>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Tekstvak 14"/>
          <p:cNvSpPr txBox="1"/>
          <p:nvPr/>
        </p:nvSpPr>
        <p:spPr>
          <a:xfrm>
            <a:off x="3923928" y="3092303"/>
            <a:ext cx="4022833" cy="598622"/>
          </a:xfrm>
          <a:prstGeom prst="rect">
            <a:avLst/>
          </a:prstGeom>
          <a:noFill/>
        </p:spPr>
        <p:txBody>
          <a:bodyPr wrap="none" rtlCol="0">
            <a:spAutoFit/>
          </a:bodyPr>
          <a:lstStyle/>
          <a:p>
            <a:r>
              <a:rPr lang="nl-NL" sz="1600" b="1" dirty="0" smtClean="0">
                <a:solidFill>
                  <a:schemeClr val="accent2">
                    <a:lumMod val="75000"/>
                  </a:schemeClr>
                </a:solidFill>
              </a:rPr>
              <a:t>Codes voor beheren rijen: “i” voor invoegen, </a:t>
            </a:r>
          </a:p>
          <a:p>
            <a:r>
              <a:rPr lang="nl-NL" sz="1600" b="1" dirty="0" smtClean="0">
                <a:solidFill>
                  <a:schemeClr val="accent2">
                    <a:lumMod val="75000"/>
                  </a:schemeClr>
                </a:solidFill>
              </a:rPr>
              <a:t>“x” voor verwijder, “d” voor leegmaken</a:t>
            </a:r>
            <a:endParaRPr lang="nl-NL" sz="1600" b="1" dirty="0">
              <a:solidFill>
                <a:schemeClr val="accent2">
                  <a:lumMod val="75000"/>
                </a:schemeClr>
              </a:solidFill>
            </a:endParaRPr>
          </a:p>
        </p:txBody>
      </p:sp>
      <p:cxnSp>
        <p:nvCxnSpPr>
          <p:cNvPr id="17" name="Rechte verbindingslijn 16"/>
          <p:cNvCxnSpPr/>
          <p:nvPr/>
        </p:nvCxnSpPr>
        <p:spPr>
          <a:xfrm flipV="1">
            <a:off x="899592" y="3501008"/>
            <a:ext cx="2880320" cy="936105"/>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22" name="Tekstvak 21"/>
          <p:cNvSpPr txBox="1"/>
          <p:nvPr/>
        </p:nvSpPr>
        <p:spPr>
          <a:xfrm>
            <a:off x="683568" y="512144"/>
            <a:ext cx="2172390" cy="369332"/>
          </a:xfrm>
          <a:prstGeom prst="rect">
            <a:avLst/>
          </a:prstGeom>
          <a:noFill/>
        </p:spPr>
        <p:txBody>
          <a:bodyPr wrap="none" rtlCol="0">
            <a:spAutoFit/>
          </a:bodyPr>
          <a:lstStyle/>
          <a:p>
            <a:r>
              <a:rPr lang="nl-NL" dirty="0" smtClean="0"/>
              <a:t>Pseudo Code tabblad</a:t>
            </a:r>
            <a:endParaRPr lang="nl-NL" dirty="0"/>
          </a:p>
        </p:txBody>
      </p:sp>
    </p:spTree>
    <p:extLst>
      <p:ext uri="{BB962C8B-B14F-4D97-AF65-F5344CB8AC3E}">
        <p14:creationId xmlns:p14="http://schemas.microsoft.com/office/powerpoint/2010/main" val="29277686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2" name="Rectangle 1"/>
          <p:cNvSpPr/>
          <p:nvPr/>
        </p:nvSpPr>
        <p:spPr>
          <a:xfrm>
            <a:off x="2680256" y="2153829"/>
            <a:ext cx="5624709" cy="661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Testspecificatie</a:t>
            </a:r>
            <a:endParaRPr lang="nl-NL" sz="2400" dirty="0"/>
          </a:p>
        </p:txBody>
      </p:sp>
      <p:sp>
        <p:nvSpPr>
          <p:cNvPr id="7" name="Rectangle 6"/>
          <p:cNvSpPr/>
          <p:nvPr/>
        </p:nvSpPr>
        <p:spPr>
          <a:xfrm>
            <a:off x="2664855" y="3810013"/>
            <a:ext cx="5640111"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Logische Testgevallen</a:t>
            </a:r>
            <a:endParaRPr lang="nl-NL" sz="2400" dirty="0"/>
          </a:p>
        </p:txBody>
      </p:sp>
      <p:sp>
        <p:nvSpPr>
          <p:cNvPr id="8" name="Rectangle 7"/>
          <p:cNvSpPr/>
          <p:nvPr/>
        </p:nvSpPr>
        <p:spPr>
          <a:xfrm>
            <a:off x="2652101" y="5466197"/>
            <a:ext cx="5665619"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Fysieke Testgevallen</a:t>
            </a:r>
            <a:endParaRPr lang="nl-NL" sz="2400" dirty="0"/>
          </a:p>
        </p:txBody>
      </p:sp>
      <p:sp>
        <p:nvSpPr>
          <p:cNvPr id="3" name="TextBox 2"/>
          <p:cNvSpPr txBox="1"/>
          <p:nvPr/>
        </p:nvSpPr>
        <p:spPr>
          <a:xfrm>
            <a:off x="793806" y="2253610"/>
            <a:ext cx="1278107" cy="461665"/>
          </a:xfrm>
          <a:prstGeom prst="rect">
            <a:avLst/>
          </a:prstGeom>
          <a:noFill/>
        </p:spPr>
        <p:txBody>
          <a:bodyPr wrap="none" rtlCol="0">
            <a:spAutoFit/>
          </a:bodyPr>
          <a:lstStyle/>
          <a:p>
            <a:r>
              <a:rPr lang="nl-NL" sz="2400" dirty="0" smtClean="0"/>
              <a:t>Niveau 3</a:t>
            </a:r>
            <a:endParaRPr lang="nl-NL" sz="2400" dirty="0"/>
          </a:p>
        </p:txBody>
      </p:sp>
      <p:sp>
        <p:nvSpPr>
          <p:cNvPr id="9" name="TextBox 8"/>
          <p:cNvSpPr txBox="1"/>
          <p:nvPr/>
        </p:nvSpPr>
        <p:spPr>
          <a:xfrm>
            <a:off x="793806" y="3939220"/>
            <a:ext cx="1278107" cy="461665"/>
          </a:xfrm>
          <a:prstGeom prst="rect">
            <a:avLst/>
          </a:prstGeom>
          <a:noFill/>
        </p:spPr>
        <p:txBody>
          <a:bodyPr wrap="none" rtlCol="0">
            <a:spAutoFit/>
          </a:bodyPr>
          <a:lstStyle/>
          <a:p>
            <a:r>
              <a:rPr lang="nl-NL" sz="2400" dirty="0" smtClean="0"/>
              <a:t>Niveau 2</a:t>
            </a:r>
            <a:endParaRPr lang="nl-NL" sz="2400" dirty="0"/>
          </a:p>
        </p:txBody>
      </p:sp>
      <p:sp>
        <p:nvSpPr>
          <p:cNvPr id="14" name="TextBox 13"/>
          <p:cNvSpPr txBox="1"/>
          <p:nvPr/>
        </p:nvSpPr>
        <p:spPr>
          <a:xfrm>
            <a:off x="793806" y="5595404"/>
            <a:ext cx="1278107" cy="461665"/>
          </a:xfrm>
          <a:prstGeom prst="rect">
            <a:avLst/>
          </a:prstGeom>
          <a:noFill/>
        </p:spPr>
        <p:txBody>
          <a:bodyPr wrap="none" rtlCol="0">
            <a:spAutoFit/>
          </a:bodyPr>
          <a:lstStyle/>
          <a:p>
            <a:r>
              <a:rPr lang="nl-NL" sz="2400" dirty="0" smtClean="0"/>
              <a:t>Niveau 1</a:t>
            </a:r>
            <a:endParaRPr lang="nl-NL" sz="2400" dirty="0"/>
          </a:p>
        </p:txBody>
      </p:sp>
      <p:sp>
        <p:nvSpPr>
          <p:cNvPr id="19" name="TextBox 18"/>
          <p:cNvSpPr txBox="1"/>
          <p:nvPr/>
        </p:nvSpPr>
        <p:spPr>
          <a:xfrm>
            <a:off x="793806" y="548680"/>
            <a:ext cx="2917658" cy="523220"/>
          </a:xfrm>
          <a:prstGeom prst="rect">
            <a:avLst/>
          </a:prstGeom>
          <a:noFill/>
        </p:spPr>
        <p:txBody>
          <a:bodyPr wrap="none" rtlCol="0">
            <a:spAutoFit/>
          </a:bodyPr>
          <a:lstStyle/>
          <a:p>
            <a:r>
              <a:rPr lang="nl-NL" sz="2800" dirty="0" smtClean="0"/>
              <a:t>Abstractie niveau’s</a:t>
            </a:r>
            <a:endParaRPr lang="nl-NL" sz="2800" dirty="0"/>
          </a:p>
        </p:txBody>
      </p:sp>
    </p:spTree>
    <p:extLst>
      <p:ext uri="{BB962C8B-B14F-4D97-AF65-F5344CB8AC3E}">
        <p14:creationId xmlns:p14="http://schemas.microsoft.com/office/powerpoint/2010/main" val="7707002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12" y="1485873"/>
            <a:ext cx="8846920" cy="4745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kstvak 5"/>
          <p:cNvSpPr txBox="1"/>
          <p:nvPr/>
        </p:nvSpPr>
        <p:spPr>
          <a:xfrm>
            <a:off x="3851920" y="2166891"/>
            <a:ext cx="4103046" cy="338554"/>
          </a:xfrm>
          <a:prstGeom prst="rect">
            <a:avLst/>
          </a:prstGeom>
          <a:noFill/>
        </p:spPr>
        <p:txBody>
          <a:bodyPr wrap="none" rtlCol="0">
            <a:spAutoFit/>
          </a:bodyPr>
          <a:lstStyle/>
          <a:p>
            <a:r>
              <a:rPr lang="nl-NL" sz="1600" b="1" dirty="0" smtClean="0">
                <a:solidFill>
                  <a:schemeClr val="accent2">
                    <a:lumMod val="75000"/>
                  </a:schemeClr>
                </a:solidFill>
              </a:rPr>
              <a:t>Klik op knop voor maken logische testgevallen</a:t>
            </a:r>
          </a:p>
        </p:txBody>
      </p:sp>
      <p:cxnSp>
        <p:nvCxnSpPr>
          <p:cNvPr id="14" name="Rechte verbindingslijn 13"/>
          <p:cNvCxnSpPr/>
          <p:nvPr/>
        </p:nvCxnSpPr>
        <p:spPr>
          <a:xfrm>
            <a:off x="2483768" y="2060848"/>
            <a:ext cx="1368152" cy="288032"/>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5" name="Tekstvak 4"/>
          <p:cNvSpPr txBox="1"/>
          <p:nvPr/>
        </p:nvSpPr>
        <p:spPr>
          <a:xfrm>
            <a:off x="683568" y="512144"/>
            <a:ext cx="2172390" cy="369332"/>
          </a:xfrm>
          <a:prstGeom prst="rect">
            <a:avLst/>
          </a:prstGeom>
          <a:noFill/>
        </p:spPr>
        <p:txBody>
          <a:bodyPr wrap="none" rtlCol="0">
            <a:spAutoFit/>
          </a:bodyPr>
          <a:lstStyle/>
          <a:p>
            <a:r>
              <a:rPr lang="nl-NL" dirty="0" smtClean="0"/>
              <a:t>Pseudo Code tabblad</a:t>
            </a:r>
            <a:endParaRPr lang="nl-NL" dirty="0"/>
          </a:p>
        </p:txBody>
      </p:sp>
    </p:spTree>
    <p:extLst>
      <p:ext uri="{BB962C8B-B14F-4D97-AF65-F5344CB8AC3E}">
        <p14:creationId xmlns:p14="http://schemas.microsoft.com/office/powerpoint/2010/main" val="29917070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980728"/>
            <a:ext cx="6321252" cy="56948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85790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980728"/>
            <a:ext cx="6321252" cy="56948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kstvak 3"/>
          <p:cNvSpPr txBox="1"/>
          <p:nvPr/>
        </p:nvSpPr>
        <p:spPr>
          <a:xfrm>
            <a:off x="3851920" y="488589"/>
            <a:ext cx="3258071" cy="338554"/>
          </a:xfrm>
          <a:prstGeom prst="rect">
            <a:avLst/>
          </a:prstGeom>
          <a:noFill/>
        </p:spPr>
        <p:txBody>
          <a:bodyPr wrap="none" rtlCol="0">
            <a:spAutoFit/>
          </a:bodyPr>
          <a:lstStyle/>
          <a:p>
            <a:r>
              <a:rPr lang="nl-NL" sz="1600" b="1" dirty="0">
                <a:solidFill>
                  <a:schemeClr val="accent2">
                    <a:lumMod val="75000"/>
                  </a:schemeClr>
                </a:solidFill>
              </a:rPr>
              <a:t>A</a:t>
            </a:r>
            <a:r>
              <a:rPr lang="nl-NL" sz="1600" b="1" dirty="0" smtClean="0">
                <a:solidFill>
                  <a:schemeClr val="accent2">
                    <a:lumMod val="75000"/>
                  </a:schemeClr>
                </a:solidFill>
              </a:rPr>
              <a:t>utomatisch gevuld uit pseudo code</a:t>
            </a:r>
          </a:p>
        </p:txBody>
      </p:sp>
      <p:cxnSp>
        <p:nvCxnSpPr>
          <p:cNvPr id="6" name="Rechte verbindingslijn 5"/>
          <p:cNvCxnSpPr/>
          <p:nvPr/>
        </p:nvCxnSpPr>
        <p:spPr>
          <a:xfrm flipV="1">
            <a:off x="3563888" y="827143"/>
            <a:ext cx="360040" cy="141959"/>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41498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980728"/>
            <a:ext cx="6321252" cy="56948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kstvak 5"/>
          <p:cNvSpPr txBox="1"/>
          <p:nvPr/>
        </p:nvSpPr>
        <p:spPr>
          <a:xfrm>
            <a:off x="5004048" y="4240278"/>
            <a:ext cx="1946559" cy="338554"/>
          </a:xfrm>
          <a:prstGeom prst="rect">
            <a:avLst/>
          </a:prstGeom>
          <a:noFill/>
        </p:spPr>
        <p:txBody>
          <a:bodyPr wrap="none" rtlCol="0">
            <a:spAutoFit/>
          </a:bodyPr>
          <a:lstStyle/>
          <a:p>
            <a:r>
              <a:rPr lang="nl-NL" sz="1600" b="1" dirty="0" smtClean="0">
                <a:solidFill>
                  <a:schemeClr val="accent2">
                    <a:lumMod val="75000"/>
                  </a:schemeClr>
                </a:solidFill>
              </a:rPr>
              <a:t>logische testgevallen</a:t>
            </a:r>
          </a:p>
        </p:txBody>
      </p:sp>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flipV="1">
            <a:off x="4283976" y="4581128"/>
            <a:ext cx="864088" cy="1008112"/>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5229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980728"/>
            <a:ext cx="6321252" cy="56948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kstvak 5"/>
          <p:cNvSpPr txBox="1"/>
          <p:nvPr/>
        </p:nvSpPr>
        <p:spPr>
          <a:xfrm>
            <a:off x="5004048" y="4240278"/>
            <a:ext cx="1097993" cy="338554"/>
          </a:xfrm>
          <a:prstGeom prst="rect">
            <a:avLst/>
          </a:prstGeom>
          <a:noFill/>
        </p:spPr>
        <p:txBody>
          <a:bodyPr wrap="none" rtlCol="0">
            <a:spAutoFit/>
          </a:bodyPr>
          <a:lstStyle/>
          <a:p>
            <a:r>
              <a:rPr lang="nl-NL" sz="1600" b="1" dirty="0" smtClean="0">
                <a:solidFill>
                  <a:schemeClr val="accent2">
                    <a:lumMod val="75000"/>
                  </a:schemeClr>
                </a:solidFill>
              </a:rPr>
              <a:t>Actie tabel</a:t>
            </a:r>
          </a:p>
        </p:txBody>
      </p:sp>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flipV="1">
            <a:off x="2483768" y="4509120"/>
            <a:ext cx="2448272" cy="504057"/>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22781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980728"/>
            <a:ext cx="6321252" cy="56948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kstvak 5"/>
          <p:cNvSpPr txBox="1"/>
          <p:nvPr/>
        </p:nvSpPr>
        <p:spPr>
          <a:xfrm>
            <a:off x="5004048" y="4240278"/>
            <a:ext cx="1742400" cy="338554"/>
          </a:xfrm>
          <a:prstGeom prst="rect">
            <a:avLst/>
          </a:prstGeom>
          <a:noFill/>
        </p:spPr>
        <p:txBody>
          <a:bodyPr wrap="none" rtlCol="0">
            <a:spAutoFit/>
          </a:bodyPr>
          <a:lstStyle/>
          <a:p>
            <a:r>
              <a:rPr lang="nl-NL" sz="1600" b="1" dirty="0" smtClean="0">
                <a:solidFill>
                  <a:schemeClr val="accent2">
                    <a:lumMod val="75000"/>
                  </a:schemeClr>
                </a:solidFill>
              </a:rPr>
              <a:t>Pseudo code tabel</a:t>
            </a:r>
          </a:p>
        </p:txBody>
      </p:sp>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a:off x="3707904" y="4240278"/>
            <a:ext cx="1224136" cy="134421"/>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40441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980728"/>
            <a:ext cx="6321252" cy="56948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kstvak 5"/>
          <p:cNvSpPr txBox="1"/>
          <p:nvPr/>
        </p:nvSpPr>
        <p:spPr>
          <a:xfrm>
            <a:off x="5004048" y="4240278"/>
            <a:ext cx="1283172" cy="338554"/>
          </a:xfrm>
          <a:prstGeom prst="rect">
            <a:avLst/>
          </a:prstGeom>
          <a:noFill/>
        </p:spPr>
        <p:txBody>
          <a:bodyPr wrap="none" rtlCol="0">
            <a:spAutoFit/>
          </a:bodyPr>
          <a:lstStyle/>
          <a:p>
            <a:r>
              <a:rPr lang="nl-NL" sz="1600" b="1" dirty="0" smtClean="0">
                <a:solidFill>
                  <a:schemeClr val="accent2">
                    <a:lumMod val="75000"/>
                  </a:schemeClr>
                </a:solidFill>
              </a:rPr>
              <a:t>Test situaties</a:t>
            </a:r>
          </a:p>
        </p:txBody>
      </p:sp>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a:off x="4211960" y="2852936"/>
            <a:ext cx="1080120" cy="1387342"/>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2" name="Rechteraccolade 1"/>
          <p:cNvSpPr/>
          <p:nvPr/>
        </p:nvSpPr>
        <p:spPr>
          <a:xfrm>
            <a:off x="3923928" y="2132856"/>
            <a:ext cx="288032" cy="1440160"/>
          </a:xfrm>
          <a:prstGeom prst="righ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Tree>
    <p:extLst>
      <p:ext uri="{BB962C8B-B14F-4D97-AF65-F5344CB8AC3E}">
        <p14:creationId xmlns:p14="http://schemas.microsoft.com/office/powerpoint/2010/main" val="779134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980728"/>
            <a:ext cx="6321252" cy="56948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kstvak 5"/>
          <p:cNvSpPr txBox="1"/>
          <p:nvPr/>
        </p:nvSpPr>
        <p:spPr>
          <a:xfrm>
            <a:off x="5004048" y="4240278"/>
            <a:ext cx="1880515" cy="584775"/>
          </a:xfrm>
          <a:prstGeom prst="rect">
            <a:avLst/>
          </a:prstGeom>
          <a:noFill/>
        </p:spPr>
        <p:txBody>
          <a:bodyPr wrap="none" rtlCol="0">
            <a:spAutoFit/>
          </a:bodyPr>
          <a:lstStyle/>
          <a:p>
            <a:r>
              <a:rPr lang="nl-NL" sz="1600" b="1" dirty="0" smtClean="0">
                <a:solidFill>
                  <a:schemeClr val="accent2">
                    <a:lumMod val="75000"/>
                  </a:schemeClr>
                </a:solidFill>
              </a:rPr>
              <a:t>Dimensies en</a:t>
            </a:r>
          </a:p>
          <a:p>
            <a:r>
              <a:rPr lang="nl-NL" sz="1600" b="1" dirty="0" smtClean="0">
                <a:solidFill>
                  <a:schemeClr val="accent2">
                    <a:lumMod val="75000"/>
                  </a:schemeClr>
                </a:solidFill>
              </a:rPr>
              <a:t>equivalentieklasses </a:t>
            </a:r>
          </a:p>
        </p:txBody>
      </p:sp>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a:off x="4427984" y="1916832"/>
            <a:ext cx="864096" cy="2323446"/>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95987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547" y="1700808"/>
            <a:ext cx="8183901" cy="50220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Rechte verbindingslijn 13"/>
          <p:cNvCxnSpPr/>
          <p:nvPr/>
        </p:nvCxnSpPr>
        <p:spPr>
          <a:xfrm flipH="1" flipV="1">
            <a:off x="5580112" y="1268760"/>
            <a:ext cx="792088" cy="1872208"/>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6" name="Tekstvak 5"/>
          <p:cNvSpPr txBox="1"/>
          <p:nvPr/>
        </p:nvSpPr>
        <p:spPr>
          <a:xfrm>
            <a:off x="3707904" y="502772"/>
            <a:ext cx="3200684" cy="338554"/>
          </a:xfrm>
          <a:prstGeom prst="rect">
            <a:avLst/>
          </a:prstGeom>
          <a:noFill/>
        </p:spPr>
        <p:txBody>
          <a:bodyPr wrap="none" rtlCol="0">
            <a:spAutoFit/>
          </a:bodyPr>
          <a:lstStyle/>
          <a:p>
            <a:r>
              <a:rPr lang="nl-NL" sz="1600" b="1" dirty="0" smtClean="0">
                <a:solidFill>
                  <a:schemeClr val="accent2">
                    <a:lumMod val="75000"/>
                  </a:schemeClr>
                </a:solidFill>
              </a:rPr>
              <a:t>Soms toevoegen equivalentieklasse</a:t>
            </a:r>
          </a:p>
        </p:txBody>
      </p:sp>
    </p:spTree>
    <p:extLst>
      <p:ext uri="{BB962C8B-B14F-4D97-AF65-F5344CB8AC3E}">
        <p14:creationId xmlns:p14="http://schemas.microsoft.com/office/powerpoint/2010/main" val="1468661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547" y="1700808"/>
            <a:ext cx="8183901" cy="50220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Rechte verbindingslijn 13"/>
          <p:cNvCxnSpPr/>
          <p:nvPr/>
        </p:nvCxnSpPr>
        <p:spPr>
          <a:xfrm flipH="1" flipV="1">
            <a:off x="5580112" y="1268760"/>
            <a:ext cx="792088" cy="1872208"/>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6" name="Tekstvak 5"/>
          <p:cNvSpPr txBox="1"/>
          <p:nvPr/>
        </p:nvSpPr>
        <p:spPr>
          <a:xfrm>
            <a:off x="3707904" y="502772"/>
            <a:ext cx="3675622" cy="830997"/>
          </a:xfrm>
          <a:prstGeom prst="rect">
            <a:avLst/>
          </a:prstGeom>
          <a:noFill/>
        </p:spPr>
        <p:txBody>
          <a:bodyPr wrap="none" rtlCol="0">
            <a:spAutoFit/>
          </a:bodyPr>
          <a:lstStyle/>
          <a:p>
            <a:r>
              <a:rPr lang="nl-NL" sz="1600" b="1" dirty="0" smtClean="0">
                <a:solidFill>
                  <a:schemeClr val="accent2">
                    <a:lumMod val="75000"/>
                  </a:schemeClr>
                </a:solidFill>
              </a:rPr>
              <a:t>Soms toevoegen equivalentieklasse</a:t>
            </a:r>
          </a:p>
          <a:p>
            <a:r>
              <a:rPr lang="nl-NL" sz="1600" b="1" dirty="0" smtClean="0">
                <a:solidFill>
                  <a:schemeClr val="accent2">
                    <a:lumMod val="75000"/>
                  </a:schemeClr>
                </a:solidFill>
              </a:rPr>
              <a:t>Daarna opnieuw verwerken pseudo code</a:t>
            </a:r>
          </a:p>
          <a:p>
            <a:r>
              <a:rPr lang="nl-NL" sz="1600" b="1" dirty="0" smtClean="0">
                <a:solidFill>
                  <a:schemeClr val="accent2">
                    <a:lumMod val="75000"/>
                  </a:schemeClr>
                </a:solidFill>
              </a:rPr>
              <a:t>(zonder overschrijving)</a:t>
            </a:r>
          </a:p>
        </p:txBody>
      </p:sp>
    </p:spTree>
    <p:extLst>
      <p:ext uri="{BB962C8B-B14F-4D97-AF65-F5344CB8AC3E}">
        <p14:creationId xmlns:p14="http://schemas.microsoft.com/office/powerpoint/2010/main" val="11959874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2" name="Rectangle 1"/>
          <p:cNvSpPr/>
          <p:nvPr/>
        </p:nvSpPr>
        <p:spPr>
          <a:xfrm>
            <a:off x="2680257" y="2153829"/>
            <a:ext cx="2804654" cy="661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EVT</a:t>
            </a:r>
            <a:endParaRPr lang="nl-NL" sz="2400" dirty="0"/>
          </a:p>
        </p:txBody>
      </p:sp>
      <p:sp>
        <p:nvSpPr>
          <p:cNvPr id="7" name="Rectangle 6"/>
          <p:cNvSpPr/>
          <p:nvPr/>
        </p:nvSpPr>
        <p:spPr>
          <a:xfrm>
            <a:off x="2664855" y="3810013"/>
            <a:ext cx="5640111"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Logische Testgevallen</a:t>
            </a:r>
            <a:endParaRPr lang="nl-NL" sz="2400" dirty="0"/>
          </a:p>
        </p:txBody>
      </p:sp>
      <p:sp>
        <p:nvSpPr>
          <p:cNvPr id="8" name="Rectangle 7"/>
          <p:cNvSpPr/>
          <p:nvPr/>
        </p:nvSpPr>
        <p:spPr>
          <a:xfrm>
            <a:off x="2652101" y="5466197"/>
            <a:ext cx="5665619"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Fysieke Testgevallen</a:t>
            </a:r>
            <a:endParaRPr lang="nl-NL" sz="2400" dirty="0"/>
          </a:p>
        </p:txBody>
      </p:sp>
      <p:sp>
        <p:nvSpPr>
          <p:cNvPr id="3" name="TextBox 2"/>
          <p:cNvSpPr txBox="1"/>
          <p:nvPr/>
        </p:nvSpPr>
        <p:spPr>
          <a:xfrm>
            <a:off x="793806" y="1922996"/>
            <a:ext cx="1278107" cy="461665"/>
          </a:xfrm>
          <a:prstGeom prst="rect">
            <a:avLst/>
          </a:prstGeom>
          <a:noFill/>
        </p:spPr>
        <p:txBody>
          <a:bodyPr wrap="none" rtlCol="0">
            <a:spAutoFit/>
          </a:bodyPr>
          <a:lstStyle/>
          <a:p>
            <a:r>
              <a:rPr lang="nl-NL" sz="2400" dirty="0" smtClean="0"/>
              <a:t>Niveau 3</a:t>
            </a:r>
            <a:endParaRPr lang="nl-NL" sz="2400" dirty="0"/>
          </a:p>
        </p:txBody>
      </p:sp>
      <p:sp>
        <p:nvSpPr>
          <p:cNvPr id="9" name="TextBox 8"/>
          <p:cNvSpPr txBox="1"/>
          <p:nvPr/>
        </p:nvSpPr>
        <p:spPr>
          <a:xfrm>
            <a:off x="793806" y="3939220"/>
            <a:ext cx="1278107" cy="461665"/>
          </a:xfrm>
          <a:prstGeom prst="rect">
            <a:avLst/>
          </a:prstGeom>
          <a:noFill/>
        </p:spPr>
        <p:txBody>
          <a:bodyPr wrap="none" rtlCol="0">
            <a:spAutoFit/>
          </a:bodyPr>
          <a:lstStyle/>
          <a:p>
            <a:r>
              <a:rPr lang="nl-NL" sz="2400" dirty="0" smtClean="0"/>
              <a:t>Niveau 2</a:t>
            </a:r>
            <a:endParaRPr lang="nl-NL" sz="2400" dirty="0"/>
          </a:p>
        </p:txBody>
      </p:sp>
      <p:sp>
        <p:nvSpPr>
          <p:cNvPr id="11" name="Rectangle 10"/>
          <p:cNvSpPr/>
          <p:nvPr/>
        </p:nvSpPr>
        <p:spPr>
          <a:xfrm>
            <a:off x="5484910" y="2153829"/>
            <a:ext cx="2804654" cy="661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Testgraaf</a:t>
            </a:r>
            <a:endParaRPr lang="nl-NL" sz="2400" dirty="0"/>
          </a:p>
        </p:txBody>
      </p:sp>
      <p:sp>
        <p:nvSpPr>
          <p:cNvPr id="14" name="TextBox 13"/>
          <p:cNvSpPr txBox="1"/>
          <p:nvPr/>
        </p:nvSpPr>
        <p:spPr>
          <a:xfrm>
            <a:off x="793806" y="5595404"/>
            <a:ext cx="1278107" cy="461665"/>
          </a:xfrm>
          <a:prstGeom prst="rect">
            <a:avLst/>
          </a:prstGeom>
          <a:noFill/>
        </p:spPr>
        <p:txBody>
          <a:bodyPr wrap="none" rtlCol="0">
            <a:spAutoFit/>
          </a:bodyPr>
          <a:lstStyle/>
          <a:p>
            <a:r>
              <a:rPr lang="nl-NL" sz="2400" dirty="0" smtClean="0"/>
              <a:t>Niveau 1</a:t>
            </a:r>
            <a:endParaRPr lang="nl-NL" sz="2400" dirty="0"/>
          </a:p>
        </p:txBody>
      </p:sp>
      <p:sp>
        <p:nvSpPr>
          <p:cNvPr id="15" name="TextBox 14"/>
          <p:cNvSpPr txBox="1"/>
          <p:nvPr/>
        </p:nvSpPr>
        <p:spPr>
          <a:xfrm>
            <a:off x="793806" y="548680"/>
            <a:ext cx="2917658" cy="523220"/>
          </a:xfrm>
          <a:prstGeom prst="rect">
            <a:avLst/>
          </a:prstGeom>
          <a:noFill/>
        </p:spPr>
        <p:txBody>
          <a:bodyPr wrap="none" rtlCol="0">
            <a:spAutoFit/>
          </a:bodyPr>
          <a:lstStyle/>
          <a:p>
            <a:r>
              <a:rPr lang="nl-NL" sz="2800" dirty="0" smtClean="0"/>
              <a:t>Abstractie niveau’s</a:t>
            </a:r>
            <a:endParaRPr lang="nl-NL" sz="2800" dirty="0"/>
          </a:p>
        </p:txBody>
      </p:sp>
      <p:sp>
        <p:nvSpPr>
          <p:cNvPr id="16" name="Rectangle 15"/>
          <p:cNvSpPr/>
          <p:nvPr/>
        </p:nvSpPr>
        <p:spPr>
          <a:xfrm>
            <a:off x="2680257" y="1492601"/>
            <a:ext cx="5609308" cy="661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Testspecificatie</a:t>
            </a:r>
            <a:endParaRPr lang="nl-NL" sz="2400" dirty="0"/>
          </a:p>
        </p:txBody>
      </p:sp>
    </p:spTree>
    <p:extLst>
      <p:ext uri="{BB962C8B-B14F-4D97-AF65-F5344CB8AC3E}">
        <p14:creationId xmlns:p14="http://schemas.microsoft.com/office/powerpoint/2010/main" val="6419862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844824"/>
            <a:ext cx="9036496" cy="4755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kstvak 4"/>
          <p:cNvSpPr txBox="1"/>
          <p:nvPr/>
        </p:nvSpPr>
        <p:spPr>
          <a:xfrm>
            <a:off x="683568" y="512144"/>
            <a:ext cx="1636987" cy="369332"/>
          </a:xfrm>
          <a:prstGeom prst="rect">
            <a:avLst/>
          </a:prstGeom>
          <a:noFill/>
        </p:spPr>
        <p:txBody>
          <a:bodyPr wrap="none" rtlCol="0">
            <a:spAutoFit/>
          </a:bodyPr>
          <a:lstStyle/>
          <a:p>
            <a:r>
              <a:rPr lang="nl-NL" dirty="0" smtClean="0"/>
              <a:t>Psuedo </a:t>
            </a:r>
            <a:r>
              <a:rPr lang="nl-NL" dirty="0" smtClean="0"/>
              <a:t>tabblad</a:t>
            </a:r>
            <a:endParaRPr lang="nl-NL" dirty="0"/>
          </a:p>
        </p:txBody>
      </p:sp>
      <p:cxnSp>
        <p:nvCxnSpPr>
          <p:cNvPr id="4" name="Rechte verbindingslijn 13"/>
          <p:cNvCxnSpPr/>
          <p:nvPr/>
        </p:nvCxnSpPr>
        <p:spPr>
          <a:xfrm flipH="1" flipV="1">
            <a:off x="5580112" y="1268760"/>
            <a:ext cx="1224136" cy="3240360"/>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6" name="Tekstvak 5"/>
          <p:cNvSpPr txBox="1"/>
          <p:nvPr/>
        </p:nvSpPr>
        <p:spPr>
          <a:xfrm>
            <a:off x="3707903" y="554571"/>
            <a:ext cx="3573286" cy="584775"/>
          </a:xfrm>
          <a:prstGeom prst="rect">
            <a:avLst/>
          </a:prstGeom>
          <a:noFill/>
        </p:spPr>
        <p:txBody>
          <a:bodyPr wrap="none" rtlCol="0">
            <a:spAutoFit/>
          </a:bodyPr>
          <a:lstStyle/>
          <a:p>
            <a:r>
              <a:rPr lang="nl-NL" sz="1600" b="1" dirty="0" smtClean="0">
                <a:solidFill>
                  <a:schemeClr val="accent2">
                    <a:lumMod val="75000"/>
                  </a:schemeClr>
                </a:solidFill>
              </a:rPr>
              <a:t>Keuze overschrijven equivalentieklasses</a:t>
            </a:r>
          </a:p>
          <a:p>
            <a:r>
              <a:rPr lang="nl-NL" sz="1600" b="1" dirty="0" smtClean="0">
                <a:solidFill>
                  <a:schemeClr val="accent2">
                    <a:lumMod val="75000"/>
                  </a:schemeClr>
                </a:solidFill>
              </a:rPr>
              <a:t>Na selecteren “Verwerken” macro</a:t>
            </a:r>
            <a:endParaRPr lang="nl-NL" sz="1600" b="1" dirty="0" smtClean="0">
              <a:solidFill>
                <a:schemeClr val="accent2">
                  <a:lumMod val="75000"/>
                </a:schemeClr>
              </a:solidFill>
            </a:endParaRPr>
          </a:p>
        </p:txBody>
      </p:sp>
      <p:sp>
        <p:nvSpPr>
          <p:cNvPr id="7" name="Rectangle 6"/>
          <p:cNvSpPr/>
          <p:nvPr/>
        </p:nvSpPr>
        <p:spPr>
          <a:xfrm>
            <a:off x="251520" y="1988840"/>
            <a:ext cx="1739201" cy="504056"/>
          </a:xfrm>
          <a:prstGeom prst="rect">
            <a:avLst/>
          </a:prstGeom>
          <a:solidFill>
            <a:schemeClr val="accent1">
              <a:alpha val="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1579720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980728"/>
            <a:ext cx="6321252" cy="56948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kstvak 5"/>
          <p:cNvSpPr txBox="1"/>
          <p:nvPr/>
        </p:nvSpPr>
        <p:spPr>
          <a:xfrm>
            <a:off x="3730749" y="544575"/>
            <a:ext cx="2588337" cy="338554"/>
          </a:xfrm>
          <a:prstGeom prst="rect">
            <a:avLst/>
          </a:prstGeom>
          <a:noFill/>
        </p:spPr>
        <p:txBody>
          <a:bodyPr wrap="none" rtlCol="0">
            <a:spAutoFit/>
          </a:bodyPr>
          <a:lstStyle/>
          <a:p>
            <a:r>
              <a:rPr lang="nl-NL" sz="1600" b="1" dirty="0" smtClean="0">
                <a:solidFill>
                  <a:schemeClr val="accent2">
                    <a:lumMod val="75000"/>
                  </a:schemeClr>
                </a:solidFill>
              </a:rPr>
              <a:t>Maakt logische testgevallen </a:t>
            </a:r>
          </a:p>
        </p:txBody>
      </p:sp>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flipV="1">
            <a:off x="2339752" y="764704"/>
            <a:ext cx="1368152" cy="576064"/>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8" name="Rechthoek 7"/>
          <p:cNvSpPr/>
          <p:nvPr/>
        </p:nvSpPr>
        <p:spPr>
          <a:xfrm>
            <a:off x="1162628" y="5373216"/>
            <a:ext cx="5785635" cy="1302398"/>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1989053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980728"/>
            <a:ext cx="6321252" cy="56948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kstvak 5"/>
          <p:cNvSpPr txBox="1"/>
          <p:nvPr/>
        </p:nvSpPr>
        <p:spPr>
          <a:xfrm>
            <a:off x="3730749" y="544575"/>
            <a:ext cx="2588337" cy="338554"/>
          </a:xfrm>
          <a:prstGeom prst="rect">
            <a:avLst/>
          </a:prstGeom>
          <a:noFill/>
        </p:spPr>
        <p:txBody>
          <a:bodyPr wrap="none" rtlCol="0">
            <a:spAutoFit/>
          </a:bodyPr>
          <a:lstStyle/>
          <a:p>
            <a:r>
              <a:rPr lang="nl-NL" sz="1600" b="1" dirty="0" smtClean="0">
                <a:solidFill>
                  <a:schemeClr val="accent2">
                    <a:lumMod val="75000"/>
                  </a:schemeClr>
                </a:solidFill>
              </a:rPr>
              <a:t>Maakt logische testgevallen </a:t>
            </a:r>
          </a:p>
        </p:txBody>
      </p:sp>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flipV="1">
            <a:off x="2339752" y="764704"/>
            <a:ext cx="1368152" cy="576064"/>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8" name="Rechthoek 7"/>
          <p:cNvSpPr/>
          <p:nvPr/>
        </p:nvSpPr>
        <p:spPr>
          <a:xfrm>
            <a:off x="1162628" y="5373216"/>
            <a:ext cx="5785635" cy="1302398"/>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Rechteraccolade 1"/>
          <p:cNvSpPr/>
          <p:nvPr/>
        </p:nvSpPr>
        <p:spPr>
          <a:xfrm>
            <a:off x="4362450" y="2132856"/>
            <a:ext cx="288032" cy="3168352"/>
          </a:xfrm>
          <a:prstGeom prst="righ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9" name="Tekstvak 8"/>
          <p:cNvSpPr txBox="1"/>
          <p:nvPr/>
        </p:nvSpPr>
        <p:spPr>
          <a:xfrm>
            <a:off x="4704515" y="3547755"/>
            <a:ext cx="1597297" cy="338554"/>
          </a:xfrm>
          <a:prstGeom prst="rect">
            <a:avLst/>
          </a:prstGeom>
          <a:noFill/>
        </p:spPr>
        <p:txBody>
          <a:bodyPr wrap="none" rtlCol="0">
            <a:spAutoFit/>
          </a:bodyPr>
          <a:lstStyle/>
          <a:p>
            <a:r>
              <a:rPr lang="nl-NL" sz="1600" b="1" dirty="0" smtClean="0">
                <a:solidFill>
                  <a:schemeClr val="accent2">
                    <a:lumMod val="75000"/>
                  </a:schemeClr>
                </a:solidFill>
              </a:rPr>
              <a:t>Op basis hiervan</a:t>
            </a:r>
          </a:p>
        </p:txBody>
      </p:sp>
    </p:spTree>
    <p:extLst>
      <p:ext uri="{BB962C8B-B14F-4D97-AF65-F5344CB8AC3E}">
        <p14:creationId xmlns:p14="http://schemas.microsoft.com/office/powerpoint/2010/main" val="3991952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980727"/>
            <a:ext cx="6321252" cy="56948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kstvak 5"/>
          <p:cNvSpPr txBox="1"/>
          <p:nvPr/>
        </p:nvSpPr>
        <p:spPr>
          <a:xfrm>
            <a:off x="3730749" y="544575"/>
            <a:ext cx="1863267" cy="338554"/>
          </a:xfrm>
          <a:prstGeom prst="rect">
            <a:avLst/>
          </a:prstGeom>
          <a:noFill/>
        </p:spPr>
        <p:txBody>
          <a:bodyPr wrap="none" rtlCol="0">
            <a:spAutoFit/>
          </a:bodyPr>
          <a:lstStyle/>
          <a:p>
            <a:r>
              <a:rPr lang="nl-NL" sz="1600" b="1" dirty="0" smtClean="0">
                <a:solidFill>
                  <a:schemeClr val="accent2">
                    <a:lumMod val="75000"/>
                  </a:schemeClr>
                </a:solidFill>
              </a:rPr>
              <a:t>Maakt test situaties</a:t>
            </a:r>
          </a:p>
        </p:txBody>
      </p:sp>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flipV="1">
            <a:off x="1691680" y="764704"/>
            <a:ext cx="2016224" cy="576064"/>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8" name="Rechthoek 7"/>
          <p:cNvSpPr/>
          <p:nvPr/>
        </p:nvSpPr>
        <p:spPr>
          <a:xfrm>
            <a:off x="975023" y="2132856"/>
            <a:ext cx="2948905" cy="1512168"/>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47434825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980727"/>
            <a:ext cx="6321252" cy="56948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kstvak 5"/>
          <p:cNvSpPr txBox="1"/>
          <p:nvPr/>
        </p:nvSpPr>
        <p:spPr>
          <a:xfrm>
            <a:off x="3730749" y="544575"/>
            <a:ext cx="1863267" cy="338554"/>
          </a:xfrm>
          <a:prstGeom prst="rect">
            <a:avLst/>
          </a:prstGeom>
          <a:noFill/>
        </p:spPr>
        <p:txBody>
          <a:bodyPr wrap="none" rtlCol="0">
            <a:spAutoFit/>
          </a:bodyPr>
          <a:lstStyle/>
          <a:p>
            <a:r>
              <a:rPr lang="nl-NL" sz="1600" b="1" dirty="0" smtClean="0">
                <a:solidFill>
                  <a:schemeClr val="accent2">
                    <a:lumMod val="75000"/>
                  </a:schemeClr>
                </a:solidFill>
              </a:rPr>
              <a:t>Maakt test situaties</a:t>
            </a:r>
          </a:p>
        </p:txBody>
      </p:sp>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flipV="1">
            <a:off x="1691680" y="764704"/>
            <a:ext cx="2016224" cy="576064"/>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8" name="Rechthoek 7"/>
          <p:cNvSpPr/>
          <p:nvPr/>
        </p:nvSpPr>
        <p:spPr>
          <a:xfrm>
            <a:off x="975023" y="2132856"/>
            <a:ext cx="2948905" cy="1512168"/>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hteraccolade 2"/>
          <p:cNvSpPr/>
          <p:nvPr/>
        </p:nvSpPr>
        <p:spPr>
          <a:xfrm>
            <a:off x="7380312" y="1484784"/>
            <a:ext cx="216024" cy="504056"/>
          </a:xfrm>
          <a:prstGeom prst="righ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9" name="Tekstvak 8"/>
          <p:cNvSpPr txBox="1"/>
          <p:nvPr/>
        </p:nvSpPr>
        <p:spPr>
          <a:xfrm>
            <a:off x="7382569" y="2514362"/>
            <a:ext cx="1597297" cy="338554"/>
          </a:xfrm>
          <a:prstGeom prst="rect">
            <a:avLst/>
          </a:prstGeom>
          <a:noFill/>
        </p:spPr>
        <p:txBody>
          <a:bodyPr wrap="none" rtlCol="0">
            <a:spAutoFit/>
          </a:bodyPr>
          <a:lstStyle/>
          <a:p>
            <a:r>
              <a:rPr lang="nl-NL" sz="1600" b="1" dirty="0" smtClean="0">
                <a:solidFill>
                  <a:schemeClr val="accent2">
                    <a:lumMod val="75000"/>
                  </a:schemeClr>
                </a:solidFill>
              </a:rPr>
              <a:t>Op basis hiervan</a:t>
            </a:r>
          </a:p>
        </p:txBody>
      </p:sp>
      <p:cxnSp>
        <p:nvCxnSpPr>
          <p:cNvPr id="15" name="Rechte verbindingslijn 14"/>
          <p:cNvCxnSpPr>
            <a:stCxn id="3" idx="1"/>
          </p:cNvCxnSpPr>
          <p:nvPr/>
        </p:nvCxnSpPr>
        <p:spPr>
          <a:xfrm>
            <a:off x="7596336" y="1736812"/>
            <a:ext cx="432048" cy="777550"/>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243482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547" y="1700808"/>
            <a:ext cx="8183901" cy="50220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58163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547" y="1700808"/>
            <a:ext cx="8183901" cy="50220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kstvak 5"/>
          <p:cNvSpPr txBox="1"/>
          <p:nvPr/>
        </p:nvSpPr>
        <p:spPr>
          <a:xfrm>
            <a:off x="4540303" y="550241"/>
            <a:ext cx="1751185" cy="338554"/>
          </a:xfrm>
          <a:prstGeom prst="rect">
            <a:avLst/>
          </a:prstGeom>
          <a:noFill/>
        </p:spPr>
        <p:txBody>
          <a:bodyPr wrap="none" rtlCol="0">
            <a:spAutoFit/>
          </a:bodyPr>
          <a:lstStyle/>
          <a:p>
            <a:r>
              <a:rPr lang="nl-NL" sz="1600" b="1" dirty="0" smtClean="0">
                <a:solidFill>
                  <a:schemeClr val="accent2">
                    <a:lumMod val="75000"/>
                  </a:schemeClr>
                </a:solidFill>
              </a:rPr>
              <a:t>Dimensie/conditie</a:t>
            </a:r>
          </a:p>
        </p:txBody>
      </p:sp>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flipV="1">
            <a:off x="2771800" y="848160"/>
            <a:ext cx="1740697" cy="1500720"/>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9" name="Rechthoek 8"/>
          <p:cNvSpPr/>
          <p:nvPr/>
        </p:nvSpPr>
        <p:spPr>
          <a:xfrm>
            <a:off x="1763688" y="2294117"/>
            <a:ext cx="1656184" cy="1134883"/>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9527696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547" y="1700808"/>
            <a:ext cx="8183901" cy="50220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kstvak 5"/>
          <p:cNvSpPr txBox="1"/>
          <p:nvPr/>
        </p:nvSpPr>
        <p:spPr>
          <a:xfrm>
            <a:off x="4540303" y="550241"/>
            <a:ext cx="3857787" cy="338554"/>
          </a:xfrm>
          <a:prstGeom prst="rect">
            <a:avLst/>
          </a:prstGeom>
          <a:noFill/>
        </p:spPr>
        <p:txBody>
          <a:bodyPr wrap="none" rtlCol="0">
            <a:spAutoFit/>
          </a:bodyPr>
          <a:lstStyle/>
          <a:p>
            <a:r>
              <a:rPr lang="nl-NL" sz="1600" b="1" dirty="0" smtClean="0">
                <a:solidFill>
                  <a:schemeClr val="accent2">
                    <a:lumMod val="75000"/>
                  </a:schemeClr>
                </a:solidFill>
              </a:rPr>
              <a:t>Mogelijke uitkomsten / equivalentieklasses</a:t>
            </a:r>
          </a:p>
        </p:txBody>
      </p:sp>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flipV="1">
            <a:off x="4067944" y="881476"/>
            <a:ext cx="576064" cy="1411234"/>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9" name="Rechthoek 8"/>
          <p:cNvSpPr/>
          <p:nvPr/>
        </p:nvSpPr>
        <p:spPr>
          <a:xfrm>
            <a:off x="3419872" y="2292709"/>
            <a:ext cx="5184576" cy="1134883"/>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8355617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547" y="1700808"/>
            <a:ext cx="8183901" cy="50220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kstvak 5"/>
          <p:cNvSpPr txBox="1"/>
          <p:nvPr/>
        </p:nvSpPr>
        <p:spPr>
          <a:xfrm>
            <a:off x="4540303" y="550241"/>
            <a:ext cx="2644891" cy="584775"/>
          </a:xfrm>
          <a:prstGeom prst="rect">
            <a:avLst/>
          </a:prstGeom>
          <a:noFill/>
        </p:spPr>
        <p:txBody>
          <a:bodyPr wrap="none" rtlCol="0">
            <a:spAutoFit/>
          </a:bodyPr>
          <a:lstStyle/>
          <a:p>
            <a:r>
              <a:rPr lang="nl-NL" sz="1600" b="1" dirty="0" smtClean="0">
                <a:solidFill>
                  <a:schemeClr val="accent2">
                    <a:lumMod val="75000"/>
                  </a:schemeClr>
                </a:solidFill>
              </a:rPr>
              <a:t>Vertaling equivalentieklasses</a:t>
            </a:r>
          </a:p>
          <a:p>
            <a:r>
              <a:rPr lang="nl-NL" sz="1600" b="1" dirty="0">
                <a:solidFill>
                  <a:schemeClr val="accent2">
                    <a:lumMod val="75000"/>
                  </a:schemeClr>
                </a:solidFill>
              </a:rPr>
              <a:t>n</a:t>
            </a:r>
            <a:r>
              <a:rPr lang="nl-NL" sz="1600" b="1" dirty="0" smtClean="0">
                <a:solidFill>
                  <a:schemeClr val="accent2">
                    <a:lumMod val="75000"/>
                  </a:schemeClr>
                </a:solidFill>
              </a:rPr>
              <a:t>aar test situaties</a:t>
            </a:r>
          </a:p>
        </p:txBody>
      </p:sp>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a:stCxn id="13" idx="0"/>
          </p:cNvCxnSpPr>
          <p:nvPr/>
        </p:nvCxnSpPr>
        <p:spPr>
          <a:xfrm flipV="1">
            <a:off x="3415520" y="1135016"/>
            <a:ext cx="1300496" cy="2438000"/>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3" name="Rechthoek 12"/>
          <p:cNvSpPr/>
          <p:nvPr/>
        </p:nvSpPr>
        <p:spPr>
          <a:xfrm>
            <a:off x="539552" y="3573016"/>
            <a:ext cx="5751936" cy="3149886"/>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1659363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547" y="1700808"/>
            <a:ext cx="8183901" cy="50220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kstvak 5"/>
          <p:cNvSpPr txBox="1"/>
          <p:nvPr/>
        </p:nvSpPr>
        <p:spPr>
          <a:xfrm>
            <a:off x="4540303" y="550241"/>
            <a:ext cx="2644891" cy="584775"/>
          </a:xfrm>
          <a:prstGeom prst="rect">
            <a:avLst/>
          </a:prstGeom>
          <a:noFill/>
        </p:spPr>
        <p:txBody>
          <a:bodyPr wrap="none" rtlCol="0">
            <a:spAutoFit/>
          </a:bodyPr>
          <a:lstStyle/>
          <a:p>
            <a:r>
              <a:rPr lang="nl-NL" sz="1600" b="1" dirty="0" smtClean="0">
                <a:solidFill>
                  <a:schemeClr val="accent2">
                    <a:lumMod val="75000"/>
                  </a:schemeClr>
                </a:solidFill>
              </a:rPr>
              <a:t>Vertaling equivalentieklasses</a:t>
            </a:r>
          </a:p>
          <a:p>
            <a:r>
              <a:rPr lang="nl-NL" sz="1600" b="1" dirty="0">
                <a:solidFill>
                  <a:schemeClr val="accent2">
                    <a:lumMod val="75000"/>
                  </a:schemeClr>
                </a:solidFill>
              </a:rPr>
              <a:t>n</a:t>
            </a:r>
            <a:r>
              <a:rPr lang="nl-NL" sz="1600" b="1" dirty="0" smtClean="0">
                <a:solidFill>
                  <a:schemeClr val="accent2">
                    <a:lumMod val="75000"/>
                  </a:schemeClr>
                </a:solidFill>
              </a:rPr>
              <a:t>aar test situaties</a:t>
            </a:r>
          </a:p>
        </p:txBody>
      </p:sp>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a:stCxn id="13" idx="0"/>
          </p:cNvCxnSpPr>
          <p:nvPr/>
        </p:nvCxnSpPr>
        <p:spPr>
          <a:xfrm flipV="1">
            <a:off x="3415520" y="1135016"/>
            <a:ext cx="1300496" cy="2438000"/>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3" name="Rechthoek 12"/>
          <p:cNvSpPr/>
          <p:nvPr/>
        </p:nvSpPr>
        <p:spPr>
          <a:xfrm>
            <a:off x="539552" y="3573016"/>
            <a:ext cx="5751936" cy="3149886"/>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7" name="Rechte verbindingslijn 6"/>
          <p:cNvCxnSpPr/>
          <p:nvPr/>
        </p:nvCxnSpPr>
        <p:spPr>
          <a:xfrm flipV="1">
            <a:off x="1691680" y="1412776"/>
            <a:ext cx="504056" cy="576064"/>
          </a:xfrm>
          <a:prstGeom prst="line">
            <a:avLst/>
          </a:prstGeom>
          <a:ln w="22225">
            <a:prstDash val="sysDash"/>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1314696" y="1066238"/>
            <a:ext cx="2587503" cy="338554"/>
          </a:xfrm>
          <a:prstGeom prst="rect">
            <a:avLst/>
          </a:prstGeom>
          <a:noFill/>
        </p:spPr>
        <p:txBody>
          <a:bodyPr wrap="none" rtlCol="0">
            <a:spAutoFit/>
          </a:bodyPr>
          <a:lstStyle/>
          <a:p>
            <a:r>
              <a:rPr lang="nl-NL" sz="1600" b="1" dirty="0" smtClean="0">
                <a:solidFill>
                  <a:schemeClr val="accent2">
                    <a:lumMod val="75000"/>
                  </a:schemeClr>
                </a:solidFill>
              </a:rPr>
              <a:t>Met macro onder deze knop</a:t>
            </a:r>
          </a:p>
        </p:txBody>
      </p:sp>
    </p:spTree>
    <p:extLst>
      <p:ext uri="{BB962C8B-B14F-4D97-AF65-F5344CB8AC3E}">
        <p14:creationId xmlns:p14="http://schemas.microsoft.com/office/powerpoint/2010/main" val="11676169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2" name="Rectangle 1"/>
          <p:cNvSpPr/>
          <p:nvPr/>
        </p:nvSpPr>
        <p:spPr>
          <a:xfrm>
            <a:off x="2680257" y="2153829"/>
            <a:ext cx="2804654" cy="661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EVT</a:t>
            </a:r>
            <a:endParaRPr lang="nl-NL" sz="2400" dirty="0"/>
          </a:p>
        </p:txBody>
      </p:sp>
      <p:sp>
        <p:nvSpPr>
          <p:cNvPr id="7" name="Rectangle 6"/>
          <p:cNvSpPr/>
          <p:nvPr/>
        </p:nvSpPr>
        <p:spPr>
          <a:xfrm>
            <a:off x="2664855" y="3810013"/>
            <a:ext cx="5640111"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Logische Testgevallen</a:t>
            </a:r>
            <a:endParaRPr lang="nl-NL" sz="2400" dirty="0"/>
          </a:p>
        </p:txBody>
      </p:sp>
      <p:sp>
        <p:nvSpPr>
          <p:cNvPr id="8" name="Rectangle 7"/>
          <p:cNvSpPr/>
          <p:nvPr/>
        </p:nvSpPr>
        <p:spPr>
          <a:xfrm>
            <a:off x="2652101" y="5466197"/>
            <a:ext cx="5665619"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Fysieke Testgevallen</a:t>
            </a:r>
            <a:endParaRPr lang="nl-NL" sz="2400" dirty="0"/>
          </a:p>
        </p:txBody>
      </p:sp>
      <p:sp>
        <p:nvSpPr>
          <p:cNvPr id="9" name="TextBox 8"/>
          <p:cNvSpPr txBox="1"/>
          <p:nvPr/>
        </p:nvSpPr>
        <p:spPr>
          <a:xfrm>
            <a:off x="793806" y="3939220"/>
            <a:ext cx="1278107" cy="461665"/>
          </a:xfrm>
          <a:prstGeom prst="rect">
            <a:avLst/>
          </a:prstGeom>
          <a:noFill/>
        </p:spPr>
        <p:txBody>
          <a:bodyPr wrap="none" rtlCol="0">
            <a:spAutoFit/>
          </a:bodyPr>
          <a:lstStyle/>
          <a:p>
            <a:r>
              <a:rPr lang="nl-NL" sz="2400" dirty="0" smtClean="0"/>
              <a:t>Niveau 2</a:t>
            </a:r>
            <a:endParaRPr lang="nl-NL" sz="2400" dirty="0"/>
          </a:p>
        </p:txBody>
      </p:sp>
      <p:sp>
        <p:nvSpPr>
          <p:cNvPr id="11" name="Rectangle 10"/>
          <p:cNvSpPr/>
          <p:nvPr/>
        </p:nvSpPr>
        <p:spPr>
          <a:xfrm>
            <a:off x="5484910" y="2153829"/>
            <a:ext cx="2804654" cy="661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Testgraaf</a:t>
            </a:r>
            <a:endParaRPr lang="nl-NL" sz="2400" dirty="0"/>
          </a:p>
        </p:txBody>
      </p:sp>
      <p:cxnSp>
        <p:nvCxnSpPr>
          <p:cNvPr id="5" name="Straight Arrow Connector 4"/>
          <p:cNvCxnSpPr>
            <a:stCxn id="2" idx="2"/>
          </p:cNvCxnSpPr>
          <p:nvPr/>
        </p:nvCxnSpPr>
        <p:spPr>
          <a:xfrm>
            <a:off x="4082584" y="2815057"/>
            <a:ext cx="0" cy="994956"/>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1" idx="2"/>
          </p:cNvCxnSpPr>
          <p:nvPr/>
        </p:nvCxnSpPr>
        <p:spPr>
          <a:xfrm>
            <a:off x="6887237" y="2815057"/>
            <a:ext cx="0" cy="994956"/>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p:cNvCxnSpPr>
          <p:nvPr/>
        </p:nvCxnSpPr>
        <p:spPr>
          <a:xfrm>
            <a:off x="5484911" y="4530093"/>
            <a:ext cx="0" cy="936104"/>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93806" y="5595404"/>
            <a:ext cx="1278107" cy="461665"/>
          </a:xfrm>
          <a:prstGeom prst="rect">
            <a:avLst/>
          </a:prstGeom>
          <a:noFill/>
        </p:spPr>
        <p:txBody>
          <a:bodyPr wrap="none" rtlCol="0">
            <a:spAutoFit/>
          </a:bodyPr>
          <a:lstStyle/>
          <a:p>
            <a:r>
              <a:rPr lang="nl-NL" sz="2400" dirty="0" smtClean="0"/>
              <a:t>Niveau 1</a:t>
            </a:r>
            <a:endParaRPr lang="nl-NL" sz="2400" dirty="0"/>
          </a:p>
        </p:txBody>
      </p:sp>
      <p:sp>
        <p:nvSpPr>
          <p:cNvPr id="19" name="TextBox 18"/>
          <p:cNvSpPr txBox="1"/>
          <p:nvPr/>
        </p:nvSpPr>
        <p:spPr>
          <a:xfrm>
            <a:off x="793806" y="548680"/>
            <a:ext cx="7495758" cy="523220"/>
          </a:xfrm>
          <a:prstGeom prst="rect">
            <a:avLst/>
          </a:prstGeom>
          <a:noFill/>
        </p:spPr>
        <p:txBody>
          <a:bodyPr wrap="square" rtlCol="0">
            <a:spAutoFit/>
          </a:bodyPr>
          <a:lstStyle/>
          <a:p>
            <a:r>
              <a:rPr lang="nl-NL" sz="2800" dirty="0" smtClean="0"/>
              <a:t>Macro’s voor vertaling naar lager abstractie niveau</a:t>
            </a:r>
            <a:endParaRPr lang="nl-NL" sz="2800" dirty="0"/>
          </a:p>
        </p:txBody>
      </p:sp>
      <p:sp>
        <p:nvSpPr>
          <p:cNvPr id="16" name="Rectangle 15"/>
          <p:cNvSpPr/>
          <p:nvPr/>
        </p:nvSpPr>
        <p:spPr>
          <a:xfrm>
            <a:off x="2680257" y="1492601"/>
            <a:ext cx="5609308" cy="661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Testspecificatie</a:t>
            </a:r>
            <a:endParaRPr lang="nl-NL" sz="2400" dirty="0"/>
          </a:p>
        </p:txBody>
      </p:sp>
      <p:sp>
        <p:nvSpPr>
          <p:cNvPr id="17" name="TextBox 16"/>
          <p:cNvSpPr txBox="1"/>
          <p:nvPr/>
        </p:nvSpPr>
        <p:spPr>
          <a:xfrm>
            <a:off x="793806" y="1922996"/>
            <a:ext cx="1278107" cy="461665"/>
          </a:xfrm>
          <a:prstGeom prst="rect">
            <a:avLst/>
          </a:prstGeom>
          <a:noFill/>
        </p:spPr>
        <p:txBody>
          <a:bodyPr wrap="none" rtlCol="0">
            <a:spAutoFit/>
          </a:bodyPr>
          <a:lstStyle/>
          <a:p>
            <a:r>
              <a:rPr lang="nl-NL" sz="2400" dirty="0" smtClean="0"/>
              <a:t>Niveau 3</a:t>
            </a:r>
            <a:endParaRPr lang="nl-NL" sz="2400" dirty="0"/>
          </a:p>
        </p:txBody>
      </p:sp>
    </p:spTree>
    <p:extLst>
      <p:ext uri="{BB962C8B-B14F-4D97-AF65-F5344CB8AC3E}">
        <p14:creationId xmlns:p14="http://schemas.microsoft.com/office/powerpoint/2010/main" val="25768660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547" y="1700808"/>
            <a:ext cx="8183901" cy="50220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sp>
        <p:nvSpPr>
          <p:cNvPr id="13" name="Rechthoek 12"/>
          <p:cNvSpPr/>
          <p:nvPr/>
        </p:nvSpPr>
        <p:spPr>
          <a:xfrm>
            <a:off x="539552" y="3573016"/>
            <a:ext cx="5751936" cy="57606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Rechthoek 9"/>
          <p:cNvSpPr/>
          <p:nvPr/>
        </p:nvSpPr>
        <p:spPr>
          <a:xfrm>
            <a:off x="971600" y="2420888"/>
            <a:ext cx="5751936" cy="21602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4" name="Gekromde verbindingslijn 3"/>
          <p:cNvCxnSpPr>
            <a:stCxn id="10" idx="3"/>
            <a:endCxn id="13" idx="3"/>
          </p:cNvCxnSpPr>
          <p:nvPr/>
        </p:nvCxnSpPr>
        <p:spPr>
          <a:xfrm flipH="1">
            <a:off x="6291488" y="2528900"/>
            <a:ext cx="432048" cy="1332148"/>
          </a:xfrm>
          <a:prstGeom prst="curvedConnector3">
            <a:avLst>
              <a:gd name="adj1" fmla="val -5291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7" name="Tekstvak 5"/>
          <p:cNvSpPr txBox="1"/>
          <p:nvPr/>
        </p:nvSpPr>
        <p:spPr>
          <a:xfrm>
            <a:off x="3563889" y="550241"/>
            <a:ext cx="3621306" cy="338554"/>
          </a:xfrm>
          <a:prstGeom prst="rect">
            <a:avLst/>
          </a:prstGeom>
          <a:noFill/>
        </p:spPr>
        <p:txBody>
          <a:bodyPr wrap="square" rtlCol="0">
            <a:spAutoFit/>
          </a:bodyPr>
          <a:lstStyle/>
          <a:p>
            <a:r>
              <a:rPr lang="nl-NL" sz="1600" b="1" dirty="0" smtClean="0">
                <a:solidFill>
                  <a:schemeClr val="accent2">
                    <a:lumMod val="75000"/>
                  </a:schemeClr>
                </a:solidFill>
              </a:rPr>
              <a:t>Vertaling regel van Soort “Normaal”</a:t>
            </a:r>
          </a:p>
        </p:txBody>
      </p:sp>
    </p:spTree>
    <p:extLst>
      <p:ext uri="{BB962C8B-B14F-4D97-AF65-F5344CB8AC3E}">
        <p14:creationId xmlns:p14="http://schemas.microsoft.com/office/powerpoint/2010/main" val="189853488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547" y="1700808"/>
            <a:ext cx="8183901" cy="50220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flipV="1">
            <a:off x="1570105" y="1484784"/>
            <a:ext cx="337599" cy="1069848"/>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3" name="Rechthoek 12"/>
          <p:cNvSpPr/>
          <p:nvPr/>
        </p:nvSpPr>
        <p:spPr>
          <a:xfrm>
            <a:off x="1115616" y="2276872"/>
            <a:ext cx="648072" cy="1152128"/>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Tekstvak 10"/>
          <p:cNvSpPr txBox="1"/>
          <p:nvPr/>
        </p:nvSpPr>
        <p:spPr>
          <a:xfrm>
            <a:off x="1314696" y="1066238"/>
            <a:ext cx="4216411" cy="338554"/>
          </a:xfrm>
          <a:prstGeom prst="rect">
            <a:avLst/>
          </a:prstGeom>
          <a:noFill/>
        </p:spPr>
        <p:txBody>
          <a:bodyPr wrap="none" rtlCol="0">
            <a:spAutoFit/>
          </a:bodyPr>
          <a:lstStyle/>
          <a:p>
            <a:r>
              <a:rPr lang="nl-NL" sz="1600" b="1" dirty="0" smtClean="0">
                <a:solidFill>
                  <a:schemeClr val="accent2">
                    <a:lumMod val="75000"/>
                  </a:schemeClr>
                </a:solidFill>
              </a:rPr>
              <a:t>“Normaal” impliceert extra equivalentieklasse</a:t>
            </a:r>
          </a:p>
        </p:txBody>
      </p:sp>
    </p:spTree>
    <p:extLst>
      <p:ext uri="{BB962C8B-B14F-4D97-AF65-F5344CB8AC3E}">
        <p14:creationId xmlns:p14="http://schemas.microsoft.com/office/powerpoint/2010/main" val="361175610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547" y="1700808"/>
            <a:ext cx="8183901" cy="50220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kstvak 5"/>
          <p:cNvSpPr txBox="1"/>
          <p:nvPr/>
        </p:nvSpPr>
        <p:spPr>
          <a:xfrm>
            <a:off x="6532992" y="3627080"/>
            <a:ext cx="1927066" cy="584775"/>
          </a:xfrm>
          <a:prstGeom prst="rect">
            <a:avLst/>
          </a:prstGeom>
          <a:noFill/>
        </p:spPr>
        <p:txBody>
          <a:bodyPr wrap="none" rtlCol="0">
            <a:spAutoFit/>
          </a:bodyPr>
          <a:lstStyle/>
          <a:p>
            <a:r>
              <a:rPr lang="nl-NL" sz="1600" b="1" dirty="0" smtClean="0">
                <a:solidFill>
                  <a:schemeClr val="accent2">
                    <a:lumMod val="75000"/>
                  </a:schemeClr>
                </a:solidFill>
              </a:rPr>
              <a:t>Kan ook “Nee” zijn,</a:t>
            </a:r>
          </a:p>
          <a:p>
            <a:r>
              <a:rPr lang="nl-NL" sz="1600" b="1" dirty="0" smtClean="0">
                <a:solidFill>
                  <a:schemeClr val="accent2">
                    <a:lumMod val="75000"/>
                  </a:schemeClr>
                </a:solidFill>
              </a:rPr>
              <a:t>voegt alternatief toe</a:t>
            </a:r>
          </a:p>
        </p:txBody>
      </p:sp>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flipV="1">
            <a:off x="1570105" y="1484784"/>
            <a:ext cx="337599" cy="1069848"/>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3" name="Rechthoek 12"/>
          <p:cNvSpPr/>
          <p:nvPr/>
        </p:nvSpPr>
        <p:spPr>
          <a:xfrm>
            <a:off x="1115616" y="2276872"/>
            <a:ext cx="648072" cy="1152128"/>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Tekstvak 10"/>
          <p:cNvSpPr txBox="1"/>
          <p:nvPr/>
        </p:nvSpPr>
        <p:spPr>
          <a:xfrm>
            <a:off x="1314696" y="1066238"/>
            <a:ext cx="4216411" cy="338554"/>
          </a:xfrm>
          <a:prstGeom prst="rect">
            <a:avLst/>
          </a:prstGeom>
          <a:noFill/>
        </p:spPr>
        <p:txBody>
          <a:bodyPr wrap="none" rtlCol="0">
            <a:spAutoFit/>
          </a:bodyPr>
          <a:lstStyle/>
          <a:p>
            <a:r>
              <a:rPr lang="nl-NL" sz="1600" b="1" dirty="0" smtClean="0">
                <a:solidFill>
                  <a:schemeClr val="accent2">
                    <a:lumMod val="75000"/>
                  </a:schemeClr>
                </a:solidFill>
              </a:rPr>
              <a:t>“Normaal” impliceert extra equivalentieklasse</a:t>
            </a:r>
          </a:p>
        </p:txBody>
      </p:sp>
      <p:sp>
        <p:nvSpPr>
          <p:cNvPr id="8" name="Rechthoek 7"/>
          <p:cNvSpPr/>
          <p:nvPr/>
        </p:nvSpPr>
        <p:spPr>
          <a:xfrm>
            <a:off x="539552" y="3573016"/>
            <a:ext cx="5751936" cy="57606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2" name="Rechte verbindingslijn 11"/>
          <p:cNvCxnSpPr/>
          <p:nvPr/>
        </p:nvCxnSpPr>
        <p:spPr>
          <a:xfrm flipV="1">
            <a:off x="5652120" y="3796358"/>
            <a:ext cx="880872" cy="159982"/>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59325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547" y="1700808"/>
            <a:ext cx="8183901" cy="50220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flipV="1">
            <a:off x="1570105" y="1484784"/>
            <a:ext cx="337599" cy="1656184"/>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1314696" y="1066238"/>
            <a:ext cx="4569777" cy="338554"/>
          </a:xfrm>
          <a:prstGeom prst="rect">
            <a:avLst/>
          </a:prstGeom>
          <a:noFill/>
        </p:spPr>
        <p:txBody>
          <a:bodyPr wrap="none" rtlCol="0">
            <a:spAutoFit/>
          </a:bodyPr>
          <a:lstStyle/>
          <a:p>
            <a:r>
              <a:rPr lang="nl-NL" sz="1600" b="1" dirty="0" smtClean="0">
                <a:solidFill>
                  <a:schemeClr val="accent2">
                    <a:lumMod val="75000"/>
                  </a:schemeClr>
                </a:solidFill>
              </a:rPr>
              <a:t>“Exclusief” impliceert geen extra equivalentieklasse</a:t>
            </a:r>
          </a:p>
        </p:txBody>
      </p:sp>
      <p:sp>
        <p:nvSpPr>
          <p:cNvPr id="8" name="Rechthoek 7"/>
          <p:cNvSpPr/>
          <p:nvPr/>
        </p:nvSpPr>
        <p:spPr>
          <a:xfrm>
            <a:off x="539552" y="5517232"/>
            <a:ext cx="5751936" cy="648072"/>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Rechthoek 9"/>
          <p:cNvSpPr/>
          <p:nvPr/>
        </p:nvSpPr>
        <p:spPr>
          <a:xfrm>
            <a:off x="1115616" y="3068960"/>
            <a:ext cx="5751936" cy="18002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Tekstvak 10"/>
          <p:cNvSpPr txBox="1"/>
          <p:nvPr/>
        </p:nvSpPr>
        <p:spPr>
          <a:xfrm>
            <a:off x="6437560" y="5013176"/>
            <a:ext cx="2160240" cy="338554"/>
          </a:xfrm>
          <a:prstGeom prst="rect">
            <a:avLst/>
          </a:prstGeom>
          <a:noFill/>
        </p:spPr>
        <p:txBody>
          <a:bodyPr wrap="square" rtlCol="0">
            <a:spAutoFit/>
          </a:bodyPr>
          <a:lstStyle/>
          <a:p>
            <a:r>
              <a:rPr lang="nl-NL" sz="1600" b="1" dirty="0" smtClean="0">
                <a:solidFill>
                  <a:schemeClr val="accent2">
                    <a:lumMod val="75000"/>
                  </a:schemeClr>
                </a:solidFill>
              </a:rPr>
              <a:t>Zijn elkaars alternatief</a:t>
            </a:r>
          </a:p>
        </p:txBody>
      </p:sp>
      <p:cxnSp>
        <p:nvCxnSpPr>
          <p:cNvPr id="12" name="Rechte verbindingslijn 13"/>
          <p:cNvCxnSpPr/>
          <p:nvPr/>
        </p:nvCxnSpPr>
        <p:spPr>
          <a:xfrm flipV="1">
            <a:off x="6291488" y="5351730"/>
            <a:ext cx="728784" cy="516309"/>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95405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49" y="1628800"/>
            <a:ext cx="7638280" cy="50821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a:off x="4139952" y="4725144"/>
            <a:ext cx="936104" cy="608161"/>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5076056" y="5164028"/>
            <a:ext cx="1742400" cy="338554"/>
          </a:xfrm>
          <a:prstGeom prst="rect">
            <a:avLst/>
          </a:prstGeom>
          <a:noFill/>
        </p:spPr>
        <p:txBody>
          <a:bodyPr wrap="none" rtlCol="0">
            <a:spAutoFit/>
          </a:bodyPr>
          <a:lstStyle/>
          <a:p>
            <a:r>
              <a:rPr lang="nl-NL" sz="1600" b="1" dirty="0" smtClean="0">
                <a:solidFill>
                  <a:schemeClr val="accent2">
                    <a:lumMod val="75000"/>
                  </a:schemeClr>
                </a:solidFill>
              </a:rPr>
              <a:t>Pseudo code tabel</a:t>
            </a:r>
          </a:p>
        </p:txBody>
      </p:sp>
    </p:spTree>
    <p:extLst>
      <p:ext uri="{BB962C8B-B14F-4D97-AF65-F5344CB8AC3E}">
        <p14:creationId xmlns:p14="http://schemas.microsoft.com/office/powerpoint/2010/main" val="344395405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49" y="1628800"/>
            <a:ext cx="7638280" cy="50821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a:off x="4572000" y="4725144"/>
            <a:ext cx="504056" cy="504056"/>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5076056" y="5164028"/>
            <a:ext cx="2693366" cy="584775"/>
          </a:xfrm>
          <a:prstGeom prst="rect">
            <a:avLst/>
          </a:prstGeom>
          <a:noFill/>
        </p:spPr>
        <p:txBody>
          <a:bodyPr wrap="none" rtlCol="0">
            <a:spAutoFit/>
          </a:bodyPr>
          <a:lstStyle/>
          <a:p>
            <a:r>
              <a:rPr lang="nl-NL" sz="1600" b="1" dirty="0" smtClean="0">
                <a:solidFill>
                  <a:schemeClr val="accent2">
                    <a:lumMod val="75000"/>
                  </a:schemeClr>
                </a:solidFill>
              </a:rPr>
              <a:t>Verwijzing naar test-situaties </a:t>
            </a:r>
          </a:p>
          <a:p>
            <a:r>
              <a:rPr lang="nl-NL" sz="1600" b="1" dirty="0" smtClean="0">
                <a:solidFill>
                  <a:schemeClr val="accent2">
                    <a:lumMod val="75000"/>
                  </a:schemeClr>
                </a:solidFill>
              </a:rPr>
              <a:t>of andere regels</a:t>
            </a:r>
          </a:p>
        </p:txBody>
      </p:sp>
      <p:sp>
        <p:nvSpPr>
          <p:cNvPr id="6" name="Rechthoek 5"/>
          <p:cNvSpPr/>
          <p:nvPr/>
        </p:nvSpPr>
        <p:spPr>
          <a:xfrm>
            <a:off x="3995936" y="3501008"/>
            <a:ext cx="1368152" cy="1224136"/>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85703538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49" y="1628800"/>
            <a:ext cx="7638280" cy="50821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a:off x="4572000" y="4725144"/>
            <a:ext cx="504056" cy="504056"/>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5076056" y="5164028"/>
            <a:ext cx="2693366" cy="584775"/>
          </a:xfrm>
          <a:prstGeom prst="rect">
            <a:avLst/>
          </a:prstGeom>
          <a:noFill/>
        </p:spPr>
        <p:txBody>
          <a:bodyPr wrap="none" rtlCol="0">
            <a:spAutoFit/>
          </a:bodyPr>
          <a:lstStyle/>
          <a:p>
            <a:r>
              <a:rPr lang="nl-NL" sz="1600" b="1" dirty="0" smtClean="0">
                <a:solidFill>
                  <a:schemeClr val="accent2">
                    <a:lumMod val="75000"/>
                  </a:schemeClr>
                </a:solidFill>
              </a:rPr>
              <a:t>Verwijzing naar test-situaties </a:t>
            </a:r>
          </a:p>
          <a:p>
            <a:r>
              <a:rPr lang="nl-NL" sz="1600" b="1" dirty="0" smtClean="0">
                <a:solidFill>
                  <a:schemeClr val="accent2">
                    <a:lumMod val="75000"/>
                  </a:schemeClr>
                </a:solidFill>
              </a:rPr>
              <a:t>of andere regels</a:t>
            </a:r>
          </a:p>
        </p:txBody>
      </p:sp>
      <p:sp>
        <p:nvSpPr>
          <p:cNvPr id="6" name="Rechthoek 5"/>
          <p:cNvSpPr/>
          <p:nvPr/>
        </p:nvSpPr>
        <p:spPr>
          <a:xfrm>
            <a:off x="3995936" y="3501008"/>
            <a:ext cx="1368152" cy="1224136"/>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4" name="Rechte verbindingslijn 3"/>
          <p:cNvCxnSpPr/>
          <p:nvPr/>
        </p:nvCxnSpPr>
        <p:spPr>
          <a:xfrm flipH="1">
            <a:off x="4572000" y="2348880"/>
            <a:ext cx="949405" cy="1764196"/>
          </a:xfrm>
          <a:prstGeom prst="line">
            <a:avLst/>
          </a:prstGeom>
          <a:ln w="22225">
            <a:prstDash val="sysDash"/>
            <a:head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805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49" y="1628800"/>
            <a:ext cx="7638280" cy="50821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a:off x="4572000" y="4725144"/>
            <a:ext cx="504056" cy="504056"/>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5076056" y="5164028"/>
            <a:ext cx="2693366" cy="584775"/>
          </a:xfrm>
          <a:prstGeom prst="rect">
            <a:avLst/>
          </a:prstGeom>
          <a:noFill/>
        </p:spPr>
        <p:txBody>
          <a:bodyPr wrap="none" rtlCol="0">
            <a:spAutoFit/>
          </a:bodyPr>
          <a:lstStyle/>
          <a:p>
            <a:r>
              <a:rPr lang="nl-NL" sz="1600" b="1" dirty="0" smtClean="0">
                <a:solidFill>
                  <a:schemeClr val="accent2">
                    <a:lumMod val="75000"/>
                  </a:schemeClr>
                </a:solidFill>
              </a:rPr>
              <a:t>Verwijzing naar test-situaties </a:t>
            </a:r>
          </a:p>
          <a:p>
            <a:r>
              <a:rPr lang="nl-NL" sz="1600" b="1" dirty="0" smtClean="0">
                <a:solidFill>
                  <a:schemeClr val="accent2">
                    <a:lumMod val="75000"/>
                  </a:schemeClr>
                </a:solidFill>
              </a:rPr>
              <a:t>of andere regels</a:t>
            </a:r>
          </a:p>
        </p:txBody>
      </p:sp>
      <p:sp>
        <p:nvSpPr>
          <p:cNvPr id="6" name="Rechthoek 5"/>
          <p:cNvSpPr/>
          <p:nvPr/>
        </p:nvSpPr>
        <p:spPr>
          <a:xfrm>
            <a:off x="3995936" y="3501008"/>
            <a:ext cx="1368152" cy="1224136"/>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4" name="Rechte verbindingslijn 3"/>
          <p:cNvCxnSpPr/>
          <p:nvPr/>
        </p:nvCxnSpPr>
        <p:spPr>
          <a:xfrm flipH="1">
            <a:off x="4572000" y="2348880"/>
            <a:ext cx="949405" cy="1764196"/>
          </a:xfrm>
          <a:prstGeom prst="line">
            <a:avLst/>
          </a:prstGeom>
          <a:ln w="22225">
            <a:prstDash val="sysDash"/>
            <a:headEnd type="arrow"/>
          </a:ln>
        </p:spPr>
        <p:style>
          <a:lnRef idx="1">
            <a:schemeClr val="accent1"/>
          </a:lnRef>
          <a:fillRef idx="0">
            <a:schemeClr val="accent1"/>
          </a:fillRef>
          <a:effectRef idx="0">
            <a:schemeClr val="accent1"/>
          </a:effectRef>
          <a:fontRef idx="minor">
            <a:schemeClr val="tx1"/>
          </a:fontRef>
        </p:style>
      </p:cxnSp>
      <p:cxnSp>
        <p:nvCxnSpPr>
          <p:cNvPr id="12" name="Rechte verbindingslijn 11"/>
          <p:cNvCxnSpPr/>
          <p:nvPr/>
        </p:nvCxnSpPr>
        <p:spPr>
          <a:xfrm flipV="1">
            <a:off x="1990721" y="3969060"/>
            <a:ext cx="2218065" cy="144016"/>
          </a:xfrm>
          <a:prstGeom prst="line">
            <a:avLst/>
          </a:prstGeom>
          <a:ln w="22225">
            <a:prstDash val="sysDash"/>
            <a:head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83710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49" y="1628800"/>
            <a:ext cx="7638280" cy="50821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a:off x="4572000" y="4725144"/>
            <a:ext cx="504056" cy="504056"/>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5076056" y="5164028"/>
            <a:ext cx="3259418" cy="1323439"/>
          </a:xfrm>
          <a:prstGeom prst="rect">
            <a:avLst/>
          </a:prstGeom>
          <a:noFill/>
        </p:spPr>
        <p:txBody>
          <a:bodyPr wrap="none" rtlCol="0">
            <a:spAutoFit/>
          </a:bodyPr>
          <a:lstStyle/>
          <a:p>
            <a:r>
              <a:rPr lang="nl-NL" sz="1600" b="1" dirty="0" smtClean="0">
                <a:solidFill>
                  <a:schemeClr val="accent2">
                    <a:lumMod val="75000"/>
                  </a:schemeClr>
                </a:solidFill>
              </a:rPr>
              <a:t>Bij verwijzing naar E regel:</a:t>
            </a:r>
          </a:p>
          <a:p>
            <a:r>
              <a:rPr lang="nl-NL" sz="1600" b="1" dirty="0" smtClean="0">
                <a:solidFill>
                  <a:schemeClr val="accent2">
                    <a:lumMod val="75000"/>
                  </a:schemeClr>
                </a:solidFill>
              </a:rPr>
              <a:t>“p” voor alleen positieve resultaten</a:t>
            </a:r>
          </a:p>
          <a:p>
            <a:r>
              <a:rPr lang="nl-NL" sz="1600" b="1" dirty="0" smtClean="0">
                <a:solidFill>
                  <a:schemeClr val="accent2">
                    <a:lumMod val="75000"/>
                  </a:schemeClr>
                </a:solidFill>
              </a:rPr>
              <a:t>“n” </a:t>
            </a:r>
            <a:r>
              <a:rPr lang="nl-NL" sz="1600" b="1" dirty="0">
                <a:solidFill>
                  <a:schemeClr val="accent2">
                    <a:lumMod val="75000"/>
                  </a:schemeClr>
                </a:solidFill>
              </a:rPr>
              <a:t>voor alleen </a:t>
            </a:r>
            <a:r>
              <a:rPr lang="nl-NL" sz="1600" b="1" dirty="0" smtClean="0">
                <a:solidFill>
                  <a:schemeClr val="accent2">
                    <a:lumMod val="75000"/>
                  </a:schemeClr>
                </a:solidFill>
              </a:rPr>
              <a:t>negatieve </a:t>
            </a:r>
            <a:r>
              <a:rPr lang="nl-NL" sz="1600" b="1" dirty="0">
                <a:solidFill>
                  <a:schemeClr val="accent2">
                    <a:lumMod val="75000"/>
                  </a:schemeClr>
                </a:solidFill>
              </a:rPr>
              <a:t>resultaten</a:t>
            </a:r>
          </a:p>
          <a:p>
            <a:r>
              <a:rPr lang="nl-NL" sz="1600" b="1" dirty="0" smtClean="0">
                <a:solidFill>
                  <a:schemeClr val="accent2">
                    <a:lumMod val="75000"/>
                  </a:schemeClr>
                </a:solidFill>
              </a:rPr>
              <a:t>“r” </a:t>
            </a:r>
            <a:r>
              <a:rPr lang="nl-NL" sz="1600" b="1" dirty="0">
                <a:solidFill>
                  <a:schemeClr val="accent2">
                    <a:lumMod val="75000"/>
                  </a:schemeClr>
                </a:solidFill>
              </a:rPr>
              <a:t>voor </a:t>
            </a:r>
            <a:r>
              <a:rPr lang="nl-NL" sz="1600" b="1" dirty="0" smtClean="0">
                <a:solidFill>
                  <a:schemeClr val="accent2">
                    <a:lumMod val="75000"/>
                  </a:schemeClr>
                </a:solidFill>
              </a:rPr>
              <a:t>omkeren resultaten</a:t>
            </a:r>
            <a:endParaRPr lang="nl-NL" sz="1600" b="1" dirty="0">
              <a:solidFill>
                <a:schemeClr val="accent2">
                  <a:lumMod val="75000"/>
                </a:schemeClr>
              </a:solidFill>
            </a:endParaRPr>
          </a:p>
          <a:p>
            <a:endParaRPr lang="nl-NL" sz="1600" b="1" dirty="0" smtClean="0">
              <a:solidFill>
                <a:schemeClr val="accent2">
                  <a:lumMod val="75000"/>
                </a:schemeClr>
              </a:solidFill>
            </a:endParaRPr>
          </a:p>
        </p:txBody>
      </p:sp>
      <p:sp>
        <p:nvSpPr>
          <p:cNvPr id="6" name="Rechthoek 5"/>
          <p:cNvSpPr/>
          <p:nvPr/>
        </p:nvSpPr>
        <p:spPr>
          <a:xfrm>
            <a:off x="3995936" y="3501008"/>
            <a:ext cx="1368152" cy="1224136"/>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4" name="Rechte verbindingslijn 3"/>
          <p:cNvCxnSpPr/>
          <p:nvPr/>
        </p:nvCxnSpPr>
        <p:spPr>
          <a:xfrm flipH="1">
            <a:off x="4572000" y="2348880"/>
            <a:ext cx="949405" cy="1764196"/>
          </a:xfrm>
          <a:prstGeom prst="line">
            <a:avLst/>
          </a:prstGeom>
          <a:ln w="22225">
            <a:prstDash val="sysDash"/>
            <a:headEnd type="arrow"/>
          </a:ln>
        </p:spPr>
        <p:style>
          <a:lnRef idx="1">
            <a:schemeClr val="accent1"/>
          </a:lnRef>
          <a:fillRef idx="0">
            <a:schemeClr val="accent1"/>
          </a:fillRef>
          <a:effectRef idx="0">
            <a:schemeClr val="accent1"/>
          </a:effectRef>
          <a:fontRef idx="minor">
            <a:schemeClr val="tx1"/>
          </a:fontRef>
        </p:style>
      </p:cxnSp>
      <p:cxnSp>
        <p:nvCxnSpPr>
          <p:cNvPr id="12" name="Rechte verbindingslijn 11"/>
          <p:cNvCxnSpPr/>
          <p:nvPr/>
        </p:nvCxnSpPr>
        <p:spPr>
          <a:xfrm flipV="1">
            <a:off x="1990721" y="3969060"/>
            <a:ext cx="2218065" cy="144016"/>
          </a:xfrm>
          <a:prstGeom prst="line">
            <a:avLst/>
          </a:prstGeom>
          <a:ln w="22225">
            <a:prstDash val="sysDash"/>
            <a:head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04019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49" y="1628800"/>
            <a:ext cx="7638280" cy="50821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flipH="1">
            <a:off x="6012160" y="4725144"/>
            <a:ext cx="504056" cy="438884"/>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5076056" y="5164028"/>
            <a:ext cx="1848776" cy="338554"/>
          </a:xfrm>
          <a:prstGeom prst="rect">
            <a:avLst/>
          </a:prstGeom>
          <a:noFill/>
        </p:spPr>
        <p:txBody>
          <a:bodyPr wrap="none" rtlCol="0">
            <a:spAutoFit/>
          </a:bodyPr>
          <a:lstStyle/>
          <a:p>
            <a:r>
              <a:rPr lang="nl-NL" sz="1600" b="1" dirty="0" smtClean="0">
                <a:solidFill>
                  <a:schemeClr val="accent2">
                    <a:lumMod val="75000"/>
                  </a:schemeClr>
                </a:solidFill>
              </a:rPr>
              <a:t>Resulterende acties</a:t>
            </a:r>
          </a:p>
        </p:txBody>
      </p:sp>
      <p:sp>
        <p:nvSpPr>
          <p:cNvPr id="6" name="Rechthoek 5"/>
          <p:cNvSpPr/>
          <p:nvPr/>
        </p:nvSpPr>
        <p:spPr>
          <a:xfrm>
            <a:off x="5348088" y="3501008"/>
            <a:ext cx="2824311" cy="1224136"/>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268707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2" name="Rectangle 1"/>
          <p:cNvSpPr/>
          <p:nvPr/>
        </p:nvSpPr>
        <p:spPr>
          <a:xfrm>
            <a:off x="2680257" y="2153829"/>
            <a:ext cx="2804654" cy="661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EVT</a:t>
            </a:r>
            <a:endParaRPr lang="nl-NL" sz="2400" dirty="0"/>
          </a:p>
        </p:txBody>
      </p:sp>
      <p:sp>
        <p:nvSpPr>
          <p:cNvPr id="7" name="Rectangle 6"/>
          <p:cNvSpPr/>
          <p:nvPr/>
        </p:nvSpPr>
        <p:spPr>
          <a:xfrm>
            <a:off x="2664855" y="3810013"/>
            <a:ext cx="5640111"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Logische Testgevallen</a:t>
            </a:r>
            <a:endParaRPr lang="nl-NL" sz="2400" dirty="0"/>
          </a:p>
        </p:txBody>
      </p:sp>
      <p:sp>
        <p:nvSpPr>
          <p:cNvPr id="8" name="Rectangle 7"/>
          <p:cNvSpPr/>
          <p:nvPr/>
        </p:nvSpPr>
        <p:spPr>
          <a:xfrm>
            <a:off x="2652101" y="5466197"/>
            <a:ext cx="5665619"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Fysieke Testgevallen</a:t>
            </a:r>
            <a:endParaRPr lang="nl-NL" sz="2400" dirty="0"/>
          </a:p>
        </p:txBody>
      </p:sp>
      <p:sp>
        <p:nvSpPr>
          <p:cNvPr id="9" name="TextBox 8"/>
          <p:cNvSpPr txBox="1"/>
          <p:nvPr/>
        </p:nvSpPr>
        <p:spPr>
          <a:xfrm>
            <a:off x="793806" y="3939220"/>
            <a:ext cx="1278107" cy="461665"/>
          </a:xfrm>
          <a:prstGeom prst="rect">
            <a:avLst/>
          </a:prstGeom>
          <a:noFill/>
        </p:spPr>
        <p:txBody>
          <a:bodyPr wrap="none" rtlCol="0">
            <a:spAutoFit/>
          </a:bodyPr>
          <a:lstStyle/>
          <a:p>
            <a:r>
              <a:rPr lang="nl-NL" sz="2400" dirty="0" smtClean="0"/>
              <a:t>Niveau 2</a:t>
            </a:r>
            <a:endParaRPr lang="nl-NL" sz="2400" dirty="0"/>
          </a:p>
        </p:txBody>
      </p:sp>
      <p:sp>
        <p:nvSpPr>
          <p:cNvPr id="11" name="Rectangle 10"/>
          <p:cNvSpPr/>
          <p:nvPr/>
        </p:nvSpPr>
        <p:spPr>
          <a:xfrm>
            <a:off x="5484910" y="2153829"/>
            <a:ext cx="2804654" cy="661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Testgraaf</a:t>
            </a:r>
            <a:endParaRPr lang="nl-NL" sz="2400" dirty="0"/>
          </a:p>
        </p:txBody>
      </p:sp>
      <p:cxnSp>
        <p:nvCxnSpPr>
          <p:cNvPr id="5" name="Straight Arrow Connector 4"/>
          <p:cNvCxnSpPr>
            <a:stCxn id="2" idx="2"/>
          </p:cNvCxnSpPr>
          <p:nvPr/>
        </p:nvCxnSpPr>
        <p:spPr>
          <a:xfrm>
            <a:off x="4082584" y="2815057"/>
            <a:ext cx="0" cy="994956"/>
          </a:xfrm>
          <a:prstGeom prst="straightConnector1">
            <a:avLst/>
          </a:prstGeom>
          <a:ln w="317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1" idx="2"/>
          </p:cNvCxnSpPr>
          <p:nvPr/>
        </p:nvCxnSpPr>
        <p:spPr>
          <a:xfrm>
            <a:off x="6887237" y="2815057"/>
            <a:ext cx="0" cy="994956"/>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p:cNvCxnSpPr>
          <p:nvPr/>
        </p:nvCxnSpPr>
        <p:spPr>
          <a:xfrm>
            <a:off x="5484911" y="4530093"/>
            <a:ext cx="0" cy="936104"/>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93806" y="5595404"/>
            <a:ext cx="1278107" cy="461665"/>
          </a:xfrm>
          <a:prstGeom prst="rect">
            <a:avLst/>
          </a:prstGeom>
          <a:noFill/>
        </p:spPr>
        <p:txBody>
          <a:bodyPr wrap="none" rtlCol="0">
            <a:spAutoFit/>
          </a:bodyPr>
          <a:lstStyle/>
          <a:p>
            <a:r>
              <a:rPr lang="nl-NL" sz="2400" dirty="0" smtClean="0"/>
              <a:t>Niveau 1</a:t>
            </a:r>
            <a:endParaRPr lang="nl-NL" sz="2400" dirty="0"/>
          </a:p>
        </p:txBody>
      </p:sp>
      <p:sp>
        <p:nvSpPr>
          <p:cNvPr id="19" name="TextBox 18"/>
          <p:cNvSpPr txBox="1"/>
          <p:nvPr/>
        </p:nvSpPr>
        <p:spPr>
          <a:xfrm>
            <a:off x="793806" y="548680"/>
            <a:ext cx="7495758" cy="523220"/>
          </a:xfrm>
          <a:prstGeom prst="rect">
            <a:avLst/>
          </a:prstGeom>
          <a:noFill/>
        </p:spPr>
        <p:txBody>
          <a:bodyPr wrap="square" rtlCol="0">
            <a:spAutoFit/>
          </a:bodyPr>
          <a:lstStyle/>
          <a:p>
            <a:r>
              <a:rPr lang="nl-NL" sz="2800" dirty="0" smtClean="0"/>
              <a:t>Macro’s voor vertaling naar lager abstractie niveau</a:t>
            </a:r>
            <a:endParaRPr lang="nl-NL" sz="2800" dirty="0"/>
          </a:p>
        </p:txBody>
      </p:sp>
      <p:sp>
        <p:nvSpPr>
          <p:cNvPr id="16" name="Rectangle 15"/>
          <p:cNvSpPr/>
          <p:nvPr/>
        </p:nvSpPr>
        <p:spPr>
          <a:xfrm>
            <a:off x="2680257" y="1492601"/>
            <a:ext cx="5609308" cy="661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Testspecificatie</a:t>
            </a:r>
            <a:endParaRPr lang="nl-NL" sz="2400" dirty="0"/>
          </a:p>
        </p:txBody>
      </p:sp>
      <p:sp>
        <p:nvSpPr>
          <p:cNvPr id="17" name="TextBox 16"/>
          <p:cNvSpPr txBox="1"/>
          <p:nvPr/>
        </p:nvSpPr>
        <p:spPr>
          <a:xfrm>
            <a:off x="793806" y="1922996"/>
            <a:ext cx="1278107" cy="461665"/>
          </a:xfrm>
          <a:prstGeom prst="rect">
            <a:avLst/>
          </a:prstGeom>
          <a:noFill/>
        </p:spPr>
        <p:txBody>
          <a:bodyPr wrap="none" rtlCol="0">
            <a:spAutoFit/>
          </a:bodyPr>
          <a:lstStyle/>
          <a:p>
            <a:r>
              <a:rPr lang="nl-NL" sz="2400" dirty="0" smtClean="0"/>
              <a:t>Niveau 3</a:t>
            </a:r>
            <a:endParaRPr lang="nl-NL" sz="2400" dirty="0"/>
          </a:p>
        </p:txBody>
      </p:sp>
      <p:sp>
        <p:nvSpPr>
          <p:cNvPr id="3" name="TextBox 2"/>
          <p:cNvSpPr txBox="1"/>
          <p:nvPr/>
        </p:nvSpPr>
        <p:spPr>
          <a:xfrm>
            <a:off x="179512" y="3081702"/>
            <a:ext cx="3453381" cy="461665"/>
          </a:xfrm>
          <a:prstGeom prst="rect">
            <a:avLst/>
          </a:prstGeom>
          <a:solidFill>
            <a:schemeClr val="bg1"/>
          </a:solidFill>
        </p:spPr>
        <p:txBody>
          <a:bodyPr wrap="none" rtlCol="0">
            <a:spAutoFit/>
          </a:bodyPr>
          <a:lstStyle/>
          <a:p>
            <a:r>
              <a:rPr lang="nl-NL" sz="2400" dirty="0" smtClean="0"/>
              <a:t>Van Pseudo code naar LTG</a:t>
            </a:r>
            <a:endParaRPr lang="nl-NL" sz="2400" dirty="0"/>
          </a:p>
        </p:txBody>
      </p:sp>
      <p:cxnSp>
        <p:nvCxnSpPr>
          <p:cNvPr id="6" name="Straight Connector 5"/>
          <p:cNvCxnSpPr>
            <a:stCxn id="3" idx="3"/>
          </p:cNvCxnSpPr>
          <p:nvPr/>
        </p:nvCxnSpPr>
        <p:spPr>
          <a:xfrm>
            <a:off x="3632893" y="3312535"/>
            <a:ext cx="44969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17741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49" y="1628800"/>
            <a:ext cx="7638280" cy="50821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flipH="1">
            <a:off x="6012160" y="4725144"/>
            <a:ext cx="504056" cy="438884"/>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5076056" y="5164028"/>
            <a:ext cx="1848776" cy="338554"/>
          </a:xfrm>
          <a:prstGeom prst="rect">
            <a:avLst/>
          </a:prstGeom>
          <a:noFill/>
        </p:spPr>
        <p:txBody>
          <a:bodyPr wrap="none" rtlCol="0">
            <a:spAutoFit/>
          </a:bodyPr>
          <a:lstStyle/>
          <a:p>
            <a:r>
              <a:rPr lang="nl-NL" sz="1600" b="1" dirty="0" smtClean="0">
                <a:solidFill>
                  <a:schemeClr val="accent2">
                    <a:lumMod val="75000"/>
                  </a:schemeClr>
                </a:solidFill>
              </a:rPr>
              <a:t>Resulterende acties</a:t>
            </a:r>
          </a:p>
        </p:txBody>
      </p:sp>
      <p:sp>
        <p:nvSpPr>
          <p:cNvPr id="6" name="Rechthoek 5"/>
          <p:cNvSpPr/>
          <p:nvPr/>
        </p:nvSpPr>
        <p:spPr>
          <a:xfrm>
            <a:off x="5348088" y="3501008"/>
            <a:ext cx="2824311" cy="1224136"/>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Rechthoek 11"/>
          <p:cNvSpPr/>
          <p:nvPr/>
        </p:nvSpPr>
        <p:spPr>
          <a:xfrm>
            <a:off x="1475657" y="5229199"/>
            <a:ext cx="648072" cy="1481733"/>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3" name="Rechte verbindingslijn 12"/>
          <p:cNvCxnSpPr/>
          <p:nvPr/>
        </p:nvCxnSpPr>
        <p:spPr>
          <a:xfrm flipH="1">
            <a:off x="2123730" y="4725144"/>
            <a:ext cx="3384374" cy="504055"/>
          </a:xfrm>
          <a:prstGeom prst="line">
            <a:avLst/>
          </a:prstGeom>
          <a:ln w="22225">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483730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49" y="1628800"/>
            <a:ext cx="7638280" cy="50821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a:off x="3779912" y="4725144"/>
            <a:ext cx="1008112" cy="504056"/>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5076056" y="5164028"/>
            <a:ext cx="3282245" cy="338554"/>
          </a:xfrm>
          <a:prstGeom prst="rect">
            <a:avLst/>
          </a:prstGeom>
          <a:noFill/>
        </p:spPr>
        <p:txBody>
          <a:bodyPr wrap="none" rtlCol="0">
            <a:spAutoFit/>
          </a:bodyPr>
          <a:lstStyle/>
          <a:p>
            <a:r>
              <a:rPr lang="nl-NL" sz="1600" b="1" dirty="0" smtClean="0">
                <a:solidFill>
                  <a:schemeClr val="accent2">
                    <a:lumMod val="75000"/>
                  </a:schemeClr>
                </a:solidFill>
              </a:rPr>
              <a:t>Type regel: Voornamelijk “EN”/ “OF”</a:t>
            </a:r>
          </a:p>
        </p:txBody>
      </p:sp>
      <p:sp>
        <p:nvSpPr>
          <p:cNvPr id="6" name="Rechthoek 5"/>
          <p:cNvSpPr/>
          <p:nvPr/>
        </p:nvSpPr>
        <p:spPr>
          <a:xfrm>
            <a:off x="2123728" y="3501008"/>
            <a:ext cx="1872208" cy="1224136"/>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06122462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49" y="1628800"/>
            <a:ext cx="7638280" cy="50821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a:off x="3779912" y="4725144"/>
            <a:ext cx="1008112" cy="504056"/>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5076056" y="5164028"/>
            <a:ext cx="3306290" cy="584775"/>
          </a:xfrm>
          <a:prstGeom prst="rect">
            <a:avLst/>
          </a:prstGeom>
          <a:noFill/>
        </p:spPr>
        <p:txBody>
          <a:bodyPr wrap="none" rtlCol="0">
            <a:spAutoFit/>
          </a:bodyPr>
          <a:lstStyle/>
          <a:p>
            <a:r>
              <a:rPr lang="nl-NL" sz="1600" b="1" dirty="0" smtClean="0">
                <a:solidFill>
                  <a:schemeClr val="accent2">
                    <a:lumMod val="75000"/>
                  </a:schemeClr>
                </a:solidFill>
              </a:rPr>
              <a:t>Type regel: Voornamelijk “EN”/ “OF”</a:t>
            </a:r>
          </a:p>
          <a:p>
            <a:r>
              <a:rPr lang="nl-NL" sz="1600" b="1" dirty="0" smtClean="0">
                <a:solidFill>
                  <a:schemeClr val="accent2">
                    <a:lumMod val="75000"/>
                  </a:schemeClr>
                </a:solidFill>
              </a:rPr>
              <a:t>“EN” is de default</a:t>
            </a:r>
          </a:p>
        </p:txBody>
      </p:sp>
      <p:sp>
        <p:nvSpPr>
          <p:cNvPr id="6" name="Rechthoek 5"/>
          <p:cNvSpPr/>
          <p:nvPr/>
        </p:nvSpPr>
        <p:spPr>
          <a:xfrm>
            <a:off x="2123728" y="3501008"/>
            <a:ext cx="1872208" cy="1224136"/>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3323738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49" y="1628800"/>
            <a:ext cx="7638280" cy="50821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a:off x="3779912" y="4725144"/>
            <a:ext cx="1008112" cy="504056"/>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5076056" y="5164028"/>
            <a:ext cx="2924006" cy="1323439"/>
          </a:xfrm>
          <a:prstGeom prst="rect">
            <a:avLst/>
          </a:prstGeom>
          <a:noFill/>
        </p:spPr>
        <p:txBody>
          <a:bodyPr wrap="none" rtlCol="0">
            <a:spAutoFit/>
          </a:bodyPr>
          <a:lstStyle/>
          <a:p>
            <a:r>
              <a:rPr lang="nl-NL" sz="1600" b="1" dirty="0" smtClean="0">
                <a:solidFill>
                  <a:schemeClr val="accent2">
                    <a:lumMod val="75000"/>
                  </a:schemeClr>
                </a:solidFill>
              </a:rPr>
              <a:t>Overige Types”:</a:t>
            </a:r>
          </a:p>
          <a:p>
            <a:r>
              <a:rPr lang="nl-NL" sz="1600" b="1" dirty="0" smtClean="0">
                <a:solidFill>
                  <a:schemeClr val="accent2">
                    <a:lumMod val="75000"/>
                  </a:schemeClr>
                </a:solidFill>
              </a:rPr>
              <a:t>“c” voor eenvoudig combineren</a:t>
            </a:r>
          </a:p>
          <a:p>
            <a:r>
              <a:rPr lang="nl-NL" sz="1600" b="1" dirty="0">
                <a:solidFill>
                  <a:schemeClr val="accent2">
                    <a:lumMod val="75000"/>
                  </a:schemeClr>
                </a:solidFill>
              </a:rPr>
              <a:t>v</a:t>
            </a:r>
            <a:r>
              <a:rPr lang="nl-NL" sz="1600" b="1" dirty="0" smtClean="0">
                <a:solidFill>
                  <a:schemeClr val="accent2">
                    <a:lumMod val="75000"/>
                  </a:schemeClr>
                </a:solidFill>
              </a:rPr>
              <a:t>an regels of condities</a:t>
            </a:r>
          </a:p>
          <a:p>
            <a:r>
              <a:rPr lang="nl-NL" sz="1600" b="1" dirty="0" smtClean="0">
                <a:solidFill>
                  <a:schemeClr val="accent2">
                    <a:lumMod val="75000"/>
                  </a:schemeClr>
                </a:solidFill>
              </a:rPr>
              <a:t>(als Testmaat 0) </a:t>
            </a:r>
          </a:p>
          <a:p>
            <a:r>
              <a:rPr lang="nl-NL" sz="1600" b="1" dirty="0" smtClean="0">
                <a:solidFill>
                  <a:schemeClr val="accent2">
                    <a:lumMod val="75000"/>
                  </a:schemeClr>
                </a:solidFill>
              </a:rPr>
              <a:t>Alles komt 1 maal aan de beurt</a:t>
            </a:r>
          </a:p>
        </p:txBody>
      </p:sp>
      <p:sp>
        <p:nvSpPr>
          <p:cNvPr id="6" name="Rechthoek 5"/>
          <p:cNvSpPr/>
          <p:nvPr/>
        </p:nvSpPr>
        <p:spPr>
          <a:xfrm>
            <a:off x="2123728" y="3501008"/>
            <a:ext cx="1872208" cy="1224136"/>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39492016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49" y="1628800"/>
            <a:ext cx="7638280" cy="50821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a:off x="3779912" y="4725144"/>
            <a:ext cx="1008112" cy="504056"/>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5076056" y="5164028"/>
            <a:ext cx="2780377" cy="1323439"/>
          </a:xfrm>
          <a:prstGeom prst="rect">
            <a:avLst/>
          </a:prstGeom>
          <a:noFill/>
        </p:spPr>
        <p:txBody>
          <a:bodyPr wrap="none" rtlCol="0">
            <a:spAutoFit/>
          </a:bodyPr>
          <a:lstStyle/>
          <a:p>
            <a:r>
              <a:rPr lang="nl-NL" sz="1600" b="1" dirty="0" smtClean="0">
                <a:solidFill>
                  <a:schemeClr val="accent2">
                    <a:lumMod val="75000"/>
                  </a:schemeClr>
                </a:solidFill>
              </a:rPr>
              <a:t>Overige Types”:</a:t>
            </a:r>
          </a:p>
          <a:p>
            <a:r>
              <a:rPr lang="nl-NL" sz="1600" b="1" dirty="0" smtClean="0">
                <a:solidFill>
                  <a:schemeClr val="accent2">
                    <a:lumMod val="75000"/>
                  </a:schemeClr>
                </a:solidFill>
              </a:rPr>
              <a:t>“v” voor uitvoerig combineren</a:t>
            </a:r>
          </a:p>
          <a:p>
            <a:r>
              <a:rPr lang="nl-NL" sz="1600" b="1" dirty="0">
                <a:solidFill>
                  <a:schemeClr val="accent2">
                    <a:lumMod val="75000"/>
                  </a:schemeClr>
                </a:solidFill>
              </a:rPr>
              <a:t>v</a:t>
            </a:r>
            <a:r>
              <a:rPr lang="nl-NL" sz="1600" b="1" dirty="0" smtClean="0">
                <a:solidFill>
                  <a:schemeClr val="accent2">
                    <a:lumMod val="75000"/>
                  </a:schemeClr>
                </a:solidFill>
              </a:rPr>
              <a:t>an regels of condities</a:t>
            </a:r>
          </a:p>
          <a:p>
            <a:r>
              <a:rPr lang="nl-NL" sz="1600" b="1" dirty="0" smtClean="0">
                <a:solidFill>
                  <a:schemeClr val="accent2">
                    <a:lumMod val="75000"/>
                  </a:schemeClr>
                </a:solidFill>
              </a:rPr>
              <a:t>(als Testmaat 1) </a:t>
            </a:r>
          </a:p>
          <a:p>
            <a:r>
              <a:rPr lang="nl-NL" sz="1600" b="1" dirty="0" smtClean="0">
                <a:solidFill>
                  <a:schemeClr val="accent2">
                    <a:lumMod val="75000"/>
                  </a:schemeClr>
                </a:solidFill>
              </a:rPr>
              <a:t>Alles ene met alles andere</a:t>
            </a:r>
          </a:p>
        </p:txBody>
      </p:sp>
      <p:sp>
        <p:nvSpPr>
          <p:cNvPr id="6" name="Rechthoek 5"/>
          <p:cNvSpPr/>
          <p:nvPr/>
        </p:nvSpPr>
        <p:spPr>
          <a:xfrm>
            <a:off x="2123728" y="3501008"/>
            <a:ext cx="1872208" cy="1224136"/>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53749668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49" y="1628800"/>
            <a:ext cx="7638280" cy="50821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a:off x="899592" y="3645024"/>
            <a:ext cx="4032448" cy="1519004"/>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5076056" y="5164028"/>
            <a:ext cx="3035767" cy="338554"/>
          </a:xfrm>
          <a:prstGeom prst="rect">
            <a:avLst/>
          </a:prstGeom>
          <a:noFill/>
        </p:spPr>
        <p:txBody>
          <a:bodyPr wrap="none" rtlCol="0">
            <a:spAutoFit/>
          </a:bodyPr>
          <a:lstStyle/>
          <a:p>
            <a:r>
              <a:rPr lang="nl-NL" sz="1600" b="1" dirty="0" smtClean="0">
                <a:solidFill>
                  <a:schemeClr val="accent2">
                    <a:lumMod val="75000"/>
                  </a:schemeClr>
                </a:solidFill>
              </a:rPr>
              <a:t>Voor toevoegen regels in tabellen</a:t>
            </a:r>
          </a:p>
        </p:txBody>
      </p:sp>
      <p:cxnSp>
        <p:nvCxnSpPr>
          <p:cNvPr id="15" name="Rechte verbindingslijn 13"/>
          <p:cNvCxnSpPr/>
          <p:nvPr/>
        </p:nvCxnSpPr>
        <p:spPr>
          <a:xfrm flipV="1">
            <a:off x="899592" y="5316428"/>
            <a:ext cx="4032448" cy="16878"/>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176324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140968"/>
            <a:ext cx="8434863" cy="3249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spTree>
    <p:extLst>
      <p:ext uri="{BB962C8B-B14F-4D97-AF65-F5344CB8AC3E}">
        <p14:creationId xmlns:p14="http://schemas.microsoft.com/office/powerpoint/2010/main" val="60170091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ep 1"/>
          <p:cNvGrpSpPr/>
          <p:nvPr/>
        </p:nvGrpSpPr>
        <p:grpSpPr>
          <a:xfrm>
            <a:off x="323528" y="3140968"/>
            <a:ext cx="8434863" cy="3249340"/>
            <a:chOff x="706413" y="2132856"/>
            <a:chExt cx="7786791" cy="3033316"/>
          </a:xfrm>
        </p:grpSpPr>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413" y="2132856"/>
              <a:ext cx="7786791" cy="3033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hthoek 11"/>
            <p:cNvSpPr/>
            <p:nvPr/>
          </p:nvSpPr>
          <p:spPr>
            <a:xfrm>
              <a:off x="971600" y="3789040"/>
              <a:ext cx="478280" cy="1224135"/>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flipV="1">
            <a:off x="1032266" y="2276872"/>
            <a:ext cx="958455" cy="2848224"/>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1990721" y="1341013"/>
            <a:ext cx="3589894" cy="338554"/>
          </a:xfrm>
          <a:prstGeom prst="rect">
            <a:avLst/>
          </a:prstGeom>
          <a:noFill/>
        </p:spPr>
        <p:txBody>
          <a:bodyPr wrap="none" rtlCol="0">
            <a:spAutoFit/>
          </a:bodyPr>
          <a:lstStyle/>
          <a:p>
            <a:r>
              <a:rPr lang="nl-NL" sz="1600" b="1" dirty="0" smtClean="0">
                <a:solidFill>
                  <a:schemeClr val="accent2">
                    <a:lumMod val="75000"/>
                  </a:schemeClr>
                </a:solidFill>
              </a:rPr>
              <a:t>Codes voor beheren equivalentieklasses</a:t>
            </a:r>
          </a:p>
        </p:txBody>
      </p:sp>
    </p:spTree>
    <p:extLst>
      <p:ext uri="{BB962C8B-B14F-4D97-AF65-F5344CB8AC3E}">
        <p14:creationId xmlns:p14="http://schemas.microsoft.com/office/powerpoint/2010/main" val="284170108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ep 1"/>
          <p:cNvGrpSpPr/>
          <p:nvPr/>
        </p:nvGrpSpPr>
        <p:grpSpPr>
          <a:xfrm>
            <a:off x="323528" y="3140968"/>
            <a:ext cx="8434863" cy="3249340"/>
            <a:chOff x="706413" y="2132856"/>
            <a:chExt cx="7786791" cy="3033316"/>
          </a:xfrm>
        </p:grpSpPr>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413" y="2132856"/>
              <a:ext cx="7786791" cy="3033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hthoek 11"/>
            <p:cNvSpPr/>
            <p:nvPr/>
          </p:nvSpPr>
          <p:spPr>
            <a:xfrm>
              <a:off x="971600" y="3789040"/>
              <a:ext cx="478280" cy="1224135"/>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flipV="1">
            <a:off x="1032266" y="2276872"/>
            <a:ext cx="958455" cy="2848224"/>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1990721" y="1341013"/>
            <a:ext cx="5357877" cy="830997"/>
          </a:xfrm>
          <a:prstGeom prst="rect">
            <a:avLst/>
          </a:prstGeom>
          <a:noFill/>
        </p:spPr>
        <p:txBody>
          <a:bodyPr wrap="none" rtlCol="0">
            <a:spAutoFit/>
          </a:bodyPr>
          <a:lstStyle/>
          <a:p>
            <a:r>
              <a:rPr lang="nl-NL" sz="1600" b="1" dirty="0" smtClean="0">
                <a:solidFill>
                  <a:schemeClr val="accent2">
                    <a:lumMod val="75000"/>
                  </a:schemeClr>
                </a:solidFill>
              </a:rPr>
              <a:t>Codes: </a:t>
            </a:r>
          </a:p>
          <a:p>
            <a:endParaRPr lang="nl-NL" sz="1600" b="1" dirty="0">
              <a:solidFill>
                <a:schemeClr val="accent2">
                  <a:lumMod val="75000"/>
                </a:schemeClr>
              </a:solidFill>
            </a:endParaRPr>
          </a:p>
          <a:p>
            <a:r>
              <a:rPr lang="nl-NL" sz="1600" b="1" dirty="0" smtClean="0">
                <a:solidFill>
                  <a:schemeClr val="accent2">
                    <a:lumMod val="75000"/>
                  </a:schemeClr>
                </a:solidFill>
              </a:rPr>
              <a:t>“n” voor type naar “Normaal”, “e” voor type naar “Exclusief”</a:t>
            </a:r>
          </a:p>
        </p:txBody>
      </p:sp>
    </p:spTree>
    <p:extLst>
      <p:ext uri="{BB962C8B-B14F-4D97-AF65-F5344CB8AC3E}">
        <p14:creationId xmlns:p14="http://schemas.microsoft.com/office/powerpoint/2010/main" val="188119057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ep 1"/>
          <p:cNvGrpSpPr/>
          <p:nvPr/>
        </p:nvGrpSpPr>
        <p:grpSpPr>
          <a:xfrm>
            <a:off x="323528" y="3140968"/>
            <a:ext cx="8434863" cy="3249340"/>
            <a:chOff x="706413" y="2132856"/>
            <a:chExt cx="7786791" cy="3033316"/>
          </a:xfrm>
        </p:grpSpPr>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413" y="2132856"/>
              <a:ext cx="7786791" cy="3033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hthoek 11"/>
            <p:cNvSpPr/>
            <p:nvPr/>
          </p:nvSpPr>
          <p:spPr>
            <a:xfrm>
              <a:off x="971600" y="3789040"/>
              <a:ext cx="478280" cy="1224135"/>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flipV="1">
            <a:off x="1032266" y="2276872"/>
            <a:ext cx="958455" cy="2848224"/>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1990721" y="1341013"/>
            <a:ext cx="4164794" cy="830997"/>
          </a:xfrm>
          <a:prstGeom prst="rect">
            <a:avLst/>
          </a:prstGeom>
          <a:noFill/>
        </p:spPr>
        <p:txBody>
          <a:bodyPr wrap="none" rtlCol="0">
            <a:spAutoFit/>
          </a:bodyPr>
          <a:lstStyle/>
          <a:p>
            <a:r>
              <a:rPr lang="nl-NL" sz="1600" b="1" dirty="0" smtClean="0">
                <a:solidFill>
                  <a:schemeClr val="accent2">
                    <a:lumMod val="75000"/>
                  </a:schemeClr>
                </a:solidFill>
              </a:rPr>
              <a:t>Codes: </a:t>
            </a:r>
          </a:p>
          <a:p>
            <a:endParaRPr lang="nl-NL" sz="1600" b="1" dirty="0">
              <a:solidFill>
                <a:schemeClr val="accent2">
                  <a:lumMod val="75000"/>
                </a:schemeClr>
              </a:solidFill>
            </a:endParaRPr>
          </a:p>
          <a:p>
            <a:r>
              <a:rPr lang="nl-NL" sz="1600" b="1" dirty="0" smtClean="0">
                <a:solidFill>
                  <a:schemeClr val="accent2">
                    <a:lumMod val="75000"/>
                  </a:schemeClr>
                </a:solidFill>
              </a:rPr>
              <a:t>“i” voor invoegen rij, “del” voor verwijderen rij</a:t>
            </a:r>
          </a:p>
        </p:txBody>
      </p:sp>
    </p:spTree>
    <p:extLst>
      <p:ext uri="{BB962C8B-B14F-4D97-AF65-F5344CB8AC3E}">
        <p14:creationId xmlns:p14="http://schemas.microsoft.com/office/powerpoint/2010/main" val="34152429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2" name="Rectangle 1"/>
          <p:cNvSpPr/>
          <p:nvPr/>
        </p:nvSpPr>
        <p:spPr>
          <a:xfrm>
            <a:off x="2680257" y="2153829"/>
            <a:ext cx="2804654" cy="661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EVT</a:t>
            </a:r>
            <a:endParaRPr lang="nl-NL" sz="2400" dirty="0"/>
          </a:p>
        </p:txBody>
      </p:sp>
      <p:sp>
        <p:nvSpPr>
          <p:cNvPr id="7" name="Rectangle 6"/>
          <p:cNvSpPr/>
          <p:nvPr/>
        </p:nvSpPr>
        <p:spPr>
          <a:xfrm>
            <a:off x="2664855" y="3810013"/>
            <a:ext cx="5640111"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Logische Testgevallen</a:t>
            </a:r>
            <a:endParaRPr lang="nl-NL" sz="2400" dirty="0"/>
          </a:p>
        </p:txBody>
      </p:sp>
      <p:sp>
        <p:nvSpPr>
          <p:cNvPr id="8" name="Rectangle 7"/>
          <p:cNvSpPr/>
          <p:nvPr/>
        </p:nvSpPr>
        <p:spPr>
          <a:xfrm>
            <a:off x="2652101" y="5466197"/>
            <a:ext cx="5665619"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Fysieke Testgevallen</a:t>
            </a:r>
            <a:endParaRPr lang="nl-NL" sz="2400" dirty="0"/>
          </a:p>
        </p:txBody>
      </p:sp>
      <p:sp>
        <p:nvSpPr>
          <p:cNvPr id="9" name="TextBox 8"/>
          <p:cNvSpPr txBox="1"/>
          <p:nvPr/>
        </p:nvSpPr>
        <p:spPr>
          <a:xfrm>
            <a:off x="793806" y="3939220"/>
            <a:ext cx="1278107" cy="461665"/>
          </a:xfrm>
          <a:prstGeom prst="rect">
            <a:avLst/>
          </a:prstGeom>
          <a:noFill/>
        </p:spPr>
        <p:txBody>
          <a:bodyPr wrap="none" rtlCol="0">
            <a:spAutoFit/>
          </a:bodyPr>
          <a:lstStyle/>
          <a:p>
            <a:r>
              <a:rPr lang="nl-NL" sz="2400" dirty="0" smtClean="0"/>
              <a:t>Niveau 2</a:t>
            </a:r>
            <a:endParaRPr lang="nl-NL" sz="2400" dirty="0"/>
          </a:p>
        </p:txBody>
      </p:sp>
      <p:sp>
        <p:nvSpPr>
          <p:cNvPr id="11" name="Rectangle 10"/>
          <p:cNvSpPr/>
          <p:nvPr/>
        </p:nvSpPr>
        <p:spPr>
          <a:xfrm>
            <a:off x="5484910" y="2153829"/>
            <a:ext cx="2804654" cy="661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Testgraaf</a:t>
            </a:r>
            <a:endParaRPr lang="nl-NL" sz="2400" dirty="0"/>
          </a:p>
        </p:txBody>
      </p:sp>
      <p:cxnSp>
        <p:nvCxnSpPr>
          <p:cNvPr id="5" name="Straight Arrow Connector 4"/>
          <p:cNvCxnSpPr>
            <a:stCxn id="2" idx="2"/>
          </p:cNvCxnSpPr>
          <p:nvPr/>
        </p:nvCxnSpPr>
        <p:spPr>
          <a:xfrm>
            <a:off x="4082584" y="2815057"/>
            <a:ext cx="0" cy="994956"/>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1" idx="2"/>
          </p:cNvCxnSpPr>
          <p:nvPr/>
        </p:nvCxnSpPr>
        <p:spPr>
          <a:xfrm>
            <a:off x="6887237" y="2815057"/>
            <a:ext cx="0" cy="994956"/>
          </a:xfrm>
          <a:prstGeom prst="straightConnector1">
            <a:avLst/>
          </a:prstGeom>
          <a:ln w="317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p:cNvCxnSpPr>
          <p:nvPr/>
        </p:nvCxnSpPr>
        <p:spPr>
          <a:xfrm>
            <a:off x="5484911" y="4530093"/>
            <a:ext cx="0" cy="936104"/>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93806" y="5595404"/>
            <a:ext cx="1278107" cy="461665"/>
          </a:xfrm>
          <a:prstGeom prst="rect">
            <a:avLst/>
          </a:prstGeom>
          <a:noFill/>
        </p:spPr>
        <p:txBody>
          <a:bodyPr wrap="none" rtlCol="0">
            <a:spAutoFit/>
          </a:bodyPr>
          <a:lstStyle/>
          <a:p>
            <a:r>
              <a:rPr lang="nl-NL" sz="2400" dirty="0" smtClean="0"/>
              <a:t>Niveau 1</a:t>
            </a:r>
            <a:endParaRPr lang="nl-NL" sz="2400" dirty="0"/>
          </a:p>
        </p:txBody>
      </p:sp>
      <p:sp>
        <p:nvSpPr>
          <p:cNvPr id="19" name="TextBox 18"/>
          <p:cNvSpPr txBox="1"/>
          <p:nvPr/>
        </p:nvSpPr>
        <p:spPr>
          <a:xfrm>
            <a:off x="793806" y="548680"/>
            <a:ext cx="7495758" cy="523220"/>
          </a:xfrm>
          <a:prstGeom prst="rect">
            <a:avLst/>
          </a:prstGeom>
          <a:noFill/>
        </p:spPr>
        <p:txBody>
          <a:bodyPr wrap="square" rtlCol="0">
            <a:spAutoFit/>
          </a:bodyPr>
          <a:lstStyle/>
          <a:p>
            <a:r>
              <a:rPr lang="nl-NL" sz="2800" dirty="0" smtClean="0"/>
              <a:t>Macro’s voor vertaling naar lager abstractie niveau</a:t>
            </a:r>
            <a:endParaRPr lang="nl-NL" sz="2800" dirty="0"/>
          </a:p>
        </p:txBody>
      </p:sp>
      <p:sp>
        <p:nvSpPr>
          <p:cNvPr id="16" name="Rectangle 15"/>
          <p:cNvSpPr/>
          <p:nvPr/>
        </p:nvSpPr>
        <p:spPr>
          <a:xfrm>
            <a:off x="2680257" y="1492601"/>
            <a:ext cx="5609308" cy="661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Testspecificatie</a:t>
            </a:r>
            <a:endParaRPr lang="nl-NL" sz="2400" dirty="0"/>
          </a:p>
        </p:txBody>
      </p:sp>
      <p:sp>
        <p:nvSpPr>
          <p:cNvPr id="17" name="TextBox 16"/>
          <p:cNvSpPr txBox="1"/>
          <p:nvPr/>
        </p:nvSpPr>
        <p:spPr>
          <a:xfrm>
            <a:off x="793806" y="1922996"/>
            <a:ext cx="1278107" cy="461665"/>
          </a:xfrm>
          <a:prstGeom prst="rect">
            <a:avLst/>
          </a:prstGeom>
          <a:noFill/>
        </p:spPr>
        <p:txBody>
          <a:bodyPr wrap="none" rtlCol="0">
            <a:spAutoFit/>
          </a:bodyPr>
          <a:lstStyle/>
          <a:p>
            <a:r>
              <a:rPr lang="nl-NL" sz="2400" dirty="0" smtClean="0"/>
              <a:t>Niveau 3</a:t>
            </a:r>
            <a:endParaRPr lang="nl-NL" sz="2400" dirty="0"/>
          </a:p>
        </p:txBody>
      </p:sp>
      <p:sp>
        <p:nvSpPr>
          <p:cNvPr id="15" name="TextBox 14"/>
          <p:cNvSpPr txBox="1"/>
          <p:nvPr/>
        </p:nvSpPr>
        <p:spPr>
          <a:xfrm>
            <a:off x="179512" y="3081702"/>
            <a:ext cx="2995435" cy="461665"/>
          </a:xfrm>
          <a:prstGeom prst="rect">
            <a:avLst/>
          </a:prstGeom>
          <a:solidFill>
            <a:schemeClr val="bg1"/>
          </a:solidFill>
        </p:spPr>
        <p:txBody>
          <a:bodyPr wrap="none" rtlCol="0">
            <a:spAutoFit/>
          </a:bodyPr>
          <a:lstStyle/>
          <a:p>
            <a:r>
              <a:rPr lang="nl-NL" sz="2400" dirty="0" smtClean="0"/>
              <a:t>Van Testgraaf naar LTG</a:t>
            </a:r>
            <a:endParaRPr lang="nl-NL" sz="2400" dirty="0"/>
          </a:p>
        </p:txBody>
      </p:sp>
      <p:cxnSp>
        <p:nvCxnSpPr>
          <p:cNvPr id="18" name="Straight Connector 17"/>
          <p:cNvCxnSpPr>
            <a:stCxn id="15" idx="3"/>
          </p:cNvCxnSpPr>
          <p:nvPr/>
        </p:nvCxnSpPr>
        <p:spPr>
          <a:xfrm>
            <a:off x="3174947" y="3312535"/>
            <a:ext cx="371229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17741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ep 1"/>
          <p:cNvGrpSpPr/>
          <p:nvPr/>
        </p:nvGrpSpPr>
        <p:grpSpPr>
          <a:xfrm>
            <a:off x="323528" y="3140968"/>
            <a:ext cx="8434863" cy="3249340"/>
            <a:chOff x="706413" y="2132856"/>
            <a:chExt cx="7786791" cy="3033316"/>
          </a:xfrm>
        </p:grpSpPr>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413" y="2132856"/>
              <a:ext cx="7786791" cy="3033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hthoek 11"/>
            <p:cNvSpPr/>
            <p:nvPr/>
          </p:nvSpPr>
          <p:spPr>
            <a:xfrm>
              <a:off x="971600" y="3789040"/>
              <a:ext cx="478280" cy="1224135"/>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flipV="1">
            <a:off x="1032266" y="2276872"/>
            <a:ext cx="958455" cy="2848224"/>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1990721" y="1341013"/>
            <a:ext cx="4444935" cy="830997"/>
          </a:xfrm>
          <a:prstGeom prst="rect">
            <a:avLst/>
          </a:prstGeom>
          <a:noFill/>
        </p:spPr>
        <p:txBody>
          <a:bodyPr wrap="none" rtlCol="0">
            <a:spAutoFit/>
          </a:bodyPr>
          <a:lstStyle/>
          <a:p>
            <a:r>
              <a:rPr lang="nl-NL" sz="1600" b="1" dirty="0" smtClean="0">
                <a:solidFill>
                  <a:schemeClr val="accent2">
                    <a:lumMod val="75000"/>
                  </a:schemeClr>
                </a:solidFill>
              </a:rPr>
              <a:t>Codes: </a:t>
            </a:r>
          </a:p>
          <a:p>
            <a:endParaRPr lang="nl-NL" sz="1600" b="1" dirty="0">
              <a:solidFill>
                <a:schemeClr val="accent2">
                  <a:lumMod val="75000"/>
                </a:schemeClr>
              </a:solidFill>
            </a:endParaRPr>
          </a:p>
          <a:p>
            <a:r>
              <a:rPr lang="nl-NL" sz="1600" b="1" dirty="0" smtClean="0">
                <a:solidFill>
                  <a:schemeClr val="accent2">
                    <a:lumMod val="75000"/>
                  </a:schemeClr>
                </a:solidFill>
              </a:rPr>
              <a:t>“i&lt;n&gt;” voor tot &lt;n&gt; aanvullen equivalentieklasses </a:t>
            </a:r>
          </a:p>
        </p:txBody>
      </p:sp>
    </p:spTree>
    <p:extLst>
      <p:ext uri="{BB962C8B-B14F-4D97-AF65-F5344CB8AC3E}">
        <p14:creationId xmlns:p14="http://schemas.microsoft.com/office/powerpoint/2010/main" val="108832817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ep 1"/>
          <p:cNvGrpSpPr/>
          <p:nvPr/>
        </p:nvGrpSpPr>
        <p:grpSpPr>
          <a:xfrm>
            <a:off x="323528" y="3140968"/>
            <a:ext cx="8434863" cy="3249340"/>
            <a:chOff x="706413" y="2132856"/>
            <a:chExt cx="7786791" cy="3033316"/>
          </a:xfrm>
        </p:grpSpPr>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413" y="2132856"/>
              <a:ext cx="7786791" cy="3033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hthoek 11"/>
            <p:cNvSpPr/>
            <p:nvPr/>
          </p:nvSpPr>
          <p:spPr>
            <a:xfrm>
              <a:off x="971600" y="3789040"/>
              <a:ext cx="478280" cy="1224135"/>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flipV="1">
            <a:off x="1032266" y="2276872"/>
            <a:ext cx="958455" cy="2848224"/>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1990721" y="1341013"/>
            <a:ext cx="4444935" cy="1077218"/>
          </a:xfrm>
          <a:prstGeom prst="rect">
            <a:avLst/>
          </a:prstGeom>
          <a:noFill/>
        </p:spPr>
        <p:txBody>
          <a:bodyPr wrap="none" rtlCol="0">
            <a:spAutoFit/>
          </a:bodyPr>
          <a:lstStyle/>
          <a:p>
            <a:r>
              <a:rPr lang="nl-NL" sz="1600" b="1" dirty="0" smtClean="0">
                <a:solidFill>
                  <a:schemeClr val="accent2">
                    <a:lumMod val="75000"/>
                  </a:schemeClr>
                </a:solidFill>
              </a:rPr>
              <a:t>Codes: </a:t>
            </a:r>
          </a:p>
          <a:p>
            <a:endParaRPr lang="nl-NL" sz="1600" b="1" dirty="0" smtClean="0">
              <a:solidFill>
                <a:schemeClr val="accent2">
                  <a:lumMod val="75000"/>
                </a:schemeClr>
              </a:solidFill>
            </a:endParaRPr>
          </a:p>
          <a:p>
            <a:r>
              <a:rPr lang="nl-NL" sz="1600" b="1" dirty="0" smtClean="0">
                <a:solidFill>
                  <a:schemeClr val="accent2">
                    <a:lumMod val="75000"/>
                  </a:schemeClr>
                </a:solidFill>
              </a:rPr>
              <a:t>“i&lt;n&gt;” voor tot &lt;n&gt; aanvullen equivalentieklasses </a:t>
            </a:r>
          </a:p>
          <a:p>
            <a:r>
              <a:rPr lang="nl-NL" sz="1600" b="1" dirty="0" smtClean="0">
                <a:solidFill>
                  <a:schemeClr val="accent2">
                    <a:lumMod val="75000"/>
                  </a:schemeClr>
                </a:solidFill>
              </a:rPr>
              <a:t>(bijv: “i2” voor toevoegen 2 equivalentieklasses)</a:t>
            </a:r>
          </a:p>
        </p:txBody>
      </p:sp>
    </p:spTree>
    <p:extLst>
      <p:ext uri="{BB962C8B-B14F-4D97-AF65-F5344CB8AC3E}">
        <p14:creationId xmlns:p14="http://schemas.microsoft.com/office/powerpoint/2010/main" val="309091764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ep 1"/>
          <p:cNvGrpSpPr/>
          <p:nvPr/>
        </p:nvGrpSpPr>
        <p:grpSpPr>
          <a:xfrm>
            <a:off x="323528" y="3140968"/>
            <a:ext cx="8434863" cy="3249340"/>
            <a:chOff x="706413" y="2132856"/>
            <a:chExt cx="7786791" cy="3033316"/>
          </a:xfrm>
        </p:grpSpPr>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413" y="2132856"/>
              <a:ext cx="7786791" cy="3033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hthoek 11"/>
            <p:cNvSpPr/>
            <p:nvPr/>
          </p:nvSpPr>
          <p:spPr>
            <a:xfrm>
              <a:off x="971600" y="3789040"/>
              <a:ext cx="478280" cy="1224135"/>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flipV="1">
            <a:off x="1032266" y="2276872"/>
            <a:ext cx="958455" cy="2848224"/>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1990721" y="1341013"/>
            <a:ext cx="5065554" cy="830997"/>
          </a:xfrm>
          <a:prstGeom prst="rect">
            <a:avLst/>
          </a:prstGeom>
          <a:noFill/>
        </p:spPr>
        <p:txBody>
          <a:bodyPr wrap="none" rtlCol="0">
            <a:spAutoFit/>
          </a:bodyPr>
          <a:lstStyle/>
          <a:p>
            <a:r>
              <a:rPr lang="nl-NL" sz="1600" b="1" dirty="0" smtClean="0">
                <a:solidFill>
                  <a:schemeClr val="accent2">
                    <a:lumMod val="75000"/>
                  </a:schemeClr>
                </a:solidFill>
              </a:rPr>
              <a:t>Codes: </a:t>
            </a:r>
          </a:p>
          <a:p>
            <a:endParaRPr lang="nl-NL" sz="1600" b="1" dirty="0">
              <a:solidFill>
                <a:schemeClr val="accent2">
                  <a:lumMod val="75000"/>
                </a:schemeClr>
              </a:solidFill>
            </a:endParaRPr>
          </a:p>
          <a:p>
            <a:r>
              <a:rPr lang="nl-NL" sz="1600" b="1" dirty="0" smtClean="0">
                <a:solidFill>
                  <a:schemeClr val="accent2">
                    <a:lumMod val="75000"/>
                  </a:schemeClr>
                </a:solidFill>
              </a:rPr>
              <a:t>“d&lt;n&gt;” voor verwijderen n-ste equivalentieklasse in de rij</a:t>
            </a:r>
          </a:p>
        </p:txBody>
      </p:sp>
    </p:spTree>
    <p:extLst>
      <p:ext uri="{BB962C8B-B14F-4D97-AF65-F5344CB8AC3E}">
        <p14:creationId xmlns:p14="http://schemas.microsoft.com/office/powerpoint/2010/main" val="135619620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140968"/>
            <a:ext cx="8434863" cy="3249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307153" cy="369332"/>
          </a:xfrm>
          <a:prstGeom prst="rect">
            <a:avLst/>
          </a:prstGeom>
          <a:noFill/>
        </p:spPr>
        <p:txBody>
          <a:bodyPr wrap="none" rtlCol="0">
            <a:spAutoFit/>
          </a:bodyPr>
          <a:lstStyle/>
          <a:p>
            <a:r>
              <a:rPr lang="nl-NL" dirty="0" smtClean="0"/>
              <a:t>EVT tabblad</a:t>
            </a:r>
            <a:endParaRPr lang="nl-NL" dirty="0"/>
          </a:p>
        </p:txBody>
      </p:sp>
      <p:cxnSp>
        <p:nvCxnSpPr>
          <p:cNvPr id="14" name="Rechte verbindingslijn 13"/>
          <p:cNvCxnSpPr/>
          <p:nvPr/>
        </p:nvCxnSpPr>
        <p:spPr>
          <a:xfrm flipV="1">
            <a:off x="971600" y="2276872"/>
            <a:ext cx="1224136" cy="2488766"/>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2012078" y="1692097"/>
            <a:ext cx="4639475" cy="584775"/>
          </a:xfrm>
          <a:prstGeom prst="rect">
            <a:avLst/>
          </a:prstGeom>
          <a:noFill/>
        </p:spPr>
        <p:txBody>
          <a:bodyPr wrap="none" rtlCol="0">
            <a:spAutoFit/>
          </a:bodyPr>
          <a:lstStyle/>
          <a:p>
            <a:endParaRPr lang="nl-NL" sz="1600" b="1" dirty="0">
              <a:solidFill>
                <a:schemeClr val="accent2">
                  <a:lumMod val="75000"/>
                </a:schemeClr>
              </a:solidFill>
            </a:endParaRPr>
          </a:p>
          <a:p>
            <a:r>
              <a:rPr lang="nl-NL" sz="1600" b="1" dirty="0" smtClean="0">
                <a:solidFill>
                  <a:schemeClr val="accent2">
                    <a:lumMod val="75000"/>
                  </a:schemeClr>
                </a:solidFill>
              </a:rPr>
              <a:t>Voor toevoegen meerdere lege rijen onder aan tabel</a:t>
            </a:r>
          </a:p>
        </p:txBody>
      </p:sp>
    </p:spTree>
    <p:extLst>
      <p:ext uri="{BB962C8B-B14F-4D97-AF65-F5344CB8AC3E}">
        <p14:creationId xmlns:p14="http://schemas.microsoft.com/office/powerpoint/2010/main" val="254075489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2" name="Rectangle 1"/>
          <p:cNvSpPr/>
          <p:nvPr/>
        </p:nvSpPr>
        <p:spPr>
          <a:xfrm>
            <a:off x="2680257" y="2153829"/>
            <a:ext cx="2804654" cy="661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EVT</a:t>
            </a:r>
            <a:endParaRPr lang="nl-NL" sz="2400" dirty="0"/>
          </a:p>
        </p:txBody>
      </p:sp>
      <p:sp>
        <p:nvSpPr>
          <p:cNvPr id="7" name="Rectangle 6"/>
          <p:cNvSpPr/>
          <p:nvPr/>
        </p:nvSpPr>
        <p:spPr>
          <a:xfrm>
            <a:off x="2664855" y="3810013"/>
            <a:ext cx="5640111"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Logische Testgevallen</a:t>
            </a:r>
            <a:endParaRPr lang="nl-NL" sz="2400" dirty="0"/>
          </a:p>
        </p:txBody>
      </p:sp>
      <p:sp>
        <p:nvSpPr>
          <p:cNvPr id="8" name="Rectangle 7"/>
          <p:cNvSpPr/>
          <p:nvPr/>
        </p:nvSpPr>
        <p:spPr>
          <a:xfrm>
            <a:off x="2652101" y="5466197"/>
            <a:ext cx="5665619"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Fysieke Testgevallen</a:t>
            </a:r>
            <a:endParaRPr lang="nl-NL" sz="2400" dirty="0"/>
          </a:p>
        </p:txBody>
      </p:sp>
      <p:sp>
        <p:nvSpPr>
          <p:cNvPr id="9" name="TextBox 8"/>
          <p:cNvSpPr txBox="1"/>
          <p:nvPr/>
        </p:nvSpPr>
        <p:spPr>
          <a:xfrm>
            <a:off x="793806" y="3939220"/>
            <a:ext cx="1278107" cy="461665"/>
          </a:xfrm>
          <a:prstGeom prst="rect">
            <a:avLst/>
          </a:prstGeom>
          <a:noFill/>
        </p:spPr>
        <p:txBody>
          <a:bodyPr wrap="none" rtlCol="0">
            <a:spAutoFit/>
          </a:bodyPr>
          <a:lstStyle/>
          <a:p>
            <a:r>
              <a:rPr lang="nl-NL" sz="2400" dirty="0" smtClean="0"/>
              <a:t>Niveau 2</a:t>
            </a:r>
            <a:endParaRPr lang="nl-NL" sz="2400" dirty="0"/>
          </a:p>
        </p:txBody>
      </p:sp>
      <p:sp>
        <p:nvSpPr>
          <p:cNvPr id="11" name="Rectangle 10"/>
          <p:cNvSpPr/>
          <p:nvPr/>
        </p:nvSpPr>
        <p:spPr>
          <a:xfrm>
            <a:off x="5484910" y="2153829"/>
            <a:ext cx="2804654" cy="66122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Testgraaf</a:t>
            </a:r>
            <a:endParaRPr lang="nl-NL" sz="2400" dirty="0"/>
          </a:p>
        </p:txBody>
      </p:sp>
      <p:cxnSp>
        <p:nvCxnSpPr>
          <p:cNvPr id="5" name="Straight Arrow Connector 4"/>
          <p:cNvCxnSpPr>
            <a:stCxn id="2" idx="2"/>
          </p:cNvCxnSpPr>
          <p:nvPr/>
        </p:nvCxnSpPr>
        <p:spPr>
          <a:xfrm>
            <a:off x="4082584" y="2815057"/>
            <a:ext cx="0" cy="994956"/>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1" idx="2"/>
          </p:cNvCxnSpPr>
          <p:nvPr/>
        </p:nvCxnSpPr>
        <p:spPr>
          <a:xfrm>
            <a:off x="6887237" y="2815057"/>
            <a:ext cx="0" cy="994956"/>
          </a:xfrm>
          <a:prstGeom prst="straightConnector1">
            <a:avLst/>
          </a:prstGeom>
          <a:ln w="317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p:cNvCxnSpPr>
          <p:nvPr/>
        </p:nvCxnSpPr>
        <p:spPr>
          <a:xfrm>
            <a:off x="5484911" y="4530093"/>
            <a:ext cx="0" cy="936104"/>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93806" y="5595404"/>
            <a:ext cx="1278107" cy="461665"/>
          </a:xfrm>
          <a:prstGeom prst="rect">
            <a:avLst/>
          </a:prstGeom>
          <a:noFill/>
        </p:spPr>
        <p:txBody>
          <a:bodyPr wrap="none" rtlCol="0">
            <a:spAutoFit/>
          </a:bodyPr>
          <a:lstStyle/>
          <a:p>
            <a:r>
              <a:rPr lang="nl-NL" sz="2400" dirty="0" smtClean="0"/>
              <a:t>Niveau 1</a:t>
            </a:r>
            <a:endParaRPr lang="nl-NL" sz="2400" dirty="0"/>
          </a:p>
        </p:txBody>
      </p:sp>
      <p:sp>
        <p:nvSpPr>
          <p:cNvPr id="19" name="TextBox 18"/>
          <p:cNvSpPr txBox="1"/>
          <p:nvPr/>
        </p:nvSpPr>
        <p:spPr>
          <a:xfrm>
            <a:off x="793806" y="548680"/>
            <a:ext cx="7495758" cy="523220"/>
          </a:xfrm>
          <a:prstGeom prst="rect">
            <a:avLst/>
          </a:prstGeom>
          <a:noFill/>
        </p:spPr>
        <p:txBody>
          <a:bodyPr wrap="square" rtlCol="0">
            <a:spAutoFit/>
          </a:bodyPr>
          <a:lstStyle/>
          <a:p>
            <a:r>
              <a:rPr lang="nl-NL" sz="2800" dirty="0" smtClean="0"/>
              <a:t>Macro’s voor vertaling naar lager abstractie niveau</a:t>
            </a:r>
            <a:endParaRPr lang="nl-NL" sz="2800" dirty="0"/>
          </a:p>
        </p:txBody>
      </p:sp>
      <p:sp>
        <p:nvSpPr>
          <p:cNvPr id="16" name="Rectangle 15"/>
          <p:cNvSpPr/>
          <p:nvPr/>
        </p:nvSpPr>
        <p:spPr>
          <a:xfrm>
            <a:off x="2680257" y="1492601"/>
            <a:ext cx="5609308" cy="661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Testspecificatie</a:t>
            </a:r>
            <a:endParaRPr lang="nl-NL" sz="2400" dirty="0"/>
          </a:p>
        </p:txBody>
      </p:sp>
      <p:sp>
        <p:nvSpPr>
          <p:cNvPr id="17" name="TextBox 16"/>
          <p:cNvSpPr txBox="1"/>
          <p:nvPr/>
        </p:nvSpPr>
        <p:spPr>
          <a:xfrm>
            <a:off x="793806" y="1922996"/>
            <a:ext cx="1278107" cy="461665"/>
          </a:xfrm>
          <a:prstGeom prst="rect">
            <a:avLst/>
          </a:prstGeom>
          <a:noFill/>
        </p:spPr>
        <p:txBody>
          <a:bodyPr wrap="none" rtlCol="0">
            <a:spAutoFit/>
          </a:bodyPr>
          <a:lstStyle/>
          <a:p>
            <a:r>
              <a:rPr lang="nl-NL" sz="2400" dirty="0" smtClean="0"/>
              <a:t>Niveau 3</a:t>
            </a:r>
            <a:endParaRPr lang="nl-NL" sz="2400" dirty="0"/>
          </a:p>
        </p:txBody>
      </p:sp>
      <p:sp>
        <p:nvSpPr>
          <p:cNvPr id="15" name="TextBox 14"/>
          <p:cNvSpPr txBox="1"/>
          <p:nvPr/>
        </p:nvSpPr>
        <p:spPr>
          <a:xfrm>
            <a:off x="179512" y="3081702"/>
            <a:ext cx="2995435" cy="461665"/>
          </a:xfrm>
          <a:prstGeom prst="rect">
            <a:avLst/>
          </a:prstGeom>
          <a:solidFill>
            <a:schemeClr val="bg1"/>
          </a:solidFill>
        </p:spPr>
        <p:txBody>
          <a:bodyPr wrap="none" rtlCol="0">
            <a:spAutoFit/>
          </a:bodyPr>
          <a:lstStyle/>
          <a:p>
            <a:r>
              <a:rPr lang="nl-NL" sz="2400" dirty="0" smtClean="0"/>
              <a:t>Van Testgraaf naar LTG</a:t>
            </a:r>
            <a:endParaRPr lang="nl-NL" sz="2400" dirty="0"/>
          </a:p>
        </p:txBody>
      </p:sp>
      <p:cxnSp>
        <p:nvCxnSpPr>
          <p:cNvPr id="18" name="Straight Connector 17"/>
          <p:cNvCxnSpPr>
            <a:stCxn id="15" idx="3"/>
          </p:cNvCxnSpPr>
          <p:nvPr/>
        </p:nvCxnSpPr>
        <p:spPr>
          <a:xfrm>
            <a:off x="3174947" y="3312535"/>
            <a:ext cx="371229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960616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7144" y="1556792"/>
            <a:ext cx="6268624" cy="505327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797352" cy="369332"/>
          </a:xfrm>
          <a:prstGeom prst="rect">
            <a:avLst/>
          </a:prstGeom>
          <a:noFill/>
        </p:spPr>
        <p:txBody>
          <a:bodyPr wrap="none" rtlCol="0">
            <a:spAutoFit/>
          </a:bodyPr>
          <a:lstStyle/>
          <a:p>
            <a:r>
              <a:rPr lang="nl-NL" dirty="0" smtClean="0"/>
              <a:t>Testgraaf tabblad</a:t>
            </a:r>
            <a:endParaRPr lang="nl-NL" dirty="0"/>
          </a:p>
        </p:txBody>
      </p:sp>
    </p:spTree>
    <p:extLst>
      <p:ext uri="{BB962C8B-B14F-4D97-AF65-F5344CB8AC3E}">
        <p14:creationId xmlns:p14="http://schemas.microsoft.com/office/powerpoint/2010/main" val="321134306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7144" y="1556792"/>
            <a:ext cx="6268624" cy="505327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797352" cy="369332"/>
          </a:xfrm>
          <a:prstGeom prst="rect">
            <a:avLst/>
          </a:prstGeom>
          <a:noFill/>
        </p:spPr>
        <p:txBody>
          <a:bodyPr wrap="none" rtlCol="0">
            <a:spAutoFit/>
          </a:bodyPr>
          <a:lstStyle/>
          <a:p>
            <a:r>
              <a:rPr lang="nl-NL" dirty="0" smtClean="0"/>
              <a:t>Testgraaf tabblad</a:t>
            </a:r>
            <a:endParaRPr lang="nl-NL" dirty="0"/>
          </a:p>
        </p:txBody>
      </p:sp>
      <p:cxnSp>
        <p:nvCxnSpPr>
          <p:cNvPr id="14" name="Rechte verbindingslijn 13"/>
          <p:cNvCxnSpPr/>
          <p:nvPr/>
        </p:nvCxnSpPr>
        <p:spPr>
          <a:xfrm flipV="1">
            <a:off x="5508104" y="5104670"/>
            <a:ext cx="360040" cy="1029121"/>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5148064" y="4273673"/>
            <a:ext cx="2045112" cy="830997"/>
          </a:xfrm>
          <a:prstGeom prst="rect">
            <a:avLst/>
          </a:prstGeom>
          <a:noFill/>
        </p:spPr>
        <p:txBody>
          <a:bodyPr wrap="none" rtlCol="0">
            <a:spAutoFit/>
          </a:bodyPr>
          <a:lstStyle/>
          <a:p>
            <a:endParaRPr lang="nl-NL" sz="1600" b="1" dirty="0">
              <a:solidFill>
                <a:schemeClr val="accent2">
                  <a:lumMod val="75000"/>
                </a:schemeClr>
              </a:solidFill>
            </a:endParaRPr>
          </a:p>
          <a:p>
            <a:r>
              <a:rPr lang="nl-NL" sz="1600" b="1" dirty="0" smtClean="0">
                <a:solidFill>
                  <a:schemeClr val="accent2">
                    <a:lumMod val="75000"/>
                  </a:schemeClr>
                </a:solidFill>
              </a:rPr>
              <a:t>Logische Testgevallen </a:t>
            </a:r>
          </a:p>
          <a:p>
            <a:r>
              <a:rPr lang="nl-NL" sz="1600" b="1" dirty="0" smtClean="0">
                <a:solidFill>
                  <a:schemeClr val="accent2">
                    <a:lumMod val="75000"/>
                  </a:schemeClr>
                </a:solidFill>
              </a:rPr>
              <a:t>(als bij EVT)</a:t>
            </a:r>
          </a:p>
        </p:txBody>
      </p:sp>
    </p:spTree>
    <p:extLst>
      <p:ext uri="{BB962C8B-B14F-4D97-AF65-F5344CB8AC3E}">
        <p14:creationId xmlns:p14="http://schemas.microsoft.com/office/powerpoint/2010/main" val="320674063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7144" y="1556792"/>
            <a:ext cx="6268624" cy="505327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797352" cy="369332"/>
          </a:xfrm>
          <a:prstGeom prst="rect">
            <a:avLst/>
          </a:prstGeom>
          <a:noFill/>
        </p:spPr>
        <p:txBody>
          <a:bodyPr wrap="none" rtlCol="0">
            <a:spAutoFit/>
          </a:bodyPr>
          <a:lstStyle/>
          <a:p>
            <a:r>
              <a:rPr lang="nl-NL" dirty="0" smtClean="0"/>
              <a:t>Testgraaf tabblad</a:t>
            </a:r>
            <a:endParaRPr lang="nl-NL" dirty="0"/>
          </a:p>
        </p:txBody>
      </p:sp>
      <p:cxnSp>
        <p:nvCxnSpPr>
          <p:cNvPr id="14" name="Rechte verbindingslijn 13"/>
          <p:cNvCxnSpPr>
            <a:endCxn id="11" idx="0"/>
          </p:cNvCxnSpPr>
          <p:nvPr/>
        </p:nvCxnSpPr>
        <p:spPr>
          <a:xfrm>
            <a:off x="5679927" y="3360171"/>
            <a:ext cx="109723" cy="913502"/>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5148064" y="4273673"/>
            <a:ext cx="1283172" cy="830997"/>
          </a:xfrm>
          <a:prstGeom prst="rect">
            <a:avLst/>
          </a:prstGeom>
          <a:noFill/>
        </p:spPr>
        <p:txBody>
          <a:bodyPr wrap="none" rtlCol="0">
            <a:spAutoFit/>
          </a:bodyPr>
          <a:lstStyle/>
          <a:p>
            <a:endParaRPr lang="nl-NL" sz="1600" b="1" dirty="0">
              <a:solidFill>
                <a:schemeClr val="accent2">
                  <a:lumMod val="75000"/>
                </a:schemeClr>
              </a:solidFill>
            </a:endParaRPr>
          </a:p>
          <a:p>
            <a:r>
              <a:rPr lang="nl-NL" sz="1600" b="1" dirty="0" smtClean="0">
                <a:solidFill>
                  <a:schemeClr val="accent2">
                    <a:lumMod val="75000"/>
                  </a:schemeClr>
                </a:solidFill>
              </a:rPr>
              <a:t>Test situaties</a:t>
            </a:r>
          </a:p>
          <a:p>
            <a:r>
              <a:rPr lang="nl-NL" sz="1600" b="1" dirty="0" smtClean="0">
                <a:solidFill>
                  <a:schemeClr val="accent2">
                    <a:lumMod val="75000"/>
                  </a:schemeClr>
                </a:solidFill>
              </a:rPr>
              <a:t>(als bij EVT)</a:t>
            </a:r>
          </a:p>
        </p:txBody>
      </p:sp>
      <p:sp>
        <p:nvSpPr>
          <p:cNvPr id="4" name="Right Brace 3"/>
          <p:cNvSpPr/>
          <p:nvPr/>
        </p:nvSpPr>
        <p:spPr>
          <a:xfrm>
            <a:off x="5336281" y="2636912"/>
            <a:ext cx="343646" cy="1446519"/>
          </a:xfrm>
          <a:prstGeom prst="righ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Tree>
    <p:extLst>
      <p:ext uri="{BB962C8B-B14F-4D97-AF65-F5344CB8AC3E}">
        <p14:creationId xmlns:p14="http://schemas.microsoft.com/office/powerpoint/2010/main" val="345423555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7144" y="1556792"/>
            <a:ext cx="6268624" cy="505327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797352" cy="369332"/>
          </a:xfrm>
          <a:prstGeom prst="rect">
            <a:avLst/>
          </a:prstGeom>
          <a:noFill/>
        </p:spPr>
        <p:txBody>
          <a:bodyPr wrap="none" rtlCol="0">
            <a:spAutoFit/>
          </a:bodyPr>
          <a:lstStyle/>
          <a:p>
            <a:r>
              <a:rPr lang="nl-NL" dirty="0" smtClean="0"/>
              <a:t>Testgraaf tabblad</a:t>
            </a:r>
            <a:endParaRPr lang="nl-NL" dirty="0"/>
          </a:p>
        </p:txBody>
      </p:sp>
      <p:cxnSp>
        <p:nvCxnSpPr>
          <p:cNvPr id="14" name="Rechte verbindingslijn 13"/>
          <p:cNvCxnSpPr/>
          <p:nvPr/>
        </p:nvCxnSpPr>
        <p:spPr>
          <a:xfrm>
            <a:off x="5436096" y="2492896"/>
            <a:ext cx="176777" cy="1872208"/>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5148064" y="4273673"/>
            <a:ext cx="1827231" cy="830997"/>
          </a:xfrm>
          <a:prstGeom prst="rect">
            <a:avLst/>
          </a:prstGeom>
          <a:noFill/>
        </p:spPr>
        <p:txBody>
          <a:bodyPr wrap="none" rtlCol="0">
            <a:spAutoFit/>
          </a:bodyPr>
          <a:lstStyle/>
          <a:p>
            <a:endParaRPr lang="nl-NL" sz="1600" b="1" dirty="0">
              <a:solidFill>
                <a:schemeClr val="accent2">
                  <a:lumMod val="75000"/>
                </a:schemeClr>
              </a:solidFill>
            </a:endParaRPr>
          </a:p>
          <a:p>
            <a:r>
              <a:rPr lang="nl-NL" sz="1600" b="1" dirty="0" smtClean="0">
                <a:solidFill>
                  <a:schemeClr val="accent2">
                    <a:lumMod val="75000"/>
                  </a:schemeClr>
                </a:solidFill>
              </a:rPr>
              <a:t>Equivalentieklasses</a:t>
            </a:r>
          </a:p>
          <a:p>
            <a:r>
              <a:rPr lang="nl-NL" sz="1600" b="1" dirty="0" smtClean="0">
                <a:solidFill>
                  <a:schemeClr val="accent2">
                    <a:lumMod val="75000"/>
                  </a:schemeClr>
                </a:solidFill>
              </a:rPr>
              <a:t>(als bij EVT)</a:t>
            </a:r>
          </a:p>
        </p:txBody>
      </p:sp>
    </p:spTree>
    <p:extLst>
      <p:ext uri="{BB962C8B-B14F-4D97-AF65-F5344CB8AC3E}">
        <p14:creationId xmlns:p14="http://schemas.microsoft.com/office/powerpoint/2010/main" val="155716086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7144" y="1556792"/>
            <a:ext cx="6268624" cy="505327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797352" cy="369332"/>
          </a:xfrm>
          <a:prstGeom prst="rect">
            <a:avLst/>
          </a:prstGeom>
          <a:noFill/>
        </p:spPr>
        <p:txBody>
          <a:bodyPr wrap="none" rtlCol="0">
            <a:spAutoFit/>
          </a:bodyPr>
          <a:lstStyle/>
          <a:p>
            <a:r>
              <a:rPr lang="nl-NL" dirty="0" smtClean="0"/>
              <a:t>Testgraaf tabblad</a:t>
            </a:r>
            <a:endParaRPr lang="nl-NL" dirty="0"/>
          </a:p>
        </p:txBody>
      </p:sp>
      <p:sp>
        <p:nvSpPr>
          <p:cNvPr id="11" name="Tekstvak 10"/>
          <p:cNvSpPr txBox="1"/>
          <p:nvPr/>
        </p:nvSpPr>
        <p:spPr>
          <a:xfrm>
            <a:off x="5148064" y="4581128"/>
            <a:ext cx="1783565" cy="584775"/>
          </a:xfrm>
          <a:prstGeom prst="rect">
            <a:avLst/>
          </a:prstGeom>
          <a:noFill/>
        </p:spPr>
        <p:txBody>
          <a:bodyPr wrap="none" rtlCol="0">
            <a:spAutoFit/>
          </a:bodyPr>
          <a:lstStyle/>
          <a:p>
            <a:endParaRPr lang="nl-NL" sz="1600" b="1" dirty="0">
              <a:solidFill>
                <a:schemeClr val="accent2">
                  <a:lumMod val="75000"/>
                </a:schemeClr>
              </a:solidFill>
            </a:endParaRPr>
          </a:p>
          <a:p>
            <a:r>
              <a:rPr lang="nl-NL" sz="1600" b="1" dirty="0" smtClean="0">
                <a:solidFill>
                  <a:schemeClr val="accent2">
                    <a:lumMod val="75000"/>
                  </a:schemeClr>
                </a:solidFill>
              </a:rPr>
              <a:t>Anders dan bij EVT</a:t>
            </a:r>
          </a:p>
        </p:txBody>
      </p:sp>
      <p:sp>
        <p:nvSpPr>
          <p:cNvPr id="2" name="Right Brace 1"/>
          <p:cNvSpPr/>
          <p:nvPr/>
        </p:nvSpPr>
        <p:spPr>
          <a:xfrm>
            <a:off x="4471456" y="4273673"/>
            <a:ext cx="532592" cy="1531591"/>
          </a:xfrm>
          <a:prstGeom prst="righ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Tree>
    <p:extLst>
      <p:ext uri="{BB962C8B-B14F-4D97-AF65-F5344CB8AC3E}">
        <p14:creationId xmlns:p14="http://schemas.microsoft.com/office/powerpoint/2010/main" val="26079477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4200000" scaled="0"/>
        </a:gradFill>
        <a:effectLst/>
      </p:bgPr>
    </p:bg>
    <p:spTree>
      <p:nvGrpSpPr>
        <p:cNvPr id="1" name=""/>
        <p:cNvGrpSpPr/>
        <p:nvPr/>
      </p:nvGrpSpPr>
      <p:grpSpPr>
        <a:xfrm>
          <a:off x="0" y="0"/>
          <a:ext cx="0" cy="0"/>
          <a:chOff x="0" y="0"/>
          <a:chExt cx="0" cy="0"/>
        </a:xfrm>
      </p:grpSpPr>
      <p:sp>
        <p:nvSpPr>
          <p:cNvPr id="2" name="Rectangle 1"/>
          <p:cNvSpPr/>
          <p:nvPr/>
        </p:nvSpPr>
        <p:spPr>
          <a:xfrm>
            <a:off x="2680257" y="2153829"/>
            <a:ext cx="2804654" cy="661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EVT</a:t>
            </a:r>
            <a:endParaRPr lang="nl-NL" sz="2400" dirty="0"/>
          </a:p>
        </p:txBody>
      </p:sp>
      <p:sp>
        <p:nvSpPr>
          <p:cNvPr id="7" name="Rectangle 6"/>
          <p:cNvSpPr/>
          <p:nvPr/>
        </p:nvSpPr>
        <p:spPr>
          <a:xfrm>
            <a:off x="2664855" y="3810013"/>
            <a:ext cx="5640111"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Logische Testgevallen</a:t>
            </a:r>
            <a:endParaRPr lang="nl-NL" sz="2400" dirty="0"/>
          </a:p>
        </p:txBody>
      </p:sp>
      <p:sp>
        <p:nvSpPr>
          <p:cNvPr id="8" name="Rectangle 7"/>
          <p:cNvSpPr/>
          <p:nvPr/>
        </p:nvSpPr>
        <p:spPr>
          <a:xfrm>
            <a:off x="2652101" y="5466197"/>
            <a:ext cx="5665619"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Fysieke Testgevallen</a:t>
            </a:r>
            <a:endParaRPr lang="nl-NL" sz="2400" dirty="0"/>
          </a:p>
        </p:txBody>
      </p:sp>
      <p:sp>
        <p:nvSpPr>
          <p:cNvPr id="9" name="TextBox 8"/>
          <p:cNvSpPr txBox="1"/>
          <p:nvPr/>
        </p:nvSpPr>
        <p:spPr>
          <a:xfrm>
            <a:off x="793806" y="3939220"/>
            <a:ext cx="1278107" cy="461665"/>
          </a:xfrm>
          <a:prstGeom prst="rect">
            <a:avLst/>
          </a:prstGeom>
          <a:noFill/>
        </p:spPr>
        <p:txBody>
          <a:bodyPr wrap="none" rtlCol="0">
            <a:spAutoFit/>
          </a:bodyPr>
          <a:lstStyle/>
          <a:p>
            <a:r>
              <a:rPr lang="nl-NL" sz="2400" dirty="0" smtClean="0"/>
              <a:t>Niveau 2</a:t>
            </a:r>
            <a:endParaRPr lang="nl-NL" sz="2400" dirty="0"/>
          </a:p>
        </p:txBody>
      </p:sp>
      <p:sp>
        <p:nvSpPr>
          <p:cNvPr id="11" name="Rectangle 10"/>
          <p:cNvSpPr/>
          <p:nvPr/>
        </p:nvSpPr>
        <p:spPr>
          <a:xfrm>
            <a:off x="5484910" y="2153829"/>
            <a:ext cx="2804654" cy="661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Testgraaf</a:t>
            </a:r>
            <a:endParaRPr lang="nl-NL" sz="2400" dirty="0"/>
          </a:p>
        </p:txBody>
      </p:sp>
      <p:cxnSp>
        <p:nvCxnSpPr>
          <p:cNvPr id="5" name="Straight Arrow Connector 4"/>
          <p:cNvCxnSpPr>
            <a:stCxn id="2" idx="2"/>
          </p:cNvCxnSpPr>
          <p:nvPr/>
        </p:nvCxnSpPr>
        <p:spPr>
          <a:xfrm>
            <a:off x="4082584" y="2815057"/>
            <a:ext cx="0" cy="994956"/>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1" idx="2"/>
          </p:cNvCxnSpPr>
          <p:nvPr/>
        </p:nvCxnSpPr>
        <p:spPr>
          <a:xfrm>
            <a:off x="6887237" y="2815057"/>
            <a:ext cx="0" cy="994956"/>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p:cNvCxnSpPr>
          <p:nvPr/>
        </p:nvCxnSpPr>
        <p:spPr>
          <a:xfrm>
            <a:off x="5484911" y="4530093"/>
            <a:ext cx="0" cy="936104"/>
          </a:xfrm>
          <a:prstGeom prst="straightConnector1">
            <a:avLst/>
          </a:prstGeom>
          <a:ln w="3175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93806" y="5595404"/>
            <a:ext cx="1278107" cy="461665"/>
          </a:xfrm>
          <a:prstGeom prst="rect">
            <a:avLst/>
          </a:prstGeom>
          <a:noFill/>
        </p:spPr>
        <p:txBody>
          <a:bodyPr wrap="none" rtlCol="0">
            <a:spAutoFit/>
          </a:bodyPr>
          <a:lstStyle/>
          <a:p>
            <a:r>
              <a:rPr lang="nl-NL" sz="2400" dirty="0" smtClean="0"/>
              <a:t>Niveau 1</a:t>
            </a:r>
            <a:endParaRPr lang="nl-NL" sz="2400" dirty="0"/>
          </a:p>
        </p:txBody>
      </p:sp>
      <p:sp>
        <p:nvSpPr>
          <p:cNvPr id="19" name="TextBox 18"/>
          <p:cNvSpPr txBox="1"/>
          <p:nvPr/>
        </p:nvSpPr>
        <p:spPr>
          <a:xfrm>
            <a:off x="793806" y="548680"/>
            <a:ext cx="7495758" cy="523220"/>
          </a:xfrm>
          <a:prstGeom prst="rect">
            <a:avLst/>
          </a:prstGeom>
          <a:noFill/>
        </p:spPr>
        <p:txBody>
          <a:bodyPr wrap="square" rtlCol="0">
            <a:spAutoFit/>
          </a:bodyPr>
          <a:lstStyle/>
          <a:p>
            <a:r>
              <a:rPr lang="nl-NL" sz="2800" dirty="0" smtClean="0"/>
              <a:t>Macro’s voor vertaling naar lager abstractie niveau</a:t>
            </a:r>
            <a:endParaRPr lang="nl-NL" sz="2800" dirty="0"/>
          </a:p>
        </p:txBody>
      </p:sp>
      <p:sp>
        <p:nvSpPr>
          <p:cNvPr id="16" name="Rectangle 15"/>
          <p:cNvSpPr/>
          <p:nvPr/>
        </p:nvSpPr>
        <p:spPr>
          <a:xfrm>
            <a:off x="2680257" y="1492601"/>
            <a:ext cx="5609308" cy="661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Testspecificatie</a:t>
            </a:r>
            <a:endParaRPr lang="nl-NL" sz="2400" dirty="0"/>
          </a:p>
        </p:txBody>
      </p:sp>
      <p:sp>
        <p:nvSpPr>
          <p:cNvPr id="17" name="TextBox 16"/>
          <p:cNvSpPr txBox="1"/>
          <p:nvPr/>
        </p:nvSpPr>
        <p:spPr>
          <a:xfrm>
            <a:off x="793806" y="1922996"/>
            <a:ext cx="1278107" cy="461665"/>
          </a:xfrm>
          <a:prstGeom prst="rect">
            <a:avLst/>
          </a:prstGeom>
          <a:noFill/>
        </p:spPr>
        <p:txBody>
          <a:bodyPr wrap="none" rtlCol="0">
            <a:spAutoFit/>
          </a:bodyPr>
          <a:lstStyle/>
          <a:p>
            <a:r>
              <a:rPr lang="nl-NL" sz="2400" dirty="0" smtClean="0"/>
              <a:t>Niveau 3</a:t>
            </a:r>
            <a:endParaRPr lang="nl-NL" sz="2400" dirty="0"/>
          </a:p>
        </p:txBody>
      </p:sp>
      <p:sp>
        <p:nvSpPr>
          <p:cNvPr id="15" name="TextBox 14"/>
          <p:cNvSpPr txBox="1"/>
          <p:nvPr/>
        </p:nvSpPr>
        <p:spPr>
          <a:xfrm>
            <a:off x="214473" y="4767312"/>
            <a:ext cx="2342629" cy="461665"/>
          </a:xfrm>
          <a:prstGeom prst="rect">
            <a:avLst/>
          </a:prstGeom>
          <a:solidFill>
            <a:schemeClr val="bg1"/>
          </a:solidFill>
        </p:spPr>
        <p:txBody>
          <a:bodyPr wrap="none" rtlCol="0">
            <a:spAutoFit/>
          </a:bodyPr>
          <a:lstStyle/>
          <a:p>
            <a:r>
              <a:rPr lang="nl-NL" sz="2400" dirty="0" smtClean="0"/>
              <a:t>Van LTG naar </a:t>
            </a:r>
            <a:r>
              <a:rPr lang="nl-NL" sz="2400" dirty="0"/>
              <a:t>F</a:t>
            </a:r>
            <a:r>
              <a:rPr lang="nl-NL" sz="2400" dirty="0" smtClean="0"/>
              <a:t>TG</a:t>
            </a:r>
            <a:endParaRPr lang="nl-NL" sz="2400" dirty="0"/>
          </a:p>
        </p:txBody>
      </p:sp>
      <p:cxnSp>
        <p:nvCxnSpPr>
          <p:cNvPr id="18" name="Straight Connector 17"/>
          <p:cNvCxnSpPr>
            <a:stCxn id="15" idx="3"/>
          </p:cNvCxnSpPr>
          <p:nvPr/>
        </p:nvCxnSpPr>
        <p:spPr>
          <a:xfrm>
            <a:off x="2557102" y="4998145"/>
            <a:ext cx="29278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17741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7144" y="1556792"/>
            <a:ext cx="6268624" cy="505327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797352" cy="369332"/>
          </a:xfrm>
          <a:prstGeom prst="rect">
            <a:avLst/>
          </a:prstGeom>
          <a:noFill/>
        </p:spPr>
        <p:txBody>
          <a:bodyPr wrap="none" rtlCol="0">
            <a:spAutoFit/>
          </a:bodyPr>
          <a:lstStyle/>
          <a:p>
            <a:r>
              <a:rPr lang="nl-NL" dirty="0" smtClean="0"/>
              <a:t>Testgraaf tabblad</a:t>
            </a:r>
            <a:endParaRPr lang="nl-NL" dirty="0"/>
          </a:p>
        </p:txBody>
      </p:sp>
      <p:cxnSp>
        <p:nvCxnSpPr>
          <p:cNvPr id="14" name="Rechte verbindingslijn 13"/>
          <p:cNvCxnSpPr/>
          <p:nvPr/>
        </p:nvCxnSpPr>
        <p:spPr>
          <a:xfrm>
            <a:off x="3923928" y="4566060"/>
            <a:ext cx="1080120" cy="146194"/>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5148064" y="4273673"/>
            <a:ext cx="1407373" cy="584775"/>
          </a:xfrm>
          <a:prstGeom prst="rect">
            <a:avLst/>
          </a:prstGeom>
          <a:noFill/>
        </p:spPr>
        <p:txBody>
          <a:bodyPr wrap="none" rtlCol="0">
            <a:spAutoFit/>
          </a:bodyPr>
          <a:lstStyle/>
          <a:p>
            <a:endParaRPr lang="nl-NL" sz="1600" b="1" dirty="0">
              <a:solidFill>
                <a:schemeClr val="accent2">
                  <a:lumMod val="75000"/>
                </a:schemeClr>
              </a:solidFill>
            </a:endParaRPr>
          </a:p>
          <a:p>
            <a:r>
              <a:rPr lang="nl-NL" sz="1600" b="1" dirty="0" smtClean="0">
                <a:solidFill>
                  <a:schemeClr val="accent2">
                    <a:lumMod val="75000"/>
                  </a:schemeClr>
                </a:solidFill>
              </a:rPr>
              <a:t>Testgraaf Flow</a:t>
            </a:r>
          </a:p>
        </p:txBody>
      </p:sp>
    </p:spTree>
    <p:extLst>
      <p:ext uri="{BB962C8B-B14F-4D97-AF65-F5344CB8AC3E}">
        <p14:creationId xmlns:p14="http://schemas.microsoft.com/office/powerpoint/2010/main" val="162792591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7144" y="1556792"/>
            <a:ext cx="6268624" cy="505327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797352" cy="369332"/>
          </a:xfrm>
          <a:prstGeom prst="rect">
            <a:avLst/>
          </a:prstGeom>
          <a:noFill/>
        </p:spPr>
        <p:txBody>
          <a:bodyPr wrap="none" rtlCol="0">
            <a:spAutoFit/>
          </a:bodyPr>
          <a:lstStyle/>
          <a:p>
            <a:r>
              <a:rPr lang="nl-NL" dirty="0" smtClean="0"/>
              <a:t>Testgraaf tabblad</a:t>
            </a:r>
            <a:endParaRPr lang="nl-NL" dirty="0"/>
          </a:p>
        </p:txBody>
      </p:sp>
      <p:cxnSp>
        <p:nvCxnSpPr>
          <p:cNvPr id="14" name="Rechte verbindingslijn 13"/>
          <p:cNvCxnSpPr/>
          <p:nvPr/>
        </p:nvCxnSpPr>
        <p:spPr>
          <a:xfrm flipV="1">
            <a:off x="4355976" y="4725144"/>
            <a:ext cx="648072" cy="246672"/>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5148064" y="4273673"/>
            <a:ext cx="1436675" cy="584775"/>
          </a:xfrm>
          <a:prstGeom prst="rect">
            <a:avLst/>
          </a:prstGeom>
          <a:noFill/>
        </p:spPr>
        <p:txBody>
          <a:bodyPr wrap="none" rtlCol="0">
            <a:spAutoFit/>
          </a:bodyPr>
          <a:lstStyle/>
          <a:p>
            <a:endParaRPr lang="nl-NL" sz="1600" b="1" dirty="0">
              <a:solidFill>
                <a:schemeClr val="accent2">
                  <a:lumMod val="75000"/>
                </a:schemeClr>
              </a:solidFill>
            </a:endParaRPr>
          </a:p>
          <a:p>
            <a:r>
              <a:rPr lang="nl-NL" sz="1600" b="1" dirty="0" smtClean="0">
                <a:solidFill>
                  <a:schemeClr val="accent2">
                    <a:lumMod val="75000"/>
                  </a:schemeClr>
                </a:solidFill>
              </a:rPr>
              <a:t>Testmaat tabel</a:t>
            </a:r>
          </a:p>
        </p:txBody>
      </p:sp>
    </p:spTree>
    <p:extLst>
      <p:ext uri="{BB962C8B-B14F-4D97-AF65-F5344CB8AC3E}">
        <p14:creationId xmlns:p14="http://schemas.microsoft.com/office/powerpoint/2010/main" val="285637179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7144" y="1556792"/>
            <a:ext cx="6268624" cy="505327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797352" cy="369332"/>
          </a:xfrm>
          <a:prstGeom prst="rect">
            <a:avLst/>
          </a:prstGeom>
          <a:noFill/>
        </p:spPr>
        <p:txBody>
          <a:bodyPr wrap="none" rtlCol="0">
            <a:spAutoFit/>
          </a:bodyPr>
          <a:lstStyle/>
          <a:p>
            <a:r>
              <a:rPr lang="nl-NL" dirty="0" smtClean="0"/>
              <a:t>Testgraaf tabblad</a:t>
            </a:r>
            <a:endParaRPr lang="nl-NL" dirty="0"/>
          </a:p>
        </p:txBody>
      </p:sp>
      <p:cxnSp>
        <p:nvCxnSpPr>
          <p:cNvPr id="14" name="Rechte verbindingslijn 13"/>
          <p:cNvCxnSpPr/>
          <p:nvPr/>
        </p:nvCxnSpPr>
        <p:spPr>
          <a:xfrm flipV="1">
            <a:off x="3779912" y="4858448"/>
            <a:ext cx="1512168" cy="653150"/>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5148064" y="4273673"/>
            <a:ext cx="1114921" cy="584775"/>
          </a:xfrm>
          <a:prstGeom prst="rect">
            <a:avLst/>
          </a:prstGeom>
          <a:noFill/>
        </p:spPr>
        <p:txBody>
          <a:bodyPr wrap="none" rtlCol="0">
            <a:spAutoFit/>
          </a:bodyPr>
          <a:lstStyle/>
          <a:p>
            <a:endParaRPr lang="nl-NL" sz="1600" b="1" dirty="0">
              <a:solidFill>
                <a:schemeClr val="accent2">
                  <a:lumMod val="75000"/>
                </a:schemeClr>
              </a:solidFill>
            </a:endParaRPr>
          </a:p>
          <a:p>
            <a:r>
              <a:rPr lang="nl-NL" sz="1600" b="1" dirty="0" smtClean="0">
                <a:solidFill>
                  <a:schemeClr val="accent2">
                    <a:lumMod val="75000"/>
                  </a:schemeClr>
                </a:solidFill>
              </a:rPr>
              <a:t>Actie Tabel</a:t>
            </a:r>
          </a:p>
        </p:txBody>
      </p:sp>
    </p:spTree>
    <p:extLst>
      <p:ext uri="{BB962C8B-B14F-4D97-AF65-F5344CB8AC3E}">
        <p14:creationId xmlns:p14="http://schemas.microsoft.com/office/powerpoint/2010/main" val="222333314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vak 4"/>
          <p:cNvSpPr txBox="1"/>
          <p:nvPr/>
        </p:nvSpPr>
        <p:spPr>
          <a:xfrm>
            <a:off x="683568" y="512144"/>
            <a:ext cx="1797352" cy="369332"/>
          </a:xfrm>
          <a:prstGeom prst="rect">
            <a:avLst/>
          </a:prstGeom>
          <a:noFill/>
        </p:spPr>
        <p:txBody>
          <a:bodyPr wrap="none" rtlCol="0">
            <a:spAutoFit/>
          </a:bodyPr>
          <a:lstStyle/>
          <a:p>
            <a:r>
              <a:rPr lang="nl-NL" dirty="0" smtClean="0"/>
              <a:t>Testgraaf tabblad</a:t>
            </a:r>
            <a:endParaRPr lang="nl-NL"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348880"/>
            <a:ext cx="7700858" cy="39654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339814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348880"/>
            <a:ext cx="7700858" cy="39654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797352" cy="369332"/>
          </a:xfrm>
          <a:prstGeom prst="rect">
            <a:avLst/>
          </a:prstGeom>
          <a:noFill/>
        </p:spPr>
        <p:txBody>
          <a:bodyPr wrap="none" rtlCol="0">
            <a:spAutoFit/>
          </a:bodyPr>
          <a:lstStyle/>
          <a:p>
            <a:r>
              <a:rPr lang="nl-NL" dirty="0" smtClean="0"/>
              <a:t>Testgraaf tabblad</a:t>
            </a:r>
            <a:endParaRPr lang="nl-NL" dirty="0"/>
          </a:p>
        </p:txBody>
      </p:sp>
      <p:cxnSp>
        <p:nvCxnSpPr>
          <p:cNvPr id="14" name="Rechte verbindingslijn 13"/>
          <p:cNvCxnSpPr/>
          <p:nvPr/>
        </p:nvCxnSpPr>
        <p:spPr>
          <a:xfrm flipV="1">
            <a:off x="826160" y="1772815"/>
            <a:ext cx="1512168" cy="902639"/>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2480920" y="1284769"/>
            <a:ext cx="2748958" cy="584775"/>
          </a:xfrm>
          <a:prstGeom prst="rect">
            <a:avLst/>
          </a:prstGeom>
          <a:noFill/>
        </p:spPr>
        <p:txBody>
          <a:bodyPr wrap="none" rtlCol="0">
            <a:spAutoFit/>
          </a:bodyPr>
          <a:lstStyle/>
          <a:p>
            <a:endParaRPr lang="nl-NL" sz="1600" b="1" dirty="0">
              <a:solidFill>
                <a:schemeClr val="accent2">
                  <a:lumMod val="75000"/>
                </a:schemeClr>
              </a:solidFill>
            </a:endParaRPr>
          </a:p>
          <a:p>
            <a:r>
              <a:rPr lang="nl-NL" sz="1600" b="1" dirty="0" smtClean="0">
                <a:solidFill>
                  <a:schemeClr val="accent2">
                    <a:lumMod val="75000"/>
                  </a:schemeClr>
                </a:solidFill>
              </a:rPr>
              <a:t>Toevoegen regels aan tabellen</a:t>
            </a:r>
          </a:p>
        </p:txBody>
      </p:sp>
      <p:cxnSp>
        <p:nvCxnSpPr>
          <p:cNvPr id="7" name="Rechte verbindingslijn 13"/>
          <p:cNvCxnSpPr/>
          <p:nvPr/>
        </p:nvCxnSpPr>
        <p:spPr>
          <a:xfrm flipV="1">
            <a:off x="826160" y="1925216"/>
            <a:ext cx="1654760" cy="2223864"/>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0" name="Rechte verbindingslijn 13"/>
          <p:cNvCxnSpPr/>
          <p:nvPr/>
        </p:nvCxnSpPr>
        <p:spPr>
          <a:xfrm flipV="1">
            <a:off x="978560" y="2060848"/>
            <a:ext cx="1649224" cy="2808312"/>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46672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348880"/>
            <a:ext cx="7700858" cy="39654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797352" cy="369332"/>
          </a:xfrm>
          <a:prstGeom prst="rect">
            <a:avLst/>
          </a:prstGeom>
          <a:noFill/>
        </p:spPr>
        <p:txBody>
          <a:bodyPr wrap="none" rtlCol="0">
            <a:spAutoFit/>
          </a:bodyPr>
          <a:lstStyle/>
          <a:p>
            <a:r>
              <a:rPr lang="nl-NL" dirty="0" smtClean="0"/>
              <a:t>Testgraaf tabblad</a:t>
            </a:r>
            <a:endParaRPr lang="nl-NL" dirty="0"/>
          </a:p>
        </p:txBody>
      </p:sp>
      <p:cxnSp>
        <p:nvCxnSpPr>
          <p:cNvPr id="14" name="Rechte verbindingslijn 13"/>
          <p:cNvCxnSpPr/>
          <p:nvPr/>
        </p:nvCxnSpPr>
        <p:spPr>
          <a:xfrm flipV="1">
            <a:off x="826160" y="1772816"/>
            <a:ext cx="1512168" cy="1362467"/>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2480920" y="1284769"/>
            <a:ext cx="2730427" cy="584775"/>
          </a:xfrm>
          <a:prstGeom prst="rect">
            <a:avLst/>
          </a:prstGeom>
          <a:noFill/>
        </p:spPr>
        <p:txBody>
          <a:bodyPr wrap="none" rtlCol="0">
            <a:spAutoFit/>
          </a:bodyPr>
          <a:lstStyle/>
          <a:p>
            <a:endParaRPr lang="nl-NL" sz="1600" b="1" dirty="0">
              <a:solidFill>
                <a:schemeClr val="accent2">
                  <a:lumMod val="75000"/>
                </a:schemeClr>
              </a:solidFill>
            </a:endParaRPr>
          </a:p>
          <a:p>
            <a:r>
              <a:rPr lang="nl-NL" sz="1600" b="1" dirty="0" smtClean="0">
                <a:solidFill>
                  <a:schemeClr val="accent2">
                    <a:lumMod val="75000"/>
                  </a:schemeClr>
                </a:solidFill>
              </a:rPr>
              <a:t>Code: “x” voor verwijderen rij</a:t>
            </a:r>
          </a:p>
        </p:txBody>
      </p:sp>
      <p:sp>
        <p:nvSpPr>
          <p:cNvPr id="8" name="Rechthoek 8"/>
          <p:cNvSpPr/>
          <p:nvPr/>
        </p:nvSpPr>
        <p:spPr>
          <a:xfrm>
            <a:off x="683569" y="2780928"/>
            <a:ext cx="360040" cy="936105"/>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 8"/>
          <p:cNvSpPr/>
          <p:nvPr/>
        </p:nvSpPr>
        <p:spPr>
          <a:xfrm>
            <a:off x="683568" y="4941168"/>
            <a:ext cx="360041" cy="108012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Rechthoek 8"/>
          <p:cNvSpPr/>
          <p:nvPr/>
        </p:nvSpPr>
        <p:spPr>
          <a:xfrm>
            <a:off x="688262" y="4221088"/>
            <a:ext cx="355347" cy="248525"/>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3" name="Rechte verbindingslijn 13"/>
          <p:cNvCxnSpPr/>
          <p:nvPr/>
        </p:nvCxnSpPr>
        <p:spPr>
          <a:xfrm flipV="1">
            <a:off x="865935" y="1925216"/>
            <a:ext cx="1624793" cy="2420134"/>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5" name="Rechte verbindingslijn 13"/>
          <p:cNvCxnSpPr/>
          <p:nvPr/>
        </p:nvCxnSpPr>
        <p:spPr>
          <a:xfrm flipV="1">
            <a:off x="978560" y="2077616"/>
            <a:ext cx="1664568" cy="3079576"/>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575297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348880"/>
            <a:ext cx="7700858" cy="39654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797352" cy="369332"/>
          </a:xfrm>
          <a:prstGeom prst="rect">
            <a:avLst/>
          </a:prstGeom>
          <a:noFill/>
        </p:spPr>
        <p:txBody>
          <a:bodyPr wrap="none" rtlCol="0">
            <a:spAutoFit/>
          </a:bodyPr>
          <a:lstStyle/>
          <a:p>
            <a:r>
              <a:rPr lang="nl-NL" dirty="0" smtClean="0"/>
              <a:t>Testgraaf tabblad</a:t>
            </a:r>
            <a:endParaRPr lang="nl-NL" dirty="0"/>
          </a:p>
        </p:txBody>
      </p:sp>
      <p:cxnSp>
        <p:nvCxnSpPr>
          <p:cNvPr id="14" name="Rechte verbindingslijn 13"/>
          <p:cNvCxnSpPr/>
          <p:nvPr/>
        </p:nvCxnSpPr>
        <p:spPr>
          <a:xfrm flipH="1" flipV="1">
            <a:off x="3846133" y="1988840"/>
            <a:ext cx="221811" cy="576065"/>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2480920" y="1284769"/>
            <a:ext cx="4364272" cy="584775"/>
          </a:xfrm>
          <a:prstGeom prst="rect">
            <a:avLst/>
          </a:prstGeom>
          <a:noFill/>
        </p:spPr>
        <p:txBody>
          <a:bodyPr wrap="none" rtlCol="0">
            <a:spAutoFit/>
          </a:bodyPr>
          <a:lstStyle/>
          <a:p>
            <a:endParaRPr lang="nl-NL" sz="1600" b="1" dirty="0">
              <a:solidFill>
                <a:schemeClr val="accent2">
                  <a:lumMod val="75000"/>
                </a:schemeClr>
              </a:solidFill>
            </a:endParaRPr>
          </a:p>
          <a:p>
            <a:r>
              <a:rPr lang="nl-NL" sz="1600" b="1" dirty="0" smtClean="0">
                <a:solidFill>
                  <a:schemeClr val="accent2">
                    <a:lumMod val="75000"/>
                  </a:schemeClr>
                </a:solidFill>
              </a:rPr>
              <a:t>Verwijzing naar test situatie- of conditie-nummer</a:t>
            </a:r>
          </a:p>
        </p:txBody>
      </p:sp>
      <p:sp>
        <p:nvSpPr>
          <p:cNvPr id="8" name="Rechthoek 8"/>
          <p:cNvSpPr/>
          <p:nvPr/>
        </p:nvSpPr>
        <p:spPr>
          <a:xfrm>
            <a:off x="2771800" y="2564904"/>
            <a:ext cx="2880320" cy="1152129"/>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35841439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348880"/>
            <a:ext cx="7700858" cy="39654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797352" cy="369332"/>
          </a:xfrm>
          <a:prstGeom prst="rect">
            <a:avLst/>
          </a:prstGeom>
          <a:noFill/>
        </p:spPr>
        <p:txBody>
          <a:bodyPr wrap="none" rtlCol="0">
            <a:spAutoFit/>
          </a:bodyPr>
          <a:lstStyle/>
          <a:p>
            <a:r>
              <a:rPr lang="nl-NL" dirty="0" smtClean="0"/>
              <a:t>Testgraaf tabblad</a:t>
            </a:r>
            <a:endParaRPr lang="nl-NL" dirty="0"/>
          </a:p>
        </p:txBody>
      </p:sp>
      <p:cxnSp>
        <p:nvCxnSpPr>
          <p:cNvPr id="14" name="Rechte verbindingslijn 13"/>
          <p:cNvCxnSpPr/>
          <p:nvPr/>
        </p:nvCxnSpPr>
        <p:spPr>
          <a:xfrm flipH="1" flipV="1">
            <a:off x="5508104" y="1869544"/>
            <a:ext cx="738023" cy="695362"/>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2480920" y="1284769"/>
            <a:ext cx="3143105" cy="584775"/>
          </a:xfrm>
          <a:prstGeom prst="rect">
            <a:avLst/>
          </a:prstGeom>
          <a:noFill/>
        </p:spPr>
        <p:txBody>
          <a:bodyPr wrap="none" rtlCol="0">
            <a:spAutoFit/>
          </a:bodyPr>
          <a:lstStyle/>
          <a:p>
            <a:endParaRPr lang="nl-NL" sz="1600" b="1" dirty="0">
              <a:solidFill>
                <a:schemeClr val="accent2">
                  <a:lumMod val="75000"/>
                </a:schemeClr>
              </a:solidFill>
            </a:endParaRPr>
          </a:p>
          <a:p>
            <a:r>
              <a:rPr lang="nl-NL" sz="1600" b="1" dirty="0" smtClean="0">
                <a:solidFill>
                  <a:schemeClr val="accent2">
                    <a:lumMod val="75000"/>
                  </a:schemeClr>
                </a:solidFill>
              </a:rPr>
              <a:t>Verwijzing naar conditie-nummer</a:t>
            </a:r>
          </a:p>
        </p:txBody>
      </p:sp>
      <p:sp>
        <p:nvSpPr>
          <p:cNvPr id="8" name="Rechthoek 8"/>
          <p:cNvSpPr/>
          <p:nvPr/>
        </p:nvSpPr>
        <p:spPr>
          <a:xfrm>
            <a:off x="5580112" y="2564904"/>
            <a:ext cx="1368152" cy="1152129"/>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609521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348880"/>
            <a:ext cx="7700858" cy="39654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797352" cy="369332"/>
          </a:xfrm>
          <a:prstGeom prst="rect">
            <a:avLst/>
          </a:prstGeom>
          <a:noFill/>
        </p:spPr>
        <p:txBody>
          <a:bodyPr wrap="none" rtlCol="0">
            <a:spAutoFit/>
          </a:bodyPr>
          <a:lstStyle/>
          <a:p>
            <a:r>
              <a:rPr lang="nl-NL" dirty="0" smtClean="0"/>
              <a:t>Testgraaf tabblad</a:t>
            </a:r>
            <a:endParaRPr lang="nl-NL" dirty="0"/>
          </a:p>
        </p:txBody>
      </p:sp>
      <p:cxnSp>
        <p:nvCxnSpPr>
          <p:cNvPr id="14" name="Rechte verbindingslijn 13"/>
          <p:cNvCxnSpPr>
            <a:stCxn id="8" idx="0"/>
          </p:cNvCxnSpPr>
          <p:nvPr/>
        </p:nvCxnSpPr>
        <p:spPr>
          <a:xfrm flipH="1" flipV="1">
            <a:off x="5580112" y="2132856"/>
            <a:ext cx="648072" cy="2664296"/>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2480920" y="1284769"/>
            <a:ext cx="4522520" cy="584775"/>
          </a:xfrm>
          <a:prstGeom prst="rect">
            <a:avLst/>
          </a:prstGeom>
          <a:noFill/>
        </p:spPr>
        <p:txBody>
          <a:bodyPr wrap="none" rtlCol="0">
            <a:spAutoFit/>
          </a:bodyPr>
          <a:lstStyle/>
          <a:p>
            <a:endParaRPr lang="nl-NL" sz="1600" b="1" dirty="0">
              <a:solidFill>
                <a:schemeClr val="accent2">
                  <a:lumMod val="75000"/>
                </a:schemeClr>
              </a:solidFill>
            </a:endParaRPr>
          </a:p>
          <a:p>
            <a:r>
              <a:rPr lang="nl-NL" sz="1600" b="1" dirty="0" smtClean="0">
                <a:solidFill>
                  <a:schemeClr val="accent2">
                    <a:lumMod val="75000"/>
                  </a:schemeClr>
                </a:solidFill>
              </a:rPr>
              <a:t>Verwijzing naar situatie of combinatie van situaties</a:t>
            </a:r>
          </a:p>
        </p:txBody>
      </p:sp>
      <p:sp>
        <p:nvSpPr>
          <p:cNvPr id="8" name="Rechthoek 8"/>
          <p:cNvSpPr/>
          <p:nvPr/>
        </p:nvSpPr>
        <p:spPr>
          <a:xfrm>
            <a:off x="5580112" y="4797152"/>
            <a:ext cx="1296144" cy="129614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36926403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348880"/>
            <a:ext cx="7700858" cy="39654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vak 4"/>
          <p:cNvSpPr txBox="1"/>
          <p:nvPr/>
        </p:nvSpPr>
        <p:spPr>
          <a:xfrm>
            <a:off x="683568" y="512144"/>
            <a:ext cx="1797352" cy="369332"/>
          </a:xfrm>
          <a:prstGeom prst="rect">
            <a:avLst/>
          </a:prstGeom>
          <a:noFill/>
        </p:spPr>
        <p:txBody>
          <a:bodyPr wrap="none" rtlCol="0">
            <a:spAutoFit/>
          </a:bodyPr>
          <a:lstStyle/>
          <a:p>
            <a:r>
              <a:rPr lang="nl-NL" dirty="0" smtClean="0"/>
              <a:t>Testgraaf tabblad</a:t>
            </a:r>
            <a:endParaRPr lang="nl-NL" dirty="0"/>
          </a:p>
        </p:txBody>
      </p:sp>
      <p:cxnSp>
        <p:nvCxnSpPr>
          <p:cNvPr id="14" name="Rechte verbindingslijn 13"/>
          <p:cNvCxnSpPr>
            <a:stCxn id="8" idx="0"/>
          </p:cNvCxnSpPr>
          <p:nvPr/>
        </p:nvCxnSpPr>
        <p:spPr>
          <a:xfrm flipH="1" flipV="1">
            <a:off x="5580112" y="2132856"/>
            <a:ext cx="648072" cy="2664296"/>
          </a:xfrm>
          <a:prstGeom prst="line">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kstvak 10"/>
          <p:cNvSpPr txBox="1"/>
          <p:nvPr/>
        </p:nvSpPr>
        <p:spPr>
          <a:xfrm>
            <a:off x="2480920" y="1284769"/>
            <a:ext cx="4522520" cy="830997"/>
          </a:xfrm>
          <a:prstGeom prst="rect">
            <a:avLst/>
          </a:prstGeom>
          <a:noFill/>
        </p:spPr>
        <p:txBody>
          <a:bodyPr wrap="none" rtlCol="0">
            <a:spAutoFit/>
          </a:bodyPr>
          <a:lstStyle/>
          <a:p>
            <a:endParaRPr lang="nl-NL" sz="1600" b="1" dirty="0">
              <a:solidFill>
                <a:schemeClr val="accent2">
                  <a:lumMod val="75000"/>
                </a:schemeClr>
              </a:solidFill>
            </a:endParaRPr>
          </a:p>
          <a:p>
            <a:r>
              <a:rPr lang="nl-NL" sz="1600" b="1" dirty="0" smtClean="0">
                <a:solidFill>
                  <a:schemeClr val="accent2">
                    <a:lumMod val="75000"/>
                  </a:schemeClr>
                </a:solidFill>
              </a:rPr>
              <a:t>Verwijzing naar situatie of combinatie van situaties</a:t>
            </a:r>
          </a:p>
          <a:p>
            <a:r>
              <a:rPr lang="nl-NL" sz="1600" b="1" dirty="0" smtClean="0">
                <a:solidFill>
                  <a:schemeClr val="accent2">
                    <a:lumMod val="75000"/>
                  </a:schemeClr>
                </a:solidFill>
              </a:rPr>
              <a:t>(afzonderlijke triggers scheiden door komma’s)</a:t>
            </a:r>
          </a:p>
        </p:txBody>
      </p:sp>
      <p:sp>
        <p:nvSpPr>
          <p:cNvPr id="8" name="Rechthoek 8"/>
          <p:cNvSpPr/>
          <p:nvPr/>
        </p:nvSpPr>
        <p:spPr>
          <a:xfrm>
            <a:off x="5580112" y="4797152"/>
            <a:ext cx="1296144" cy="129614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553789494"/>
      </p:ext>
    </p:extLst>
  </p:cSld>
  <p:clrMapOvr>
    <a:masterClrMapping/>
  </p:clrMapOvr>
  <p:timing>
    <p:tnLst>
      <p:par>
        <p:cTn id="1" dur="indefinite" restart="never" nodeType="tmRoot"/>
      </p:par>
    </p:tnLst>
  </p:timing>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1244</TotalTime>
  <Words>2045</Words>
  <Application>Microsoft Office PowerPoint</Application>
  <PresentationFormat>On-screen Show (4:3)</PresentationFormat>
  <Paragraphs>540</Paragraphs>
  <Slides>150</Slides>
  <Notes>0</Notes>
  <HiddenSlides>0</HiddenSlides>
  <MMClips>0</MMClips>
  <ScaleCrop>false</ScaleCrop>
  <HeadingPairs>
    <vt:vector size="4" baseType="variant">
      <vt:variant>
        <vt:lpstr>Theme</vt:lpstr>
      </vt:variant>
      <vt:variant>
        <vt:i4>1</vt:i4>
      </vt:variant>
      <vt:variant>
        <vt:lpstr>Slide Titles</vt:lpstr>
      </vt:variant>
      <vt:variant>
        <vt:i4>150</vt:i4>
      </vt:variant>
    </vt:vector>
  </HeadingPairs>
  <TitlesOfParts>
    <vt:vector size="151" baseType="lpstr">
      <vt:lpstr>Kantoorthema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Smeenk, Ralph</dc:creator>
  <cp:lastModifiedBy>Ralph</cp:lastModifiedBy>
  <cp:revision>90</cp:revision>
  <dcterms:created xsi:type="dcterms:W3CDTF">2013-03-22T14:37:14Z</dcterms:created>
  <dcterms:modified xsi:type="dcterms:W3CDTF">2013-04-24T11:39:28Z</dcterms:modified>
</cp:coreProperties>
</file>