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0" r:id="rId3"/>
    <p:sldId id="283" r:id="rId4"/>
    <p:sldId id="284" r:id="rId5"/>
    <p:sldId id="261" r:id="rId6"/>
    <p:sldId id="281" r:id="rId7"/>
    <p:sldId id="262" r:id="rId8"/>
    <p:sldId id="260" r:id="rId9"/>
    <p:sldId id="265" r:id="rId10"/>
    <p:sldId id="285" r:id="rId11"/>
    <p:sldId id="272" r:id="rId12"/>
    <p:sldId id="276" r:id="rId13"/>
    <p:sldId id="268" r:id="rId14"/>
    <p:sldId id="270" r:id="rId15"/>
    <p:sldId id="271" r:id="rId16"/>
    <p:sldId id="274" r:id="rId17"/>
    <p:sldId id="273" r:id="rId18"/>
    <p:sldId id="275" r:id="rId19"/>
    <p:sldId id="286" r:id="rId20"/>
    <p:sldId id="303" r:id="rId21"/>
    <p:sldId id="287" r:id="rId22"/>
    <p:sldId id="288" r:id="rId23"/>
    <p:sldId id="289" r:id="rId24"/>
    <p:sldId id="291" r:id="rId25"/>
    <p:sldId id="290" r:id="rId26"/>
    <p:sldId id="321" r:id="rId27"/>
    <p:sldId id="322" r:id="rId28"/>
    <p:sldId id="323" r:id="rId29"/>
    <p:sldId id="324" r:id="rId30"/>
    <p:sldId id="292" r:id="rId31"/>
    <p:sldId id="293" r:id="rId32"/>
    <p:sldId id="295" r:id="rId33"/>
    <p:sldId id="294" r:id="rId34"/>
    <p:sldId id="296" r:id="rId35"/>
    <p:sldId id="298" r:id="rId36"/>
    <p:sldId id="297" r:id="rId37"/>
    <p:sldId id="299" r:id="rId38"/>
    <p:sldId id="300" r:id="rId39"/>
    <p:sldId id="301" r:id="rId40"/>
    <p:sldId id="302" r:id="rId41"/>
    <p:sldId id="304" r:id="rId42"/>
    <p:sldId id="305" r:id="rId43"/>
    <p:sldId id="325" r:id="rId44"/>
    <p:sldId id="326" r:id="rId45"/>
    <p:sldId id="308" r:id="rId46"/>
    <p:sldId id="311" r:id="rId47"/>
    <p:sldId id="312" r:id="rId48"/>
    <p:sldId id="309" r:id="rId49"/>
    <p:sldId id="310" r:id="rId50"/>
    <p:sldId id="327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8" r:id="rId60"/>
    <p:sldId id="346" r:id="rId61"/>
    <p:sldId id="333" r:id="rId62"/>
    <p:sldId id="334" r:id="rId63"/>
    <p:sldId id="335" r:id="rId64"/>
    <p:sldId id="337" r:id="rId65"/>
    <p:sldId id="332" r:id="rId66"/>
    <p:sldId id="330" r:id="rId67"/>
    <p:sldId id="336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50" r:id="rId77"/>
    <p:sldId id="349" r:id="rId78"/>
    <p:sldId id="347" r:id="rId79"/>
    <p:sldId id="351" r:id="rId80"/>
    <p:sldId id="365" r:id="rId81"/>
    <p:sldId id="352" r:id="rId82"/>
    <p:sldId id="356" r:id="rId83"/>
    <p:sldId id="357" r:id="rId84"/>
    <p:sldId id="358" r:id="rId85"/>
    <p:sldId id="359" r:id="rId86"/>
    <p:sldId id="353" r:id="rId87"/>
    <p:sldId id="354" r:id="rId88"/>
    <p:sldId id="360" r:id="rId89"/>
    <p:sldId id="362" r:id="rId90"/>
    <p:sldId id="363" r:id="rId91"/>
    <p:sldId id="364" r:id="rId9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22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6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3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9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5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3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8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5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3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3E2-49FE-431C-911E-652804C643BD}" type="datetimeFigureOut">
              <a:rPr lang="nl-NL" smtClean="0"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563888" y="2420888"/>
            <a:ext cx="471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Onderdelen “if” statement scheiden door “EN”/ “OF”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347864" y="3140968"/>
            <a:ext cx="576064" cy="10801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4530965" y="3140968"/>
            <a:ext cx="0" cy="16407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576464" y="2759442"/>
            <a:ext cx="213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(“And”/ “Or” mag ook)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7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634188" y="2420888"/>
            <a:ext cx="41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Statement mag over meerdere regels verdeeld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059832" y="3155292"/>
            <a:ext cx="936104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3275856" y="3155292"/>
            <a:ext cx="792088" cy="171386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44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634188" y="2420888"/>
            <a:ext cx="41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Statement mag over meerdere regels verdeeld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059832" y="3155292"/>
            <a:ext cx="936104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3275856" y="3155292"/>
            <a:ext cx="792088" cy="171386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751667"/>
            <a:ext cx="442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(moet eindigen met “EN”/”OF” voor “if” qualifier)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5076056" y="3155292"/>
            <a:ext cx="0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>
          <a:xfrm flipV="1">
            <a:off x="3059832" y="3044055"/>
            <a:ext cx="1471134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459279"/>
            <a:ext cx="3988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aakjes gebruiken bij combinatie “EN” ,”OF”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in hetzelfde “if” statement 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 flipH="1" flipV="1">
            <a:off x="6588224" y="3044054"/>
            <a:ext cx="2160240" cy="175309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1475656" y="4450833"/>
            <a:ext cx="432048" cy="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851920" y="2166891"/>
            <a:ext cx="4013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“then” en “else” qualifiers kunnen ingenest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“if” statement hebben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1475656" y="4450833"/>
            <a:ext cx="432048" cy="152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1475656" y="2751666"/>
            <a:ext cx="2448272" cy="169916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00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1475656" y="4450833"/>
            <a:ext cx="432048" cy="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851920" y="2166891"/>
            <a:ext cx="4013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“then” en “else” qualifiers kunnen ingenest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“if” statement hebben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1475656" y="4450833"/>
            <a:ext cx="432048" cy="152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1475656" y="2751666"/>
            <a:ext cx="2448272" cy="169916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427984" y="3181733"/>
            <a:ext cx="363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(Plaats acties altijd boven ingeneste “if”)</a:t>
            </a:r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2744180" y="3520287"/>
            <a:ext cx="1786785" cy="93054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1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/>
          <p:cNvGrpSpPr/>
          <p:nvPr/>
        </p:nvGrpSpPr>
        <p:grpSpPr>
          <a:xfrm>
            <a:off x="107505" y="1460065"/>
            <a:ext cx="8846920" cy="4771188"/>
            <a:chOff x="189575" y="1331438"/>
            <a:chExt cx="8764849" cy="477118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75" y="1331438"/>
              <a:ext cx="8764849" cy="477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1331640" y="2960948"/>
              <a:ext cx="3384376" cy="176942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>
            <a:xfrm>
              <a:off x="2771800" y="3717032"/>
              <a:ext cx="3973865" cy="1013338"/>
            </a:xfrm>
            <a:prstGeom prst="line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raccolade 9"/>
            <p:cNvSpPr/>
            <p:nvPr/>
          </p:nvSpPr>
          <p:spPr>
            <a:xfrm>
              <a:off x="3131840" y="2708920"/>
              <a:ext cx="792088" cy="504056"/>
            </a:xfrm>
            <a:prstGeom prst="righ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4067944" y="2776282"/>
              <a:ext cx="30123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Tabel voor gebruiken afkortingen </a:t>
              </a:r>
              <a:endParaRPr lang="nl-NL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899592" y="3108176"/>
            <a:ext cx="2880320" cy="1048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407851" y="4140159"/>
            <a:ext cx="621195" cy="18428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409896" y="2887037"/>
            <a:ext cx="621194" cy="4422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3923928" y="3092303"/>
            <a:ext cx="4022833" cy="598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beheren rijen: “i” voor invoegen,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“x” voor verwijder, “d” voor leegmaken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Rechte verbindingslijn 16"/>
          <p:cNvCxnSpPr/>
          <p:nvPr/>
        </p:nvCxnSpPr>
        <p:spPr>
          <a:xfrm flipV="1">
            <a:off x="899592" y="3501008"/>
            <a:ext cx="2880320" cy="93610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7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851920" y="2166891"/>
            <a:ext cx="410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Klik op knop voor maken logische testgevallen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2483768" y="2060848"/>
            <a:ext cx="1368152" cy="28803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17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5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328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Tabel voor algemene info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2627784" y="980728"/>
            <a:ext cx="1728192" cy="103050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51920" y="488589"/>
            <a:ext cx="325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utomatisch gevuld uit pseudo code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3563888" y="827143"/>
            <a:ext cx="360040" cy="14195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94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logische testgevallen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283976" y="4581128"/>
            <a:ext cx="864088" cy="10081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Actie tabel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483768" y="4509120"/>
            <a:ext cx="2448272" cy="50405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74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Pseudo code tabel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07904" y="4240278"/>
            <a:ext cx="1224136" cy="13442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283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211960" y="2852936"/>
            <a:ext cx="1080120" cy="138734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raccolade 1"/>
          <p:cNvSpPr/>
          <p:nvPr/>
        </p:nvSpPr>
        <p:spPr>
          <a:xfrm>
            <a:off x="3923928" y="2132856"/>
            <a:ext cx="288032" cy="144016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Equivalentieklasses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427984" y="1916832"/>
            <a:ext cx="864096" cy="232344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258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logische testgevallen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339752" y="764704"/>
            <a:ext cx="1368152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1162628" y="5373216"/>
            <a:ext cx="5785635" cy="130239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258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logische testgevallen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339752" y="764704"/>
            <a:ext cx="1368152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1162628" y="5373216"/>
            <a:ext cx="5785635" cy="130239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eraccolade 1"/>
          <p:cNvSpPr/>
          <p:nvPr/>
        </p:nvSpPr>
        <p:spPr>
          <a:xfrm>
            <a:off x="4362450" y="2132856"/>
            <a:ext cx="288032" cy="316835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4704515" y="3547755"/>
            <a:ext cx="159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</p:spTree>
    <p:extLst>
      <p:ext uri="{BB962C8B-B14F-4D97-AF65-F5344CB8AC3E}">
        <p14:creationId xmlns:p14="http://schemas.microsoft.com/office/powerpoint/2010/main" val="3991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7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691680" y="764704"/>
            <a:ext cx="2016224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975023" y="2132856"/>
            <a:ext cx="2948905" cy="15121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3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7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691680" y="764704"/>
            <a:ext cx="2016224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975023" y="2132856"/>
            <a:ext cx="2948905" cy="15121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eraccolade 2"/>
          <p:cNvSpPr/>
          <p:nvPr/>
        </p:nvSpPr>
        <p:spPr>
          <a:xfrm>
            <a:off x="7380312" y="1484784"/>
            <a:ext cx="216024" cy="50405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7382569" y="2514362"/>
            <a:ext cx="159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  <p:cxnSp>
        <p:nvCxnSpPr>
          <p:cNvPr id="15" name="Rechte verbindingslijn 14"/>
          <p:cNvCxnSpPr>
            <a:stCxn id="3" idx="1"/>
          </p:cNvCxnSpPr>
          <p:nvPr/>
        </p:nvCxnSpPr>
        <p:spPr>
          <a:xfrm>
            <a:off x="7596336" y="1736812"/>
            <a:ext cx="432048" cy="77755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270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Tabel voor versie beheer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 flipV="1">
            <a:off x="4824028" y="1052736"/>
            <a:ext cx="468052" cy="46805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1751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Dimensie/conditie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771800" y="848160"/>
            <a:ext cx="1740697" cy="15007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1763688" y="2294117"/>
            <a:ext cx="1656184" cy="113488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7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3857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Mogelijke uitkomsten / equivalentieklasses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067944" y="881476"/>
            <a:ext cx="576064" cy="141123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419872" y="2292709"/>
            <a:ext cx="5184576" cy="113488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5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Vertaling equivalentieklasses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aar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13" idx="0"/>
          </p:cNvCxnSpPr>
          <p:nvPr/>
        </p:nvCxnSpPr>
        <p:spPr>
          <a:xfrm flipV="1">
            <a:off x="3415520" y="1135016"/>
            <a:ext cx="1300496" cy="24380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539552" y="3573016"/>
            <a:ext cx="5751936" cy="314988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5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Vertaling equivalentieklasses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aar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13" idx="0"/>
          </p:cNvCxnSpPr>
          <p:nvPr/>
        </p:nvCxnSpPr>
        <p:spPr>
          <a:xfrm flipV="1">
            <a:off x="3415520" y="1135016"/>
            <a:ext cx="1300496" cy="24380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539552" y="3573016"/>
            <a:ext cx="5751936" cy="314988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1691680" y="1412776"/>
            <a:ext cx="504056" cy="576064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314696" y="1066238"/>
            <a:ext cx="2587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Met macro onder deze knop</a:t>
            </a:r>
          </a:p>
        </p:txBody>
      </p:sp>
    </p:spTree>
    <p:extLst>
      <p:ext uri="{BB962C8B-B14F-4D97-AF65-F5344CB8AC3E}">
        <p14:creationId xmlns:p14="http://schemas.microsoft.com/office/powerpoint/2010/main" val="11676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39552" y="3573016"/>
            <a:ext cx="5751936" cy="5760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71600" y="2420888"/>
            <a:ext cx="575193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Gekromde verbindingslijn 3"/>
          <p:cNvCxnSpPr>
            <a:stCxn id="10" idx="3"/>
            <a:endCxn id="13" idx="3"/>
          </p:cNvCxnSpPr>
          <p:nvPr/>
        </p:nvCxnSpPr>
        <p:spPr>
          <a:xfrm flipH="1">
            <a:off x="6291488" y="2528900"/>
            <a:ext cx="432048" cy="1332148"/>
          </a:xfrm>
          <a:prstGeom prst="curvedConnector3">
            <a:avLst>
              <a:gd name="adj1" fmla="val -52911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06984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21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“Normaal” impliceert extra equivalentieklasse</a:t>
            </a:r>
          </a:p>
        </p:txBody>
      </p:sp>
    </p:spTree>
    <p:extLst>
      <p:ext uri="{BB962C8B-B14F-4D97-AF65-F5344CB8AC3E}">
        <p14:creationId xmlns:p14="http://schemas.microsoft.com/office/powerpoint/2010/main" val="36117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6532992" y="3627080"/>
            <a:ext cx="1778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Kan ook “Nee” zijn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06984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21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“Normaal” impliceert extra equivalentieklasse</a:t>
            </a:r>
          </a:p>
        </p:txBody>
      </p:sp>
      <p:sp>
        <p:nvSpPr>
          <p:cNvPr id="8" name="Rechthoek 7"/>
          <p:cNvSpPr/>
          <p:nvPr/>
        </p:nvSpPr>
        <p:spPr>
          <a:xfrm>
            <a:off x="539552" y="3573016"/>
            <a:ext cx="5751936" cy="5760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5652120" y="3796358"/>
            <a:ext cx="880872" cy="15998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6561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56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“Exclusief” impliceert geen extra equivalentieklasse</a:t>
            </a:r>
          </a:p>
        </p:txBody>
      </p:sp>
    </p:spTree>
    <p:extLst>
      <p:ext uri="{BB962C8B-B14F-4D97-AF65-F5344CB8AC3E}">
        <p14:creationId xmlns:p14="http://schemas.microsoft.com/office/powerpoint/2010/main" val="1284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6561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56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“Exclusief” impliceert geen extra equivalentieklasse</a:t>
            </a:r>
          </a:p>
        </p:txBody>
      </p:sp>
      <p:sp>
        <p:nvSpPr>
          <p:cNvPr id="8" name="Rechthoek 7"/>
          <p:cNvSpPr/>
          <p:nvPr/>
        </p:nvSpPr>
        <p:spPr>
          <a:xfrm>
            <a:off x="539552" y="5517232"/>
            <a:ext cx="5751936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Tabbladen tonen/verbergen</a:t>
            </a:r>
          </a:p>
        </p:txBody>
      </p:sp>
      <p:cxnSp>
        <p:nvCxnSpPr>
          <p:cNvPr id="6" name="Rechte verbindingslijn 5"/>
          <p:cNvCxnSpPr>
            <a:stCxn id="3" idx="1"/>
          </p:cNvCxnSpPr>
          <p:nvPr/>
        </p:nvCxnSpPr>
        <p:spPr>
          <a:xfrm flipH="1" flipV="1">
            <a:off x="4824028" y="1052736"/>
            <a:ext cx="739331" cy="241226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keraccolade 2"/>
          <p:cNvSpPr/>
          <p:nvPr/>
        </p:nvSpPr>
        <p:spPr>
          <a:xfrm>
            <a:off x="5563359" y="2132856"/>
            <a:ext cx="232777" cy="266429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139952" y="4725144"/>
            <a:ext cx="936104" cy="60816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74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Pseudo code tabel</a:t>
            </a:r>
          </a:p>
        </p:txBody>
      </p:sp>
    </p:spTree>
    <p:extLst>
      <p:ext uri="{BB962C8B-B14F-4D97-AF65-F5344CB8AC3E}">
        <p14:creationId xmlns:p14="http://schemas.microsoft.com/office/powerpoint/2010/main" val="3443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28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Type regel: Voornamelijk “EN”/ “OF”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30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Type regel: Voornamelijk “EN”/ “OF”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“EN” is de default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924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Overige Types”: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“c” voor eenvoudig combineren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 regels of condities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Testmaat 0)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Alles komt 1 maal aan de beurt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780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Overige Types”: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“v” voor uitvoerig combineren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 regels of condities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Testmaat 1)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Alles ene met alles andere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1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4572000" y="2348880"/>
            <a:ext cx="949405" cy="176419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4572000" y="2348880"/>
            <a:ext cx="949405" cy="176419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V="1">
            <a:off x="1990721" y="3969060"/>
            <a:ext cx="2218065" cy="14401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6012160" y="4725144"/>
            <a:ext cx="504056" cy="4388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84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Resulterende acties</a:t>
            </a:r>
          </a:p>
        </p:txBody>
      </p:sp>
      <p:sp>
        <p:nvSpPr>
          <p:cNvPr id="6" name="Rechthoek 5"/>
          <p:cNvSpPr/>
          <p:nvPr/>
        </p:nvSpPr>
        <p:spPr>
          <a:xfrm>
            <a:off x="5348088" y="3501008"/>
            <a:ext cx="2824311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6012160" y="4725144"/>
            <a:ext cx="504056" cy="4388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84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Resulterende acties</a:t>
            </a:r>
          </a:p>
        </p:txBody>
      </p:sp>
      <p:sp>
        <p:nvSpPr>
          <p:cNvPr id="6" name="Rechthoek 5"/>
          <p:cNvSpPr/>
          <p:nvPr/>
        </p:nvSpPr>
        <p:spPr>
          <a:xfrm>
            <a:off x="5348088" y="3501008"/>
            <a:ext cx="2824311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475657" y="5229199"/>
            <a:ext cx="648072" cy="148173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/>
          <p:cNvCxnSpPr/>
          <p:nvPr/>
        </p:nvCxnSpPr>
        <p:spPr>
          <a:xfrm flipH="1">
            <a:off x="2123730" y="4725144"/>
            <a:ext cx="3384374" cy="504055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4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899592" y="3645024"/>
            <a:ext cx="4032448" cy="151900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Voor toevoegen regels in tabellen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Rechte verbindingslijn 13"/>
          <p:cNvCxnSpPr/>
          <p:nvPr/>
        </p:nvCxnSpPr>
        <p:spPr>
          <a:xfrm flipV="1">
            <a:off x="899592" y="5316428"/>
            <a:ext cx="4032448" cy="1687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34863" cy="32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7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841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535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voor type naar “Normaal”, “e” voor type naar “Exclusief”</a:t>
            </a:r>
          </a:p>
        </p:txBody>
      </p:sp>
    </p:spTree>
    <p:extLst>
      <p:ext uri="{BB962C8B-B14F-4D97-AF65-F5344CB8AC3E}">
        <p14:creationId xmlns:p14="http://schemas.microsoft.com/office/powerpoint/2010/main" val="18811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164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“i” voor invoegen rij, “del” voor verwijderen rij</a:t>
            </a:r>
          </a:p>
        </p:txBody>
      </p:sp>
    </p:spTree>
    <p:extLst>
      <p:ext uri="{BB962C8B-B14F-4D97-AF65-F5344CB8AC3E}">
        <p14:creationId xmlns:p14="http://schemas.microsoft.com/office/powerpoint/2010/main" val="34152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444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“i&lt;n&gt;” voor tot &lt;n&gt; aanvullen equivalentieklasses </a:t>
            </a:r>
          </a:p>
        </p:txBody>
      </p:sp>
    </p:spTree>
    <p:extLst>
      <p:ext uri="{BB962C8B-B14F-4D97-AF65-F5344CB8AC3E}">
        <p14:creationId xmlns:p14="http://schemas.microsoft.com/office/powerpoint/2010/main" val="1088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444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“i&lt;n&gt;” voor tot &lt;n&gt; aanvullen equivalentieklasses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bijv: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“i2” voor toevoegen 2</a:t>
            </a:r>
            <a:r>
              <a:rPr lang="nl-NL" sz="1600" b="1" baseline="30000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 equivalentieklasse)</a:t>
            </a:r>
          </a:p>
        </p:txBody>
      </p:sp>
    </p:spTree>
    <p:extLst>
      <p:ext uri="{BB962C8B-B14F-4D97-AF65-F5344CB8AC3E}">
        <p14:creationId xmlns:p14="http://schemas.microsoft.com/office/powerpoint/2010/main" val="30909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422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“d&lt;n&gt;” voor verwijderen n-</a:t>
            </a:r>
            <a:r>
              <a:rPr lang="nl-NL" sz="1600" b="1" dirty="0" err="1" smtClean="0">
                <a:solidFill>
                  <a:schemeClr val="accent2">
                    <a:lumMod val="75000"/>
                  </a:schemeClr>
                </a:solidFill>
              </a:rPr>
              <a:t>ste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 equivalentieklasse</a:t>
            </a:r>
          </a:p>
        </p:txBody>
      </p:sp>
    </p:spTree>
    <p:extLst>
      <p:ext uri="{BB962C8B-B14F-4D97-AF65-F5344CB8AC3E}">
        <p14:creationId xmlns:p14="http://schemas.microsoft.com/office/powerpoint/2010/main" val="1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34863" cy="32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971600" y="2276872"/>
            <a:ext cx="1224136" cy="248876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012078" y="1692097"/>
            <a:ext cx="351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Voor toevoegen meerdere rijen tegelijk</a:t>
            </a:r>
          </a:p>
        </p:txBody>
      </p:sp>
    </p:spTree>
    <p:extLst>
      <p:ext uri="{BB962C8B-B14F-4D97-AF65-F5344CB8AC3E}">
        <p14:creationId xmlns:p14="http://schemas.microsoft.com/office/powerpoint/2010/main" val="25407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4427984" y="2482643"/>
            <a:ext cx="40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Drie soorten qualifiers: “if”, “then” &amp; “else” 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2924944"/>
            <a:ext cx="2892872" cy="13144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2339752" y="3068960"/>
            <a:ext cx="2016224" cy="194421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52360" y="3284984"/>
            <a:ext cx="2075624" cy="23316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3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3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5508104" y="5104670"/>
            <a:ext cx="360040" cy="102912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204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Logische Testgevallen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endCxn id="11" idx="0"/>
          </p:cNvCxnSpPr>
          <p:nvPr/>
        </p:nvCxnSpPr>
        <p:spPr>
          <a:xfrm>
            <a:off x="5679927" y="3360171"/>
            <a:ext cx="109723" cy="91350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283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36281" y="2636912"/>
            <a:ext cx="343646" cy="14465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5436096" y="2492896"/>
            <a:ext cx="176777" cy="187220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82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Equivalentieklasses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148064" y="4581128"/>
            <a:ext cx="178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Anders dan bij EVT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471456" y="4273673"/>
            <a:ext cx="532592" cy="1531591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923928" y="4566060"/>
            <a:ext cx="1080120" cy="14619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40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Testgraaf Flow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355976" y="4725144"/>
            <a:ext cx="648072" cy="24667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43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Testmaat tabel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779912" y="4858448"/>
            <a:ext cx="1512168" cy="65315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114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Actie Tabel</a:t>
            </a:r>
          </a:p>
        </p:txBody>
      </p:sp>
    </p:spTree>
    <p:extLst>
      <p:ext uri="{BB962C8B-B14F-4D97-AF65-F5344CB8AC3E}">
        <p14:creationId xmlns:p14="http://schemas.microsoft.com/office/powerpoint/2010/main" val="22233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3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26160" y="1772815"/>
            <a:ext cx="1512168" cy="90263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274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Toevoegen regels aan tabellen</a:t>
            </a:r>
          </a:p>
        </p:txBody>
      </p:sp>
      <p:cxnSp>
        <p:nvCxnSpPr>
          <p:cNvPr id="7" name="Rechte verbindingslijn 13"/>
          <p:cNvCxnSpPr/>
          <p:nvPr/>
        </p:nvCxnSpPr>
        <p:spPr>
          <a:xfrm flipV="1">
            <a:off x="826160" y="1925216"/>
            <a:ext cx="1654760" cy="22238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3"/>
          <p:cNvCxnSpPr/>
          <p:nvPr/>
        </p:nvCxnSpPr>
        <p:spPr>
          <a:xfrm flipV="1">
            <a:off x="978560" y="2060848"/>
            <a:ext cx="1649224" cy="28083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4427984" y="2482643"/>
            <a:ext cx="40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Drie soorten qualifiers: “if”, “then” &amp; “else” 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2924944"/>
            <a:ext cx="2892872" cy="13144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4530965" y="2816658"/>
            <a:ext cx="290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(“als”, “dan”, “anders” mag ook)</a:t>
            </a:r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339752" y="3068960"/>
            <a:ext cx="2016224" cy="194421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52360" y="3284984"/>
            <a:ext cx="2075624" cy="23316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26160" y="1772816"/>
            <a:ext cx="1512168" cy="136246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273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Code: “x” voor verwijderen rij</a:t>
            </a:r>
          </a:p>
        </p:txBody>
      </p:sp>
      <p:sp>
        <p:nvSpPr>
          <p:cNvPr id="8" name="Rechthoek 8"/>
          <p:cNvSpPr/>
          <p:nvPr/>
        </p:nvSpPr>
        <p:spPr>
          <a:xfrm>
            <a:off x="683569" y="2780928"/>
            <a:ext cx="360040" cy="93610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683568" y="4941168"/>
            <a:ext cx="360041" cy="10801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8"/>
          <p:cNvSpPr/>
          <p:nvPr/>
        </p:nvSpPr>
        <p:spPr>
          <a:xfrm>
            <a:off x="688262" y="4221088"/>
            <a:ext cx="355347" cy="2485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3"/>
          <p:cNvCxnSpPr/>
          <p:nvPr/>
        </p:nvCxnSpPr>
        <p:spPr>
          <a:xfrm flipV="1">
            <a:off x="865935" y="1925216"/>
            <a:ext cx="1624793" cy="242013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3"/>
          <p:cNvCxnSpPr/>
          <p:nvPr/>
        </p:nvCxnSpPr>
        <p:spPr>
          <a:xfrm flipV="1">
            <a:off x="978560" y="2077616"/>
            <a:ext cx="1664568" cy="30795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3846133" y="1988840"/>
            <a:ext cx="221811" cy="57606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364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 situatie- of conditie-nummer</a:t>
            </a:r>
          </a:p>
        </p:txBody>
      </p:sp>
      <p:sp>
        <p:nvSpPr>
          <p:cNvPr id="8" name="Rechthoek 8"/>
          <p:cNvSpPr/>
          <p:nvPr/>
        </p:nvSpPr>
        <p:spPr>
          <a:xfrm>
            <a:off x="2771800" y="2564904"/>
            <a:ext cx="2880320" cy="115212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4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5508104" y="1869544"/>
            <a:ext cx="738023" cy="69536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314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conditie-nummer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2564904"/>
            <a:ext cx="1368152" cy="115212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84076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368152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2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84076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(afzonderlijke triggers scheiden door komma’s)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368152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84076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(schrijf combinatie aan elkaar, bijv: “S1S3”)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368152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98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958316" y="1517178"/>
            <a:ext cx="762030" cy="241587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369048" y="700296"/>
            <a:ext cx="3003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eksten voor Fysieke testgevallen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(met initieële vulling)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hthoek 8"/>
          <p:cNvSpPr/>
          <p:nvPr/>
        </p:nvSpPr>
        <p:spPr>
          <a:xfrm>
            <a:off x="4980260" y="3933056"/>
            <a:ext cx="3480172" cy="24212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43608" y="1389066"/>
            <a:ext cx="1836204" cy="103182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87824" y="1050512"/>
            <a:ext cx="353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Kies importeren vanuit EVT of Testgraaf</a:t>
            </a:r>
          </a:p>
        </p:txBody>
      </p:sp>
    </p:spTree>
    <p:extLst>
      <p:ext uri="{BB962C8B-B14F-4D97-AF65-F5344CB8AC3E}">
        <p14:creationId xmlns:p14="http://schemas.microsoft.com/office/powerpoint/2010/main" val="38061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43608" y="1389066"/>
            <a:ext cx="1836204" cy="103182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87824" y="1050512"/>
            <a:ext cx="3730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Kies LTGs importeren van EVT of Testgraaf</a:t>
            </a:r>
          </a:p>
        </p:txBody>
      </p:sp>
      <p:cxnSp>
        <p:nvCxnSpPr>
          <p:cNvPr id="6" name="Rechte verbindingslijn 13"/>
          <p:cNvCxnSpPr/>
          <p:nvPr/>
        </p:nvCxnSpPr>
        <p:spPr>
          <a:xfrm flipV="1">
            <a:off x="1196008" y="2263304"/>
            <a:ext cx="2871936" cy="515913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10"/>
          <p:cNvSpPr txBox="1"/>
          <p:nvPr/>
        </p:nvSpPr>
        <p:spPr>
          <a:xfrm>
            <a:off x="4067944" y="2082335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Knop met macro voor importeren</a:t>
            </a:r>
          </a:p>
        </p:txBody>
      </p:sp>
    </p:spTree>
    <p:extLst>
      <p:ext uri="{BB962C8B-B14F-4D97-AF65-F5344CB8AC3E}">
        <p14:creationId xmlns:p14="http://schemas.microsoft.com/office/powerpoint/2010/main" val="700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Rechte verbindingslijn 8"/>
          <p:cNvCxnSpPr/>
          <p:nvPr/>
        </p:nvCxnSpPr>
        <p:spPr>
          <a:xfrm flipV="1">
            <a:off x="2195736" y="3212686"/>
            <a:ext cx="1826454" cy="100840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22190" y="2904909"/>
            <a:ext cx="4836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Tekst horende bij een qualifier staat in volgende kolom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3140968"/>
            <a:ext cx="2604840" cy="1098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9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6" idx="0"/>
          </p:cNvCxnSpPr>
          <p:nvPr/>
        </p:nvCxnSpPr>
        <p:spPr>
          <a:xfrm flipV="1">
            <a:off x="4103948" y="1628800"/>
            <a:ext cx="0" cy="121737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131840" y="1252940"/>
            <a:ext cx="2062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Titels van testgevallen</a:t>
            </a:r>
          </a:p>
        </p:txBody>
      </p:sp>
      <p:sp>
        <p:nvSpPr>
          <p:cNvPr id="6" name="Rechthoek 8"/>
          <p:cNvSpPr/>
          <p:nvPr/>
        </p:nvSpPr>
        <p:spPr>
          <a:xfrm>
            <a:off x="3131840" y="2846175"/>
            <a:ext cx="1944216" cy="12173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99592" y="1389068"/>
            <a:ext cx="1980220" cy="27600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5199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Kolom met volgorde waarin regels weggeschreven worden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naar FTG tabblad</a:t>
            </a:r>
          </a:p>
        </p:txBody>
      </p:sp>
      <p:sp>
        <p:nvSpPr>
          <p:cNvPr id="10" name="Rechthoek 8"/>
          <p:cNvSpPr/>
          <p:nvPr/>
        </p:nvSpPr>
        <p:spPr>
          <a:xfrm>
            <a:off x="672232" y="4063551"/>
            <a:ext cx="515392" cy="24212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196752"/>
            <a:ext cx="2700300" cy="324036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 &lt;nr&gt; voor aanpassen volgorde regel</a:t>
            </a: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9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253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“x” voor verwijderen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“i” voor invoeren lege regel</a:t>
            </a: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3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4247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“y” voor lege velden met “Y” vullen in de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voor lege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velden met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vullen in de regel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8"/>
          <p:cNvSpPr/>
          <p:nvPr/>
        </p:nvSpPr>
        <p:spPr>
          <a:xfrm>
            <a:off x="3131840" y="4221088"/>
            <a:ext cx="1872208" cy="21331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4533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“y!” voor velden overschrijven met “Y” in de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“n!” voor velden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overschrijven met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 “N” in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regel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voor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leeg maken velden in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de regel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8"/>
          <p:cNvSpPr/>
          <p:nvPr/>
        </p:nvSpPr>
        <p:spPr>
          <a:xfrm>
            <a:off x="3131840" y="4221088"/>
            <a:ext cx="1872208" cy="21331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95536" y="1389067"/>
            <a:ext cx="2484276" cy="276001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3986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toevoegen regel: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“p” voor preconditie, “g” voor gewone regel,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“c” voor conditie, “a” voor actie</a:t>
            </a:r>
          </a:p>
        </p:txBody>
      </p:sp>
    </p:spTree>
    <p:extLst>
      <p:ext uri="{BB962C8B-B14F-4D97-AF65-F5344CB8AC3E}">
        <p14:creationId xmlns:p14="http://schemas.microsoft.com/office/powerpoint/2010/main" val="4863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95536" y="1389067"/>
            <a:ext cx="2484276" cy="276001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5584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sorteren: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“s” voor sorteren,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“s&lt;nr&gt;” voor sorteren voor specifiek logisch testgeval, bijv: “s2”</a:t>
            </a:r>
          </a:p>
        </p:txBody>
      </p:sp>
    </p:spTree>
    <p:extLst>
      <p:ext uri="{BB962C8B-B14F-4D97-AF65-F5344CB8AC3E}">
        <p14:creationId xmlns:p14="http://schemas.microsoft.com/office/powerpoint/2010/main" val="2617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3779912" y="1628800"/>
            <a:ext cx="324036" cy="243475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874628" y="1124744"/>
            <a:ext cx="5987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Volgorde waarin testgevallen worden weggeschreven in FTG tabblad</a:t>
            </a:r>
          </a:p>
        </p:txBody>
      </p:sp>
      <p:sp>
        <p:nvSpPr>
          <p:cNvPr id="6" name="Rechthoek 8"/>
          <p:cNvSpPr/>
          <p:nvPr/>
        </p:nvSpPr>
        <p:spPr>
          <a:xfrm>
            <a:off x="3131840" y="4077072"/>
            <a:ext cx="1944216" cy="1575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8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</a:t>
            </a:r>
            <a:r>
              <a:rPr lang="nl-NL" dirty="0" smtClean="0"/>
              <a:t>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60065"/>
            <a:ext cx="8846920" cy="477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563888" y="2420888"/>
            <a:ext cx="471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Onderdelen “if” statement scheiden door “EN”/ “OF”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347864" y="3140968"/>
            <a:ext cx="576064" cy="10801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4530965" y="3140968"/>
            <a:ext cx="0" cy="16407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325346" y="1124744"/>
            <a:ext cx="2022518" cy="86409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347864" y="696810"/>
            <a:ext cx="360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Knop voor invoeren Fysieke testgevallen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(vanuit LTG tabblad)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</a:t>
            </a:r>
            <a:r>
              <a:rPr lang="nl-NL" dirty="0" smtClean="0"/>
              <a:t>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5508104" y="1268762"/>
            <a:ext cx="1008112" cy="165618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335676" y="819308"/>
            <a:ext cx="3045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met conditional formatting</a:t>
            </a:r>
          </a:p>
        </p:txBody>
      </p:sp>
      <p:sp>
        <p:nvSpPr>
          <p:cNvPr id="6" name="Left Brace 5"/>
          <p:cNvSpPr/>
          <p:nvPr/>
        </p:nvSpPr>
        <p:spPr>
          <a:xfrm>
            <a:off x="6516216" y="2708920"/>
            <a:ext cx="72008" cy="43204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5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977</Words>
  <Application>Microsoft Office PowerPoint</Application>
  <PresentationFormat>On-screen Show (4:3)</PresentationFormat>
  <Paragraphs>244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Smeenk, Ralph</dc:creator>
  <cp:lastModifiedBy>Ralph</cp:lastModifiedBy>
  <cp:revision>27</cp:revision>
  <dcterms:created xsi:type="dcterms:W3CDTF">2013-03-22T14:37:14Z</dcterms:created>
  <dcterms:modified xsi:type="dcterms:W3CDTF">2013-03-22T20:35:56Z</dcterms:modified>
</cp:coreProperties>
</file>