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374" r:id="rId3"/>
    <p:sldId id="385" r:id="rId4"/>
    <p:sldId id="386" r:id="rId5"/>
    <p:sldId id="387" r:id="rId6"/>
    <p:sldId id="388" r:id="rId7"/>
    <p:sldId id="380" r:id="rId8"/>
    <p:sldId id="381" r:id="rId9"/>
    <p:sldId id="376" r:id="rId10"/>
    <p:sldId id="367" r:id="rId11"/>
    <p:sldId id="426" r:id="rId12"/>
    <p:sldId id="366" r:id="rId13"/>
    <p:sldId id="280" r:id="rId14"/>
    <p:sldId id="283" r:id="rId15"/>
    <p:sldId id="284" r:id="rId16"/>
    <p:sldId id="391" r:id="rId17"/>
    <p:sldId id="440" r:id="rId18"/>
    <p:sldId id="389" r:id="rId19"/>
    <p:sldId id="443" r:id="rId20"/>
    <p:sldId id="281" r:id="rId21"/>
    <p:sldId id="262" r:id="rId22"/>
    <p:sldId id="441" r:id="rId23"/>
    <p:sldId id="442" r:id="rId24"/>
    <p:sldId id="396" r:id="rId25"/>
    <p:sldId id="260" r:id="rId26"/>
    <p:sldId id="265" r:id="rId27"/>
    <p:sldId id="285" r:id="rId28"/>
    <p:sldId id="398" r:id="rId29"/>
    <p:sldId id="397" r:id="rId30"/>
    <p:sldId id="272" r:id="rId31"/>
    <p:sldId id="276" r:id="rId32"/>
    <p:sldId id="268" r:id="rId33"/>
    <p:sldId id="399" r:id="rId34"/>
    <p:sldId id="274" r:id="rId35"/>
    <p:sldId id="390" r:id="rId36"/>
    <p:sldId id="273" r:id="rId37"/>
    <p:sldId id="275" r:id="rId38"/>
    <p:sldId id="286" r:id="rId39"/>
    <p:sldId id="303" r:id="rId40"/>
    <p:sldId id="287" r:id="rId41"/>
    <p:sldId id="288" r:id="rId42"/>
    <p:sldId id="289" r:id="rId43"/>
    <p:sldId id="291" r:id="rId44"/>
    <p:sldId id="290" r:id="rId45"/>
    <p:sldId id="400" r:id="rId46"/>
    <p:sldId id="407" r:id="rId47"/>
    <p:sldId id="439" r:id="rId48"/>
    <p:sldId id="321" r:id="rId49"/>
    <p:sldId id="322" r:id="rId50"/>
    <p:sldId id="323" r:id="rId51"/>
    <p:sldId id="324" r:id="rId52"/>
    <p:sldId id="292" r:id="rId53"/>
    <p:sldId id="293" r:id="rId54"/>
    <p:sldId id="295" r:id="rId55"/>
    <p:sldId id="294" r:id="rId56"/>
    <p:sldId id="296" r:id="rId57"/>
    <p:sldId id="298" r:id="rId58"/>
    <p:sldId id="297" r:id="rId59"/>
    <p:sldId id="299" r:id="rId60"/>
    <p:sldId id="301" r:id="rId61"/>
    <p:sldId id="302" r:id="rId62"/>
    <p:sldId id="401" r:id="rId63"/>
    <p:sldId id="402" r:id="rId64"/>
    <p:sldId id="403" r:id="rId65"/>
    <p:sldId id="406" r:id="rId66"/>
    <p:sldId id="404" r:id="rId67"/>
    <p:sldId id="405" r:id="rId68"/>
    <p:sldId id="304" r:id="rId69"/>
    <p:sldId id="305" r:id="rId70"/>
    <p:sldId id="325" r:id="rId71"/>
    <p:sldId id="326" r:id="rId72"/>
    <p:sldId id="327" r:id="rId73"/>
    <p:sldId id="313" r:id="rId74"/>
    <p:sldId id="314" r:id="rId75"/>
    <p:sldId id="315" r:id="rId76"/>
    <p:sldId id="316" r:id="rId77"/>
    <p:sldId id="317" r:id="rId78"/>
    <p:sldId id="318" r:id="rId79"/>
    <p:sldId id="319" r:id="rId80"/>
    <p:sldId id="320" r:id="rId81"/>
    <p:sldId id="393" r:id="rId82"/>
    <p:sldId id="346" r:id="rId83"/>
    <p:sldId id="333" r:id="rId84"/>
    <p:sldId id="334" r:id="rId85"/>
    <p:sldId id="335" r:id="rId86"/>
    <p:sldId id="337" r:id="rId87"/>
    <p:sldId id="332" r:id="rId88"/>
    <p:sldId id="330" r:id="rId89"/>
    <p:sldId id="336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435" r:id="rId99"/>
    <p:sldId id="437" r:id="rId100"/>
    <p:sldId id="436" r:id="rId101"/>
    <p:sldId id="438" r:id="rId102"/>
    <p:sldId id="394" r:id="rId103"/>
    <p:sldId id="395" r:id="rId104"/>
    <p:sldId id="349" r:id="rId105"/>
    <p:sldId id="444" r:id="rId106"/>
    <p:sldId id="347" r:id="rId107"/>
    <p:sldId id="351" r:id="rId108"/>
    <p:sldId id="365" r:id="rId109"/>
    <p:sldId id="352" r:id="rId110"/>
    <p:sldId id="356" r:id="rId111"/>
    <p:sldId id="357" r:id="rId112"/>
    <p:sldId id="358" r:id="rId113"/>
    <p:sldId id="359" r:id="rId114"/>
    <p:sldId id="353" r:id="rId115"/>
    <p:sldId id="354" r:id="rId116"/>
    <p:sldId id="360" r:id="rId117"/>
    <p:sldId id="362" r:id="rId118"/>
    <p:sldId id="363" r:id="rId119"/>
    <p:sldId id="364" r:id="rId120"/>
    <p:sldId id="428" r:id="rId121"/>
    <p:sldId id="408" r:id="rId122"/>
    <p:sldId id="409" r:id="rId123"/>
    <p:sldId id="410" r:id="rId124"/>
    <p:sldId id="411" r:id="rId125"/>
    <p:sldId id="412" r:id="rId126"/>
    <p:sldId id="413" r:id="rId127"/>
    <p:sldId id="414" r:id="rId128"/>
    <p:sldId id="415" r:id="rId129"/>
    <p:sldId id="416" r:id="rId130"/>
    <p:sldId id="417" r:id="rId131"/>
    <p:sldId id="418" r:id="rId132"/>
    <p:sldId id="419" r:id="rId133"/>
    <p:sldId id="427" r:id="rId134"/>
    <p:sldId id="421" r:id="rId135"/>
    <p:sldId id="422" r:id="rId136"/>
    <p:sldId id="423" r:id="rId137"/>
    <p:sldId id="429" r:id="rId138"/>
    <p:sldId id="430" r:id="rId139"/>
    <p:sldId id="431" r:id="rId140"/>
    <p:sldId id="432" r:id="rId14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5" autoAdjust="0"/>
    <p:restoredTop sz="94671" autoAdjust="0"/>
  </p:normalViewPr>
  <p:slideViewPr>
    <p:cSldViewPr>
      <p:cViewPr>
        <p:scale>
          <a:sx n="75" d="100"/>
          <a:sy n="75" d="100"/>
        </p:scale>
        <p:origin x="-12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3-04-24T09:00:54.341"/>
    </inkml:context>
    <inkml:brush xml:id="br0">
      <inkml:brushProperty name="width" value="0.07" units="cm"/>
      <inkml:brushProperty name="height" value="0.07" units="cm"/>
      <inkml:brushProperty name="color" value="#1F497D"/>
    </inkml:brush>
  </inkml:definitions>
  <inkml:trace contextRef="#ctx0" brushRef="#br0">0 0,'11362'0,"-11362"4576,-11362-4576,11362-4576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3-04-24T15:20:49.342"/>
    </inkml:context>
    <inkml:brush xml:id="br0">
      <inkml:brushProperty name="width" value="0.07" units="cm"/>
      <inkml:brushProperty name="height" value="0.07" units="cm"/>
      <inkml:brushProperty name="color" value="#1F497D"/>
    </inkml:brush>
  </inkml:definitions>
  <inkml:trace contextRef="#ctx0" brushRef="#br0">0 0,'16349'0,"-16349"1835,-16349-1835,16349-1835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3E2-49FE-431C-911E-652804C643BD}" type="datetimeFigureOut">
              <a:rPr lang="nl-NL" smtClean="0"/>
              <a:t>12-5-2013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22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3E2-49FE-431C-911E-652804C643BD}" type="datetimeFigureOut">
              <a:rPr lang="nl-NL" smtClean="0"/>
              <a:t>12-5-2013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967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3E2-49FE-431C-911E-652804C643BD}" type="datetimeFigureOut">
              <a:rPr lang="nl-NL" smtClean="0"/>
              <a:t>12-5-2013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38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3E2-49FE-431C-911E-652804C643BD}" type="datetimeFigureOut">
              <a:rPr lang="nl-NL" smtClean="0"/>
              <a:t>12-5-2013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538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3E2-49FE-431C-911E-652804C643BD}" type="datetimeFigureOut">
              <a:rPr lang="nl-NL" smtClean="0"/>
              <a:t>12-5-2013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495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3E2-49FE-431C-911E-652804C643BD}" type="datetimeFigureOut">
              <a:rPr lang="nl-NL" smtClean="0"/>
              <a:t>12-5-2013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88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3E2-49FE-431C-911E-652804C643BD}" type="datetimeFigureOut">
              <a:rPr lang="nl-NL" smtClean="0"/>
              <a:t>12-5-2013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858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3E2-49FE-431C-911E-652804C643BD}" type="datetimeFigureOut">
              <a:rPr lang="nl-NL" smtClean="0"/>
              <a:t>12-5-2013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231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3E2-49FE-431C-911E-652804C643BD}" type="datetimeFigureOut">
              <a:rPr lang="nl-NL" smtClean="0"/>
              <a:t>12-5-2013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8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3E2-49FE-431C-911E-652804C643BD}" type="datetimeFigureOut">
              <a:rPr lang="nl-NL" smtClean="0"/>
              <a:t>12-5-2013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450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3E2-49FE-431C-911E-652804C643BD}" type="datetimeFigureOut">
              <a:rPr lang="nl-NL" smtClean="0"/>
              <a:t>12-5-2013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632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3E2-49FE-431C-911E-652804C643BD}" type="datetimeFigureOut">
              <a:rPr lang="nl-NL" smtClean="0"/>
              <a:t>12-5-2013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352D-2559-4C75-80AF-AA9FC9D3257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15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4"/>
          <p:cNvSpPr txBox="1"/>
          <p:nvPr/>
        </p:nvSpPr>
        <p:spPr>
          <a:xfrm>
            <a:off x="1619672" y="1196752"/>
            <a:ext cx="5904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/>
              <a:t>Open source testspecificatie met het Testdossiertool</a:t>
            </a:r>
            <a:endParaRPr lang="nl-NL" sz="3200" dirty="0"/>
          </a:p>
        </p:txBody>
      </p:sp>
      <p:sp>
        <p:nvSpPr>
          <p:cNvPr id="13" name="Tekstvak 4"/>
          <p:cNvSpPr txBox="1"/>
          <p:nvPr/>
        </p:nvSpPr>
        <p:spPr>
          <a:xfrm>
            <a:off x="3636253" y="2458636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Ralph Smeenk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11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683568" y="512144"/>
            <a:ext cx="4854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Download pad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/>
              <a:t>https://github.com/RalphSmeenk/TestdossierTool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808672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4" y="1556792"/>
            <a:ext cx="6268624" cy="5053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tabblad</a:t>
            </a:r>
            <a:endParaRPr lang="nl-NL" dirty="0"/>
          </a:p>
        </p:txBody>
      </p:sp>
      <p:sp>
        <p:nvSpPr>
          <p:cNvPr id="4" name="Tekstvak 10"/>
          <p:cNvSpPr txBox="1"/>
          <p:nvPr/>
        </p:nvSpPr>
        <p:spPr>
          <a:xfrm>
            <a:off x="4271640" y="681421"/>
            <a:ext cx="3717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Macro voor afleiden logische testgevallen</a:t>
            </a:r>
          </a:p>
        </p:txBody>
      </p:sp>
      <p:cxnSp>
        <p:nvCxnSpPr>
          <p:cNvPr id="6" name="Rechte verbindingslijn 13"/>
          <p:cNvCxnSpPr/>
          <p:nvPr/>
        </p:nvCxnSpPr>
        <p:spPr>
          <a:xfrm flipV="1">
            <a:off x="3635896" y="1096919"/>
            <a:ext cx="835560" cy="680011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>
            <a:off x="5364088" y="2636912"/>
            <a:ext cx="274674" cy="30963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10"/>
          <p:cNvSpPr txBox="1"/>
          <p:nvPr/>
        </p:nvSpPr>
        <p:spPr>
          <a:xfrm>
            <a:off x="5800414" y="4015807"/>
            <a:ext cx="1805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Op basis hiervan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66340" y="5949288"/>
              <a:ext cx="5885980" cy="660782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3740" y="5936691"/>
                <a:ext cx="5911180" cy="6859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95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8859345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tabblad</a:t>
            </a:r>
            <a:endParaRPr lang="nl-NL" dirty="0"/>
          </a:p>
        </p:txBody>
      </p:sp>
      <p:sp>
        <p:nvSpPr>
          <p:cNvPr id="4" name="Tekstvak 10"/>
          <p:cNvSpPr txBox="1"/>
          <p:nvPr/>
        </p:nvSpPr>
        <p:spPr>
          <a:xfrm>
            <a:off x="3707904" y="1212404"/>
            <a:ext cx="5273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Kies algemene testmaat na klikken op “LTG bepalen” macro </a:t>
            </a:r>
          </a:p>
        </p:txBody>
      </p:sp>
      <p:cxnSp>
        <p:nvCxnSpPr>
          <p:cNvPr id="6" name="Rechte verbindingslijn 13"/>
          <p:cNvCxnSpPr/>
          <p:nvPr/>
        </p:nvCxnSpPr>
        <p:spPr>
          <a:xfrm flipH="1" flipV="1">
            <a:off x="4932040" y="1700808"/>
            <a:ext cx="1080120" cy="320029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95836" y="2492896"/>
            <a:ext cx="1224136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27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0257" y="2153829"/>
            <a:ext cx="2804654" cy="6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EVT</a:t>
            </a:r>
            <a:endParaRPr lang="nl-NL" sz="2400" dirty="0"/>
          </a:p>
        </p:txBody>
      </p:sp>
      <p:sp>
        <p:nvSpPr>
          <p:cNvPr id="7" name="Rectangle 6"/>
          <p:cNvSpPr/>
          <p:nvPr/>
        </p:nvSpPr>
        <p:spPr>
          <a:xfrm>
            <a:off x="2664855" y="3810013"/>
            <a:ext cx="564011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Logische Testgevallen</a:t>
            </a:r>
            <a:endParaRPr lang="nl-NL" sz="2400" dirty="0"/>
          </a:p>
        </p:txBody>
      </p:sp>
      <p:sp>
        <p:nvSpPr>
          <p:cNvPr id="8" name="Rectangle 7"/>
          <p:cNvSpPr/>
          <p:nvPr/>
        </p:nvSpPr>
        <p:spPr>
          <a:xfrm>
            <a:off x="2652101" y="5466197"/>
            <a:ext cx="566561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Fysieke Testgevallen</a:t>
            </a:r>
            <a:endParaRPr lang="nl-N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93806" y="3939220"/>
            <a:ext cx="127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Niveau 2</a:t>
            </a:r>
            <a:endParaRPr lang="nl-NL" sz="2400" dirty="0"/>
          </a:p>
        </p:txBody>
      </p:sp>
      <p:sp>
        <p:nvSpPr>
          <p:cNvPr id="11" name="Rectangle 10"/>
          <p:cNvSpPr/>
          <p:nvPr/>
        </p:nvSpPr>
        <p:spPr>
          <a:xfrm>
            <a:off x="5484910" y="2153829"/>
            <a:ext cx="2804654" cy="6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Testgraaf</a:t>
            </a:r>
            <a:endParaRPr lang="nl-NL" sz="2400" dirty="0"/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>
            <a:off x="4082584" y="2815057"/>
            <a:ext cx="0" cy="99495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6887237" y="2815057"/>
            <a:ext cx="0" cy="99495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>
            <a:off x="5484911" y="4530093"/>
            <a:ext cx="0" cy="936104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3806" y="5595404"/>
            <a:ext cx="127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Niveau 1</a:t>
            </a:r>
            <a:endParaRPr lang="nl-N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3806" y="548680"/>
            <a:ext cx="749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Macro’s voor vertaling naar lager abstractie niveau</a:t>
            </a:r>
            <a:endParaRPr lang="nl-NL" sz="2800" dirty="0"/>
          </a:p>
        </p:txBody>
      </p:sp>
      <p:sp>
        <p:nvSpPr>
          <p:cNvPr id="16" name="Rectangle 15"/>
          <p:cNvSpPr/>
          <p:nvPr/>
        </p:nvSpPr>
        <p:spPr>
          <a:xfrm>
            <a:off x="2680257" y="1492601"/>
            <a:ext cx="5609308" cy="6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Testspecificatie</a:t>
            </a:r>
            <a:endParaRPr lang="nl-N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93806" y="1922996"/>
            <a:ext cx="127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Niveau 3</a:t>
            </a:r>
            <a:endParaRPr lang="nl-NL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473" y="4767312"/>
            <a:ext cx="234262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sz="2400" dirty="0" smtClean="0"/>
              <a:t>Van LTG naar </a:t>
            </a:r>
            <a:r>
              <a:rPr lang="nl-NL" sz="2400" dirty="0"/>
              <a:t>F</a:t>
            </a:r>
            <a:r>
              <a:rPr lang="nl-NL" sz="2400" dirty="0" smtClean="0"/>
              <a:t>TG</a:t>
            </a:r>
            <a:endParaRPr lang="nl-NL" sz="2400" dirty="0"/>
          </a:p>
        </p:txBody>
      </p:sp>
      <p:cxnSp>
        <p:nvCxnSpPr>
          <p:cNvPr id="18" name="Straight Connector 17"/>
          <p:cNvCxnSpPr>
            <a:stCxn id="15" idx="3"/>
          </p:cNvCxnSpPr>
          <p:nvPr/>
        </p:nvCxnSpPr>
        <p:spPr>
          <a:xfrm>
            <a:off x="2557102" y="4998145"/>
            <a:ext cx="29278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9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86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3131840" y="1531293"/>
            <a:ext cx="2016224" cy="2401763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4369048" y="700296"/>
            <a:ext cx="1983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Logische testgevallen</a:t>
            </a:r>
          </a:p>
        </p:txBody>
      </p:sp>
      <p:sp>
        <p:nvSpPr>
          <p:cNvPr id="7" name="Rechthoek 8"/>
          <p:cNvSpPr/>
          <p:nvPr/>
        </p:nvSpPr>
        <p:spPr>
          <a:xfrm>
            <a:off x="467544" y="3933056"/>
            <a:ext cx="4512716" cy="242123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5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tabblad</a:t>
            </a:r>
            <a:endParaRPr lang="nl-NL" dirty="0"/>
          </a:p>
        </p:txBody>
      </p:sp>
      <p:cxnSp>
        <p:nvCxnSpPr>
          <p:cNvPr id="14" name="Rechte verbindingslijn 13"/>
          <p:cNvCxnSpPr>
            <a:stCxn id="8" idx="0"/>
          </p:cNvCxnSpPr>
          <p:nvPr/>
        </p:nvCxnSpPr>
        <p:spPr>
          <a:xfrm flipH="1" flipV="1">
            <a:off x="5958316" y="1517178"/>
            <a:ext cx="762030" cy="2415878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4369048" y="700296"/>
            <a:ext cx="3003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eksten voor Fysieke testgevallen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(met initieële vulling)</a:t>
            </a:r>
          </a:p>
        </p:txBody>
      </p:sp>
      <p:sp>
        <p:nvSpPr>
          <p:cNvPr id="8" name="Rechthoek 8"/>
          <p:cNvSpPr/>
          <p:nvPr/>
        </p:nvSpPr>
        <p:spPr>
          <a:xfrm>
            <a:off x="4980260" y="3933056"/>
            <a:ext cx="3480172" cy="242123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39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043608" y="1389066"/>
            <a:ext cx="1836204" cy="1031823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987824" y="1050512"/>
            <a:ext cx="3535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Kies importeren vanuit EVT of Testgraaf</a:t>
            </a:r>
          </a:p>
        </p:txBody>
      </p:sp>
    </p:spTree>
    <p:extLst>
      <p:ext uri="{BB962C8B-B14F-4D97-AF65-F5344CB8AC3E}">
        <p14:creationId xmlns:p14="http://schemas.microsoft.com/office/powerpoint/2010/main" val="38061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043608" y="1389066"/>
            <a:ext cx="1836204" cy="1031823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987824" y="1050512"/>
            <a:ext cx="3730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Kies LTGs importeren van EVT of Testgraaf</a:t>
            </a:r>
          </a:p>
        </p:txBody>
      </p:sp>
      <p:cxnSp>
        <p:nvCxnSpPr>
          <p:cNvPr id="6" name="Rechte verbindingslijn 13"/>
          <p:cNvCxnSpPr/>
          <p:nvPr/>
        </p:nvCxnSpPr>
        <p:spPr>
          <a:xfrm flipV="1">
            <a:off x="1196008" y="2263304"/>
            <a:ext cx="2871936" cy="515913"/>
          </a:xfrm>
          <a:prstGeom prst="line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10"/>
          <p:cNvSpPr txBox="1"/>
          <p:nvPr/>
        </p:nvSpPr>
        <p:spPr>
          <a:xfrm>
            <a:off x="4067944" y="2082335"/>
            <a:ext cx="3044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Knop met macro voor importeren</a:t>
            </a:r>
          </a:p>
        </p:txBody>
      </p:sp>
    </p:spTree>
    <p:extLst>
      <p:ext uri="{BB962C8B-B14F-4D97-AF65-F5344CB8AC3E}">
        <p14:creationId xmlns:p14="http://schemas.microsoft.com/office/powerpoint/2010/main" val="7007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tabblad</a:t>
            </a:r>
            <a:endParaRPr lang="nl-NL" dirty="0"/>
          </a:p>
        </p:txBody>
      </p:sp>
      <p:cxnSp>
        <p:nvCxnSpPr>
          <p:cNvPr id="14" name="Rechte verbindingslijn 13"/>
          <p:cNvCxnSpPr>
            <a:stCxn id="6" idx="0"/>
          </p:cNvCxnSpPr>
          <p:nvPr/>
        </p:nvCxnSpPr>
        <p:spPr>
          <a:xfrm flipV="1">
            <a:off x="4103948" y="1628800"/>
            <a:ext cx="0" cy="1217375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3131840" y="1252940"/>
            <a:ext cx="2062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Titels van testgevallen</a:t>
            </a:r>
          </a:p>
        </p:txBody>
      </p:sp>
      <p:sp>
        <p:nvSpPr>
          <p:cNvPr id="6" name="Rechthoek 8"/>
          <p:cNvSpPr/>
          <p:nvPr/>
        </p:nvSpPr>
        <p:spPr>
          <a:xfrm>
            <a:off x="3131840" y="2846175"/>
            <a:ext cx="1944216" cy="121737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5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899592" y="1389068"/>
            <a:ext cx="1980220" cy="276001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900152" y="698398"/>
            <a:ext cx="5199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Kolom met volgorde waarin regels weggeschreven worden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naar FTG tabblad</a:t>
            </a:r>
          </a:p>
        </p:txBody>
      </p:sp>
      <p:sp>
        <p:nvSpPr>
          <p:cNvPr id="10" name="Rechthoek 8"/>
          <p:cNvSpPr/>
          <p:nvPr/>
        </p:nvSpPr>
        <p:spPr>
          <a:xfrm>
            <a:off x="672232" y="4063551"/>
            <a:ext cx="515392" cy="242123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69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4"/>
          <p:cNvSpPr txBox="1"/>
          <p:nvPr/>
        </p:nvSpPr>
        <p:spPr>
          <a:xfrm>
            <a:off x="1547664" y="1454812"/>
            <a:ext cx="610171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Aandachtspunten bij gebruik</a:t>
            </a:r>
          </a:p>
          <a:p>
            <a:endParaRPr lang="nl-NL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smtClean="0"/>
              <a:t>Tabbladen verwijderen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smtClean="0"/>
              <a:t>Kolommen toevoegen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smtClean="0"/>
              <a:t>Tabel titels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smtClean="0"/>
              <a:t>Macro heeft geen ctrl-z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smtClean="0"/>
              <a:t>Alt-F11 voor VBA code</a:t>
            </a:r>
          </a:p>
        </p:txBody>
      </p:sp>
    </p:spTree>
    <p:extLst>
      <p:ext uri="{BB962C8B-B14F-4D97-AF65-F5344CB8AC3E}">
        <p14:creationId xmlns:p14="http://schemas.microsoft.com/office/powerpoint/2010/main" val="41716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359532" y="1196752"/>
            <a:ext cx="2700300" cy="324036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900152" y="698398"/>
            <a:ext cx="357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Typ &lt;nr&gt; voor aanpassen volgorde regel</a:t>
            </a:r>
          </a:p>
        </p:txBody>
      </p:sp>
      <p:sp>
        <p:nvSpPr>
          <p:cNvPr id="10" name="Rechthoek 8"/>
          <p:cNvSpPr/>
          <p:nvPr/>
        </p:nvSpPr>
        <p:spPr>
          <a:xfrm>
            <a:off x="251520" y="4221088"/>
            <a:ext cx="216024" cy="213319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897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359532" y="1529395"/>
            <a:ext cx="2540620" cy="2907717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900152" y="698398"/>
            <a:ext cx="2539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Codes: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“x” voor verwijderen regel,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“i” voor invoeren lege regel</a:t>
            </a:r>
          </a:p>
        </p:txBody>
      </p:sp>
      <p:sp>
        <p:nvSpPr>
          <p:cNvPr id="10" name="Rechthoek 8"/>
          <p:cNvSpPr/>
          <p:nvPr/>
        </p:nvSpPr>
        <p:spPr>
          <a:xfrm>
            <a:off x="251520" y="4221088"/>
            <a:ext cx="216024" cy="213319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3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359532" y="1529395"/>
            <a:ext cx="2540620" cy="2907717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900152" y="698398"/>
            <a:ext cx="4247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Codes: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“y” voor lege velden met “Y” vullen in de regel,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“n” voor lege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velden met 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“N”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vullen in de regel</a:t>
            </a:r>
            <a:endParaRPr lang="nl-NL" sz="1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hthoek 8"/>
          <p:cNvSpPr/>
          <p:nvPr/>
        </p:nvSpPr>
        <p:spPr>
          <a:xfrm>
            <a:off x="251520" y="4221088"/>
            <a:ext cx="216024" cy="213319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8"/>
          <p:cNvSpPr/>
          <p:nvPr/>
        </p:nvSpPr>
        <p:spPr>
          <a:xfrm>
            <a:off x="3131840" y="4221088"/>
            <a:ext cx="1872208" cy="213319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5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359532" y="1529395"/>
            <a:ext cx="2540620" cy="2907717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900152" y="698398"/>
            <a:ext cx="45339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Codes: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“y!” voor velden overschrijven met “Y” in de regel,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“n!” voor velden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overschrijven met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 “N” in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regel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”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voor 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leeg maken velden in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de regel</a:t>
            </a:r>
            <a:endParaRPr lang="nl-NL" sz="1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hthoek 8"/>
          <p:cNvSpPr/>
          <p:nvPr/>
        </p:nvSpPr>
        <p:spPr>
          <a:xfrm>
            <a:off x="251520" y="4221088"/>
            <a:ext cx="216024" cy="213319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8"/>
          <p:cNvSpPr/>
          <p:nvPr/>
        </p:nvSpPr>
        <p:spPr>
          <a:xfrm>
            <a:off x="3131840" y="4221088"/>
            <a:ext cx="1872208" cy="213319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00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395536" y="1389067"/>
            <a:ext cx="2484276" cy="2760013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900152" y="698398"/>
            <a:ext cx="3986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 voor toevoegen regel: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“p” voor preconditie, “g” voor gewone regel,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“c” voor conditie, “a” voor actie</a:t>
            </a:r>
          </a:p>
        </p:txBody>
      </p:sp>
    </p:spTree>
    <p:extLst>
      <p:ext uri="{BB962C8B-B14F-4D97-AF65-F5344CB8AC3E}">
        <p14:creationId xmlns:p14="http://schemas.microsoft.com/office/powerpoint/2010/main" val="4863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395536" y="1389067"/>
            <a:ext cx="2484276" cy="2760013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900152" y="698398"/>
            <a:ext cx="5584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 voor sorteren: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“s” voor sorteren,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“s&lt;nr&gt;” voor sorteren voor specifiek logisch testgeval, bijv: “s2”</a:t>
            </a:r>
          </a:p>
        </p:txBody>
      </p:sp>
    </p:spTree>
    <p:extLst>
      <p:ext uri="{BB962C8B-B14F-4D97-AF65-F5344CB8AC3E}">
        <p14:creationId xmlns:p14="http://schemas.microsoft.com/office/powerpoint/2010/main" val="26174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50490" cy="4581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LTG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H="1" flipV="1">
            <a:off x="3779912" y="1628800"/>
            <a:ext cx="324036" cy="243475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874628" y="1124744"/>
            <a:ext cx="5987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Volgorde waarin testgevallen worden weggeschreven in FTG tabblad</a:t>
            </a:r>
          </a:p>
        </p:txBody>
      </p:sp>
      <p:sp>
        <p:nvSpPr>
          <p:cNvPr id="6" name="Rechthoek 8"/>
          <p:cNvSpPr/>
          <p:nvPr/>
        </p:nvSpPr>
        <p:spPr>
          <a:xfrm>
            <a:off x="3131840" y="4077072"/>
            <a:ext cx="1944216" cy="15753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86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1422217"/>
            <a:ext cx="8677275" cy="5200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</a:t>
            </a:r>
            <a:r>
              <a:rPr lang="nl-NL" dirty="0" smtClean="0"/>
              <a:t>TG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529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1422217"/>
            <a:ext cx="8677275" cy="5200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</a:t>
            </a:r>
            <a:r>
              <a:rPr lang="nl-NL" dirty="0" smtClean="0"/>
              <a:t>TG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325346" y="1124744"/>
            <a:ext cx="2022518" cy="864097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3347864" y="696810"/>
            <a:ext cx="3600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Knop voor invoeren Fysieke testgevallen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(vanuit LTG tabblad)</a:t>
            </a:r>
          </a:p>
        </p:txBody>
      </p:sp>
    </p:spTree>
    <p:extLst>
      <p:ext uri="{BB962C8B-B14F-4D97-AF65-F5344CB8AC3E}">
        <p14:creationId xmlns:p14="http://schemas.microsoft.com/office/powerpoint/2010/main" val="33270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1422217"/>
            <a:ext cx="8677275" cy="5200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</a:t>
            </a:r>
            <a:r>
              <a:rPr lang="nl-NL" dirty="0" smtClean="0"/>
              <a:t>TG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H="1" flipV="1">
            <a:off x="5508104" y="1268762"/>
            <a:ext cx="1008112" cy="165618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3335676" y="819308"/>
            <a:ext cx="3045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 met conditional formatting</a:t>
            </a:r>
          </a:p>
        </p:txBody>
      </p:sp>
      <p:sp>
        <p:nvSpPr>
          <p:cNvPr id="6" name="Left Brace 5"/>
          <p:cNvSpPr/>
          <p:nvPr/>
        </p:nvSpPr>
        <p:spPr>
          <a:xfrm>
            <a:off x="6516216" y="2708920"/>
            <a:ext cx="72008" cy="432048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8"/>
          <p:cNvSpPr/>
          <p:nvPr/>
        </p:nvSpPr>
        <p:spPr>
          <a:xfrm>
            <a:off x="6660232" y="3154488"/>
            <a:ext cx="792088" cy="346837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754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6953250" cy="508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8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Algemeen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52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4"/>
          <p:cNvSpPr txBox="1"/>
          <p:nvPr/>
        </p:nvSpPr>
        <p:spPr>
          <a:xfrm>
            <a:off x="3419872" y="1468750"/>
            <a:ext cx="2664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Voorbeelden</a:t>
            </a:r>
          </a:p>
        </p:txBody>
      </p:sp>
    </p:spTree>
    <p:extLst>
      <p:ext uri="{BB962C8B-B14F-4D97-AF65-F5344CB8AC3E}">
        <p14:creationId xmlns:p14="http://schemas.microsoft.com/office/powerpoint/2010/main" val="32537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48" y="1844824"/>
            <a:ext cx="7437835" cy="362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855748" y="404664"/>
            <a:ext cx="68846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EVT - Voorbeeld -</a:t>
            </a:r>
            <a:r>
              <a:rPr lang="nl-NL" dirty="0" smtClean="0"/>
              <a:t> </a:t>
            </a:r>
            <a:r>
              <a:rPr lang="nl-NL" sz="1600" dirty="0"/>
              <a:t>Simpele </a:t>
            </a:r>
            <a:r>
              <a:rPr lang="nl-NL" sz="1600" dirty="0" smtClean="0"/>
              <a:t>EVT</a:t>
            </a:r>
          </a:p>
          <a:p>
            <a:endParaRPr lang="nl-NL" sz="1400" dirty="0" smtClean="0"/>
          </a:p>
          <a:p>
            <a:endParaRPr lang="nl-NL" sz="1400" dirty="0"/>
          </a:p>
          <a:p>
            <a:endParaRPr lang="nl-NL" sz="1400" dirty="0"/>
          </a:p>
          <a:p>
            <a:r>
              <a:rPr lang="nl-NL" sz="1400" dirty="0" smtClean="0"/>
              <a:t>Pseudo code – tabblad Pseudo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1960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855748" y="404664"/>
            <a:ext cx="68846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EVT - Voorbeeld -</a:t>
            </a:r>
            <a:r>
              <a:rPr lang="nl-NL" dirty="0" smtClean="0"/>
              <a:t> </a:t>
            </a:r>
            <a:r>
              <a:rPr lang="nl-NL" sz="1600" dirty="0" smtClean="0"/>
              <a:t>Simpele EVT</a:t>
            </a:r>
          </a:p>
          <a:p>
            <a:endParaRPr lang="nl-NL" sz="1400" dirty="0"/>
          </a:p>
          <a:p>
            <a:r>
              <a:rPr lang="nl-NL" sz="1400" dirty="0" smtClean="0"/>
              <a:t>Logische testgevallen – tabblad EVT na verwerken pseudo code</a:t>
            </a:r>
            <a:endParaRPr lang="nl-NL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94" y="1402992"/>
            <a:ext cx="6790159" cy="544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9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855748" y="404664"/>
            <a:ext cx="68846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EVT - Voorbeeld -</a:t>
            </a:r>
            <a:r>
              <a:rPr lang="nl-NL" dirty="0" smtClean="0"/>
              <a:t> </a:t>
            </a:r>
            <a:r>
              <a:rPr lang="nl-NL" sz="1600" dirty="0"/>
              <a:t>Simpele </a:t>
            </a:r>
            <a:r>
              <a:rPr lang="nl-NL" sz="1600" dirty="0" smtClean="0"/>
              <a:t>EVT</a:t>
            </a:r>
          </a:p>
          <a:p>
            <a:endParaRPr lang="nl-NL" sz="1400" dirty="0"/>
          </a:p>
          <a:p>
            <a:r>
              <a:rPr lang="nl-NL" sz="1400" dirty="0" smtClean="0"/>
              <a:t>Beslistabel (initieel) in tabblad LTG na inlezen logische testgevallen</a:t>
            </a:r>
            <a:endParaRPr lang="nl-NL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700808"/>
            <a:ext cx="87534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Rechte verbindingslijn met pijl 2"/>
          <p:cNvCxnSpPr/>
          <p:nvPr/>
        </p:nvCxnSpPr>
        <p:spPr>
          <a:xfrm flipV="1">
            <a:off x="4298050" y="2636912"/>
            <a:ext cx="677035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4771742" y="2218710"/>
            <a:ext cx="198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Titels niet optimaal</a:t>
            </a:r>
            <a:endParaRPr lang="nl-NL" dirty="0"/>
          </a:p>
        </p:txBody>
      </p:sp>
      <p:cxnSp>
        <p:nvCxnSpPr>
          <p:cNvPr id="9" name="Rechte verbindingslijn met pijl 8"/>
          <p:cNvCxnSpPr/>
          <p:nvPr/>
        </p:nvCxnSpPr>
        <p:spPr>
          <a:xfrm flipV="1">
            <a:off x="4572000" y="2636912"/>
            <a:ext cx="403085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 flipV="1">
            <a:off x="6300192" y="4437112"/>
            <a:ext cx="288032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 flipV="1">
            <a:off x="6444208" y="4437112"/>
            <a:ext cx="144016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5764193" y="4067780"/>
            <a:ext cx="290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Wat moet er gebeuren bij N?</a:t>
            </a:r>
            <a:endParaRPr lang="nl-NL" dirty="0"/>
          </a:p>
        </p:txBody>
      </p:sp>
      <p:cxnSp>
        <p:nvCxnSpPr>
          <p:cNvPr id="17" name="Rechte verbindingslijn met pijl 16"/>
          <p:cNvCxnSpPr/>
          <p:nvPr/>
        </p:nvCxnSpPr>
        <p:spPr>
          <a:xfrm flipH="1" flipV="1">
            <a:off x="2843808" y="5013176"/>
            <a:ext cx="145424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446727" y="4640232"/>
            <a:ext cx="317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Wat moet er gebeuren als leeg?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36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855748" y="404664"/>
            <a:ext cx="68846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EVT - Voorbeeld -</a:t>
            </a:r>
            <a:r>
              <a:rPr lang="nl-NL" dirty="0" smtClean="0"/>
              <a:t> </a:t>
            </a:r>
            <a:r>
              <a:rPr lang="nl-NL" sz="1600" dirty="0"/>
              <a:t>Simpele </a:t>
            </a:r>
            <a:r>
              <a:rPr lang="nl-NL" sz="1600" dirty="0" smtClean="0"/>
              <a:t>EVT</a:t>
            </a:r>
          </a:p>
          <a:p>
            <a:endParaRPr lang="nl-NL" sz="1400" dirty="0"/>
          </a:p>
          <a:p>
            <a:r>
              <a:rPr lang="nl-NL" sz="1400" dirty="0" smtClean="0"/>
              <a:t>Fysieke testgevallen (initieel) in tabblad FTG na vullen uit LTG tabel</a:t>
            </a:r>
            <a:endParaRPr lang="nl-NL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49" y="1762172"/>
            <a:ext cx="7093236" cy="476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raccolade 2"/>
          <p:cNvSpPr/>
          <p:nvPr/>
        </p:nvSpPr>
        <p:spPr>
          <a:xfrm>
            <a:off x="6413884" y="4798020"/>
            <a:ext cx="504056" cy="100811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6963106" y="5117410"/>
            <a:ext cx="197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Verheldering nodig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69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855748" y="404664"/>
            <a:ext cx="688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EVT - Voorbeeld -</a:t>
            </a:r>
            <a:r>
              <a:rPr lang="nl-NL" dirty="0" smtClean="0"/>
              <a:t> </a:t>
            </a:r>
            <a:r>
              <a:rPr lang="nl-NL" sz="1600" dirty="0"/>
              <a:t>Simpele EVT</a:t>
            </a:r>
            <a:endParaRPr lang="nl-NL" sz="1600" dirty="0" smtClean="0"/>
          </a:p>
          <a:p>
            <a:endParaRPr lang="nl-NL" sz="1400" dirty="0" smtClean="0"/>
          </a:p>
          <a:p>
            <a:r>
              <a:rPr lang="nl-NL" dirty="0" smtClean="0"/>
              <a:t>Optie1: Verhelderen in FTG tabblad</a:t>
            </a:r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49" y="1762172"/>
            <a:ext cx="7093236" cy="476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1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855748" y="404664"/>
            <a:ext cx="688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EVT - Voorbeeld -</a:t>
            </a:r>
            <a:r>
              <a:rPr lang="nl-NL" dirty="0" smtClean="0"/>
              <a:t> </a:t>
            </a:r>
            <a:r>
              <a:rPr lang="nl-NL" sz="1600" dirty="0"/>
              <a:t>Simpele EVT</a:t>
            </a:r>
            <a:endParaRPr lang="nl-NL" sz="1600" dirty="0" smtClean="0"/>
          </a:p>
          <a:p>
            <a:endParaRPr lang="nl-NL" sz="1400" dirty="0"/>
          </a:p>
          <a:p>
            <a:r>
              <a:rPr lang="nl-NL" dirty="0" smtClean="0"/>
              <a:t>Optie2: Verhelderen in LTG tabblad</a:t>
            </a:r>
            <a:endParaRPr lang="nl-N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1957388"/>
            <a:ext cx="88868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8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855748" y="404664"/>
            <a:ext cx="688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EVT - Voorbeeld -</a:t>
            </a:r>
            <a:r>
              <a:rPr lang="nl-NL" dirty="0" smtClean="0"/>
              <a:t> </a:t>
            </a:r>
            <a:r>
              <a:rPr lang="nl-NL" sz="1600" dirty="0"/>
              <a:t>Simpele EVT</a:t>
            </a:r>
            <a:endParaRPr lang="nl-NL" sz="1600" dirty="0" smtClean="0"/>
          </a:p>
          <a:p>
            <a:endParaRPr lang="nl-NL" sz="1400" dirty="0" smtClean="0"/>
          </a:p>
          <a:p>
            <a:r>
              <a:rPr lang="nl-NL" dirty="0" smtClean="0"/>
              <a:t>Na verhelderen via optie 1 of 2</a:t>
            </a:r>
            <a:endParaRPr lang="nl-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48" y="1628800"/>
            <a:ext cx="6477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27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855748" y="404664"/>
            <a:ext cx="688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EVT - Voorbeeld -</a:t>
            </a:r>
            <a:r>
              <a:rPr lang="nl-NL" dirty="0" smtClean="0"/>
              <a:t> </a:t>
            </a:r>
            <a:r>
              <a:rPr lang="nl-NL" sz="1600" dirty="0"/>
              <a:t>Simpele </a:t>
            </a:r>
            <a:r>
              <a:rPr lang="nl-NL" sz="1600" dirty="0" smtClean="0"/>
              <a:t>EVT</a:t>
            </a:r>
          </a:p>
          <a:p>
            <a:endParaRPr lang="nl-NL" sz="1400" dirty="0" smtClean="0"/>
          </a:p>
          <a:p>
            <a:r>
              <a:rPr lang="nl-NL" dirty="0"/>
              <a:t>V</a:t>
            </a:r>
            <a:r>
              <a:rPr lang="nl-NL" dirty="0" smtClean="0"/>
              <a:t>erhelderen optie 3: aanpassingen EVT tabblad</a:t>
            </a:r>
            <a:endParaRPr lang="nl-NL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58771"/>
            <a:ext cx="6768752" cy="547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3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855748" y="404664"/>
            <a:ext cx="688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EVT - Voorbeeld -</a:t>
            </a:r>
            <a:r>
              <a:rPr lang="nl-NL" dirty="0" smtClean="0"/>
              <a:t> </a:t>
            </a:r>
            <a:r>
              <a:rPr lang="nl-NL" sz="1600" dirty="0"/>
              <a:t>Simpele </a:t>
            </a:r>
            <a:r>
              <a:rPr lang="nl-NL" sz="1600" dirty="0" smtClean="0"/>
              <a:t>EVT</a:t>
            </a:r>
          </a:p>
          <a:p>
            <a:endParaRPr lang="nl-NL" sz="1400" dirty="0" smtClean="0"/>
          </a:p>
          <a:p>
            <a:r>
              <a:rPr lang="nl-NL" dirty="0"/>
              <a:t>V</a:t>
            </a:r>
            <a:r>
              <a:rPr lang="nl-NL" dirty="0" smtClean="0"/>
              <a:t>erhelderen optie 4, deel1: Benoem alle acties</a:t>
            </a:r>
            <a:endParaRPr lang="nl-NL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800559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9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6953250" cy="508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8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Algemeen tabblad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4427984" y="641134"/>
            <a:ext cx="2328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Tabel voor algemene info</a:t>
            </a:r>
          </a:p>
        </p:txBody>
      </p:sp>
      <p:cxnSp>
        <p:nvCxnSpPr>
          <p:cNvPr id="6" name="Rechte verbindingslijn 5"/>
          <p:cNvCxnSpPr/>
          <p:nvPr/>
        </p:nvCxnSpPr>
        <p:spPr>
          <a:xfrm flipV="1">
            <a:off x="2627784" y="980728"/>
            <a:ext cx="1728192" cy="103050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5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855748" y="404664"/>
            <a:ext cx="688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EVT - Voorbeeld -</a:t>
            </a:r>
            <a:r>
              <a:rPr lang="nl-NL" dirty="0" smtClean="0"/>
              <a:t> </a:t>
            </a:r>
            <a:r>
              <a:rPr lang="nl-NL" sz="1600" dirty="0"/>
              <a:t>Simpele EVT</a:t>
            </a:r>
            <a:endParaRPr lang="nl-NL" sz="1600" dirty="0" smtClean="0"/>
          </a:p>
          <a:p>
            <a:endParaRPr lang="nl-NL" sz="1400" dirty="0" smtClean="0"/>
          </a:p>
          <a:p>
            <a:r>
              <a:rPr lang="nl-NL" dirty="0"/>
              <a:t>V</a:t>
            </a:r>
            <a:r>
              <a:rPr lang="nl-NL" dirty="0" smtClean="0"/>
              <a:t>erhelderen optie 4, deel2: Expliceer equivalentieklasses</a:t>
            </a:r>
            <a:endParaRPr lang="nl-N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87" y="1358769"/>
            <a:ext cx="6592065" cy="538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0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855748" y="404664"/>
            <a:ext cx="688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EVT - Voorbeeld -</a:t>
            </a:r>
            <a:r>
              <a:rPr lang="nl-NL" dirty="0" smtClean="0"/>
              <a:t> </a:t>
            </a:r>
            <a:r>
              <a:rPr lang="nl-NL" sz="1600" dirty="0"/>
              <a:t>Simpele EVT</a:t>
            </a:r>
            <a:endParaRPr lang="nl-NL" sz="1600" dirty="0" smtClean="0"/>
          </a:p>
          <a:p>
            <a:endParaRPr lang="nl-NL" sz="1400" dirty="0" smtClean="0"/>
          </a:p>
          <a:p>
            <a:r>
              <a:rPr lang="nl-NL" dirty="0" smtClean="0"/>
              <a:t>LTG tabblad - Na verhelderen optie 3 of 4</a:t>
            </a:r>
            <a:endParaRPr lang="nl-N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469346" cy="4565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0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855748" y="404664"/>
            <a:ext cx="688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EVT - Voorbeeld -</a:t>
            </a:r>
            <a:r>
              <a:rPr lang="nl-NL" dirty="0" smtClean="0"/>
              <a:t> </a:t>
            </a:r>
            <a:r>
              <a:rPr lang="nl-NL" sz="1600" dirty="0"/>
              <a:t>Simpele EVT</a:t>
            </a:r>
            <a:endParaRPr lang="nl-NL" sz="1600" dirty="0" smtClean="0"/>
          </a:p>
          <a:p>
            <a:endParaRPr lang="nl-NL" sz="1400" dirty="0" smtClean="0"/>
          </a:p>
          <a:p>
            <a:r>
              <a:rPr lang="nl-NL" dirty="0" smtClean="0"/>
              <a:t>FTG tabblad - Na verhelderen optie 3 of 4</a:t>
            </a:r>
            <a:endParaRPr lang="nl-N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40" y="1382807"/>
            <a:ext cx="6695380" cy="492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8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0" y="2060848"/>
            <a:ext cx="8603888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3"/>
          <p:cNvSpPr txBox="1"/>
          <p:nvPr/>
        </p:nvSpPr>
        <p:spPr>
          <a:xfrm>
            <a:off x="855748" y="404664"/>
            <a:ext cx="688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EVT - </a:t>
            </a:r>
            <a:r>
              <a:rPr lang="nl-NL" sz="2400" dirty="0" smtClean="0"/>
              <a:t>Voorbeeld</a:t>
            </a:r>
            <a:r>
              <a:rPr lang="nl-NL" sz="2400" dirty="0"/>
              <a:t> - </a:t>
            </a:r>
            <a:r>
              <a:rPr lang="nl-NL" sz="1400" dirty="0" smtClean="0"/>
              <a:t>Complexe EVT</a:t>
            </a:r>
            <a:endParaRPr lang="nl-NL" dirty="0" smtClean="0"/>
          </a:p>
          <a:p>
            <a:endParaRPr lang="nl-NL" sz="1400" dirty="0" smtClean="0"/>
          </a:p>
          <a:p>
            <a:r>
              <a:rPr lang="nl-NL" dirty="0" smtClean="0"/>
              <a:t>Pseudo code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85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855748" y="404664"/>
            <a:ext cx="688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EVT - </a:t>
            </a:r>
            <a:r>
              <a:rPr lang="nl-NL" sz="2400" dirty="0" smtClean="0"/>
              <a:t>Voorbeeld </a:t>
            </a:r>
            <a:r>
              <a:rPr lang="nl-NL" sz="2400" dirty="0"/>
              <a:t>- </a:t>
            </a:r>
            <a:r>
              <a:rPr lang="nl-NL" sz="1400" dirty="0" smtClean="0"/>
              <a:t>Complexe </a:t>
            </a:r>
            <a:r>
              <a:rPr lang="nl-NL" sz="1400" dirty="0"/>
              <a:t>EVT</a:t>
            </a:r>
            <a:endParaRPr lang="nl-NL" sz="1400" dirty="0" smtClean="0"/>
          </a:p>
          <a:p>
            <a:endParaRPr lang="nl-NL" sz="1400" dirty="0" smtClean="0"/>
          </a:p>
          <a:p>
            <a:r>
              <a:rPr lang="nl-NL" dirty="0" smtClean="0"/>
              <a:t>EVT tabblad</a:t>
            </a:r>
            <a:endParaRPr lang="nl-N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58771"/>
            <a:ext cx="7488832" cy="546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90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48" y="1358771"/>
            <a:ext cx="7449444" cy="538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855748" y="404664"/>
            <a:ext cx="688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EVT - </a:t>
            </a:r>
            <a:r>
              <a:rPr lang="nl-NL" sz="2400" dirty="0" smtClean="0"/>
              <a:t>Voorbeeld </a:t>
            </a:r>
            <a:r>
              <a:rPr lang="nl-NL" sz="2400" dirty="0"/>
              <a:t>- </a:t>
            </a:r>
            <a:r>
              <a:rPr lang="nl-NL" sz="1400" dirty="0" smtClean="0"/>
              <a:t>Complexe </a:t>
            </a:r>
            <a:r>
              <a:rPr lang="nl-NL" sz="1400" dirty="0"/>
              <a:t>EVT</a:t>
            </a:r>
            <a:endParaRPr lang="nl-NL" sz="1400" dirty="0" smtClean="0"/>
          </a:p>
          <a:p>
            <a:endParaRPr lang="nl-NL" sz="1400" dirty="0" smtClean="0"/>
          </a:p>
          <a:p>
            <a:r>
              <a:rPr lang="nl-NL" dirty="0" smtClean="0"/>
              <a:t>LTG tabblad</a:t>
            </a:r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5724128" y="2077176"/>
            <a:ext cx="133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Titels editen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5868144" y="4024095"/>
            <a:ext cx="15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Teksten editen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147033" y="4269997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Regels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34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855748" y="404664"/>
            <a:ext cx="688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EVT - </a:t>
            </a:r>
            <a:r>
              <a:rPr lang="nl-NL" sz="2400" dirty="0" smtClean="0"/>
              <a:t>Voorbeeld</a:t>
            </a:r>
            <a:r>
              <a:rPr lang="nl-NL" sz="2400" dirty="0"/>
              <a:t> - </a:t>
            </a:r>
            <a:r>
              <a:rPr lang="nl-NL" sz="1400" dirty="0" smtClean="0"/>
              <a:t>Complexe </a:t>
            </a:r>
            <a:r>
              <a:rPr lang="nl-NL" sz="1400" dirty="0"/>
              <a:t>EVT</a:t>
            </a:r>
            <a:endParaRPr lang="nl-NL" sz="1400" dirty="0" smtClean="0"/>
          </a:p>
          <a:p>
            <a:endParaRPr lang="nl-NL" sz="1400" dirty="0" smtClean="0"/>
          </a:p>
          <a:p>
            <a:r>
              <a:rPr lang="nl-NL" dirty="0"/>
              <a:t>F</a:t>
            </a:r>
            <a:r>
              <a:rPr lang="nl-NL" dirty="0" smtClean="0"/>
              <a:t>TG tabblad</a:t>
            </a:r>
            <a:endParaRPr lang="nl-NL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128466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4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8" y="2276872"/>
            <a:ext cx="8964488" cy="415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3"/>
          <p:cNvSpPr txBox="1"/>
          <p:nvPr/>
        </p:nvSpPr>
        <p:spPr>
          <a:xfrm>
            <a:off x="855748" y="404664"/>
            <a:ext cx="688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Testgraaf - Voorbeeld</a:t>
            </a:r>
            <a:endParaRPr lang="nl-NL" sz="2400" dirty="0" smtClean="0"/>
          </a:p>
          <a:p>
            <a:endParaRPr lang="nl-NL" sz="1400" dirty="0" smtClean="0"/>
          </a:p>
          <a:p>
            <a:r>
              <a:rPr lang="nl-NL" dirty="0" smtClean="0"/>
              <a:t>Testgraaf tabblad - Equivalentieklasses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9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3"/>
          <p:cNvSpPr txBox="1"/>
          <p:nvPr/>
        </p:nvSpPr>
        <p:spPr>
          <a:xfrm>
            <a:off x="855748" y="404664"/>
            <a:ext cx="688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Testgraaf - Voorbeeld</a:t>
            </a:r>
            <a:endParaRPr lang="nl-NL" sz="2400" dirty="0" smtClean="0"/>
          </a:p>
          <a:p>
            <a:endParaRPr lang="nl-NL" sz="1400" dirty="0" smtClean="0"/>
          </a:p>
          <a:p>
            <a:r>
              <a:rPr lang="nl-NL" dirty="0" smtClean="0"/>
              <a:t>Testgraaf tabblad - Flow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0" y="1556792"/>
            <a:ext cx="8928992" cy="5112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22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3"/>
          <p:cNvSpPr txBox="1"/>
          <p:nvPr/>
        </p:nvSpPr>
        <p:spPr>
          <a:xfrm>
            <a:off x="855748" y="404664"/>
            <a:ext cx="688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Testgraaf - Voorbeeld</a:t>
            </a:r>
            <a:endParaRPr lang="nl-NL" sz="2400" dirty="0" smtClean="0"/>
          </a:p>
          <a:p>
            <a:endParaRPr lang="nl-NL" sz="1400" dirty="0" smtClean="0"/>
          </a:p>
          <a:p>
            <a:r>
              <a:rPr lang="nl-NL" dirty="0" smtClean="0"/>
              <a:t>Testgraaf tabblad – Logische testgevallen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2" y="2060847"/>
            <a:ext cx="9072408" cy="3513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5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6953250" cy="508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8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Algemeen tabblad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4427984" y="641134"/>
            <a:ext cx="2270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Tabel voor versie beheer</a:t>
            </a:r>
          </a:p>
        </p:txBody>
      </p:sp>
      <p:cxnSp>
        <p:nvCxnSpPr>
          <p:cNvPr id="6" name="Rechte verbindingslijn 5"/>
          <p:cNvCxnSpPr/>
          <p:nvPr/>
        </p:nvCxnSpPr>
        <p:spPr>
          <a:xfrm flipH="1" flipV="1">
            <a:off x="4824028" y="1052736"/>
            <a:ext cx="468052" cy="468052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87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3"/>
          <p:cNvSpPr txBox="1"/>
          <p:nvPr/>
        </p:nvSpPr>
        <p:spPr>
          <a:xfrm>
            <a:off x="855748" y="404664"/>
            <a:ext cx="688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Testgraaf </a:t>
            </a:r>
            <a:r>
              <a:rPr lang="nl-NL" sz="2400" dirty="0"/>
              <a:t>- Voorbeeld</a:t>
            </a:r>
            <a:endParaRPr lang="nl-NL" sz="2400" dirty="0" smtClean="0"/>
          </a:p>
          <a:p>
            <a:endParaRPr lang="nl-NL" sz="1400" dirty="0" smtClean="0"/>
          </a:p>
          <a:p>
            <a:r>
              <a:rPr lang="nl-NL" dirty="0" smtClean="0"/>
              <a:t>Testgraaf tabblad – Fysieke testgevallen</a:t>
            </a:r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58771"/>
            <a:ext cx="6984776" cy="542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1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6953250" cy="508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8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Algemeen tabblad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4427984" y="641134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Tabbladen tonen/verbergen</a:t>
            </a:r>
          </a:p>
        </p:txBody>
      </p:sp>
      <p:cxnSp>
        <p:nvCxnSpPr>
          <p:cNvPr id="6" name="Rechte verbindingslijn 5"/>
          <p:cNvCxnSpPr>
            <a:stCxn id="3" idx="1"/>
          </p:cNvCxnSpPr>
          <p:nvPr/>
        </p:nvCxnSpPr>
        <p:spPr>
          <a:xfrm flipH="1" flipV="1">
            <a:off x="4824028" y="1052736"/>
            <a:ext cx="739331" cy="2412268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inkeraccolade 2"/>
          <p:cNvSpPr/>
          <p:nvPr/>
        </p:nvSpPr>
        <p:spPr>
          <a:xfrm>
            <a:off x="5563359" y="2132856"/>
            <a:ext cx="232777" cy="2664296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57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0257" y="2153829"/>
            <a:ext cx="2804654" cy="6612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EVT</a:t>
            </a:r>
            <a:endParaRPr lang="nl-NL" sz="2400" dirty="0"/>
          </a:p>
        </p:txBody>
      </p:sp>
      <p:sp>
        <p:nvSpPr>
          <p:cNvPr id="7" name="Rectangle 6"/>
          <p:cNvSpPr/>
          <p:nvPr/>
        </p:nvSpPr>
        <p:spPr>
          <a:xfrm>
            <a:off x="2664855" y="3810013"/>
            <a:ext cx="564011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Logische Testgevallen</a:t>
            </a:r>
            <a:endParaRPr lang="nl-NL" sz="2400" dirty="0"/>
          </a:p>
        </p:txBody>
      </p:sp>
      <p:sp>
        <p:nvSpPr>
          <p:cNvPr id="8" name="Rectangle 7"/>
          <p:cNvSpPr/>
          <p:nvPr/>
        </p:nvSpPr>
        <p:spPr>
          <a:xfrm>
            <a:off x="2652101" y="5466197"/>
            <a:ext cx="566561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Fysieke Testgevallen</a:t>
            </a:r>
            <a:endParaRPr lang="nl-N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93806" y="3939220"/>
            <a:ext cx="127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Niveau 2</a:t>
            </a:r>
            <a:endParaRPr lang="nl-NL" sz="2400" dirty="0"/>
          </a:p>
        </p:txBody>
      </p:sp>
      <p:sp>
        <p:nvSpPr>
          <p:cNvPr id="11" name="Rectangle 10"/>
          <p:cNvSpPr/>
          <p:nvPr/>
        </p:nvSpPr>
        <p:spPr>
          <a:xfrm>
            <a:off x="5484910" y="2153829"/>
            <a:ext cx="2804654" cy="6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Testgraaf</a:t>
            </a:r>
            <a:endParaRPr lang="nl-NL" sz="2400" dirty="0"/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>
            <a:off x="4082584" y="2815057"/>
            <a:ext cx="0" cy="99495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6887237" y="2815057"/>
            <a:ext cx="0" cy="99495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>
            <a:off x="5484911" y="4530093"/>
            <a:ext cx="0" cy="93610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3806" y="5595404"/>
            <a:ext cx="127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Niveau 1</a:t>
            </a:r>
            <a:endParaRPr lang="nl-N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3806" y="548680"/>
            <a:ext cx="749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Macro’s voor vertaling naar lager abstractie niveau</a:t>
            </a:r>
            <a:endParaRPr lang="nl-NL" sz="2800" dirty="0"/>
          </a:p>
        </p:txBody>
      </p:sp>
      <p:sp>
        <p:nvSpPr>
          <p:cNvPr id="16" name="Rectangle 15"/>
          <p:cNvSpPr/>
          <p:nvPr/>
        </p:nvSpPr>
        <p:spPr>
          <a:xfrm>
            <a:off x="2680257" y="1492601"/>
            <a:ext cx="5609308" cy="6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Testspecificatie</a:t>
            </a:r>
            <a:endParaRPr lang="nl-N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93806" y="1922996"/>
            <a:ext cx="127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Niveau 3</a:t>
            </a:r>
            <a:endParaRPr lang="nl-NL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3081702"/>
            <a:ext cx="34533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sz="2400" dirty="0" smtClean="0"/>
              <a:t>Van Pseudo code naar LTG</a:t>
            </a:r>
            <a:endParaRPr lang="nl-NL" sz="2400" dirty="0"/>
          </a:p>
        </p:txBody>
      </p:sp>
      <p:cxnSp>
        <p:nvCxnSpPr>
          <p:cNvPr id="6" name="Straight Connector 5"/>
          <p:cNvCxnSpPr>
            <a:stCxn id="3" idx="3"/>
          </p:cNvCxnSpPr>
          <p:nvPr/>
        </p:nvCxnSpPr>
        <p:spPr>
          <a:xfrm>
            <a:off x="3632893" y="3312535"/>
            <a:ext cx="4496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7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4"/>
          <p:cNvSpPr txBox="1"/>
          <p:nvPr/>
        </p:nvSpPr>
        <p:spPr>
          <a:xfrm>
            <a:off x="791580" y="1454812"/>
            <a:ext cx="75608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Elementaire Vergelijkingen Test (EVT)</a:t>
            </a:r>
          </a:p>
          <a:p>
            <a:endParaRPr lang="nl-NL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smtClean="0"/>
              <a:t>LTG’s op basis van Pseudo Code</a:t>
            </a:r>
          </a:p>
          <a:p>
            <a:pPr marL="457200" indent="-457200">
              <a:buFont typeface="Arial" pitchFamily="34" charset="0"/>
              <a:buChar char="•"/>
            </a:pPr>
            <a:endParaRPr lang="nl-NL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smtClean="0"/>
              <a:t>Modified Condition Decision Coverage (MCDC)</a:t>
            </a:r>
          </a:p>
          <a:p>
            <a:pPr marL="457200" indent="-457200">
              <a:buFont typeface="Arial" pitchFamily="34" charset="0"/>
              <a:buChar char="•"/>
            </a:pPr>
            <a:endParaRPr lang="nl-NL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/>
              <a:t>Relatief </a:t>
            </a:r>
            <a:r>
              <a:rPr lang="nl-NL" sz="2800" dirty="0" smtClean="0"/>
              <a:t>efficiënt</a:t>
            </a:r>
          </a:p>
        </p:txBody>
      </p:sp>
    </p:spTree>
    <p:extLst>
      <p:ext uri="{BB962C8B-B14F-4D97-AF65-F5344CB8AC3E}">
        <p14:creationId xmlns:p14="http://schemas.microsoft.com/office/powerpoint/2010/main" val="229329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2" y="1485873"/>
            <a:ext cx="8846920" cy="474538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kstvak 12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69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2" y="1485873"/>
            <a:ext cx="8846920" cy="474538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kstvak 12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  <p:sp>
        <p:nvSpPr>
          <p:cNvPr id="4" name="Tekstvak 10"/>
          <p:cNvSpPr txBox="1"/>
          <p:nvPr/>
        </p:nvSpPr>
        <p:spPr>
          <a:xfrm>
            <a:off x="6170384" y="2651920"/>
            <a:ext cx="1742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Pseudo code tabel</a:t>
            </a:r>
          </a:p>
        </p:txBody>
      </p:sp>
      <p:cxnSp>
        <p:nvCxnSpPr>
          <p:cNvPr id="5" name="Rechte verbindingslijn 11"/>
          <p:cNvCxnSpPr/>
          <p:nvPr/>
        </p:nvCxnSpPr>
        <p:spPr>
          <a:xfrm flipV="1">
            <a:off x="2833793" y="3137729"/>
            <a:ext cx="1043403" cy="147255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7"/>
          <p:cNvCxnSpPr/>
          <p:nvPr/>
        </p:nvCxnSpPr>
        <p:spPr>
          <a:xfrm flipV="1">
            <a:off x="7092280" y="3100294"/>
            <a:ext cx="0" cy="972108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0"/>
          <p:cNvSpPr txBox="1"/>
          <p:nvPr/>
        </p:nvSpPr>
        <p:spPr>
          <a:xfrm>
            <a:off x="3877196" y="2964491"/>
            <a:ext cx="1670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Afkortingen tabel</a:t>
            </a:r>
          </a:p>
        </p:txBody>
      </p:sp>
    </p:spTree>
    <p:extLst>
      <p:ext uri="{BB962C8B-B14F-4D97-AF65-F5344CB8AC3E}">
        <p14:creationId xmlns:p14="http://schemas.microsoft.com/office/powerpoint/2010/main" val="12979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4"/>
          <p:cNvSpPr txBox="1"/>
          <p:nvPr/>
        </p:nvSpPr>
        <p:spPr>
          <a:xfrm>
            <a:off x="918561" y="1454812"/>
            <a:ext cx="610171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Wat is het Testdossiertool?</a:t>
            </a:r>
          </a:p>
          <a:p>
            <a:endParaRPr lang="nl-NL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smtClean="0"/>
              <a:t>Een template testdossier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smtClean="0"/>
              <a:t>Met macro’s voor Testspecificatie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/>
              <a:t>Vanuit excel te </a:t>
            </a:r>
            <a:r>
              <a:rPr lang="nl-NL" sz="2800" dirty="0" smtClean="0"/>
              <a:t>gebruiken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smtClean="0"/>
              <a:t>Geschreven in VBA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smtClean="0"/>
              <a:t>Als open source beschikbaar</a:t>
            </a:r>
          </a:p>
          <a:p>
            <a:pPr marL="457200" indent="-457200">
              <a:buFont typeface="Arial" pitchFamily="34" charset="0"/>
              <a:buChar char="•"/>
            </a:pPr>
            <a:endParaRPr lang="nl-NL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nl-NL" sz="2800" dirty="0" smtClean="0"/>
          </a:p>
        </p:txBody>
      </p:sp>
    </p:spTree>
    <p:extLst>
      <p:ext uri="{BB962C8B-B14F-4D97-AF65-F5344CB8AC3E}">
        <p14:creationId xmlns:p14="http://schemas.microsoft.com/office/powerpoint/2010/main" val="12086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2" y="1485873"/>
            <a:ext cx="8846920" cy="47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kstvak 10"/>
          <p:cNvSpPr txBox="1"/>
          <p:nvPr/>
        </p:nvSpPr>
        <p:spPr>
          <a:xfrm>
            <a:off x="4427984" y="2482643"/>
            <a:ext cx="4025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Drie soorten qualifiers: “if”, “then” &amp; “else” </a:t>
            </a:r>
          </a:p>
        </p:txBody>
      </p:sp>
      <p:cxnSp>
        <p:nvCxnSpPr>
          <p:cNvPr id="12" name="Rechte verbindingslijn 11"/>
          <p:cNvCxnSpPr/>
          <p:nvPr/>
        </p:nvCxnSpPr>
        <p:spPr>
          <a:xfrm flipV="1">
            <a:off x="1319088" y="2924944"/>
            <a:ext cx="2892872" cy="131442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V="1">
            <a:off x="2339752" y="3068960"/>
            <a:ext cx="2016224" cy="194421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V="1">
            <a:off x="2352360" y="3284984"/>
            <a:ext cx="2075624" cy="233167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3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2" y="1485873"/>
            <a:ext cx="8846920" cy="47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kstvak 10"/>
          <p:cNvSpPr txBox="1"/>
          <p:nvPr/>
        </p:nvSpPr>
        <p:spPr>
          <a:xfrm>
            <a:off x="4427984" y="2482643"/>
            <a:ext cx="4025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Drie soorten qualifiers: “if”, “then” &amp; “else” </a:t>
            </a:r>
          </a:p>
        </p:txBody>
      </p:sp>
      <p:cxnSp>
        <p:nvCxnSpPr>
          <p:cNvPr id="12" name="Rechte verbindingslijn 11"/>
          <p:cNvCxnSpPr/>
          <p:nvPr/>
        </p:nvCxnSpPr>
        <p:spPr>
          <a:xfrm flipV="1">
            <a:off x="1319088" y="2924944"/>
            <a:ext cx="2892872" cy="131442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4530965" y="2816658"/>
            <a:ext cx="290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(“als”, “dan”, “anders” mag ook)</a:t>
            </a:r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2339752" y="3068960"/>
            <a:ext cx="2016224" cy="194421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V="1">
            <a:off x="2352360" y="3284984"/>
            <a:ext cx="2075624" cy="233167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7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4"/>
          <p:cNvSpPr txBox="1"/>
          <p:nvPr/>
        </p:nvSpPr>
        <p:spPr>
          <a:xfrm>
            <a:off x="791580" y="1772816"/>
            <a:ext cx="75608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IF	 	&lt;combinatie van condities&gt;</a:t>
            </a:r>
          </a:p>
          <a:p>
            <a:endParaRPr lang="nl-NL" sz="3200" dirty="0" smtClean="0"/>
          </a:p>
          <a:p>
            <a:endParaRPr lang="nl-NL" sz="3200" dirty="0" smtClean="0"/>
          </a:p>
          <a:p>
            <a:r>
              <a:rPr lang="nl-NL" sz="3200" dirty="0" smtClean="0"/>
              <a:t>THEN 	&lt;actie&gt;			(optioneel)</a:t>
            </a:r>
          </a:p>
          <a:p>
            <a:endParaRPr lang="nl-NL" sz="3200" dirty="0" smtClean="0"/>
          </a:p>
          <a:p>
            <a:endParaRPr lang="nl-NL" sz="3200" dirty="0"/>
          </a:p>
          <a:p>
            <a:r>
              <a:rPr lang="nl-NL" sz="3200" dirty="0" smtClean="0"/>
              <a:t>ELSE		&lt;actie&gt;			(optioneel)</a:t>
            </a:r>
          </a:p>
        </p:txBody>
      </p:sp>
    </p:spTree>
    <p:extLst>
      <p:ext uri="{BB962C8B-B14F-4D97-AF65-F5344CB8AC3E}">
        <p14:creationId xmlns:p14="http://schemas.microsoft.com/office/powerpoint/2010/main" val="41394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4"/>
          <p:cNvSpPr txBox="1"/>
          <p:nvPr/>
        </p:nvSpPr>
        <p:spPr>
          <a:xfrm>
            <a:off x="791580" y="1772816"/>
            <a:ext cx="75608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IF	 	&lt;combinatie van condities&gt;</a:t>
            </a:r>
          </a:p>
          <a:p>
            <a:endParaRPr lang="nl-NL" sz="3200" dirty="0" smtClean="0"/>
          </a:p>
          <a:p>
            <a:endParaRPr lang="nl-NL" sz="3200" dirty="0" smtClean="0"/>
          </a:p>
          <a:p>
            <a:r>
              <a:rPr lang="nl-NL" sz="3200" dirty="0" smtClean="0"/>
              <a:t>THEN 	&lt;actie&gt;</a:t>
            </a:r>
          </a:p>
          <a:p>
            <a:r>
              <a:rPr lang="nl-NL" sz="3200" dirty="0"/>
              <a:t>	</a:t>
            </a:r>
            <a:r>
              <a:rPr lang="nl-NL" sz="3200" dirty="0" smtClean="0"/>
              <a:t>	&lt;nieuw IF block&gt;</a:t>
            </a:r>
          </a:p>
          <a:p>
            <a:endParaRPr lang="nl-NL" sz="3200" dirty="0" smtClean="0"/>
          </a:p>
          <a:p>
            <a:endParaRPr lang="nl-NL" sz="3200" dirty="0"/>
          </a:p>
          <a:p>
            <a:r>
              <a:rPr lang="nl-NL" sz="3200" dirty="0" smtClean="0"/>
              <a:t>ELSE		&lt;actie&gt;</a:t>
            </a:r>
          </a:p>
          <a:p>
            <a:r>
              <a:rPr lang="nl-NL" sz="3200" dirty="0"/>
              <a:t>	</a:t>
            </a:r>
            <a:r>
              <a:rPr lang="nl-NL" sz="3200" dirty="0" smtClean="0"/>
              <a:t>	</a:t>
            </a:r>
            <a:r>
              <a:rPr lang="nl-NL" sz="3200" dirty="0"/>
              <a:t>&lt;nieuw </a:t>
            </a:r>
            <a:r>
              <a:rPr lang="nl-NL" sz="3200" dirty="0" smtClean="0"/>
              <a:t>IF </a:t>
            </a:r>
            <a:r>
              <a:rPr lang="nl-NL" sz="3200" dirty="0"/>
              <a:t>block&gt;</a:t>
            </a:r>
          </a:p>
          <a:p>
            <a:endParaRPr lang="nl-NL" sz="3200" dirty="0" smtClean="0"/>
          </a:p>
        </p:txBody>
      </p:sp>
    </p:spTree>
    <p:extLst>
      <p:ext uri="{BB962C8B-B14F-4D97-AF65-F5344CB8AC3E}">
        <p14:creationId xmlns:p14="http://schemas.microsoft.com/office/powerpoint/2010/main" val="42383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2" y="1485873"/>
            <a:ext cx="8846920" cy="47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kstvak 10"/>
          <p:cNvSpPr txBox="1"/>
          <p:nvPr/>
        </p:nvSpPr>
        <p:spPr>
          <a:xfrm>
            <a:off x="4022190" y="2904909"/>
            <a:ext cx="4798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Begin altijd  met “If” qualifier in eerste cel van de tabel</a:t>
            </a:r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Rechte verbindingslijn 11"/>
          <p:cNvCxnSpPr/>
          <p:nvPr/>
        </p:nvCxnSpPr>
        <p:spPr>
          <a:xfrm flipV="1">
            <a:off x="1319088" y="3140968"/>
            <a:ext cx="2604840" cy="109840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31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2" y="1485873"/>
            <a:ext cx="8846920" cy="47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Rechte verbindingslijn 8"/>
          <p:cNvCxnSpPr/>
          <p:nvPr/>
        </p:nvCxnSpPr>
        <p:spPr>
          <a:xfrm flipV="1">
            <a:off x="2195736" y="3212686"/>
            <a:ext cx="1826454" cy="100840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4022190" y="2904909"/>
            <a:ext cx="4836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Tekst horende bij een qualifier staat in volgende kolom</a:t>
            </a:r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Rechte verbindingslijn 11"/>
          <p:cNvCxnSpPr/>
          <p:nvPr/>
        </p:nvCxnSpPr>
        <p:spPr>
          <a:xfrm flipV="1">
            <a:off x="1319088" y="3140968"/>
            <a:ext cx="2604840" cy="109840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19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2" y="1485873"/>
            <a:ext cx="8846920" cy="47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kstvak 10"/>
          <p:cNvSpPr txBox="1"/>
          <p:nvPr/>
        </p:nvSpPr>
        <p:spPr>
          <a:xfrm>
            <a:off x="3563888" y="2420888"/>
            <a:ext cx="4718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Onderdelen “if” statement scheiden door “EN”/ “OF”</a:t>
            </a:r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Rechte verbindingslijn 11"/>
          <p:cNvCxnSpPr/>
          <p:nvPr/>
        </p:nvCxnSpPr>
        <p:spPr>
          <a:xfrm flipV="1">
            <a:off x="3347864" y="3140968"/>
            <a:ext cx="576064" cy="108012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 flipV="1">
            <a:off x="4530965" y="3140968"/>
            <a:ext cx="0" cy="164079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61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2" y="1485873"/>
            <a:ext cx="8846920" cy="47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kstvak 10"/>
          <p:cNvSpPr txBox="1"/>
          <p:nvPr/>
        </p:nvSpPr>
        <p:spPr>
          <a:xfrm>
            <a:off x="3563888" y="2420888"/>
            <a:ext cx="4718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Onderdelen “if” statement scheiden door “EN”/ “OF”</a:t>
            </a:r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Rechte verbindingslijn 11"/>
          <p:cNvCxnSpPr/>
          <p:nvPr/>
        </p:nvCxnSpPr>
        <p:spPr>
          <a:xfrm flipV="1">
            <a:off x="3347864" y="3140968"/>
            <a:ext cx="576064" cy="108012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 flipV="1">
            <a:off x="4530965" y="3140968"/>
            <a:ext cx="0" cy="164079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3576464" y="2759442"/>
            <a:ext cx="213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(“And”/ “Or” mag ook)</a:t>
            </a:r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77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2" y="1485873"/>
            <a:ext cx="8846920" cy="47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Rechte verbindingslijn 6"/>
          <p:cNvCxnSpPr/>
          <p:nvPr/>
        </p:nvCxnSpPr>
        <p:spPr>
          <a:xfrm>
            <a:off x="1475656" y="4450833"/>
            <a:ext cx="432048" cy="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3851920" y="2166891"/>
            <a:ext cx="4013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“then” en “else” qualifiers kunnen ingenest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“if” statement hebben</a:t>
            </a:r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1475656" y="4450833"/>
            <a:ext cx="432048" cy="15240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 flipV="1">
            <a:off x="1475656" y="2751666"/>
            <a:ext cx="2448272" cy="1699167"/>
          </a:xfrm>
          <a:prstGeom prst="line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87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2" y="1485873"/>
            <a:ext cx="8846920" cy="47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Rechte verbindingslijn 6"/>
          <p:cNvCxnSpPr/>
          <p:nvPr/>
        </p:nvCxnSpPr>
        <p:spPr>
          <a:xfrm>
            <a:off x="1475656" y="4450833"/>
            <a:ext cx="432048" cy="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3851920" y="2166891"/>
            <a:ext cx="4013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“then” en “else” qualifiers kunnen ingenest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“if” statement hebben</a:t>
            </a:r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1475656" y="4450833"/>
            <a:ext cx="432048" cy="15240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 flipV="1">
            <a:off x="1475656" y="2751666"/>
            <a:ext cx="2448272" cy="1699167"/>
          </a:xfrm>
          <a:prstGeom prst="line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4427984" y="3181733"/>
            <a:ext cx="3638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(Plaats acties altijd boven ingeneste “if”)</a:t>
            </a:r>
          </a:p>
        </p:txBody>
      </p:sp>
      <p:cxnSp>
        <p:nvCxnSpPr>
          <p:cNvPr id="9" name="Rechte verbindingslijn 8"/>
          <p:cNvCxnSpPr/>
          <p:nvPr/>
        </p:nvCxnSpPr>
        <p:spPr>
          <a:xfrm flipV="1">
            <a:off x="2744180" y="3520287"/>
            <a:ext cx="1786785" cy="930546"/>
          </a:xfrm>
          <a:prstGeom prst="line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72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0257" y="2153829"/>
            <a:ext cx="2804654" cy="6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EVT</a:t>
            </a:r>
            <a:endParaRPr lang="nl-NL" sz="2400" dirty="0"/>
          </a:p>
        </p:txBody>
      </p:sp>
      <p:sp>
        <p:nvSpPr>
          <p:cNvPr id="7" name="Rectangle 6"/>
          <p:cNvSpPr/>
          <p:nvPr/>
        </p:nvSpPr>
        <p:spPr>
          <a:xfrm>
            <a:off x="2664855" y="3810013"/>
            <a:ext cx="564011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Logische Testgevallen</a:t>
            </a:r>
            <a:endParaRPr lang="nl-NL" sz="2400" dirty="0"/>
          </a:p>
        </p:txBody>
      </p:sp>
      <p:sp>
        <p:nvSpPr>
          <p:cNvPr id="8" name="Rectangle 7"/>
          <p:cNvSpPr/>
          <p:nvPr/>
        </p:nvSpPr>
        <p:spPr>
          <a:xfrm>
            <a:off x="2652101" y="5466197"/>
            <a:ext cx="566561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Fysieke Testgevallen</a:t>
            </a:r>
            <a:endParaRPr lang="nl-N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93806" y="3939220"/>
            <a:ext cx="127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Niveau 2</a:t>
            </a:r>
            <a:endParaRPr lang="nl-NL" sz="2400" dirty="0"/>
          </a:p>
        </p:txBody>
      </p:sp>
      <p:sp>
        <p:nvSpPr>
          <p:cNvPr id="11" name="Rectangle 10"/>
          <p:cNvSpPr/>
          <p:nvPr/>
        </p:nvSpPr>
        <p:spPr>
          <a:xfrm>
            <a:off x="5484910" y="2153829"/>
            <a:ext cx="2804654" cy="6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Testgraaf</a:t>
            </a:r>
            <a:endParaRPr lang="nl-NL" sz="2400" dirty="0"/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>
            <a:off x="4082584" y="2815057"/>
            <a:ext cx="0" cy="99495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6887237" y="2815057"/>
            <a:ext cx="0" cy="99495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>
            <a:off x="5484911" y="4530093"/>
            <a:ext cx="0" cy="93610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3806" y="5595404"/>
            <a:ext cx="127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Niveau 1</a:t>
            </a:r>
            <a:endParaRPr lang="nl-N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3806" y="548680"/>
            <a:ext cx="749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Macro’s voor vertaling naar lager niveau</a:t>
            </a:r>
            <a:endParaRPr lang="nl-NL" sz="2800" dirty="0"/>
          </a:p>
        </p:txBody>
      </p:sp>
      <p:sp>
        <p:nvSpPr>
          <p:cNvPr id="16" name="Rectangle 15"/>
          <p:cNvSpPr/>
          <p:nvPr/>
        </p:nvSpPr>
        <p:spPr>
          <a:xfrm>
            <a:off x="2680257" y="1492601"/>
            <a:ext cx="5609308" cy="6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Testspecificatie</a:t>
            </a:r>
            <a:endParaRPr lang="nl-N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93806" y="1922996"/>
            <a:ext cx="127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Niveau 3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57686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2" y="1485873"/>
            <a:ext cx="8846920" cy="47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kstvak 10"/>
          <p:cNvSpPr txBox="1"/>
          <p:nvPr/>
        </p:nvSpPr>
        <p:spPr>
          <a:xfrm>
            <a:off x="3634188" y="2420888"/>
            <a:ext cx="4386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If-statement mag over meerdere regels verdeeld</a:t>
            </a:r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Rechte verbindingslijn 11"/>
          <p:cNvCxnSpPr/>
          <p:nvPr/>
        </p:nvCxnSpPr>
        <p:spPr>
          <a:xfrm flipV="1">
            <a:off x="3059832" y="3155292"/>
            <a:ext cx="936104" cy="149555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 flipV="1">
            <a:off x="3275856" y="3155292"/>
            <a:ext cx="792088" cy="1713869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445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2" y="1485873"/>
            <a:ext cx="8846920" cy="47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kstvak 10"/>
          <p:cNvSpPr txBox="1"/>
          <p:nvPr/>
        </p:nvSpPr>
        <p:spPr>
          <a:xfrm>
            <a:off x="3634188" y="2420888"/>
            <a:ext cx="4311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If-statement mag over meerdere regels verdeeld</a:t>
            </a:r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Rechte verbindingslijn 11"/>
          <p:cNvCxnSpPr/>
          <p:nvPr/>
        </p:nvCxnSpPr>
        <p:spPr>
          <a:xfrm flipV="1">
            <a:off x="3059832" y="3155292"/>
            <a:ext cx="936104" cy="149555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 flipV="1">
            <a:off x="3275856" y="3155292"/>
            <a:ext cx="792088" cy="1713869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3634188" y="2751667"/>
            <a:ext cx="4428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(moet eindigen met “EN”/”OF” voor “if” qualifier)</a:t>
            </a:r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  <p:cxnSp>
        <p:nvCxnSpPr>
          <p:cNvPr id="9" name="Rechte verbindingslijn 8"/>
          <p:cNvCxnSpPr/>
          <p:nvPr/>
        </p:nvCxnSpPr>
        <p:spPr>
          <a:xfrm flipV="1">
            <a:off x="5076056" y="3155292"/>
            <a:ext cx="0" cy="149555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48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2" y="1485873"/>
            <a:ext cx="8846920" cy="47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Rechte verbindingslijn 6"/>
          <p:cNvCxnSpPr/>
          <p:nvPr/>
        </p:nvCxnSpPr>
        <p:spPr>
          <a:xfrm flipV="1">
            <a:off x="3059832" y="3044055"/>
            <a:ext cx="1471134" cy="1753098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3634188" y="2459279"/>
            <a:ext cx="3988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aakjes gebruiken bij combinatie “EN” ,”OF”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in hetzelfde “if” statement 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  <p:cxnSp>
        <p:nvCxnSpPr>
          <p:cNvPr id="13" name="Rechte verbindingslijn 12"/>
          <p:cNvCxnSpPr/>
          <p:nvPr/>
        </p:nvCxnSpPr>
        <p:spPr>
          <a:xfrm flipH="1" flipV="1">
            <a:off x="6588224" y="3044054"/>
            <a:ext cx="2160240" cy="1753099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7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2" y="1485873"/>
            <a:ext cx="8846920" cy="47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Rechte verbindingslijn 6"/>
          <p:cNvCxnSpPr/>
          <p:nvPr/>
        </p:nvCxnSpPr>
        <p:spPr>
          <a:xfrm flipV="1">
            <a:off x="4644008" y="3044055"/>
            <a:ext cx="0" cy="1753098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3634188" y="2459279"/>
            <a:ext cx="5208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 Schrijf “&lt;dimensie&gt;.” voor een statement om aan te geven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dat het bij de dimensie hoort. (Hier “a.”)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  <p:cxnSp>
        <p:nvCxnSpPr>
          <p:cNvPr id="13" name="Rechte verbindingslijn 12"/>
          <p:cNvCxnSpPr/>
          <p:nvPr/>
        </p:nvCxnSpPr>
        <p:spPr>
          <a:xfrm flipH="1" flipV="1">
            <a:off x="5868144" y="3044055"/>
            <a:ext cx="864096" cy="1753098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7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2" y="1485873"/>
            <a:ext cx="8846920" cy="47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kstvak 7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  <p:cxnSp>
        <p:nvCxnSpPr>
          <p:cNvPr id="13" name="Rechte verbindingslijn met pijl 6"/>
          <p:cNvCxnSpPr/>
          <p:nvPr/>
        </p:nvCxnSpPr>
        <p:spPr>
          <a:xfrm>
            <a:off x="1260264" y="3089575"/>
            <a:ext cx="3416066" cy="176942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8"/>
          <p:cNvCxnSpPr/>
          <p:nvPr/>
        </p:nvCxnSpPr>
        <p:spPr>
          <a:xfrm>
            <a:off x="2713909" y="3845659"/>
            <a:ext cx="4011075" cy="1013338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raccolade 9"/>
          <p:cNvSpPr/>
          <p:nvPr/>
        </p:nvSpPr>
        <p:spPr>
          <a:xfrm>
            <a:off x="3077320" y="2837547"/>
            <a:ext cx="799505" cy="504056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0"/>
          <p:cNvSpPr txBox="1"/>
          <p:nvPr/>
        </p:nvSpPr>
        <p:spPr>
          <a:xfrm>
            <a:off x="4022190" y="2904909"/>
            <a:ext cx="3040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Tabel voor gebruiken afkortingen </a:t>
            </a:r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5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2" y="1485873"/>
            <a:ext cx="8846920" cy="47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Rechte verbindingslijn 6"/>
          <p:cNvCxnSpPr/>
          <p:nvPr/>
        </p:nvCxnSpPr>
        <p:spPr>
          <a:xfrm flipV="1">
            <a:off x="4644008" y="3044055"/>
            <a:ext cx="0" cy="1753098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3634188" y="2459279"/>
            <a:ext cx="4032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aakjes gebruiken bij combineren statement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van eenzelfde dimensie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  <p:cxnSp>
        <p:nvCxnSpPr>
          <p:cNvPr id="13" name="Rechte verbindingslijn 12"/>
          <p:cNvCxnSpPr/>
          <p:nvPr/>
        </p:nvCxnSpPr>
        <p:spPr>
          <a:xfrm flipH="1" flipV="1">
            <a:off x="6588224" y="3044055"/>
            <a:ext cx="2016224" cy="1753098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6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2" y="1485873"/>
            <a:ext cx="8846920" cy="47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Rechte verbindingslijn 13"/>
          <p:cNvCxnSpPr/>
          <p:nvPr/>
        </p:nvCxnSpPr>
        <p:spPr>
          <a:xfrm>
            <a:off x="899592" y="3108176"/>
            <a:ext cx="2880320" cy="10480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11"/>
          <p:cNvSpPr/>
          <p:nvPr/>
        </p:nvSpPr>
        <p:spPr>
          <a:xfrm>
            <a:off x="407851" y="4140159"/>
            <a:ext cx="621195" cy="184282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409896" y="2887037"/>
            <a:ext cx="621194" cy="44227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/>
          <p:cNvSpPr txBox="1"/>
          <p:nvPr/>
        </p:nvSpPr>
        <p:spPr>
          <a:xfrm>
            <a:off x="3923928" y="3092303"/>
            <a:ext cx="4022833" cy="598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 voor beheren rijen: “i” voor invoegen,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“x” voor verwijder, “d” voor leegmaken</a:t>
            </a:r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Rechte verbindingslijn 16"/>
          <p:cNvCxnSpPr/>
          <p:nvPr/>
        </p:nvCxnSpPr>
        <p:spPr>
          <a:xfrm flipV="1">
            <a:off x="899592" y="3501008"/>
            <a:ext cx="2880320" cy="936105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776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2" y="1485873"/>
            <a:ext cx="8846920" cy="47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3851920" y="2166891"/>
            <a:ext cx="4103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Klik op knop voor maken logische testgevallen</a:t>
            </a:r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2483768" y="2060848"/>
            <a:ext cx="1368152" cy="28803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683568" y="5121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Pseudo Code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17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321252" cy="569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5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321252" cy="569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3851920" y="488589"/>
            <a:ext cx="325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utomatisch gevuld uit pseudo code</a:t>
            </a:r>
          </a:p>
        </p:txBody>
      </p:sp>
      <p:cxnSp>
        <p:nvCxnSpPr>
          <p:cNvPr id="6" name="Rechte verbindingslijn 5"/>
          <p:cNvCxnSpPr/>
          <p:nvPr/>
        </p:nvCxnSpPr>
        <p:spPr>
          <a:xfrm flipV="1">
            <a:off x="3563888" y="827143"/>
            <a:ext cx="360040" cy="141959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1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0257" y="2153829"/>
            <a:ext cx="2804654" cy="6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EVT</a:t>
            </a:r>
            <a:endParaRPr lang="nl-NL" sz="2400" dirty="0"/>
          </a:p>
        </p:txBody>
      </p:sp>
      <p:sp>
        <p:nvSpPr>
          <p:cNvPr id="7" name="Rectangle 6"/>
          <p:cNvSpPr/>
          <p:nvPr/>
        </p:nvSpPr>
        <p:spPr>
          <a:xfrm>
            <a:off x="2664855" y="3810013"/>
            <a:ext cx="564011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Logische Testgevallen</a:t>
            </a:r>
            <a:endParaRPr lang="nl-NL" sz="2400" dirty="0"/>
          </a:p>
        </p:txBody>
      </p:sp>
      <p:sp>
        <p:nvSpPr>
          <p:cNvPr id="8" name="Rectangle 7"/>
          <p:cNvSpPr/>
          <p:nvPr/>
        </p:nvSpPr>
        <p:spPr>
          <a:xfrm>
            <a:off x="2652101" y="5466197"/>
            <a:ext cx="566561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Fysieke Testgevallen</a:t>
            </a:r>
            <a:endParaRPr lang="nl-N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93806" y="3939220"/>
            <a:ext cx="127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Niveau 2</a:t>
            </a:r>
            <a:endParaRPr lang="nl-NL" sz="2400" dirty="0"/>
          </a:p>
        </p:txBody>
      </p:sp>
      <p:sp>
        <p:nvSpPr>
          <p:cNvPr id="11" name="Rectangle 10"/>
          <p:cNvSpPr/>
          <p:nvPr/>
        </p:nvSpPr>
        <p:spPr>
          <a:xfrm>
            <a:off x="5484910" y="2153829"/>
            <a:ext cx="2804654" cy="6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Testgraaf</a:t>
            </a:r>
            <a:endParaRPr lang="nl-NL" sz="2400" dirty="0"/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>
            <a:off x="4082584" y="2815057"/>
            <a:ext cx="0" cy="99495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6887237" y="2815057"/>
            <a:ext cx="0" cy="99495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>
            <a:off x="5484911" y="4530093"/>
            <a:ext cx="0" cy="93610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3806" y="5595404"/>
            <a:ext cx="127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Niveau 1</a:t>
            </a:r>
            <a:endParaRPr lang="nl-N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3806" y="548680"/>
            <a:ext cx="749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Macro’s voor vertaling naar lager abstractie niveau</a:t>
            </a:r>
            <a:endParaRPr lang="nl-NL" sz="2800" dirty="0"/>
          </a:p>
        </p:txBody>
      </p:sp>
      <p:sp>
        <p:nvSpPr>
          <p:cNvPr id="16" name="Rectangle 15"/>
          <p:cNvSpPr/>
          <p:nvPr/>
        </p:nvSpPr>
        <p:spPr>
          <a:xfrm>
            <a:off x="2680257" y="1492601"/>
            <a:ext cx="5609308" cy="6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Testspecificatie</a:t>
            </a:r>
            <a:endParaRPr lang="nl-N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93806" y="1922996"/>
            <a:ext cx="127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Niveau 3</a:t>
            </a:r>
            <a:endParaRPr lang="nl-NL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3081702"/>
            <a:ext cx="34533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sz="2400" dirty="0" smtClean="0"/>
              <a:t>Van Pseudo code naar LTG</a:t>
            </a:r>
            <a:endParaRPr lang="nl-NL" sz="2400" dirty="0"/>
          </a:p>
        </p:txBody>
      </p:sp>
      <p:cxnSp>
        <p:nvCxnSpPr>
          <p:cNvPr id="6" name="Straight Connector 5"/>
          <p:cNvCxnSpPr>
            <a:stCxn id="3" idx="3"/>
          </p:cNvCxnSpPr>
          <p:nvPr/>
        </p:nvCxnSpPr>
        <p:spPr>
          <a:xfrm>
            <a:off x="3632893" y="3312535"/>
            <a:ext cx="4496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321252" cy="569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5004048" y="4240278"/>
            <a:ext cx="1946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logische testgevallen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4283976" y="4581128"/>
            <a:ext cx="864088" cy="100811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5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321252" cy="569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5004048" y="4240278"/>
            <a:ext cx="1097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Actie tabel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2483768" y="4509120"/>
            <a:ext cx="2448272" cy="504057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7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321252" cy="569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5004048" y="4240278"/>
            <a:ext cx="1742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Pseudo code tabel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3707904" y="4240278"/>
            <a:ext cx="1224136" cy="134421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0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321252" cy="569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5004048" y="4240278"/>
            <a:ext cx="1283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Test situaties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4211960" y="2852936"/>
            <a:ext cx="1080120" cy="138734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raccolade 1"/>
          <p:cNvSpPr/>
          <p:nvPr/>
        </p:nvSpPr>
        <p:spPr>
          <a:xfrm>
            <a:off x="3923928" y="2132856"/>
            <a:ext cx="288032" cy="144016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9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321252" cy="569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5004048" y="4240278"/>
            <a:ext cx="1880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Dimensies en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equivalentieklasses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4427984" y="1916832"/>
            <a:ext cx="864096" cy="232344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59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7" y="1700808"/>
            <a:ext cx="8183901" cy="5022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Rechte verbindingslijn 13"/>
          <p:cNvCxnSpPr/>
          <p:nvPr/>
        </p:nvCxnSpPr>
        <p:spPr>
          <a:xfrm flipH="1" flipV="1">
            <a:off x="5580112" y="1268760"/>
            <a:ext cx="792088" cy="1872208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3707904" y="502772"/>
            <a:ext cx="3200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Soms toevoegen equivalentieklasse</a:t>
            </a:r>
          </a:p>
        </p:txBody>
      </p:sp>
    </p:spTree>
    <p:extLst>
      <p:ext uri="{BB962C8B-B14F-4D97-AF65-F5344CB8AC3E}">
        <p14:creationId xmlns:p14="http://schemas.microsoft.com/office/powerpoint/2010/main" val="1468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7" y="1700808"/>
            <a:ext cx="8183901" cy="5022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Rechte verbindingslijn 13"/>
          <p:cNvCxnSpPr/>
          <p:nvPr/>
        </p:nvCxnSpPr>
        <p:spPr>
          <a:xfrm flipH="1" flipV="1">
            <a:off x="5580112" y="1268760"/>
            <a:ext cx="792088" cy="1872208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3707904" y="502772"/>
            <a:ext cx="367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Soms toevoegen equivalentieklasse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Daarna opnieuw verwerken pseudo code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(zonder overschrijving)</a:t>
            </a:r>
          </a:p>
        </p:txBody>
      </p:sp>
    </p:spTree>
    <p:extLst>
      <p:ext uri="{BB962C8B-B14F-4D97-AF65-F5344CB8AC3E}">
        <p14:creationId xmlns:p14="http://schemas.microsoft.com/office/powerpoint/2010/main" val="11959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9036496" cy="475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Psuedo tabblad</a:t>
            </a:r>
            <a:endParaRPr lang="nl-NL" dirty="0"/>
          </a:p>
        </p:txBody>
      </p:sp>
      <p:cxnSp>
        <p:nvCxnSpPr>
          <p:cNvPr id="4" name="Rechte verbindingslijn 13"/>
          <p:cNvCxnSpPr/>
          <p:nvPr/>
        </p:nvCxnSpPr>
        <p:spPr>
          <a:xfrm flipH="1" flipV="1">
            <a:off x="5580112" y="1268760"/>
            <a:ext cx="1224136" cy="324036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3707903" y="554571"/>
            <a:ext cx="3573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Keuze overschrijven equivalentieklasses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Na selecteren “Verwerken” macro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520" y="1988840"/>
            <a:ext cx="1739201" cy="5040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97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321252" cy="569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3730749" y="544575"/>
            <a:ext cx="2588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Maakt logische testgevallen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2339752" y="764704"/>
            <a:ext cx="1368152" cy="57606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/>
          <p:cNvSpPr/>
          <p:nvPr/>
        </p:nvSpPr>
        <p:spPr>
          <a:xfrm>
            <a:off x="1162628" y="5373216"/>
            <a:ext cx="5785635" cy="130239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89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321252" cy="569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3730749" y="544575"/>
            <a:ext cx="2588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Maakt logische testgevallen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2339752" y="764704"/>
            <a:ext cx="1368152" cy="57606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/>
          <p:cNvSpPr/>
          <p:nvPr/>
        </p:nvSpPr>
        <p:spPr>
          <a:xfrm>
            <a:off x="1162628" y="5373216"/>
            <a:ext cx="5785635" cy="130239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eraccolade 1"/>
          <p:cNvSpPr/>
          <p:nvPr/>
        </p:nvSpPr>
        <p:spPr>
          <a:xfrm>
            <a:off x="4362450" y="2132856"/>
            <a:ext cx="288032" cy="3168352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4704515" y="3547755"/>
            <a:ext cx="1597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Op basis hiervan</a:t>
            </a:r>
          </a:p>
        </p:txBody>
      </p:sp>
    </p:spTree>
    <p:extLst>
      <p:ext uri="{BB962C8B-B14F-4D97-AF65-F5344CB8AC3E}">
        <p14:creationId xmlns:p14="http://schemas.microsoft.com/office/powerpoint/2010/main" val="3991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0257" y="2153829"/>
            <a:ext cx="2804654" cy="6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EVT</a:t>
            </a:r>
            <a:endParaRPr lang="nl-NL" sz="2400" dirty="0"/>
          </a:p>
        </p:txBody>
      </p:sp>
      <p:sp>
        <p:nvSpPr>
          <p:cNvPr id="7" name="Rectangle 6"/>
          <p:cNvSpPr/>
          <p:nvPr/>
        </p:nvSpPr>
        <p:spPr>
          <a:xfrm>
            <a:off x="2664855" y="3810013"/>
            <a:ext cx="564011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Logische Testgevallen</a:t>
            </a:r>
            <a:endParaRPr lang="nl-NL" sz="2400" dirty="0"/>
          </a:p>
        </p:txBody>
      </p:sp>
      <p:sp>
        <p:nvSpPr>
          <p:cNvPr id="8" name="Rectangle 7"/>
          <p:cNvSpPr/>
          <p:nvPr/>
        </p:nvSpPr>
        <p:spPr>
          <a:xfrm>
            <a:off x="2652101" y="5466197"/>
            <a:ext cx="566561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Fysieke Testgevallen</a:t>
            </a:r>
            <a:endParaRPr lang="nl-N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93806" y="3939220"/>
            <a:ext cx="127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Niveau 2</a:t>
            </a:r>
            <a:endParaRPr lang="nl-NL" sz="2400" dirty="0"/>
          </a:p>
        </p:txBody>
      </p:sp>
      <p:sp>
        <p:nvSpPr>
          <p:cNvPr id="11" name="Rectangle 10"/>
          <p:cNvSpPr/>
          <p:nvPr/>
        </p:nvSpPr>
        <p:spPr>
          <a:xfrm>
            <a:off x="5484910" y="2153829"/>
            <a:ext cx="2804654" cy="6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Testgraaf</a:t>
            </a:r>
            <a:endParaRPr lang="nl-NL" sz="2400" dirty="0"/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>
            <a:off x="4082584" y="2815057"/>
            <a:ext cx="0" cy="99495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6887237" y="2815057"/>
            <a:ext cx="0" cy="99495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>
            <a:off x="5484911" y="4530093"/>
            <a:ext cx="0" cy="93610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3806" y="5595404"/>
            <a:ext cx="127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Niveau 1</a:t>
            </a:r>
            <a:endParaRPr lang="nl-N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3806" y="548680"/>
            <a:ext cx="749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Macro’s voor vertaling naar lager abstractie niveau</a:t>
            </a:r>
            <a:endParaRPr lang="nl-NL" sz="2800" dirty="0"/>
          </a:p>
        </p:txBody>
      </p:sp>
      <p:sp>
        <p:nvSpPr>
          <p:cNvPr id="16" name="Rectangle 15"/>
          <p:cNvSpPr/>
          <p:nvPr/>
        </p:nvSpPr>
        <p:spPr>
          <a:xfrm>
            <a:off x="2680257" y="1492601"/>
            <a:ext cx="5609308" cy="6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Testspecificatie</a:t>
            </a:r>
            <a:endParaRPr lang="nl-N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93806" y="1922996"/>
            <a:ext cx="127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Niveau 3</a:t>
            </a:r>
            <a:endParaRPr lang="nl-NL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3081702"/>
            <a:ext cx="299543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sz="2400" dirty="0" smtClean="0"/>
              <a:t>Van Testgraaf naar LTG</a:t>
            </a:r>
            <a:endParaRPr lang="nl-NL" sz="2400" dirty="0"/>
          </a:p>
        </p:txBody>
      </p:sp>
      <p:cxnSp>
        <p:nvCxnSpPr>
          <p:cNvPr id="18" name="Straight Connector 17"/>
          <p:cNvCxnSpPr>
            <a:stCxn id="15" idx="3"/>
          </p:cNvCxnSpPr>
          <p:nvPr/>
        </p:nvCxnSpPr>
        <p:spPr>
          <a:xfrm>
            <a:off x="3174947" y="3312535"/>
            <a:ext cx="37122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7"/>
            <a:ext cx="6321252" cy="569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3730749" y="544575"/>
            <a:ext cx="1863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Maakt test situaties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691680" y="764704"/>
            <a:ext cx="2016224" cy="57606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/>
          <p:cNvSpPr/>
          <p:nvPr/>
        </p:nvSpPr>
        <p:spPr>
          <a:xfrm>
            <a:off x="975023" y="2132856"/>
            <a:ext cx="2948905" cy="151216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43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7"/>
            <a:ext cx="6321252" cy="5694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3730749" y="544575"/>
            <a:ext cx="1863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Maakt test situaties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691680" y="764704"/>
            <a:ext cx="2016224" cy="57606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/>
          <p:cNvSpPr/>
          <p:nvPr/>
        </p:nvSpPr>
        <p:spPr>
          <a:xfrm>
            <a:off x="975023" y="2132856"/>
            <a:ext cx="2948905" cy="151216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eraccolade 2"/>
          <p:cNvSpPr/>
          <p:nvPr/>
        </p:nvSpPr>
        <p:spPr>
          <a:xfrm>
            <a:off x="7380312" y="1484784"/>
            <a:ext cx="216024" cy="504056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7382569" y="2514362"/>
            <a:ext cx="1597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Op basis hiervan</a:t>
            </a:r>
          </a:p>
        </p:txBody>
      </p:sp>
      <p:cxnSp>
        <p:nvCxnSpPr>
          <p:cNvPr id="15" name="Rechte verbindingslijn 14"/>
          <p:cNvCxnSpPr>
            <a:stCxn id="3" idx="1"/>
          </p:cNvCxnSpPr>
          <p:nvPr/>
        </p:nvCxnSpPr>
        <p:spPr>
          <a:xfrm>
            <a:off x="7596336" y="1736812"/>
            <a:ext cx="432048" cy="77755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7" y="1700808"/>
            <a:ext cx="8183901" cy="5022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8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7" y="1700808"/>
            <a:ext cx="8183901" cy="5022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4540303" y="550241"/>
            <a:ext cx="1751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Dimensie/conditie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2771800" y="848160"/>
            <a:ext cx="1740697" cy="150072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/>
          <p:cNvSpPr/>
          <p:nvPr/>
        </p:nvSpPr>
        <p:spPr>
          <a:xfrm>
            <a:off x="1763688" y="2294117"/>
            <a:ext cx="1656184" cy="113488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27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7" y="1700808"/>
            <a:ext cx="8183901" cy="5022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4540303" y="550241"/>
            <a:ext cx="3857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Mogelijke uitkomsten / equivalentieklasses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4067944" y="881476"/>
            <a:ext cx="576064" cy="141123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/>
          <p:cNvSpPr/>
          <p:nvPr/>
        </p:nvSpPr>
        <p:spPr>
          <a:xfrm>
            <a:off x="3419872" y="2292709"/>
            <a:ext cx="5184576" cy="113488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55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7" y="1700808"/>
            <a:ext cx="8183901" cy="5022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4540303" y="550241"/>
            <a:ext cx="2644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Vertaling equivalentieklasses</a:t>
            </a:r>
          </a:p>
          <a:p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aar test situaties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>
            <a:stCxn id="13" idx="0"/>
          </p:cNvCxnSpPr>
          <p:nvPr/>
        </p:nvCxnSpPr>
        <p:spPr>
          <a:xfrm flipV="1">
            <a:off x="3415520" y="1135016"/>
            <a:ext cx="1300496" cy="243800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/>
          <p:cNvSpPr/>
          <p:nvPr/>
        </p:nvSpPr>
        <p:spPr>
          <a:xfrm>
            <a:off x="539552" y="3573016"/>
            <a:ext cx="5751936" cy="314988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5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7" y="1700808"/>
            <a:ext cx="8183901" cy="5022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4540303" y="550241"/>
            <a:ext cx="2644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Vertaling equivalentieklasses</a:t>
            </a:r>
          </a:p>
          <a:p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aar test situaties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>
            <a:stCxn id="13" idx="0"/>
          </p:cNvCxnSpPr>
          <p:nvPr/>
        </p:nvCxnSpPr>
        <p:spPr>
          <a:xfrm flipV="1">
            <a:off x="3415520" y="1135016"/>
            <a:ext cx="1300496" cy="243800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/>
          <p:cNvSpPr/>
          <p:nvPr/>
        </p:nvSpPr>
        <p:spPr>
          <a:xfrm>
            <a:off x="539552" y="3573016"/>
            <a:ext cx="5751936" cy="314988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Rechte verbindingslijn 6"/>
          <p:cNvCxnSpPr/>
          <p:nvPr/>
        </p:nvCxnSpPr>
        <p:spPr>
          <a:xfrm flipV="1">
            <a:off x="1691680" y="1412776"/>
            <a:ext cx="504056" cy="576064"/>
          </a:xfrm>
          <a:prstGeom prst="line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1314696" y="1066238"/>
            <a:ext cx="2587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Met macro onder deze knop</a:t>
            </a:r>
          </a:p>
        </p:txBody>
      </p:sp>
    </p:spTree>
    <p:extLst>
      <p:ext uri="{BB962C8B-B14F-4D97-AF65-F5344CB8AC3E}">
        <p14:creationId xmlns:p14="http://schemas.microsoft.com/office/powerpoint/2010/main" val="11676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7" y="1700808"/>
            <a:ext cx="8183901" cy="5022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539552" y="3573016"/>
            <a:ext cx="5751936" cy="57606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971600" y="2420888"/>
            <a:ext cx="5751936" cy="2160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Gekromde verbindingslijn 3"/>
          <p:cNvCxnSpPr>
            <a:stCxn id="10" idx="3"/>
            <a:endCxn id="13" idx="3"/>
          </p:cNvCxnSpPr>
          <p:nvPr/>
        </p:nvCxnSpPr>
        <p:spPr>
          <a:xfrm flipH="1">
            <a:off x="6291488" y="2528900"/>
            <a:ext cx="432048" cy="1332148"/>
          </a:xfrm>
          <a:prstGeom prst="curvedConnector3">
            <a:avLst>
              <a:gd name="adj1" fmla="val -52911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5"/>
          <p:cNvSpPr txBox="1"/>
          <p:nvPr/>
        </p:nvSpPr>
        <p:spPr>
          <a:xfrm>
            <a:off x="3563889" y="550241"/>
            <a:ext cx="3621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Vertaling regel van Soort “Normaal”</a:t>
            </a:r>
          </a:p>
        </p:txBody>
      </p:sp>
    </p:spTree>
    <p:extLst>
      <p:ext uri="{BB962C8B-B14F-4D97-AF65-F5344CB8AC3E}">
        <p14:creationId xmlns:p14="http://schemas.microsoft.com/office/powerpoint/2010/main" val="189853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7" y="1700808"/>
            <a:ext cx="8183901" cy="5022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570105" y="1484784"/>
            <a:ext cx="337599" cy="1069848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/>
          <p:cNvSpPr/>
          <p:nvPr/>
        </p:nvSpPr>
        <p:spPr>
          <a:xfrm>
            <a:off x="1115616" y="2276872"/>
            <a:ext cx="648072" cy="115212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/>
          <p:cNvSpPr txBox="1"/>
          <p:nvPr/>
        </p:nvSpPr>
        <p:spPr>
          <a:xfrm>
            <a:off x="1314696" y="1066238"/>
            <a:ext cx="4216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“Normaal” impliceert extra equivalentieklasse</a:t>
            </a:r>
          </a:p>
        </p:txBody>
      </p:sp>
    </p:spTree>
    <p:extLst>
      <p:ext uri="{BB962C8B-B14F-4D97-AF65-F5344CB8AC3E}">
        <p14:creationId xmlns:p14="http://schemas.microsoft.com/office/powerpoint/2010/main" val="36117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7" y="1700808"/>
            <a:ext cx="8183901" cy="5022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6532992" y="3627080"/>
            <a:ext cx="1927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Kan ook “Nee” zijn,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voegt alternatief toe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570105" y="1484784"/>
            <a:ext cx="337599" cy="1069848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/>
          <p:cNvSpPr/>
          <p:nvPr/>
        </p:nvSpPr>
        <p:spPr>
          <a:xfrm>
            <a:off x="1115616" y="2276872"/>
            <a:ext cx="648072" cy="115212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/>
          <p:cNvSpPr txBox="1"/>
          <p:nvPr/>
        </p:nvSpPr>
        <p:spPr>
          <a:xfrm>
            <a:off x="1314696" y="1066238"/>
            <a:ext cx="4216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“Normaal” impliceert extra equivalentieklasse</a:t>
            </a:r>
          </a:p>
        </p:txBody>
      </p:sp>
      <p:sp>
        <p:nvSpPr>
          <p:cNvPr id="8" name="Rechthoek 7"/>
          <p:cNvSpPr/>
          <p:nvPr/>
        </p:nvSpPr>
        <p:spPr>
          <a:xfrm>
            <a:off x="539552" y="3573016"/>
            <a:ext cx="5751936" cy="57606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" name="Rechte verbindingslijn 11"/>
          <p:cNvCxnSpPr/>
          <p:nvPr/>
        </p:nvCxnSpPr>
        <p:spPr>
          <a:xfrm flipV="1">
            <a:off x="5652120" y="3796358"/>
            <a:ext cx="880872" cy="15998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0257" y="2153829"/>
            <a:ext cx="2804654" cy="6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EVT</a:t>
            </a:r>
            <a:endParaRPr lang="nl-NL" sz="2400" dirty="0"/>
          </a:p>
        </p:txBody>
      </p:sp>
      <p:sp>
        <p:nvSpPr>
          <p:cNvPr id="7" name="Rectangle 6"/>
          <p:cNvSpPr/>
          <p:nvPr/>
        </p:nvSpPr>
        <p:spPr>
          <a:xfrm>
            <a:off x="2664855" y="3810013"/>
            <a:ext cx="564011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Logische Testgevallen</a:t>
            </a:r>
            <a:endParaRPr lang="nl-NL" sz="2400" dirty="0"/>
          </a:p>
        </p:txBody>
      </p:sp>
      <p:sp>
        <p:nvSpPr>
          <p:cNvPr id="8" name="Rectangle 7"/>
          <p:cNvSpPr/>
          <p:nvPr/>
        </p:nvSpPr>
        <p:spPr>
          <a:xfrm>
            <a:off x="2652101" y="5466197"/>
            <a:ext cx="566561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Fysieke Testgevallen</a:t>
            </a:r>
            <a:endParaRPr lang="nl-N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93806" y="3939220"/>
            <a:ext cx="127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Niveau 2</a:t>
            </a:r>
            <a:endParaRPr lang="nl-NL" sz="2400" dirty="0"/>
          </a:p>
        </p:txBody>
      </p:sp>
      <p:sp>
        <p:nvSpPr>
          <p:cNvPr id="11" name="Rectangle 10"/>
          <p:cNvSpPr/>
          <p:nvPr/>
        </p:nvSpPr>
        <p:spPr>
          <a:xfrm>
            <a:off x="5484910" y="2153829"/>
            <a:ext cx="2804654" cy="6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Testgraaf</a:t>
            </a:r>
            <a:endParaRPr lang="nl-NL" sz="2400" dirty="0"/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>
            <a:off x="4082584" y="2815057"/>
            <a:ext cx="0" cy="99495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6887237" y="2815057"/>
            <a:ext cx="0" cy="99495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>
            <a:off x="5484911" y="4530093"/>
            <a:ext cx="0" cy="936104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3806" y="5595404"/>
            <a:ext cx="127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Niveau 1</a:t>
            </a:r>
            <a:endParaRPr lang="nl-N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3806" y="548680"/>
            <a:ext cx="749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Macro’s voor vertaling naar lager abstractie niveau</a:t>
            </a:r>
            <a:endParaRPr lang="nl-NL" sz="2800" dirty="0"/>
          </a:p>
        </p:txBody>
      </p:sp>
      <p:sp>
        <p:nvSpPr>
          <p:cNvPr id="16" name="Rectangle 15"/>
          <p:cNvSpPr/>
          <p:nvPr/>
        </p:nvSpPr>
        <p:spPr>
          <a:xfrm>
            <a:off x="2680257" y="1492601"/>
            <a:ext cx="5609308" cy="6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Testspecificatie</a:t>
            </a:r>
            <a:endParaRPr lang="nl-N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93806" y="1922996"/>
            <a:ext cx="127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Niveau 3</a:t>
            </a:r>
            <a:endParaRPr lang="nl-NL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473" y="4767312"/>
            <a:ext cx="234262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sz="2400" dirty="0" smtClean="0"/>
              <a:t>Van LTG naar </a:t>
            </a:r>
            <a:r>
              <a:rPr lang="nl-NL" sz="2400" dirty="0"/>
              <a:t>F</a:t>
            </a:r>
            <a:r>
              <a:rPr lang="nl-NL" sz="2400" dirty="0" smtClean="0"/>
              <a:t>TG</a:t>
            </a:r>
            <a:endParaRPr lang="nl-NL" sz="2400" dirty="0"/>
          </a:p>
        </p:txBody>
      </p:sp>
      <p:cxnSp>
        <p:nvCxnSpPr>
          <p:cNvPr id="18" name="Straight Connector 17"/>
          <p:cNvCxnSpPr>
            <a:stCxn id="15" idx="3"/>
          </p:cNvCxnSpPr>
          <p:nvPr/>
        </p:nvCxnSpPr>
        <p:spPr>
          <a:xfrm>
            <a:off x="2557102" y="4998145"/>
            <a:ext cx="29278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7" y="1700808"/>
            <a:ext cx="8183901" cy="5022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570105" y="1484784"/>
            <a:ext cx="337599" cy="165618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1314696" y="1066238"/>
            <a:ext cx="4569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“Exclusief” impliceert geen extra equivalentieklasse</a:t>
            </a:r>
          </a:p>
        </p:txBody>
      </p:sp>
      <p:sp>
        <p:nvSpPr>
          <p:cNvPr id="8" name="Rechthoek 7"/>
          <p:cNvSpPr/>
          <p:nvPr/>
        </p:nvSpPr>
        <p:spPr>
          <a:xfrm>
            <a:off x="539552" y="5517232"/>
            <a:ext cx="5751936" cy="64807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1115616" y="3068960"/>
            <a:ext cx="5751936" cy="18002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10"/>
          <p:cNvSpPr txBox="1"/>
          <p:nvPr/>
        </p:nvSpPr>
        <p:spPr>
          <a:xfrm>
            <a:off x="6437560" y="5013176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Zijn elkaars alternatief</a:t>
            </a:r>
          </a:p>
        </p:txBody>
      </p:sp>
      <p:cxnSp>
        <p:nvCxnSpPr>
          <p:cNvPr id="12" name="Rechte verbindingslijn 13"/>
          <p:cNvCxnSpPr/>
          <p:nvPr/>
        </p:nvCxnSpPr>
        <p:spPr>
          <a:xfrm flipV="1">
            <a:off x="6291488" y="5351730"/>
            <a:ext cx="728784" cy="516309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9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9" y="1628800"/>
            <a:ext cx="7638280" cy="508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4139952" y="4725144"/>
            <a:ext cx="936104" cy="608161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76056" y="5164028"/>
            <a:ext cx="1742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Pseudo code tabel</a:t>
            </a:r>
          </a:p>
        </p:txBody>
      </p:sp>
    </p:spTree>
    <p:extLst>
      <p:ext uri="{BB962C8B-B14F-4D97-AF65-F5344CB8AC3E}">
        <p14:creationId xmlns:p14="http://schemas.microsoft.com/office/powerpoint/2010/main" val="34439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9" y="1628800"/>
            <a:ext cx="7638280" cy="508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4572000" y="4725144"/>
            <a:ext cx="504056" cy="50405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76056" y="5164028"/>
            <a:ext cx="2693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Verwijzing naar test-situaties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of andere regels</a:t>
            </a:r>
          </a:p>
        </p:txBody>
      </p:sp>
      <p:sp>
        <p:nvSpPr>
          <p:cNvPr id="6" name="Rechthoek 5"/>
          <p:cNvSpPr/>
          <p:nvPr/>
        </p:nvSpPr>
        <p:spPr>
          <a:xfrm>
            <a:off x="3995936" y="3501008"/>
            <a:ext cx="1368152" cy="12241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703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9" y="1628800"/>
            <a:ext cx="7638280" cy="508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4572000" y="4725144"/>
            <a:ext cx="504056" cy="50405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76056" y="5164028"/>
            <a:ext cx="2693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Verwijzing naar test-situaties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of andere regels</a:t>
            </a:r>
          </a:p>
        </p:txBody>
      </p:sp>
      <p:sp>
        <p:nvSpPr>
          <p:cNvPr id="6" name="Rechthoek 5"/>
          <p:cNvSpPr/>
          <p:nvPr/>
        </p:nvSpPr>
        <p:spPr>
          <a:xfrm>
            <a:off x="3995936" y="3501008"/>
            <a:ext cx="1368152" cy="12241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Rechte verbindingslijn 3"/>
          <p:cNvCxnSpPr/>
          <p:nvPr/>
        </p:nvCxnSpPr>
        <p:spPr>
          <a:xfrm flipH="1">
            <a:off x="4572000" y="2348880"/>
            <a:ext cx="949405" cy="1764196"/>
          </a:xfrm>
          <a:prstGeom prst="line">
            <a:avLst/>
          </a:prstGeom>
          <a:ln w="22225">
            <a:prstDash val="sys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8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9" y="1628800"/>
            <a:ext cx="7638280" cy="508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4572000" y="4725144"/>
            <a:ext cx="504056" cy="50405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76056" y="5164028"/>
            <a:ext cx="2693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Verwijzing naar test-situaties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of andere regels</a:t>
            </a:r>
          </a:p>
        </p:txBody>
      </p:sp>
      <p:sp>
        <p:nvSpPr>
          <p:cNvPr id="6" name="Rechthoek 5"/>
          <p:cNvSpPr/>
          <p:nvPr/>
        </p:nvSpPr>
        <p:spPr>
          <a:xfrm>
            <a:off x="3995936" y="3501008"/>
            <a:ext cx="1368152" cy="12241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Rechte verbindingslijn 3"/>
          <p:cNvCxnSpPr/>
          <p:nvPr/>
        </p:nvCxnSpPr>
        <p:spPr>
          <a:xfrm flipH="1">
            <a:off x="4572000" y="2348880"/>
            <a:ext cx="949405" cy="1764196"/>
          </a:xfrm>
          <a:prstGeom prst="line">
            <a:avLst/>
          </a:prstGeom>
          <a:ln w="22225">
            <a:prstDash val="sys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 flipV="1">
            <a:off x="1990721" y="3969060"/>
            <a:ext cx="2218065" cy="144016"/>
          </a:xfrm>
          <a:prstGeom prst="line">
            <a:avLst/>
          </a:prstGeom>
          <a:ln w="22225">
            <a:prstDash val="sys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9" y="1628800"/>
            <a:ext cx="7638280" cy="508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4572000" y="4725144"/>
            <a:ext cx="504056" cy="50405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76056" y="5164028"/>
            <a:ext cx="32594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Bij verwijzing naar E regel: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“p” voor alleen positieve resultaten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“n”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voor alleen 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negatieve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resultaten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“r”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voor 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omkeren resultaten</a:t>
            </a:r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nl-NL" sz="1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3995936" y="3501008"/>
            <a:ext cx="1368152" cy="12241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Rechte verbindingslijn 3"/>
          <p:cNvCxnSpPr/>
          <p:nvPr/>
        </p:nvCxnSpPr>
        <p:spPr>
          <a:xfrm flipH="1">
            <a:off x="4572000" y="2348880"/>
            <a:ext cx="949405" cy="1764196"/>
          </a:xfrm>
          <a:prstGeom prst="line">
            <a:avLst/>
          </a:prstGeom>
          <a:ln w="22225">
            <a:prstDash val="sys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 flipV="1">
            <a:off x="1990721" y="3969060"/>
            <a:ext cx="2218065" cy="144016"/>
          </a:xfrm>
          <a:prstGeom prst="line">
            <a:avLst/>
          </a:prstGeom>
          <a:ln w="22225">
            <a:prstDash val="sys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0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9" y="1628800"/>
            <a:ext cx="7638280" cy="508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H="1">
            <a:off x="6012160" y="4725144"/>
            <a:ext cx="504056" cy="43888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76056" y="5164028"/>
            <a:ext cx="1848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Resulterende acties</a:t>
            </a:r>
          </a:p>
        </p:txBody>
      </p:sp>
      <p:sp>
        <p:nvSpPr>
          <p:cNvPr id="6" name="Rechthoek 5"/>
          <p:cNvSpPr/>
          <p:nvPr/>
        </p:nvSpPr>
        <p:spPr>
          <a:xfrm>
            <a:off x="5348088" y="3501008"/>
            <a:ext cx="2824311" cy="12241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87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9" y="1628800"/>
            <a:ext cx="7638280" cy="508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H="1">
            <a:off x="6012160" y="4725144"/>
            <a:ext cx="504056" cy="43888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76056" y="5164028"/>
            <a:ext cx="1848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Resulterende acties</a:t>
            </a:r>
          </a:p>
        </p:txBody>
      </p:sp>
      <p:sp>
        <p:nvSpPr>
          <p:cNvPr id="6" name="Rechthoek 5"/>
          <p:cNvSpPr/>
          <p:nvPr/>
        </p:nvSpPr>
        <p:spPr>
          <a:xfrm>
            <a:off x="5348088" y="3501008"/>
            <a:ext cx="2824311" cy="12241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1475657" y="5229199"/>
            <a:ext cx="648072" cy="148173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12"/>
          <p:cNvCxnSpPr/>
          <p:nvPr/>
        </p:nvCxnSpPr>
        <p:spPr>
          <a:xfrm flipH="1">
            <a:off x="2123730" y="4725144"/>
            <a:ext cx="3384374" cy="504055"/>
          </a:xfrm>
          <a:prstGeom prst="line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83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9" y="1628800"/>
            <a:ext cx="7638280" cy="508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3779912" y="4725144"/>
            <a:ext cx="1008112" cy="50405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76056" y="5164028"/>
            <a:ext cx="3282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Type regel: Voornamelijk “EN”/ “OF”</a:t>
            </a:r>
          </a:p>
        </p:txBody>
      </p:sp>
      <p:sp>
        <p:nvSpPr>
          <p:cNvPr id="6" name="Rechthoek 5"/>
          <p:cNvSpPr/>
          <p:nvPr/>
        </p:nvSpPr>
        <p:spPr>
          <a:xfrm>
            <a:off x="2123728" y="3501008"/>
            <a:ext cx="1872208" cy="12241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2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9" y="1628800"/>
            <a:ext cx="7638280" cy="508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3779912" y="4725144"/>
            <a:ext cx="1008112" cy="50405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76056" y="5164028"/>
            <a:ext cx="3306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Type regel: Voornamelijk “EN”/ “OF”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“EN” is de default</a:t>
            </a:r>
          </a:p>
        </p:txBody>
      </p:sp>
      <p:sp>
        <p:nvSpPr>
          <p:cNvPr id="6" name="Rechthoek 5"/>
          <p:cNvSpPr/>
          <p:nvPr/>
        </p:nvSpPr>
        <p:spPr>
          <a:xfrm>
            <a:off x="2123728" y="3501008"/>
            <a:ext cx="1872208" cy="12241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2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4"/>
          <p:cNvSpPr txBox="1"/>
          <p:nvPr/>
        </p:nvSpPr>
        <p:spPr>
          <a:xfrm>
            <a:off x="918561" y="1454812"/>
            <a:ext cx="610171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Waarom het Testdossiertool?</a:t>
            </a:r>
          </a:p>
          <a:p>
            <a:endParaRPr lang="nl-NL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smtClean="0"/>
              <a:t>Formele Testtechieken bij de hand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smtClean="0"/>
              <a:t>Snel een opzet klaar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smtClean="0"/>
              <a:t>Goede onderhoudbaarheid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smtClean="0"/>
              <a:t>Goede aanpasbaarheid</a:t>
            </a:r>
          </a:p>
          <a:p>
            <a:pPr marL="457200" indent="-457200">
              <a:buFont typeface="Arial" pitchFamily="34" charset="0"/>
              <a:buChar char="•"/>
            </a:pPr>
            <a:endParaRPr lang="nl-NL" sz="2800" dirty="0" smtClean="0"/>
          </a:p>
        </p:txBody>
      </p:sp>
    </p:spTree>
    <p:extLst>
      <p:ext uri="{BB962C8B-B14F-4D97-AF65-F5344CB8AC3E}">
        <p14:creationId xmlns:p14="http://schemas.microsoft.com/office/powerpoint/2010/main" val="9361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9" y="1628800"/>
            <a:ext cx="7638280" cy="508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3779912" y="4725144"/>
            <a:ext cx="1008112" cy="50405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76056" y="5164028"/>
            <a:ext cx="29240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Overige Types”: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“c” voor eenvoudig combineren</a:t>
            </a:r>
          </a:p>
          <a:p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an regels of condities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(als Testmaat 0)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Alles komt 1 maal aan de beurt</a:t>
            </a:r>
          </a:p>
        </p:txBody>
      </p:sp>
      <p:sp>
        <p:nvSpPr>
          <p:cNvPr id="6" name="Rechthoek 5"/>
          <p:cNvSpPr/>
          <p:nvPr/>
        </p:nvSpPr>
        <p:spPr>
          <a:xfrm>
            <a:off x="2123728" y="3501008"/>
            <a:ext cx="1872208" cy="12241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9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9" y="1628800"/>
            <a:ext cx="7638280" cy="508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3779912" y="4725144"/>
            <a:ext cx="1008112" cy="50405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76056" y="5164028"/>
            <a:ext cx="2780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Overige Types”: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“v” voor uitvoerig combineren</a:t>
            </a:r>
          </a:p>
          <a:p>
            <a:r>
              <a:rPr lang="nl-NL" sz="16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an regels of condities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(als Testmaat 1)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Alles ene met alles andere</a:t>
            </a:r>
          </a:p>
        </p:txBody>
      </p:sp>
      <p:sp>
        <p:nvSpPr>
          <p:cNvPr id="6" name="Rechthoek 5"/>
          <p:cNvSpPr/>
          <p:nvPr/>
        </p:nvSpPr>
        <p:spPr>
          <a:xfrm>
            <a:off x="2123728" y="3501008"/>
            <a:ext cx="1872208" cy="12241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749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9" y="1628800"/>
            <a:ext cx="7638280" cy="5082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899592" y="3645024"/>
            <a:ext cx="4032448" cy="151900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076056" y="5164028"/>
            <a:ext cx="3035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Voor toevoegen regels in tabellen</a:t>
            </a:r>
          </a:p>
        </p:txBody>
      </p:sp>
      <p:cxnSp>
        <p:nvCxnSpPr>
          <p:cNvPr id="15" name="Rechte verbindingslijn 13"/>
          <p:cNvCxnSpPr/>
          <p:nvPr/>
        </p:nvCxnSpPr>
        <p:spPr>
          <a:xfrm flipV="1">
            <a:off x="899592" y="5316428"/>
            <a:ext cx="4032448" cy="16878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6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8434863" cy="324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17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323528" y="3140968"/>
            <a:ext cx="8434863" cy="3249340"/>
            <a:chOff x="706413" y="2132856"/>
            <a:chExt cx="7786791" cy="3033316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13" y="2132856"/>
              <a:ext cx="7786791" cy="3033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hthoek 11"/>
            <p:cNvSpPr/>
            <p:nvPr/>
          </p:nvSpPr>
          <p:spPr>
            <a:xfrm>
              <a:off x="971600" y="3789040"/>
              <a:ext cx="478280" cy="122413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032266" y="2276872"/>
            <a:ext cx="958455" cy="284822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1990721" y="1341013"/>
            <a:ext cx="3589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 voor beheren equivalentieklasses</a:t>
            </a:r>
          </a:p>
        </p:txBody>
      </p:sp>
    </p:spTree>
    <p:extLst>
      <p:ext uri="{BB962C8B-B14F-4D97-AF65-F5344CB8AC3E}">
        <p14:creationId xmlns:p14="http://schemas.microsoft.com/office/powerpoint/2010/main" val="28417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323528" y="3140968"/>
            <a:ext cx="8434863" cy="3249340"/>
            <a:chOff x="706413" y="2132856"/>
            <a:chExt cx="7786791" cy="3033316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13" y="2132856"/>
              <a:ext cx="7786791" cy="3033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hthoek 11"/>
            <p:cNvSpPr/>
            <p:nvPr/>
          </p:nvSpPr>
          <p:spPr>
            <a:xfrm>
              <a:off x="971600" y="3789040"/>
              <a:ext cx="478280" cy="122413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032266" y="2276872"/>
            <a:ext cx="958455" cy="284822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1990721" y="1341013"/>
            <a:ext cx="5357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Codes: </a:t>
            </a:r>
          </a:p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“n” voor type naar “Normaal”, “e” voor type naar “Exclusief”</a:t>
            </a:r>
          </a:p>
        </p:txBody>
      </p:sp>
    </p:spTree>
    <p:extLst>
      <p:ext uri="{BB962C8B-B14F-4D97-AF65-F5344CB8AC3E}">
        <p14:creationId xmlns:p14="http://schemas.microsoft.com/office/powerpoint/2010/main" val="18811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323528" y="3140968"/>
            <a:ext cx="8434863" cy="3249340"/>
            <a:chOff x="706413" y="2132856"/>
            <a:chExt cx="7786791" cy="3033316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13" y="2132856"/>
              <a:ext cx="7786791" cy="3033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hthoek 11"/>
            <p:cNvSpPr/>
            <p:nvPr/>
          </p:nvSpPr>
          <p:spPr>
            <a:xfrm>
              <a:off x="971600" y="3789040"/>
              <a:ext cx="478280" cy="122413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032266" y="2276872"/>
            <a:ext cx="958455" cy="284822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1990721" y="1341013"/>
            <a:ext cx="4164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Codes: </a:t>
            </a:r>
          </a:p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“i” voor invoegen rij, “del” voor verwijderen rij</a:t>
            </a:r>
          </a:p>
        </p:txBody>
      </p:sp>
    </p:spTree>
    <p:extLst>
      <p:ext uri="{BB962C8B-B14F-4D97-AF65-F5344CB8AC3E}">
        <p14:creationId xmlns:p14="http://schemas.microsoft.com/office/powerpoint/2010/main" val="34152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323528" y="3140968"/>
            <a:ext cx="8434863" cy="3249340"/>
            <a:chOff x="706413" y="2132856"/>
            <a:chExt cx="7786791" cy="3033316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13" y="2132856"/>
              <a:ext cx="7786791" cy="3033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hthoek 11"/>
            <p:cNvSpPr/>
            <p:nvPr/>
          </p:nvSpPr>
          <p:spPr>
            <a:xfrm>
              <a:off x="971600" y="3789040"/>
              <a:ext cx="478280" cy="122413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032266" y="2276872"/>
            <a:ext cx="958455" cy="284822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1990721" y="1341013"/>
            <a:ext cx="4444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Codes: </a:t>
            </a:r>
          </a:p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“i&lt;n&gt;” voor tot &lt;n&gt; aanvullen equivalentieklasses </a:t>
            </a:r>
          </a:p>
        </p:txBody>
      </p:sp>
    </p:spTree>
    <p:extLst>
      <p:ext uri="{BB962C8B-B14F-4D97-AF65-F5344CB8AC3E}">
        <p14:creationId xmlns:p14="http://schemas.microsoft.com/office/powerpoint/2010/main" val="10883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323528" y="3140968"/>
            <a:ext cx="8434863" cy="3249340"/>
            <a:chOff x="706413" y="2132856"/>
            <a:chExt cx="7786791" cy="3033316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13" y="2132856"/>
              <a:ext cx="7786791" cy="3033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hthoek 11"/>
            <p:cNvSpPr/>
            <p:nvPr/>
          </p:nvSpPr>
          <p:spPr>
            <a:xfrm>
              <a:off x="971600" y="3789040"/>
              <a:ext cx="478280" cy="122413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032266" y="2276872"/>
            <a:ext cx="958455" cy="284822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1990721" y="1341013"/>
            <a:ext cx="44449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Codes: </a:t>
            </a:r>
          </a:p>
          <a:p>
            <a:endParaRPr lang="nl-NL" sz="1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“i&lt;n&gt;” voor tot &lt;n&gt; aanvullen equivalentieklasses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(bijv: “i2” voor toevoegen 2 equivalentieklasses)</a:t>
            </a:r>
          </a:p>
        </p:txBody>
      </p:sp>
    </p:spTree>
    <p:extLst>
      <p:ext uri="{BB962C8B-B14F-4D97-AF65-F5344CB8AC3E}">
        <p14:creationId xmlns:p14="http://schemas.microsoft.com/office/powerpoint/2010/main" val="309091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323528" y="3140968"/>
            <a:ext cx="8434863" cy="3249340"/>
            <a:chOff x="706413" y="2132856"/>
            <a:chExt cx="7786791" cy="3033316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13" y="2132856"/>
              <a:ext cx="7786791" cy="3033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hthoek 11"/>
            <p:cNvSpPr/>
            <p:nvPr/>
          </p:nvSpPr>
          <p:spPr>
            <a:xfrm>
              <a:off x="971600" y="3789040"/>
              <a:ext cx="478280" cy="122413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1032266" y="2276872"/>
            <a:ext cx="958455" cy="284822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1990721" y="1341013"/>
            <a:ext cx="5065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Codes: </a:t>
            </a:r>
          </a:p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“d&lt;n&gt;” voor verwijderen n-ste equivalentieklasse in de rij</a:t>
            </a:r>
          </a:p>
        </p:txBody>
      </p:sp>
    </p:spTree>
    <p:extLst>
      <p:ext uri="{BB962C8B-B14F-4D97-AF65-F5344CB8AC3E}">
        <p14:creationId xmlns:p14="http://schemas.microsoft.com/office/powerpoint/2010/main" val="13561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4"/>
          <p:cNvSpPr txBox="1"/>
          <p:nvPr/>
        </p:nvSpPr>
        <p:spPr>
          <a:xfrm>
            <a:off x="918561" y="1454812"/>
            <a:ext cx="768588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Waarom het Testdossiertool?</a:t>
            </a:r>
          </a:p>
          <a:p>
            <a:endParaRPr lang="nl-NL" sz="3200" dirty="0" smtClean="0"/>
          </a:p>
          <a:p>
            <a:r>
              <a:rPr lang="nl-NL" sz="2800" dirty="0" smtClean="0"/>
              <a:t>Het Testdossiertool helpt je snel een efficiente en goed onderhoudbare set testgevallen met een goede dekkingsgraad te realiseren</a:t>
            </a:r>
          </a:p>
        </p:txBody>
      </p:sp>
    </p:spTree>
    <p:extLst>
      <p:ext uri="{BB962C8B-B14F-4D97-AF65-F5344CB8AC3E}">
        <p14:creationId xmlns:p14="http://schemas.microsoft.com/office/powerpoint/2010/main" val="13227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8434863" cy="324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EVT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971600" y="2276872"/>
            <a:ext cx="1224136" cy="248876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012078" y="1692097"/>
            <a:ext cx="4639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Voor toevoegen meerdere lege rijen onder aan tabel</a:t>
            </a:r>
          </a:p>
        </p:txBody>
      </p:sp>
    </p:spTree>
    <p:extLst>
      <p:ext uri="{BB962C8B-B14F-4D97-AF65-F5344CB8AC3E}">
        <p14:creationId xmlns:p14="http://schemas.microsoft.com/office/powerpoint/2010/main" val="25407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0257" y="2153829"/>
            <a:ext cx="2804654" cy="6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EVT</a:t>
            </a:r>
            <a:endParaRPr lang="nl-NL" sz="2400" dirty="0"/>
          </a:p>
        </p:txBody>
      </p:sp>
      <p:sp>
        <p:nvSpPr>
          <p:cNvPr id="7" name="Rectangle 6"/>
          <p:cNvSpPr/>
          <p:nvPr/>
        </p:nvSpPr>
        <p:spPr>
          <a:xfrm>
            <a:off x="2664855" y="3810013"/>
            <a:ext cx="564011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Logische Testgevallen</a:t>
            </a:r>
            <a:endParaRPr lang="nl-NL" sz="2400" dirty="0"/>
          </a:p>
        </p:txBody>
      </p:sp>
      <p:sp>
        <p:nvSpPr>
          <p:cNvPr id="8" name="Rectangle 7"/>
          <p:cNvSpPr/>
          <p:nvPr/>
        </p:nvSpPr>
        <p:spPr>
          <a:xfrm>
            <a:off x="2652101" y="5466197"/>
            <a:ext cx="566561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Fysieke Testgevallen</a:t>
            </a:r>
            <a:endParaRPr lang="nl-N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93806" y="3939220"/>
            <a:ext cx="127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Niveau 2</a:t>
            </a:r>
            <a:endParaRPr lang="nl-NL" sz="2400" dirty="0"/>
          </a:p>
        </p:txBody>
      </p:sp>
      <p:sp>
        <p:nvSpPr>
          <p:cNvPr id="11" name="Rectangle 10"/>
          <p:cNvSpPr/>
          <p:nvPr/>
        </p:nvSpPr>
        <p:spPr>
          <a:xfrm>
            <a:off x="5484910" y="2153829"/>
            <a:ext cx="2804654" cy="6612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Testgraaf</a:t>
            </a:r>
            <a:endParaRPr lang="nl-NL" sz="2400" dirty="0"/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>
            <a:off x="4082584" y="2815057"/>
            <a:ext cx="0" cy="99495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6887237" y="2815057"/>
            <a:ext cx="0" cy="99495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>
            <a:off x="5484911" y="4530093"/>
            <a:ext cx="0" cy="93610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3806" y="5595404"/>
            <a:ext cx="127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Niveau 1</a:t>
            </a:r>
            <a:endParaRPr lang="nl-N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3806" y="548680"/>
            <a:ext cx="749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/>
              <a:t>Macro’s voor vertaling naar lager abstractie niveau</a:t>
            </a:r>
            <a:endParaRPr lang="nl-NL" sz="2800" dirty="0"/>
          </a:p>
        </p:txBody>
      </p:sp>
      <p:sp>
        <p:nvSpPr>
          <p:cNvPr id="16" name="Rectangle 15"/>
          <p:cNvSpPr/>
          <p:nvPr/>
        </p:nvSpPr>
        <p:spPr>
          <a:xfrm>
            <a:off x="2680257" y="1492601"/>
            <a:ext cx="5609308" cy="6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 smtClean="0"/>
              <a:t>Testspecificatie</a:t>
            </a:r>
            <a:endParaRPr lang="nl-N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93806" y="1922996"/>
            <a:ext cx="127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Niveau 3</a:t>
            </a:r>
            <a:endParaRPr lang="nl-NL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3081702"/>
            <a:ext cx="299543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sz="2400" dirty="0" smtClean="0"/>
              <a:t>Van Testgraaf naar LTG</a:t>
            </a:r>
            <a:endParaRPr lang="nl-NL" sz="2400" dirty="0"/>
          </a:p>
        </p:txBody>
      </p:sp>
      <p:cxnSp>
        <p:nvCxnSpPr>
          <p:cNvPr id="18" name="Straight Connector 17"/>
          <p:cNvCxnSpPr>
            <a:stCxn id="15" idx="3"/>
          </p:cNvCxnSpPr>
          <p:nvPr/>
        </p:nvCxnSpPr>
        <p:spPr>
          <a:xfrm>
            <a:off x="3174947" y="3312535"/>
            <a:ext cx="37122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4" y="1556792"/>
            <a:ext cx="6268624" cy="5053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tabblad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13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4" y="1556792"/>
            <a:ext cx="6268624" cy="5053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5508104" y="5104670"/>
            <a:ext cx="360040" cy="1029121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148064" y="4273673"/>
            <a:ext cx="2045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Logische Testgevallen 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(als bij EVT)</a:t>
            </a:r>
          </a:p>
        </p:txBody>
      </p:sp>
    </p:spTree>
    <p:extLst>
      <p:ext uri="{BB962C8B-B14F-4D97-AF65-F5344CB8AC3E}">
        <p14:creationId xmlns:p14="http://schemas.microsoft.com/office/powerpoint/2010/main" val="32067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4" y="1556792"/>
            <a:ext cx="6268624" cy="5053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tabblad</a:t>
            </a:r>
            <a:endParaRPr lang="nl-NL" dirty="0"/>
          </a:p>
        </p:txBody>
      </p:sp>
      <p:cxnSp>
        <p:nvCxnSpPr>
          <p:cNvPr id="14" name="Rechte verbindingslijn 13"/>
          <p:cNvCxnSpPr>
            <a:endCxn id="11" idx="0"/>
          </p:cNvCxnSpPr>
          <p:nvPr/>
        </p:nvCxnSpPr>
        <p:spPr>
          <a:xfrm>
            <a:off x="5679927" y="3360171"/>
            <a:ext cx="109723" cy="91350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148064" y="4273673"/>
            <a:ext cx="1283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Test situaties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(als bij EVT)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336281" y="2636912"/>
            <a:ext cx="343646" cy="1446519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2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4" y="1556792"/>
            <a:ext cx="6268624" cy="5053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5436096" y="2492896"/>
            <a:ext cx="176777" cy="1872208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148064" y="4273673"/>
            <a:ext cx="1827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Equivalentieklasses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(als bij EVT)</a:t>
            </a:r>
          </a:p>
        </p:txBody>
      </p:sp>
    </p:spTree>
    <p:extLst>
      <p:ext uri="{BB962C8B-B14F-4D97-AF65-F5344CB8AC3E}">
        <p14:creationId xmlns:p14="http://schemas.microsoft.com/office/powerpoint/2010/main" val="15571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4" y="1556792"/>
            <a:ext cx="6268624" cy="5053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tabblad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148064" y="4581128"/>
            <a:ext cx="1783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Anders dan bij EVT</a:t>
            </a:r>
          </a:p>
        </p:txBody>
      </p:sp>
      <p:sp>
        <p:nvSpPr>
          <p:cNvPr id="2" name="Right Brace 1"/>
          <p:cNvSpPr/>
          <p:nvPr/>
        </p:nvSpPr>
        <p:spPr>
          <a:xfrm>
            <a:off x="4471456" y="4273673"/>
            <a:ext cx="532592" cy="1531591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79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4" y="1556792"/>
            <a:ext cx="6268624" cy="5053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3923928" y="4566060"/>
            <a:ext cx="1080120" cy="14619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148064" y="4273673"/>
            <a:ext cx="1407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Testgraaf Flow</a:t>
            </a:r>
          </a:p>
        </p:txBody>
      </p:sp>
    </p:spTree>
    <p:extLst>
      <p:ext uri="{BB962C8B-B14F-4D97-AF65-F5344CB8AC3E}">
        <p14:creationId xmlns:p14="http://schemas.microsoft.com/office/powerpoint/2010/main" val="16279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4" y="1556792"/>
            <a:ext cx="6268624" cy="5053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4355976" y="4725144"/>
            <a:ext cx="648072" cy="24667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148064" y="4273673"/>
            <a:ext cx="1436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Testmaat tabel</a:t>
            </a:r>
          </a:p>
        </p:txBody>
      </p:sp>
    </p:spTree>
    <p:extLst>
      <p:ext uri="{BB962C8B-B14F-4D97-AF65-F5344CB8AC3E}">
        <p14:creationId xmlns:p14="http://schemas.microsoft.com/office/powerpoint/2010/main" val="28563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4" y="1556792"/>
            <a:ext cx="6268624" cy="5053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3779912" y="4858448"/>
            <a:ext cx="1512168" cy="653150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5148064" y="4273673"/>
            <a:ext cx="1114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Actie Tabel</a:t>
            </a:r>
          </a:p>
        </p:txBody>
      </p:sp>
    </p:spTree>
    <p:extLst>
      <p:ext uri="{BB962C8B-B14F-4D97-AF65-F5344CB8AC3E}">
        <p14:creationId xmlns:p14="http://schemas.microsoft.com/office/powerpoint/2010/main" val="22233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4"/>
          <p:cNvSpPr txBox="1"/>
          <p:nvPr/>
        </p:nvSpPr>
        <p:spPr>
          <a:xfrm>
            <a:off x="918561" y="1454812"/>
            <a:ext cx="610171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Benodigheden</a:t>
            </a:r>
          </a:p>
          <a:p>
            <a:endParaRPr lang="nl-NL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smtClean="0"/>
              <a:t>Windows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smtClean="0"/>
              <a:t>Office 2010 met VBA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 smtClean="0"/>
              <a:t>Enable macro’s in excel</a:t>
            </a:r>
          </a:p>
        </p:txBody>
      </p:sp>
    </p:spTree>
    <p:extLst>
      <p:ext uri="{BB962C8B-B14F-4D97-AF65-F5344CB8AC3E}">
        <p14:creationId xmlns:p14="http://schemas.microsoft.com/office/powerpoint/2010/main" val="5421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tabblad</a:t>
            </a:r>
            <a:endParaRPr lang="nl-N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700858" cy="396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3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700858" cy="396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826160" y="1772815"/>
            <a:ext cx="1512168" cy="902639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480920" y="1284769"/>
            <a:ext cx="2748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Toevoegen regels aan tabellen</a:t>
            </a:r>
          </a:p>
        </p:txBody>
      </p:sp>
      <p:cxnSp>
        <p:nvCxnSpPr>
          <p:cNvPr id="7" name="Rechte verbindingslijn 13"/>
          <p:cNvCxnSpPr/>
          <p:nvPr/>
        </p:nvCxnSpPr>
        <p:spPr>
          <a:xfrm flipV="1">
            <a:off x="826160" y="1925216"/>
            <a:ext cx="1654760" cy="222386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13"/>
          <p:cNvCxnSpPr/>
          <p:nvPr/>
        </p:nvCxnSpPr>
        <p:spPr>
          <a:xfrm flipV="1">
            <a:off x="978560" y="2060848"/>
            <a:ext cx="1649224" cy="280831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700858" cy="396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826160" y="1772816"/>
            <a:ext cx="1512168" cy="1362467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480920" y="1284769"/>
            <a:ext cx="273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Code: “x” voor verwijderen rij</a:t>
            </a:r>
          </a:p>
        </p:txBody>
      </p:sp>
      <p:sp>
        <p:nvSpPr>
          <p:cNvPr id="8" name="Rechthoek 8"/>
          <p:cNvSpPr/>
          <p:nvPr/>
        </p:nvSpPr>
        <p:spPr>
          <a:xfrm>
            <a:off x="683569" y="2780928"/>
            <a:ext cx="360040" cy="93610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683568" y="4941168"/>
            <a:ext cx="360041" cy="108012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8"/>
          <p:cNvSpPr/>
          <p:nvPr/>
        </p:nvSpPr>
        <p:spPr>
          <a:xfrm>
            <a:off x="688262" y="4221088"/>
            <a:ext cx="355347" cy="24852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13"/>
          <p:cNvCxnSpPr/>
          <p:nvPr/>
        </p:nvCxnSpPr>
        <p:spPr>
          <a:xfrm flipV="1">
            <a:off x="865935" y="1925216"/>
            <a:ext cx="1624793" cy="242013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3"/>
          <p:cNvCxnSpPr/>
          <p:nvPr/>
        </p:nvCxnSpPr>
        <p:spPr>
          <a:xfrm flipV="1">
            <a:off x="978560" y="2077616"/>
            <a:ext cx="1664568" cy="307957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7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700858" cy="396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H="1" flipV="1">
            <a:off x="3846133" y="1988840"/>
            <a:ext cx="221811" cy="576065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480920" y="1284769"/>
            <a:ext cx="4364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Verwijzing naar test situatie- of conditie-nummer</a:t>
            </a:r>
          </a:p>
        </p:txBody>
      </p:sp>
      <p:sp>
        <p:nvSpPr>
          <p:cNvPr id="8" name="Rechthoek 8"/>
          <p:cNvSpPr/>
          <p:nvPr/>
        </p:nvSpPr>
        <p:spPr>
          <a:xfrm>
            <a:off x="2771800" y="2564904"/>
            <a:ext cx="2880320" cy="115212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4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700858" cy="396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tabblad</a:t>
            </a:r>
            <a:endParaRPr lang="nl-NL" dirty="0"/>
          </a:p>
        </p:txBody>
      </p:sp>
      <p:cxnSp>
        <p:nvCxnSpPr>
          <p:cNvPr id="14" name="Rechte verbindingslijn 13"/>
          <p:cNvCxnSpPr/>
          <p:nvPr/>
        </p:nvCxnSpPr>
        <p:spPr>
          <a:xfrm flipH="1" flipV="1">
            <a:off x="5508104" y="1869544"/>
            <a:ext cx="738023" cy="695362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480920" y="1284769"/>
            <a:ext cx="314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Verwijzing naar conditie-nummer</a:t>
            </a:r>
          </a:p>
        </p:txBody>
      </p:sp>
      <p:sp>
        <p:nvSpPr>
          <p:cNvPr id="8" name="Rechthoek 8"/>
          <p:cNvSpPr/>
          <p:nvPr/>
        </p:nvSpPr>
        <p:spPr>
          <a:xfrm>
            <a:off x="5580112" y="2564904"/>
            <a:ext cx="1368152" cy="115212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0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700858" cy="396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tabblad</a:t>
            </a:r>
            <a:endParaRPr lang="nl-NL" dirty="0"/>
          </a:p>
        </p:txBody>
      </p:sp>
      <p:cxnSp>
        <p:nvCxnSpPr>
          <p:cNvPr id="14" name="Rechte verbindingslijn 13"/>
          <p:cNvCxnSpPr>
            <a:stCxn id="8" idx="0"/>
          </p:cNvCxnSpPr>
          <p:nvPr/>
        </p:nvCxnSpPr>
        <p:spPr>
          <a:xfrm flipH="1" flipV="1">
            <a:off x="5580112" y="2132856"/>
            <a:ext cx="648072" cy="266429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480920" y="1284769"/>
            <a:ext cx="4522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Verwijzing naar situatie of combinatie van situaties</a:t>
            </a:r>
          </a:p>
        </p:txBody>
      </p:sp>
      <p:sp>
        <p:nvSpPr>
          <p:cNvPr id="8" name="Rechthoek 8"/>
          <p:cNvSpPr/>
          <p:nvPr/>
        </p:nvSpPr>
        <p:spPr>
          <a:xfrm>
            <a:off x="5580112" y="4797152"/>
            <a:ext cx="1296144" cy="129614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92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700858" cy="396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tabblad</a:t>
            </a:r>
            <a:endParaRPr lang="nl-NL" dirty="0"/>
          </a:p>
        </p:txBody>
      </p:sp>
      <p:cxnSp>
        <p:nvCxnSpPr>
          <p:cNvPr id="14" name="Rechte verbindingslijn 13"/>
          <p:cNvCxnSpPr>
            <a:stCxn id="8" idx="0"/>
          </p:cNvCxnSpPr>
          <p:nvPr/>
        </p:nvCxnSpPr>
        <p:spPr>
          <a:xfrm flipH="1" flipV="1">
            <a:off x="5580112" y="2132856"/>
            <a:ext cx="648072" cy="266429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480920" y="1284769"/>
            <a:ext cx="4522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Verwijzing naar situatie of combinatie van situaties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(afzonderlijke triggers scheiden door komma’s)</a:t>
            </a:r>
          </a:p>
        </p:txBody>
      </p:sp>
      <p:sp>
        <p:nvSpPr>
          <p:cNvPr id="8" name="Rechthoek 8"/>
          <p:cNvSpPr/>
          <p:nvPr/>
        </p:nvSpPr>
        <p:spPr>
          <a:xfrm>
            <a:off x="5580112" y="4797152"/>
            <a:ext cx="1296144" cy="129614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7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700858" cy="3965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tabblad</a:t>
            </a:r>
            <a:endParaRPr lang="nl-NL" dirty="0"/>
          </a:p>
        </p:txBody>
      </p:sp>
      <p:cxnSp>
        <p:nvCxnSpPr>
          <p:cNvPr id="14" name="Rechte verbindingslijn 13"/>
          <p:cNvCxnSpPr>
            <a:stCxn id="8" idx="0"/>
          </p:cNvCxnSpPr>
          <p:nvPr/>
        </p:nvCxnSpPr>
        <p:spPr>
          <a:xfrm flipH="1" flipV="1">
            <a:off x="5580112" y="2132856"/>
            <a:ext cx="648072" cy="2664296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480920" y="1284769"/>
            <a:ext cx="4522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Verwijzing naar situatie of combinatie van situaties</a:t>
            </a:r>
          </a:p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(schrijf combinatie aan elkaar, bijv: “S1S3”)</a:t>
            </a:r>
          </a:p>
        </p:txBody>
      </p:sp>
      <p:sp>
        <p:nvSpPr>
          <p:cNvPr id="8" name="Rechthoek 8"/>
          <p:cNvSpPr/>
          <p:nvPr/>
        </p:nvSpPr>
        <p:spPr>
          <a:xfrm>
            <a:off x="5580112" y="4797152"/>
            <a:ext cx="1296144" cy="129614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3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4" y="1556792"/>
            <a:ext cx="6268624" cy="5053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tabblad</a:t>
            </a:r>
            <a:endParaRPr lang="nl-NL" dirty="0"/>
          </a:p>
        </p:txBody>
      </p:sp>
      <p:sp>
        <p:nvSpPr>
          <p:cNvPr id="4" name="Tekstvak 10"/>
          <p:cNvSpPr txBox="1"/>
          <p:nvPr/>
        </p:nvSpPr>
        <p:spPr>
          <a:xfrm>
            <a:off x="3131840" y="1098371"/>
            <a:ext cx="4074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Macro voor afleiden test situaties (als bij EVT)</a:t>
            </a:r>
          </a:p>
        </p:txBody>
      </p:sp>
      <p:cxnSp>
        <p:nvCxnSpPr>
          <p:cNvPr id="6" name="Rechte verbindingslijn 13"/>
          <p:cNvCxnSpPr>
            <a:endCxn id="4" idx="1"/>
          </p:cNvCxnSpPr>
          <p:nvPr/>
        </p:nvCxnSpPr>
        <p:spPr>
          <a:xfrm flipV="1">
            <a:off x="2051720" y="1267648"/>
            <a:ext cx="1080120" cy="50928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>
            <a:off x="7614772" y="1916832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10"/>
          <p:cNvSpPr txBox="1"/>
          <p:nvPr/>
        </p:nvSpPr>
        <p:spPr>
          <a:xfrm>
            <a:off x="7571072" y="2573179"/>
            <a:ext cx="1805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Op basis hiervan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/>
              <p14:cNvContentPartPr/>
              <p14:nvPr/>
            </p14:nvContentPartPr>
            <p14:xfrm>
              <a:off x="1345404" y="2573180"/>
              <a:ext cx="4090692" cy="1647908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2804" y="2560579"/>
                <a:ext cx="4115892" cy="16731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305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4" y="1556792"/>
            <a:ext cx="6268624" cy="5053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83568" y="51214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Testgraaf tabblad</a:t>
            </a:r>
            <a:endParaRPr lang="nl-NL" dirty="0"/>
          </a:p>
        </p:txBody>
      </p:sp>
      <p:sp>
        <p:nvSpPr>
          <p:cNvPr id="4" name="Tekstvak 10"/>
          <p:cNvSpPr txBox="1"/>
          <p:nvPr/>
        </p:nvSpPr>
        <p:spPr>
          <a:xfrm>
            <a:off x="4271640" y="681421"/>
            <a:ext cx="3560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dirty="0" smtClean="0">
                <a:solidFill>
                  <a:schemeClr val="accent2">
                    <a:lumMod val="75000"/>
                  </a:schemeClr>
                </a:solidFill>
              </a:rPr>
              <a:t>Overnemen equivalentieklassen uit EVT</a:t>
            </a:r>
          </a:p>
        </p:txBody>
      </p:sp>
      <p:cxnSp>
        <p:nvCxnSpPr>
          <p:cNvPr id="6" name="Rechte verbindingslijn 13"/>
          <p:cNvCxnSpPr/>
          <p:nvPr/>
        </p:nvCxnSpPr>
        <p:spPr>
          <a:xfrm flipV="1">
            <a:off x="2915816" y="1096920"/>
            <a:ext cx="1555640" cy="747904"/>
          </a:xfrm>
          <a:prstGeom prst="line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5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1708</Words>
  <Application>Microsoft Office PowerPoint</Application>
  <PresentationFormat>On-screen Show (4:3)</PresentationFormat>
  <Paragraphs>479</Paragraphs>
  <Slides>140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1" baseType="lpstr"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Smeenk, Ralph</dc:creator>
  <cp:lastModifiedBy>Ralph</cp:lastModifiedBy>
  <cp:revision>93</cp:revision>
  <dcterms:created xsi:type="dcterms:W3CDTF">2013-03-22T14:37:14Z</dcterms:created>
  <dcterms:modified xsi:type="dcterms:W3CDTF">2013-05-12T21:57:03Z</dcterms:modified>
</cp:coreProperties>
</file>