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7.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Default Extension="wav" ContentType="audio/wav"/>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gif" ContentType="image/gif"/>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1"/>
  </p:notesMasterIdLst>
  <p:sldIdLst>
    <p:sldId id="256" r:id="rId2"/>
    <p:sldId id="297" r:id="rId3"/>
    <p:sldId id="257"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317" r:id="rId23"/>
    <p:sldId id="318" r:id="rId24"/>
    <p:sldId id="319" r:id="rId25"/>
    <p:sldId id="320" r:id="rId26"/>
    <p:sldId id="321" r:id="rId27"/>
    <p:sldId id="322" r:id="rId28"/>
    <p:sldId id="323" r:id="rId29"/>
    <p:sldId id="325" r:id="rId30"/>
    <p:sldId id="326" r:id="rId31"/>
    <p:sldId id="327" r:id="rId32"/>
    <p:sldId id="328" r:id="rId33"/>
    <p:sldId id="329" r:id="rId34"/>
    <p:sldId id="330" r:id="rId35"/>
    <p:sldId id="331" r:id="rId36"/>
    <p:sldId id="332" r:id="rId37"/>
    <p:sldId id="333" r:id="rId38"/>
    <p:sldId id="334" r:id="rId39"/>
    <p:sldId id="335" r:id="rId40"/>
    <p:sldId id="336" r:id="rId41"/>
    <p:sldId id="337" r:id="rId42"/>
    <p:sldId id="338" r:id="rId43"/>
    <p:sldId id="301" r:id="rId44"/>
    <p:sldId id="299" r:id="rId45"/>
    <p:sldId id="302" r:id="rId46"/>
    <p:sldId id="303" r:id="rId47"/>
    <p:sldId id="304" r:id="rId48"/>
    <p:sldId id="305" r:id="rId49"/>
    <p:sldId id="306" r:id="rId50"/>
    <p:sldId id="307" r:id="rId51"/>
    <p:sldId id="308" r:id="rId52"/>
    <p:sldId id="310" r:id="rId53"/>
    <p:sldId id="311" r:id="rId54"/>
    <p:sldId id="312" r:id="rId55"/>
    <p:sldId id="313" r:id="rId56"/>
    <p:sldId id="314" r:id="rId57"/>
    <p:sldId id="315" r:id="rId58"/>
    <p:sldId id="339" r:id="rId59"/>
    <p:sldId id="316" r:id="rId6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5" d="100"/>
          <a:sy n="75" d="100"/>
        </p:scale>
        <p:origin x="-1666" y="-235"/>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E4CB9F0-204D-4C50-B31E-EDB1AB6EA2AE}" type="datetimeFigureOut">
              <a:rPr lang="zh-CN" altLang="en-US" smtClean="0"/>
              <a:pPr/>
              <a:t>2016/12/20</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0BF42D4-B9C9-4F3B-9E6B-4D283B38F0A0}"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7"/>
          <p:cNvSpPr>
            <a:spLocks noGrp="1" noChangeArrowheads="1"/>
          </p:cNvSpPr>
          <p:nvPr>
            <p:ph type="sldNum" sz="quarter" idx="5"/>
          </p:nvPr>
        </p:nvSpPr>
        <p:spPr>
          <a:noFill/>
        </p:spPr>
        <p:txBody>
          <a:bodyPr/>
          <a:lstStyle/>
          <a:p>
            <a:fld id="{92DB2042-4CE7-49B0-85D5-E1888EC92B7B}" type="slidenum">
              <a:rPr lang="zh-CN" altLang="en-US" smtClean="0">
                <a:latin typeface="Arial" pitchFamily="34" charset="0"/>
                <a:ea typeface="ＭＳ Ｐゴシック" pitchFamily="34" charset="-128"/>
              </a:rPr>
              <a:pPr/>
              <a:t>11</a:t>
            </a:fld>
            <a:endParaRPr lang="en-US" altLang="zh-CN" smtClean="0">
              <a:latin typeface="Arial" pitchFamily="34" charset="0"/>
              <a:ea typeface="ＭＳ Ｐゴシック" pitchFamily="34" charset="-128"/>
            </a:endParaRPr>
          </a:p>
        </p:txBody>
      </p:sp>
      <p:sp>
        <p:nvSpPr>
          <p:cNvPr id="163843" name="Rectangle 2"/>
          <p:cNvSpPr>
            <a:spLocks noGrp="1" noRot="1" noChangeAspect="1" noChangeArrowheads="1" noTextEdit="1"/>
          </p:cNvSpPr>
          <p:nvPr>
            <p:ph type="sldImg"/>
          </p:nvPr>
        </p:nvSpPr>
        <p:spPr>
          <a:ln/>
        </p:spPr>
      </p:sp>
      <p:sp>
        <p:nvSpPr>
          <p:cNvPr id="163844" name="Rectangle 3"/>
          <p:cNvSpPr>
            <a:spLocks noGrp="1" noChangeArrowheads="1"/>
          </p:cNvSpPr>
          <p:nvPr>
            <p:ph type="body" idx="1"/>
          </p:nvPr>
        </p:nvSpPr>
        <p:spPr>
          <a:noFill/>
          <a:ln/>
        </p:spPr>
        <p:txBody>
          <a:bodyPr/>
          <a:lstStyle/>
          <a:p>
            <a:endParaRPr lang="zh-CN" altLang="en-US" sz="900" b="1" smtClean="0">
              <a:latin typeface="Arial" pitchFamily="34" charset="0"/>
              <a:ea typeface="隶书" pitchFamily="49"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F3219EC-796D-4913-9C38-AFFBAD8A63F6}" type="slidenum">
              <a:rPr lang="en-US" altLang="zh-CN"/>
              <a:pPr/>
              <a:t>31</a:t>
            </a:fld>
            <a:endParaRPr lang="en-US" altLang="zh-CN"/>
          </a:p>
        </p:txBody>
      </p:sp>
      <p:sp>
        <p:nvSpPr>
          <p:cNvPr id="187394" name="Rectangle 2"/>
          <p:cNvSpPr>
            <a:spLocks noGrp="1" noRot="1" noChangeAspect="1" noChangeArrowheads="1" noTextEdit="1"/>
          </p:cNvSpPr>
          <p:nvPr>
            <p:ph type="sldImg"/>
          </p:nvPr>
        </p:nvSpPr>
        <p:spPr>
          <a:ln/>
        </p:spPr>
      </p:sp>
      <p:sp>
        <p:nvSpPr>
          <p:cNvPr id="187395" name="Rectangle 3"/>
          <p:cNvSpPr>
            <a:spLocks noGrp="1" noChangeArrowheads="1"/>
          </p:cNvSpPr>
          <p:nvPr>
            <p:ph type="body" idx="1"/>
          </p:nvPr>
        </p:nvSpPr>
        <p:spPr/>
        <p:txBody>
          <a:bodyPr/>
          <a:lstStyle/>
          <a:p>
            <a:r>
              <a:rPr lang="en-US" altLang="zh-CN" sz="1000" dirty="0"/>
              <a:t>       </a:t>
            </a:r>
            <a:r>
              <a:rPr lang="zh-CN" altLang="en-US" sz="1000" dirty="0"/>
              <a:t>资本离不开货币，但货币并不就是资本；资本表现为货币和物品，但资本的本质不是货币和物品，而是以物为媒介的社会生产关系。在资本主义条件下，资本的本质在于资本家对工人的剥削关系。</a:t>
            </a:r>
          </a:p>
        </p:txBody>
      </p:sp>
    </p:spTree>
    <p:extLst>
      <p:ext uri="{BB962C8B-B14F-4D97-AF65-F5344CB8AC3E}">
        <p14:creationId xmlns="" xmlns:p14="http://schemas.microsoft.com/office/powerpoint/2010/main" val="39739727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96C9253-30D0-4379-84B0-0619626D0730}" type="slidenum">
              <a:rPr lang="en-US" altLang="zh-CN"/>
              <a:pPr/>
              <a:t>33</a:t>
            </a:fld>
            <a:endParaRPr lang="en-US" altLang="zh-CN"/>
          </a:p>
        </p:txBody>
      </p:sp>
      <p:sp>
        <p:nvSpPr>
          <p:cNvPr id="276482" name="Rectangle 2"/>
          <p:cNvSpPr>
            <a:spLocks noGrp="1" noRot="1" noChangeAspect="1" noChangeArrowheads="1" noTextEdit="1"/>
          </p:cNvSpPr>
          <p:nvPr>
            <p:ph type="sldImg"/>
          </p:nvPr>
        </p:nvSpPr>
        <p:spPr>
          <a:ln/>
        </p:spPr>
      </p:sp>
      <p:sp>
        <p:nvSpPr>
          <p:cNvPr id="276483" name="Rectangle 3"/>
          <p:cNvSpPr>
            <a:spLocks noGrp="1" noChangeArrowheads="1"/>
          </p:cNvSpPr>
          <p:nvPr>
            <p:ph type="body" idx="1"/>
          </p:nvPr>
        </p:nvSpPr>
        <p:spPr/>
        <p:txBody>
          <a:bodyPr/>
          <a:lstStyle/>
          <a:p>
            <a:pPr algn="just">
              <a:lnSpc>
                <a:spcPct val="115000"/>
              </a:lnSpc>
            </a:pPr>
            <a:endParaRPr lang="zh-CN" altLang="zh-CN"/>
          </a:p>
        </p:txBody>
      </p:sp>
    </p:spTree>
    <p:extLst>
      <p:ext uri="{BB962C8B-B14F-4D97-AF65-F5344CB8AC3E}">
        <p14:creationId xmlns="" xmlns:p14="http://schemas.microsoft.com/office/powerpoint/2010/main" val="17715893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8E73C0C-C758-4DB0-9BE6-723C21793FBF}" type="slidenum">
              <a:rPr lang="en-US" altLang="zh-CN"/>
              <a:pPr/>
              <a:t>39</a:t>
            </a:fld>
            <a:endParaRPr lang="en-US" altLang="zh-CN"/>
          </a:p>
        </p:txBody>
      </p:sp>
      <p:sp>
        <p:nvSpPr>
          <p:cNvPr id="185346" name="Rectangle 2"/>
          <p:cNvSpPr>
            <a:spLocks noGrp="1" noRot="1" noChangeAspect="1" noChangeArrowheads="1" noTextEdit="1"/>
          </p:cNvSpPr>
          <p:nvPr>
            <p:ph type="sldImg"/>
          </p:nvPr>
        </p:nvSpPr>
        <p:spPr>
          <a:ln/>
        </p:spPr>
      </p:sp>
      <p:sp>
        <p:nvSpPr>
          <p:cNvPr id="185347" name="Rectangle 3"/>
          <p:cNvSpPr>
            <a:spLocks noGrp="1" noChangeArrowheads="1"/>
          </p:cNvSpPr>
          <p:nvPr>
            <p:ph type="body" idx="1"/>
          </p:nvPr>
        </p:nvSpPr>
        <p:spPr/>
        <p:txBody>
          <a:bodyPr/>
          <a:lstStyle/>
          <a:p>
            <a:endParaRPr lang="zh-CN" altLang="zh-CN"/>
          </a:p>
        </p:txBody>
      </p:sp>
    </p:spTree>
    <p:extLst>
      <p:ext uri="{BB962C8B-B14F-4D97-AF65-F5344CB8AC3E}">
        <p14:creationId xmlns="" xmlns:p14="http://schemas.microsoft.com/office/powerpoint/2010/main" val="41869981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40FF752-2C82-4514-98B3-486A14545E93}" type="slidenum">
              <a:rPr lang="en-US" altLang="zh-CN"/>
              <a:pPr/>
              <a:t>40</a:t>
            </a:fld>
            <a:endParaRPr lang="en-US" altLang="zh-CN"/>
          </a:p>
        </p:txBody>
      </p:sp>
      <p:sp>
        <p:nvSpPr>
          <p:cNvPr id="194562" name="Rectangle 2"/>
          <p:cNvSpPr>
            <a:spLocks noGrp="1" noRot="1" noChangeAspect="1" noChangeArrowheads="1" noTextEdit="1"/>
          </p:cNvSpPr>
          <p:nvPr>
            <p:ph type="sldImg"/>
          </p:nvPr>
        </p:nvSpPr>
        <p:spPr>
          <a:ln/>
        </p:spPr>
      </p:sp>
      <p:sp>
        <p:nvSpPr>
          <p:cNvPr id="194563" name="Rectangle 3"/>
          <p:cNvSpPr>
            <a:spLocks noGrp="1" noChangeArrowheads="1"/>
          </p:cNvSpPr>
          <p:nvPr>
            <p:ph type="body" idx="1"/>
          </p:nvPr>
        </p:nvSpPr>
        <p:spPr/>
        <p:txBody>
          <a:bodyPr/>
          <a:lstStyle/>
          <a:p>
            <a:r>
              <a:rPr lang="en-US" altLang="zh-CN" sz="1000" dirty="0"/>
              <a:t>       </a:t>
            </a:r>
            <a:r>
              <a:rPr lang="zh-CN" altLang="en-US" sz="1000" dirty="0"/>
              <a:t>生产相对剩余价值，关键是缩短必要劳动时间。要缩短必要劳动时间，就需要降低劳动力价值。劳动力价值由维持劳动力再生产所必需的生活资料的价值构成，因而就需要提高生活资料生产部门的劳动生产率及与生活资料生产有关的生产资料生产部门的劳动生产率。</a:t>
            </a:r>
          </a:p>
          <a:p>
            <a:r>
              <a:rPr lang="zh-CN" altLang="en-US" sz="1000" dirty="0"/>
              <a:t>       可见，相对剩余价值的生产是以社会劳动生产率的提高为条件的。全社会劳动生产率的提高是资本家追逐超额剩余价值的结果。</a:t>
            </a:r>
            <a:r>
              <a:rPr lang="zh-CN" altLang="en-US" sz="1000" dirty="0">
                <a:solidFill>
                  <a:srgbClr val="990000"/>
                </a:solidFill>
              </a:rPr>
              <a:t>超额剩余价值</a:t>
            </a:r>
            <a:r>
              <a:rPr lang="zh-CN" altLang="en-US" sz="1000" dirty="0"/>
              <a:t>，是指企业由于提高劳动生产率而使商品的个别价值低于社会价值的差额。</a:t>
            </a:r>
          </a:p>
        </p:txBody>
      </p:sp>
    </p:spTree>
    <p:extLst>
      <p:ext uri="{BB962C8B-B14F-4D97-AF65-F5344CB8AC3E}">
        <p14:creationId xmlns="" xmlns:p14="http://schemas.microsoft.com/office/powerpoint/2010/main" val="25656432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7"/>
          <p:cNvSpPr>
            <a:spLocks noGrp="1" noChangeArrowheads="1"/>
          </p:cNvSpPr>
          <p:nvPr>
            <p:ph type="sldNum" sz="quarter" idx="5"/>
          </p:nvPr>
        </p:nvSpPr>
        <p:spPr>
          <a:noFill/>
        </p:spPr>
        <p:txBody>
          <a:bodyPr/>
          <a:lstStyle/>
          <a:p>
            <a:fld id="{89EA8404-755B-4556-B7AC-5BE3725B5421}" type="slidenum">
              <a:rPr lang="zh-CN" altLang="en-US" smtClean="0">
                <a:latin typeface="Arial" pitchFamily="34" charset="0"/>
                <a:ea typeface="ＭＳ Ｐゴシック" pitchFamily="34" charset="-128"/>
              </a:rPr>
              <a:pPr/>
              <a:t>55</a:t>
            </a:fld>
            <a:endParaRPr lang="en-US" altLang="zh-CN" smtClean="0">
              <a:latin typeface="Arial" pitchFamily="34" charset="0"/>
              <a:ea typeface="ＭＳ Ｐゴシック" pitchFamily="34" charset="-128"/>
            </a:endParaRPr>
          </a:p>
        </p:txBody>
      </p:sp>
      <p:sp>
        <p:nvSpPr>
          <p:cNvPr id="165891" name="Rectangle 2"/>
          <p:cNvSpPr>
            <a:spLocks noGrp="1" noRot="1" noChangeAspect="1" noChangeArrowheads="1" noTextEdit="1"/>
          </p:cNvSpPr>
          <p:nvPr>
            <p:ph type="sldImg"/>
          </p:nvPr>
        </p:nvSpPr>
        <p:spPr>
          <a:ln/>
        </p:spPr>
      </p:sp>
      <p:sp>
        <p:nvSpPr>
          <p:cNvPr id="165892" name="Rectangle 3"/>
          <p:cNvSpPr>
            <a:spLocks noGrp="1" noChangeArrowheads="1"/>
          </p:cNvSpPr>
          <p:nvPr>
            <p:ph type="body" idx="1"/>
          </p:nvPr>
        </p:nvSpPr>
        <p:spPr>
          <a:noFill/>
          <a:ln/>
        </p:spPr>
        <p:txBody>
          <a:bodyPr/>
          <a:lstStyle/>
          <a:p>
            <a:endParaRPr lang="zh-CN" altLang="en-US" smtClean="0">
              <a:latin typeface="Arial" pitchFamily="34" charset="0"/>
              <a:ea typeface="ＭＳ Ｐゴシック" pitchFamily="34" charset="-128"/>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7"/>
          <p:cNvSpPr>
            <a:spLocks noGrp="1" noChangeArrowheads="1"/>
          </p:cNvSpPr>
          <p:nvPr>
            <p:ph type="sldNum" sz="quarter" idx="5"/>
          </p:nvPr>
        </p:nvSpPr>
        <p:spPr>
          <a:noFill/>
        </p:spPr>
        <p:txBody>
          <a:bodyPr/>
          <a:lstStyle/>
          <a:p>
            <a:fld id="{2F0ACD2A-AAAF-4255-AB58-C90888512AAB}" type="slidenum">
              <a:rPr lang="zh-CN" altLang="en-US" smtClean="0">
                <a:latin typeface="Arial" pitchFamily="34" charset="0"/>
                <a:ea typeface="ＭＳ Ｐゴシック" pitchFamily="34" charset="-128"/>
              </a:rPr>
              <a:pPr/>
              <a:t>56</a:t>
            </a:fld>
            <a:endParaRPr lang="en-US" altLang="zh-CN" smtClean="0">
              <a:latin typeface="Arial" pitchFamily="34" charset="0"/>
              <a:ea typeface="ＭＳ Ｐゴシック" pitchFamily="34" charset="-128"/>
            </a:endParaRPr>
          </a:p>
        </p:txBody>
      </p:sp>
      <p:sp>
        <p:nvSpPr>
          <p:cNvPr id="166915" name="Rectangle 2"/>
          <p:cNvSpPr>
            <a:spLocks noGrp="1" noRot="1" noChangeAspect="1" noChangeArrowheads="1" noTextEdit="1"/>
          </p:cNvSpPr>
          <p:nvPr>
            <p:ph type="sldImg"/>
          </p:nvPr>
        </p:nvSpPr>
        <p:spPr>
          <a:ln/>
        </p:spPr>
      </p:sp>
      <p:sp>
        <p:nvSpPr>
          <p:cNvPr id="166916" name="Rectangle 3"/>
          <p:cNvSpPr>
            <a:spLocks noGrp="1" noChangeArrowheads="1"/>
          </p:cNvSpPr>
          <p:nvPr>
            <p:ph type="body" idx="1"/>
          </p:nvPr>
        </p:nvSpPr>
        <p:spPr>
          <a:noFill/>
          <a:ln/>
        </p:spPr>
        <p:txBody>
          <a:bodyPr/>
          <a:lstStyle/>
          <a:p>
            <a:endParaRPr lang="zh-CN" altLang="en-US" smtClean="0">
              <a:latin typeface="Arial" pitchFamily="34" charset="0"/>
              <a:ea typeface="ＭＳ Ｐゴシック" pitchFamily="34"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fld id="{C00EEC7D-7F45-4DF8-9F4D-5FD0C588B626}" type="datetimeFigureOut">
              <a:rPr lang="zh-CN" altLang="en-US" smtClean="0"/>
              <a:pPr/>
              <a:t>2016/12/20</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6C9195C0-F97A-459A-8F83-70C21741301E}" type="slidenum">
              <a:rPr lang="zh-CN" altLang="en-US" smtClean="0"/>
              <a:pPr/>
              <a:t>‹#›</a:t>
            </a:fld>
            <a:endParaRPr lang="zh-CN" altLang="en-US"/>
          </a:p>
        </p:txBody>
      </p:sp>
    </p:spTree>
    <p:extLst>
      <p:ext uri="{BB962C8B-B14F-4D97-AF65-F5344CB8AC3E}">
        <p14:creationId xmlns:p14="http://schemas.microsoft.com/office/powerpoint/2010/main" xmlns="" val="24633816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C00EEC7D-7F45-4DF8-9F4D-5FD0C588B626}" type="datetimeFigureOut">
              <a:rPr lang="zh-CN" altLang="en-US" smtClean="0"/>
              <a:pPr/>
              <a:t>2016/12/20</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6C9195C0-F97A-459A-8F83-70C21741301E}" type="slidenum">
              <a:rPr lang="zh-CN" altLang="en-US" smtClean="0"/>
              <a:pPr/>
              <a:t>‹#›</a:t>
            </a:fld>
            <a:endParaRPr lang="zh-CN" altLang="en-US"/>
          </a:p>
        </p:txBody>
      </p:sp>
    </p:spTree>
    <p:extLst>
      <p:ext uri="{BB962C8B-B14F-4D97-AF65-F5344CB8AC3E}">
        <p14:creationId xmlns:p14="http://schemas.microsoft.com/office/powerpoint/2010/main" xmlns="" val="31349008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C00EEC7D-7F45-4DF8-9F4D-5FD0C588B626}" type="datetimeFigureOut">
              <a:rPr lang="zh-CN" altLang="en-US" smtClean="0"/>
              <a:pPr/>
              <a:t>2016/12/20</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6C9195C0-F97A-459A-8F83-70C21741301E}" type="slidenum">
              <a:rPr lang="zh-CN" altLang="en-US" smtClean="0"/>
              <a:pPr/>
              <a:t>‹#›</a:t>
            </a:fld>
            <a:endParaRPr lang="zh-CN" altLang="en-US"/>
          </a:p>
        </p:txBody>
      </p:sp>
    </p:spTree>
    <p:extLst>
      <p:ext uri="{BB962C8B-B14F-4D97-AF65-F5344CB8AC3E}">
        <p14:creationId xmlns:p14="http://schemas.microsoft.com/office/powerpoint/2010/main" xmlns="" val="25459205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457200" y="6245225"/>
            <a:ext cx="2133600" cy="476250"/>
          </a:xfrm>
        </p:spPr>
        <p:txBody>
          <a:bodyPr/>
          <a:lstStyle>
            <a:lvl1pPr>
              <a:defRPr/>
            </a:lvl1pPr>
          </a:lstStyle>
          <a:p>
            <a:endParaRPr lang="en-US" altLang="zh-CN"/>
          </a:p>
        </p:txBody>
      </p:sp>
      <p:sp>
        <p:nvSpPr>
          <p:cNvPr id="6" name="页脚占位符 5"/>
          <p:cNvSpPr>
            <a:spLocks noGrp="1"/>
          </p:cNvSpPr>
          <p:nvPr>
            <p:ph type="ftr" sz="quarter" idx="11"/>
          </p:nvPr>
        </p:nvSpPr>
        <p:spPr>
          <a:xfrm>
            <a:off x="3124200" y="6245225"/>
            <a:ext cx="2895600" cy="476250"/>
          </a:xfrm>
        </p:spPr>
        <p:txBody>
          <a:bodyPr/>
          <a:lstStyle>
            <a:lvl1pPr>
              <a:defRPr/>
            </a:lvl1pPr>
          </a:lstStyle>
          <a:p>
            <a:endParaRPr lang="en-US" altLang="zh-CN"/>
          </a:p>
        </p:txBody>
      </p:sp>
      <p:sp>
        <p:nvSpPr>
          <p:cNvPr id="7" name="灯片编号占位符 6"/>
          <p:cNvSpPr>
            <a:spLocks noGrp="1"/>
          </p:cNvSpPr>
          <p:nvPr>
            <p:ph type="sldNum" sz="quarter" idx="12"/>
          </p:nvPr>
        </p:nvSpPr>
        <p:spPr>
          <a:xfrm>
            <a:off x="6553200" y="6245225"/>
            <a:ext cx="2133600" cy="476250"/>
          </a:xfrm>
        </p:spPr>
        <p:txBody>
          <a:bodyPr/>
          <a:lstStyle>
            <a:lvl1pPr>
              <a:defRPr/>
            </a:lvl1pPr>
          </a:lstStyle>
          <a:p>
            <a:fld id="{AD316D09-9F88-4906-8A3C-5C04CB7C7246}" type="slidenum">
              <a:rPr lang="en-US" altLang="zh-CN"/>
              <a:pPr/>
              <a:t>‹#›</a:t>
            </a:fld>
            <a:endParaRPr lang="en-US" altLang="zh-CN"/>
          </a:p>
        </p:txBody>
      </p:sp>
    </p:spTree>
    <p:extLst>
      <p:ext uri="{BB962C8B-B14F-4D97-AF65-F5344CB8AC3E}">
        <p14:creationId xmlns="" xmlns:p14="http://schemas.microsoft.com/office/powerpoint/2010/main" val="32661043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C00EEC7D-7F45-4DF8-9F4D-5FD0C588B626}" type="datetimeFigureOut">
              <a:rPr lang="zh-CN" altLang="en-US" smtClean="0"/>
              <a:pPr/>
              <a:t>2016/12/20</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6C9195C0-F97A-459A-8F83-70C21741301E}" type="slidenum">
              <a:rPr lang="zh-CN" altLang="en-US" smtClean="0"/>
              <a:pPr/>
              <a:t>‹#›</a:t>
            </a:fld>
            <a:endParaRPr lang="zh-CN" altLang="en-US"/>
          </a:p>
        </p:txBody>
      </p:sp>
    </p:spTree>
    <p:extLst>
      <p:ext uri="{BB962C8B-B14F-4D97-AF65-F5344CB8AC3E}">
        <p14:creationId xmlns:p14="http://schemas.microsoft.com/office/powerpoint/2010/main" xmlns="" val="14404845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fld id="{C00EEC7D-7F45-4DF8-9F4D-5FD0C588B626}" type="datetimeFigureOut">
              <a:rPr lang="zh-CN" altLang="en-US" smtClean="0"/>
              <a:pPr/>
              <a:t>2016/12/20</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6C9195C0-F97A-459A-8F83-70C21741301E}" type="slidenum">
              <a:rPr lang="zh-CN" altLang="en-US" smtClean="0"/>
              <a:pPr/>
              <a:t>‹#›</a:t>
            </a:fld>
            <a:endParaRPr lang="zh-CN" altLang="en-US"/>
          </a:p>
        </p:txBody>
      </p:sp>
    </p:spTree>
    <p:extLst>
      <p:ext uri="{BB962C8B-B14F-4D97-AF65-F5344CB8AC3E}">
        <p14:creationId xmlns:p14="http://schemas.microsoft.com/office/powerpoint/2010/main" xmlns="" val="3354082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fld id="{C00EEC7D-7F45-4DF8-9F4D-5FD0C588B626}" type="datetimeFigureOut">
              <a:rPr lang="zh-CN" altLang="en-US" smtClean="0"/>
              <a:pPr/>
              <a:t>2016/12/20</a:t>
            </a:fld>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6C9195C0-F97A-459A-8F83-70C21741301E}" type="slidenum">
              <a:rPr lang="zh-CN" altLang="en-US" smtClean="0"/>
              <a:pPr/>
              <a:t>‹#›</a:t>
            </a:fld>
            <a:endParaRPr lang="zh-CN" altLang="en-US"/>
          </a:p>
        </p:txBody>
      </p:sp>
    </p:spTree>
    <p:extLst>
      <p:ext uri="{BB962C8B-B14F-4D97-AF65-F5344CB8AC3E}">
        <p14:creationId xmlns:p14="http://schemas.microsoft.com/office/powerpoint/2010/main" xmlns="" val="8748899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fld id="{C00EEC7D-7F45-4DF8-9F4D-5FD0C588B626}" type="datetimeFigureOut">
              <a:rPr lang="zh-CN" altLang="en-US" smtClean="0"/>
              <a:pPr/>
              <a:t>2016/12/20</a:t>
            </a:fld>
            <a:endParaRPr lang="zh-CN" altLang="en-US"/>
          </a:p>
        </p:txBody>
      </p:sp>
      <p:sp>
        <p:nvSpPr>
          <p:cNvPr id="8" name="页脚占位符 7"/>
          <p:cNvSpPr>
            <a:spLocks noGrp="1"/>
          </p:cNvSpPr>
          <p:nvPr>
            <p:ph type="ftr" sz="quarter" idx="11"/>
          </p:nvPr>
        </p:nvSpPr>
        <p:spPr/>
        <p:txBody>
          <a:bodyPr/>
          <a:lstStyle>
            <a:lvl1pPr>
              <a:defRPr/>
            </a:lvl1pPr>
          </a:lstStyle>
          <a:p>
            <a:endParaRPr lang="zh-CN" altLang="en-US"/>
          </a:p>
        </p:txBody>
      </p:sp>
      <p:sp>
        <p:nvSpPr>
          <p:cNvPr id="9" name="灯片编号占位符 8"/>
          <p:cNvSpPr>
            <a:spLocks noGrp="1"/>
          </p:cNvSpPr>
          <p:nvPr>
            <p:ph type="sldNum" sz="quarter" idx="12"/>
          </p:nvPr>
        </p:nvSpPr>
        <p:spPr/>
        <p:txBody>
          <a:bodyPr/>
          <a:lstStyle>
            <a:lvl1pPr>
              <a:defRPr/>
            </a:lvl1pPr>
          </a:lstStyle>
          <a:p>
            <a:fld id="{6C9195C0-F97A-459A-8F83-70C21741301E}" type="slidenum">
              <a:rPr lang="zh-CN" altLang="en-US" smtClean="0"/>
              <a:pPr/>
              <a:t>‹#›</a:t>
            </a:fld>
            <a:endParaRPr lang="zh-CN" altLang="en-US"/>
          </a:p>
        </p:txBody>
      </p:sp>
    </p:spTree>
    <p:extLst>
      <p:ext uri="{BB962C8B-B14F-4D97-AF65-F5344CB8AC3E}">
        <p14:creationId xmlns:p14="http://schemas.microsoft.com/office/powerpoint/2010/main" xmlns="" val="26767675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fld id="{C00EEC7D-7F45-4DF8-9F4D-5FD0C588B626}" type="datetimeFigureOut">
              <a:rPr lang="zh-CN" altLang="en-US" smtClean="0"/>
              <a:pPr/>
              <a:t>2016/12/20</a:t>
            </a:fld>
            <a:endParaRPr lang="zh-CN" altLang="en-US"/>
          </a:p>
        </p:txBody>
      </p:sp>
      <p:sp>
        <p:nvSpPr>
          <p:cNvPr id="4" name="页脚占位符 3"/>
          <p:cNvSpPr>
            <a:spLocks noGrp="1"/>
          </p:cNvSpPr>
          <p:nvPr>
            <p:ph type="ftr" sz="quarter" idx="11"/>
          </p:nvPr>
        </p:nvSpPr>
        <p:spPr/>
        <p:txBody>
          <a:bodyPr/>
          <a:lstStyle>
            <a:lvl1pPr>
              <a:defRPr/>
            </a:lvl1pPr>
          </a:lstStyle>
          <a:p>
            <a:endParaRPr lang="zh-CN" altLang="en-US"/>
          </a:p>
        </p:txBody>
      </p:sp>
      <p:sp>
        <p:nvSpPr>
          <p:cNvPr id="5" name="灯片编号占位符 4"/>
          <p:cNvSpPr>
            <a:spLocks noGrp="1"/>
          </p:cNvSpPr>
          <p:nvPr>
            <p:ph type="sldNum" sz="quarter" idx="12"/>
          </p:nvPr>
        </p:nvSpPr>
        <p:spPr/>
        <p:txBody>
          <a:bodyPr/>
          <a:lstStyle>
            <a:lvl1pPr>
              <a:defRPr/>
            </a:lvl1pPr>
          </a:lstStyle>
          <a:p>
            <a:fld id="{6C9195C0-F97A-459A-8F83-70C21741301E}" type="slidenum">
              <a:rPr lang="zh-CN" altLang="en-US" smtClean="0"/>
              <a:pPr/>
              <a:t>‹#›</a:t>
            </a:fld>
            <a:endParaRPr lang="zh-CN" altLang="en-US"/>
          </a:p>
        </p:txBody>
      </p:sp>
    </p:spTree>
    <p:extLst>
      <p:ext uri="{BB962C8B-B14F-4D97-AF65-F5344CB8AC3E}">
        <p14:creationId xmlns:p14="http://schemas.microsoft.com/office/powerpoint/2010/main" xmlns="" val="1266430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C00EEC7D-7F45-4DF8-9F4D-5FD0C588B626}" type="datetimeFigureOut">
              <a:rPr lang="zh-CN" altLang="en-US" smtClean="0"/>
              <a:pPr/>
              <a:t>2016/12/20</a:t>
            </a:fld>
            <a:endParaRPr lang="zh-CN" altLang="en-US"/>
          </a:p>
        </p:txBody>
      </p:sp>
      <p:sp>
        <p:nvSpPr>
          <p:cNvPr id="3" name="页脚占位符 2"/>
          <p:cNvSpPr>
            <a:spLocks noGrp="1"/>
          </p:cNvSpPr>
          <p:nvPr>
            <p:ph type="ftr" sz="quarter" idx="11"/>
          </p:nvPr>
        </p:nvSpPr>
        <p:spPr/>
        <p:txBody>
          <a:bodyPr/>
          <a:lstStyle>
            <a:lvl1pPr>
              <a:defRPr/>
            </a:lvl1pPr>
          </a:lstStyle>
          <a:p>
            <a:endParaRPr lang="zh-CN" altLang="en-US"/>
          </a:p>
        </p:txBody>
      </p:sp>
      <p:sp>
        <p:nvSpPr>
          <p:cNvPr id="4" name="灯片编号占位符 3"/>
          <p:cNvSpPr>
            <a:spLocks noGrp="1"/>
          </p:cNvSpPr>
          <p:nvPr>
            <p:ph type="sldNum" sz="quarter" idx="12"/>
          </p:nvPr>
        </p:nvSpPr>
        <p:spPr/>
        <p:txBody>
          <a:bodyPr/>
          <a:lstStyle>
            <a:lvl1pPr>
              <a:defRPr/>
            </a:lvl1pPr>
          </a:lstStyle>
          <a:p>
            <a:fld id="{6C9195C0-F97A-459A-8F83-70C21741301E}" type="slidenum">
              <a:rPr lang="zh-CN" altLang="en-US" smtClean="0"/>
              <a:pPr/>
              <a:t>‹#›</a:t>
            </a:fld>
            <a:endParaRPr lang="zh-CN" altLang="en-US"/>
          </a:p>
        </p:txBody>
      </p:sp>
    </p:spTree>
    <p:extLst>
      <p:ext uri="{BB962C8B-B14F-4D97-AF65-F5344CB8AC3E}">
        <p14:creationId xmlns:p14="http://schemas.microsoft.com/office/powerpoint/2010/main" xmlns="" val="31786112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C00EEC7D-7F45-4DF8-9F4D-5FD0C588B626}" type="datetimeFigureOut">
              <a:rPr lang="zh-CN" altLang="en-US" smtClean="0"/>
              <a:pPr/>
              <a:t>2016/12/20</a:t>
            </a:fld>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6C9195C0-F97A-459A-8F83-70C21741301E}" type="slidenum">
              <a:rPr lang="zh-CN" altLang="en-US" smtClean="0"/>
              <a:pPr/>
              <a:t>‹#›</a:t>
            </a:fld>
            <a:endParaRPr lang="zh-CN" altLang="en-US"/>
          </a:p>
        </p:txBody>
      </p:sp>
    </p:spTree>
    <p:extLst>
      <p:ext uri="{BB962C8B-B14F-4D97-AF65-F5344CB8AC3E}">
        <p14:creationId xmlns:p14="http://schemas.microsoft.com/office/powerpoint/2010/main" xmlns="" val="13624452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C00EEC7D-7F45-4DF8-9F4D-5FD0C588B626}" type="datetimeFigureOut">
              <a:rPr lang="zh-CN" altLang="en-US" smtClean="0"/>
              <a:pPr/>
              <a:t>2016/12/20</a:t>
            </a:fld>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6C9195C0-F97A-459A-8F83-70C21741301E}" type="slidenum">
              <a:rPr lang="zh-CN" altLang="en-US" smtClean="0"/>
              <a:pPr/>
              <a:t>‹#›</a:t>
            </a:fld>
            <a:endParaRPr lang="zh-CN" altLang="en-US"/>
          </a:p>
        </p:txBody>
      </p:sp>
    </p:spTree>
    <p:extLst>
      <p:ext uri="{BB962C8B-B14F-4D97-AF65-F5344CB8AC3E}">
        <p14:creationId xmlns:p14="http://schemas.microsoft.com/office/powerpoint/2010/main" xmlns="" val="17564770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cstate="print"/>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fld id="{C00EEC7D-7F45-4DF8-9F4D-5FD0C588B626}" type="datetimeFigureOut">
              <a:rPr lang="zh-CN" altLang="en-US" smtClean="0"/>
              <a:pPr/>
              <a:t>2016/12/20</a:t>
            </a:fld>
            <a:endParaRPr lang="zh-CN" alt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zh-CN" alt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6C9195C0-F97A-459A-8F83-70C21741301E}" type="slidenum">
              <a:rPr lang="zh-CN" altLang="en-US" smtClean="0"/>
              <a:pPr/>
              <a:t>‹#›</a:t>
            </a:fld>
            <a:endParaRPr lang="zh-CN" altLang="en-US"/>
          </a:p>
        </p:txBody>
      </p:sp>
    </p:spTree>
    <p:extLst>
      <p:ext uri="{BB962C8B-B14F-4D97-AF65-F5344CB8AC3E}">
        <p14:creationId xmlns:p14="http://schemas.microsoft.com/office/powerpoint/2010/main" xmlns="" val="387933107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rtl="0" eaLnBrk="1" fontAlgn="base" hangingPunct="1">
        <a:spcBef>
          <a:spcPct val="0"/>
        </a:spcBef>
        <a:spcAft>
          <a:spcPct val="0"/>
        </a:spcAft>
        <a:defRPr sz="4400" kern="12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slideLayout" Target="../slideLayouts/slideLayout7.xml"/><Relationship Id="rId5" Type="http://schemas.openxmlformats.org/officeDocument/2006/relationships/image" Target="../media/image7.gif"/><Relationship Id="rId4" Type="http://schemas.openxmlformats.org/officeDocument/2006/relationships/image" Target="../media/image6.gif"/></Relationships>
</file>

<file path=ppt/slides/_rels/slide11.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14.gif"/><Relationship Id="rId5" Type="http://schemas.openxmlformats.org/officeDocument/2006/relationships/image" Target="../media/image13.gif"/><Relationship Id="rId4" Type="http://schemas.openxmlformats.org/officeDocument/2006/relationships/image" Target="../media/image12.gif"/></Relationships>
</file>

<file path=ppt/slides/_rels/slide12.xml.rels><?xml version="1.0" encoding="UTF-8" standalone="yes"?>
<Relationships xmlns="http://schemas.openxmlformats.org/package/2006/relationships"><Relationship Id="rId2" Type="http://schemas.openxmlformats.org/officeDocument/2006/relationships/image" Target="../media/image15.gi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6.gif"/><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6.gi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jpeg"/><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image" Target="../media/image6.gif"/><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image" Target="../media/image6.gi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7101408" cy="2387600"/>
          </a:xfrm>
        </p:spPr>
        <p:txBody>
          <a:bodyPr/>
          <a:lstStyle/>
          <a:p>
            <a:r>
              <a:rPr lang="zh-CN" altLang="en-US" sz="4000" dirty="0" smtClean="0">
                <a:latin typeface="隶书" pitchFamily="49" charset="-122"/>
                <a:ea typeface="隶书" pitchFamily="49" charset="-122"/>
              </a:rPr>
              <a:t>马克思主义政治经济学</a:t>
            </a:r>
            <a:endParaRPr lang="zh-CN" altLang="en-US" sz="4000" dirty="0">
              <a:latin typeface="隶书" pitchFamily="49" charset="-122"/>
              <a:ea typeface="隶书" pitchFamily="49"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ChangeArrowheads="1"/>
          </p:cNvSpPr>
          <p:nvPr/>
        </p:nvSpPr>
        <p:spPr bwMode="auto">
          <a:xfrm>
            <a:off x="685800" y="879475"/>
            <a:ext cx="7650163" cy="5129213"/>
          </a:xfrm>
          <a:prstGeom prst="rect">
            <a:avLst/>
          </a:prstGeom>
          <a:noFill/>
          <a:ln w="9525">
            <a:noFill/>
            <a:miter lim="800000"/>
            <a:headEnd/>
            <a:tailEnd/>
          </a:ln>
        </p:spPr>
        <p:txBody>
          <a:bodyPr anchor="ctr">
            <a:spAutoFit/>
          </a:bodyPr>
          <a:lstStyle/>
          <a:p>
            <a:endParaRPr lang="zh-CN" altLang="en-US"/>
          </a:p>
        </p:txBody>
      </p:sp>
      <p:sp>
        <p:nvSpPr>
          <p:cNvPr id="663555" name="Text Box 3"/>
          <p:cNvSpPr txBox="1">
            <a:spLocks noChangeArrowheads="1"/>
          </p:cNvSpPr>
          <p:nvPr/>
        </p:nvSpPr>
        <p:spPr bwMode="auto">
          <a:xfrm>
            <a:off x="3276600" y="3254375"/>
            <a:ext cx="3352800" cy="641350"/>
          </a:xfrm>
          <a:prstGeom prst="rect">
            <a:avLst/>
          </a:prstGeom>
          <a:noFill/>
          <a:ln w="57150">
            <a:noFill/>
            <a:miter lim="800000"/>
            <a:headEnd/>
            <a:tailEnd/>
          </a:ln>
          <a:effectLst>
            <a:outerShdw dist="35921" dir="2700000" algn="ctr" rotWithShape="0">
              <a:schemeClr val="tx1"/>
            </a:outerShdw>
          </a:effectLst>
        </p:spPr>
        <p:txBody>
          <a:bodyPr lIns="270000">
            <a:spAutoFit/>
          </a:bodyPr>
          <a:lstStyle/>
          <a:p>
            <a:pPr>
              <a:spcBef>
                <a:spcPct val="0"/>
              </a:spcBef>
              <a:defRPr/>
            </a:pPr>
            <a:r>
              <a:rPr lang="zh-CN" altLang="en-US" sz="3600" b="1">
                <a:solidFill>
                  <a:srgbClr val="FF0000"/>
                </a:solidFill>
                <a:latin typeface="黑体" pitchFamily="49" charset="-122"/>
                <a:ea typeface="黑体" pitchFamily="49" charset="-122"/>
              </a:rPr>
              <a:t>生产者的劳动</a:t>
            </a:r>
          </a:p>
        </p:txBody>
      </p:sp>
      <p:pic>
        <p:nvPicPr>
          <p:cNvPr id="663556" name="Picture 4" descr="PE02002_"/>
          <p:cNvPicPr>
            <a:picLocks noChangeAspect="1" noChangeArrowheads="1"/>
          </p:cNvPicPr>
          <p:nvPr/>
        </p:nvPicPr>
        <p:blipFill>
          <a:blip r:embed="rId2" cstate="print"/>
          <a:srcRect/>
          <a:stretch>
            <a:fillRect/>
          </a:stretch>
        </p:blipFill>
        <p:spPr bwMode="auto">
          <a:xfrm>
            <a:off x="6394450" y="2274888"/>
            <a:ext cx="2054225" cy="2057400"/>
          </a:xfrm>
          <a:prstGeom prst="rect">
            <a:avLst/>
          </a:prstGeom>
          <a:noFill/>
          <a:ln w="9525">
            <a:noFill/>
            <a:miter lim="800000"/>
            <a:headEnd/>
            <a:tailEnd/>
          </a:ln>
        </p:spPr>
      </p:pic>
      <p:pic>
        <p:nvPicPr>
          <p:cNvPr id="663557" name="Picture 5" descr="BD06152_"/>
          <p:cNvPicPr>
            <a:picLocks noChangeAspect="1" noChangeArrowheads="1"/>
          </p:cNvPicPr>
          <p:nvPr/>
        </p:nvPicPr>
        <p:blipFill>
          <a:blip r:embed="rId3" cstate="print"/>
          <a:srcRect/>
          <a:stretch>
            <a:fillRect/>
          </a:stretch>
        </p:blipFill>
        <p:spPr bwMode="auto">
          <a:xfrm>
            <a:off x="728663" y="1831975"/>
            <a:ext cx="1635125" cy="2154238"/>
          </a:xfrm>
          <a:prstGeom prst="rect">
            <a:avLst/>
          </a:prstGeom>
          <a:solidFill>
            <a:srgbClr val="EAEAEA"/>
          </a:solidFill>
          <a:ln w="9525">
            <a:noFill/>
            <a:miter lim="800000"/>
            <a:headEnd/>
            <a:tailEnd/>
          </a:ln>
        </p:spPr>
      </p:pic>
      <p:sp>
        <p:nvSpPr>
          <p:cNvPr id="663558" name="Rectangle 6"/>
          <p:cNvSpPr>
            <a:spLocks noChangeArrowheads="1"/>
          </p:cNvSpPr>
          <p:nvPr/>
        </p:nvSpPr>
        <p:spPr bwMode="auto">
          <a:xfrm>
            <a:off x="1447800" y="4495800"/>
            <a:ext cx="6594475" cy="1190625"/>
          </a:xfrm>
          <a:prstGeom prst="rect">
            <a:avLst/>
          </a:prstGeom>
          <a:noFill/>
          <a:ln w="9525">
            <a:noFill/>
            <a:miter lim="800000"/>
            <a:headEnd/>
            <a:tailEnd/>
          </a:ln>
        </p:spPr>
        <p:txBody>
          <a:bodyPr>
            <a:spAutoFit/>
          </a:bodyPr>
          <a:lstStyle/>
          <a:p>
            <a:r>
              <a:rPr lang="zh-CN" altLang="en-US" sz="3600" b="1">
                <a:solidFill>
                  <a:srgbClr val="003300"/>
                </a:solidFill>
                <a:latin typeface="隶书" pitchFamily="49" charset="-122"/>
                <a:ea typeface="隶书" pitchFamily="49" charset="-122"/>
              </a:rPr>
              <a:t>只有通过交换，商品的使用价值和价值的矛盾才能得到解决。</a:t>
            </a:r>
          </a:p>
        </p:txBody>
      </p:sp>
      <p:sp>
        <p:nvSpPr>
          <p:cNvPr id="663559" name="Line 7"/>
          <p:cNvSpPr>
            <a:spLocks noChangeShapeType="1"/>
          </p:cNvSpPr>
          <p:nvPr/>
        </p:nvSpPr>
        <p:spPr bwMode="auto">
          <a:xfrm>
            <a:off x="3581400" y="4038600"/>
            <a:ext cx="2590800" cy="0"/>
          </a:xfrm>
          <a:prstGeom prst="line">
            <a:avLst/>
          </a:prstGeom>
          <a:noFill/>
          <a:ln w="57150">
            <a:solidFill>
              <a:srgbClr val="66FF33"/>
            </a:solidFill>
            <a:prstDash val="dash"/>
            <a:round/>
            <a:headEnd/>
            <a:tailEnd type="triangle" w="med" len="med"/>
          </a:ln>
        </p:spPr>
        <p:txBody>
          <a:bodyPr lIns="270000"/>
          <a:lstStyle/>
          <a:p>
            <a:endParaRPr lang="zh-CN" altLang="en-US"/>
          </a:p>
        </p:txBody>
      </p:sp>
      <p:sp>
        <p:nvSpPr>
          <p:cNvPr id="663560" name="Line 8"/>
          <p:cNvSpPr>
            <a:spLocks noChangeShapeType="1"/>
          </p:cNvSpPr>
          <p:nvPr/>
        </p:nvSpPr>
        <p:spPr bwMode="auto">
          <a:xfrm flipH="1">
            <a:off x="3581400" y="3048000"/>
            <a:ext cx="2667000" cy="0"/>
          </a:xfrm>
          <a:prstGeom prst="line">
            <a:avLst/>
          </a:prstGeom>
          <a:noFill/>
          <a:ln w="57150">
            <a:solidFill>
              <a:srgbClr val="00FF00"/>
            </a:solidFill>
            <a:prstDash val="dash"/>
            <a:round/>
            <a:headEnd/>
            <a:tailEnd type="triangle" w="med" len="med"/>
          </a:ln>
        </p:spPr>
        <p:txBody>
          <a:bodyPr lIns="270000"/>
          <a:lstStyle/>
          <a:p>
            <a:endParaRPr lang="zh-CN" altLang="en-US"/>
          </a:p>
        </p:txBody>
      </p:sp>
      <p:sp>
        <p:nvSpPr>
          <p:cNvPr id="663561" name="Line 9"/>
          <p:cNvSpPr>
            <a:spLocks noChangeShapeType="1"/>
          </p:cNvSpPr>
          <p:nvPr/>
        </p:nvSpPr>
        <p:spPr bwMode="auto">
          <a:xfrm>
            <a:off x="3581400" y="4038600"/>
            <a:ext cx="2590800" cy="0"/>
          </a:xfrm>
          <a:prstGeom prst="line">
            <a:avLst/>
          </a:prstGeom>
          <a:noFill/>
          <a:ln w="57150">
            <a:solidFill>
              <a:schemeClr val="accent2"/>
            </a:solidFill>
            <a:prstDash val="dash"/>
            <a:round/>
            <a:headEnd/>
            <a:tailEnd type="triangle" w="med" len="med"/>
          </a:ln>
        </p:spPr>
        <p:txBody>
          <a:bodyPr lIns="270000"/>
          <a:lstStyle/>
          <a:p>
            <a:endParaRPr lang="zh-CN" altLang="en-US"/>
          </a:p>
        </p:txBody>
      </p:sp>
      <p:sp>
        <p:nvSpPr>
          <p:cNvPr id="663562" name="Line 10"/>
          <p:cNvSpPr>
            <a:spLocks noChangeShapeType="1"/>
          </p:cNvSpPr>
          <p:nvPr/>
        </p:nvSpPr>
        <p:spPr bwMode="auto">
          <a:xfrm flipH="1">
            <a:off x="3581400" y="3048000"/>
            <a:ext cx="2667000" cy="0"/>
          </a:xfrm>
          <a:prstGeom prst="line">
            <a:avLst/>
          </a:prstGeom>
          <a:noFill/>
          <a:ln w="57150">
            <a:solidFill>
              <a:schemeClr val="accent2"/>
            </a:solidFill>
            <a:prstDash val="dash"/>
            <a:round/>
            <a:headEnd/>
            <a:tailEnd type="triangle" w="med" len="med"/>
          </a:ln>
        </p:spPr>
        <p:txBody>
          <a:bodyPr lIns="270000"/>
          <a:lstStyle/>
          <a:p>
            <a:endParaRPr lang="zh-CN" altLang="en-US"/>
          </a:p>
        </p:txBody>
      </p:sp>
      <p:sp>
        <p:nvSpPr>
          <p:cNvPr id="663563" name="Line 11"/>
          <p:cNvSpPr>
            <a:spLocks noChangeShapeType="1"/>
          </p:cNvSpPr>
          <p:nvPr/>
        </p:nvSpPr>
        <p:spPr bwMode="auto">
          <a:xfrm>
            <a:off x="3581400" y="4038600"/>
            <a:ext cx="2590800" cy="0"/>
          </a:xfrm>
          <a:prstGeom prst="line">
            <a:avLst/>
          </a:prstGeom>
          <a:noFill/>
          <a:ln w="57150">
            <a:solidFill>
              <a:srgbClr val="00FF00"/>
            </a:solidFill>
            <a:prstDash val="dash"/>
            <a:round/>
            <a:headEnd/>
            <a:tailEnd type="triangle" w="med" len="med"/>
          </a:ln>
        </p:spPr>
        <p:txBody>
          <a:bodyPr lIns="270000"/>
          <a:lstStyle/>
          <a:p>
            <a:endParaRPr lang="zh-CN" altLang="en-US"/>
          </a:p>
        </p:txBody>
      </p:sp>
      <p:sp>
        <p:nvSpPr>
          <p:cNvPr id="663564" name="Line 12"/>
          <p:cNvSpPr>
            <a:spLocks noChangeShapeType="1"/>
          </p:cNvSpPr>
          <p:nvPr/>
        </p:nvSpPr>
        <p:spPr bwMode="auto">
          <a:xfrm flipH="1">
            <a:off x="3581400" y="3048000"/>
            <a:ext cx="2667000" cy="0"/>
          </a:xfrm>
          <a:prstGeom prst="line">
            <a:avLst/>
          </a:prstGeom>
          <a:noFill/>
          <a:ln w="57150">
            <a:solidFill>
              <a:srgbClr val="00FF00"/>
            </a:solidFill>
            <a:prstDash val="dash"/>
            <a:round/>
            <a:headEnd/>
            <a:tailEnd type="triangle" w="med" len="med"/>
          </a:ln>
        </p:spPr>
        <p:txBody>
          <a:bodyPr lIns="270000"/>
          <a:lstStyle/>
          <a:p>
            <a:endParaRPr lang="zh-CN" altLang="en-US"/>
          </a:p>
        </p:txBody>
      </p:sp>
      <p:sp>
        <p:nvSpPr>
          <p:cNvPr id="663565" name="Line 13"/>
          <p:cNvSpPr>
            <a:spLocks noChangeShapeType="1"/>
          </p:cNvSpPr>
          <p:nvPr/>
        </p:nvSpPr>
        <p:spPr bwMode="auto">
          <a:xfrm>
            <a:off x="3581400" y="4038600"/>
            <a:ext cx="2590800" cy="0"/>
          </a:xfrm>
          <a:prstGeom prst="line">
            <a:avLst/>
          </a:prstGeom>
          <a:noFill/>
          <a:ln w="57150">
            <a:solidFill>
              <a:schemeClr val="accent2"/>
            </a:solidFill>
            <a:prstDash val="dash"/>
            <a:round/>
            <a:headEnd/>
            <a:tailEnd type="triangle" w="med" len="med"/>
          </a:ln>
        </p:spPr>
        <p:txBody>
          <a:bodyPr lIns="270000"/>
          <a:lstStyle/>
          <a:p>
            <a:endParaRPr lang="zh-CN" altLang="en-US"/>
          </a:p>
        </p:txBody>
      </p:sp>
      <p:sp>
        <p:nvSpPr>
          <p:cNvPr id="663566" name="Line 14"/>
          <p:cNvSpPr>
            <a:spLocks noChangeShapeType="1"/>
          </p:cNvSpPr>
          <p:nvPr/>
        </p:nvSpPr>
        <p:spPr bwMode="auto">
          <a:xfrm flipH="1">
            <a:off x="3581400" y="3048000"/>
            <a:ext cx="2667000" cy="0"/>
          </a:xfrm>
          <a:prstGeom prst="line">
            <a:avLst/>
          </a:prstGeom>
          <a:noFill/>
          <a:ln w="57150">
            <a:solidFill>
              <a:schemeClr val="accent2"/>
            </a:solidFill>
            <a:prstDash val="dash"/>
            <a:round/>
            <a:headEnd/>
            <a:tailEnd type="triangle" w="med" len="med"/>
          </a:ln>
        </p:spPr>
        <p:txBody>
          <a:bodyPr lIns="270000"/>
          <a:lstStyle/>
          <a:p>
            <a:endParaRPr lang="zh-CN" altLang="en-US"/>
          </a:p>
        </p:txBody>
      </p:sp>
      <p:sp>
        <p:nvSpPr>
          <p:cNvPr id="663567" name="Line 15"/>
          <p:cNvSpPr>
            <a:spLocks noChangeShapeType="1"/>
          </p:cNvSpPr>
          <p:nvPr/>
        </p:nvSpPr>
        <p:spPr bwMode="auto">
          <a:xfrm>
            <a:off x="3581400" y="4038600"/>
            <a:ext cx="2590800" cy="0"/>
          </a:xfrm>
          <a:prstGeom prst="line">
            <a:avLst/>
          </a:prstGeom>
          <a:noFill/>
          <a:ln w="57150">
            <a:solidFill>
              <a:schemeClr val="accent2"/>
            </a:solidFill>
            <a:prstDash val="dash"/>
            <a:round/>
            <a:headEnd/>
            <a:tailEnd type="triangle" w="med" len="med"/>
          </a:ln>
        </p:spPr>
        <p:txBody>
          <a:bodyPr lIns="270000"/>
          <a:lstStyle/>
          <a:p>
            <a:endParaRPr lang="zh-CN" altLang="en-US"/>
          </a:p>
        </p:txBody>
      </p:sp>
      <p:sp>
        <p:nvSpPr>
          <p:cNvPr id="663568" name="Line 16"/>
          <p:cNvSpPr>
            <a:spLocks noChangeShapeType="1"/>
          </p:cNvSpPr>
          <p:nvPr/>
        </p:nvSpPr>
        <p:spPr bwMode="auto">
          <a:xfrm flipH="1">
            <a:off x="3581400" y="3048000"/>
            <a:ext cx="2667000" cy="0"/>
          </a:xfrm>
          <a:prstGeom prst="line">
            <a:avLst/>
          </a:prstGeom>
          <a:noFill/>
          <a:ln w="57150">
            <a:solidFill>
              <a:srgbClr val="00FF00"/>
            </a:solidFill>
            <a:prstDash val="dash"/>
            <a:round/>
            <a:headEnd/>
            <a:tailEnd type="triangle" w="med" len="med"/>
          </a:ln>
        </p:spPr>
        <p:txBody>
          <a:bodyPr lIns="270000"/>
          <a:lstStyle/>
          <a:p>
            <a:endParaRPr lang="zh-CN" altLang="en-US"/>
          </a:p>
        </p:txBody>
      </p:sp>
      <p:sp>
        <p:nvSpPr>
          <p:cNvPr id="663569" name="Line 17"/>
          <p:cNvSpPr>
            <a:spLocks noChangeShapeType="1"/>
          </p:cNvSpPr>
          <p:nvPr/>
        </p:nvSpPr>
        <p:spPr bwMode="auto">
          <a:xfrm flipH="1">
            <a:off x="3581400" y="3048000"/>
            <a:ext cx="2667000" cy="0"/>
          </a:xfrm>
          <a:prstGeom prst="line">
            <a:avLst/>
          </a:prstGeom>
          <a:noFill/>
          <a:ln w="57150">
            <a:solidFill>
              <a:schemeClr val="accent2"/>
            </a:solidFill>
            <a:prstDash val="dash"/>
            <a:round/>
            <a:headEnd/>
            <a:tailEnd type="triangle" w="med" len="med"/>
          </a:ln>
        </p:spPr>
        <p:txBody>
          <a:bodyPr lIns="270000"/>
          <a:lstStyle/>
          <a:p>
            <a:endParaRPr lang="zh-CN" altLang="en-US"/>
          </a:p>
        </p:txBody>
      </p:sp>
      <p:sp>
        <p:nvSpPr>
          <p:cNvPr id="663570" name="Line 18"/>
          <p:cNvSpPr>
            <a:spLocks noChangeShapeType="1"/>
          </p:cNvSpPr>
          <p:nvPr/>
        </p:nvSpPr>
        <p:spPr bwMode="auto">
          <a:xfrm>
            <a:off x="3581400" y="4038600"/>
            <a:ext cx="2590800" cy="0"/>
          </a:xfrm>
          <a:prstGeom prst="line">
            <a:avLst/>
          </a:prstGeom>
          <a:noFill/>
          <a:ln w="57150">
            <a:solidFill>
              <a:srgbClr val="00FF00"/>
            </a:solidFill>
            <a:prstDash val="dash"/>
            <a:round/>
            <a:headEnd/>
            <a:tailEnd type="triangle" w="med" len="med"/>
          </a:ln>
        </p:spPr>
        <p:txBody>
          <a:bodyPr lIns="270000"/>
          <a:lstStyle/>
          <a:p>
            <a:endParaRPr lang="zh-CN" altLang="en-US"/>
          </a:p>
        </p:txBody>
      </p:sp>
      <p:pic>
        <p:nvPicPr>
          <p:cNvPr id="663571" name="Picture 19" descr="cow5"/>
          <p:cNvPicPr>
            <a:picLocks noChangeAspect="1" noChangeArrowheads="1" noCrop="1"/>
          </p:cNvPicPr>
          <p:nvPr/>
        </p:nvPicPr>
        <p:blipFill>
          <a:blip r:embed="rId4" cstate="print"/>
          <a:srcRect/>
          <a:stretch>
            <a:fillRect/>
          </a:stretch>
        </p:blipFill>
        <p:spPr bwMode="auto">
          <a:xfrm>
            <a:off x="1187450" y="3068638"/>
            <a:ext cx="1600200" cy="1235075"/>
          </a:xfrm>
          <a:prstGeom prst="rect">
            <a:avLst/>
          </a:prstGeom>
          <a:noFill/>
          <a:ln w="9525">
            <a:noFill/>
            <a:miter lim="800000"/>
            <a:headEnd/>
            <a:tailEnd/>
          </a:ln>
        </p:spPr>
      </p:pic>
      <p:grpSp>
        <p:nvGrpSpPr>
          <p:cNvPr id="2" name="Group 20"/>
          <p:cNvGrpSpPr>
            <a:grpSpLocks/>
          </p:cNvGrpSpPr>
          <p:nvPr/>
        </p:nvGrpSpPr>
        <p:grpSpPr bwMode="auto">
          <a:xfrm>
            <a:off x="6149975" y="3433763"/>
            <a:ext cx="1981200" cy="1298575"/>
            <a:chOff x="4176" y="2016"/>
            <a:chExt cx="1248" cy="818"/>
          </a:xfrm>
        </p:grpSpPr>
        <p:pic>
          <p:nvPicPr>
            <p:cNvPr id="51227" name="Picture 21" descr="gj4"/>
            <p:cNvPicPr>
              <a:picLocks noChangeAspect="1" noChangeArrowheads="1" noCrop="1"/>
            </p:cNvPicPr>
            <p:nvPr/>
          </p:nvPicPr>
          <p:blipFill>
            <a:blip r:embed="rId5" cstate="print"/>
            <a:srcRect/>
            <a:stretch>
              <a:fillRect/>
            </a:stretch>
          </p:blipFill>
          <p:spPr bwMode="auto">
            <a:xfrm>
              <a:off x="4368" y="2016"/>
              <a:ext cx="1056" cy="722"/>
            </a:xfrm>
            <a:prstGeom prst="rect">
              <a:avLst/>
            </a:prstGeom>
            <a:noFill/>
            <a:ln w="9525">
              <a:noFill/>
              <a:miter lim="800000"/>
              <a:headEnd/>
              <a:tailEnd/>
            </a:ln>
          </p:spPr>
        </p:pic>
        <p:pic>
          <p:nvPicPr>
            <p:cNvPr id="51228" name="Picture 22" descr="gj4"/>
            <p:cNvPicPr>
              <a:picLocks noChangeAspect="1" noChangeArrowheads="1" noCrop="1"/>
            </p:cNvPicPr>
            <p:nvPr/>
          </p:nvPicPr>
          <p:blipFill>
            <a:blip r:embed="rId5" cstate="print"/>
            <a:srcRect/>
            <a:stretch>
              <a:fillRect/>
            </a:stretch>
          </p:blipFill>
          <p:spPr bwMode="auto">
            <a:xfrm>
              <a:off x="4176" y="2112"/>
              <a:ext cx="1056" cy="722"/>
            </a:xfrm>
            <a:prstGeom prst="rect">
              <a:avLst/>
            </a:prstGeom>
            <a:noFill/>
            <a:ln w="9525">
              <a:noFill/>
              <a:miter lim="800000"/>
              <a:headEnd/>
              <a:tailEnd/>
            </a:ln>
          </p:spPr>
        </p:pic>
      </p:grpSp>
      <p:grpSp>
        <p:nvGrpSpPr>
          <p:cNvPr id="3" name="Group 23"/>
          <p:cNvGrpSpPr>
            <a:grpSpLocks/>
          </p:cNvGrpSpPr>
          <p:nvPr/>
        </p:nvGrpSpPr>
        <p:grpSpPr bwMode="auto">
          <a:xfrm>
            <a:off x="2133600" y="762000"/>
            <a:ext cx="3214688" cy="2057400"/>
            <a:chOff x="1088" y="312"/>
            <a:chExt cx="2288" cy="1279"/>
          </a:xfrm>
        </p:grpSpPr>
        <p:sp>
          <p:nvSpPr>
            <p:cNvPr id="51225" name="Text Box 24"/>
            <p:cNvSpPr txBox="1">
              <a:spLocks noChangeArrowheads="1"/>
            </p:cNvSpPr>
            <p:nvPr/>
          </p:nvSpPr>
          <p:spPr bwMode="auto">
            <a:xfrm>
              <a:off x="1328" y="472"/>
              <a:ext cx="1888" cy="1119"/>
            </a:xfrm>
            <a:prstGeom prst="rect">
              <a:avLst/>
            </a:prstGeom>
            <a:noFill/>
            <a:ln w="9525">
              <a:noFill/>
              <a:miter lim="800000"/>
              <a:headEnd/>
              <a:tailEnd/>
            </a:ln>
          </p:spPr>
          <p:txBody>
            <a:bodyPr>
              <a:spAutoFit/>
            </a:bodyPr>
            <a:lstStyle/>
            <a:p>
              <a:r>
                <a:rPr lang="zh-CN" altLang="en-US" sz="2800" b="1">
                  <a:ea typeface="楷体_GB2312" pitchFamily="49" charset="-122"/>
                </a:rPr>
                <a:t>   </a:t>
              </a:r>
              <a:r>
                <a:rPr lang="zh-CN" altLang="en-US" sz="2800" b="1">
                  <a:solidFill>
                    <a:srgbClr val="FF00FF"/>
                  </a:solidFill>
                  <a:ea typeface="楷体_GB2312" pitchFamily="49" charset="-122"/>
                </a:rPr>
                <a:t>我需要斧子，用我的羊和你的斧子交换吧？</a:t>
              </a:r>
            </a:p>
          </p:txBody>
        </p:sp>
        <p:sp>
          <p:nvSpPr>
            <p:cNvPr id="51226" name="AutoShape 25" descr="1b067"/>
            <p:cNvSpPr>
              <a:spLocks noChangeArrowheads="1"/>
            </p:cNvSpPr>
            <p:nvPr/>
          </p:nvSpPr>
          <p:spPr bwMode="auto">
            <a:xfrm>
              <a:off x="1088" y="312"/>
              <a:ext cx="2288" cy="1080"/>
            </a:xfrm>
            <a:prstGeom prst="cloudCallout">
              <a:avLst>
                <a:gd name="adj1" fmla="val -57954"/>
                <a:gd name="adj2" fmla="val 51667"/>
              </a:avLst>
            </a:prstGeom>
            <a:noFill/>
            <a:ln w="9525">
              <a:solidFill>
                <a:srgbClr val="FF0000"/>
              </a:solidFill>
              <a:round/>
              <a:headEnd/>
              <a:tailEnd/>
            </a:ln>
          </p:spPr>
          <p:txBody>
            <a:bodyPr anchor="ctr"/>
            <a:lstStyle/>
            <a:p>
              <a:pPr>
                <a:spcBef>
                  <a:spcPct val="0"/>
                </a:spcBef>
              </a:pPr>
              <a:endParaRPr lang="zh-CN" altLang="en-US" sz="2800" b="1">
                <a:ea typeface="楷体_GB2312" pitchFamily="49" charset="-122"/>
              </a:endParaRPr>
            </a:p>
          </p:txBody>
        </p:sp>
      </p:grpSp>
      <p:grpSp>
        <p:nvGrpSpPr>
          <p:cNvPr id="4" name="Group 26"/>
          <p:cNvGrpSpPr>
            <a:grpSpLocks/>
          </p:cNvGrpSpPr>
          <p:nvPr/>
        </p:nvGrpSpPr>
        <p:grpSpPr bwMode="auto">
          <a:xfrm>
            <a:off x="5110163" y="735013"/>
            <a:ext cx="3314700" cy="1714500"/>
            <a:chOff x="3264" y="440"/>
            <a:chExt cx="2088" cy="1080"/>
          </a:xfrm>
        </p:grpSpPr>
        <p:sp>
          <p:nvSpPr>
            <p:cNvPr id="51223" name="Text Box 27"/>
            <p:cNvSpPr txBox="1">
              <a:spLocks noChangeArrowheads="1"/>
            </p:cNvSpPr>
            <p:nvPr/>
          </p:nvSpPr>
          <p:spPr bwMode="auto">
            <a:xfrm>
              <a:off x="3472" y="512"/>
              <a:ext cx="1792" cy="865"/>
            </a:xfrm>
            <a:prstGeom prst="rect">
              <a:avLst/>
            </a:prstGeom>
            <a:noFill/>
            <a:ln w="9525">
              <a:noFill/>
              <a:miter lim="800000"/>
              <a:headEnd/>
              <a:tailEnd/>
            </a:ln>
          </p:spPr>
          <p:txBody>
            <a:bodyPr>
              <a:spAutoFit/>
            </a:bodyPr>
            <a:lstStyle/>
            <a:p>
              <a:r>
                <a:rPr lang="zh-CN" altLang="en-US" sz="2800" b="1">
                  <a:ea typeface="楷体_GB2312" pitchFamily="49" charset="-122"/>
                </a:rPr>
                <a:t>  我需要羊，用我的斧子和你的羊交换吧</a:t>
              </a:r>
              <a:r>
                <a:rPr lang="en-US" altLang="zh-CN" sz="2800" b="1">
                  <a:ea typeface="楷体_GB2312" pitchFamily="49" charset="-122"/>
                </a:rPr>
                <a:t>!</a:t>
              </a:r>
            </a:p>
          </p:txBody>
        </p:sp>
        <p:sp>
          <p:nvSpPr>
            <p:cNvPr id="51224" name="AutoShape 28" descr="1b067"/>
            <p:cNvSpPr>
              <a:spLocks noChangeArrowheads="1"/>
            </p:cNvSpPr>
            <p:nvPr/>
          </p:nvSpPr>
          <p:spPr bwMode="auto">
            <a:xfrm>
              <a:off x="3264" y="440"/>
              <a:ext cx="2088" cy="1080"/>
            </a:xfrm>
            <a:prstGeom prst="cloudCallout">
              <a:avLst>
                <a:gd name="adj1" fmla="val 37454"/>
                <a:gd name="adj2" fmla="val 47963"/>
              </a:avLst>
            </a:prstGeom>
            <a:noFill/>
            <a:ln w="9525">
              <a:solidFill>
                <a:srgbClr val="FF0000"/>
              </a:solidFill>
              <a:round/>
              <a:headEnd/>
              <a:tailEnd/>
            </a:ln>
          </p:spPr>
          <p:txBody>
            <a:bodyPr anchor="ctr"/>
            <a:lstStyle/>
            <a:p>
              <a:pPr>
                <a:spcBef>
                  <a:spcPct val="0"/>
                </a:spcBef>
              </a:pPr>
              <a:endParaRPr lang="zh-CN" altLang="en-US" sz="2800" b="1">
                <a:ea typeface="楷体_GB2312" pitchFamily="49" charset="-122"/>
              </a:endParaRPr>
            </a:p>
          </p:txBody>
        </p:sp>
      </p:gr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63557"/>
                                        </p:tgtEl>
                                        <p:attrNameLst>
                                          <p:attrName>style.visibility</p:attrName>
                                        </p:attrNameLst>
                                      </p:cBhvr>
                                      <p:to>
                                        <p:strVal val="visible"/>
                                      </p:to>
                                    </p:set>
                                    <p:animEffect transition="in" filter="wipe(left)">
                                      <p:cBhvr>
                                        <p:cTn id="7" dur="500"/>
                                        <p:tgtEl>
                                          <p:spTgt spid="663557"/>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663571"/>
                                        </p:tgtEl>
                                        <p:attrNameLst>
                                          <p:attrName>style.visibility</p:attrName>
                                        </p:attrNameLst>
                                      </p:cBhvr>
                                      <p:to>
                                        <p:strVal val="visible"/>
                                      </p:to>
                                    </p:set>
                                    <p:animEffect transition="in" filter="wipe(left)">
                                      <p:cBhvr>
                                        <p:cTn id="11" dur="500"/>
                                        <p:tgtEl>
                                          <p:spTgt spid="663571"/>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left)">
                                      <p:cBhvr>
                                        <p:cTn id="15" dur="500"/>
                                        <p:tgtEl>
                                          <p:spTgt spid="3"/>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663556"/>
                                        </p:tgtEl>
                                        <p:attrNameLst>
                                          <p:attrName>style.visibility</p:attrName>
                                        </p:attrNameLst>
                                      </p:cBhvr>
                                      <p:to>
                                        <p:strVal val="visible"/>
                                      </p:to>
                                    </p:set>
                                    <p:animEffect transition="in" filter="wipe(left)">
                                      <p:cBhvr>
                                        <p:cTn id="19" dur="500"/>
                                        <p:tgtEl>
                                          <p:spTgt spid="663556"/>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wipe(left)">
                                      <p:cBhvr>
                                        <p:cTn id="23" dur="500"/>
                                        <p:tgtEl>
                                          <p:spTgt spid="2"/>
                                        </p:tgtEl>
                                      </p:cBhvr>
                                    </p:animEffect>
                                  </p:childTnLst>
                                </p:cTn>
                              </p:par>
                            </p:childTnLst>
                          </p:cTn>
                        </p:par>
                        <p:par>
                          <p:cTn id="24" fill="hold">
                            <p:stCondLst>
                              <p:cond delay="2500"/>
                            </p:stCondLst>
                            <p:childTnLst>
                              <p:par>
                                <p:cTn id="25" presetID="22" presetClass="entr" presetSubtype="8" fill="hold" nodeType="after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ipe(left)">
                                      <p:cBhvr>
                                        <p:cTn id="27" dur="50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663559"/>
                                        </p:tgtEl>
                                        <p:attrNameLst>
                                          <p:attrName>style.visibility</p:attrName>
                                        </p:attrNameLst>
                                      </p:cBhvr>
                                      <p:to>
                                        <p:strVal val="visible"/>
                                      </p:to>
                                    </p:set>
                                    <p:animEffect transition="in" filter="wipe(left)">
                                      <p:cBhvr>
                                        <p:cTn id="32" dur="500"/>
                                        <p:tgtEl>
                                          <p:spTgt spid="663559"/>
                                        </p:tgtEl>
                                      </p:cBhvr>
                                    </p:animEffect>
                                  </p:childTnLst>
                                  <p:subTnLst>
                                    <p:set>
                                      <p:cBhvr override="childStyle">
                                        <p:cTn dur="1" fill="hold" display="0" masterRel="sameClick" afterEffect="1">
                                          <p:stCondLst>
                                            <p:cond evt="end" delay="0">
                                              <p:tn val="30"/>
                                            </p:cond>
                                          </p:stCondLst>
                                        </p:cTn>
                                        <p:tgtEl>
                                          <p:spTgt spid="663559"/>
                                        </p:tgtEl>
                                        <p:attrNameLst>
                                          <p:attrName>style.visibility</p:attrName>
                                        </p:attrNameLst>
                                      </p:cBhvr>
                                      <p:to>
                                        <p:strVal val="hidden"/>
                                      </p:to>
                                    </p:set>
                                  </p:subTnLst>
                                </p:cTn>
                              </p:par>
                            </p:childTnLst>
                          </p:cTn>
                        </p:par>
                        <p:par>
                          <p:cTn id="33" fill="hold">
                            <p:stCondLst>
                              <p:cond delay="500"/>
                            </p:stCondLst>
                            <p:childTnLst>
                              <p:par>
                                <p:cTn id="34" presetID="22" presetClass="entr" presetSubtype="2" fill="hold" grpId="0" nodeType="afterEffect">
                                  <p:stCondLst>
                                    <p:cond delay="0"/>
                                  </p:stCondLst>
                                  <p:childTnLst>
                                    <p:set>
                                      <p:cBhvr>
                                        <p:cTn id="35" dur="1" fill="hold">
                                          <p:stCondLst>
                                            <p:cond delay="0"/>
                                          </p:stCondLst>
                                        </p:cTn>
                                        <p:tgtEl>
                                          <p:spTgt spid="663560"/>
                                        </p:tgtEl>
                                        <p:attrNameLst>
                                          <p:attrName>style.visibility</p:attrName>
                                        </p:attrNameLst>
                                      </p:cBhvr>
                                      <p:to>
                                        <p:strVal val="visible"/>
                                      </p:to>
                                    </p:set>
                                    <p:animEffect transition="in" filter="wipe(right)">
                                      <p:cBhvr>
                                        <p:cTn id="36" dur="500"/>
                                        <p:tgtEl>
                                          <p:spTgt spid="663560"/>
                                        </p:tgtEl>
                                      </p:cBhvr>
                                    </p:animEffect>
                                  </p:childTnLst>
                                  <p:subTnLst>
                                    <p:set>
                                      <p:cBhvr override="childStyle">
                                        <p:cTn dur="1" fill="hold" display="0" masterRel="sameClick" afterEffect="1">
                                          <p:stCondLst>
                                            <p:cond evt="end" delay="0">
                                              <p:tn val="34"/>
                                            </p:cond>
                                          </p:stCondLst>
                                        </p:cTn>
                                        <p:tgtEl>
                                          <p:spTgt spid="663560"/>
                                        </p:tgtEl>
                                        <p:attrNameLst>
                                          <p:attrName>style.visibility</p:attrName>
                                        </p:attrNameLst>
                                      </p:cBhvr>
                                      <p:to>
                                        <p:strVal val="hidden"/>
                                      </p:to>
                                    </p:set>
                                  </p:subTnLst>
                                </p:cTn>
                              </p:par>
                            </p:childTnLst>
                          </p:cTn>
                        </p:par>
                        <p:par>
                          <p:cTn id="37" fill="hold">
                            <p:stCondLst>
                              <p:cond delay="1000"/>
                            </p:stCondLst>
                            <p:childTnLst>
                              <p:par>
                                <p:cTn id="38" presetID="22" presetClass="entr" presetSubtype="8" fill="hold" grpId="0" nodeType="afterEffect">
                                  <p:stCondLst>
                                    <p:cond delay="0"/>
                                  </p:stCondLst>
                                  <p:childTnLst>
                                    <p:set>
                                      <p:cBhvr>
                                        <p:cTn id="39" dur="1" fill="hold">
                                          <p:stCondLst>
                                            <p:cond delay="0"/>
                                          </p:stCondLst>
                                        </p:cTn>
                                        <p:tgtEl>
                                          <p:spTgt spid="663561"/>
                                        </p:tgtEl>
                                        <p:attrNameLst>
                                          <p:attrName>style.visibility</p:attrName>
                                        </p:attrNameLst>
                                      </p:cBhvr>
                                      <p:to>
                                        <p:strVal val="visible"/>
                                      </p:to>
                                    </p:set>
                                    <p:animEffect transition="in" filter="wipe(left)">
                                      <p:cBhvr>
                                        <p:cTn id="40" dur="500"/>
                                        <p:tgtEl>
                                          <p:spTgt spid="663561"/>
                                        </p:tgtEl>
                                      </p:cBhvr>
                                    </p:animEffect>
                                  </p:childTnLst>
                                  <p:subTnLst>
                                    <p:set>
                                      <p:cBhvr override="childStyle">
                                        <p:cTn dur="1" fill="hold" display="0" masterRel="sameClick" afterEffect="1">
                                          <p:stCondLst>
                                            <p:cond evt="end" delay="0">
                                              <p:tn val="38"/>
                                            </p:cond>
                                          </p:stCondLst>
                                        </p:cTn>
                                        <p:tgtEl>
                                          <p:spTgt spid="663561"/>
                                        </p:tgtEl>
                                        <p:attrNameLst>
                                          <p:attrName>style.visibility</p:attrName>
                                        </p:attrNameLst>
                                      </p:cBhvr>
                                      <p:to>
                                        <p:strVal val="hidden"/>
                                      </p:to>
                                    </p:set>
                                  </p:subTnLst>
                                </p:cTn>
                              </p:par>
                            </p:childTnLst>
                          </p:cTn>
                        </p:par>
                        <p:par>
                          <p:cTn id="41" fill="hold">
                            <p:stCondLst>
                              <p:cond delay="1500"/>
                            </p:stCondLst>
                            <p:childTnLst>
                              <p:par>
                                <p:cTn id="42" presetID="22" presetClass="entr" presetSubtype="2" fill="hold" grpId="0" nodeType="afterEffect">
                                  <p:stCondLst>
                                    <p:cond delay="0"/>
                                  </p:stCondLst>
                                  <p:childTnLst>
                                    <p:set>
                                      <p:cBhvr>
                                        <p:cTn id="43" dur="1" fill="hold">
                                          <p:stCondLst>
                                            <p:cond delay="0"/>
                                          </p:stCondLst>
                                        </p:cTn>
                                        <p:tgtEl>
                                          <p:spTgt spid="663562"/>
                                        </p:tgtEl>
                                        <p:attrNameLst>
                                          <p:attrName>style.visibility</p:attrName>
                                        </p:attrNameLst>
                                      </p:cBhvr>
                                      <p:to>
                                        <p:strVal val="visible"/>
                                      </p:to>
                                    </p:set>
                                    <p:animEffect transition="in" filter="wipe(right)">
                                      <p:cBhvr>
                                        <p:cTn id="44" dur="500"/>
                                        <p:tgtEl>
                                          <p:spTgt spid="663562"/>
                                        </p:tgtEl>
                                      </p:cBhvr>
                                    </p:animEffect>
                                  </p:childTnLst>
                                  <p:subTnLst>
                                    <p:set>
                                      <p:cBhvr override="childStyle">
                                        <p:cTn dur="1" fill="hold" display="0" masterRel="sameClick" afterEffect="1">
                                          <p:stCondLst>
                                            <p:cond evt="end" delay="0">
                                              <p:tn val="42"/>
                                            </p:cond>
                                          </p:stCondLst>
                                        </p:cTn>
                                        <p:tgtEl>
                                          <p:spTgt spid="663562"/>
                                        </p:tgtEl>
                                        <p:attrNameLst>
                                          <p:attrName>style.visibility</p:attrName>
                                        </p:attrNameLst>
                                      </p:cBhvr>
                                      <p:to>
                                        <p:strVal val="hidden"/>
                                      </p:to>
                                    </p:set>
                                  </p:subTnLst>
                                </p:cTn>
                              </p:par>
                            </p:childTnLst>
                          </p:cTn>
                        </p:par>
                        <p:par>
                          <p:cTn id="45" fill="hold">
                            <p:stCondLst>
                              <p:cond delay="2000"/>
                            </p:stCondLst>
                            <p:childTnLst>
                              <p:par>
                                <p:cTn id="46" presetID="22" presetClass="entr" presetSubtype="8" fill="hold" grpId="0" nodeType="afterEffect">
                                  <p:stCondLst>
                                    <p:cond delay="0"/>
                                  </p:stCondLst>
                                  <p:childTnLst>
                                    <p:set>
                                      <p:cBhvr>
                                        <p:cTn id="47" dur="1" fill="hold">
                                          <p:stCondLst>
                                            <p:cond delay="0"/>
                                          </p:stCondLst>
                                        </p:cTn>
                                        <p:tgtEl>
                                          <p:spTgt spid="663563"/>
                                        </p:tgtEl>
                                        <p:attrNameLst>
                                          <p:attrName>style.visibility</p:attrName>
                                        </p:attrNameLst>
                                      </p:cBhvr>
                                      <p:to>
                                        <p:strVal val="visible"/>
                                      </p:to>
                                    </p:set>
                                    <p:animEffect transition="in" filter="wipe(left)">
                                      <p:cBhvr>
                                        <p:cTn id="48" dur="500"/>
                                        <p:tgtEl>
                                          <p:spTgt spid="663563"/>
                                        </p:tgtEl>
                                      </p:cBhvr>
                                    </p:animEffect>
                                  </p:childTnLst>
                                  <p:subTnLst>
                                    <p:set>
                                      <p:cBhvr override="childStyle">
                                        <p:cTn dur="1" fill="hold" display="0" masterRel="sameClick" afterEffect="1">
                                          <p:stCondLst>
                                            <p:cond evt="end" delay="0">
                                              <p:tn val="46"/>
                                            </p:cond>
                                          </p:stCondLst>
                                        </p:cTn>
                                        <p:tgtEl>
                                          <p:spTgt spid="663563"/>
                                        </p:tgtEl>
                                        <p:attrNameLst>
                                          <p:attrName>style.visibility</p:attrName>
                                        </p:attrNameLst>
                                      </p:cBhvr>
                                      <p:to>
                                        <p:strVal val="hidden"/>
                                      </p:to>
                                    </p:set>
                                  </p:subTnLst>
                                </p:cTn>
                              </p:par>
                            </p:childTnLst>
                          </p:cTn>
                        </p:par>
                        <p:par>
                          <p:cTn id="49" fill="hold">
                            <p:stCondLst>
                              <p:cond delay="2500"/>
                            </p:stCondLst>
                            <p:childTnLst>
                              <p:par>
                                <p:cTn id="50" presetID="22" presetClass="entr" presetSubtype="2" fill="hold" grpId="0" nodeType="afterEffect">
                                  <p:stCondLst>
                                    <p:cond delay="0"/>
                                  </p:stCondLst>
                                  <p:childTnLst>
                                    <p:set>
                                      <p:cBhvr>
                                        <p:cTn id="51" dur="1" fill="hold">
                                          <p:stCondLst>
                                            <p:cond delay="0"/>
                                          </p:stCondLst>
                                        </p:cTn>
                                        <p:tgtEl>
                                          <p:spTgt spid="663564"/>
                                        </p:tgtEl>
                                        <p:attrNameLst>
                                          <p:attrName>style.visibility</p:attrName>
                                        </p:attrNameLst>
                                      </p:cBhvr>
                                      <p:to>
                                        <p:strVal val="visible"/>
                                      </p:to>
                                    </p:set>
                                    <p:animEffect transition="in" filter="wipe(right)">
                                      <p:cBhvr>
                                        <p:cTn id="52" dur="500"/>
                                        <p:tgtEl>
                                          <p:spTgt spid="663564"/>
                                        </p:tgtEl>
                                      </p:cBhvr>
                                    </p:animEffect>
                                  </p:childTnLst>
                                  <p:subTnLst>
                                    <p:set>
                                      <p:cBhvr override="childStyle">
                                        <p:cTn dur="1" fill="hold" display="0" masterRel="sameClick" afterEffect="1">
                                          <p:stCondLst>
                                            <p:cond evt="end" delay="0">
                                              <p:tn val="50"/>
                                            </p:cond>
                                          </p:stCondLst>
                                        </p:cTn>
                                        <p:tgtEl>
                                          <p:spTgt spid="663564"/>
                                        </p:tgtEl>
                                        <p:attrNameLst>
                                          <p:attrName>style.visibility</p:attrName>
                                        </p:attrNameLst>
                                      </p:cBhvr>
                                      <p:to>
                                        <p:strVal val="hidden"/>
                                      </p:to>
                                    </p:set>
                                  </p:subTnLst>
                                </p:cTn>
                              </p:par>
                            </p:childTnLst>
                          </p:cTn>
                        </p:par>
                        <p:par>
                          <p:cTn id="53" fill="hold">
                            <p:stCondLst>
                              <p:cond delay="3000"/>
                            </p:stCondLst>
                            <p:childTnLst>
                              <p:par>
                                <p:cTn id="54" presetID="22" presetClass="entr" presetSubtype="8" fill="hold" grpId="0" nodeType="afterEffect">
                                  <p:stCondLst>
                                    <p:cond delay="0"/>
                                  </p:stCondLst>
                                  <p:childTnLst>
                                    <p:set>
                                      <p:cBhvr>
                                        <p:cTn id="55" dur="1" fill="hold">
                                          <p:stCondLst>
                                            <p:cond delay="0"/>
                                          </p:stCondLst>
                                        </p:cTn>
                                        <p:tgtEl>
                                          <p:spTgt spid="663565"/>
                                        </p:tgtEl>
                                        <p:attrNameLst>
                                          <p:attrName>style.visibility</p:attrName>
                                        </p:attrNameLst>
                                      </p:cBhvr>
                                      <p:to>
                                        <p:strVal val="visible"/>
                                      </p:to>
                                    </p:set>
                                    <p:animEffect transition="in" filter="wipe(left)">
                                      <p:cBhvr>
                                        <p:cTn id="56" dur="500"/>
                                        <p:tgtEl>
                                          <p:spTgt spid="663565"/>
                                        </p:tgtEl>
                                      </p:cBhvr>
                                    </p:animEffect>
                                  </p:childTnLst>
                                  <p:subTnLst>
                                    <p:set>
                                      <p:cBhvr override="childStyle">
                                        <p:cTn dur="1" fill="hold" display="0" masterRel="sameClick" afterEffect="1">
                                          <p:stCondLst>
                                            <p:cond evt="end" delay="0">
                                              <p:tn val="54"/>
                                            </p:cond>
                                          </p:stCondLst>
                                        </p:cTn>
                                        <p:tgtEl>
                                          <p:spTgt spid="663565"/>
                                        </p:tgtEl>
                                        <p:attrNameLst>
                                          <p:attrName>style.visibility</p:attrName>
                                        </p:attrNameLst>
                                      </p:cBhvr>
                                      <p:to>
                                        <p:strVal val="hidden"/>
                                      </p:to>
                                    </p:set>
                                  </p:subTnLst>
                                </p:cTn>
                              </p:par>
                            </p:childTnLst>
                          </p:cTn>
                        </p:par>
                        <p:par>
                          <p:cTn id="57" fill="hold">
                            <p:stCondLst>
                              <p:cond delay="3500"/>
                            </p:stCondLst>
                            <p:childTnLst>
                              <p:par>
                                <p:cTn id="58" presetID="22" presetClass="entr" presetSubtype="2" fill="hold" grpId="0" nodeType="afterEffect">
                                  <p:stCondLst>
                                    <p:cond delay="0"/>
                                  </p:stCondLst>
                                  <p:childTnLst>
                                    <p:set>
                                      <p:cBhvr>
                                        <p:cTn id="59" dur="1" fill="hold">
                                          <p:stCondLst>
                                            <p:cond delay="0"/>
                                          </p:stCondLst>
                                        </p:cTn>
                                        <p:tgtEl>
                                          <p:spTgt spid="663566"/>
                                        </p:tgtEl>
                                        <p:attrNameLst>
                                          <p:attrName>style.visibility</p:attrName>
                                        </p:attrNameLst>
                                      </p:cBhvr>
                                      <p:to>
                                        <p:strVal val="visible"/>
                                      </p:to>
                                    </p:set>
                                    <p:animEffect transition="in" filter="wipe(right)">
                                      <p:cBhvr>
                                        <p:cTn id="60" dur="500"/>
                                        <p:tgtEl>
                                          <p:spTgt spid="663566"/>
                                        </p:tgtEl>
                                      </p:cBhvr>
                                    </p:animEffect>
                                  </p:childTnLst>
                                  <p:subTnLst>
                                    <p:set>
                                      <p:cBhvr override="childStyle">
                                        <p:cTn dur="1" fill="hold" display="0" masterRel="sameClick" afterEffect="1">
                                          <p:stCondLst>
                                            <p:cond evt="end" delay="0">
                                              <p:tn val="58"/>
                                            </p:cond>
                                          </p:stCondLst>
                                        </p:cTn>
                                        <p:tgtEl>
                                          <p:spTgt spid="663566"/>
                                        </p:tgtEl>
                                        <p:attrNameLst>
                                          <p:attrName>style.visibility</p:attrName>
                                        </p:attrNameLst>
                                      </p:cBhvr>
                                      <p:to>
                                        <p:strVal val="hidden"/>
                                      </p:to>
                                    </p:set>
                                  </p:subTnLst>
                                </p:cTn>
                              </p:par>
                            </p:childTnLst>
                          </p:cTn>
                        </p:par>
                        <p:par>
                          <p:cTn id="61" fill="hold">
                            <p:stCondLst>
                              <p:cond delay="4000"/>
                            </p:stCondLst>
                            <p:childTnLst>
                              <p:par>
                                <p:cTn id="62" presetID="22" presetClass="entr" presetSubtype="8" fill="hold" grpId="0" nodeType="afterEffect">
                                  <p:stCondLst>
                                    <p:cond delay="0"/>
                                  </p:stCondLst>
                                  <p:childTnLst>
                                    <p:set>
                                      <p:cBhvr>
                                        <p:cTn id="63" dur="1" fill="hold">
                                          <p:stCondLst>
                                            <p:cond delay="0"/>
                                          </p:stCondLst>
                                        </p:cTn>
                                        <p:tgtEl>
                                          <p:spTgt spid="663570"/>
                                        </p:tgtEl>
                                        <p:attrNameLst>
                                          <p:attrName>style.visibility</p:attrName>
                                        </p:attrNameLst>
                                      </p:cBhvr>
                                      <p:to>
                                        <p:strVal val="visible"/>
                                      </p:to>
                                    </p:set>
                                    <p:animEffect transition="in" filter="wipe(left)">
                                      <p:cBhvr>
                                        <p:cTn id="64" dur="500"/>
                                        <p:tgtEl>
                                          <p:spTgt spid="663570"/>
                                        </p:tgtEl>
                                      </p:cBhvr>
                                    </p:animEffect>
                                  </p:childTnLst>
                                  <p:subTnLst>
                                    <p:set>
                                      <p:cBhvr override="childStyle">
                                        <p:cTn dur="1" fill="hold" display="0" masterRel="sameClick" afterEffect="1">
                                          <p:stCondLst>
                                            <p:cond evt="end" delay="0">
                                              <p:tn val="62"/>
                                            </p:cond>
                                          </p:stCondLst>
                                        </p:cTn>
                                        <p:tgtEl>
                                          <p:spTgt spid="663570"/>
                                        </p:tgtEl>
                                        <p:attrNameLst>
                                          <p:attrName>style.visibility</p:attrName>
                                        </p:attrNameLst>
                                      </p:cBhvr>
                                      <p:to>
                                        <p:strVal val="hidden"/>
                                      </p:to>
                                    </p:set>
                                  </p:subTnLst>
                                </p:cTn>
                              </p:par>
                            </p:childTnLst>
                          </p:cTn>
                        </p:par>
                        <p:par>
                          <p:cTn id="65" fill="hold">
                            <p:stCondLst>
                              <p:cond delay="4500"/>
                            </p:stCondLst>
                            <p:childTnLst>
                              <p:par>
                                <p:cTn id="66" presetID="22" presetClass="entr" presetSubtype="2" fill="hold" grpId="0" nodeType="afterEffect">
                                  <p:stCondLst>
                                    <p:cond delay="0"/>
                                  </p:stCondLst>
                                  <p:childTnLst>
                                    <p:set>
                                      <p:cBhvr>
                                        <p:cTn id="67" dur="1" fill="hold">
                                          <p:stCondLst>
                                            <p:cond delay="0"/>
                                          </p:stCondLst>
                                        </p:cTn>
                                        <p:tgtEl>
                                          <p:spTgt spid="663568"/>
                                        </p:tgtEl>
                                        <p:attrNameLst>
                                          <p:attrName>style.visibility</p:attrName>
                                        </p:attrNameLst>
                                      </p:cBhvr>
                                      <p:to>
                                        <p:strVal val="visible"/>
                                      </p:to>
                                    </p:set>
                                    <p:animEffect transition="in" filter="wipe(right)">
                                      <p:cBhvr>
                                        <p:cTn id="68" dur="500"/>
                                        <p:tgtEl>
                                          <p:spTgt spid="663568"/>
                                        </p:tgtEl>
                                      </p:cBhvr>
                                    </p:animEffect>
                                  </p:childTnLst>
                                  <p:subTnLst>
                                    <p:set>
                                      <p:cBhvr override="childStyle">
                                        <p:cTn dur="1" fill="hold" display="0" masterRel="sameClick" afterEffect="1">
                                          <p:stCondLst>
                                            <p:cond evt="end" delay="0">
                                              <p:tn val="66"/>
                                            </p:cond>
                                          </p:stCondLst>
                                        </p:cTn>
                                        <p:tgtEl>
                                          <p:spTgt spid="663568"/>
                                        </p:tgtEl>
                                        <p:attrNameLst>
                                          <p:attrName>style.visibility</p:attrName>
                                        </p:attrNameLst>
                                      </p:cBhvr>
                                      <p:to>
                                        <p:strVal val="hidden"/>
                                      </p:to>
                                    </p:set>
                                  </p:subTnLst>
                                </p:cTn>
                              </p:par>
                            </p:childTnLst>
                          </p:cTn>
                        </p:par>
                        <p:par>
                          <p:cTn id="69" fill="hold">
                            <p:stCondLst>
                              <p:cond delay="5000"/>
                            </p:stCondLst>
                            <p:childTnLst>
                              <p:par>
                                <p:cTn id="70" presetID="22" presetClass="entr" presetSubtype="8" fill="hold" grpId="0" nodeType="afterEffect">
                                  <p:stCondLst>
                                    <p:cond delay="0"/>
                                  </p:stCondLst>
                                  <p:childTnLst>
                                    <p:set>
                                      <p:cBhvr>
                                        <p:cTn id="71" dur="1" fill="hold">
                                          <p:stCondLst>
                                            <p:cond delay="0"/>
                                          </p:stCondLst>
                                        </p:cTn>
                                        <p:tgtEl>
                                          <p:spTgt spid="663567"/>
                                        </p:tgtEl>
                                        <p:attrNameLst>
                                          <p:attrName>style.visibility</p:attrName>
                                        </p:attrNameLst>
                                      </p:cBhvr>
                                      <p:to>
                                        <p:strVal val="visible"/>
                                      </p:to>
                                    </p:set>
                                    <p:animEffect transition="in" filter="wipe(left)">
                                      <p:cBhvr>
                                        <p:cTn id="72" dur="500"/>
                                        <p:tgtEl>
                                          <p:spTgt spid="663567"/>
                                        </p:tgtEl>
                                      </p:cBhvr>
                                    </p:animEffect>
                                  </p:childTnLst>
                                </p:cTn>
                              </p:par>
                            </p:childTnLst>
                          </p:cTn>
                        </p:par>
                        <p:par>
                          <p:cTn id="73" fill="hold">
                            <p:stCondLst>
                              <p:cond delay="5500"/>
                            </p:stCondLst>
                            <p:childTnLst>
                              <p:par>
                                <p:cTn id="74" presetID="22" presetClass="entr" presetSubtype="2" fill="hold" grpId="0" nodeType="afterEffect">
                                  <p:stCondLst>
                                    <p:cond delay="0"/>
                                  </p:stCondLst>
                                  <p:childTnLst>
                                    <p:set>
                                      <p:cBhvr>
                                        <p:cTn id="75" dur="1" fill="hold">
                                          <p:stCondLst>
                                            <p:cond delay="0"/>
                                          </p:stCondLst>
                                        </p:cTn>
                                        <p:tgtEl>
                                          <p:spTgt spid="663569"/>
                                        </p:tgtEl>
                                        <p:attrNameLst>
                                          <p:attrName>style.visibility</p:attrName>
                                        </p:attrNameLst>
                                      </p:cBhvr>
                                      <p:to>
                                        <p:strVal val="visible"/>
                                      </p:to>
                                    </p:set>
                                    <p:animEffect transition="in" filter="wipe(right)">
                                      <p:cBhvr>
                                        <p:cTn id="76" dur="500"/>
                                        <p:tgtEl>
                                          <p:spTgt spid="663569"/>
                                        </p:tgtEl>
                                      </p:cBhvr>
                                    </p:animEffect>
                                  </p:childTnLst>
                                </p:cTn>
                              </p:par>
                            </p:childTnLst>
                          </p:cTn>
                        </p:par>
                        <p:par>
                          <p:cTn id="77" fill="hold">
                            <p:stCondLst>
                              <p:cond delay="6000"/>
                            </p:stCondLst>
                            <p:childTnLst>
                              <p:par>
                                <p:cTn id="78" presetID="23" presetClass="entr" presetSubtype="16" fill="hold" grpId="0" nodeType="afterEffect">
                                  <p:stCondLst>
                                    <p:cond delay="0"/>
                                  </p:stCondLst>
                                  <p:childTnLst>
                                    <p:set>
                                      <p:cBhvr>
                                        <p:cTn id="79" dur="1" fill="hold">
                                          <p:stCondLst>
                                            <p:cond delay="0"/>
                                          </p:stCondLst>
                                        </p:cTn>
                                        <p:tgtEl>
                                          <p:spTgt spid="663555"/>
                                        </p:tgtEl>
                                        <p:attrNameLst>
                                          <p:attrName>style.visibility</p:attrName>
                                        </p:attrNameLst>
                                      </p:cBhvr>
                                      <p:to>
                                        <p:strVal val="visible"/>
                                      </p:to>
                                    </p:set>
                                    <p:anim calcmode="lin" valueType="num">
                                      <p:cBhvr>
                                        <p:cTn id="80" dur="500" fill="hold"/>
                                        <p:tgtEl>
                                          <p:spTgt spid="663555"/>
                                        </p:tgtEl>
                                        <p:attrNameLst>
                                          <p:attrName>ppt_w</p:attrName>
                                        </p:attrNameLst>
                                      </p:cBhvr>
                                      <p:tavLst>
                                        <p:tav tm="0">
                                          <p:val>
                                            <p:fltVal val="0"/>
                                          </p:val>
                                        </p:tav>
                                        <p:tav tm="100000">
                                          <p:val>
                                            <p:strVal val="#ppt_w"/>
                                          </p:val>
                                        </p:tav>
                                      </p:tavLst>
                                    </p:anim>
                                    <p:anim calcmode="lin" valueType="num">
                                      <p:cBhvr>
                                        <p:cTn id="81" dur="500" fill="hold"/>
                                        <p:tgtEl>
                                          <p:spTgt spid="663555"/>
                                        </p:tgtEl>
                                        <p:attrNameLst>
                                          <p:attrName>ppt_h</p:attrName>
                                        </p:attrNameLst>
                                      </p:cBhvr>
                                      <p:tavLst>
                                        <p:tav tm="0">
                                          <p:val>
                                            <p:fltVal val="0"/>
                                          </p:val>
                                        </p:tav>
                                        <p:tav tm="100000">
                                          <p:val>
                                            <p:strVal val="#ppt_h"/>
                                          </p:val>
                                        </p:tav>
                                      </p:tavLst>
                                    </p:anim>
                                  </p:childTnLst>
                                </p:cTn>
                              </p:par>
                            </p:childTnLst>
                          </p:cTn>
                        </p:par>
                        <p:par>
                          <p:cTn id="82" fill="hold">
                            <p:stCondLst>
                              <p:cond delay="6500"/>
                            </p:stCondLst>
                            <p:childTnLst>
                              <p:par>
                                <p:cTn id="83" presetID="22" presetClass="entr" presetSubtype="8" fill="hold" grpId="0" nodeType="afterEffect">
                                  <p:stCondLst>
                                    <p:cond delay="0"/>
                                  </p:stCondLst>
                                  <p:childTnLst>
                                    <p:set>
                                      <p:cBhvr>
                                        <p:cTn id="84" dur="1" fill="hold">
                                          <p:stCondLst>
                                            <p:cond delay="0"/>
                                          </p:stCondLst>
                                        </p:cTn>
                                        <p:tgtEl>
                                          <p:spTgt spid="663558"/>
                                        </p:tgtEl>
                                        <p:attrNameLst>
                                          <p:attrName>style.visibility</p:attrName>
                                        </p:attrNameLst>
                                      </p:cBhvr>
                                      <p:to>
                                        <p:strVal val="visible"/>
                                      </p:to>
                                    </p:set>
                                    <p:animEffect transition="in" filter="wipe(left)">
                                      <p:cBhvr>
                                        <p:cTn id="85" dur="500"/>
                                        <p:tgtEl>
                                          <p:spTgt spid="6635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3555" grpId="0" autoUpdateAnimBg="0"/>
      <p:bldP spid="663558" grpId="0" autoUpdateAnimBg="0"/>
      <p:bldP spid="663559" grpId="0" animBg="1"/>
      <p:bldP spid="663560" grpId="0" animBg="1"/>
      <p:bldP spid="663561" grpId="0" animBg="1"/>
      <p:bldP spid="663562" grpId="0" animBg="1"/>
      <p:bldP spid="663563" grpId="0" animBg="1"/>
      <p:bldP spid="663564" grpId="0" animBg="1"/>
      <p:bldP spid="663565" grpId="0" animBg="1"/>
      <p:bldP spid="663566" grpId="0" animBg="1"/>
      <p:bldP spid="663567" grpId="0" animBg="1"/>
      <p:bldP spid="663568" grpId="0" animBg="1"/>
      <p:bldP spid="663569" grpId="0" animBg="1"/>
      <p:bldP spid="663570" grpId="0" animBg="1"/>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66626" name="Rectangle 2"/>
          <p:cNvSpPr>
            <a:spLocks noChangeArrowheads="1"/>
          </p:cNvSpPr>
          <p:nvPr/>
        </p:nvSpPr>
        <p:spPr bwMode="auto">
          <a:xfrm>
            <a:off x="539750" y="1947864"/>
            <a:ext cx="503238" cy="2763834"/>
          </a:xfrm>
          <a:prstGeom prst="rect">
            <a:avLst/>
          </a:prstGeom>
          <a:solidFill>
            <a:schemeClr val="accent2">
              <a:alpha val="50195"/>
            </a:schemeClr>
          </a:solidFill>
          <a:ln w="9525">
            <a:noFill/>
            <a:miter lim="800000"/>
            <a:headEnd/>
            <a:tailEnd/>
          </a:ln>
        </p:spPr>
        <p:txBody>
          <a:bodyPr anchor="ctr">
            <a:spAutoFit/>
          </a:bodyPr>
          <a:lstStyle/>
          <a:p>
            <a:pPr>
              <a:spcBef>
                <a:spcPct val="30000"/>
              </a:spcBef>
            </a:pPr>
            <a:r>
              <a:rPr lang="zh-CN" altLang="en-US" sz="2800" b="1" dirty="0">
                <a:ea typeface="华文中宋" pitchFamily="2" charset="-122"/>
              </a:rPr>
              <a:t>劳</a:t>
            </a:r>
          </a:p>
          <a:p>
            <a:pPr>
              <a:spcBef>
                <a:spcPct val="30000"/>
              </a:spcBef>
            </a:pPr>
            <a:r>
              <a:rPr lang="zh-CN" altLang="en-US" sz="2800" b="1" dirty="0">
                <a:ea typeface="华文中宋" pitchFamily="2" charset="-122"/>
              </a:rPr>
              <a:t>动</a:t>
            </a:r>
          </a:p>
          <a:p>
            <a:pPr>
              <a:spcBef>
                <a:spcPct val="30000"/>
              </a:spcBef>
            </a:pPr>
            <a:r>
              <a:rPr lang="zh-CN" altLang="en-US" sz="2800" b="1" dirty="0">
                <a:ea typeface="华文中宋" pitchFamily="2" charset="-122"/>
              </a:rPr>
              <a:t>二</a:t>
            </a:r>
          </a:p>
          <a:p>
            <a:pPr>
              <a:spcBef>
                <a:spcPct val="30000"/>
              </a:spcBef>
            </a:pPr>
            <a:r>
              <a:rPr lang="zh-CN" altLang="en-US" sz="2800" b="1" dirty="0">
                <a:ea typeface="华文中宋" pitchFamily="2" charset="-122"/>
              </a:rPr>
              <a:t>重</a:t>
            </a:r>
          </a:p>
          <a:p>
            <a:pPr>
              <a:spcBef>
                <a:spcPct val="30000"/>
              </a:spcBef>
            </a:pPr>
            <a:r>
              <a:rPr lang="zh-CN" altLang="en-US" sz="2800" b="1" dirty="0">
                <a:ea typeface="华文中宋" pitchFamily="2" charset="-122"/>
              </a:rPr>
              <a:t>性</a:t>
            </a:r>
          </a:p>
        </p:txBody>
      </p:sp>
      <p:sp>
        <p:nvSpPr>
          <p:cNvPr id="666627" name="Rectangle 3"/>
          <p:cNvSpPr>
            <a:spLocks noChangeArrowheads="1"/>
          </p:cNvSpPr>
          <p:nvPr/>
        </p:nvSpPr>
        <p:spPr bwMode="auto">
          <a:xfrm>
            <a:off x="1816100" y="4419600"/>
            <a:ext cx="1752600" cy="685800"/>
          </a:xfrm>
          <a:prstGeom prst="rect">
            <a:avLst/>
          </a:prstGeom>
          <a:gradFill rotWithShape="0">
            <a:gsLst>
              <a:gs pos="0">
                <a:srgbClr val="66FFFF"/>
              </a:gs>
              <a:gs pos="100000">
                <a:schemeClr val="bg1"/>
              </a:gs>
            </a:gsLst>
            <a:path path="rect">
              <a:fillToRect l="100000" b="100000"/>
            </a:path>
          </a:gradFill>
          <a:ln w="57150">
            <a:solidFill>
              <a:srgbClr val="669900"/>
            </a:solidFill>
            <a:miter lim="800000"/>
            <a:headEnd/>
            <a:tailEnd/>
          </a:ln>
          <a:effectLst>
            <a:outerShdw dist="107763" dir="18900000" algn="ctr" rotWithShape="0">
              <a:schemeClr val="bg2"/>
            </a:outerShdw>
          </a:effectLst>
        </p:spPr>
        <p:txBody>
          <a:bodyPr wrap="none" anchor="ctr"/>
          <a:lstStyle/>
          <a:p>
            <a:pPr>
              <a:spcBef>
                <a:spcPct val="0"/>
              </a:spcBef>
              <a:defRPr/>
            </a:pPr>
            <a:r>
              <a:rPr lang="zh-CN" altLang="en-US" b="1">
                <a:solidFill>
                  <a:srgbClr val="FF0000"/>
                </a:solidFill>
                <a:latin typeface="方正魏碑简体" pitchFamily="2" charset="-122"/>
                <a:ea typeface="隶书" pitchFamily="49" charset="-122"/>
              </a:rPr>
              <a:t>抽象劳动</a:t>
            </a:r>
          </a:p>
        </p:txBody>
      </p:sp>
      <p:sp>
        <p:nvSpPr>
          <p:cNvPr id="666628" name="Rectangle 4"/>
          <p:cNvSpPr>
            <a:spLocks noChangeArrowheads="1"/>
          </p:cNvSpPr>
          <p:nvPr/>
        </p:nvSpPr>
        <p:spPr bwMode="auto">
          <a:xfrm>
            <a:off x="1803400" y="1752600"/>
            <a:ext cx="1676400" cy="762000"/>
          </a:xfrm>
          <a:prstGeom prst="rect">
            <a:avLst/>
          </a:prstGeom>
          <a:gradFill rotWithShape="0">
            <a:gsLst>
              <a:gs pos="0">
                <a:srgbClr val="66FFFF"/>
              </a:gs>
              <a:gs pos="100000">
                <a:srgbClr val="FFFFFF"/>
              </a:gs>
            </a:gsLst>
            <a:path path="rect">
              <a:fillToRect t="100000" r="100000"/>
            </a:path>
          </a:gradFill>
          <a:ln w="57150">
            <a:solidFill>
              <a:srgbClr val="669900"/>
            </a:solidFill>
            <a:miter lim="800000"/>
            <a:headEnd/>
            <a:tailEnd/>
          </a:ln>
        </p:spPr>
        <p:txBody>
          <a:bodyPr wrap="none" anchor="ctr"/>
          <a:lstStyle/>
          <a:p>
            <a:pPr>
              <a:spcBef>
                <a:spcPct val="0"/>
              </a:spcBef>
            </a:pPr>
            <a:r>
              <a:rPr lang="zh-CN" altLang="en-US" b="1">
                <a:solidFill>
                  <a:srgbClr val="FF0000"/>
                </a:solidFill>
                <a:latin typeface="方正魏碑简体"/>
                <a:ea typeface="隶书" pitchFamily="49" charset="-122"/>
              </a:rPr>
              <a:t>具体劳动</a:t>
            </a:r>
          </a:p>
        </p:txBody>
      </p:sp>
      <p:sp>
        <p:nvSpPr>
          <p:cNvPr id="666629" name="Rectangle 5"/>
          <p:cNvSpPr>
            <a:spLocks noChangeArrowheads="1"/>
          </p:cNvSpPr>
          <p:nvPr/>
        </p:nvSpPr>
        <p:spPr bwMode="auto">
          <a:xfrm>
            <a:off x="1828800" y="4381500"/>
            <a:ext cx="1752600" cy="685800"/>
          </a:xfrm>
          <a:prstGeom prst="rect">
            <a:avLst/>
          </a:prstGeom>
          <a:gradFill rotWithShape="0">
            <a:gsLst>
              <a:gs pos="0">
                <a:srgbClr val="FFFF99"/>
              </a:gs>
              <a:gs pos="50000">
                <a:schemeClr val="bg1"/>
              </a:gs>
              <a:gs pos="100000">
                <a:srgbClr val="FFFF99"/>
              </a:gs>
            </a:gsLst>
            <a:lin ang="18900000" scaled="1"/>
          </a:gradFill>
          <a:ln w="57150">
            <a:noFill/>
            <a:miter lim="800000"/>
            <a:headEnd/>
            <a:tailEnd/>
          </a:ln>
          <a:effectLst>
            <a:outerShdw dist="107763" dir="18900000" algn="ctr" rotWithShape="0">
              <a:schemeClr val="bg2"/>
            </a:outerShdw>
          </a:effectLst>
        </p:spPr>
        <p:txBody>
          <a:bodyPr wrap="none" anchor="ctr"/>
          <a:lstStyle/>
          <a:p>
            <a:pPr>
              <a:spcBef>
                <a:spcPct val="0"/>
              </a:spcBef>
              <a:defRPr/>
            </a:pPr>
            <a:r>
              <a:rPr lang="zh-CN" altLang="en-US" sz="2800" b="1">
                <a:latin typeface="宋体" pitchFamily="2" charset="-122"/>
                <a:ea typeface="隶书" pitchFamily="49" charset="-122"/>
              </a:rPr>
              <a:t>抽象劳动</a:t>
            </a:r>
          </a:p>
        </p:txBody>
      </p:sp>
      <p:sp>
        <p:nvSpPr>
          <p:cNvPr id="666630" name="Rectangle 6"/>
          <p:cNvSpPr>
            <a:spLocks noChangeArrowheads="1"/>
          </p:cNvSpPr>
          <p:nvPr/>
        </p:nvSpPr>
        <p:spPr bwMode="auto">
          <a:xfrm>
            <a:off x="1803400" y="1752600"/>
            <a:ext cx="1676400" cy="762000"/>
          </a:xfrm>
          <a:prstGeom prst="rect">
            <a:avLst/>
          </a:prstGeom>
          <a:gradFill rotWithShape="0">
            <a:gsLst>
              <a:gs pos="0">
                <a:srgbClr val="FFFF99"/>
              </a:gs>
              <a:gs pos="50000">
                <a:schemeClr val="bg1"/>
              </a:gs>
              <a:gs pos="100000">
                <a:srgbClr val="FFFF99"/>
              </a:gs>
            </a:gsLst>
            <a:lin ang="18900000" scaled="1"/>
          </a:gradFill>
          <a:ln w="57150">
            <a:noFill/>
            <a:miter lim="800000"/>
            <a:headEnd/>
            <a:tailEnd/>
          </a:ln>
          <a:effectLst>
            <a:outerShdw dist="107763" dir="18900000" algn="ctr" rotWithShape="0">
              <a:schemeClr val="bg2"/>
            </a:outerShdw>
          </a:effectLst>
        </p:spPr>
        <p:txBody>
          <a:bodyPr wrap="none" anchor="ctr"/>
          <a:lstStyle/>
          <a:p>
            <a:pPr>
              <a:spcBef>
                <a:spcPct val="0"/>
              </a:spcBef>
              <a:defRPr/>
            </a:pPr>
            <a:r>
              <a:rPr lang="zh-CN" altLang="en-US" sz="2800" b="1">
                <a:latin typeface="宋体" pitchFamily="2" charset="-122"/>
                <a:ea typeface="隶书" pitchFamily="49" charset="-122"/>
              </a:rPr>
              <a:t>具体劳动</a:t>
            </a:r>
          </a:p>
        </p:txBody>
      </p:sp>
      <p:sp>
        <p:nvSpPr>
          <p:cNvPr id="666631" name="Line 7"/>
          <p:cNvSpPr>
            <a:spLocks noChangeShapeType="1"/>
          </p:cNvSpPr>
          <p:nvPr/>
        </p:nvSpPr>
        <p:spPr bwMode="auto">
          <a:xfrm>
            <a:off x="1422400" y="4648200"/>
            <a:ext cx="381000" cy="0"/>
          </a:xfrm>
          <a:prstGeom prst="line">
            <a:avLst/>
          </a:prstGeom>
          <a:noFill/>
          <a:ln w="57150">
            <a:solidFill>
              <a:srgbClr val="669900"/>
            </a:solidFill>
            <a:round/>
            <a:headEnd/>
            <a:tailEnd/>
          </a:ln>
        </p:spPr>
        <p:txBody>
          <a:bodyPr/>
          <a:lstStyle/>
          <a:p>
            <a:endParaRPr lang="zh-CN" altLang="en-US"/>
          </a:p>
        </p:txBody>
      </p:sp>
      <p:sp>
        <p:nvSpPr>
          <p:cNvPr id="666632" name="Line 8"/>
          <p:cNvSpPr>
            <a:spLocks noChangeShapeType="1"/>
          </p:cNvSpPr>
          <p:nvPr/>
        </p:nvSpPr>
        <p:spPr bwMode="auto">
          <a:xfrm>
            <a:off x="1422400" y="2133600"/>
            <a:ext cx="0" cy="2514600"/>
          </a:xfrm>
          <a:prstGeom prst="line">
            <a:avLst/>
          </a:prstGeom>
          <a:noFill/>
          <a:ln w="57150">
            <a:solidFill>
              <a:srgbClr val="669900"/>
            </a:solidFill>
            <a:round/>
            <a:headEnd/>
            <a:tailEnd/>
          </a:ln>
        </p:spPr>
        <p:txBody>
          <a:bodyPr/>
          <a:lstStyle/>
          <a:p>
            <a:endParaRPr lang="zh-CN" altLang="en-US"/>
          </a:p>
        </p:txBody>
      </p:sp>
      <p:sp>
        <p:nvSpPr>
          <p:cNvPr id="666633" name="Line 9"/>
          <p:cNvSpPr>
            <a:spLocks noChangeShapeType="1"/>
          </p:cNvSpPr>
          <p:nvPr/>
        </p:nvSpPr>
        <p:spPr bwMode="auto">
          <a:xfrm>
            <a:off x="1117600" y="3429000"/>
            <a:ext cx="304800" cy="0"/>
          </a:xfrm>
          <a:prstGeom prst="line">
            <a:avLst/>
          </a:prstGeom>
          <a:noFill/>
          <a:ln w="57150">
            <a:solidFill>
              <a:srgbClr val="669900"/>
            </a:solidFill>
            <a:round/>
            <a:headEnd/>
            <a:tailEnd/>
          </a:ln>
        </p:spPr>
        <p:txBody>
          <a:bodyPr/>
          <a:lstStyle/>
          <a:p>
            <a:endParaRPr lang="zh-CN" altLang="en-US"/>
          </a:p>
        </p:txBody>
      </p:sp>
      <p:sp>
        <p:nvSpPr>
          <p:cNvPr id="666634" name="Line 10"/>
          <p:cNvSpPr>
            <a:spLocks noChangeShapeType="1"/>
          </p:cNvSpPr>
          <p:nvPr/>
        </p:nvSpPr>
        <p:spPr bwMode="auto">
          <a:xfrm>
            <a:off x="1422400" y="2133600"/>
            <a:ext cx="381000" cy="0"/>
          </a:xfrm>
          <a:prstGeom prst="line">
            <a:avLst/>
          </a:prstGeom>
          <a:noFill/>
          <a:ln w="57150">
            <a:solidFill>
              <a:srgbClr val="669900"/>
            </a:solidFill>
            <a:round/>
            <a:headEnd/>
            <a:tailEnd/>
          </a:ln>
        </p:spPr>
        <p:txBody>
          <a:bodyPr/>
          <a:lstStyle/>
          <a:p>
            <a:endParaRPr lang="zh-CN" altLang="en-US"/>
          </a:p>
        </p:txBody>
      </p:sp>
      <p:sp>
        <p:nvSpPr>
          <p:cNvPr id="52235" name="Rectangle 11"/>
          <p:cNvSpPr>
            <a:spLocks noChangeArrowheads="1"/>
          </p:cNvSpPr>
          <p:nvPr/>
        </p:nvSpPr>
        <p:spPr bwMode="auto">
          <a:xfrm>
            <a:off x="1547813" y="476250"/>
            <a:ext cx="7207250" cy="584775"/>
          </a:xfrm>
          <a:prstGeom prst="rect">
            <a:avLst/>
          </a:prstGeom>
          <a:noFill/>
          <a:ln w="9525">
            <a:noFill/>
            <a:miter lim="800000"/>
            <a:headEnd/>
            <a:tailEnd/>
          </a:ln>
        </p:spPr>
        <p:txBody>
          <a:bodyPr>
            <a:spAutoFit/>
          </a:bodyPr>
          <a:lstStyle/>
          <a:p>
            <a:pPr>
              <a:spcBef>
                <a:spcPct val="0"/>
              </a:spcBef>
              <a:buFont typeface="Wingdings" pitchFamily="2" charset="2"/>
              <a:buChar char="ü"/>
            </a:pPr>
            <a:r>
              <a:rPr lang="zh-CN" altLang="en-US" sz="3200" dirty="0">
                <a:solidFill>
                  <a:srgbClr val="C00000"/>
                </a:solidFill>
                <a:latin typeface="黑体" pitchFamily="49" charset="-122"/>
                <a:ea typeface="黑体" pitchFamily="49" charset="-122"/>
              </a:rPr>
              <a:t>生产商品的劳动二重性</a:t>
            </a:r>
          </a:p>
        </p:txBody>
      </p:sp>
      <p:sp>
        <p:nvSpPr>
          <p:cNvPr id="666636" name="Rectangle 12"/>
          <p:cNvSpPr>
            <a:spLocks noChangeArrowheads="1"/>
          </p:cNvSpPr>
          <p:nvPr/>
        </p:nvSpPr>
        <p:spPr bwMode="auto">
          <a:xfrm>
            <a:off x="6070600" y="1752600"/>
            <a:ext cx="1676400" cy="949325"/>
          </a:xfrm>
          <a:prstGeom prst="rect">
            <a:avLst/>
          </a:prstGeom>
          <a:gradFill rotWithShape="0">
            <a:gsLst>
              <a:gs pos="0">
                <a:srgbClr val="99FFCC"/>
              </a:gs>
              <a:gs pos="50000">
                <a:schemeClr val="bg1"/>
              </a:gs>
              <a:gs pos="100000">
                <a:srgbClr val="99FFCC"/>
              </a:gs>
            </a:gsLst>
            <a:lin ang="18900000" scaled="1"/>
          </a:gradFill>
          <a:ln w="3175">
            <a:solidFill>
              <a:srgbClr val="006600"/>
            </a:solidFill>
            <a:miter lim="800000"/>
            <a:headEnd/>
            <a:tailEnd/>
          </a:ln>
          <a:effectLst>
            <a:outerShdw dist="107763" dir="18900000" algn="ctr" rotWithShape="0">
              <a:schemeClr val="bg2"/>
            </a:outerShdw>
          </a:effectLst>
        </p:spPr>
        <p:txBody>
          <a:bodyPr>
            <a:spAutoFit/>
          </a:bodyPr>
          <a:lstStyle/>
          <a:p>
            <a:pPr>
              <a:spcBef>
                <a:spcPct val="0"/>
              </a:spcBef>
              <a:defRPr/>
            </a:pPr>
            <a:r>
              <a:rPr lang="zh-CN" altLang="en-US" sz="2800" b="1">
                <a:solidFill>
                  <a:srgbClr val="FF0000"/>
                </a:solidFill>
                <a:effectLst>
                  <a:outerShdw blurRad="38100" dist="38100" dir="2700000" algn="tl">
                    <a:srgbClr val="000000"/>
                  </a:outerShdw>
                </a:effectLst>
                <a:latin typeface="Arial" charset="0"/>
                <a:ea typeface="隶书" pitchFamily="49" charset="-122"/>
              </a:rPr>
              <a:t>不同质</a:t>
            </a:r>
          </a:p>
          <a:p>
            <a:pPr>
              <a:spcBef>
                <a:spcPct val="0"/>
              </a:spcBef>
              <a:defRPr/>
            </a:pPr>
            <a:r>
              <a:rPr lang="zh-CN" altLang="en-US" sz="2800" b="1">
                <a:solidFill>
                  <a:srgbClr val="FF00FF"/>
                </a:solidFill>
                <a:effectLst>
                  <a:outerShdw blurRad="38100" dist="38100" dir="2700000" algn="tl">
                    <a:srgbClr val="000000"/>
                  </a:outerShdw>
                </a:effectLst>
                <a:latin typeface="Arial" charset="0"/>
                <a:ea typeface="隶书" pitchFamily="49" charset="-122"/>
              </a:rPr>
              <a:t>使用价值</a:t>
            </a:r>
          </a:p>
        </p:txBody>
      </p:sp>
      <p:sp>
        <p:nvSpPr>
          <p:cNvPr id="666637" name="Rectangle 13"/>
          <p:cNvSpPr>
            <a:spLocks noChangeArrowheads="1"/>
          </p:cNvSpPr>
          <p:nvPr/>
        </p:nvSpPr>
        <p:spPr bwMode="auto">
          <a:xfrm>
            <a:off x="6299200" y="4267200"/>
            <a:ext cx="1447800" cy="1003300"/>
          </a:xfrm>
          <a:prstGeom prst="rect">
            <a:avLst/>
          </a:prstGeom>
          <a:gradFill rotWithShape="0">
            <a:gsLst>
              <a:gs pos="0">
                <a:srgbClr val="99FFCC"/>
              </a:gs>
              <a:gs pos="50000">
                <a:schemeClr val="bg1"/>
              </a:gs>
              <a:gs pos="100000">
                <a:srgbClr val="99FFCC"/>
              </a:gs>
            </a:gsLst>
            <a:lin ang="18900000" scaled="1"/>
          </a:gradFill>
          <a:ln w="57150">
            <a:solidFill>
              <a:srgbClr val="006600"/>
            </a:solidFill>
            <a:miter lim="800000"/>
            <a:headEnd/>
            <a:tailEnd/>
          </a:ln>
          <a:effectLst>
            <a:outerShdw dist="107763" dir="18900000" algn="ctr" rotWithShape="0">
              <a:schemeClr val="bg2"/>
            </a:outerShdw>
          </a:effectLst>
        </p:spPr>
        <p:txBody>
          <a:bodyPr>
            <a:spAutoFit/>
          </a:bodyPr>
          <a:lstStyle/>
          <a:p>
            <a:pPr>
              <a:spcBef>
                <a:spcPct val="0"/>
              </a:spcBef>
              <a:defRPr/>
            </a:pPr>
            <a:r>
              <a:rPr lang="zh-CN" altLang="en-US" sz="2800" b="1">
                <a:solidFill>
                  <a:srgbClr val="FF0000"/>
                </a:solidFill>
                <a:effectLst>
                  <a:outerShdw blurRad="38100" dist="38100" dir="2700000" algn="tl">
                    <a:srgbClr val="000000"/>
                  </a:outerShdw>
                </a:effectLst>
                <a:latin typeface="Arial" charset="0"/>
                <a:ea typeface="隶书" pitchFamily="49" charset="-122"/>
              </a:rPr>
              <a:t>相同质</a:t>
            </a:r>
            <a:r>
              <a:rPr lang="zh-CN" altLang="en-US" sz="2800" b="1">
                <a:solidFill>
                  <a:srgbClr val="FF00FF"/>
                </a:solidFill>
                <a:effectLst>
                  <a:outerShdw blurRad="38100" dist="38100" dir="2700000" algn="tl">
                    <a:srgbClr val="000000"/>
                  </a:outerShdw>
                </a:effectLst>
                <a:latin typeface="Arial" charset="0"/>
                <a:ea typeface="隶书" pitchFamily="49" charset="-122"/>
              </a:rPr>
              <a:t>价值</a:t>
            </a:r>
          </a:p>
        </p:txBody>
      </p:sp>
      <p:sp>
        <p:nvSpPr>
          <p:cNvPr id="666638" name="Rectangle 14"/>
          <p:cNvSpPr>
            <a:spLocks noChangeArrowheads="1"/>
          </p:cNvSpPr>
          <p:nvPr/>
        </p:nvSpPr>
        <p:spPr bwMode="auto">
          <a:xfrm>
            <a:off x="3632200" y="1911350"/>
            <a:ext cx="2327275" cy="519113"/>
          </a:xfrm>
          <a:prstGeom prst="rect">
            <a:avLst/>
          </a:prstGeom>
          <a:noFill/>
          <a:ln w="9525">
            <a:noFill/>
            <a:miter lim="800000"/>
            <a:headEnd/>
            <a:tailEnd/>
          </a:ln>
        </p:spPr>
        <p:txBody>
          <a:bodyPr wrap="none">
            <a:spAutoFit/>
          </a:bodyPr>
          <a:lstStyle/>
          <a:p>
            <a:pPr>
              <a:spcBef>
                <a:spcPct val="0"/>
              </a:spcBef>
            </a:pPr>
            <a:r>
              <a:rPr lang="zh-CN" altLang="en-US" sz="2800" b="1">
                <a:solidFill>
                  <a:srgbClr val="0066CC"/>
                </a:solidFill>
                <a:ea typeface="楷体_GB2312" pitchFamily="49" charset="-122"/>
              </a:rPr>
              <a:t>特定具体形式</a:t>
            </a:r>
          </a:p>
        </p:txBody>
      </p:sp>
      <p:sp>
        <p:nvSpPr>
          <p:cNvPr id="666639" name="Rectangle 15"/>
          <p:cNvSpPr>
            <a:spLocks noChangeArrowheads="1"/>
          </p:cNvSpPr>
          <p:nvPr/>
        </p:nvSpPr>
        <p:spPr bwMode="auto">
          <a:xfrm>
            <a:off x="3556000" y="4495800"/>
            <a:ext cx="2743200" cy="476250"/>
          </a:xfrm>
          <a:prstGeom prst="rect">
            <a:avLst/>
          </a:prstGeom>
          <a:noFill/>
          <a:ln w="9525">
            <a:noFill/>
            <a:miter lim="800000"/>
            <a:headEnd/>
            <a:tailEnd/>
          </a:ln>
        </p:spPr>
        <p:txBody>
          <a:bodyPr>
            <a:spAutoFit/>
          </a:bodyPr>
          <a:lstStyle/>
          <a:p>
            <a:pPr>
              <a:lnSpc>
                <a:spcPct val="90000"/>
              </a:lnSpc>
              <a:buClr>
                <a:schemeClr val="accent2"/>
              </a:buClr>
              <a:buSzPct val="75000"/>
              <a:buFont typeface="Monotype Sorts" pitchFamily="80" charset="2"/>
              <a:buNone/>
            </a:pPr>
            <a:r>
              <a:rPr lang="zh-CN" altLang="en-US" sz="2800" b="1">
                <a:solidFill>
                  <a:srgbClr val="0066CC"/>
                </a:solidFill>
                <a:ea typeface="楷体_GB2312" pitchFamily="49" charset="-122"/>
              </a:rPr>
              <a:t>无差别人类劳动</a:t>
            </a:r>
          </a:p>
        </p:txBody>
      </p:sp>
      <p:sp>
        <p:nvSpPr>
          <p:cNvPr id="666640" name="Line 16"/>
          <p:cNvSpPr>
            <a:spLocks noChangeShapeType="1"/>
          </p:cNvSpPr>
          <p:nvPr/>
        </p:nvSpPr>
        <p:spPr bwMode="auto">
          <a:xfrm>
            <a:off x="3479800" y="2438400"/>
            <a:ext cx="2590800" cy="0"/>
          </a:xfrm>
          <a:prstGeom prst="line">
            <a:avLst/>
          </a:prstGeom>
          <a:noFill/>
          <a:ln w="57150">
            <a:solidFill>
              <a:srgbClr val="669900"/>
            </a:solidFill>
            <a:round/>
            <a:headEnd/>
            <a:tailEnd type="triangle" w="med" len="med"/>
          </a:ln>
        </p:spPr>
        <p:txBody>
          <a:bodyPr/>
          <a:lstStyle/>
          <a:p>
            <a:endParaRPr lang="zh-CN" altLang="en-US"/>
          </a:p>
        </p:txBody>
      </p:sp>
      <p:sp>
        <p:nvSpPr>
          <p:cNvPr id="666641" name="Line 17"/>
          <p:cNvSpPr>
            <a:spLocks noChangeShapeType="1"/>
          </p:cNvSpPr>
          <p:nvPr/>
        </p:nvSpPr>
        <p:spPr bwMode="auto">
          <a:xfrm>
            <a:off x="3632200" y="4953000"/>
            <a:ext cx="2667000" cy="0"/>
          </a:xfrm>
          <a:prstGeom prst="line">
            <a:avLst/>
          </a:prstGeom>
          <a:noFill/>
          <a:ln w="57150">
            <a:solidFill>
              <a:srgbClr val="669900"/>
            </a:solidFill>
            <a:round/>
            <a:headEnd/>
            <a:tailEnd type="triangle" w="med" len="med"/>
          </a:ln>
        </p:spPr>
        <p:txBody>
          <a:bodyPr/>
          <a:lstStyle/>
          <a:p>
            <a:endParaRPr lang="zh-CN" altLang="en-US"/>
          </a:p>
        </p:txBody>
      </p:sp>
      <p:sp>
        <p:nvSpPr>
          <p:cNvPr id="666642" name="Rectangle 18"/>
          <p:cNvSpPr>
            <a:spLocks noChangeArrowheads="1"/>
          </p:cNvSpPr>
          <p:nvPr/>
        </p:nvSpPr>
        <p:spPr bwMode="auto">
          <a:xfrm>
            <a:off x="6604000" y="2895600"/>
            <a:ext cx="609600" cy="1190625"/>
          </a:xfrm>
          <a:prstGeom prst="rect">
            <a:avLst/>
          </a:prstGeom>
          <a:noFill/>
          <a:ln w="9525">
            <a:noFill/>
            <a:miter lim="800000"/>
            <a:headEnd/>
            <a:tailEnd/>
          </a:ln>
        </p:spPr>
        <p:txBody>
          <a:bodyPr>
            <a:spAutoFit/>
          </a:bodyPr>
          <a:lstStyle/>
          <a:p>
            <a:pPr>
              <a:spcBef>
                <a:spcPct val="0"/>
              </a:spcBef>
            </a:pPr>
            <a:r>
              <a:rPr lang="zh-CN" altLang="en-US" sz="3600" b="1">
                <a:solidFill>
                  <a:srgbClr val="FF0000"/>
                </a:solidFill>
                <a:ea typeface="黑体" pitchFamily="49" charset="-122"/>
              </a:rPr>
              <a:t>商品</a:t>
            </a:r>
          </a:p>
        </p:txBody>
      </p:sp>
      <p:sp>
        <p:nvSpPr>
          <p:cNvPr id="666643" name="AutoShape 19"/>
          <p:cNvSpPr>
            <a:spLocks noChangeArrowheads="1"/>
          </p:cNvSpPr>
          <p:nvPr/>
        </p:nvSpPr>
        <p:spPr bwMode="auto">
          <a:xfrm>
            <a:off x="6451600" y="2743200"/>
            <a:ext cx="152400" cy="1524000"/>
          </a:xfrm>
          <a:prstGeom prst="upDownArrow">
            <a:avLst>
              <a:gd name="adj1" fmla="val 50000"/>
              <a:gd name="adj2" fmla="val 200000"/>
            </a:avLst>
          </a:prstGeom>
          <a:solidFill>
            <a:srgbClr val="990000"/>
          </a:solidFill>
          <a:ln w="9525">
            <a:noFill/>
            <a:miter lim="800000"/>
            <a:headEnd/>
            <a:tailEnd/>
          </a:ln>
        </p:spPr>
        <p:txBody>
          <a:bodyPr vert="eaVert" wrap="none" anchor="ctr"/>
          <a:lstStyle/>
          <a:p>
            <a:endParaRPr lang="zh-CN" altLang="en-US"/>
          </a:p>
        </p:txBody>
      </p:sp>
      <p:sp>
        <p:nvSpPr>
          <p:cNvPr id="666644" name="AutoShape 20"/>
          <p:cNvSpPr>
            <a:spLocks noChangeArrowheads="1"/>
          </p:cNvSpPr>
          <p:nvPr/>
        </p:nvSpPr>
        <p:spPr bwMode="auto">
          <a:xfrm>
            <a:off x="7289800" y="2743200"/>
            <a:ext cx="152400" cy="1524000"/>
          </a:xfrm>
          <a:prstGeom prst="upDownArrow">
            <a:avLst>
              <a:gd name="adj1" fmla="val 50000"/>
              <a:gd name="adj2" fmla="val 200000"/>
            </a:avLst>
          </a:prstGeom>
          <a:solidFill>
            <a:srgbClr val="990000"/>
          </a:solidFill>
          <a:ln w="9525">
            <a:noFill/>
            <a:miter lim="800000"/>
            <a:headEnd/>
            <a:tailEnd/>
          </a:ln>
        </p:spPr>
        <p:txBody>
          <a:bodyPr vert="eaVert" wrap="none" anchor="ctr"/>
          <a:lstStyle/>
          <a:p>
            <a:endParaRPr lang="zh-CN" altLang="en-US"/>
          </a:p>
        </p:txBody>
      </p:sp>
      <p:sp>
        <p:nvSpPr>
          <p:cNvPr id="666645" name="Rectangle 21"/>
          <p:cNvSpPr>
            <a:spLocks noChangeArrowheads="1"/>
          </p:cNvSpPr>
          <p:nvPr/>
        </p:nvSpPr>
        <p:spPr bwMode="auto">
          <a:xfrm>
            <a:off x="8051800" y="1905000"/>
            <a:ext cx="657225" cy="3200400"/>
          </a:xfrm>
          <a:prstGeom prst="rect">
            <a:avLst/>
          </a:prstGeom>
          <a:solidFill>
            <a:srgbClr val="CCFFFF"/>
          </a:solidFill>
          <a:ln w="57150">
            <a:solidFill>
              <a:srgbClr val="006600"/>
            </a:solidFill>
            <a:miter lim="800000"/>
            <a:headEnd/>
            <a:tailEnd/>
          </a:ln>
          <a:effectLst>
            <a:outerShdw dist="107763" dir="18900000" algn="ctr" rotWithShape="0">
              <a:schemeClr val="bg2"/>
            </a:outerShdw>
          </a:effectLst>
        </p:spPr>
        <p:txBody>
          <a:bodyPr wrap="none" anchor="ctr"/>
          <a:lstStyle/>
          <a:p>
            <a:pPr>
              <a:spcBef>
                <a:spcPct val="0"/>
              </a:spcBef>
              <a:defRPr/>
            </a:pPr>
            <a:r>
              <a:rPr lang="zh-CN" altLang="en-US" sz="3600" b="1">
                <a:latin typeface="Arial" charset="0"/>
                <a:ea typeface="隶书" pitchFamily="49" charset="-122"/>
              </a:rPr>
              <a:t>商</a:t>
            </a:r>
          </a:p>
          <a:p>
            <a:pPr>
              <a:spcBef>
                <a:spcPct val="0"/>
              </a:spcBef>
              <a:defRPr/>
            </a:pPr>
            <a:r>
              <a:rPr lang="zh-CN" altLang="en-US" sz="3600" b="1">
                <a:latin typeface="Arial" charset="0"/>
                <a:ea typeface="隶书" pitchFamily="49" charset="-122"/>
              </a:rPr>
              <a:t>品</a:t>
            </a:r>
          </a:p>
          <a:p>
            <a:pPr>
              <a:spcBef>
                <a:spcPct val="0"/>
              </a:spcBef>
              <a:defRPr/>
            </a:pPr>
            <a:r>
              <a:rPr lang="zh-CN" altLang="en-US" sz="3600" b="1">
                <a:latin typeface="Arial" charset="0"/>
                <a:ea typeface="隶书" pitchFamily="49" charset="-122"/>
              </a:rPr>
              <a:t>二</a:t>
            </a:r>
          </a:p>
          <a:p>
            <a:pPr>
              <a:spcBef>
                <a:spcPct val="0"/>
              </a:spcBef>
              <a:defRPr/>
            </a:pPr>
            <a:r>
              <a:rPr lang="zh-CN" altLang="en-US" sz="3600" b="1">
                <a:latin typeface="Arial" charset="0"/>
                <a:ea typeface="隶书" pitchFamily="49" charset="-122"/>
              </a:rPr>
              <a:t>因</a:t>
            </a:r>
          </a:p>
          <a:p>
            <a:pPr>
              <a:spcBef>
                <a:spcPct val="0"/>
              </a:spcBef>
              <a:defRPr/>
            </a:pPr>
            <a:r>
              <a:rPr lang="zh-CN" altLang="en-US" sz="3600" b="1">
                <a:latin typeface="Arial" charset="0"/>
                <a:ea typeface="隶书" pitchFamily="49" charset="-122"/>
              </a:rPr>
              <a:t>素</a:t>
            </a:r>
          </a:p>
        </p:txBody>
      </p:sp>
      <p:sp>
        <p:nvSpPr>
          <p:cNvPr id="666646" name="Line 22"/>
          <p:cNvSpPr>
            <a:spLocks noChangeShapeType="1"/>
          </p:cNvSpPr>
          <p:nvPr/>
        </p:nvSpPr>
        <p:spPr bwMode="auto">
          <a:xfrm>
            <a:off x="7747000" y="2438400"/>
            <a:ext cx="304800" cy="0"/>
          </a:xfrm>
          <a:prstGeom prst="line">
            <a:avLst/>
          </a:prstGeom>
          <a:noFill/>
          <a:ln w="57150">
            <a:solidFill>
              <a:srgbClr val="006600"/>
            </a:solidFill>
            <a:round/>
            <a:headEnd/>
            <a:tailEnd/>
          </a:ln>
        </p:spPr>
        <p:txBody>
          <a:bodyPr/>
          <a:lstStyle/>
          <a:p>
            <a:endParaRPr lang="zh-CN" altLang="en-US"/>
          </a:p>
        </p:txBody>
      </p:sp>
      <p:sp>
        <p:nvSpPr>
          <p:cNvPr id="666647" name="Line 23"/>
          <p:cNvSpPr>
            <a:spLocks noChangeShapeType="1"/>
          </p:cNvSpPr>
          <p:nvPr/>
        </p:nvSpPr>
        <p:spPr bwMode="auto">
          <a:xfrm flipV="1">
            <a:off x="7747000" y="4419600"/>
            <a:ext cx="304800" cy="0"/>
          </a:xfrm>
          <a:prstGeom prst="line">
            <a:avLst/>
          </a:prstGeom>
          <a:noFill/>
          <a:ln w="57150">
            <a:solidFill>
              <a:srgbClr val="006600"/>
            </a:solidFill>
            <a:round/>
            <a:headEnd/>
            <a:tailEnd/>
          </a:ln>
        </p:spPr>
        <p:txBody>
          <a:bodyPr/>
          <a:lstStyle/>
          <a:p>
            <a:endParaRPr lang="zh-CN" altLang="en-US"/>
          </a:p>
        </p:txBody>
      </p:sp>
      <p:sp>
        <p:nvSpPr>
          <p:cNvPr id="666648" name="Rectangle 24"/>
          <p:cNvSpPr>
            <a:spLocks noChangeArrowheads="1"/>
          </p:cNvSpPr>
          <p:nvPr/>
        </p:nvSpPr>
        <p:spPr bwMode="auto">
          <a:xfrm>
            <a:off x="2032000" y="5334000"/>
            <a:ext cx="5689600" cy="641350"/>
          </a:xfrm>
          <a:prstGeom prst="rect">
            <a:avLst/>
          </a:prstGeom>
          <a:solidFill>
            <a:srgbClr val="FFFF99"/>
          </a:solidFill>
          <a:ln w="9525">
            <a:noFill/>
            <a:miter lim="800000"/>
            <a:headEnd/>
            <a:tailEnd/>
          </a:ln>
        </p:spPr>
        <p:txBody>
          <a:bodyPr wrap="none">
            <a:spAutoFit/>
          </a:bodyPr>
          <a:lstStyle/>
          <a:p>
            <a:pPr>
              <a:spcBef>
                <a:spcPct val="0"/>
              </a:spcBef>
            </a:pPr>
            <a:r>
              <a:rPr lang="zh-CN" altLang="en-US" sz="3600" b="1">
                <a:latin typeface="方正行楷简体"/>
                <a:ea typeface="隶书" pitchFamily="49" charset="-122"/>
              </a:rPr>
              <a:t>劳动二重性</a:t>
            </a:r>
            <a:r>
              <a:rPr lang="zh-CN" altLang="en-US" sz="3600" b="1">
                <a:solidFill>
                  <a:srgbClr val="FF0000"/>
                </a:solidFill>
                <a:latin typeface="方正行楷简体"/>
                <a:ea typeface="隶书" pitchFamily="49" charset="-122"/>
              </a:rPr>
              <a:t>决定</a:t>
            </a:r>
            <a:r>
              <a:rPr lang="zh-CN" altLang="en-US" sz="3600" b="1">
                <a:solidFill>
                  <a:srgbClr val="0066CC"/>
                </a:solidFill>
                <a:ea typeface="隶书" pitchFamily="49" charset="-122"/>
              </a:rPr>
              <a:t>商品二因素</a:t>
            </a:r>
          </a:p>
        </p:txBody>
      </p:sp>
      <p:pic>
        <p:nvPicPr>
          <p:cNvPr id="666649" name="Picture 25" descr="木匠"/>
          <p:cNvPicPr>
            <a:picLocks noChangeAspect="1" noChangeArrowheads="1" noCrop="1"/>
          </p:cNvPicPr>
          <p:nvPr/>
        </p:nvPicPr>
        <p:blipFill>
          <a:blip r:embed="rId3" cstate="print"/>
          <a:srcRect/>
          <a:stretch>
            <a:fillRect/>
          </a:stretch>
        </p:blipFill>
        <p:spPr bwMode="auto">
          <a:xfrm>
            <a:off x="1803400" y="2590800"/>
            <a:ext cx="1831975" cy="1676400"/>
          </a:xfrm>
          <a:prstGeom prst="rect">
            <a:avLst/>
          </a:prstGeom>
          <a:noFill/>
          <a:ln w="9525">
            <a:noFill/>
            <a:miter lim="800000"/>
            <a:headEnd/>
            <a:tailEnd/>
          </a:ln>
        </p:spPr>
      </p:pic>
      <p:pic>
        <p:nvPicPr>
          <p:cNvPr id="666650" name="Picture 26" descr="木匠1"/>
          <p:cNvPicPr>
            <a:picLocks noChangeAspect="1" noChangeArrowheads="1" noCrop="1"/>
          </p:cNvPicPr>
          <p:nvPr/>
        </p:nvPicPr>
        <p:blipFill>
          <a:blip r:embed="rId4" cstate="print"/>
          <a:srcRect/>
          <a:stretch>
            <a:fillRect/>
          </a:stretch>
        </p:blipFill>
        <p:spPr bwMode="auto">
          <a:xfrm>
            <a:off x="1803400" y="2590800"/>
            <a:ext cx="1851025" cy="1752600"/>
          </a:xfrm>
          <a:prstGeom prst="rect">
            <a:avLst/>
          </a:prstGeom>
          <a:noFill/>
          <a:ln w="9525">
            <a:noFill/>
            <a:miter lim="800000"/>
            <a:headEnd/>
            <a:tailEnd/>
          </a:ln>
        </p:spPr>
      </p:pic>
      <p:pic>
        <p:nvPicPr>
          <p:cNvPr id="666651" name="Picture 27" descr="打铁"/>
          <p:cNvPicPr>
            <a:picLocks noChangeAspect="1" noChangeArrowheads="1" noCrop="1"/>
          </p:cNvPicPr>
          <p:nvPr/>
        </p:nvPicPr>
        <p:blipFill>
          <a:blip r:embed="rId5" cstate="print"/>
          <a:srcRect/>
          <a:stretch>
            <a:fillRect/>
          </a:stretch>
        </p:blipFill>
        <p:spPr bwMode="auto">
          <a:xfrm>
            <a:off x="3784600" y="2514600"/>
            <a:ext cx="1787525" cy="1981200"/>
          </a:xfrm>
          <a:prstGeom prst="rect">
            <a:avLst/>
          </a:prstGeom>
          <a:noFill/>
          <a:ln w="9525">
            <a:noFill/>
            <a:miter lim="800000"/>
            <a:headEnd/>
            <a:tailEnd/>
          </a:ln>
        </p:spPr>
      </p:pic>
      <p:pic>
        <p:nvPicPr>
          <p:cNvPr id="666652" name="Picture 28" descr="打铁1"/>
          <p:cNvPicPr>
            <a:picLocks noChangeAspect="1" noChangeArrowheads="1" noCrop="1"/>
          </p:cNvPicPr>
          <p:nvPr/>
        </p:nvPicPr>
        <p:blipFill>
          <a:blip r:embed="rId6" cstate="print"/>
          <a:srcRect/>
          <a:stretch>
            <a:fillRect/>
          </a:stretch>
        </p:blipFill>
        <p:spPr bwMode="auto">
          <a:xfrm>
            <a:off x="3784600" y="2514600"/>
            <a:ext cx="1828800" cy="2057400"/>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666626"/>
                                        </p:tgtEl>
                                        <p:attrNameLst>
                                          <p:attrName>style.visibility</p:attrName>
                                        </p:attrNameLst>
                                      </p:cBhvr>
                                      <p:to>
                                        <p:strVal val="visible"/>
                                      </p:to>
                                    </p:set>
                                    <p:animEffect transition="in" filter="wipe(right)">
                                      <p:cBhvr>
                                        <p:cTn id="7" dur="1000"/>
                                        <p:tgtEl>
                                          <p:spTgt spid="666626"/>
                                        </p:tgtEl>
                                      </p:cBhvr>
                                    </p:animEffect>
                                  </p:childTnLst>
                                </p:cTn>
                              </p:par>
                            </p:childTnLst>
                          </p:cTn>
                        </p:par>
                        <p:par>
                          <p:cTn id="8" fill="hold">
                            <p:stCondLst>
                              <p:cond delay="1000"/>
                            </p:stCondLst>
                            <p:childTnLst>
                              <p:par>
                                <p:cTn id="9" presetID="2" presetClass="entr" presetSubtype="9" fill="hold" nodeType="afterEffect">
                                  <p:stCondLst>
                                    <p:cond delay="0"/>
                                  </p:stCondLst>
                                  <p:childTnLst>
                                    <p:set>
                                      <p:cBhvr>
                                        <p:cTn id="10" dur="1" fill="hold">
                                          <p:stCondLst>
                                            <p:cond delay="0"/>
                                          </p:stCondLst>
                                        </p:cTn>
                                        <p:tgtEl>
                                          <p:spTgt spid="666649"/>
                                        </p:tgtEl>
                                        <p:attrNameLst>
                                          <p:attrName>style.visibility</p:attrName>
                                        </p:attrNameLst>
                                      </p:cBhvr>
                                      <p:to>
                                        <p:strVal val="visible"/>
                                      </p:to>
                                    </p:set>
                                    <p:anim calcmode="lin" valueType="num">
                                      <p:cBhvr additive="base">
                                        <p:cTn id="11" dur="500" fill="hold"/>
                                        <p:tgtEl>
                                          <p:spTgt spid="666649"/>
                                        </p:tgtEl>
                                        <p:attrNameLst>
                                          <p:attrName>ppt_x</p:attrName>
                                        </p:attrNameLst>
                                      </p:cBhvr>
                                      <p:tavLst>
                                        <p:tav tm="0">
                                          <p:val>
                                            <p:strVal val="0-#ppt_w/2"/>
                                          </p:val>
                                        </p:tav>
                                        <p:tav tm="100000">
                                          <p:val>
                                            <p:strVal val="#ppt_x"/>
                                          </p:val>
                                        </p:tav>
                                      </p:tavLst>
                                    </p:anim>
                                    <p:anim calcmode="lin" valueType="num">
                                      <p:cBhvr additive="base">
                                        <p:cTn id="12" dur="500" fill="hold"/>
                                        <p:tgtEl>
                                          <p:spTgt spid="666649"/>
                                        </p:tgtEl>
                                        <p:attrNameLst>
                                          <p:attrName>ppt_y</p:attrName>
                                        </p:attrNameLst>
                                      </p:cBhvr>
                                      <p:tavLst>
                                        <p:tav tm="0">
                                          <p:val>
                                            <p:strVal val="0-#ppt_h/2"/>
                                          </p:val>
                                        </p:tav>
                                        <p:tav tm="100000">
                                          <p:val>
                                            <p:strVal val="#ppt_y"/>
                                          </p:val>
                                        </p:tav>
                                      </p:tavLst>
                                    </p:anim>
                                  </p:childTnLst>
                                </p:cTn>
                              </p:par>
                            </p:childTnLst>
                          </p:cTn>
                        </p:par>
                        <p:par>
                          <p:cTn id="13" fill="hold">
                            <p:stCondLst>
                              <p:cond delay="1500"/>
                            </p:stCondLst>
                            <p:childTnLst>
                              <p:par>
                                <p:cTn id="14" presetID="2" presetClass="entr" presetSubtype="3" fill="hold" nodeType="afterEffect">
                                  <p:stCondLst>
                                    <p:cond delay="0"/>
                                  </p:stCondLst>
                                  <p:childTnLst>
                                    <p:set>
                                      <p:cBhvr>
                                        <p:cTn id="15" dur="1" fill="hold">
                                          <p:stCondLst>
                                            <p:cond delay="0"/>
                                          </p:stCondLst>
                                        </p:cTn>
                                        <p:tgtEl>
                                          <p:spTgt spid="666651"/>
                                        </p:tgtEl>
                                        <p:attrNameLst>
                                          <p:attrName>style.visibility</p:attrName>
                                        </p:attrNameLst>
                                      </p:cBhvr>
                                      <p:to>
                                        <p:strVal val="visible"/>
                                      </p:to>
                                    </p:set>
                                    <p:anim calcmode="lin" valueType="num">
                                      <p:cBhvr additive="base">
                                        <p:cTn id="16" dur="500" fill="hold"/>
                                        <p:tgtEl>
                                          <p:spTgt spid="666651"/>
                                        </p:tgtEl>
                                        <p:attrNameLst>
                                          <p:attrName>ppt_x</p:attrName>
                                        </p:attrNameLst>
                                      </p:cBhvr>
                                      <p:tavLst>
                                        <p:tav tm="0">
                                          <p:val>
                                            <p:strVal val="1+#ppt_w/2"/>
                                          </p:val>
                                        </p:tav>
                                        <p:tav tm="100000">
                                          <p:val>
                                            <p:strVal val="#ppt_x"/>
                                          </p:val>
                                        </p:tav>
                                      </p:tavLst>
                                    </p:anim>
                                    <p:anim calcmode="lin" valueType="num">
                                      <p:cBhvr additive="base">
                                        <p:cTn id="17" dur="500" fill="hold"/>
                                        <p:tgtEl>
                                          <p:spTgt spid="666651"/>
                                        </p:tgtEl>
                                        <p:attrNameLst>
                                          <p:attrName>ppt_y</p:attrName>
                                        </p:attrNameLst>
                                      </p:cBhvr>
                                      <p:tavLst>
                                        <p:tav tm="0">
                                          <p:val>
                                            <p:strVal val="0-#ppt_h/2"/>
                                          </p:val>
                                        </p:tav>
                                        <p:tav tm="100000">
                                          <p:val>
                                            <p:strVal val="#ppt_y"/>
                                          </p:val>
                                        </p:tav>
                                      </p:tavLst>
                                    </p:anim>
                                  </p:childTnLst>
                                </p:cTn>
                              </p:par>
                            </p:childTnLst>
                          </p:cTn>
                        </p:par>
                        <p:par>
                          <p:cTn id="18" fill="hold">
                            <p:stCondLst>
                              <p:cond delay="2000"/>
                            </p:stCondLst>
                            <p:childTnLst>
                              <p:par>
                                <p:cTn id="19" presetID="16" presetClass="entr" presetSubtype="21" fill="hold" grpId="0" nodeType="afterEffect">
                                  <p:stCondLst>
                                    <p:cond delay="0"/>
                                  </p:stCondLst>
                                  <p:childTnLst>
                                    <p:set>
                                      <p:cBhvr>
                                        <p:cTn id="20" dur="1" fill="hold">
                                          <p:stCondLst>
                                            <p:cond delay="0"/>
                                          </p:stCondLst>
                                        </p:cTn>
                                        <p:tgtEl>
                                          <p:spTgt spid="666628"/>
                                        </p:tgtEl>
                                        <p:attrNameLst>
                                          <p:attrName>style.visibility</p:attrName>
                                        </p:attrNameLst>
                                      </p:cBhvr>
                                      <p:to>
                                        <p:strVal val="visible"/>
                                      </p:to>
                                    </p:set>
                                    <p:animEffect transition="in" filter="barn(inVertical)">
                                      <p:cBhvr>
                                        <p:cTn id="21" dur="500"/>
                                        <p:tgtEl>
                                          <p:spTgt spid="666628"/>
                                        </p:tgtEl>
                                      </p:cBhvr>
                                    </p:animEffect>
                                  </p:childTnLst>
                                </p:cTn>
                              </p:par>
                            </p:childTnLst>
                          </p:cTn>
                        </p:par>
                      </p:childTnLst>
                    </p:cTn>
                  </p:par>
                  <p:par>
                    <p:cTn id="22" fill="hold">
                      <p:stCondLst>
                        <p:cond delay="indefinite"/>
                      </p:stCondLst>
                      <p:childTnLst>
                        <p:par>
                          <p:cTn id="23" fill="hold">
                            <p:stCondLst>
                              <p:cond delay="0"/>
                            </p:stCondLst>
                            <p:childTnLst>
                              <p:par>
                                <p:cTn id="24" presetID="4" presetClass="entr" presetSubtype="16" fill="hold" grpId="0" nodeType="clickEffect">
                                  <p:stCondLst>
                                    <p:cond delay="0"/>
                                  </p:stCondLst>
                                  <p:childTnLst>
                                    <p:set>
                                      <p:cBhvr>
                                        <p:cTn id="25" dur="1" fill="hold">
                                          <p:stCondLst>
                                            <p:cond delay="0"/>
                                          </p:stCondLst>
                                        </p:cTn>
                                        <p:tgtEl>
                                          <p:spTgt spid="666638"/>
                                        </p:tgtEl>
                                        <p:attrNameLst>
                                          <p:attrName>style.visibility</p:attrName>
                                        </p:attrNameLst>
                                      </p:cBhvr>
                                      <p:to>
                                        <p:strVal val="visible"/>
                                      </p:to>
                                    </p:set>
                                    <p:animEffect transition="in" filter="box(in)">
                                      <p:cBhvr>
                                        <p:cTn id="26" dur="500"/>
                                        <p:tgtEl>
                                          <p:spTgt spid="666638"/>
                                        </p:tgtEl>
                                      </p:cBhvr>
                                    </p:animEffect>
                                  </p:childTnLst>
                                </p:cTn>
                              </p:par>
                            </p:childTnLst>
                          </p:cTn>
                        </p:par>
                        <p:par>
                          <p:cTn id="27" fill="hold">
                            <p:stCondLst>
                              <p:cond delay="500"/>
                            </p:stCondLst>
                            <p:childTnLst>
                              <p:par>
                                <p:cTn id="28" presetID="22" presetClass="entr" presetSubtype="8" fill="hold" grpId="0" nodeType="afterEffect">
                                  <p:stCondLst>
                                    <p:cond delay="0"/>
                                  </p:stCondLst>
                                  <p:childTnLst>
                                    <p:set>
                                      <p:cBhvr>
                                        <p:cTn id="29" dur="1" fill="hold">
                                          <p:stCondLst>
                                            <p:cond delay="0"/>
                                          </p:stCondLst>
                                        </p:cTn>
                                        <p:tgtEl>
                                          <p:spTgt spid="666640"/>
                                        </p:tgtEl>
                                        <p:attrNameLst>
                                          <p:attrName>style.visibility</p:attrName>
                                        </p:attrNameLst>
                                      </p:cBhvr>
                                      <p:to>
                                        <p:strVal val="visible"/>
                                      </p:to>
                                    </p:set>
                                    <p:animEffect transition="in" filter="wipe(left)">
                                      <p:cBhvr>
                                        <p:cTn id="30" dur="500"/>
                                        <p:tgtEl>
                                          <p:spTgt spid="666640"/>
                                        </p:tgtEl>
                                      </p:cBhvr>
                                    </p:animEffect>
                                  </p:childTnLst>
                                </p:cTn>
                              </p:par>
                            </p:childTnLst>
                          </p:cTn>
                        </p:par>
                      </p:childTnLst>
                    </p:cTn>
                  </p:par>
                  <p:par>
                    <p:cTn id="31" fill="hold">
                      <p:stCondLst>
                        <p:cond delay="indefinite"/>
                      </p:stCondLst>
                      <p:childTnLst>
                        <p:par>
                          <p:cTn id="32" fill="hold">
                            <p:stCondLst>
                              <p:cond delay="0"/>
                            </p:stCondLst>
                            <p:childTnLst>
                              <p:par>
                                <p:cTn id="33" presetID="4" presetClass="entr" presetSubtype="16" fill="hold" grpId="0" nodeType="clickEffect">
                                  <p:stCondLst>
                                    <p:cond delay="0"/>
                                  </p:stCondLst>
                                  <p:childTnLst>
                                    <p:set>
                                      <p:cBhvr>
                                        <p:cTn id="34" dur="1" fill="hold">
                                          <p:stCondLst>
                                            <p:cond delay="0"/>
                                          </p:stCondLst>
                                        </p:cTn>
                                        <p:tgtEl>
                                          <p:spTgt spid="666636"/>
                                        </p:tgtEl>
                                        <p:attrNameLst>
                                          <p:attrName>style.visibility</p:attrName>
                                        </p:attrNameLst>
                                      </p:cBhvr>
                                      <p:to>
                                        <p:strVal val="visible"/>
                                      </p:to>
                                    </p:set>
                                    <p:animEffect transition="in" filter="box(in)">
                                      <p:cBhvr>
                                        <p:cTn id="35" dur="500"/>
                                        <p:tgtEl>
                                          <p:spTgt spid="666636"/>
                                        </p:tgtEl>
                                      </p:cBhvr>
                                    </p:animEffect>
                                  </p:childTnLst>
                                </p:cTn>
                              </p:par>
                            </p:childTnLst>
                          </p:cTn>
                        </p:par>
                      </p:childTnLst>
                    </p:cTn>
                  </p:par>
                  <p:par>
                    <p:cTn id="36" fill="hold">
                      <p:stCondLst>
                        <p:cond delay="indefinite"/>
                      </p:stCondLst>
                      <p:childTnLst>
                        <p:par>
                          <p:cTn id="37" fill="hold">
                            <p:stCondLst>
                              <p:cond delay="0"/>
                            </p:stCondLst>
                            <p:childTnLst>
                              <p:par>
                                <p:cTn id="38" presetID="2" presetClass="entr" presetSubtype="12" fill="hold" nodeType="clickEffect">
                                  <p:stCondLst>
                                    <p:cond delay="0"/>
                                  </p:stCondLst>
                                  <p:childTnLst>
                                    <p:set>
                                      <p:cBhvr>
                                        <p:cTn id="39" dur="1" fill="hold">
                                          <p:stCondLst>
                                            <p:cond delay="0"/>
                                          </p:stCondLst>
                                        </p:cTn>
                                        <p:tgtEl>
                                          <p:spTgt spid="666650"/>
                                        </p:tgtEl>
                                        <p:attrNameLst>
                                          <p:attrName>style.visibility</p:attrName>
                                        </p:attrNameLst>
                                      </p:cBhvr>
                                      <p:to>
                                        <p:strVal val="visible"/>
                                      </p:to>
                                    </p:set>
                                    <p:anim calcmode="lin" valueType="num">
                                      <p:cBhvr additive="base">
                                        <p:cTn id="40" dur="500" fill="hold"/>
                                        <p:tgtEl>
                                          <p:spTgt spid="666650"/>
                                        </p:tgtEl>
                                        <p:attrNameLst>
                                          <p:attrName>ppt_x</p:attrName>
                                        </p:attrNameLst>
                                      </p:cBhvr>
                                      <p:tavLst>
                                        <p:tav tm="0">
                                          <p:val>
                                            <p:strVal val="0-#ppt_w/2"/>
                                          </p:val>
                                        </p:tav>
                                        <p:tav tm="100000">
                                          <p:val>
                                            <p:strVal val="#ppt_x"/>
                                          </p:val>
                                        </p:tav>
                                      </p:tavLst>
                                    </p:anim>
                                    <p:anim calcmode="lin" valueType="num">
                                      <p:cBhvr additive="base">
                                        <p:cTn id="41" dur="500" fill="hold"/>
                                        <p:tgtEl>
                                          <p:spTgt spid="666650"/>
                                        </p:tgtEl>
                                        <p:attrNameLst>
                                          <p:attrName>ppt_y</p:attrName>
                                        </p:attrNameLst>
                                      </p:cBhvr>
                                      <p:tavLst>
                                        <p:tav tm="0">
                                          <p:val>
                                            <p:strVal val="1+#ppt_h/2"/>
                                          </p:val>
                                        </p:tav>
                                        <p:tav tm="100000">
                                          <p:val>
                                            <p:strVal val="#ppt_y"/>
                                          </p:val>
                                        </p:tav>
                                      </p:tavLst>
                                    </p:anim>
                                  </p:childTnLst>
                                </p:cTn>
                              </p:par>
                            </p:childTnLst>
                          </p:cTn>
                        </p:par>
                        <p:par>
                          <p:cTn id="42" fill="hold">
                            <p:stCondLst>
                              <p:cond delay="500"/>
                            </p:stCondLst>
                            <p:childTnLst>
                              <p:par>
                                <p:cTn id="43" presetID="2" presetClass="entr" presetSubtype="6" fill="hold" nodeType="afterEffect">
                                  <p:stCondLst>
                                    <p:cond delay="0"/>
                                  </p:stCondLst>
                                  <p:childTnLst>
                                    <p:set>
                                      <p:cBhvr>
                                        <p:cTn id="44" dur="1" fill="hold">
                                          <p:stCondLst>
                                            <p:cond delay="0"/>
                                          </p:stCondLst>
                                        </p:cTn>
                                        <p:tgtEl>
                                          <p:spTgt spid="666652"/>
                                        </p:tgtEl>
                                        <p:attrNameLst>
                                          <p:attrName>style.visibility</p:attrName>
                                        </p:attrNameLst>
                                      </p:cBhvr>
                                      <p:to>
                                        <p:strVal val="visible"/>
                                      </p:to>
                                    </p:set>
                                    <p:anim calcmode="lin" valueType="num">
                                      <p:cBhvr additive="base">
                                        <p:cTn id="45" dur="500" fill="hold"/>
                                        <p:tgtEl>
                                          <p:spTgt spid="666652"/>
                                        </p:tgtEl>
                                        <p:attrNameLst>
                                          <p:attrName>ppt_x</p:attrName>
                                        </p:attrNameLst>
                                      </p:cBhvr>
                                      <p:tavLst>
                                        <p:tav tm="0">
                                          <p:val>
                                            <p:strVal val="1+#ppt_w/2"/>
                                          </p:val>
                                        </p:tav>
                                        <p:tav tm="100000">
                                          <p:val>
                                            <p:strVal val="#ppt_x"/>
                                          </p:val>
                                        </p:tav>
                                      </p:tavLst>
                                    </p:anim>
                                    <p:anim calcmode="lin" valueType="num">
                                      <p:cBhvr additive="base">
                                        <p:cTn id="46" dur="500" fill="hold"/>
                                        <p:tgtEl>
                                          <p:spTgt spid="666652"/>
                                        </p:tgtEl>
                                        <p:attrNameLst>
                                          <p:attrName>ppt_y</p:attrName>
                                        </p:attrNameLst>
                                      </p:cBhvr>
                                      <p:tavLst>
                                        <p:tav tm="0">
                                          <p:val>
                                            <p:strVal val="1+#ppt_h/2"/>
                                          </p:val>
                                        </p:tav>
                                        <p:tav tm="100000">
                                          <p:val>
                                            <p:strVal val="#ppt_y"/>
                                          </p:val>
                                        </p:tav>
                                      </p:tavLst>
                                    </p:anim>
                                  </p:childTnLst>
                                </p:cTn>
                              </p:par>
                            </p:childTnLst>
                          </p:cTn>
                        </p:par>
                        <p:par>
                          <p:cTn id="47" fill="hold">
                            <p:stCondLst>
                              <p:cond delay="1000"/>
                            </p:stCondLst>
                            <p:childTnLst>
                              <p:par>
                                <p:cTn id="48" presetID="4" presetClass="entr" presetSubtype="16" fill="hold" grpId="0" nodeType="afterEffect">
                                  <p:stCondLst>
                                    <p:cond delay="0"/>
                                  </p:stCondLst>
                                  <p:childTnLst>
                                    <p:set>
                                      <p:cBhvr>
                                        <p:cTn id="49" dur="1" fill="hold">
                                          <p:stCondLst>
                                            <p:cond delay="0"/>
                                          </p:stCondLst>
                                        </p:cTn>
                                        <p:tgtEl>
                                          <p:spTgt spid="666627"/>
                                        </p:tgtEl>
                                        <p:attrNameLst>
                                          <p:attrName>style.visibility</p:attrName>
                                        </p:attrNameLst>
                                      </p:cBhvr>
                                      <p:to>
                                        <p:strVal val="visible"/>
                                      </p:to>
                                    </p:set>
                                    <p:animEffect transition="in" filter="box(in)">
                                      <p:cBhvr>
                                        <p:cTn id="50" dur="500"/>
                                        <p:tgtEl>
                                          <p:spTgt spid="666627"/>
                                        </p:tgtEl>
                                      </p:cBhvr>
                                    </p:animEffect>
                                  </p:childTnLst>
                                </p:cTn>
                              </p:par>
                            </p:childTnLst>
                          </p:cTn>
                        </p:par>
                      </p:childTnLst>
                    </p:cTn>
                  </p:par>
                  <p:par>
                    <p:cTn id="51" fill="hold">
                      <p:stCondLst>
                        <p:cond delay="indefinite"/>
                      </p:stCondLst>
                      <p:childTnLst>
                        <p:par>
                          <p:cTn id="52" fill="hold">
                            <p:stCondLst>
                              <p:cond delay="0"/>
                            </p:stCondLst>
                            <p:childTnLst>
                              <p:par>
                                <p:cTn id="53" presetID="4" presetClass="entr" presetSubtype="16" fill="hold" grpId="0" nodeType="clickEffect">
                                  <p:stCondLst>
                                    <p:cond delay="0"/>
                                  </p:stCondLst>
                                  <p:childTnLst>
                                    <p:set>
                                      <p:cBhvr>
                                        <p:cTn id="54" dur="1" fill="hold">
                                          <p:stCondLst>
                                            <p:cond delay="0"/>
                                          </p:stCondLst>
                                        </p:cTn>
                                        <p:tgtEl>
                                          <p:spTgt spid="666639"/>
                                        </p:tgtEl>
                                        <p:attrNameLst>
                                          <p:attrName>style.visibility</p:attrName>
                                        </p:attrNameLst>
                                      </p:cBhvr>
                                      <p:to>
                                        <p:strVal val="visible"/>
                                      </p:to>
                                    </p:set>
                                    <p:animEffect transition="in" filter="box(in)">
                                      <p:cBhvr>
                                        <p:cTn id="55" dur="500"/>
                                        <p:tgtEl>
                                          <p:spTgt spid="666639"/>
                                        </p:tgtEl>
                                      </p:cBhvr>
                                    </p:animEffect>
                                  </p:childTnLst>
                                </p:cTn>
                              </p:par>
                            </p:childTnLst>
                          </p:cTn>
                        </p:par>
                        <p:par>
                          <p:cTn id="56" fill="hold">
                            <p:stCondLst>
                              <p:cond delay="500"/>
                            </p:stCondLst>
                            <p:childTnLst>
                              <p:par>
                                <p:cTn id="57" presetID="22" presetClass="entr" presetSubtype="8" fill="hold" grpId="0" nodeType="afterEffect">
                                  <p:stCondLst>
                                    <p:cond delay="0"/>
                                  </p:stCondLst>
                                  <p:childTnLst>
                                    <p:set>
                                      <p:cBhvr>
                                        <p:cTn id="58" dur="1" fill="hold">
                                          <p:stCondLst>
                                            <p:cond delay="0"/>
                                          </p:stCondLst>
                                        </p:cTn>
                                        <p:tgtEl>
                                          <p:spTgt spid="666641"/>
                                        </p:tgtEl>
                                        <p:attrNameLst>
                                          <p:attrName>style.visibility</p:attrName>
                                        </p:attrNameLst>
                                      </p:cBhvr>
                                      <p:to>
                                        <p:strVal val="visible"/>
                                      </p:to>
                                    </p:set>
                                    <p:animEffect transition="in" filter="wipe(left)">
                                      <p:cBhvr>
                                        <p:cTn id="59" dur="500"/>
                                        <p:tgtEl>
                                          <p:spTgt spid="666641"/>
                                        </p:tgtEl>
                                      </p:cBhvr>
                                    </p:animEffect>
                                  </p:childTnLst>
                                </p:cTn>
                              </p:par>
                            </p:childTnLst>
                          </p:cTn>
                        </p:par>
                      </p:childTnLst>
                    </p:cTn>
                  </p:par>
                  <p:par>
                    <p:cTn id="60" fill="hold">
                      <p:stCondLst>
                        <p:cond delay="indefinite"/>
                      </p:stCondLst>
                      <p:childTnLst>
                        <p:par>
                          <p:cTn id="61" fill="hold">
                            <p:stCondLst>
                              <p:cond delay="0"/>
                            </p:stCondLst>
                            <p:childTnLst>
                              <p:par>
                                <p:cTn id="62" presetID="4" presetClass="entr" presetSubtype="16" fill="hold" grpId="0" nodeType="clickEffect">
                                  <p:stCondLst>
                                    <p:cond delay="0"/>
                                  </p:stCondLst>
                                  <p:childTnLst>
                                    <p:set>
                                      <p:cBhvr>
                                        <p:cTn id="63" dur="1" fill="hold">
                                          <p:stCondLst>
                                            <p:cond delay="0"/>
                                          </p:stCondLst>
                                        </p:cTn>
                                        <p:tgtEl>
                                          <p:spTgt spid="666637"/>
                                        </p:tgtEl>
                                        <p:attrNameLst>
                                          <p:attrName>style.visibility</p:attrName>
                                        </p:attrNameLst>
                                      </p:cBhvr>
                                      <p:to>
                                        <p:strVal val="visible"/>
                                      </p:to>
                                    </p:set>
                                    <p:animEffect transition="in" filter="box(in)">
                                      <p:cBhvr>
                                        <p:cTn id="64" dur="500"/>
                                        <p:tgtEl>
                                          <p:spTgt spid="666637"/>
                                        </p:tgtEl>
                                      </p:cBhvr>
                                    </p:animEffect>
                                  </p:childTnLst>
                                </p:cTn>
                              </p:par>
                            </p:childTnLst>
                          </p:cTn>
                        </p:par>
                      </p:childTnLst>
                    </p:cTn>
                  </p:par>
                  <p:par>
                    <p:cTn id="65" fill="hold">
                      <p:stCondLst>
                        <p:cond delay="indefinite"/>
                      </p:stCondLst>
                      <p:childTnLst>
                        <p:par>
                          <p:cTn id="66" fill="hold">
                            <p:stCondLst>
                              <p:cond delay="0"/>
                            </p:stCondLst>
                            <p:childTnLst>
                              <p:par>
                                <p:cTn id="67" presetID="15" presetClass="entr" presetSubtype="0" fill="hold" grpId="0" nodeType="clickEffect">
                                  <p:stCondLst>
                                    <p:cond delay="0"/>
                                  </p:stCondLst>
                                  <p:childTnLst>
                                    <p:set>
                                      <p:cBhvr>
                                        <p:cTn id="68" dur="1" fill="hold">
                                          <p:stCondLst>
                                            <p:cond delay="0"/>
                                          </p:stCondLst>
                                        </p:cTn>
                                        <p:tgtEl>
                                          <p:spTgt spid="666642"/>
                                        </p:tgtEl>
                                        <p:attrNameLst>
                                          <p:attrName>style.visibility</p:attrName>
                                        </p:attrNameLst>
                                      </p:cBhvr>
                                      <p:to>
                                        <p:strVal val="visible"/>
                                      </p:to>
                                    </p:set>
                                    <p:anim calcmode="lin" valueType="num">
                                      <p:cBhvr>
                                        <p:cTn id="69" dur="1000" fill="hold"/>
                                        <p:tgtEl>
                                          <p:spTgt spid="666642"/>
                                        </p:tgtEl>
                                        <p:attrNameLst>
                                          <p:attrName>ppt_w</p:attrName>
                                        </p:attrNameLst>
                                      </p:cBhvr>
                                      <p:tavLst>
                                        <p:tav tm="0">
                                          <p:val>
                                            <p:fltVal val="0"/>
                                          </p:val>
                                        </p:tav>
                                        <p:tav tm="100000">
                                          <p:val>
                                            <p:strVal val="#ppt_w"/>
                                          </p:val>
                                        </p:tav>
                                      </p:tavLst>
                                    </p:anim>
                                    <p:anim calcmode="lin" valueType="num">
                                      <p:cBhvr>
                                        <p:cTn id="70" dur="1000" fill="hold"/>
                                        <p:tgtEl>
                                          <p:spTgt spid="666642"/>
                                        </p:tgtEl>
                                        <p:attrNameLst>
                                          <p:attrName>ppt_h</p:attrName>
                                        </p:attrNameLst>
                                      </p:cBhvr>
                                      <p:tavLst>
                                        <p:tav tm="0">
                                          <p:val>
                                            <p:fltVal val="0"/>
                                          </p:val>
                                        </p:tav>
                                        <p:tav tm="100000">
                                          <p:val>
                                            <p:strVal val="#ppt_h"/>
                                          </p:val>
                                        </p:tav>
                                      </p:tavLst>
                                    </p:anim>
                                    <p:anim calcmode="lin" valueType="num">
                                      <p:cBhvr>
                                        <p:cTn id="71" dur="1000" fill="hold"/>
                                        <p:tgtEl>
                                          <p:spTgt spid="666642"/>
                                        </p:tgtEl>
                                        <p:attrNameLst>
                                          <p:attrName>ppt_x</p:attrName>
                                        </p:attrNameLst>
                                      </p:cBhvr>
                                      <p:tavLst>
                                        <p:tav tm="0" fmla="#ppt_x+(cos(-2*pi*(1-$))*-#ppt_x-sin(-2*pi*(1-$))*(1-#ppt_y))*(1-$)">
                                          <p:val>
                                            <p:fltVal val="0"/>
                                          </p:val>
                                        </p:tav>
                                        <p:tav tm="100000">
                                          <p:val>
                                            <p:fltVal val="1"/>
                                          </p:val>
                                        </p:tav>
                                      </p:tavLst>
                                    </p:anim>
                                    <p:anim calcmode="lin" valueType="num">
                                      <p:cBhvr>
                                        <p:cTn id="72" dur="1000" fill="hold"/>
                                        <p:tgtEl>
                                          <p:spTgt spid="666642"/>
                                        </p:tgtEl>
                                        <p:attrNameLst>
                                          <p:attrName>ppt_y</p:attrName>
                                        </p:attrNameLst>
                                      </p:cBhvr>
                                      <p:tavLst>
                                        <p:tav tm="0" fmla="#ppt_y+(sin(-2*pi*(1-$))*-#ppt_x+cos(-2*pi*(1-$))*(1-#ppt_y))*(1-$)">
                                          <p:val>
                                            <p:fltVal val="0"/>
                                          </p:val>
                                        </p:tav>
                                        <p:tav tm="100000">
                                          <p:val>
                                            <p:fltVal val="1"/>
                                          </p:val>
                                        </p:tav>
                                      </p:tavLst>
                                    </p:anim>
                                  </p:childTnLst>
                                </p:cTn>
                              </p:par>
                            </p:childTnLst>
                          </p:cTn>
                        </p:par>
                        <p:par>
                          <p:cTn id="73" fill="hold">
                            <p:stCondLst>
                              <p:cond delay="1000"/>
                            </p:stCondLst>
                            <p:childTnLst>
                              <p:par>
                                <p:cTn id="74" presetID="9" presetClass="entr" presetSubtype="0" fill="hold" grpId="0" nodeType="afterEffect">
                                  <p:stCondLst>
                                    <p:cond delay="0"/>
                                  </p:stCondLst>
                                  <p:childTnLst>
                                    <p:set>
                                      <p:cBhvr>
                                        <p:cTn id="75" dur="1" fill="hold">
                                          <p:stCondLst>
                                            <p:cond delay="0"/>
                                          </p:stCondLst>
                                        </p:cTn>
                                        <p:tgtEl>
                                          <p:spTgt spid="666643"/>
                                        </p:tgtEl>
                                        <p:attrNameLst>
                                          <p:attrName>style.visibility</p:attrName>
                                        </p:attrNameLst>
                                      </p:cBhvr>
                                      <p:to>
                                        <p:strVal val="visible"/>
                                      </p:to>
                                    </p:set>
                                    <p:animEffect transition="in" filter="dissolve">
                                      <p:cBhvr>
                                        <p:cTn id="76" dur="500"/>
                                        <p:tgtEl>
                                          <p:spTgt spid="666643"/>
                                        </p:tgtEl>
                                      </p:cBhvr>
                                    </p:animEffect>
                                  </p:childTnLst>
                                </p:cTn>
                              </p:par>
                            </p:childTnLst>
                          </p:cTn>
                        </p:par>
                        <p:par>
                          <p:cTn id="77" fill="hold">
                            <p:stCondLst>
                              <p:cond delay="1500"/>
                            </p:stCondLst>
                            <p:childTnLst>
                              <p:par>
                                <p:cTn id="78" presetID="9" presetClass="entr" presetSubtype="0" fill="hold" grpId="0" nodeType="afterEffect">
                                  <p:stCondLst>
                                    <p:cond delay="0"/>
                                  </p:stCondLst>
                                  <p:childTnLst>
                                    <p:set>
                                      <p:cBhvr>
                                        <p:cTn id="79" dur="1" fill="hold">
                                          <p:stCondLst>
                                            <p:cond delay="0"/>
                                          </p:stCondLst>
                                        </p:cTn>
                                        <p:tgtEl>
                                          <p:spTgt spid="666644"/>
                                        </p:tgtEl>
                                        <p:attrNameLst>
                                          <p:attrName>style.visibility</p:attrName>
                                        </p:attrNameLst>
                                      </p:cBhvr>
                                      <p:to>
                                        <p:strVal val="visible"/>
                                      </p:to>
                                    </p:set>
                                    <p:animEffect transition="in" filter="dissolve">
                                      <p:cBhvr>
                                        <p:cTn id="80" dur="500"/>
                                        <p:tgtEl>
                                          <p:spTgt spid="666644"/>
                                        </p:tgtEl>
                                      </p:cBhvr>
                                    </p:animEffect>
                                  </p:childTnLst>
                                </p:cTn>
                              </p:par>
                            </p:childTnLst>
                          </p:cTn>
                        </p:par>
                        <p:par>
                          <p:cTn id="81" fill="hold">
                            <p:stCondLst>
                              <p:cond delay="2000"/>
                            </p:stCondLst>
                            <p:childTnLst>
                              <p:par>
                                <p:cTn id="82" presetID="22" presetClass="entr" presetSubtype="8" fill="hold" grpId="0" nodeType="afterEffect">
                                  <p:stCondLst>
                                    <p:cond delay="0"/>
                                  </p:stCondLst>
                                  <p:childTnLst>
                                    <p:set>
                                      <p:cBhvr>
                                        <p:cTn id="83" dur="1" fill="hold">
                                          <p:stCondLst>
                                            <p:cond delay="0"/>
                                          </p:stCondLst>
                                        </p:cTn>
                                        <p:tgtEl>
                                          <p:spTgt spid="666646"/>
                                        </p:tgtEl>
                                        <p:attrNameLst>
                                          <p:attrName>style.visibility</p:attrName>
                                        </p:attrNameLst>
                                      </p:cBhvr>
                                      <p:to>
                                        <p:strVal val="visible"/>
                                      </p:to>
                                    </p:set>
                                    <p:animEffect transition="in" filter="wipe(left)">
                                      <p:cBhvr>
                                        <p:cTn id="84" dur="500"/>
                                        <p:tgtEl>
                                          <p:spTgt spid="666646"/>
                                        </p:tgtEl>
                                      </p:cBhvr>
                                    </p:animEffect>
                                  </p:childTnLst>
                                </p:cTn>
                              </p:par>
                            </p:childTnLst>
                          </p:cTn>
                        </p:par>
                        <p:par>
                          <p:cTn id="85" fill="hold">
                            <p:stCondLst>
                              <p:cond delay="2500"/>
                            </p:stCondLst>
                            <p:childTnLst>
                              <p:par>
                                <p:cTn id="86" presetID="22" presetClass="entr" presetSubtype="8" fill="hold" grpId="0" nodeType="afterEffect">
                                  <p:stCondLst>
                                    <p:cond delay="0"/>
                                  </p:stCondLst>
                                  <p:childTnLst>
                                    <p:set>
                                      <p:cBhvr>
                                        <p:cTn id="87" dur="1" fill="hold">
                                          <p:stCondLst>
                                            <p:cond delay="0"/>
                                          </p:stCondLst>
                                        </p:cTn>
                                        <p:tgtEl>
                                          <p:spTgt spid="666647"/>
                                        </p:tgtEl>
                                        <p:attrNameLst>
                                          <p:attrName>style.visibility</p:attrName>
                                        </p:attrNameLst>
                                      </p:cBhvr>
                                      <p:to>
                                        <p:strVal val="visible"/>
                                      </p:to>
                                    </p:set>
                                    <p:animEffect transition="in" filter="wipe(left)">
                                      <p:cBhvr>
                                        <p:cTn id="88" dur="500"/>
                                        <p:tgtEl>
                                          <p:spTgt spid="666647"/>
                                        </p:tgtEl>
                                      </p:cBhvr>
                                    </p:animEffect>
                                  </p:childTnLst>
                                </p:cTn>
                              </p:par>
                            </p:childTnLst>
                          </p:cTn>
                        </p:par>
                        <p:par>
                          <p:cTn id="89" fill="hold">
                            <p:stCondLst>
                              <p:cond delay="3000"/>
                            </p:stCondLst>
                            <p:childTnLst>
                              <p:par>
                                <p:cTn id="90" presetID="4" presetClass="entr" presetSubtype="32" fill="hold" grpId="0" nodeType="afterEffect">
                                  <p:stCondLst>
                                    <p:cond delay="0"/>
                                  </p:stCondLst>
                                  <p:childTnLst>
                                    <p:set>
                                      <p:cBhvr>
                                        <p:cTn id="91" dur="1" fill="hold">
                                          <p:stCondLst>
                                            <p:cond delay="0"/>
                                          </p:stCondLst>
                                        </p:cTn>
                                        <p:tgtEl>
                                          <p:spTgt spid="666645"/>
                                        </p:tgtEl>
                                        <p:attrNameLst>
                                          <p:attrName>style.visibility</p:attrName>
                                        </p:attrNameLst>
                                      </p:cBhvr>
                                      <p:to>
                                        <p:strVal val="visible"/>
                                      </p:to>
                                    </p:set>
                                    <p:animEffect transition="in" filter="box(out)">
                                      <p:cBhvr>
                                        <p:cTn id="92" dur="500"/>
                                        <p:tgtEl>
                                          <p:spTgt spid="666645"/>
                                        </p:tgtEl>
                                      </p:cBhvr>
                                    </p:animEffect>
                                  </p:childTnLst>
                                </p:cTn>
                              </p:par>
                            </p:childTnLst>
                          </p:cTn>
                        </p:par>
                      </p:childTnLst>
                    </p:cTn>
                  </p:par>
                  <p:par>
                    <p:cTn id="93" fill="hold">
                      <p:stCondLst>
                        <p:cond delay="indefinite"/>
                      </p:stCondLst>
                      <p:childTnLst>
                        <p:par>
                          <p:cTn id="94" fill="hold">
                            <p:stCondLst>
                              <p:cond delay="0"/>
                            </p:stCondLst>
                            <p:childTnLst>
                              <p:par>
                                <p:cTn id="95" presetID="23" presetClass="entr" presetSubtype="16" fill="hold" grpId="0" nodeType="clickEffect">
                                  <p:stCondLst>
                                    <p:cond delay="0"/>
                                  </p:stCondLst>
                                  <p:childTnLst>
                                    <p:set>
                                      <p:cBhvr>
                                        <p:cTn id="96" dur="1" fill="hold">
                                          <p:stCondLst>
                                            <p:cond delay="0"/>
                                          </p:stCondLst>
                                        </p:cTn>
                                        <p:tgtEl>
                                          <p:spTgt spid="666630"/>
                                        </p:tgtEl>
                                        <p:attrNameLst>
                                          <p:attrName>style.visibility</p:attrName>
                                        </p:attrNameLst>
                                      </p:cBhvr>
                                      <p:to>
                                        <p:strVal val="visible"/>
                                      </p:to>
                                    </p:set>
                                    <p:anim calcmode="lin" valueType="num">
                                      <p:cBhvr>
                                        <p:cTn id="97" dur="500" fill="hold"/>
                                        <p:tgtEl>
                                          <p:spTgt spid="666630"/>
                                        </p:tgtEl>
                                        <p:attrNameLst>
                                          <p:attrName>ppt_w</p:attrName>
                                        </p:attrNameLst>
                                      </p:cBhvr>
                                      <p:tavLst>
                                        <p:tav tm="0">
                                          <p:val>
                                            <p:fltVal val="0"/>
                                          </p:val>
                                        </p:tav>
                                        <p:tav tm="100000">
                                          <p:val>
                                            <p:strVal val="#ppt_w"/>
                                          </p:val>
                                        </p:tav>
                                      </p:tavLst>
                                    </p:anim>
                                    <p:anim calcmode="lin" valueType="num">
                                      <p:cBhvr>
                                        <p:cTn id="98" dur="500" fill="hold"/>
                                        <p:tgtEl>
                                          <p:spTgt spid="666630"/>
                                        </p:tgtEl>
                                        <p:attrNameLst>
                                          <p:attrName>ppt_h</p:attrName>
                                        </p:attrNameLst>
                                      </p:cBhvr>
                                      <p:tavLst>
                                        <p:tav tm="0">
                                          <p:val>
                                            <p:fltVal val="0"/>
                                          </p:val>
                                        </p:tav>
                                        <p:tav tm="100000">
                                          <p:val>
                                            <p:strVal val="#ppt_h"/>
                                          </p:val>
                                        </p:tav>
                                      </p:tavLst>
                                    </p:anim>
                                  </p:childTnLst>
                                </p:cTn>
                              </p:par>
                            </p:childTnLst>
                          </p:cTn>
                        </p:par>
                        <p:par>
                          <p:cTn id="99" fill="hold">
                            <p:stCondLst>
                              <p:cond delay="500"/>
                            </p:stCondLst>
                            <p:childTnLst>
                              <p:par>
                                <p:cTn id="100" presetID="23" presetClass="entr" presetSubtype="16" fill="hold" grpId="0" nodeType="afterEffect">
                                  <p:stCondLst>
                                    <p:cond delay="0"/>
                                  </p:stCondLst>
                                  <p:childTnLst>
                                    <p:set>
                                      <p:cBhvr>
                                        <p:cTn id="101" dur="1" fill="hold">
                                          <p:stCondLst>
                                            <p:cond delay="0"/>
                                          </p:stCondLst>
                                        </p:cTn>
                                        <p:tgtEl>
                                          <p:spTgt spid="666629"/>
                                        </p:tgtEl>
                                        <p:attrNameLst>
                                          <p:attrName>style.visibility</p:attrName>
                                        </p:attrNameLst>
                                      </p:cBhvr>
                                      <p:to>
                                        <p:strVal val="visible"/>
                                      </p:to>
                                    </p:set>
                                    <p:anim calcmode="lin" valueType="num">
                                      <p:cBhvr>
                                        <p:cTn id="102" dur="500" fill="hold"/>
                                        <p:tgtEl>
                                          <p:spTgt spid="666629"/>
                                        </p:tgtEl>
                                        <p:attrNameLst>
                                          <p:attrName>ppt_w</p:attrName>
                                        </p:attrNameLst>
                                      </p:cBhvr>
                                      <p:tavLst>
                                        <p:tav tm="0">
                                          <p:val>
                                            <p:fltVal val="0"/>
                                          </p:val>
                                        </p:tav>
                                        <p:tav tm="100000">
                                          <p:val>
                                            <p:strVal val="#ppt_w"/>
                                          </p:val>
                                        </p:tav>
                                      </p:tavLst>
                                    </p:anim>
                                    <p:anim calcmode="lin" valueType="num">
                                      <p:cBhvr>
                                        <p:cTn id="103" dur="500" fill="hold"/>
                                        <p:tgtEl>
                                          <p:spTgt spid="666629"/>
                                        </p:tgtEl>
                                        <p:attrNameLst>
                                          <p:attrName>ppt_h</p:attrName>
                                        </p:attrNameLst>
                                      </p:cBhvr>
                                      <p:tavLst>
                                        <p:tav tm="0">
                                          <p:val>
                                            <p:fltVal val="0"/>
                                          </p:val>
                                        </p:tav>
                                        <p:tav tm="100000">
                                          <p:val>
                                            <p:strVal val="#ppt_h"/>
                                          </p:val>
                                        </p:tav>
                                      </p:tavLst>
                                    </p:anim>
                                  </p:childTnLst>
                                </p:cTn>
                              </p:par>
                            </p:childTnLst>
                          </p:cTn>
                        </p:par>
                        <p:par>
                          <p:cTn id="104" fill="hold">
                            <p:stCondLst>
                              <p:cond delay="1000"/>
                            </p:stCondLst>
                            <p:childTnLst>
                              <p:par>
                                <p:cTn id="105" presetID="22" presetClass="entr" presetSubtype="2" fill="hold" grpId="0" nodeType="afterEffect">
                                  <p:stCondLst>
                                    <p:cond delay="0"/>
                                  </p:stCondLst>
                                  <p:childTnLst>
                                    <p:set>
                                      <p:cBhvr>
                                        <p:cTn id="106" dur="1" fill="hold">
                                          <p:stCondLst>
                                            <p:cond delay="0"/>
                                          </p:stCondLst>
                                        </p:cTn>
                                        <p:tgtEl>
                                          <p:spTgt spid="666634"/>
                                        </p:tgtEl>
                                        <p:attrNameLst>
                                          <p:attrName>style.visibility</p:attrName>
                                        </p:attrNameLst>
                                      </p:cBhvr>
                                      <p:to>
                                        <p:strVal val="visible"/>
                                      </p:to>
                                    </p:set>
                                    <p:animEffect transition="in" filter="wipe(right)">
                                      <p:cBhvr>
                                        <p:cTn id="107" dur="500"/>
                                        <p:tgtEl>
                                          <p:spTgt spid="666634"/>
                                        </p:tgtEl>
                                      </p:cBhvr>
                                    </p:animEffect>
                                  </p:childTnLst>
                                </p:cTn>
                              </p:par>
                            </p:childTnLst>
                          </p:cTn>
                        </p:par>
                        <p:par>
                          <p:cTn id="108" fill="hold">
                            <p:stCondLst>
                              <p:cond delay="1500"/>
                            </p:stCondLst>
                            <p:childTnLst>
                              <p:par>
                                <p:cTn id="109" presetID="22" presetClass="entr" presetSubtype="2" fill="hold" grpId="0" nodeType="afterEffect">
                                  <p:stCondLst>
                                    <p:cond delay="0"/>
                                  </p:stCondLst>
                                  <p:childTnLst>
                                    <p:set>
                                      <p:cBhvr>
                                        <p:cTn id="110" dur="1" fill="hold">
                                          <p:stCondLst>
                                            <p:cond delay="0"/>
                                          </p:stCondLst>
                                        </p:cTn>
                                        <p:tgtEl>
                                          <p:spTgt spid="666631"/>
                                        </p:tgtEl>
                                        <p:attrNameLst>
                                          <p:attrName>style.visibility</p:attrName>
                                        </p:attrNameLst>
                                      </p:cBhvr>
                                      <p:to>
                                        <p:strVal val="visible"/>
                                      </p:to>
                                    </p:set>
                                    <p:animEffect transition="in" filter="wipe(right)">
                                      <p:cBhvr>
                                        <p:cTn id="111" dur="500"/>
                                        <p:tgtEl>
                                          <p:spTgt spid="666631"/>
                                        </p:tgtEl>
                                      </p:cBhvr>
                                    </p:animEffect>
                                  </p:childTnLst>
                                </p:cTn>
                              </p:par>
                            </p:childTnLst>
                          </p:cTn>
                        </p:par>
                        <p:par>
                          <p:cTn id="112" fill="hold">
                            <p:stCondLst>
                              <p:cond delay="2000"/>
                            </p:stCondLst>
                            <p:childTnLst>
                              <p:par>
                                <p:cTn id="113" presetID="22" presetClass="entr" presetSubtype="1" fill="hold" grpId="0" nodeType="afterEffect">
                                  <p:stCondLst>
                                    <p:cond delay="0"/>
                                  </p:stCondLst>
                                  <p:childTnLst>
                                    <p:set>
                                      <p:cBhvr>
                                        <p:cTn id="114" dur="1" fill="hold">
                                          <p:stCondLst>
                                            <p:cond delay="0"/>
                                          </p:stCondLst>
                                        </p:cTn>
                                        <p:tgtEl>
                                          <p:spTgt spid="666632"/>
                                        </p:tgtEl>
                                        <p:attrNameLst>
                                          <p:attrName>style.visibility</p:attrName>
                                        </p:attrNameLst>
                                      </p:cBhvr>
                                      <p:to>
                                        <p:strVal val="visible"/>
                                      </p:to>
                                    </p:set>
                                    <p:animEffect transition="in" filter="wipe(up)">
                                      <p:cBhvr>
                                        <p:cTn id="115" dur="500"/>
                                        <p:tgtEl>
                                          <p:spTgt spid="666632"/>
                                        </p:tgtEl>
                                      </p:cBhvr>
                                    </p:animEffect>
                                  </p:childTnLst>
                                </p:cTn>
                              </p:par>
                            </p:childTnLst>
                          </p:cTn>
                        </p:par>
                        <p:par>
                          <p:cTn id="116" fill="hold">
                            <p:stCondLst>
                              <p:cond delay="2500"/>
                            </p:stCondLst>
                            <p:childTnLst>
                              <p:par>
                                <p:cTn id="117" presetID="22" presetClass="entr" presetSubtype="2" fill="hold" grpId="0" nodeType="afterEffect">
                                  <p:stCondLst>
                                    <p:cond delay="0"/>
                                  </p:stCondLst>
                                  <p:childTnLst>
                                    <p:set>
                                      <p:cBhvr>
                                        <p:cTn id="118" dur="1" fill="hold">
                                          <p:stCondLst>
                                            <p:cond delay="0"/>
                                          </p:stCondLst>
                                        </p:cTn>
                                        <p:tgtEl>
                                          <p:spTgt spid="666633"/>
                                        </p:tgtEl>
                                        <p:attrNameLst>
                                          <p:attrName>style.visibility</p:attrName>
                                        </p:attrNameLst>
                                      </p:cBhvr>
                                      <p:to>
                                        <p:strVal val="visible"/>
                                      </p:to>
                                    </p:set>
                                    <p:animEffect transition="in" filter="wipe(right)">
                                      <p:cBhvr>
                                        <p:cTn id="119" dur="500"/>
                                        <p:tgtEl>
                                          <p:spTgt spid="666633"/>
                                        </p:tgtEl>
                                      </p:cBhvr>
                                    </p:animEffect>
                                  </p:childTnLst>
                                </p:cTn>
                              </p:par>
                            </p:childTnLst>
                          </p:cTn>
                        </p:par>
                      </p:childTnLst>
                    </p:cTn>
                  </p:par>
                  <p:par>
                    <p:cTn id="120" fill="hold">
                      <p:stCondLst>
                        <p:cond delay="indefinite"/>
                      </p:stCondLst>
                      <p:childTnLst>
                        <p:par>
                          <p:cTn id="121" fill="hold">
                            <p:stCondLst>
                              <p:cond delay="0"/>
                            </p:stCondLst>
                            <p:childTnLst>
                              <p:par>
                                <p:cTn id="122" presetID="22" presetClass="entr" presetSubtype="8" fill="hold" grpId="0" nodeType="clickEffect">
                                  <p:stCondLst>
                                    <p:cond delay="0"/>
                                  </p:stCondLst>
                                  <p:childTnLst>
                                    <p:set>
                                      <p:cBhvr>
                                        <p:cTn id="123" dur="1" fill="hold">
                                          <p:stCondLst>
                                            <p:cond delay="0"/>
                                          </p:stCondLst>
                                        </p:cTn>
                                        <p:tgtEl>
                                          <p:spTgt spid="666648"/>
                                        </p:tgtEl>
                                        <p:attrNameLst>
                                          <p:attrName>style.visibility</p:attrName>
                                        </p:attrNameLst>
                                      </p:cBhvr>
                                      <p:to>
                                        <p:strVal val="visible"/>
                                      </p:to>
                                    </p:set>
                                    <p:animEffect transition="in" filter="wipe(left)">
                                      <p:cBhvr>
                                        <p:cTn id="124" dur="500"/>
                                        <p:tgtEl>
                                          <p:spTgt spid="6666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6626" grpId="0" animBg="1"/>
      <p:bldP spid="666627" grpId="0" animBg="1" autoUpdateAnimBg="0"/>
      <p:bldP spid="666628" grpId="0" animBg="1" autoUpdateAnimBg="0"/>
      <p:bldP spid="666629" grpId="0" animBg="1" autoUpdateAnimBg="0"/>
      <p:bldP spid="666630" grpId="0" animBg="1" autoUpdateAnimBg="0"/>
      <p:bldP spid="666631" grpId="0" animBg="1"/>
      <p:bldP spid="666632" grpId="0" animBg="1"/>
      <p:bldP spid="666633" grpId="0" animBg="1"/>
      <p:bldP spid="666634" grpId="0" animBg="1"/>
      <p:bldP spid="666636" grpId="0" animBg="1" autoUpdateAnimBg="0"/>
      <p:bldP spid="666637" grpId="0" animBg="1" autoUpdateAnimBg="0"/>
      <p:bldP spid="666638" grpId="0" autoUpdateAnimBg="0"/>
      <p:bldP spid="666639" grpId="0" autoUpdateAnimBg="0"/>
      <p:bldP spid="666640" grpId="0" animBg="1"/>
      <p:bldP spid="666641" grpId="0" animBg="1"/>
      <p:bldP spid="666642" grpId="0" autoUpdateAnimBg="0"/>
      <p:bldP spid="666643" grpId="0" animBg="1"/>
      <p:bldP spid="666644" grpId="0" animBg="1"/>
      <p:bldP spid="666645" grpId="0" animBg="1" autoUpdateAnimBg="0"/>
      <p:bldP spid="666646" grpId="0" animBg="1"/>
      <p:bldP spid="666647" grpId="0" animBg="1"/>
      <p:bldP spid="666648" grpId="0" animBg="1"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3250" name="Rectangle 2"/>
          <p:cNvSpPr>
            <a:spLocks noChangeArrowheads="1"/>
          </p:cNvSpPr>
          <p:nvPr/>
        </p:nvSpPr>
        <p:spPr bwMode="auto">
          <a:xfrm>
            <a:off x="323850" y="1268413"/>
            <a:ext cx="8280400" cy="5129212"/>
          </a:xfrm>
          <a:prstGeom prst="rect">
            <a:avLst/>
          </a:prstGeom>
          <a:noFill/>
          <a:ln w="9525">
            <a:noFill/>
            <a:miter lim="800000"/>
            <a:headEnd/>
            <a:tailEnd/>
          </a:ln>
        </p:spPr>
        <p:txBody>
          <a:bodyPr anchor="ctr">
            <a:spAutoFit/>
          </a:bodyPr>
          <a:lstStyle/>
          <a:p>
            <a:endParaRPr lang="zh-CN" altLang="en-US"/>
          </a:p>
        </p:txBody>
      </p:sp>
      <p:sp>
        <p:nvSpPr>
          <p:cNvPr id="670723" name="AutoShape 3"/>
          <p:cNvSpPr>
            <a:spLocks noChangeArrowheads="1"/>
          </p:cNvSpPr>
          <p:nvPr/>
        </p:nvSpPr>
        <p:spPr bwMode="auto">
          <a:xfrm>
            <a:off x="609600" y="3429000"/>
            <a:ext cx="1600200" cy="1524000"/>
          </a:xfrm>
          <a:prstGeom prst="bevel">
            <a:avLst>
              <a:gd name="adj" fmla="val 12500"/>
            </a:avLst>
          </a:prstGeom>
          <a:gradFill rotWithShape="0">
            <a:gsLst>
              <a:gs pos="0">
                <a:schemeClr val="accent2"/>
              </a:gs>
              <a:gs pos="100000">
                <a:schemeClr val="accent2">
                  <a:gamma/>
                  <a:shade val="46275"/>
                  <a:invGamma/>
                </a:schemeClr>
              </a:gs>
            </a:gsLst>
            <a:path path="rect">
              <a:fillToRect l="50000" t="50000" r="50000" b="50000"/>
            </a:path>
          </a:gradFill>
          <a:ln w="9525">
            <a:noFill/>
            <a:miter lim="800000"/>
            <a:headEnd/>
            <a:tailEnd/>
          </a:ln>
          <a:effectLst>
            <a:outerShdw dist="107763" dir="18900000" algn="ctr" rotWithShape="0">
              <a:schemeClr val="bg2"/>
            </a:outerShdw>
          </a:effectLst>
        </p:spPr>
        <p:txBody>
          <a:bodyPr wrap="none" anchor="ctr"/>
          <a:lstStyle/>
          <a:p>
            <a:pPr>
              <a:defRPr/>
            </a:pPr>
            <a:endParaRPr lang="zh-CN" altLang="en-US">
              <a:latin typeface="Arial" charset="0"/>
            </a:endParaRPr>
          </a:p>
        </p:txBody>
      </p:sp>
      <p:sp>
        <p:nvSpPr>
          <p:cNvPr id="670724" name="AutoShape 4"/>
          <p:cNvSpPr>
            <a:spLocks noChangeArrowheads="1"/>
          </p:cNvSpPr>
          <p:nvPr/>
        </p:nvSpPr>
        <p:spPr bwMode="auto">
          <a:xfrm>
            <a:off x="3581400" y="3429000"/>
            <a:ext cx="1676400" cy="1524000"/>
          </a:xfrm>
          <a:prstGeom prst="bevel">
            <a:avLst>
              <a:gd name="adj" fmla="val 12500"/>
            </a:avLst>
          </a:prstGeom>
          <a:gradFill rotWithShape="0">
            <a:gsLst>
              <a:gs pos="0">
                <a:srgbClr val="FFFF00"/>
              </a:gs>
              <a:gs pos="100000">
                <a:srgbClr val="FFFF00">
                  <a:gamma/>
                  <a:shade val="46275"/>
                  <a:invGamma/>
                </a:srgbClr>
              </a:gs>
            </a:gsLst>
            <a:path path="rect">
              <a:fillToRect l="50000" t="50000" r="50000" b="50000"/>
            </a:path>
          </a:gradFill>
          <a:ln w="9525">
            <a:noFill/>
            <a:miter lim="800000"/>
            <a:headEnd/>
            <a:tailEnd/>
          </a:ln>
          <a:effectLst>
            <a:outerShdw dist="107763" dir="18900000" algn="ctr" rotWithShape="0">
              <a:schemeClr val="bg2"/>
            </a:outerShdw>
          </a:effectLst>
        </p:spPr>
        <p:txBody>
          <a:bodyPr wrap="none" anchor="ctr"/>
          <a:lstStyle/>
          <a:p>
            <a:pPr>
              <a:defRPr/>
            </a:pPr>
            <a:endParaRPr lang="zh-CN" altLang="en-US">
              <a:latin typeface="Arial" charset="0"/>
            </a:endParaRPr>
          </a:p>
        </p:txBody>
      </p:sp>
      <p:sp>
        <p:nvSpPr>
          <p:cNvPr id="670725" name="AutoShape 5"/>
          <p:cNvSpPr>
            <a:spLocks noChangeArrowheads="1"/>
          </p:cNvSpPr>
          <p:nvPr/>
        </p:nvSpPr>
        <p:spPr bwMode="auto">
          <a:xfrm>
            <a:off x="6553200" y="3429000"/>
            <a:ext cx="1676400" cy="1524000"/>
          </a:xfrm>
          <a:prstGeom prst="bevel">
            <a:avLst>
              <a:gd name="adj" fmla="val 12500"/>
            </a:avLst>
          </a:prstGeom>
          <a:gradFill rotWithShape="0">
            <a:gsLst>
              <a:gs pos="0">
                <a:schemeClr val="accent1"/>
              </a:gs>
              <a:gs pos="100000">
                <a:schemeClr val="accent1">
                  <a:gamma/>
                  <a:shade val="46275"/>
                  <a:invGamma/>
                </a:schemeClr>
              </a:gs>
            </a:gsLst>
            <a:path path="rect">
              <a:fillToRect l="50000" t="50000" r="50000" b="50000"/>
            </a:path>
          </a:gradFill>
          <a:ln w="9525">
            <a:noFill/>
            <a:miter lim="800000"/>
            <a:headEnd/>
            <a:tailEnd/>
          </a:ln>
          <a:effectLst>
            <a:outerShdw dist="107763" dir="18900000" algn="ctr" rotWithShape="0">
              <a:schemeClr val="bg2"/>
            </a:outerShdw>
          </a:effectLst>
        </p:spPr>
        <p:txBody>
          <a:bodyPr wrap="none" anchor="ctr"/>
          <a:lstStyle/>
          <a:p>
            <a:pPr>
              <a:defRPr/>
            </a:pPr>
            <a:endParaRPr lang="zh-CN" altLang="en-US">
              <a:latin typeface="Arial" charset="0"/>
            </a:endParaRPr>
          </a:p>
        </p:txBody>
      </p:sp>
      <p:sp>
        <p:nvSpPr>
          <p:cNvPr id="670726" name="Text Box 6"/>
          <p:cNvSpPr txBox="1">
            <a:spLocks noChangeArrowheads="1"/>
          </p:cNvSpPr>
          <p:nvPr/>
        </p:nvSpPr>
        <p:spPr bwMode="auto">
          <a:xfrm>
            <a:off x="1125538" y="1930400"/>
            <a:ext cx="5540299" cy="584775"/>
          </a:xfrm>
          <a:prstGeom prst="rect">
            <a:avLst/>
          </a:prstGeom>
          <a:noFill/>
          <a:ln w="9525">
            <a:noFill/>
            <a:miter lim="800000"/>
            <a:headEnd/>
            <a:tailEnd/>
          </a:ln>
        </p:spPr>
        <p:txBody>
          <a:bodyPr wrap="none">
            <a:spAutoFit/>
          </a:bodyPr>
          <a:lstStyle/>
          <a:p>
            <a:pPr>
              <a:spcBef>
                <a:spcPct val="0"/>
              </a:spcBef>
            </a:pPr>
            <a:r>
              <a:rPr lang="zh-CN" altLang="en-US" sz="3200" b="1" dirty="0">
                <a:solidFill>
                  <a:srgbClr val="006600"/>
                </a:solidFill>
                <a:ea typeface="楷体_GB2312" pitchFamily="49" charset="-122"/>
              </a:rPr>
              <a:t>是体现在商品中的抽象劳动量</a:t>
            </a:r>
          </a:p>
        </p:txBody>
      </p:sp>
      <p:sp>
        <p:nvSpPr>
          <p:cNvPr id="670727" name="Text Box 7"/>
          <p:cNvSpPr txBox="1">
            <a:spLocks noChangeArrowheads="1"/>
          </p:cNvSpPr>
          <p:nvPr/>
        </p:nvSpPr>
        <p:spPr bwMode="auto">
          <a:xfrm>
            <a:off x="838200" y="3581400"/>
            <a:ext cx="1524000" cy="1190625"/>
          </a:xfrm>
          <a:prstGeom prst="rect">
            <a:avLst/>
          </a:prstGeom>
          <a:noFill/>
          <a:ln w="9525">
            <a:noFill/>
            <a:miter lim="800000"/>
            <a:headEnd/>
            <a:tailEnd/>
          </a:ln>
        </p:spPr>
        <p:txBody>
          <a:bodyPr>
            <a:spAutoFit/>
          </a:bodyPr>
          <a:lstStyle/>
          <a:p>
            <a:r>
              <a:rPr lang="zh-CN" altLang="en-US" sz="3600" b="1">
                <a:solidFill>
                  <a:schemeClr val="bg1"/>
                </a:solidFill>
                <a:ea typeface="隶书" pitchFamily="49" charset="-122"/>
              </a:rPr>
              <a:t>劳动时间</a:t>
            </a:r>
          </a:p>
        </p:txBody>
      </p:sp>
      <p:sp>
        <p:nvSpPr>
          <p:cNvPr id="670728" name="Rectangle 8"/>
          <p:cNvSpPr>
            <a:spLocks noChangeArrowheads="1"/>
          </p:cNvSpPr>
          <p:nvPr/>
        </p:nvSpPr>
        <p:spPr bwMode="auto">
          <a:xfrm>
            <a:off x="6629400" y="3817938"/>
            <a:ext cx="1560513" cy="641350"/>
          </a:xfrm>
          <a:prstGeom prst="rect">
            <a:avLst/>
          </a:prstGeom>
          <a:noFill/>
          <a:ln w="9525">
            <a:noFill/>
            <a:miter lim="800000"/>
            <a:headEnd/>
            <a:tailEnd/>
          </a:ln>
        </p:spPr>
        <p:txBody>
          <a:bodyPr wrap="none">
            <a:spAutoFit/>
          </a:bodyPr>
          <a:lstStyle/>
          <a:p>
            <a:pPr>
              <a:spcBef>
                <a:spcPct val="0"/>
              </a:spcBef>
            </a:pPr>
            <a:r>
              <a:rPr lang="zh-CN" altLang="en-US" sz="3600" b="1">
                <a:solidFill>
                  <a:srgbClr val="FF0000"/>
                </a:solidFill>
                <a:ea typeface="隶书" pitchFamily="49" charset="-122"/>
              </a:rPr>
              <a:t>价值量</a:t>
            </a:r>
          </a:p>
        </p:txBody>
      </p:sp>
      <p:sp>
        <p:nvSpPr>
          <p:cNvPr id="670729" name="Rectangle 9"/>
          <p:cNvSpPr>
            <a:spLocks noChangeArrowheads="1"/>
          </p:cNvSpPr>
          <p:nvPr/>
        </p:nvSpPr>
        <p:spPr bwMode="auto">
          <a:xfrm>
            <a:off x="3657600" y="3886200"/>
            <a:ext cx="1600200" cy="641350"/>
          </a:xfrm>
          <a:prstGeom prst="rect">
            <a:avLst/>
          </a:prstGeom>
          <a:noFill/>
          <a:ln w="9525">
            <a:noFill/>
            <a:miter lim="800000"/>
            <a:headEnd/>
            <a:tailEnd/>
          </a:ln>
        </p:spPr>
        <p:txBody>
          <a:bodyPr>
            <a:spAutoFit/>
          </a:bodyPr>
          <a:lstStyle/>
          <a:p>
            <a:r>
              <a:rPr lang="zh-CN" altLang="en-US" sz="3600" b="1">
                <a:ea typeface="隶书" pitchFamily="49" charset="-122"/>
              </a:rPr>
              <a:t>劳动量</a:t>
            </a:r>
          </a:p>
        </p:txBody>
      </p:sp>
      <p:pic>
        <p:nvPicPr>
          <p:cNvPr id="670730" name="Picture 10" descr="arrow5"/>
          <p:cNvPicPr>
            <a:picLocks noChangeAspect="1" noChangeArrowheads="1" noCrop="1"/>
          </p:cNvPicPr>
          <p:nvPr/>
        </p:nvPicPr>
        <p:blipFill>
          <a:blip r:embed="rId2" cstate="print"/>
          <a:srcRect/>
          <a:stretch>
            <a:fillRect/>
          </a:stretch>
        </p:blipFill>
        <p:spPr bwMode="auto">
          <a:xfrm>
            <a:off x="2362200" y="3810000"/>
            <a:ext cx="1295400" cy="858838"/>
          </a:xfrm>
          <a:prstGeom prst="rect">
            <a:avLst/>
          </a:prstGeom>
          <a:noFill/>
          <a:ln w="9525">
            <a:noFill/>
            <a:miter lim="800000"/>
            <a:headEnd/>
            <a:tailEnd/>
          </a:ln>
        </p:spPr>
      </p:pic>
      <p:pic>
        <p:nvPicPr>
          <p:cNvPr id="670731" name="Picture 11" descr="arrow5"/>
          <p:cNvPicPr>
            <a:picLocks noChangeAspect="1" noChangeArrowheads="1" noCrop="1"/>
          </p:cNvPicPr>
          <p:nvPr/>
        </p:nvPicPr>
        <p:blipFill>
          <a:blip r:embed="rId2" cstate="print"/>
          <a:srcRect/>
          <a:stretch>
            <a:fillRect/>
          </a:stretch>
        </p:blipFill>
        <p:spPr bwMode="auto">
          <a:xfrm>
            <a:off x="5410200" y="3810000"/>
            <a:ext cx="1397000" cy="858838"/>
          </a:xfrm>
          <a:prstGeom prst="rect">
            <a:avLst/>
          </a:prstGeom>
          <a:noFill/>
          <a:ln w="9525">
            <a:noFill/>
            <a:miter lim="800000"/>
            <a:headEnd/>
            <a:tailEnd/>
          </a:ln>
        </p:spPr>
      </p:pic>
      <p:sp>
        <p:nvSpPr>
          <p:cNvPr id="670732" name="Rectangle 12"/>
          <p:cNvSpPr>
            <a:spLocks noGrp="1" noRot="1" noChangeArrowheads="1"/>
          </p:cNvSpPr>
          <p:nvPr>
            <p:ph type="title" idx="4294967295"/>
          </p:nvPr>
        </p:nvSpPr>
        <p:spPr>
          <a:xfrm>
            <a:off x="251520" y="836712"/>
            <a:ext cx="7010400" cy="1004888"/>
          </a:xfrm>
        </p:spPr>
        <p:txBody>
          <a:bodyPr/>
          <a:lstStyle/>
          <a:p>
            <a:pPr eaLnBrk="1" fontAlgn="auto" hangingPunct="1">
              <a:spcAft>
                <a:spcPts val="0"/>
              </a:spcAft>
              <a:defRPr/>
            </a:pPr>
            <a:r>
              <a:rPr lang="zh-CN" altLang="en-US" sz="3200" b="1" dirty="0">
                <a:solidFill>
                  <a:schemeClr val="tx2">
                    <a:lumMod val="85000"/>
                    <a:lumOff val="15000"/>
                  </a:schemeClr>
                </a:solidFill>
              </a:rPr>
              <a:t>价值量</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70726"/>
                                        </p:tgtEl>
                                        <p:attrNameLst>
                                          <p:attrName>style.visibility</p:attrName>
                                        </p:attrNameLst>
                                      </p:cBhvr>
                                      <p:to>
                                        <p:strVal val="visible"/>
                                      </p:to>
                                    </p:set>
                                    <p:animEffect transition="in" filter="wipe(left)">
                                      <p:cBhvr>
                                        <p:cTn id="7" dur="500"/>
                                        <p:tgtEl>
                                          <p:spTgt spid="670726"/>
                                        </p:tgtEl>
                                      </p:cBhvr>
                                    </p:animEffect>
                                  </p:childTnLst>
                                </p:cTn>
                              </p:par>
                            </p:childTnLst>
                          </p:cTn>
                        </p:par>
                      </p:childTnLst>
                    </p:cTn>
                  </p:par>
                  <p:par>
                    <p:cTn id="8" fill="hold">
                      <p:stCondLst>
                        <p:cond delay="indefinite"/>
                      </p:stCondLst>
                      <p:childTnLst>
                        <p:par>
                          <p:cTn id="9" fill="hold">
                            <p:stCondLst>
                              <p:cond delay="0"/>
                            </p:stCondLst>
                            <p:childTnLst>
                              <p:par>
                                <p:cTn id="10" presetID="23" presetClass="entr" presetSubtype="16" fill="hold" grpId="0" nodeType="clickEffect">
                                  <p:stCondLst>
                                    <p:cond delay="0"/>
                                  </p:stCondLst>
                                  <p:childTnLst>
                                    <p:set>
                                      <p:cBhvr>
                                        <p:cTn id="11" dur="1" fill="hold">
                                          <p:stCondLst>
                                            <p:cond delay="0"/>
                                          </p:stCondLst>
                                        </p:cTn>
                                        <p:tgtEl>
                                          <p:spTgt spid="670725"/>
                                        </p:tgtEl>
                                        <p:attrNameLst>
                                          <p:attrName>style.visibility</p:attrName>
                                        </p:attrNameLst>
                                      </p:cBhvr>
                                      <p:to>
                                        <p:strVal val="visible"/>
                                      </p:to>
                                    </p:set>
                                    <p:anim calcmode="lin" valueType="num">
                                      <p:cBhvr>
                                        <p:cTn id="12" dur="500" fill="hold"/>
                                        <p:tgtEl>
                                          <p:spTgt spid="670725"/>
                                        </p:tgtEl>
                                        <p:attrNameLst>
                                          <p:attrName>ppt_w</p:attrName>
                                        </p:attrNameLst>
                                      </p:cBhvr>
                                      <p:tavLst>
                                        <p:tav tm="0">
                                          <p:val>
                                            <p:fltVal val="0"/>
                                          </p:val>
                                        </p:tav>
                                        <p:tav tm="100000">
                                          <p:val>
                                            <p:strVal val="#ppt_w"/>
                                          </p:val>
                                        </p:tav>
                                      </p:tavLst>
                                    </p:anim>
                                    <p:anim calcmode="lin" valueType="num">
                                      <p:cBhvr>
                                        <p:cTn id="13" dur="500" fill="hold"/>
                                        <p:tgtEl>
                                          <p:spTgt spid="670725"/>
                                        </p:tgtEl>
                                        <p:attrNameLst>
                                          <p:attrName>ppt_h</p:attrName>
                                        </p:attrNameLst>
                                      </p:cBhvr>
                                      <p:tavLst>
                                        <p:tav tm="0">
                                          <p:val>
                                            <p:fltVal val="0"/>
                                          </p:val>
                                        </p:tav>
                                        <p:tav tm="100000">
                                          <p:val>
                                            <p:strVal val="#ppt_h"/>
                                          </p:val>
                                        </p:tav>
                                      </p:tavLst>
                                    </p:anim>
                                  </p:childTnLst>
                                </p:cTn>
                              </p:par>
                            </p:childTnLst>
                          </p:cTn>
                        </p:par>
                        <p:par>
                          <p:cTn id="14" fill="hold">
                            <p:stCondLst>
                              <p:cond delay="500"/>
                            </p:stCondLst>
                            <p:childTnLst>
                              <p:par>
                                <p:cTn id="15" presetID="22" presetClass="entr" presetSubtype="8" fill="hold" grpId="0" nodeType="afterEffect">
                                  <p:stCondLst>
                                    <p:cond delay="0"/>
                                  </p:stCondLst>
                                  <p:childTnLst>
                                    <p:set>
                                      <p:cBhvr>
                                        <p:cTn id="16" dur="1" fill="hold">
                                          <p:stCondLst>
                                            <p:cond delay="0"/>
                                          </p:stCondLst>
                                        </p:cTn>
                                        <p:tgtEl>
                                          <p:spTgt spid="670728"/>
                                        </p:tgtEl>
                                        <p:attrNameLst>
                                          <p:attrName>style.visibility</p:attrName>
                                        </p:attrNameLst>
                                      </p:cBhvr>
                                      <p:to>
                                        <p:strVal val="visible"/>
                                      </p:to>
                                    </p:set>
                                    <p:animEffect transition="in" filter="wipe(left)">
                                      <p:cBhvr>
                                        <p:cTn id="17" dur="500"/>
                                        <p:tgtEl>
                                          <p:spTgt spid="670728"/>
                                        </p:tgtEl>
                                      </p:cBhvr>
                                    </p:animEffect>
                                  </p:childTnLst>
                                </p:cTn>
                              </p:par>
                            </p:childTnLst>
                          </p:cTn>
                        </p:par>
                      </p:childTnLst>
                    </p:cTn>
                  </p:par>
                  <p:par>
                    <p:cTn id="18" fill="hold">
                      <p:stCondLst>
                        <p:cond delay="indefinite"/>
                      </p:stCondLst>
                      <p:childTnLst>
                        <p:par>
                          <p:cTn id="19" fill="hold">
                            <p:stCondLst>
                              <p:cond delay="0"/>
                            </p:stCondLst>
                            <p:childTnLst>
                              <p:par>
                                <p:cTn id="20" presetID="23" presetClass="entr" presetSubtype="16" fill="hold" grpId="0" nodeType="clickEffect">
                                  <p:stCondLst>
                                    <p:cond delay="0"/>
                                  </p:stCondLst>
                                  <p:childTnLst>
                                    <p:set>
                                      <p:cBhvr>
                                        <p:cTn id="21" dur="1" fill="hold">
                                          <p:stCondLst>
                                            <p:cond delay="0"/>
                                          </p:stCondLst>
                                        </p:cTn>
                                        <p:tgtEl>
                                          <p:spTgt spid="670724"/>
                                        </p:tgtEl>
                                        <p:attrNameLst>
                                          <p:attrName>style.visibility</p:attrName>
                                        </p:attrNameLst>
                                      </p:cBhvr>
                                      <p:to>
                                        <p:strVal val="visible"/>
                                      </p:to>
                                    </p:set>
                                    <p:anim calcmode="lin" valueType="num">
                                      <p:cBhvr>
                                        <p:cTn id="22" dur="500" fill="hold"/>
                                        <p:tgtEl>
                                          <p:spTgt spid="670724"/>
                                        </p:tgtEl>
                                        <p:attrNameLst>
                                          <p:attrName>ppt_w</p:attrName>
                                        </p:attrNameLst>
                                      </p:cBhvr>
                                      <p:tavLst>
                                        <p:tav tm="0">
                                          <p:val>
                                            <p:fltVal val="0"/>
                                          </p:val>
                                        </p:tav>
                                        <p:tav tm="100000">
                                          <p:val>
                                            <p:strVal val="#ppt_w"/>
                                          </p:val>
                                        </p:tav>
                                      </p:tavLst>
                                    </p:anim>
                                    <p:anim calcmode="lin" valueType="num">
                                      <p:cBhvr>
                                        <p:cTn id="23" dur="500" fill="hold"/>
                                        <p:tgtEl>
                                          <p:spTgt spid="670724"/>
                                        </p:tgtEl>
                                        <p:attrNameLst>
                                          <p:attrName>ppt_h</p:attrName>
                                        </p:attrNameLst>
                                      </p:cBhvr>
                                      <p:tavLst>
                                        <p:tav tm="0">
                                          <p:val>
                                            <p:fltVal val="0"/>
                                          </p:val>
                                        </p:tav>
                                        <p:tav tm="100000">
                                          <p:val>
                                            <p:strVal val="#ppt_h"/>
                                          </p:val>
                                        </p:tav>
                                      </p:tavLst>
                                    </p:anim>
                                  </p:childTnLst>
                                </p:cTn>
                              </p:par>
                            </p:childTnLst>
                          </p:cTn>
                        </p:par>
                        <p:par>
                          <p:cTn id="24" fill="hold">
                            <p:stCondLst>
                              <p:cond delay="500"/>
                            </p:stCondLst>
                            <p:childTnLst>
                              <p:par>
                                <p:cTn id="25" presetID="22" presetClass="entr" presetSubtype="1" fill="hold" grpId="0" nodeType="afterEffect">
                                  <p:stCondLst>
                                    <p:cond delay="0"/>
                                  </p:stCondLst>
                                  <p:childTnLst>
                                    <p:set>
                                      <p:cBhvr>
                                        <p:cTn id="26" dur="1" fill="hold">
                                          <p:stCondLst>
                                            <p:cond delay="0"/>
                                          </p:stCondLst>
                                        </p:cTn>
                                        <p:tgtEl>
                                          <p:spTgt spid="670729"/>
                                        </p:tgtEl>
                                        <p:attrNameLst>
                                          <p:attrName>style.visibility</p:attrName>
                                        </p:attrNameLst>
                                      </p:cBhvr>
                                      <p:to>
                                        <p:strVal val="visible"/>
                                      </p:to>
                                    </p:set>
                                    <p:animEffect transition="in" filter="wipe(up)">
                                      <p:cBhvr>
                                        <p:cTn id="27" dur="500"/>
                                        <p:tgtEl>
                                          <p:spTgt spid="670729"/>
                                        </p:tgtEl>
                                      </p:cBhvr>
                                    </p:animEffect>
                                  </p:childTnLst>
                                </p:cTn>
                              </p:par>
                            </p:childTnLst>
                          </p:cTn>
                        </p:par>
                        <p:par>
                          <p:cTn id="28" fill="hold">
                            <p:stCondLst>
                              <p:cond delay="1000"/>
                            </p:stCondLst>
                            <p:childTnLst>
                              <p:par>
                                <p:cTn id="29" presetID="1" presetClass="entr" presetSubtype="0" fill="hold" nodeType="afterEffect">
                                  <p:stCondLst>
                                    <p:cond delay="0"/>
                                  </p:stCondLst>
                                  <p:childTnLst>
                                    <p:set>
                                      <p:cBhvr>
                                        <p:cTn id="30" dur="1" fill="hold">
                                          <p:stCondLst>
                                            <p:cond delay="499"/>
                                          </p:stCondLst>
                                        </p:cTn>
                                        <p:tgtEl>
                                          <p:spTgt spid="67073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3" presetClass="entr" presetSubtype="16" fill="hold" grpId="0" nodeType="clickEffect">
                                  <p:stCondLst>
                                    <p:cond delay="0"/>
                                  </p:stCondLst>
                                  <p:childTnLst>
                                    <p:set>
                                      <p:cBhvr>
                                        <p:cTn id="34" dur="1" fill="hold">
                                          <p:stCondLst>
                                            <p:cond delay="0"/>
                                          </p:stCondLst>
                                        </p:cTn>
                                        <p:tgtEl>
                                          <p:spTgt spid="670723"/>
                                        </p:tgtEl>
                                        <p:attrNameLst>
                                          <p:attrName>style.visibility</p:attrName>
                                        </p:attrNameLst>
                                      </p:cBhvr>
                                      <p:to>
                                        <p:strVal val="visible"/>
                                      </p:to>
                                    </p:set>
                                    <p:anim calcmode="lin" valueType="num">
                                      <p:cBhvr>
                                        <p:cTn id="35" dur="500" fill="hold"/>
                                        <p:tgtEl>
                                          <p:spTgt spid="670723"/>
                                        </p:tgtEl>
                                        <p:attrNameLst>
                                          <p:attrName>ppt_w</p:attrName>
                                        </p:attrNameLst>
                                      </p:cBhvr>
                                      <p:tavLst>
                                        <p:tav tm="0">
                                          <p:val>
                                            <p:fltVal val="0"/>
                                          </p:val>
                                        </p:tav>
                                        <p:tav tm="100000">
                                          <p:val>
                                            <p:strVal val="#ppt_w"/>
                                          </p:val>
                                        </p:tav>
                                      </p:tavLst>
                                    </p:anim>
                                    <p:anim calcmode="lin" valueType="num">
                                      <p:cBhvr>
                                        <p:cTn id="36" dur="500" fill="hold"/>
                                        <p:tgtEl>
                                          <p:spTgt spid="670723"/>
                                        </p:tgtEl>
                                        <p:attrNameLst>
                                          <p:attrName>ppt_h</p:attrName>
                                        </p:attrNameLst>
                                      </p:cBhvr>
                                      <p:tavLst>
                                        <p:tav tm="0">
                                          <p:val>
                                            <p:fltVal val="0"/>
                                          </p:val>
                                        </p:tav>
                                        <p:tav tm="100000">
                                          <p:val>
                                            <p:strVal val="#ppt_h"/>
                                          </p:val>
                                        </p:tav>
                                      </p:tavLst>
                                    </p:anim>
                                  </p:childTnLst>
                                </p:cTn>
                              </p:par>
                            </p:childTnLst>
                          </p:cTn>
                        </p:par>
                        <p:par>
                          <p:cTn id="37" fill="hold">
                            <p:stCondLst>
                              <p:cond delay="500"/>
                            </p:stCondLst>
                            <p:childTnLst>
                              <p:par>
                                <p:cTn id="38" presetID="22" presetClass="entr" presetSubtype="1" fill="hold" grpId="0" nodeType="afterEffect">
                                  <p:stCondLst>
                                    <p:cond delay="0"/>
                                  </p:stCondLst>
                                  <p:childTnLst>
                                    <p:set>
                                      <p:cBhvr>
                                        <p:cTn id="39" dur="1" fill="hold">
                                          <p:stCondLst>
                                            <p:cond delay="0"/>
                                          </p:stCondLst>
                                        </p:cTn>
                                        <p:tgtEl>
                                          <p:spTgt spid="670727"/>
                                        </p:tgtEl>
                                        <p:attrNameLst>
                                          <p:attrName>style.visibility</p:attrName>
                                        </p:attrNameLst>
                                      </p:cBhvr>
                                      <p:to>
                                        <p:strVal val="visible"/>
                                      </p:to>
                                    </p:set>
                                    <p:animEffect transition="in" filter="wipe(up)">
                                      <p:cBhvr>
                                        <p:cTn id="40" dur="500"/>
                                        <p:tgtEl>
                                          <p:spTgt spid="670727"/>
                                        </p:tgtEl>
                                      </p:cBhvr>
                                    </p:animEffect>
                                  </p:childTnLst>
                                </p:cTn>
                              </p:par>
                            </p:childTnLst>
                          </p:cTn>
                        </p:par>
                        <p:par>
                          <p:cTn id="41" fill="hold">
                            <p:stCondLst>
                              <p:cond delay="1000"/>
                            </p:stCondLst>
                            <p:childTnLst>
                              <p:par>
                                <p:cTn id="42" presetID="1" presetClass="entr" presetSubtype="0" fill="hold" nodeType="afterEffect">
                                  <p:stCondLst>
                                    <p:cond delay="0"/>
                                  </p:stCondLst>
                                  <p:childTnLst>
                                    <p:set>
                                      <p:cBhvr>
                                        <p:cTn id="43" dur="1" fill="hold">
                                          <p:stCondLst>
                                            <p:cond delay="499"/>
                                          </p:stCondLst>
                                        </p:cTn>
                                        <p:tgtEl>
                                          <p:spTgt spid="6707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0723" grpId="0" animBg="1"/>
      <p:bldP spid="670724" grpId="0" animBg="1"/>
      <p:bldP spid="670725" grpId="0" animBg="1"/>
      <p:bldP spid="670726" grpId="0" autoUpdateAnimBg="0"/>
      <p:bldP spid="670727" grpId="0" autoUpdateAnimBg="0"/>
      <p:bldP spid="670728" grpId="0" autoUpdateAnimBg="0"/>
      <p:bldP spid="670729"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ChangeArrowheads="1"/>
          </p:cNvSpPr>
          <p:nvPr/>
        </p:nvSpPr>
        <p:spPr bwMode="auto">
          <a:xfrm>
            <a:off x="685800" y="879475"/>
            <a:ext cx="7650163" cy="5129213"/>
          </a:xfrm>
          <a:prstGeom prst="rect">
            <a:avLst/>
          </a:prstGeom>
          <a:noFill/>
          <a:ln w="9525">
            <a:noFill/>
            <a:miter lim="800000"/>
            <a:headEnd/>
            <a:tailEnd/>
          </a:ln>
        </p:spPr>
        <p:txBody>
          <a:bodyPr anchor="ctr">
            <a:spAutoFit/>
          </a:bodyPr>
          <a:lstStyle/>
          <a:p>
            <a:endParaRPr lang="zh-CN" altLang="en-US"/>
          </a:p>
        </p:txBody>
      </p:sp>
      <p:sp>
        <p:nvSpPr>
          <p:cNvPr id="671747" name="Rectangle 3"/>
          <p:cNvSpPr>
            <a:spLocks noChangeArrowheads="1"/>
          </p:cNvSpPr>
          <p:nvPr/>
        </p:nvSpPr>
        <p:spPr bwMode="auto">
          <a:xfrm>
            <a:off x="1447800" y="2286000"/>
            <a:ext cx="7010400" cy="954107"/>
          </a:xfrm>
          <a:prstGeom prst="rect">
            <a:avLst/>
          </a:prstGeom>
          <a:noFill/>
          <a:ln w="9525">
            <a:noFill/>
            <a:miter lim="800000"/>
            <a:headEnd/>
            <a:tailEnd/>
          </a:ln>
        </p:spPr>
        <p:txBody>
          <a:bodyPr>
            <a:spAutoFit/>
          </a:bodyPr>
          <a:lstStyle/>
          <a:p>
            <a:r>
              <a:rPr lang="zh-CN" altLang="en-US" sz="2800" b="1" dirty="0">
                <a:solidFill>
                  <a:srgbClr val="333300"/>
                </a:solidFill>
                <a:latin typeface="方正姚体" pitchFamily="2" charset="-122"/>
                <a:ea typeface="方正姚体" pitchFamily="2" charset="-122"/>
              </a:rPr>
              <a:t>商品价值量</a:t>
            </a:r>
            <a:r>
              <a:rPr lang="zh-CN" altLang="en-US" sz="2800" b="1" dirty="0">
                <a:solidFill>
                  <a:srgbClr val="FF0000"/>
                </a:solidFill>
                <a:latin typeface="方正隶书简体"/>
                <a:ea typeface="方正姚体" pitchFamily="2" charset="-122"/>
              </a:rPr>
              <a:t>不是个别劳动时间决定的，是</a:t>
            </a:r>
            <a:r>
              <a:rPr lang="zh-CN" altLang="en-US" sz="2800" b="1" dirty="0">
                <a:latin typeface="方正隶书简体"/>
                <a:ea typeface="方正姚体" pitchFamily="2" charset="-122"/>
              </a:rPr>
              <a:t>社会必要劳动时间</a:t>
            </a:r>
            <a:r>
              <a:rPr lang="zh-CN" altLang="en-US" sz="2800" b="1" dirty="0">
                <a:solidFill>
                  <a:srgbClr val="FF0000"/>
                </a:solidFill>
                <a:latin typeface="方正隶书简体"/>
                <a:ea typeface="方正姚体" pitchFamily="2" charset="-122"/>
              </a:rPr>
              <a:t>决定的。</a:t>
            </a:r>
          </a:p>
        </p:txBody>
      </p:sp>
      <p:grpSp>
        <p:nvGrpSpPr>
          <p:cNvPr id="2" name="Group 4"/>
          <p:cNvGrpSpPr>
            <a:grpSpLocks/>
          </p:cNvGrpSpPr>
          <p:nvPr/>
        </p:nvGrpSpPr>
        <p:grpSpPr bwMode="auto">
          <a:xfrm>
            <a:off x="4419600" y="0"/>
            <a:ext cx="4419600" cy="2133600"/>
            <a:chOff x="2784" y="0"/>
            <a:chExt cx="2784" cy="1344"/>
          </a:xfrm>
        </p:grpSpPr>
        <p:sp>
          <p:nvSpPr>
            <p:cNvPr id="54281" name="AutoShape 5"/>
            <p:cNvSpPr>
              <a:spLocks noChangeArrowheads="1"/>
            </p:cNvSpPr>
            <p:nvPr/>
          </p:nvSpPr>
          <p:spPr bwMode="auto">
            <a:xfrm>
              <a:off x="2784" y="0"/>
              <a:ext cx="2784" cy="1344"/>
            </a:xfrm>
            <a:prstGeom prst="cloudCallout">
              <a:avLst>
                <a:gd name="adj1" fmla="val -21981"/>
                <a:gd name="adj2" fmla="val 59898"/>
              </a:avLst>
            </a:prstGeom>
            <a:solidFill>
              <a:schemeClr val="bg1"/>
            </a:solidFill>
            <a:ln w="9525">
              <a:solidFill>
                <a:srgbClr val="33CCCC"/>
              </a:solidFill>
              <a:round/>
              <a:headEnd/>
              <a:tailEnd/>
            </a:ln>
          </p:spPr>
          <p:txBody>
            <a:bodyPr/>
            <a:lstStyle/>
            <a:p>
              <a:pPr>
                <a:spcBef>
                  <a:spcPct val="0"/>
                </a:spcBef>
              </a:pPr>
              <a:endParaRPr lang="zh-CN" altLang="en-US">
                <a:ea typeface="楷体_GB2312" pitchFamily="49" charset="-122"/>
              </a:endParaRPr>
            </a:p>
          </p:txBody>
        </p:sp>
        <p:sp>
          <p:nvSpPr>
            <p:cNvPr id="54282" name="Rectangle 6"/>
            <p:cNvSpPr>
              <a:spLocks noChangeArrowheads="1"/>
            </p:cNvSpPr>
            <p:nvPr/>
          </p:nvSpPr>
          <p:spPr bwMode="auto">
            <a:xfrm>
              <a:off x="3024" y="192"/>
              <a:ext cx="2448" cy="903"/>
            </a:xfrm>
            <a:prstGeom prst="rect">
              <a:avLst/>
            </a:prstGeom>
            <a:noFill/>
            <a:ln w="9525">
              <a:noFill/>
              <a:miter lim="800000"/>
              <a:headEnd/>
              <a:tailEnd/>
            </a:ln>
          </p:spPr>
          <p:txBody>
            <a:bodyPr>
              <a:spAutoFit/>
            </a:bodyPr>
            <a:lstStyle/>
            <a:p>
              <a:pPr>
                <a:spcBef>
                  <a:spcPct val="0"/>
                </a:spcBef>
              </a:pPr>
              <a:r>
                <a:rPr lang="zh-CN" altLang="en-US" b="1">
                  <a:latin typeface="楷体_GB2312" pitchFamily="49" charset="-122"/>
                  <a:ea typeface="楷体_GB2312" pitchFamily="49" charset="-122"/>
                </a:rPr>
                <a:t>  </a:t>
              </a:r>
              <a:r>
                <a:rPr lang="zh-CN" altLang="en-US" sz="2800" b="1">
                  <a:solidFill>
                    <a:srgbClr val="FF0000"/>
                  </a:solidFill>
                  <a:latin typeface="楷体_GB2312" pitchFamily="49" charset="-122"/>
                  <a:ea typeface="楷体_GB2312" pitchFamily="49" charset="-122"/>
                </a:rPr>
                <a:t>指个别商品生产者或个别企业生产某种商品的劳动时间</a:t>
              </a:r>
            </a:p>
          </p:txBody>
        </p:sp>
      </p:grpSp>
      <p:sp>
        <p:nvSpPr>
          <p:cNvPr id="54278" name="Text Box 9"/>
          <p:cNvSpPr txBox="1">
            <a:spLocks noChangeArrowheads="1"/>
          </p:cNvSpPr>
          <p:nvPr/>
        </p:nvSpPr>
        <p:spPr bwMode="auto">
          <a:xfrm>
            <a:off x="1331913" y="1412875"/>
            <a:ext cx="3657600" cy="641350"/>
          </a:xfrm>
          <a:prstGeom prst="rect">
            <a:avLst/>
          </a:prstGeom>
          <a:noFill/>
          <a:ln w="9525">
            <a:noFill/>
            <a:miter lim="800000"/>
            <a:headEnd/>
            <a:tailEnd/>
          </a:ln>
        </p:spPr>
        <p:txBody>
          <a:bodyPr>
            <a:spAutoFit/>
          </a:bodyPr>
          <a:lstStyle/>
          <a:p>
            <a:r>
              <a:rPr lang="zh-CN" altLang="en-US" sz="3600" b="1">
                <a:solidFill>
                  <a:srgbClr val="FF0000"/>
                </a:solidFill>
                <a:latin typeface="宋体" pitchFamily="2" charset="-122"/>
              </a:rPr>
              <a:t>价值量的决定</a:t>
            </a:r>
          </a:p>
        </p:txBody>
      </p:sp>
      <p:sp>
        <p:nvSpPr>
          <p:cNvPr id="671754" name="Text Box 10" descr="1b067"/>
          <p:cNvSpPr txBox="1">
            <a:spLocks noChangeArrowheads="1"/>
          </p:cNvSpPr>
          <p:nvPr/>
        </p:nvSpPr>
        <p:spPr bwMode="auto">
          <a:xfrm>
            <a:off x="1187624" y="3789040"/>
            <a:ext cx="6740525" cy="1384995"/>
          </a:xfrm>
          <a:prstGeom prst="rect">
            <a:avLst/>
          </a:prstGeom>
          <a:noFill/>
          <a:ln w="28575">
            <a:solidFill>
              <a:srgbClr val="0000CC"/>
            </a:solidFill>
            <a:miter lim="800000"/>
            <a:headEnd/>
            <a:tailEnd/>
          </a:ln>
        </p:spPr>
        <p:txBody>
          <a:bodyPr>
            <a:spAutoFit/>
          </a:bodyPr>
          <a:lstStyle/>
          <a:p>
            <a:r>
              <a:rPr lang="zh-CN" altLang="en-US" sz="2800" b="1">
                <a:solidFill>
                  <a:srgbClr val="0066CC"/>
                </a:solidFill>
                <a:latin typeface="楷体_GB2312" pitchFamily="49" charset="-122"/>
                <a:ea typeface="楷体_GB2312" pitchFamily="49" charset="-122"/>
              </a:rPr>
              <a:t>在现有的社会正常的生产条件下，在</a:t>
            </a:r>
            <a:r>
              <a:rPr lang="zh-CN" altLang="en-US" sz="2800" b="1">
                <a:solidFill>
                  <a:srgbClr val="FF3300"/>
                </a:solidFill>
                <a:latin typeface="楷体_GB2312" pitchFamily="49" charset="-122"/>
                <a:ea typeface="楷体_GB2312" pitchFamily="49" charset="-122"/>
              </a:rPr>
              <a:t>社会平均</a:t>
            </a:r>
            <a:r>
              <a:rPr lang="zh-CN" altLang="en-US" sz="2800" b="1">
                <a:solidFill>
                  <a:srgbClr val="0066CC"/>
                </a:solidFill>
                <a:latin typeface="楷体_GB2312" pitchFamily="49" charset="-122"/>
                <a:ea typeface="楷体_GB2312" pitchFamily="49" charset="-122"/>
              </a:rPr>
              <a:t>的</a:t>
            </a:r>
            <a:r>
              <a:rPr lang="zh-CN" altLang="en-US" sz="2800" b="1">
                <a:solidFill>
                  <a:srgbClr val="FF3300"/>
                </a:solidFill>
                <a:latin typeface="楷体_GB2312" pitchFamily="49" charset="-122"/>
                <a:ea typeface="楷体_GB2312" pitchFamily="49" charset="-122"/>
              </a:rPr>
              <a:t>劳动熟练程度</a:t>
            </a:r>
            <a:r>
              <a:rPr lang="zh-CN" altLang="en-US" sz="2800" b="1">
                <a:solidFill>
                  <a:srgbClr val="0066CC"/>
                </a:solidFill>
                <a:latin typeface="楷体_GB2312" pitchFamily="49" charset="-122"/>
                <a:ea typeface="楷体_GB2312" pitchFamily="49" charset="-122"/>
              </a:rPr>
              <a:t>和</a:t>
            </a:r>
            <a:r>
              <a:rPr lang="zh-CN" altLang="en-US" sz="2800" b="1">
                <a:solidFill>
                  <a:srgbClr val="FF3300"/>
                </a:solidFill>
                <a:latin typeface="楷体_GB2312" pitchFamily="49" charset="-122"/>
                <a:ea typeface="楷体_GB2312" pitchFamily="49" charset="-122"/>
              </a:rPr>
              <a:t>劳动强度</a:t>
            </a:r>
            <a:r>
              <a:rPr lang="zh-CN" altLang="en-US" sz="2800" b="1">
                <a:solidFill>
                  <a:srgbClr val="0066CC"/>
                </a:solidFill>
                <a:latin typeface="楷体_GB2312" pitchFamily="49" charset="-122"/>
                <a:ea typeface="楷体_GB2312" pitchFamily="49" charset="-122"/>
              </a:rPr>
              <a:t>下制造某种商品所需要的劳动时间</a:t>
            </a:r>
            <a:r>
              <a:rPr lang="zh-CN" altLang="en-US" sz="2800" b="1">
                <a:solidFill>
                  <a:srgbClr val="0066CC"/>
                </a:solidFill>
                <a:latin typeface="方正姚体" pitchFamily="2" charset="-122"/>
                <a:ea typeface="楷体_GB2312" pitchFamily="49" charset="-122"/>
              </a:rPr>
              <a:t>。</a:t>
            </a:r>
          </a:p>
        </p:txBody>
      </p:sp>
      <p:sp>
        <p:nvSpPr>
          <p:cNvPr id="671755" name="Line 11"/>
          <p:cNvSpPr>
            <a:spLocks noChangeShapeType="1"/>
          </p:cNvSpPr>
          <p:nvPr/>
        </p:nvSpPr>
        <p:spPr bwMode="auto">
          <a:xfrm>
            <a:off x="2915816" y="3068960"/>
            <a:ext cx="685800" cy="685800"/>
          </a:xfrm>
          <a:prstGeom prst="line">
            <a:avLst/>
          </a:prstGeom>
          <a:noFill/>
          <a:ln w="38100">
            <a:solidFill>
              <a:srgbClr val="0033CC"/>
            </a:solidFill>
            <a:round/>
            <a:headEnd/>
            <a:tailEnd/>
          </a:ln>
        </p:spPr>
        <p:txBody>
          <a:bodyPr>
            <a:spAutoFit/>
          </a:bodyP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71747"/>
                                        </p:tgtEl>
                                        <p:attrNameLst>
                                          <p:attrName>style.visibility</p:attrName>
                                        </p:attrNameLst>
                                      </p:cBhvr>
                                      <p:to>
                                        <p:strVal val="visible"/>
                                      </p:to>
                                    </p:set>
                                    <p:animEffect transition="in" filter="wipe(left)">
                                      <p:cBhvr>
                                        <p:cTn id="7" dur="500"/>
                                        <p:tgtEl>
                                          <p:spTgt spid="671747"/>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671755"/>
                                        </p:tgtEl>
                                        <p:attrNameLst>
                                          <p:attrName>style.visibility</p:attrName>
                                        </p:attrNameLst>
                                      </p:cBhvr>
                                      <p:to>
                                        <p:strVal val="visible"/>
                                      </p:to>
                                    </p:set>
                                    <p:animEffect transition="in" filter="wipe(left)">
                                      <p:cBhvr>
                                        <p:cTn id="16" dur="500"/>
                                        <p:tgtEl>
                                          <p:spTgt spid="671755"/>
                                        </p:tgtEl>
                                      </p:cBhvr>
                                    </p:animEffect>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671754"/>
                                        </p:tgtEl>
                                        <p:attrNameLst>
                                          <p:attrName>style.visibility</p:attrName>
                                        </p:attrNameLst>
                                      </p:cBhvr>
                                      <p:to>
                                        <p:strVal val="visible"/>
                                      </p:to>
                                    </p:set>
                                    <p:animEffect transition="in" filter="wipe(left)">
                                      <p:cBhvr>
                                        <p:cTn id="20" dur="500"/>
                                        <p:tgtEl>
                                          <p:spTgt spid="6717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1747" grpId="0" autoUpdateAnimBg="0"/>
      <p:bldP spid="671754" grpId="0" animBg="1" autoUpdateAnimBg="0"/>
      <p:bldP spid="67175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ChangeArrowheads="1"/>
          </p:cNvSpPr>
          <p:nvPr/>
        </p:nvSpPr>
        <p:spPr bwMode="auto">
          <a:xfrm>
            <a:off x="685800" y="879475"/>
            <a:ext cx="7650163" cy="5129213"/>
          </a:xfrm>
          <a:prstGeom prst="rect">
            <a:avLst/>
          </a:prstGeom>
          <a:noFill/>
          <a:ln w="9525">
            <a:noFill/>
            <a:miter lim="800000"/>
            <a:headEnd/>
            <a:tailEnd/>
          </a:ln>
        </p:spPr>
        <p:txBody>
          <a:bodyPr anchor="ctr">
            <a:spAutoFit/>
          </a:bodyPr>
          <a:lstStyle/>
          <a:p>
            <a:endParaRPr lang="zh-CN" altLang="en-US"/>
          </a:p>
        </p:txBody>
      </p:sp>
      <p:sp>
        <p:nvSpPr>
          <p:cNvPr id="672771" name="AutoShape 3"/>
          <p:cNvSpPr>
            <a:spLocks noChangeArrowheads="1"/>
          </p:cNvSpPr>
          <p:nvPr/>
        </p:nvSpPr>
        <p:spPr bwMode="auto">
          <a:xfrm>
            <a:off x="2438400" y="1905000"/>
            <a:ext cx="685800" cy="3124200"/>
          </a:xfrm>
          <a:prstGeom prst="cube">
            <a:avLst>
              <a:gd name="adj" fmla="val 25000"/>
            </a:avLst>
          </a:prstGeom>
          <a:gradFill rotWithShape="0">
            <a:gsLst>
              <a:gs pos="0">
                <a:schemeClr val="accent1"/>
              </a:gs>
              <a:gs pos="50000">
                <a:schemeClr val="bg1"/>
              </a:gs>
              <a:gs pos="100000">
                <a:schemeClr val="accent1"/>
              </a:gs>
            </a:gsLst>
            <a:lin ang="5400000" scaled="1"/>
          </a:gradFill>
          <a:ln w="9525">
            <a:solidFill>
              <a:schemeClr val="tx1"/>
            </a:solidFill>
            <a:miter lim="800000"/>
            <a:headEnd/>
            <a:tailEnd/>
          </a:ln>
          <a:effectLst/>
        </p:spPr>
        <p:txBody>
          <a:bodyPr wrap="none" anchor="ctr"/>
          <a:lstStyle/>
          <a:p>
            <a:pPr>
              <a:defRPr/>
            </a:pPr>
            <a:endParaRPr lang="zh-CN" altLang="en-US">
              <a:latin typeface="Arial" charset="0"/>
            </a:endParaRPr>
          </a:p>
        </p:txBody>
      </p:sp>
      <p:sp>
        <p:nvSpPr>
          <p:cNvPr id="672772" name="AutoShape 4"/>
          <p:cNvSpPr>
            <a:spLocks noChangeArrowheads="1"/>
          </p:cNvSpPr>
          <p:nvPr/>
        </p:nvSpPr>
        <p:spPr bwMode="auto">
          <a:xfrm>
            <a:off x="5638800" y="2971800"/>
            <a:ext cx="685800" cy="2057400"/>
          </a:xfrm>
          <a:prstGeom prst="cube">
            <a:avLst>
              <a:gd name="adj" fmla="val 25000"/>
            </a:avLst>
          </a:prstGeom>
          <a:gradFill rotWithShape="0">
            <a:gsLst>
              <a:gs pos="0">
                <a:srgbClr val="FFFF00"/>
              </a:gs>
              <a:gs pos="50000">
                <a:srgbClr val="FFFFFF"/>
              </a:gs>
              <a:gs pos="100000">
                <a:srgbClr val="FFFF00"/>
              </a:gs>
            </a:gsLst>
            <a:lin ang="5400000" scaled="1"/>
          </a:gradFill>
          <a:ln w="9525">
            <a:solidFill>
              <a:schemeClr val="tx1"/>
            </a:solidFill>
            <a:miter lim="800000"/>
            <a:headEnd/>
            <a:tailEnd/>
          </a:ln>
        </p:spPr>
        <p:txBody>
          <a:bodyPr wrap="none" anchor="ctr"/>
          <a:lstStyle/>
          <a:p>
            <a:endParaRPr lang="zh-CN" altLang="en-US"/>
          </a:p>
        </p:txBody>
      </p:sp>
      <p:sp>
        <p:nvSpPr>
          <p:cNvPr id="672773" name="AutoShape 5"/>
          <p:cNvSpPr>
            <a:spLocks noChangeArrowheads="1"/>
          </p:cNvSpPr>
          <p:nvPr/>
        </p:nvSpPr>
        <p:spPr bwMode="auto">
          <a:xfrm>
            <a:off x="6553200" y="2438400"/>
            <a:ext cx="685800" cy="2514600"/>
          </a:xfrm>
          <a:prstGeom prst="cube">
            <a:avLst>
              <a:gd name="adj" fmla="val 25000"/>
            </a:avLst>
          </a:prstGeom>
          <a:gradFill rotWithShape="0">
            <a:gsLst>
              <a:gs pos="0">
                <a:schemeClr val="hlink"/>
              </a:gs>
              <a:gs pos="50000">
                <a:srgbClr val="FFFFFF"/>
              </a:gs>
              <a:gs pos="100000">
                <a:schemeClr val="hlink"/>
              </a:gs>
            </a:gsLst>
            <a:lin ang="5400000" scaled="1"/>
          </a:gradFill>
          <a:ln w="9525">
            <a:solidFill>
              <a:schemeClr val="tx1"/>
            </a:solidFill>
            <a:miter lim="800000"/>
            <a:headEnd/>
            <a:tailEnd/>
          </a:ln>
          <a:effectLst/>
        </p:spPr>
        <p:txBody>
          <a:bodyPr wrap="none" anchor="ctr"/>
          <a:lstStyle/>
          <a:p>
            <a:pPr>
              <a:defRPr/>
            </a:pPr>
            <a:endParaRPr lang="zh-CN" altLang="en-US">
              <a:latin typeface="Arial" charset="0"/>
            </a:endParaRPr>
          </a:p>
        </p:txBody>
      </p:sp>
      <p:sp>
        <p:nvSpPr>
          <p:cNvPr id="672774" name="AutoShape 6"/>
          <p:cNvSpPr>
            <a:spLocks noChangeArrowheads="1"/>
          </p:cNvSpPr>
          <p:nvPr/>
        </p:nvSpPr>
        <p:spPr bwMode="auto">
          <a:xfrm>
            <a:off x="7467600" y="1905000"/>
            <a:ext cx="685800" cy="2971800"/>
          </a:xfrm>
          <a:prstGeom prst="cube">
            <a:avLst>
              <a:gd name="adj" fmla="val 25000"/>
            </a:avLst>
          </a:prstGeom>
          <a:gradFill rotWithShape="0">
            <a:gsLst>
              <a:gs pos="0">
                <a:schemeClr val="accent1"/>
              </a:gs>
              <a:gs pos="50000">
                <a:schemeClr val="bg1"/>
              </a:gs>
              <a:gs pos="100000">
                <a:schemeClr val="accent1"/>
              </a:gs>
            </a:gsLst>
            <a:lin ang="5400000" scaled="1"/>
          </a:gradFill>
          <a:ln w="9525">
            <a:solidFill>
              <a:schemeClr val="tx1"/>
            </a:solidFill>
            <a:miter lim="800000"/>
            <a:headEnd/>
            <a:tailEnd/>
          </a:ln>
          <a:effectLst/>
        </p:spPr>
        <p:txBody>
          <a:bodyPr wrap="none" anchor="ctr"/>
          <a:lstStyle/>
          <a:p>
            <a:pPr>
              <a:defRPr/>
            </a:pPr>
            <a:endParaRPr lang="zh-CN" altLang="en-US">
              <a:latin typeface="Arial" charset="0"/>
            </a:endParaRPr>
          </a:p>
        </p:txBody>
      </p:sp>
      <p:sp>
        <p:nvSpPr>
          <p:cNvPr id="672775" name="Text Box 7"/>
          <p:cNvSpPr txBox="1">
            <a:spLocks noChangeArrowheads="1"/>
          </p:cNvSpPr>
          <p:nvPr/>
        </p:nvSpPr>
        <p:spPr bwMode="auto">
          <a:xfrm>
            <a:off x="5715000" y="2514600"/>
            <a:ext cx="533400" cy="579438"/>
          </a:xfrm>
          <a:prstGeom prst="rect">
            <a:avLst/>
          </a:prstGeom>
          <a:noFill/>
          <a:ln w="9525">
            <a:noFill/>
            <a:miter lim="800000"/>
            <a:headEnd/>
            <a:tailEnd/>
          </a:ln>
        </p:spPr>
        <p:txBody>
          <a:bodyPr>
            <a:spAutoFit/>
          </a:bodyPr>
          <a:lstStyle/>
          <a:p>
            <a:r>
              <a:rPr lang="zh-CN" altLang="en-US" b="1">
                <a:ea typeface="楷体_GB2312" pitchFamily="49" charset="-122"/>
              </a:rPr>
              <a:t>甲</a:t>
            </a:r>
          </a:p>
        </p:txBody>
      </p:sp>
      <p:sp>
        <p:nvSpPr>
          <p:cNvPr id="672776" name="Text Box 8"/>
          <p:cNvSpPr txBox="1">
            <a:spLocks noChangeArrowheads="1"/>
          </p:cNvSpPr>
          <p:nvPr/>
        </p:nvSpPr>
        <p:spPr bwMode="auto">
          <a:xfrm>
            <a:off x="6629400" y="1981200"/>
            <a:ext cx="533400" cy="579438"/>
          </a:xfrm>
          <a:prstGeom prst="rect">
            <a:avLst/>
          </a:prstGeom>
          <a:noFill/>
          <a:ln w="9525">
            <a:noFill/>
            <a:miter lim="800000"/>
            <a:headEnd/>
            <a:tailEnd/>
          </a:ln>
        </p:spPr>
        <p:txBody>
          <a:bodyPr>
            <a:spAutoFit/>
          </a:bodyPr>
          <a:lstStyle/>
          <a:p>
            <a:r>
              <a:rPr lang="zh-CN" altLang="en-US" b="1">
                <a:ea typeface="楷体_GB2312" pitchFamily="49" charset="-122"/>
              </a:rPr>
              <a:t>乙</a:t>
            </a:r>
          </a:p>
        </p:txBody>
      </p:sp>
      <p:sp>
        <p:nvSpPr>
          <p:cNvPr id="672777" name="Text Box 9"/>
          <p:cNvSpPr txBox="1">
            <a:spLocks noChangeArrowheads="1"/>
          </p:cNvSpPr>
          <p:nvPr/>
        </p:nvSpPr>
        <p:spPr bwMode="auto">
          <a:xfrm>
            <a:off x="7543800" y="1371600"/>
            <a:ext cx="685800" cy="579438"/>
          </a:xfrm>
          <a:prstGeom prst="rect">
            <a:avLst/>
          </a:prstGeom>
          <a:noFill/>
          <a:ln w="9525">
            <a:noFill/>
            <a:miter lim="800000"/>
            <a:headEnd/>
            <a:tailEnd/>
          </a:ln>
        </p:spPr>
        <p:txBody>
          <a:bodyPr>
            <a:spAutoFit/>
          </a:bodyPr>
          <a:lstStyle/>
          <a:p>
            <a:r>
              <a:rPr lang="zh-CN" altLang="en-US" b="1">
                <a:ea typeface="楷体_GB2312" pitchFamily="49" charset="-122"/>
              </a:rPr>
              <a:t>丙</a:t>
            </a:r>
          </a:p>
        </p:txBody>
      </p:sp>
      <p:sp>
        <p:nvSpPr>
          <p:cNvPr id="672778" name="Rectangle 10"/>
          <p:cNvSpPr>
            <a:spLocks noChangeArrowheads="1"/>
          </p:cNvSpPr>
          <p:nvPr/>
        </p:nvSpPr>
        <p:spPr bwMode="auto">
          <a:xfrm>
            <a:off x="5638800" y="3124200"/>
            <a:ext cx="533400" cy="1554163"/>
          </a:xfrm>
          <a:prstGeom prst="rect">
            <a:avLst/>
          </a:prstGeom>
          <a:noFill/>
          <a:ln w="9525">
            <a:noFill/>
            <a:miter lim="800000"/>
            <a:headEnd/>
            <a:tailEnd/>
          </a:ln>
        </p:spPr>
        <p:txBody>
          <a:bodyPr>
            <a:spAutoFit/>
          </a:bodyPr>
          <a:lstStyle/>
          <a:p>
            <a:pPr>
              <a:spcBef>
                <a:spcPct val="0"/>
              </a:spcBef>
            </a:pPr>
            <a:r>
              <a:rPr lang="en-US" altLang="zh-CN" b="1">
                <a:solidFill>
                  <a:srgbClr val="FF00FF"/>
                </a:solidFill>
                <a:latin typeface="楷体_GB2312" pitchFamily="49" charset="-122"/>
                <a:ea typeface="楷体_GB2312" pitchFamily="49" charset="-122"/>
              </a:rPr>
              <a:t>8</a:t>
            </a:r>
            <a:r>
              <a:rPr lang="zh-CN" altLang="en-US" b="1">
                <a:solidFill>
                  <a:srgbClr val="FF00FF"/>
                </a:solidFill>
                <a:latin typeface="楷体_GB2312" pitchFamily="49" charset="-122"/>
                <a:ea typeface="楷体_GB2312" pitchFamily="49" charset="-122"/>
              </a:rPr>
              <a:t>小时</a:t>
            </a:r>
          </a:p>
        </p:txBody>
      </p:sp>
      <p:sp>
        <p:nvSpPr>
          <p:cNvPr id="672779" name="Rectangle 11"/>
          <p:cNvSpPr>
            <a:spLocks noChangeArrowheads="1"/>
          </p:cNvSpPr>
          <p:nvPr/>
        </p:nvSpPr>
        <p:spPr bwMode="auto">
          <a:xfrm>
            <a:off x="6553200" y="3124200"/>
            <a:ext cx="609600" cy="1554163"/>
          </a:xfrm>
          <a:prstGeom prst="rect">
            <a:avLst/>
          </a:prstGeom>
          <a:noFill/>
          <a:ln w="9525">
            <a:noFill/>
            <a:miter lim="800000"/>
            <a:headEnd/>
            <a:tailEnd/>
          </a:ln>
        </p:spPr>
        <p:txBody>
          <a:bodyPr>
            <a:spAutoFit/>
          </a:bodyPr>
          <a:lstStyle/>
          <a:p>
            <a:pPr>
              <a:spcBef>
                <a:spcPct val="0"/>
              </a:spcBef>
            </a:pPr>
            <a:r>
              <a:rPr lang="en-US" altLang="zh-CN" b="1">
                <a:solidFill>
                  <a:srgbClr val="FF00FF"/>
                </a:solidFill>
                <a:latin typeface="楷体_GB2312" pitchFamily="49" charset="-122"/>
                <a:ea typeface="楷体_GB2312" pitchFamily="49" charset="-122"/>
              </a:rPr>
              <a:t>10</a:t>
            </a:r>
            <a:r>
              <a:rPr lang="zh-CN" altLang="en-US" b="1">
                <a:solidFill>
                  <a:srgbClr val="FF00FF"/>
                </a:solidFill>
                <a:latin typeface="楷体_GB2312" pitchFamily="49" charset="-122"/>
                <a:ea typeface="楷体_GB2312" pitchFamily="49" charset="-122"/>
              </a:rPr>
              <a:t>小时</a:t>
            </a:r>
          </a:p>
        </p:txBody>
      </p:sp>
      <p:sp>
        <p:nvSpPr>
          <p:cNvPr id="672780" name="Rectangle 12"/>
          <p:cNvSpPr>
            <a:spLocks noChangeArrowheads="1"/>
          </p:cNvSpPr>
          <p:nvPr/>
        </p:nvSpPr>
        <p:spPr bwMode="auto">
          <a:xfrm>
            <a:off x="7467600" y="2743200"/>
            <a:ext cx="609600" cy="1554163"/>
          </a:xfrm>
          <a:prstGeom prst="rect">
            <a:avLst/>
          </a:prstGeom>
          <a:noFill/>
          <a:ln w="9525">
            <a:noFill/>
            <a:miter lim="800000"/>
            <a:headEnd/>
            <a:tailEnd/>
          </a:ln>
        </p:spPr>
        <p:txBody>
          <a:bodyPr>
            <a:spAutoFit/>
          </a:bodyPr>
          <a:lstStyle/>
          <a:p>
            <a:pPr>
              <a:spcBef>
                <a:spcPct val="0"/>
              </a:spcBef>
            </a:pPr>
            <a:r>
              <a:rPr lang="en-US" altLang="zh-CN" b="1">
                <a:solidFill>
                  <a:srgbClr val="FF00FF"/>
                </a:solidFill>
                <a:latin typeface="楷体_GB2312" pitchFamily="49" charset="-122"/>
                <a:ea typeface="楷体_GB2312" pitchFamily="49" charset="-122"/>
              </a:rPr>
              <a:t>12</a:t>
            </a:r>
            <a:r>
              <a:rPr lang="zh-CN" altLang="en-US" b="1">
                <a:solidFill>
                  <a:srgbClr val="FF00FF"/>
                </a:solidFill>
                <a:latin typeface="楷体_GB2312" pitchFamily="49" charset="-122"/>
                <a:ea typeface="楷体_GB2312" pitchFamily="49" charset="-122"/>
              </a:rPr>
              <a:t>小时</a:t>
            </a:r>
          </a:p>
        </p:txBody>
      </p:sp>
      <p:sp>
        <p:nvSpPr>
          <p:cNvPr id="672781" name="AutoShape 13"/>
          <p:cNvSpPr>
            <a:spLocks noChangeArrowheads="1"/>
          </p:cNvSpPr>
          <p:nvPr/>
        </p:nvSpPr>
        <p:spPr bwMode="auto">
          <a:xfrm>
            <a:off x="2438400" y="2438400"/>
            <a:ext cx="685800" cy="2743200"/>
          </a:xfrm>
          <a:prstGeom prst="cube">
            <a:avLst>
              <a:gd name="adj" fmla="val 25000"/>
            </a:avLst>
          </a:prstGeom>
          <a:gradFill rotWithShape="0">
            <a:gsLst>
              <a:gs pos="0">
                <a:schemeClr val="hlink"/>
              </a:gs>
              <a:gs pos="50000">
                <a:srgbClr val="FFFFFF"/>
              </a:gs>
              <a:gs pos="100000">
                <a:schemeClr val="hlink"/>
              </a:gs>
            </a:gsLst>
            <a:lin ang="5400000" scaled="1"/>
          </a:gradFill>
          <a:ln w="9525">
            <a:solidFill>
              <a:schemeClr val="tx1"/>
            </a:solidFill>
            <a:miter lim="800000"/>
            <a:headEnd/>
            <a:tailEnd/>
          </a:ln>
          <a:effectLst/>
        </p:spPr>
        <p:txBody>
          <a:bodyPr wrap="none" anchor="ctr"/>
          <a:lstStyle/>
          <a:p>
            <a:pPr>
              <a:defRPr/>
            </a:pPr>
            <a:endParaRPr lang="zh-CN" altLang="en-US">
              <a:latin typeface="Arial" charset="0"/>
            </a:endParaRPr>
          </a:p>
        </p:txBody>
      </p:sp>
      <p:sp>
        <p:nvSpPr>
          <p:cNvPr id="672782" name="AutoShape 14"/>
          <p:cNvSpPr>
            <a:spLocks noChangeArrowheads="1"/>
          </p:cNvSpPr>
          <p:nvPr/>
        </p:nvSpPr>
        <p:spPr bwMode="auto">
          <a:xfrm>
            <a:off x="2438400" y="2438400"/>
            <a:ext cx="685800" cy="685800"/>
          </a:xfrm>
          <a:prstGeom prst="cube">
            <a:avLst>
              <a:gd name="adj" fmla="val 25000"/>
            </a:avLst>
          </a:prstGeom>
          <a:solidFill>
            <a:srgbClr val="CCCCFF">
              <a:alpha val="50195"/>
            </a:srgbClr>
          </a:solidFill>
          <a:ln w="9525">
            <a:solidFill>
              <a:schemeClr val="tx1"/>
            </a:solidFill>
            <a:miter lim="800000"/>
            <a:headEnd/>
            <a:tailEnd/>
          </a:ln>
        </p:spPr>
        <p:txBody>
          <a:bodyPr wrap="none" anchor="ctr"/>
          <a:lstStyle/>
          <a:p>
            <a:endParaRPr lang="zh-CN" altLang="en-US"/>
          </a:p>
        </p:txBody>
      </p:sp>
      <p:sp>
        <p:nvSpPr>
          <p:cNvPr id="672783" name="AutoShape 15"/>
          <p:cNvSpPr>
            <a:spLocks noChangeArrowheads="1"/>
          </p:cNvSpPr>
          <p:nvPr/>
        </p:nvSpPr>
        <p:spPr bwMode="auto">
          <a:xfrm>
            <a:off x="2438400" y="2971800"/>
            <a:ext cx="685800" cy="2209800"/>
          </a:xfrm>
          <a:prstGeom prst="cube">
            <a:avLst>
              <a:gd name="adj" fmla="val 25000"/>
            </a:avLst>
          </a:prstGeom>
          <a:solidFill>
            <a:srgbClr val="FFFF00">
              <a:alpha val="50195"/>
            </a:srgbClr>
          </a:solidFill>
          <a:ln w="9525">
            <a:solidFill>
              <a:schemeClr val="tx1"/>
            </a:solidFill>
            <a:miter lim="800000"/>
            <a:headEnd/>
            <a:tailEnd/>
          </a:ln>
        </p:spPr>
        <p:txBody>
          <a:bodyPr wrap="none" anchor="ctr"/>
          <a:lstStyle/>
          <a:p>
            <a:endParaRPr lang="zh-CN" altLang="en-US"/>
          </a:p>
        </p:txBody>
      </p:sp>
      <p:sp>
        <p:nvSpPr>
          <p:cNvPr id="672784" name="Rectangle 16"/>
          <p:cNvSpPr>
            <a:spLocks noChangeArrowheads="1"/>
          </p:cNvSpPr>
          <p:nvPr/>
        </p:nvSpPr>
        <p:spPr bwMode="auto">
          <a:xfrm>
            <a:off x="1371600" y="3048000"/>
            <a:ext cx="609600" cy="1554163"/>
          </a:xfrm>
          <a:prstGeom prst="rect">
            <a:avLst/>
          </a:prstGeom>
          <a:noFill/>
          <a:ln w="9525">
            <a:noFill/>
            <a:miter lim="800000"/>
            <a:headEnd/>
            <a:tailEnd/>
          </a:ln>
        </p:spPr>
        <p:txBody>
          <a:bodyPr>
            <a:spAutoFit/>
          </a:bodyPr>
          <a:lstStyle/>
          <a:p>
            <a:pPr>
              <a:spcBef>
                <a:spcPct val="0"/>
              </a:spcBef>
            </a:pPr>
            <a:r>
              <a:rPr lang="en-US" altLang="zh-CN" b="1">
                <a:solidFill>
                  <a:srgbClr val="FF00FF"/>
                </a:solidFill>
                <a:latin typeface="楷体_GB2312" pitchFamily="49" charset="-122"/>
                <a:ea typeface="楷体_GB2312" pitchFamily="49" charset="-122"/>
              </a:rPr>
              <a:t>10</a:t>
            </a:r>
            <a:r>
              <a:rPr lang="zh-CN" altLang="en-US" b="1">
                <a:solidFill>
                  <a:srgbClr val="FF00FF"/>
                </a:solidFill>
                <a:latin typeface="楷体_GB2312" pitchFamily="49" charset="-122"/>
                <a:ea typeface="楷体_GB2312" pitchFamily="49" charset="-122"/>
              </a:rPr>
              <a:t>小时</a:t>
            </a:r>
          </a:p>
        </p:txBody>
      </p:sp>
      <p:sp>
        <p:nvSpPr>
          <p:cNvPr id="672785" name="Rectangle 17"/>
          <p:cNvSpPr>
            <a:spLocks noChangeArrowheads="1"/>
          </p:cNvSpPr>
          <p:nvPr/>
        </p:nvSpPr>
        <p:spPr bwMode="auto">
          <a:xfrm>
            <a:off x="1447800" y="5211763"/>
            <a:ext cx="3448050" cy="579437"/>
          </a:xfrm>
          <a:prstGeom prst="rect">
            <a:avLst/>
          </a:prstGeom>
          <a:noFill/>
          <a:ln w="9525">
            <a:noFill/>
            <a:miter lim="800000"/>
            <a:headEnd/>
            <a:tailEnd/>
          </a:ln>
        </p:spPr>
        <p:txBody>
          <a:bodyPr wrap="none">
            <a:spAutoFit/>
          </a:bodyPr>
          <a:lstStyle/>
          <a:p>
            <a:pPr>
              <a:spcBef>
                <a:spcPct val="0"/>
              </a:spcBef>
            </a:pPr>
            <a:r>
              <a:rPr lang="zh-CN" altLang="en-US" b="1">
                <a:ea typeface="隶书" pitchFamily="49" charset="-122"/>
              </a:rPr>
              <a:t>社会必要劳动时间</a:t>
            </a:r>
          </a:p>
        </p:txBody>
      </p:sp>
      <p:sp>
        <p:nvSpPr>
          <p:cNvPr id="672786" name="Rectangle 18"/>
          <p:cNvSpPr>
            <a:spLocks noChangeArrowheads="1"/>
          </p:cNvSpPr>
          <p:nvPr/>
        </p:nvSpPr>
        <p:spPr bwMode="auto">
          <a:xfrm>
            <a:off x="5562600" y="5189538"/>
            <a:ext cx="2632075" cy="579437"/>
          </a:xfrm>
          <a:prstGeom prst="rect">
            <a:avLst/>
          </a:prstGeom>
          <a:noFill/>
          <a:ln w="9525">
            <a:noFill/>
            <a:miter lim="800000"/>
            <a:headEnd/>
            <a:tailEnd/>
          </a:ln>
        </p:spPr>
        <p:txBody>
          <a:bodyPr wrap="none">
            <a:spAutoFit/>
          </a:bodyPr>
          <a:lstStyle/>
          <a:p>
            <a:pPr>
              <a:spcBef>
                <a:spcPct val="0"/>
              </a:spcBef>
            </a:pPr>
            <a:r>
              <a:rPr lang="zh-CN" altLang="en-US" b="1">
                <a:ea typeface="隶书" pitchFamily="49" charset="-122"/>
              </a:rPr>
              <a:t>个别劳动时间</a:t>
            </a:r>
          </a:p>
        </p:txBody>
      </p:sp>
      <p:sp>
        <p:nvSpPr>
          <p:cNvPr id="672787" name="Line 19"/>
          <p:cNvSpPr>
            <a:spLocks noChangeShapeType="1"/>
          </p:cNvSpPr>
          <p:nvPr/>
        </p:nvSpPr>
        <p:spPr bwMode="auto">
          <a:xfrm flipH="1">
            <a:off x="2971800" y="3124200"/>
            <a:ext cx="2667000" cy="0"/>
          </a:xfrm>
          <a:prstGeom prst="line">
            <a:avLst/>
          </a:prstGeom>
          <a:noFill/>
          <a:ln w="38100" cap="rnd">
            <a:solidFill>
              <a:schemeClr val="tx1"/>
            </a:solidFill>
            <a:prstDash val="sysDot"/>
            <a:round/>
            <a:headEnd/>
            <a:tailEnd/>
          </a:ln>
        </p:spPr>
        <p:txBody>
          <a:bodyPr/>
          <a:lstStyle/>
          <a:p>
            <a:endParaRPr lang="zh-CN" altLang="en-US"/>
          </a:p>
        </p:txBody>
      </p:sp>
      <p:sp>
        <p:nvSpPr>
          <p:cNvPr id="672788" name="Line 20"/>
          <p:cNvSpPr>
            <a:spLocks noChangeShapeType="1"/>
          </p:cNvSpPr>
          <p:nvPr/>
        </p:nvSpPr>
        <p:spPr bwMode="auto">
          <a:xfrm flipH="1">
            <a:off x="2895600" y="2590800"/>
            <a:ext cx="3581400" cy="0"/>
          </a:xfrm>
          <a:prstGeom prst="line">
            <a:avLst/>
          </a:prstGeom>
          <a:noFill/>
          <a:ln w="38100" cap="rnd">
            <a:solidFill>
              <a:schemeClr val="tx1"/>
            </a:solidFill>
            <a:prstDash val="sysDot"/>
            <a:round/>
            <a:headEnd/>
            <a:tailEnd/>
          </a:ln>
        </p:spPr>
        <p:txBody>
          <a:bodyPr/>
          <a:lstStyle/>
          <a:p>
            <a:endParaRPr lang="zh-CN" altLang="en-US"/>
          </a:p>
        </p:txBody>
      </p:sp>
      <p:sp>
        <p:nvSpPr>
          <p:cNvPr id="672789" name="Line 21"/>
          <p:cNvSpPr>
            <a:spLocks noChangeShapeType="1"/>
          </p:cNvSpPr>
          <p:nvPr/>
        </p:nvSpPr>
        <p:spPr bwMode="auto">
          <a:xfrm flipH="1">
            <a:off x="2971800" y="2057400"/>
            <a:ext cx="4419600" cy="0"/>
          </a:xfrm>
          <a:prstGeom prst="line">
            <a:avLst/>
          </a:prstGeom>
          <a:noFill/>
          <a:ln w="38100" cap="rnd">
            <a:solidFill>
              <a:schemeClr val="tx1"/>
            </a:solidFill>
            <a:prstDash val="sysDot"/>
            <a:round/>
            <a:headEnd/>
            <a:tailEnd/>
          </a:ln>
        </p:spPr>
        <p:txBody>
          <a:bodyPr/>
          <a:lstStyle/>
          <a:p>
            <a:endParaRPr lang="zh-CN" altLang="en-US"/>
          </a:p>
        </p:txBody>
      </p:sp>
      <p:sp>
        <p:nvSpPr>
          <p:cNvPr id="672793" name="AutoShape 25"/>
          <p:cNvSpPr>
            <a:spLocks noChangeArrowheads="1"/>
          </p:cNvSpPr>
          <p:nvPr/>
        </p:nvSpPr>
        <p:spPr bwMode="auto">
          <a:xfrm>
            <a:off x="2438400" y="1905000"/>
            <a:ext cx="685800" cy="685800"/>
          </a:xfrm>
          <a:prstGeom prst="cube">
            <a:avLst>
              <a:gd name="adj" fmla="val 25000"/>
            </a:avLst>
          </a:prstGeom>
          <a:solidFill>
            <a:srgbClr val="FFCC99">
              <a:alpha val="50195"/>
            </a:srgbClr>
          </a:solidFill>
          <a:ln w="9525">
            <a:solidFill>
              <a:schemeClr val="tx1"/>
            </a:solidFill>
            <a:miter lim="800000"/>
            <a:headEnd/>
            <a:tailEnd/>
          </a:ln>
        </p:spPr>
        <p:txBody>
          <a:bodyPr wrap="none" anchor="ctr"/>
          <a:lstStyle/>
          <a:p>
            <a:endParaRPr lang="zh-CN" altLang="en-US"/>
          </a:p>
        </p:txBody>
      </p:sp>
      <p:pic>
        <p:nvPicPr>
          <p:cNvPr id="672794" name="Picture 26" descr="3"/>
          <p:cNvPicPr preferRelativeResize="0">
            <a:picLocks noChangeAspect="1" noChangeArrowheads="1" noCrop="1"/>
          </p:cNvPicPr>
          <p:nvPr/>
        </p:nvPicPr>
        <p:blipFill>
          <a:blip r:embed="rId2" cstate="print">
            <a:lum bright="-24000"/>
          </a:blip>
          <a:srcRect/>
          <a:stretch>
            <a:fillRect/>
          </a:stretch>
        </p:blipFill>
        <p:spPr bwMode="auto">
          <a:xfrm>
            <a:off x="850900" y="1401763"/>
            <a:ext cx="1393825" cy="1106487"/>
          </a:xfrm>
          <a:prstGeom prst="rect">
            <a:avLst/>
          </a:prstGeom>
          <a:noFill/>
          <a:ln w="9525">
            <a:noFill/>
            <a:miter lim="800000"/>
            <a:headEnd/>
            <a:tailEnd/>
          </a:ln>
        </p:spPr>
      </p:pic>
      <p:sp>
        <p:nvSpPr>
          <p:cNvPr id="672795" name="AutoShape 27" descr="1b067"/>
          <p:cNvSpPr>
            <a:spLocks/>
          </p:cNvSpPr>
          <p:nvPr/>
        </p:nvSpPr>
        <p:spPr bwMode="auto">
          <a:xfrm>
            <a:off x="1981200" y="2590800"/>
            <a:ext cx="430213" cy="2559050"/>
          </a:xfrm>
          <a:prstGeom prst="leftBrace">
            <a:avLst>
              <a:gd name="adj1" fmla="val 49569"/>
              <a:gd name="adj2" fmla="val 50000"/>
            </a:avLst>
          </a:prstGeom>
          <a:noFill/>
          <a:ln w="38100">
            <a:solidFill>
              <a:schemeClr val="accent2"/>
            </a:solidFill>
            <a:round/>
            <a:headEnd/>
            <a:tailEnd/>
          </a:ln>
        </p:spPr>
        <p:txBody>
          <a:bodyPr anchor="ctr">
            <a:spAutoFit/>
          </a:bodyP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nodeType="afterEffect">
                                  <p:stCondLst>
                                    <p:cond delay="0"/>
                                  </p:stCondLst>
                                  <p:childTnLst>
                                    <p:set>
                                      <p:cBhvr>
                                        <p:cTn id="6" dur="1" fill="hold">
                                          <p:stCondLst>
                                            <p:cond delay="0"/>
                                          </p:stCondLst>
                                        </p:cTn>
                                        <p:tgtEl>
                                          <p:spTgt spid="672794"/>
                                        </p:tgtEl>
                                        <p:attrNameLst>
                                          <p:attrName>style.visibility</p:attrName>
                                        </p:attrNameLst>
                                      </p:cBhvr>
                                      <p:to>
                                        <p:strVal val="visible"/>
                                      </p:to>
                                    </p:set>
                                    <p:animEffect transition="in" filter="barn(outHorizontal)">
                                      <p:cBhvr>
                                        <p:cTn id="7" dur="500"/>
                                        <p:tgtEl>
                                          <p:spTgt spid="67279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72775"/>
                                        </p:tgtEl>
                                        <p:attrNameLst>
                                          <p:attrName>style.visibility</p:attrName>
                                        </p:attrNameLst>
                                      </p:cBhvr>
                                      <p:to>
                                        <p:strVal val="visible"/>
                                      </p:to>
                                    </p:set>
                                    <p:animEffect transition="in" filter="wipe(left)">
                                      <p:cBhvr>
                                        <p:cTn id="12" dur="500"/>
                                        <p:tgtEl>
                                          <p:spTgt spid="672775"/>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672776"/>
                                        </p:tgtEl>
                                        <p:attrNameLst>
                                          <p:attrName>style.visibility</p:attrName>
                                        </p:attrNameLst>
                                      </p:cBhvr>
                                      <p:to>
                                        <p:strVal val="visible"/>
                                      </p:to>
                                    </p:set>
                                    <p:animEffect transition="in" filter="wipe(left)">
                                      <p:cBhvr>
                                        <p:cTn id="16" dur="500"/>
                                        <p:tgtEl>
                                          <p:spTgt spid="672776"/>
                                        </p:tgtEl>
                                      </p:cBhvr>
                                    </p:animEffect>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672777"/>
                                        </p:tgtEl>
                                        <p:attrNameLst>
                                          <p:attrName>style.visibility</p:attrName>
                                        </p:attrNameLst>
                                      </p:cBhvr>
                                      <p:to>
                                        <p:strVal val="visible"/>
                                      </p:to>
                                    </p:set>
                                    <p:animEffect transition="in" filter="wipe(left)">
                                      <p:cBhvr>
                                        <p:cTn id="20" dur="500"/>
                                        <p:tgtEl>
                                          <p:spTgt spid="672777"/>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672786"/>
                                        </p:tgtEl>
                                        <p:attrNameLst>
                                          <p:attrName>style.visibility</p:attrName>
                                        </p:attrNameLst>
                                      </p:cBhvr>
                                      <p:to>
                                        <p:strVal val="visible"/>
                                      </p:to>
                                    </p:set>
                                    <p:animEffect transition="in" filter="wipe(left)">
                                      <p:cBhvr>
                                        <p:cTn id="25" dur="500"/>
                                        <p:tgtEl>
                                          <p:spTgt spid="672786"/>
                                        </p:tgtEl>
                                      </p:cBhvr>
                                    </p:animEffect>
                                  </p:childTnLst>
                                </p:cTn>
                              </p:par>
                            </p:childTnLst>
                          </p:cTn>
                        </p:par>
                        <p:par>
                          <p:cTn id="26" fill="hold">
                            <p:stCondLst>
                              <p:cond delay="500"/>
                            </p:stCondLst>
                            <p:childTnLst>
                              <p:par>
                                <p:cTn id="27" presetID="22" presetClass="entr" presetSubtype="4" fill="hold" grpId="0" nodeType="afterEffect">
                                  <p:stCondLst>
                                    <p:cond delay="0"/>
                                  </p:stCondLst>
                                  <p:childTnLst>
                                    <p:set>
                                      <p:cBhvr>
                                        <p:cTn id="28" dur="1" fill="hold">
                                          <p:stCondLst>
                                            <p:cond delay="0"/>
                                          </p:stCondLst>
                                        </p:cTn>
                                        <p:tgtEl>
                                          <p:spTgt spid="672772"/>
                                        </p:tgtEl>
                                        <p:attrNameLst>
                                          <p:attrName>style.visibility</p:attrName>
                                        </p:attrNameLst>
                                      </p:cBhvr>
                                      <p:to>
                                        <p:strVal val="visible"/>
                                      </p:to>
                                    </p:set>
                                    <p:animEffect transition="in" filter="wipe(down)">
                                      <p:cBhvr>
                                        <p:cTn id="29" dur="500"/>
                                        <p:tgtEl>
                                          <p:spTgt spid="672772"/>
                                        </p:tgtEl>
                                      </p:cBhvr>
                                    </p:animEffect>
                                  </p:childTnLst>
                                </p:cTn>
                              </p:par>
                            </p:childTnLst>
                          </p:cTn>
                        </p:par>
                        <p:par>
                          <p:cTn id="30" fill="hold">
                            <p:stCondLst>
                              <p:cond delay="1000"/>
                            </p:stCondLst>
                            <p:childTnLst>
                              <p:par>
                                <p:cTn id="31" presetID="9" presetClass="entr" presetSubtype="0" fill="hold" grpId="0" nodeType="afterEffect">
                                  <p:stCondLst>
                                    <p:cond delay="0"/>
                                  </p:stCondLst>
                                  <p:childTnLst>
                                    <p:set>
                                      <p:cBhvr>
                                        <p:cTn id="32" dur="1" fill="hold">
                                          <p:stCondLst>
                                            <p:cond delay="0"/>
                                          </p:stCondLst>
                                        </p:cTn>
                                        <p:tgtEl>
                                          <p:spTgt spid="672778"/>
                                        </p:tgtEl>
                                        <p:attrNameLst>
                                          <p:attrName>style.visibility</p:attrName>
                                        </p:attrNameLst>
                                      </p:cBhvr>
                                      <p:to>
                                        <p:strVal val="visible"/>
                                      </p:to>
                                    </p:set>
                                    <p:animEffect transition="in" filter="dissolve">
                                      <p:cBhvr>
                                        <p:cTn id="33" dur="500"/>
                                        <p:tgtEl>
                                          <p:spTgt spid="672778"/>
                                        </p:tgtEl>
                                      </p:cBhvr>
                                    </p:animEffect>
                                  </p:childTnLst>
                                </p:cTn>
                              </p:par>
                            </p:childTnLst>
                          </p:cTn>
                        </p:par>
                        <p:par>
                          <p:cTn id="34" fill="hold">
                            <p:stCondLst>
                              <p:cond delay="1500"/>
                            </p:stCondLst>
                            <p:childTnLst>
                              <p:par>
                                <p:cTn id="35" presetID="22" presetClass="entr" presetSubtype="4" fill="hold" grpId="0" nodeType="afterEffect">
                                  <p:stCondLst>
                                    <p:cond delay="0"/>
                                  </p:stCondLst>
                                  <p:childTnLst>
                                    <p:set>
                                      <p:cBhvr>
                                        <p:cTn id="36" dur="1" fill="hold">
                                          <p:stCondLst>
                                            <p:cond delay="0"/>
                                          </p:stCondLst>
                                        </p:cTn>
                                        <p:tgtEl>
                                          <p:spTgt spid="672773"/>
                                        </p:tgtEl>
                                        <p:attrNameLst>
                                          <p:attrName>style.visibility</p:attrName>
                                        </p:attrNameLst>
                                      </p:cBhvr>
                                      <p:to>
                                        <p:strVal val="visible"/>
                                      </p:to>
                                    </p:set>
                                    <p:animEffect transition="in" filter="wipe(down)">
                                      <p:cBhvr>
                                        <p:cTn id="37" dur="500"/>
                                        <p:tgtEl>
                                          <p:spTgt spid="672773"/>
                                        </p:tgtEl>
                                      </p:cBhvr>
                                    </p:animEffect>
                                  </p:childTnLst>
                                </p:cTn>
                              </p:par>
                            </p:childTnLst>
                          </p:cTn>
                        </p:par>
                        <p:par>
                          <p:cTn id="38" fill="hold">
                            <p:stCondLst>
                              <p:cond delay="2000"/>
                            </p:stCondLst>
                            <p:childTnLst>
                              <p:par>
                                <p:cTn id="39" presetID="9" presetClass="entr" presetSubtype="0" fill="hold" grpId="0" nodeType="afterEffect">
                                  <p:stCondLst>
                                    <p:cond delay="0"/>
                                  </p:stCondLst>
                                  <p:childTnLst>
                                    <p:set>
                                      <p:cBhvr>
                                        <p:cTn id="40" dur="1" fill="hold">
                                          <p:stCondLst>
                                            <p:cond delay="0"/>
                                          </p:stCondLst>
                                        </p:cTn>
                                        <p:tgtEl>
                                          <p:spTgt spid="672779"/>
                                        </p:tgtEl>
                                        <p:attrNameLst>
                                          <p:attrName>style.visibility</p:attrName>
                                        </p:attrNameLst>
                                      </p:cBhvr>
                                      <p:to>
                                        <p:strVal val="visible"/>
                                      </p:to>
                                    </p:set>
                                    <p:animEffect transition="in" filter="dissolve">
                                      <p:cBhvr>
                                        <p:cTn id="41" dur="500"/>
                                        <p:tgtEl>
                                          <p:spTgt spid="672779"/>
                                        </p:tgtEl>
                                      </p:cBhvr>
                                    </p:animEffect>
                                  </p:childTnLst>
                                </p:cTn>
                              </p:par>
                            </p:childTnLst>
                          </p:cTn>
                        </p:par>
                        <p:par>
                          <p:cTn id="42" fill="hold">
                            <p:stCondLst>
                              <p:cond delay="2500"/>
                            </p:stCondLst>
                            <p:childTnLst>
                              <p:par>
                                <p:cTn id="43" presetID="22" presetClass="entr" presetSubtype="4" fill="hold" grpId="0" nodeType="afterEffect">
                                  <p:stCondLst>
                                    <p:cond delay="0"/>
                                  </p:stCondLst>
                                  <p:childTnLst>
                                    <p:set>
                                      <p:cBhvr>
                                        <p:cTn id="44" dur="1" fill="hold">
                                          <p:stCondLst>
                                            <p:cond delay="0"/>
                                          </p:stCondLst>
                                        </p:cTn>
                                        <p:tgtEl>
                                          <p:spTgt spid="672774"/>
                                        </p:tgtEl>
                                        <p:attrNameLst>
                                          <p:attrName>style.visibility</p:attrName>
                                        </p:attrNameLst>
                                      </p:cBhvr>
                                      <p:to>
                                        <p:strVal val="visible"/>
                                      </p:to>
                                    </p:set>
                                    <p:animEffect transition="in" filter="wipe(down)">
                                      <p:cBhvr>
                                        <p:cTn id="45" dur="500"/>
                                        <p:tgtEl>
                                          <p:spTgt spid="672774"/>
                                        </p:tgtEl>
                                      </p:cBhvr>
                                    </p:animEffect>
                                  </p:childTnLst>
                                </p:cTn>
                              </p:par>
                            </p:childTnLst>
                          </p:cTn>
                        </p:par>
                        <p:par>
                          <p:cTn id="46" fill="hold">
                            <p:stCondLst>
                              <p:cond delay="3000"/>
                            </p:stCondLst>
                            <p:childTnLst>
                              <p:par>
                                <p:cTn id="47" presetID="9" presetClass="entr" presetSubtype="0" fill="hold" grpId="0" nodeType="afterEffect">
                                  <p:stCondLst>
                                    <p:cond delay="0"/>
                                  </p:stCondLst>
                                  <p:childTnLst>
                                    <p:set>
                                      <p:cBhvr>
                                        <p:cTn id="48" dur="1" fill="hold">
                                          <p:stCondLst>
                                            <p:cond delay="0"/>
                                          </p:stCondLst>
                                        </p:cTn>
                                        <p:tgtEl>
                                          <p:spTgt spid="672780"/>
                                        </p:tgtEl>
                                        <p:attrNameLst>
                                          <p:attrName>style.visibility</p:attrName>
                                        </p:attrNameLst>
                                      </p:cBhvr>
                                      <p:to>
                                        <p:strVal val="visible"/>
                                      </p:to>
                                    </p:set>
                                    <p:animEffect transition="in" filter="dissolve">
                                      <p:cBhvr>
                                        <p:cTn id="49" dur="500"/>
                                        <p:tgtEl>
                                          <p:spTgt spid="672780"/>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672785"/>
                                        </p:tgtEl>
                                        <p:attrNameLst>
                                          <p:attrName>style.visibility</p:attrName>
                                        </p:attrNameLst>
                                      </p:cBhvr>
                                      <p:to>
                                        <p:strVal val="visible"/>
                                      </p:to>
                                    </p:set>
                                    <p:animEffect transition="in" filter="wipe(left)">
                                      <p:cBhvr>
                                        <p:cTn id="54" dur="500"/>
                                        <p:tgtEl>
                                          <p:spTgt spid="672785"/>
                                        </p:tgtEl>
                                      </p:cBhvr>
                                    </p:animEffect>
                                  </p:childTnLst>
                                </p:cTn>
                              </p:par>
                            </p:childTnLst>
                          </p:cTn>
                        </p:par>
                        <p:par>
                          <p:cTn id="55" fill="hold">
                            <p:stCondLst>
                              <p:cond delay="500"/>
                            </p:stCondLst>
                            <p:childTnLst>
                              <p:par>
                                <p:cTn id="56" presetID="9" presetClass="entr" presetSubtype="0" fill="hold" grpId="0" nodeType="afterEffect">
                                  <p:stCondLst>
                                    <p:cond delay="0"/>
                                  </p:stCondLst>
                                  <p:childTnLst>
                                    <p:set>
                                      <p:cBhvr>
                                        <p:cTn id="57" dur="1" fill="hold">
                                          <p:stCondLst>
                                            <p:cond delay="0"/>
                                          </p:stCondLst>
                                        </p:cTn>
                                        <p:tgtEl>
                                          <p:spTgt spid="672781"/>
                                        </p:tgtEl>
                                        <p:attrNameLst>
                                          <p:attrName>style.visibility</p:attrName>
                                        </p:attrNameLst>
                                      </p:cBhvr>
                                      <p:to>
                                        <p:strVal val="visible"/>
                                      </p:to>
                                    </p:set>
                                    <p:animEffect transition="in" filter="dissolve">
                                      <p:cBhvr>
                                        <p:cTn id="58" dur="500"/>
                                        <p:tgtEl>
                                          <p:spTgt spid="672781"/>
                                        </p:tgtEl>
                                      </p:cBhvr>
                                    </p:animEffect>
                                  </p:childTnLst>
                                </p:cTn>
                              </p:par>
                            </p:childTnLst>
                          </p:cTn>
                        </p:par>
                        <p:par>
                          <p:cTn id="59" fill="hold">
                            <p:stCondLst>
                              <p:cond delay="1000"/>
                            </p:stCondLst>
                            <p:childTnLst>
                              <p:par>
                                <p:cTn id="60" presetID="22" presetClass="entr" presetSubtype="1" fill="hold" grpId="0" nodeType="afterEffect">
                                  <p:stCondLst>
                                    <p:cond delay="0"/>
                                  </p:stCondLst>
                                  <p:childTnLst>
                                    <p:set>
                                      <p:cBhvr>
                                        <p:cTn id="61" dur="1" fill="hold">
                                          <p:stCondLst>
                                            <p:cond delay="0"/>
                                          </p:stCondLst>
                                        </p:cTn>
                                        <p:tgtEl>
                                          <p:spTgt spid="672795"/>
                                        </p:tgtEl>
                                        <p:attrNameLst>
                                          <p:attrName>style.visibility</p:attrName>
                                        </p:attrNameLst>
                                      </p:cBhvr>
                                      <p:to>
                                        <p:strVal val="visible"/>
                                      </p:to>
                                    </p:set>
                                    <p:animEffect transition="in" filter="wipe(up)">
                                      <p:cBhvr>
                                        <p:cTn id="62" dur="500"/>
                                        <p:tgtEl>
                                          <p:spTgt spid="672795"/>
                                        </p:tgtEl>
                                      </p:cBhvr>
                                    </p:animEffect>
                                  </p:childTnLst>
                                </p:cTn>
                              </p:par>
                            </p:childTnLst>
                          </p:cTn>
                        </p:par>
                        <p:par>
                          <p:cTn id="63" fill="hold">
                            <p:stCondLst>
                              <p:cond delay="1500"/>
                            </p:stCondLst>
                            <p:childTnLst>
                              <p:par>
                                <p:cTn id="64" presetID="9" presetClass="entr" presetSubtype="0" fill="hold" grpId="0" nodeType="afterEffect">
                                  <p:stCondLst>
                                    <p:cond delay="0"/>
                                  </p:stCondLst>
                                  <p:childTnLst>
                                    <p:set>
                                      <p:cBhvr>
                                        <p:cTn id="65" dur="1" fill="hold">
                                          <p:stCondLst>
                                            <p:cond delay="0"/>
                                          </p:stCondLst>
                                        </p:cTn>
                                        <p:tgtEl>
                                          <p:spTgt spid="672784"/>
                                        </p:tgtEl>
                                        <p:attrNameLst>
                                          <p:attrName>style.visibility</p:attrName>
                                        </p:attrNameLst>
                                      </p:cBhvr>
                                      <p:to>
                                        <p:strVal val="visible"/>
                                      </p:to>
                                    </p:set>
                                    <p:animEffect transition="in" filter="dissolve">
                                      <p:cBhvr>
                                        <p:cTn id="66" dur="500"/>
                                        <p:tgtEl>
                                          <p:spTgt spid="672784"/>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2" fill="hold" grpId="0" nodeType="clickEffect">
                                  <p:stCondLst>
                                    <p:cond delay="0"/>
                                  </p:stCondLst>
                                  <p:childTnLst>
                                    <p:set>
                                      <p:cBhvr>
                                        <p:cTn id="70" dur="1" fill="hold">
                                          <p:stCondLst>
                                            <p:cond delay="0"/>
                                          </p:stCondLst>
                                        </p:cTn>
                                        <p:tgtEl>
                                          <p:spTgt spid="672788"/>
                                        </p:tgtEl>
                                        <p:attrNameLst>
                                          <p:attrName>style.visibility</p:attrName>
                                        </p:attrNameLst>
                                      </p:cBhvr>
                                      <p:to>
                                        <p:strVal val="visible"/>
                                      </p:to>
                                    </p:set>
                                    <p:animEffect transition="in" filter="wipe(right)">
                                      <p:cBhvr>
                                        <p:cTn id="71" dur="500"/>
                                        <p:tgtEl>
                                          <p:spTgt spid="672788"/>
                                        </p:tgtEl>
                                      </p:cBhvr>
                                    </p:animEffect>
                                  </p:childTnLst>
                                </p:cTn>
                              </p:par>
                            </p:childTnLst>
                          </p:cTn>
                        </p:par>
                      </p:childTnLst>
                    </p:cTn>
                  </p:par>
                  <p:par>
                    <p:cTn id="72" fill="hold">
                      <p:stCondLst>
                        <p:cond delay="indefinite"/>
                      </p:stCondLst>
                      <p:childTnLst>
                        <p:par>
                          <p:cTn id="73" fill="hold">
                            <p:stCondLst>
                              <p:cond delay="0"/>
                            </p:stCondLst>
                            <p:childTnLst>
                              <p:par>
                                <p:cTn id="74" presetID="2" presetClass="entr" presetSubtype="2" fill="hold" grpId="0" nodeType="clickEffect">
                                  <p:stCondLst>
                                    <p:cond delay="0"/>
                                  </p:stCondLst>
                                  <p:childTnLst>
                                    <p:set>
                                      <p:cBhvr>
                                        <p:cTn id="75" dur="1" fill="hold">
                                          <p:stCondLst>
                                            <p:cond delay="0"/>
                                          </p:stCondLst>
                                        </p:cTn>
                                        <p:tgtEl>
                                          <p:spTgt spid="672783"/>
                                        </p:tgtEl>
                                        <p:attrNameLst>
                                          <p:attrName>style.visibility</p:attrName>
                                        </p:attrNameLst>
                                      </p:cBhvr>
                                      <p:to>
                                        <p:strVal val="visible"/>
                                      </p:to>
                                    </p:set>
                                    <p:anim calcmode="lin" valueType="num">
                                      <p:cBhvr additive="base">
                                        <p:cTn id="76" dur="500" fill="hold"/>
                                        <p:tgtEl>
                                          <p:spTgt spid="672783"/>
                                        </p:tgtEl>
                                        <p:attrNameLst>
                                          <p:attrName>ppt_x</p:attrName>
                                        </p:attrNameLst>
                                      </p:cBhvr>
                                      <p:tavLst>
                                        <p:tav tm="0">
                                          <p:val>
                                            <p:strVal val="1+#ppt_w/2"/>
                                          </p:val>
                                        </p:tav>
                                        <p:tav tm="100000">
                                          <p:val>
                                            <p:strVal val="#ppt_x"/>
                                          </p:val>
                                        </p:tav>
                                      </p:tavLst>
                                    </p:anim>
                                    <p:anim calcmode="lin" valueType="num">
                                      <p:cBhvr additive="base">
                                        <p:cTn id="77" dur="500" fill="hold"/>
                                        <p:tgtEl>
                                          <p:spTgt spid="672783"/>
                                        </p:tgtEl>
                                        <p:attrNameLst>
                                          <p:attrName>ppt_y</p:attrName>
                                        </p:attrNameLst>
                                      </p:cBhvr>
                                      <p:tavLst>
                                        <p:tav tm="0">
                                          <p:val>
                                            <p:strVal val="#ppt_y"/>
                                          </p:val>
                                        </p:tav>
                                        <p:tav tm="100000">
                                          <p:val>
                                            <p:strVal val="#ppt_y"/>
                                          </p:val>
                                        </p:tav>
                                      </p:tavLst>
                                    </p:anim>
                                  </p:childTnLst>
                                </p:cTn>
                              </p:par>
                            </p:childTnLst>
                          </p:cTn>
                        </p:par>
                        <p:par>
                          <p:cTn id="78" fill="hold">
                            <p:stCondLst>
                              <p:cond delay="500"/>
                            </p:stCondLst>
                            <p:childTnLst>
                              <p:par>
                                <p:cTn id="79" presetID="22" presetClass="entr" presetSubtype="2" fill="hold" grpId="0" nodeType="afterEffect">
                                  <p:stCondLst>
                                    <p:cond delay="0"/>
                                  </p:stCondLst>
                                  <p:childTnLst>
                                    <p:set>
                                      <p:cBhvr>
                                        <p:cTn id="80" dur="1" fill="hold">
                                          <p:stCondLst>
                                            <p:cond delay="0"/>
                                          </p:stCondLst>
                                        </p:cTn>
                                        <p:tgtEl>
                                          <p:spTgt spid="672787"/>
                                        </p:tgtEl>
                                        <p:attrNameLst>
                                          <p:attrName>style.visibility</p:attrName>
                                        </p:attrNameLst>
                                      </p:cBhvr>
                                      <p:to>
                                        <p:strVal val="visible"/>
                                      </p:to>
                                    </p:set>
                                    <p:animEffect transition="in" filter="wipe(right)">
                                      <p:cBhvr>
                                        <p:cTn id="81" dur="500"/>
                                        <p:tgtEl>
                                          <p:spTgt spid="672787"/>
                                        </p:tgtEl>
                                      </p:cBhvr>
                                    </p:animEffect>
                                  </p:childTnLst>
                                </p:cTn>
                              </p:par>
                            </p:childTnLst>
                          </p:cTn>
                        </p:par>
                        <p:par>
                          <p:cTn id="82" fill="hold">
                            <p:stCondLst>
                              <p:cond delay="1000"/>
                            </p:stCondLst>
                            <p:childTnLst>
                              <p:par>
                                <p:cTn id="83" presetID="19" presetClass="entr" presetSubtype="10" fill="hold" grpId="0" nodeType="afterEffect">
                                  <p:stCondLst>
                                    <p:cond delay="0"/>
                                  </p:stCondLst>
                                  <p:childTnLst>
                                    <p:set>
                                      <p:cBhvr>
                                        <p:cTn id="84" dur="1" fill="hold">
                                          <p:stCondLst>
                                            <p:cond delay="0"/>
                                          </p:stCondLst>
                                        </p:cTn>
                                        <p:tgtEl>
                                          <p:spTgt spid="672782"/>
                                        </p:tgtEl>
                                        <p:attrNameLst>
                                          <p:attrName>style.visibility</p:attrName>
                                        </p:attrNameLst>
                                      </p:cBhvr>
                                      <p:to>
                                        <p:strVal val="visible"/>
                                      </p:to>
                                    </p:set>
                                    <p:anim calcmode="lin" valueType="num">
                                      <p:cBhvr>
                                        <p:cTn id="85" dur="5000" fill="hold"/>
                                        <p:tgtEl>
                                          <p:spTgt spid="672782"/>
                                        </p:tgtEl>
                                        <p:attrNameLst>
                                          <p:attrName>ppt_w</p:attrName>
                                        </p:attrNameLst>
                                      </p:cBhvr>
                                      <p:tavLst>
                                        <p:tav tm="0" fmla="#ppt_w*sin(2.5*pi*$)">
                                          <p:val>
                                            <p:fltVal val="0"/>
                                          </p:val>
                                        </p:tav>
                                        <p:tav tm="100000">
                                          <p:val>
                                            <p:fltVal val="1"/>
                                          </p:val>
                                        </p:tav>
                                      </p:tavLst>
                                    </p:anim>
                                    <p:anim calcmode="lin" valueType="num">
                                      <p:cBhvr>
                                        <p:cTn id="86" dur="5000" fill="hold"/>
                                        <p:tgtEl>
                                          <p:spTgt spid="672782"/>
                                        </p:tgtEl>
                                        <p:attrNameLst>
                                          <p:attrName>ppt_h</p:attrName>
                                        </p:attrNameLst>
                                      </p:cBhvr>
                                      <p:tavLst>
                                        <p:tav tm="0">
                                          <p:val>
                                            <p:strVal val="#ppt_h"/>
                                          </p:val>
                                        </p:tav>
                                        <p:tav tm="100000">
                                          <p:val>
                                            <p:strVal val="#ppt_h"/>
                                          </p:val>
                                        </p:tav>
                                      </p:tavLst>
                                    </p:anim>
                                  </p:childTnLst>
                                </p:cTn>
                              </p:par>
                            </p:childTnLst>
                          </p:cTn>
                        </p:par>
                      </p:childTnLst>
                    </p:cTn>
                  </p:par>
                  <p:par>
                    <p:cTn id="87" fill="hold">
                      <p:stCondLst>
                        <p:cond delay="indefinite"/>
                      </p:stCondLst>
                      <p:childTnLst>
                        <p:par>
                          <p:cTn id="88" fill="hold">
                            <p:stCondLst>
                              <p:cond delay="0"/>
                            </p:stCondLst>
                            <p:childTnLst>
                              <p:par>
                                <p:cTn id="89" presetID="22" presetClass="entr" presetSubtype="2" fill="hold" grpId="0" nodeType="clickEffect">
                                  <p:stCondLst>
                                    <p:cond delay="0"/>
                                  </p:stCondLst>
                                  <p:childTnLst>
                                    <p:set>
                                      <p:cBhvr>
                                        <p:cTn id="90" dur="1" fill="hold">
                                          <p:stCondLst>
                                            <p:cond delay="0"/>
                                          </p:stCondLst>
                                        </p:cTn>
                                        <p:tgtEl>
                                          <p:spTgt spid="672789"/>
                                        </p:tgtEl>
                                        <p:attrNameLst>
                                          <p:attrName>style.visibility</p:attrName>
                                        </p:attrNameLst>
                                      </p:cBhvr>
                                      <p:to>
                                        <p:strVal val="visible"/>
                                      </p:to>
                                    </p:set>
                                    <p:animEffect transition="in" filter="wipe(right)">
                                      <p:cBhvr>
                                        <p:cTn id="91" dur="500"/>
                                        <p:tgtEl>
                                          <p:spTgt spid="672789"/>
                                        </p:tgtEl>
                                      </p:cBhvr>
                                    </p:animEffect>
                                  </p:childTnLst>
                                </p:cTn>
                              </p:par>
                            </p:childTnLst>
                          </p:cTn>
                        </p:par>
                        <p:par>
                          <p:cTn id="92" fill="hold">
                            <p:stCondLst>
                              <p:cond delay="500"/>
                            </p:stCondLst>
                            <p:childTnLst>
                              <p:par>
                                <p:cTn id="93" presetID="2" presetClass="entr" presetSubtype="2" fill="hold" grpId="0" nodeType="afterEffect">
                                  <p:stCondLst>
                                    <p:cond delay="0"/>
                                  </p:stCondLst>
                                  <p:childTnLst>
                                    <p:set>
                                      <p:cBhvr>
                                        <p:cTn id="94" dur="1" fill="hold">
                                          <p:stCondLst>
                                            <p:cond delay="0"/>
                                          </p:stCondLst>
                                        </p:cTn>
                                        <p:tgtEl>
                                          <p:spTgt spid="672771"/>
                                        </p:tgtEl>
                                        <p:attrNameLst>
                                          <p:attrName>style.visibility</p:attrName>
                                        </p:attrNameLst>
                                      </p:cBhvr>
                                      <p:to>
                                        <p:strVal val="visible"/>
                                      </p:to>
                                    </p:set>
                                    <p:anim calcmode="lin" valueType="num">
                                      <p:cBhvr additive="base">
                                        <p:cTn id="95" dur="500" fill="hold"/>
                                        <p:tgtEl>
                                          <p:spTgt spid="672771"/>
                                        </p:tgtEl>
                                        <p:attrNameLst>
                                          <p:attrName>ppt_x</p:attrName>
                                        </p:attrNameLst>
                                      </p:cBhvr>
                                      <p:tavLst>
                                        <p:tav tm="0">
                                          <p:val>
                                            <p:strVal val="1+#ppt_w/2"/>
                                          </p:val>
                                        </p:tav>
                                        <p:tav tm="100000">
                                          <p:val>
                                            <p:strVal val="#ppt_x"/>
                                          </p:val>
                                        </p:tav>
                                      </p:tavLst>
                                    </p:anim>
                                    <p:anim calcmode="lin" valueType="num">
                                      <p:cBhvr additive="base">
                                        <p:cTn id="96" dur="500" fill="hold"/>
                                        <p:tgtEl>
                                          <p:spTgt spid="672771"/>
                                        </p:tgtEl>
                                        <p:attrNameLst>
                                          <p:attrName>ppt_y</p:attrName>
                                        </p:attrNameLst>
                                      </p:cBhvr>
                                      <p:tavLst>
                                        <p:tav tm="0">
                                          <p:val>
                                            <p:strVal val="#ppt_y"/>
                                          </p:val>
                                        </p:tav>
                                        <p:tav tm="100000">
                                          <p:val>
                                            <p:strVal val="#ppt_y"/>
                                          </p:val>
                                        </p:tav>
                                      </p:tavLst>
                                    </p:anim>
                                  </p:childTnLst>
                                </p:cTn>
                              </p:par>
                            </p:childTnLst>
                          </p:cTn>
                        </p:par>
                        <p:par>
                          <p:cTn id="97" fill="hold">
                            <p:stCondLst>
                              <p:cond delay="1000"/>
                            </p:stCondLst>
                            <p:childTnLst>
                              <p:par>
                                <p:cTn id="98" presetID="19" presetClass="entr" presetSubtype="10" fill="hold" grpId="0" nodeType="afterEffect">
                                  <p:stCondLst>
                                    <p:cond delay="0"/>
                                  </p:stCondLst>
                                  <p:childTnLst>
                                    <p:set>
                                      <p:cBhvr>
                                        <p:cTn id="99" dur="1" fill="hold">
                                          <p:stCondLst>
                                            <p:cond delay="0"/>
                                          </p:stCondLst>
                                        </p:cTn>
                                        <p:tgtEl>
                                          <p:spTgt spid="672793"/>
                                        </p:tgtEl>
                                        <p:attrNameLst>
                                          <p:attrName>style.visibility</p:attrName>
                                        </p:attrNameLst>
                                      </p:cBhvr>
                                      <p:to>
                                        <p:strVal val="visible"/>
                                      </p:to>
                                    </p:set>
                                    <p:anim calcmode="lin" valueType="num">
                                      <p:cBhvr>
                                        <p:cTn id="100" dur="5000" fill="hold"/>
                                        <p:tgtEl>
                                          <p:spTgt spid="672793"/>
                                        </p:tgtEl>
                                        <p:attrNameLst>
                                          <p:attrName>ppt_w</p:attrName>
                                        </p:attrNameLst>
                                      </p:cBhvr>
                                      <p:tavLst>
                                        <p:tav tm="0" fmla="#ppt_w*sin(2.5*pi*$)">
                                          <p:val>
                                            <p:fltVal val="0"/>
                                          </p:val>
                                        </p:tav>
                                        <p:tav tm="100000">
                                          <p:val>
                                            <p:fltVal val="1"/>
                                          </p:val>
                                        </p:tav>
                                      </p:tavLst>
                                    </p:anim>
                                    <p:anim calcmode="lin" valueType="num">
                                      <p:cBhvr>
                                        <p:cTn id="101" dur="5000" fill="hold"/>
                                        <p:tgtEl>
                                          <p:spTgt spid="67279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2771" grpId="0" animBg="1"/>
      <p:bldP spid="672772" grpId="0" animBg="1"/>
      <p:bldP spid="672773" grpId="0" animBg="1"/>
      <p:bldP spid="672774" grpId="0" animBg="1"/>
      <p:bldP spid="672775" grpId="0" autoUpdateAnimBg="0"/>
      <p:bldP spid="672776" grpId="0" autoUpdateAnimBg="0"/>
      <p:bldP spid="672777" grpId="0" autoUpdateAnimBg="0"/>
      <p:bldP spid="672778" grpId="0" autoUpdateAnimBg="0"/>
      <p:bldP spid="672779" grpId="0" autoUpdateAnimBg="0"/>
      <p:bldP spid="672780" grpId="0" autoUpdateAnimBg="0"/>
      <p:bldP spid="672781" grpId="0" animBg="1"/>
      <p:bldP spid="672782" grpId="0" animBg="1"/>
      <p:bldP spid="672783" grpId="0" animBg="1"/>
      <p:bldP spid="672784" grpId="0" autoUpdateAnimBg="0"/>
      <p:bldP spid="672785" grpId="0" autoUpdateAnimBg="0"/>
      <p:bldP spid="672786" grpId="0" autoUpdateAnimBg="0"/>
      <p:bldP spid="672787" grpId="0" animBg="1"/>
      <p:bldP spid="672788" grpId="0" animBg="1"/>
      <p:bldP spid="672789" grpId="0" animBg="1"/>
      <p:bldP spid="672793" grpId="0" animBg="1"/>
      <p:bldP spid="67279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611188" y="1989138"/>
            <a:ext cx="7950200" cy="4302125"/>
            <a:chOff x="400" y="552"/>
            <a:chExt cx="5008" cy="3320"/>
          </a:xfrm>
        </p:grpSpPr>
        <p:sp>
          <p:nvSpPr>
            <p:cNvPr id="59397" name="Rectangle 3" descr="曲线"/>
            <p:cNvSpPr>
              <a:spLocks noChangeArrowheads="1"/>
            </p:cNvSpPr>
            <p:nvPr/>
          </p:nvSpPr>
          <p:spPr bwMode="auto">
            <a:xfrm>
              <a:off x="400" y="552"/>
              <a:ext cx="5008" cy="3320"/>
            </a:xfrm>
            <a:prstGeom prst="rect">
              <a:avLst/>
            </a:prstGeom>
            <a:noFill/>
            <a:ln w="9525">
              <a:noFill/>
              <a:miter lim="800000"/>
              <a:headEnd/>
              <a:tailEnd/>
            </a:ln>
          </p:spPr>
          <p:txBody>
            <a:bodyPr wrap="none" anchor="ctr"/>
            <a:lstStyle/>
            <a:p>
              <a:endParaRPr lang="zh-CN" altLang="en-US"/>
            </a:p>
          </p:txBody>
        </p:sp>
        <p:sp>
          <p:nvSpPr>
            <p:cNvPr id="59398" name="Rectangle 4"/>
            <p:cNvSpPr>
              <a:spLocks noChangeArrowheads="1"/>
            </p:cNvSpPr>
            <p:nvPr/>
          </p:nvSpPr>
          <p:spPr bwMode="auto">
            <a:xfrm>
              <a:off x="432" y="554"/>
              <a:ext cx="4954" cy="3231"/>
            </a:xfrm>
            <a:prstGeom prst="rect">
              <a:avLst/>
            </a:prstGeom>
            <a:noFill/>
            <a:ln w="9525">
              <a:noFill/>
              <a:miter lim="800000"/>
              <a:headEnd/>
              <a:tailEnd/>
            </a:ln>
          </p:spPr>
          <p:txBody>
            <a:bodyPr anchor="ctr">
              <a:spAutoFit/>
            </a:bodyPr>
            <a:lstStyle/>
            <a:p>
              <a:endParaRPr lang="zh-CN" altLang="en-US"/>
            </a:p>
          </p:txBody>
        </p:sp>
      </p:grpSp>
      <p:sp>
        <p:nvSpPr>
          <p:cNvPr id="59395" name="Rectangle 8"/>
          <p:cNvSpPr>
            <a:spLocks noChangeArrowheads="1"/>
          </p:cNvSpPr>
          <p:nvPr/>
        </p:nvSpPr>
        <p:spPr bwMode="auto">
          <a:xfrm>
            <a:off x="611559" y="2205038"/>
            <a:ext cx="7920881" cy="1384995"/>
          </a:xfrm>
          <a:prstGeom prst="rect">
            <a:avLst/>
          </a:prstGeom>
          <a:solidFill>
            <a:srgbClr val="CCCCFF"/>
          </a:solidFill>
          <a:ln w="9525">
            <a:noFill/>
            <a:miter lim="800000"/>
            <a:headEnd/>
            <a:tailEnd/>
          </a:ln>
        </p:spPr>
        <p:txBody>
          <a:bodyPr wrap="square">
            <a:spAutoFit/>
          </a:bodyPr>
          <a:lstStyle/>
          <a:p>
            <a:pPr>
              <a:lnSpc>
                <a:spcPct val="150000"/>
              </a:lnSpc>
            </a:pPr>
            <a:r>
              <a:rPr lang="zh-CN" altLang="en-US" sz="2800" b="1" dirty="0">
                <a:solidFill>
                  <a:srgbClr val="000000"/>
                </a:solidFill>
                <a:ea typeface="华文中宋" pitchFamily="2" charset="-122"/>
              </a:rPr>
              <a:t>商品的</a:t>
            </a:r>
            <a:r>
              <a:rPr lang="zh-CN" altLang="en-US" sz="2800" b="1" dirty="0">
                <a:solidFill>
                  <a:srgbClr val="C00000"/>
                </a:solidFill>
                <a:ea typeface="华文中宋" pitchFamily="2" charset="-122"/>
              </a:rPr>
              <a:t>价值量</a:t>
            </a:r>
            <a:r>
              <a:rPr lang="zh-CN" altLang="en-US" sz="2800" b="1" dirty="0">
                <a:solidFill>
                  <a:srgbClr val="000000"/>
                </a:solidFill>
                <a:ea typeface="华文中宋" pitchFamily="2" charset="-122"/>
              </a:rPr>
              <a:t>由生产商品的</a:t>
            </a:r>
            <a:r>
              <a:rPr lang="zh-CN" altLang="en-US" sz="2800" b="1" dirty="0">
                <a:solidFill>
                  <a:srgbClr val="C00000"/>
                </a:solidFill>
                <a:ea typeface="华文中宋" pitchFamily="2" charset="-122"/>
              </a:rPr>
              <a:t>社会必要劳动时间</a:t>
            </a:r>
            <a:r>
              <a:rPr lang="zh-CN" altLang="en-US" sz="2800" b="1" dirty="0">
                <a:solidFill>
                  <a:srgbClr val="000000"/>
                </a:solidFill>
                <a:ea typeface="华文中宋" pitchFamily="2" charset="-122"/>
              </a:rPr>
              <a:t>决定，商品交换要以价值量为基础实行</a:t>
            </a:r>
            <a:r>
              <a:rPr lang="zh-CN" altLang="en-US" sz="2800" b="1" dirty="0">
                <a:solidFill>
                  <a:srgbClr val="C00000"/>
                </a:solidFill>
                <a:ea typeface="华文中宋" pitchFamily="2" charset="-122"/>
              </a:rPr>
              <a:t>等价交换</a:t>
            </a:r>
            <a:r>
              <a:rPr lang="zh-CN" altLang="en-US" sz="2800" b="1" dirty="0">
                <a:solidFill>
                  <a:srgbClr val="000000"/>
                </a:solidFill>
                <a:ea typeface="华文中宋" pitchFamily="2" charset="-122"/>
              </a:rPr>
              <a:t>。</a:t>
            </a:r>
          </a:p>
        </p:txBody>
      </p:sp>
      <p:sp>
        <p:nvSpPr>
          <p:cNvPr id="59396" name="TextBox 5"/>
          <p:cNvSpPr txBox="1">
            <a:spLocks noChangeArrowheads="1"/>
          </p:cNvSpPr>
          <p:nvPr/>
        </p:nvSpPr>
        <p:spPr bwMode="auto">
          <a:xfrm>
            <a:off x="285750" y="1071563"/>
            <a:ext cx="4857750" cy="646112"/>
          </a:xfrm>
          <a:prstGeom prst="rect">
            <a:avLst/>
          </a:prstGeom>
          <a:noFill/>
          <a:ln w="9525">
            <a:noFill/>
            <a:miter lim="800000"/>
            <a:headEnd/>
            <a:tailEnd/>
          </a:ln>
        </p:spPr>
        <p:txBody>
          <a:bodyPr>
            <a:spAutoFit/>
          </a:bodyPr>
          <a:lstStyle/>
          <a:p>
            <a:pPr>
              <a:buFont typeface="Wingdings" pitchFamily="2" charset="2"/>
              <a:buChar char="Ø"/>
            </a:pPr>
            <a:r>
              <a:rPr lang="zh-CN" altLang="en-US" sz="3600" b="1">
                <a:solidFill>
                  <a:srgbClr val="0033CC"/>
                </a:solidFill>
                <a:ea typeface="华文中宋" pitchFamily="2" charset="-122"/>
              </a:rPr>
              <a:t>价值规律的主要内容</a:t>
            </a:r>
            <a:endParaRPr lang="zh-CN" altLang="en-US" sz="3600"/>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611188" y="1341438"/>
            <a:ext cx="7950200" cy="5270500"/>
            <a:chOff x="400" y="552"/>
            <a:chExt cx="5008" cy="3320"/>
          </a:xfrm>
        </p:grpSpPr>
        <p:sp>
          <p:nvSpPr>
            <p:cNvPr id="60449" name="Rectangle 3" descr="曲线"/>
            <p:cNvSpPr>
              <a:spLocks noChangeArrowheads="1"/>
            </p:cNvSpPr>
            <p:nvPr/>
          </p:nvSpPr>
          <p:spPr bwMode="auto">
            <a:xfrm>
              <a:off x="400" y="552"/>
              <a:ext cx="5008" cy="3320"/>
            </a:xfrm>
            <a:prstGeom prst="rect">
              <a:avLst/>
            </a:prstGeom>
            <a:noFill/>
            <a:ln w="9525">
              <a:noFill/>
              <a:miter lim="800000"/>
              <a:headEnd/>
              <a:tailEnd/>
            </a:ln>
          </p:spPr>
          <p:txBody>
            <a:bodyPr wrap="none" anchor="ctr"/>
            <a:lstStyle/>
            <a:p>
              <a:endParaRPr lang="zh-CN" altLang="en-US"/>
            </a:p>
          </p:txBody>
        </p:sp>
        <p:sp>
          <p:nvSpPr>
            <p:cNvPr id="60450" name="Rectangle 4"/>
            <p:cNvSpPr>
              <a:spLocks noChangeArrowheads="1"/>
            </p:cNvSpPr>
            <p:nvPr/>
          </p:nvSpPr>
          <p:spPr bwMode="auto">
            <a:xfrm>
              <a:off x="432" y="554"/>
              <a:ext cx="4954" cy="3231"/>
            </a:xfrm>
            <a:prstGeom prst="rect">
              <a:avLst/>
            </a:prstGeom>
            <a:noFill/>
            <a:ln w="9525">
              <a:noFill/>
              <a:miter lim="800000"/>
              <a:headEnd/>
              <a:tailEnd/>
            </a:ln>
          </p:spPr>
          <p:txBody>
            <a:bodyPr anchor="ctr">
              <a:spAutoFit/>
            </a:bodyPr>
            <a:lstStyle/>
            <a:p>
              <a:endParaRPr lang="zh-CN" altLang="en-US"/>
            </a:p>
          </p:txBody>
        </p:sp>
      </p:grpSp>
      <p:sp>
        <p:nvSpPr>
          <p:cNvPr id="60419" name="Text Box 5"/>
          <p:cNvSpPr txBox="1">
            <a:spLocks noChangeArrowheads="1"/>
          </p:cNvSpPr>
          <p:nvPr/>
        </p:nvSpPr>
        <p:spPr bwMode="auto">
          <a:xfrm>
            <a:off x="304800" y="228600"/>
            <a:ext cx="2362200" cy="519113"/>
          </a:xfrm>
          <a:prstGeom prst="rect">
            <a:avLst/>
          </a:prstGeom>
          <a:noFill/>
          <a:ln w="9525">
            <a:noFill/>
            <a:miter lim="800000"/>
            <a:headEnd/>
            <a:tailEnd/>
          </a:ln>
        </p:spPr>
        <p:txBody>
          <a:bodyPr>
            <a:spAutoFit/>
          </a:bodyPr>
          <a:lstStyle/>
          <a:p>
            <a:endParaRPr lang="zh-CN" altLang="en-US" sz="2800" b="1">
              <a:ea typeface="楷体_GB2312" pitchFamily="49" charset="-122"/>
            </a:endParaRPr>
          </a:p>
        </p:txBody>
      </p:sp>
      <p:sp>
        <p:nvSpPr>
          <p:cNvPr id="677894" name="Freeform 6"/>
          <p:cNvSpPr>
            <a:spLocks/>
          </p:cNvSpPr>
          <p:nvPr/>
        </p:nvSpPr>
        <p:spPr bwMode="auto">
          <a:xfrm>
            <a:off x="1828800" y="2590800"/>
            <a:ext cx="4572000" cy="1473200"/>
          </a:xfrm>
          <a:custGeom>
            <a:avLst/>
            <a:gdLst>
              <a:gd name="T0" fmla="*/ 0 w 2880"/>
              <a:gd name="T1" fmla="*/ 2147483647 h 928"/>
              <a:gd name="T2" fmla="*/ 2147483647 w 2880"/>
              <a:gd name="T3" fmla="*/ 2147483647 h 928"/>
              <a:gd name="T4" fmla="*/ 2147483647 w 2880"/>
              <a:gd name="T5" fmla="*/ 2147483647 h 928"/>
              <a:gd name="T6" fmla="*/ 2147483647 w 2880"/>
              <a:gd name="T7" fmla="*/ 2147483647 h 928"/>
              <a:gd name="T8" fmla="*/ 0 60000 65536"/>
              <a:gd name="T9" fmla="*/ 0 60000 65536"/>
              <a:gd name="T10" fmla="*/ 0 60000 65536"/>
              <a:gd name="T11" fmla="*/ 0 60000 65536"/>
              <a:gd name="T12" fmla="*/ 0 w 2880"/>
              <a:gd name="T13" fmla="*/ 0 h 928"/>
              <a:gd name="T14" fmla="*/ 2880 w 2880"/>
              <a:gd name="T15" fmla="*/ 928 h 928"/>
            </a:gdLst>
            <a:ahLst/>
            <a:cxnLst>
              <a:cxn ang="T8">
                <a:pos x="T0" y="T1"/>
              </a:cxn>
              <a:cxn ang="T9">
                <a:pos x="T2" y="T3"/>
              </a:cxn>
              <a:cxn ang="T10">
                <a:pos x="T4" y="T5"/>
              </a:cxn>
              <a:cxn ang="T11">
                <a:pos x="T6" y="T7"/>
              </a:cxn>
            </a:cxnLst>
            <a:rect l="T12" t="T13" r="T14" b="T15"/>
            <a:pathLst>
              <a:path w="2880" h="928">
                <a:moveTo>
                  <a:pt x="0" y="872"/>
                </a:moveTo>
                <a:cubicBezTo>
                  <a:pt x="164" y="556"/>
                  <a:pt x="328" y="240"/>
                  <a:pt x="576" y="248"/>
                </a:cubicBezTo>
                <a:cubicBezTo>
                  <a:pt x="824" y="256"/>
                  <a:pt x="1144" y="928"/>
                  <a:pt x="1488" y="920"/>
                </a:cubicBezTo>
                <a:cubicBezTo>
                  <a:pt x="1832" y="912"/>
                  <a:pt x="2880" y="0"/>
                  <a:pt x="2640" y="200"/>
                </a:cubicBezTo>
              </a:path>
            </a:pathLst>
          </a:custGeom>
          <a:noFill/>
          <a:ln w="28575">
            <a:solidFill>
              <a:srgbClr val="FF6600"/>
            </a:solidFill>
            <a:round/>
            <a:headEnd/>
            <a:tailEnd/>
          </a:ln>
        </p:spPr>
        <p:txBody>
          <a:bodyPr wrap="none" anchor="ctr"/>
          <a:lstStyle/>
          <a:p>
            <a:endParaRPr lang="zh-CN" altLang="en-US"/>
          </a:p>
        </p:txBody>
      </p:sp>
      <p:sp>
        <p:nvSpPr>
          <p:cNvPr id="677895" name="Line 7"/>
          <p:cNvSpPr>
            <a:spLocks noChangeShapeType="1"/>
          </p:cNvSpPr>
          <p:nvPr/>
        </p:nvSpPr>
        <p:spPr bwMode="auto">
          <a:xfrm>
            <a:off x="1371600" y="3505200"/>
            <a:ext cx="5638800" cy="0"/>
          </a:xfrm>
          <a:prstGeom prst="line">
            <a:avLst/>
          </a:prstGeom>
          <a:noFill/>
          <a:ln w="38100">
            <a:solidFill>
              <a:schemeClr val="tx1"/>
            </a:solidFill>
            <a:round/>
            <a:headEnd/>
            <a:tailEnd/>
          </a:ln>
        </p:spPr>
        <p:txBody>
          <a:bodyPr wrap="none" anchor="ctr"/>
          <a:lstStyle/>
          <a:p>
            <a:endParaRPr lang="zh-CN" altLang="en-US"/>
          </a:p>
        </p:txBody>
      </p:sp>
      <p:sp>
        <p:nvSpPr>
          <p:cNvPr id="677896" name="Line 8"/>
          <p:cNvSpPr>
            <a:spLocks noChangeShapeType="1"/>
          </p:cNvSpPr>
          <p:nvPr/>
        </p:nvSpPr>
        <p:spPr bwMode="auto">
          <a:xfrm>
            <a:off x="2057400" y="2514600"/>
            <a:ext cx="0" cy="1676400"/>
          </a:xfrm>
          <a:prstGeom prst="line">
            <a:avLst/>
          </a:prstGeom>
          <a:noFill/>
          <a:ln w="28575">
            <a:solidFill>
              <a:schemeClr val="tx1"/>
            </a:solidFill>
            <a:prstDash val="sysDot"/>
            <a:round/>
            <a:headEnd/>
            <a:tailEnd/>
          </a:ln>
        </p:spPr>
        <p:txBody>
          <a:bodyPr wrap="none" anchor="ctr"/>
          <a:lstStyle/>
          <a:p>
            <a:endParaRPr lang="zh-CN" altLang="en-US"/>
          </a:p>
        </p:txBody>
      </p:sp>
      <p:sp>
        <p:nvSpPr>
          <p:cNvPr id="677897" name="Line 9"/>
          <p:cNvSpPr>
            <a:spLocks noChangeShapeType="1"/>
          </p:cNvSpPr>
          <p:nvPr/>
        </p:nvSpPr>
        <p:spPr bwMode="auto">
          <a:xfrm>
            <a:off x="5257800" y="2667000"/>
            <a:ext cx="0" cy="1524000"/>
          </a:xfrm>
          <a:prstGeom prst="line">
            <a:avLst/>
          </a:prstGeom>
          <a:noFill/>
          <a:ln w="38100">
            <a:solidFill>
              <a:schemeClr val="tx1"/>
            </a:solidFill>
            <a:prstDash val="sysDot"/>
            <a:round/>
            <a:headEnd/>
            <a:tailEnd/>
          </a:ln>
        </p:spPr>
        <p:txBody>
          <a:bodyPr wrap="none" anchor="ctr"/>
          <a:lstStyle/>
          <a:p>
            <a:endParaRPr lang="zh-CN" altLang="en-US"/>
          </a:p>
        </p:txBody>
      </p:sp>
      <p:sp>
        <p:nvSpPr>
          <p:cNvPr id="677898" name="Rectangle 10"/>
          <p:cNvSpPr>
            <a:spLocks noChangeArrowheads="1"/>
          </p:cNvSpPr>
          <p:nvPr/>
        </p:nvSpPr>
        <p:spPr bwMode="auto">
          <a:xfrm>
            <a:off x="3124200" y="1828800"/>
            <a:ext cx="593725" cy="579438"/>
          </a:xfrm>
          <a:prstGeom prst="rect">
            <a:avLst/>
          </a:prstGeom>
          <a:noFill/>
          <a:ln w="9525">
            <a:noFill/>
            <a:miter lim="800000"/>
            <a:headEnd/>
            <a:tailEnd/>
          </a:ln>
        </p:spPr>
        <p:txBody>
          <a:bodyPr wrap="none">
            <a:spAutoFit/>
          </a:bodyPr>
          <a:lstStyle/>
          <a:p>
            <a:pPr>
              <a:spcBef>
                <a:spcPct val="0"/>
              </a:spcBef>
            </a:pPr>
            <a:r>
              <a:rPr lang="zh-CN" altLang="en-US" b="1">
                <a:solidFill>
                  <a:srgbClr val="993300"/>
                </a:solidFill>
                <a:ea typeface="方正姚体" pitchFamily="2" charset="-122"/>
              </a:rPr>
              <a:t>求</a:t>
            </a:r>
          </a:p>
        </p:txBody>
      </p:sp>
      <p:sp>
        <p:nvSpPr>
          <p:cNvPr id="677899" name="Rectangle 11"/>
          <p:cNvSpPr>
            <a:spLocks noChangeArrowheads="1"/>
          </p:cNvSpPr>
          <p:nvPr/>
        </p:nvSpPr>
        <p:spPr bwMode="auto">
          <a:xfrm>
            <a:off x="6019800" y="2354263"/>
            <a:ext cx="1822450" cy="579437"/>
          </a:xfrm>
          <a:prstGeom prst="rect">
            <a:avLst/>
          </a:prstGeom>
          <a:noFill/>
          <a:ln w="9525">
            <a:noFill/>
            <a:miter lim="800000"/>
            <a:headEnd/>
            <a:tailEnd/>
          </a:ln>
        </p:spPr>
        <p:txBody>
          <a:bodyPr wrap="none">
            <a:spAutoFit/>
          </a:bodyPr>
          <a:lstStyle/>
          <a:p>
            <a:pPr>
              <a:spcBef>
                <a:spcPct val="0"/>
              </a:spcBef>
            </a:pPr>
            <a:r>
              <a:rPr lang="zh-CN" altLang="en-US" b="1">
                <a:solidFill>
                  <a:srgbClr val="993300"/>
                </a:solidFill>
                <a:ea typeface="方正姚体" pitchFamily="2" charset="-122"/>
              </a:rPr>
              <a:t>市场价格</a:t>
            </a:r>
          </a:p>
        </p:txBody>
      </p:sp>
      <p:sp>
        <p:nvSpPr>
          <p:cNvPr id="677900" name="Rectangle 12"/>
          <p:cNvSpPr>
            <a:spLocks noChangeArrowheads="1"/>
          </p:cNvSpPr>
          <p:nvPr/>
        </p:nvSpPr>
        <p:spPr bwMode="auto">
          <a:xfrm>
            <a:off x="6934200" y="3200400"/>
            <a:ext cx="1003300" cy="579438"/>
          </a:xfrm>
          <a:prstGeom prst="rect">
            <a:avLst/>
          </a:prstGeom>
          <a:noFill/>
          <a:ln w="9525">
            <a:noFill/>
            <a:miter lim="800000"/>
            <a:headEnd/>
            <a:tailEnd/>
          </a:ln>
        </p:spPr>
        <p:txBody>
          <a:bodyPr wrap="none">
            <a:spAutoFit/>
          </a:bodyPr>
          <a:lstStyle/>
          <a:p>
            <a:pPr>
              <a:spcBef>
                <a:spcPct val="0"/>
              </a:spcBef>
            </a:pPr>
            <a:r>
              <a:rPr lang="zh-CN" altLang="en-US" b="1">
                <a:solidFill>
                  <a:srgbClr val="993300"/>
                </a:solidFill>
                <a:ea typeface="方正姚体" pitchFamily="2" charset="-122"/>
              </a:rPr>
              <a:t>价值</a:t>
            </a:r>
          </a:p>
        </p:txBody>
      </p:sp>
      <p:sp>
        <p:nvSpPr>
          <p:cNvPr id="677901" name="Line 13"/>
          <p:cNvSpPr>
            <a:spLocks noChangeShapeType="1"/>
          </p:cNvSpPr>
          <p:nvPr/>
        </p:nvSpPr>
        <p:spPr bwMode="auto">
          <a:xfrm flipH="1" flipV="1">
            <a:off x="5334000" y="3581400"/>
            <a:ext cx="838200" cy="381000"/>
          </a:xfrm>
          <a:prstGeom prst="line">
            <a:avLst/>
          </a:prstGeom>
          <a:noFill/>
          <a:ln w="38100">
            <a:pattFill prst="solidDmnd">
              <a:fgClr>
                <a:srgbClr val="FF00FF"/>
              </a:fgClr>
              <a:bgClr>
                <a:srgbClr val="FF0000"/>
              </a:bgClr>
            </a:pattFill>
            <a:round/>
            <a:headEnd type="arrow" w="med" len="med"/>
            <a:tailEnd type="arrow" w="med" len="med"/>
          </a:ln>
        </p:spPr>
        <p:txBody>
          <a:bodyPr wrap="none" anchor="ctr"/>
          <a:lstStyle/>
          <a:p>
            <a:endParaRPr lang="zh-CN" altLang="en-US"/>
          </a:p>
        </p:txBody>
      </p:sp>
      <p:sp>
        <p:nvSpPr>
          <p:cNvPr id="677902" name="Rectangle 14"/>
          <p:cNvSpPr>
            <a:spLocks noChangeArrowheads="1"/>
          </p:cNvSpPr>
          <p:nvPr/>
        </p:nvSpPr>
        <p:spPr bwMode="auto">
          <a:xfrm>
            <a:off x="6096000" y="3962400"/>
            <a:ext cx="1408113" cy="579438"/>
          </a:xfrm>
          <a:prstGeom prst="rect">
            <a:avLst/>
          </a:prstGeom>
          <a:noFill/>
          <a:ln w="9525">
            <a:noFill/>
            <a:miter lim="800000"/>
            <a:headEnd/>
            <a:tailEnd/>
          </a:ln>
        </p:spPr>
        <p:txBody>
          <a:bodyPr wrap="none">
            <a:spAutoFit/>
          </a:bodyPr>
          <a:lstStyle/>
          <a:p>
            <a:pPr>
              <a:spcBef>
                <a:spcPct val="0"/>
              </a:spcBef>
            </a:pPr>
            <a:r>
              <a:rPr lang="zh-CN" altLang="en-US" b="1">
                <a:solidFill>
                  <a:srgbClr val="993300"/>
                </a:solidFill>
                <a:ea typeface="方正姚体" pitchFamily="2" charset="-122"/>
              </a:rPr>
              <a:t>供</a:t>
            </a:r>
            <a:r>
              <a:rPr lang="zh-CN" altLang="en-US" b="1">
                <a:solidFill>
                  <a:srgbClr val="0033CC"/>
                </a:solidFill>
                <a:ea typeface="方正姚体" pitchFamily="2" charset="-122"/>
              </a:rPr>
              <a:t>＝</a:t>
            </a:r>
            <a:r>
              <a:rPr lang="zh-CN" altLang="en-US" b="1">
                <a:solidFill>
                  <a:srgbClr val="993300"/>
                </a:solidFill>
                <a:ea typeface="方正姚体" pitchFamily="2" charset="-122"/>
              </a:rPr>
              <a:t>求</a:t>
            </a:r>
          </a:p>
        </p:txBody>
      </p:sp>
      <p:sp>
        <p:nvSpPr>
          <p:cNvPr id="677903" name="Rectangle 15"/>
          <p:cNvSpPr>
            <a:spLocks noChangeArrowheads="1"/>
          </p:cNvSpPr>
          <p:nvPr/>
        </p:nvSpPr>
        <p:spPr bwMode="auto">
          <a:xfrm>
            <a:off x="4038600" y="4572000"/>
            <a:ext cx="1003300" cy="579438"/>
          </a:xfrm>
          <a:prstGeom prst="rect">
            <a:avLst/>
          </a:prstGeom>
          <a:noFill/>
          <a:ln w="9525">
            <a:noFill/>
            <a:miter lim="800000"/>
            <a:headEnd/>
            <a:tailEnd/>
          </a:ln>
        </p:spPr>
        <p:txBody>
          <a:bodyPr wrap="none">
            <a:spAutoFit/>
          </a:bodyPr>
          <a:lstStyle/>
          <a:p>
            <a:pPr>
              <a:spcBef>
                <a:spcPct val="0"/>
              </a:spcBef>
            </a:pPr>
            <a:r>
              <a:rPr lang="zh-CN" altLang="en-US" b="1">
                <a:solidFill>
                  <a:srgbClr val="993300"/>
                </a:solidFill>
                <a:latin typeface="方正姚体" pitchFamily="2" charset="-122"/>
                <a:ea typeface="方正姚体" pitchFamily="2" charset="-122"/>
              </a:rPr>
              <a:t>价格</a:t>
            </a:r>
          </a:p>
        </p:txBody>
      </p:sp>
      <p:sp>
        <p:nvSpPr>
          <p:cNvPr id="677904" name="Rectangle 16"/>
          <p:cNvSpPr>
            <a:spLocks noChangeArrowheads="1"/>
          </p:cNvSpPr>
          <p:nvPr/>
        </p:nvSpPr>
        <p:spPr bwMode="auto">
          <a:xfrm>
            <a:off x="2209800" y="1828800"/>
            <a:ext cx="593725" cy="579438"/>
          </a:xfrm>
          <a:prstGeom prst="rect">
            <a:avLst/>
          </a:prstGeom>
          <a:noFill/>
          <a:ln w="9525">
            <a:noFill/>
            <a:miter lim="800000"/>
            <a:headEnd/>
            <a:tailEnd/>
          </a:ln>
        </p:spPr>
        <p:txBody>
          <a:bodyPr wrap="none">
            <a:spAutoFit/>
          </a:bodyPr>
          <a:lstStyle/>
          <a:p>
            <a:pPr>
              <a:spcBef>
                <a:spcPct val="0"/>
              </a:spcBef>
            </a:pPr>
            <a:r>
              <a:rPr lang="zh-CN" altLang="en-US" b="1">
                <a:solidFill>
                  <a:srgbClr val="993300"/>
                </a:solidFill>
                <a:ea typeface="方正姚体" pitchFamily="2" charset="-122"/>
              </a:rPr>
              <a:t>供</a:t>
            </a:r>
          </a:p>
        </p:txBody>
      </p:sp>
      <p:sp>
        <p:nvSpPr>
          <p:cNvPr id="677905" name="Line 17"/>
          <p:cNvSpPr>
            <a:spLocks noChangeShapeType="1"/>
          </p:cNvSpPr>
          <p:nvPr/>
        </p:nvSpPr>
        <p:spPr bwMode="auto">
          <a:xfrm flipH="1">
            <a:off x="2743200" y="1981200"/>
            <a:ext cx="381000" cy="152400"/>
          </a:xfrm>
          <a:prstGeom prst="line">
            <a:avLst/>
          </a:prstGeom>
          <a:noFill/>
          <a:ln w="38100">
            <a:solidFill>
              <a:srgbClr val="0000FF"/>
            </a:solidFill>
            <a:round/>
            <a:headEnd/>
            <a:tailEnd/>
          </a:ln>
        </p:spPr>
        <p:txBody>
          <a:bodyPr/>
          <a:lstStyle/>
          <a:p>
            <a:endParaRPr lang="zh-CN" altLang="en-US"/>
          </a:p>
        </p:txBody>
      </p:sp>
      <p:sp>
        <p:nvSpPr>
          <p:cNvPr id="677906" name="Line 18"/>
          <p:cNvSpPr>
            <a:spLocks noChangeShapeType="1"/>
          </p:cNvSpPr>
          <p:nvPr/>
        </p:nvSpPr>
        <p:spPr bwMode="auto">
          <a:xfrm>
            <a:off x="2743200" y="2133600"/>
            <a:ext cx="381000" cy="152400"/>
          </a:xfrm>
          <a:prstGeom prst="line">
            <a:avLst/>
          </a:prstGeom>
          <a:noFill/>
          <a:ln w="38100">
            <a:solidFill>
              <a:srgbClr val="0000FF"/>
            </a:solidFill>
            <a:round/>
            <a:headEnd/>
            <a:tailEnd/>
          </a:ln>
        </p:spPr>
        <p:txBody>
          <a:bodyPr/>
          <a:lstStyle/>
          <a:p>
            <a:endParaRPr lang="zh-CN" altLang="en-US"/>
          </a:p>
        </p:txBody>
      </p:sp>
      <p:sp>
        <p:nvSpPr>
          <p:cNvPr id="677907" name="Rectangle 19"/>
          <p:cNvSpPr>
            <a:spLocks noChangeArrowheads="1"/>
          </p:cNvSpPr>
          <p:nvPr/>
        </p:nvSpPr>
        <p:spPr bwMode="auto">
          <a:xfrm>
            <a:off x="3962400" y="1828800"/>
            <a:ext cx="1003300" cy="579438"/>
          </a:xfrm>
          <a:prstGeom prst="rect">
            <a:avLst/>
          </a:prstGeom>
          <a:noFill/>
          <a:ln w="9525">
            <a:noFill/>
            <a:miter lim="800000"/>
            <a:headEnd/>
            <a:tailEnd/>
          </a:ln>
        </p:spPr>
        <p:txBody>
          <a:bodyPr wrap="none">
            <a:spAutoFit/>
          </a:bodyPr>
          <a:lstStyle/>
          <a:p>
            <a:pPr>
              <a:spcBef>
                <a:spcPct val="0"/>
              </a:spcBef>
            </a:pPr>
            <a:r>
              <a:rPr lang="zh-CN" altLang="en-US" b="1">
                <a:solidFill>
                  <a:srgbClr val="993300"/>
                </a:solidFill>
                <a:latin typeface="方正姚体" pitchFamily="2" charset="-122"/>
                <a:ea typeface="方正姚体" pitchFamily="2" charset="-122"/>
              </a:rPr>
              <a:t>价格</a:t>
            </a:r>
          </a:p>
        </p:txBody>
      </p:sp>
      <p:sp>
        <p:nvSpPr>
          <p:cNvPr id="677908" name="Rectangle 20"/>
          <p:cNvSpPr>
            <a:spLocks noChangeArrowheads="1"/>
          </p:cNvSpPr>
          <p:nvPr/>
        </p:nvSpPr>
        <p:spPr bwMode="auto">
          <a:xfrm>
            <a:off x="2133600" y="4648200"/>
            <a:ext cx="593725" cy="579438"/>
          </a:xfrm>
          <a:prstGeom prst="rect">
            <a:avLst/>
          </a:prstGeom>
          <a:noFill/>
          <a:ln w="9525">
            <a:noFill/>
            <a:miter lim="800000"/>
            <a:headEnd/>
            <a:tailEnd/>
          </a:ln>
        </p:spPr>
        <p:txBody>
          <a:bodyPr wrap="none">
            <a:spAutoFit/>
          </a:bodyPr>
          <a:lstStyle/>
          <a:p>
            <a:pPr>
              <a:spcBef>
                <a:spcPct val="0"/>
              </a:spcBef>
            </a:pPr>
            <a:r>
              <a:rPr lang="zh-CN" altLang="en-US" b="1">
                <a:solidFill>
                  <a:srgbClr val="993300"/>
                </a:solidFill>
                <a:ea typeface="方正姚体" pitchFamily="2" charset="-122"/>
              </a:rPr>
              <a:t>供</a:t>
            </a:r>
          </a:p>
        </p:txBody>
      </p:sp>
      <p:sp>
        <p:nvSpPr>
          <p:cNvPr id="677909" name="Line 21"/>
          <p:cNvSpPr>
            <a:spLocks noChangeShapeType="1"/>
          </p:cNvSpPr>
          <p:nvPr/>
        </p:nvSpPr>
        <p:spPr bwMode="auto">
          <a:xfrm>
            <a:off x="2667000" y="4800600"/>
            <a:ext cx="381000" cy="152400"/>
          </a:xfrm>
          <a:prstGeom prst="line">
            <a:avLst/>
          </a:prstGeom>
          <a:noFill/>
          <a:ln w="28575">
            <a:solidFill>
              <a:srgbClr val="0000FF"/>
            </a:solidFill>
            <a:round/>
            <a:headEnd/>
            <a:tailEnd/>
          </a:ln>
        </p:spPr>
        <p:txBody>
          <a:bodyPr/>
          <a:lstStyle/>
          <a:p>
            <a:endParaRPr lang="zh-CN" altLang="en-US"/>
          </a:p>
        </p:txBody>
      </p:sp>
      <p:sp>
        <p:nvSpPr>
          <p:cNvPr id="677910" name="Line 22"/>
          <p:cNvSpPr>
            <a:spLocks noChangeShapeType="1"/>
          </p:cNvSpPr>
          <p:nvPr/>
        </p:nvSpPr>
        <p:spPr bwMode="auto">
          <a:xfrm flipH="1">
            <a:off x="2667000" y="4953000"/>
            <a:ext cx="381000" cy="152400"/>
          </a:xfrm>
          <a:prstGeom prst="line">
            <a:avLst/>
          </a:prstGeom>
          <a:noFill/>
          <a:ln w="28575">
            <a:solidFill>
              <a:srgbClr val="0000FF"/>
            </a:solidFill>
            <a:round/>
            <a:headEnd/>
            <a:tailEnd/>
          </a:ln>
        </p:spPr>
        <p:txBody>
          <a:bodyPr/>
          <a:lstStyle/>
          <a:p>
            <a:endParaRPr lang="zh-CN" altLang="en-US"/>
          </a:p>
        </p:txBody>
      </p:sp>
      <p:sp>
        <p:nvSpPr>
          <p:cNvPr id="677911" name="Rectangle 23"/>
          <p:cNvSpPr>
            <a:spLocks noChangeArrowheads="1"/>
          </p:cNvSpPr>
          <p:nvPr/>
        </p:nvSpPr>
        <p:spPr bwMode="auto">
          <a:xfrm>
            <a:off x="3124200" y="4648200"/>
            <a:ext cx="593725" cy="579438"/>
          </a:xfrm>
          <a:prstGeom prst="rect">
            <a:avLst/>
          </a:prstGeom>
          <a:noFill/>
          <a:ln w="9525">
            <a:noFill/>
            <a:miter lim="800000"/>
            <a:headEnd/>
            <a:tailEnd/>
          </a:ln>
        </p:spPr>
        <p:txBody>
          <a:bodyPr wrap="none">
            <a:spAutoFit/>
          </a:bodyPr>
          <a:lstStyle/>
          <a:p>
            <a:pPr>
              <a:spcBef>
                <a:spcPct val="0"/>
              </a:spcBef>
            </a:pPr>
            <a:r>
              <a:rPr lang="zh-CN" altLang="en-US" b="1">
                <a:solidFill>
                  <a:srgbClr val="993300"/>
                </a:solidFill>
                <a:ea typeface="方正姚体" pitchFamily="2" charset="-122"/>
              </a:rPr>
              <a:t>求</a:t>
            </a:r>
          </a:p>
        </p:txBody>
      </p:sp>
      <p:sp>
        <p:nvSpPr>
          <p:cNvPr id="677912" name="AutoShape 24"/>
          <p:cNvSpPr>
            <a:spLocks noChangeArrowheads="1"/>
          </p:cNvSpPr>
          <p:nvPr/>
        </p:nvSpPr>
        <p:spPr bwMode="auto">
          <a:xfrm>
            <a:off x="5105400" y="4343400"/>
            <a:ext cx="304800" cy="1219200"/>
          </a:xfrm>
          <a:prstGeom prst="downArrow">
            <a:avLst>
              <a:gd name="adj1" fmla="val 50000"/>
              <a:gd name="adj2" fmla="val 100000"/>
            </a:avLst>
          </a:prstGeom>
          <a:solidFill>
            <a:srgbClr val="FFCC00"/>
          </a:solidFill>
          <a:ln w="9525">
            <a:noFill/>
            <a:miter lim="800000"/>
            <a:headEnd/>
            <a:tailEnd/>
          </a:ln>
        </p:spPr>
        <p:txBody>
          <a:bodyPr vert="eaVert" wrap="none" anchor="ctr"/>
          <a:lstStyle/>
          <a:p>
            <a:endParaRPr lang="zh-CN" altLang="en-US"/>
          </a:p>
        </p:txBody>
      </p:sp>
      <p:sp>
        <p:nvSpPr>
          <p:cNvPr id="677913" name="AutoShape 25"/>
          <p:cNvSpPr>
            <a:spLocks noChangeArrowheads="1"/>
          </p:cNvSpPr>
          <p:nvPr/>
        </p:nvSpPr>
        <p:spPr bwMode="auto">
          <a:xfrm>
            <a:off x="5105400" y="4343400"/>
            <a:ext cx="304800" cy="1219200"/>
          </a:xfrm>
          <a:prstGeom prst="downArrow">
            <a:avLst>
              <a:gd name="adj1" fmla="val 50000"/>
              <a:gd name="adj2" fmla="val 100000"/>
            </a:avLst>
          </a:prstGeom>
          <a:solidFill>
            <a:srgbClr val="FF00FF"/>
          </a:solidFill>
          <a:ln w="9525">
            <a:noFill/>
            <a:miter lim="800000"/>
            <a:headEnd/>
            <a:tailEnd/>
          </a:ln>
        </p:spPr>
        <p:txBody>
          <a:bodyPr vert="eaVert" wrap="none" anchor="ctr"/>
          <a:lstStyle/>
          <a:p>
            <a:endParaRPr lang="zh-CN" altLang="en-US"/>
          </a:p>
        </p:txBody>
      </p:sp>
      <p:sp>
        <p:nvSpPr>
          <p:cNvPr id="677914" name="AutoShape 26"/>
          <p:cNvSpPr>
            <a:spLocks noChangeArrowheads="1"/>
          </p:cNvSpPr>
          <p:nvPr/>
        </p:nvSpPr>
        <p:spPr bwMode="auto">
          <a:xfrm>
            <a:off x="5105400" y="4343400"/>
            <a:ext cx="304800" cy="1219200"/>
          </a:xfrm>
          <a:prstGeom prst="downArrow">
            <a:avLst>
              <a:gd name="adj1" fmla="val 50000"/>
              <a:gd name="adj2" fmla="val 100000"/>
            </a:avLst>
          </a:prstGeom>
          <a:gradFill rotWithShape="0">
            <a:gsLst>
              <a:gs pos="0">
                <a:srgbClr val="FF0000"/>
              </a:gs>
              <a:gs pos="50000">
                <a:srgbClr val="FF9900"/>
              </a:gs>
              <a:gs pos="100000">
                <a:srgbClr val="FF0000"/>
              </a:gs>
            </a:gsLst>
            <a:lin ang="5400000" scaled="1"/>
          </a:gradFill>
          <a:ln w="9525">
            <a:noFill/>
            <a:miter lim="800000"/>
            <a:headEnd/>
            <a:tailEnd/>
          </a:ln>
        </p:spPr>
        <p:txBody>
          <a:bodyPr vert="eaVert" wrap="none" anchor="ctr"/>
          <a:lstStyle/>
          <a:p>
            <a:endParaRPr lang="zh-CN" altLang="en-US"/>
          </a:p>
        </p:txBody>
      </p:sp>
      <p:sp>
        <p:nvSpPr>
          <p:cNvPr id="677915" name="AutoShape 27"/>
          <p:cNvSpPr>
            <a:spLocks noChangeArrowheads="1"/>
          </p:cNvSpPr>
          <p:nvPr/>
        </p:nvSpPr>
        <p:spPr bwMode="auto">
          <a:xfrm>
            <a:off x="5029200" y="1371600"/>
            <a:ext cx="304800" cy="1219200"/>
          </a:xfrm>
          <a:prstGeom prst="upArrow">
            <a:avLst>
              <a:gd name="adj1" fmla="val 50000"/>
              <a:gd name="adj2" fmla="val 100000"/>
            </a:avLst>
          </a:prstGeom>
          <a:solidFill>
            <a:srgbClr val="FFCC00"/>
          </a:solidFill>
          <a:ln w="9525">
            <a:noFill/>
            <a:miter lim="800000"/>
            <a:headEnd/>
            <a:tailEnd/>
          </a:ln>
        </p:spPr>
        <p:txBody>
          <a:bodyPr vert="eaVert" wrap="none" anchor="ctr"/>
          <a:lstStyle/>
          <a:p>
            <a:endParaRPr lang="zh-CN" altLang="en-US"/>
          </a:p>
        </p:txBody>
      </p:sp>
      <p:sp>
        <p:nvSpPr>
          <p:cNvPr id="677916" name="AutoShape 28"/>
          <p:cNvSpPr>
            <a:spLocks noChangeArrowheads="1"/>
          </p:cNvSpPr>
          <p:nvPr/>
        </p:nvSpPr>
        <p:spPr bwMode="auto">
          <a:xfrm>
            <a:off x="5029200" y="1371600"/>
            <a:ext cx="304800" cy="1219200"/>
          </a:xfrm>
          <a:prstGeom prst="upArrow">
            <a:avLst>
              <a:gd name="adj1" fmla="val 50000"/>
              <a:gd name="adj2" fmla="val 100000"/>
            </a:avLst>
          </a:prstGeom>
          <a:solidFill>
            <a:srgbClr val="FF00FF"/>
          </a:solidFill>
          <a:ln w="9525">
            <a:noFill/>
            <a:miter lim="800000"/>
            <a:headEnd/>
            <a:tailEnd/>
          </a:ln>
        </p:spPr>
        <p:txBody>
          <a:bodyPr vert="eaVert" wrap="none" anchor="ctr"/>
          <a:lstStyle/>
          <a:p>
            <a:endParaRPr lang="zh-CN" altLang="en-US"/>
          </a:p>
        </p:txBody>
      </p:sp>
      <p:sp>
        <p:nvSpPr>
          <p:cNvPr id="677917" name="AutoShape 29"/>
          <p:cNvSpPr>
            <a:spLocks noChangeArrowheads="1"/>
          </p:cNvSpPr>
          <p:nvPr/>
        </p:nvSpPr>
        <p:spPr bwMode="auto">
          <a:xfrm>
            <a:off x="5029200" y="1371600"/>
            <a:ext cx="304800" cy="1219200"/>
          </a:xfrm>
          <a:prstGeom prst="upArrow">
            <a:avLst>
              <a:gd name="adj1" fmla="val 50000"/>
              <a:gd name="adj2" fmla="val 100000"/>
            </a:avLst>
          </a:prstGeom>
          <a:gradFill rotWithShape="0">
            <a:gsLst>
              <a:gs pos="0">
                <a:srgbClr val="FF0000"/>
              </a:gs>
              <a:gs pos="50000">
                <a:srgbClr val="FF9900"/>
              </a:gs>
              <a:gs pos="100000">
                <a:srgbClr val="FF0000"/>
              </a:gs>
            </a:gsLst>
            <a:lin ang="5400000" scaled="1"/>
          </a:gradFill>
          <a:ln w="9525">
            <a:noFill/>
            <a:miter lim="800000"/>
            <a:headEnd/>
            <a:tailEnd/>
          </a:ln>
        </p:spPr>
        <p:txBody>
          <a:bodyPr vert="eaVert" wrap="none" anchor="ctr"/>
          <a:lstStyle/>
          <a:p>
            <a:endParaRPr lang="zh-CN" altLang="en-US"/>
          </a:p>
        </p:txBody>
      </p:sp>
      <p:sp>
        <p:nvSpPr>
          <p:cNvPr id="60444" name="Rectangle 30"/>
          <p:cNvSpPr>
            <a:spLocks noChangeArrowheads="1"/>
          </p:cNvSpPr>
          <p:nvPr/>
        </p:nvSpPr>
        <p:spPr bwMode="auto">
          <a:xfrm>
            <a:off x="1692275" y="404813"/>
            <a:ext cx="4313238" cy="641350"/>
          </a:xfrm>
          <a:prstGeom prst="rect">
            <a:avLst/>
          </a:prstGeom>
          <a:noFill/>
          <a:ln w="9525">
            <a:noFill/>
            <a:miter lim="800000"/>
            <a:headEnd/>
            <a:tailEnd/>
          </a:ln>
        </p:spPr>
        <p:txBody>
          <a:bodyPr wrap="none">
            <a:spAutoFit/>
          </a:bodyPr>
          <a:lstStyle/>
          <a:p>
            <a:pPr>
              <a:spcBef>
                <a:spcPct val="0"/>
              </a:spcBef>
            </a:pPr>
            <a:r>
              <a:rPr lang="zh-CN" altLang="en-US" sz="3600" b="1">
                <a:solidFill>
                  <a:srgbClr val="0033CC"/>
                </a:solidFill>
                <a:latin typeface="宋体" pitchFamily="2" charset="-122"/>
              </a:rPr>
              <a:t>价值规律的表现形式</a:t>
            </a:r>
          </a:p>
        </p:txBody>
      </p:sp>
      <p:sp>
        <p:nvSpPr>
          <p:cNvPr id="677919" name="Rectangle 31"/>
          <p:cNvSpPr>
            <a:spLocks noChangeArrowheads="1"/>
          </p:cNvSpPr>
          <p:nvPr/>
        </p:nvSpPr>
        <p:spPr bwMode="auto">
          <a:xfrm>
            <a:off x="876300" y="5372100"/>
            <a:ext cx="7524750" cy="641350"/>
          </a:xfrm>
          <a:prstGeom prst="rect">
            <a:avLst/>
          </a:prstGeom>
          <a:noFill/>
          <a:ln w="9525">
            <a:noFill/>
            <a:miter lim="800000"/>
            <a:headEnd/>
            <a:tailEnd/>
          </a:ln>
        </p:spPr>
        <p:txBody>
          <a:bodyPr wrap="none">
            <a:spAutoFit/>
          </a:bodyPr>
          <a:lstStyle/>
          <a:p>
            <a:pPr>
              <a:spcBef>
                <a:spcPct val="0"/>
              </a:spcBef>
            </a:pPr>
            <a:r>
              <a:rPr lang="zh-CN" altLang="en-US" sz="3600" b="1">
                <a:latin typeface="隶书" pitchFamily="49" charset="-122"/>
                <a:ea typeface="隶书" pitchFamily="49" charset="-122"/>
              </a:rPr>
              <a:t>商品的市场价格围绕其价值上下波动</a:t>
            </a:r>
          </a:p>
        </p:txBody>
      </p:sp>
      <p:pic>
        <p:nvPicPr>
          <p:cNvPr id="677920" name="Picture 32" descr="dot1"/>
          <p:cNvPicPr>
            <a:picLocks noChangeAspect="1" noChangeArrowheads="1"/>
          </p:cNvPicPr>
          <p:nvPr/>
        </p:nvPicPr>
        <p:blipFill>
          <a:blip r:embed="rId2" cstate="print"/>
          <a:srcRect/>
          <a:stretch>
            <a:fillRect/>
          </a:stretch>
        </p:blipFill>
        <p:spPr bwMode="auto">
          <a:xfrm>
            <a:off x="1930400" y="3390900"/>
            <a:ext cx="288925" cy="300038"/>
          </a:xfrm>
          <a:prstGeom prst="rect">
            <a:avLst/>
          </a:prstGeom>
          <a:noFill/>
          <a:ln w="9525">
            <a:noFill/>
            <a:miter lim="800000"/>
            <a:headEnd/>
            <a:tailEnd/>
          </a:ln>
        </p:spPr>
      </p:pic>
      <p:pic>
        <p:nvPicPr>
          <p:cNvPr id="677921" name="Picture 33" descr="dot1"/>
          <p:cNvPicPr>
            <a:picLocks noChangeAspect="1" noChangeArrowheads="1"/>
          </p:cNvPicPr>
          <p:nvPr/>
        </p:nvPicPr>
        <p:blipFill>
          <a:blip r:embed="rId2" cstate="print"/>
          <a:srcRect/>
          <a:stretch>
            <a:fillRect/>
          </a:stretch>
        </p:blipFill>
        <p:spPr bwMode="auto">
          <a:xfrm>
            <a:off x="3238500" y="3352800"/>
            <a:ext cx="288925" cy="300038"/>
          </a:xfrm>
          <a:prstGeom prst="rect">
            <a:avLst/>
          </a:prstGeom>
          <a:noFill/>
          <a:ln w="9525">
            <a:noFill/>
            <a:miter lim="800000"/>
            <a:headEnd/>
            <a:tailEnd/>
          </a:ln>
        </p:spPr>
      </p:pic>
      <p:pic>
        <p:nvPicPr>
          <p:cNvPr id="677922" name="Picture 34" descr="dot1"/>
          <p:cNvPicPr>
            <a:picLocks noChangeAspect="1" noChangeArrowheads="1"/>
          </p:cNvPicPr>
          <p:nvPr/>
        </p:nvPicPr>
        <p:blipFill>
          <a:blip r:embed="rId2" cstate="print"/>
          <a:srcRect/>
          <a:stretch>
            <a:fillRect/>
          </a:stretch>
        </p:blipFill>
        <p:spPr bwMode="auto">
          <a:xfrm>
            <a:off x="5105400" y="3352800"/>
            <a:ext cx="288925" cy="300038"/>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77895"/>
                                        </p:tgtEl>
                                        <p:attrNameLst>
                                          <p:attrName>style.visibility</p:attrName>
                                        </p:attrNameLst>
                                      </p:cBhvr>
                                      <p:to>
                                        <p:strVal val="visible"/>
                                      </p:to>
                                    </p:set>
                                    <p:animEffect transition="in" filter="wipe(left)">
                                      <p:cBhvr>
                                        <p:cTn id="7" dur="500"/>
                                        <p:tgtEl>
                                          <p:spTgt spid="677895"/>
                                        </p:tgtEl>
                                      </p:cBhvr>
                                    </p:animEffect>
                                  </p:childTnLst>
                                </p:cTn>
                              </p:par>
                            </p:childTnLst>
                          </p:cTn>
                        </p:par>
                        <p:par>
                          <p:cTn id="8" fill="hold">
                            <p:stCondLst>
                              <p:cond delay="500"/>
                            </p:stCondLst>
                            <p:childTnLst>
                              <p:par>
                                <p:cTn id="9" presetID="23" presetClass="entr" presetSubtype="16" fill="hold" grpId="0" nodeType="afterEffect">
                                  <p:stCondLst>
                                    <p:cond delay="0"/>
                                  </p:stCondLst>
                                  <p:childTnLst>
                                    <p:set>
                                      <p:cBhvr>
                                        <p:cTn id="10" dur="1" fill="hold">
                                          <p:stCondLst>
                                            <p:cond delay="0"/>
                                          </p:stCondLst>
                                        </p:cTn>
                                        <p:tgtEl>
                                          <p:spTgt spid="677900"/>
                                        </p:tgtEl>
                                        <p:attrNameLst>
                                          <p:attrName>style.visibility</p:attrName>
                                        </p:attrNameLst>
                                      </p:cBhvr>
                                      <p:to>
                                        <p:strVal val="visible"/>
                                      </p:to>
                                    </p:set>
                                    <p:anim calcmode="lin" valueType="num">
                                      <p:cBhvr>
                                        <p:cTn id="11" dur="500" fill="hold"/>
                                        <p:tgtEl>
                                          <p:spTgt spid="677900"/>
                                        </p:tgtEl>
                                        <p:attrNameLst>
                                          <p:attrName>ppt_w</p:attrName>
                                        </p:attrNameLst>
                                      </p:cBhvr>
                                      <p:tavLst>
                                        <p:tav tm="0">
                                          <p:val>
                                            <p:fltVal val="0"/>
                                          </p:val>
                                        </p:tav>
                                        <p:tav tm="100000">
                                          <p:val>
                                            <p:strVal val="#ppt_w"/>
                                          </p:val>
                                        </p:tav>
                                      </p:tavLst>
                                    </p:anim>
                                    <p:anim calcmode="lin" valueType="num">
                                      <p:cBhvr>
                                        <p:cTn id="12" dur="500" fill="hold"/>
                                        <p:tgtEl>
                                          <p:spTgt spid="677900"/>
                                        </p:tgtEl>
                                        <p:attrNameLst>
                                          <p:attrName>ppt_h</p:attrName>
                                        </p:attrNameLst>
                                      </p:cBhvr>
                                      <p:tavLst>
                                        <p:tav tm="0">
                                          <p:val>
                                            <p:fltVal val="0"/>
                                          </p:val>
                                        </p:tav>
                                        <p:tav tm="100000">
                                          <p:val>
                                            <p:strVal val="#ppt_h"/>
                                          </p:val>
                                        </p:tav>
                                      </p:tavLst>
                                    </p:anim>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77894"/>
                                        </p:tgtEl>
                                        <p:attrNameLst>
                                          <p:attrName>style.visibility</p:attrName>
                                        </p:attrNameLst>
                                      </p:cBhvr>
                                      <p:to>
                                        <p:strVal val="visible"/>
                                      </p:to>
                                    </p:set>
                                    <p:animEffect transition="in" filter="wipe(left)">
                                      <p:cBhvr>
                                        <p:cTn id="17" dur="500"/>
                                        <p:tgtEl>
                                          <p:spTgt spid="677894"/>
                                        </p:tgtEl>
                                      </p:cBhvr>
                                    </p:animEffect>
                                  </p:childTnLst>
                                </p:cTn>
                              </p:par>
                            </p:childTnLst>
                          </p:cTn>
                        </p:par>
                        <p:par>
                          <p:cTn id="18" fill="hold">
                            <p:stCondLst>
                              <p:cond delay="500"/>
                            </p:stCondLst>
                            <p:childTnLst>
                              <p:par>
                                <p:cTn id="19" presetID="23" presetClass="entr" presetSubtype="16" fill="hold" grpId="0" nodeType="afterEffect">
                                  <p:stCondLst>
                                    <p:cond delay="0"/>
                                  </p:stCondLst>
                                  <p:childTnLst>
                                    <p:set>
                                      <p:cBhvr>
                                        <p:cTn id="20" dur="1" fill="hold">
                                          <p:stCondLst>
                                            <p:cond delay="0"/>
                                          </p:stCondLst>
                                        </p:cTn>
                                        <p:tgtEl>
                                          <p:spTgt spid="677899"/>
                                        </p:tgtEl>
                                        <p:attrNameLst>
                                          <p:attrName>style.visibility</p:attrName>
                                        </p:attrNameLst>
                                      </p:cBhvr>
                                      <p:to>
                                        <p:strVal val="visible"/>
                                      </p:to>
                                    </p:set>
                                    <p:anim calcmode="lin" valueType="num">
                                      <p:cBhvr>
                                        <p:cTn id="21" dur="500" fill="hold"/>
                                        <p:tgtEl>
                                          <p:spTgt spid="677899"/>
                                        </p:tgtEl>
                                        <p:attrNameLst>
                                          <p:attrName>ppt_w</p:attrName>
                                        </p:attrNameLst>
                                      </p:cBhvr>
                                      <p:tavLst>
                                        <p:tav tm="0">
                                          <p:val>
                                            <p:fltVal val="0"/>
                                          </p:val>
                                        </p:tav>
                                        <p:tav tm="100000">
                                          <p:val>
                                            <p:strVal val="#ppt_w"/>
                                          </p:val>
                                        </p:tav>
                                      </p:tavLst>
                                    </p:anim>
                                    <p:anim calcmode="lin" valueType="num">
                                      <p:cBhvr>
                                        <p:cTn id="22" dur="500" fill="hold"/>
                                        <p:tgtEl>
                                          <p:spTgt spid="677899"/>
                                        </p:tgtEl>
                                        <p:attrNameLst>
                                          <p:attrName>ppt_h</p:attrName>
                                        </p:attrNameLst>
                                      </p:cBhvr>
                                      <p:tavLst>
                                        <p:tav tm="0">
                                          <p:val>
                                            <p:fltVal val="0"/>
                                          </p:val>
                                        </p:tav>
                                        <p:tav tm="100000">
                                          <p:val>
                                            <p:strVal val="#ppt_h"/>
                                          </p:val>
                                        </p:tav>
                                      </p:tavLst>
                                    </p:anim>
                                  </p:childTnLst>
                                </p:cTn>
                              </p:par>
                            </p:childTnLst>
                          </p:cTn>
                        </p:par>
                        <p:par>
                          <p:cTn id="23" fill="hold">
                            <p:stCondLst>
                              <p:cond delay="1000"/>
                            </p:stCondLst>
                            <p:childTnLst>
                              <p:par>
                                <p:cTn id="24" presetID="22" presetClass="entr" presetSubtype="1" fill="hold" grpId="0" nodeType="afterEffect">
                                  <p:stCondLst>
                                    <p:cond delay="0"/>
                                  </p:stCondLst>
                                  <p:childTnLst>
                                    <p:set>
                                      <p:cBhvr>
                                        <p:cTn id="25" dur="1" fill="hold">
                                          <p:stCondLst>
                                            <p:cond delay="0"/>
                                          </p:stCondLst>
                                        </p:cTn>
                                        <p:tgtEl>
                                          <p:spTgt spid="677896"/>
                                        </p:tgtEl>
                                        <p:attrNameLst>
                                          <p:attrName>style.visibility</p:attrName>
                                        </p:attrNameLst>
                                      </p:cBhvr>
                                      <p:to>
                                        <p:strVal val="visible"/>
                                      </p:to>
                                    </p:set>
                                    <p:animEffect transition="in" filter="wipe(up)">
                                      <p:cBhvr>
                                        <p:cTn id="26" dur="500"/>
                                        <p:tgtEl>
                                          <p:spTgt spid="677896"/>
                                        </p:tgtEl>
                                      </p:cBhvr>
                                    </p:animEffect>
                                  </p:childTnLst>
                                </p:cTn>
                              </p:par>
                            </p:childTnLst>
                          </p:cTn>
                        </p:par>
                        <p:par>
                          <p:cTn id="27" fill="hold">
                            <p:stCondLst>
                              <p:cond delay="1500"/>
                            </p:stCondLst>
                            <p:childTnLst>
                              <p:par>
                                <p:cTn id="28" presetID="22" presetClass="entr" presetSubtype="1" fill="hold" grpId="0" nodeType="afterEffect">
                                  <p:stCondLst>
                                    <p:cond delay="0"/>
                                  </p:stCondLst>
                                  <p:childTnLst>
                                    <p:set>
                                      <p:cBhvr>
                                        <p:cTn id="29" dur="1" fill="hold">
                                          <p:stCondLst>
                                            <p:cond delay="0"/>
                                          </p:stCondLst>
                                        </p:cTn>
                                        <p:tgtEl>
                                          <p:spTgt spid="677897"/>
                                        </p:tgtEl>
                                        <p:attrNameLst>
                                          <p:attrName>style.visibility</p:attrName>
                                        </p:attrNameLst>
                                      </p:cBhvr>
                                      <p:to>
                                        <p:strVal val="visible"/>
                                      </p:to>
                                    </p:set>
                                    <p:animEffect transition="in" filter="wipe(up)">
                                      <p:cBhvr>
                                        <p:cTn id="30" dur="500"/>
                                        <p:tgtEl>
                                          <p:spTgt spid="677897"/>
                                        </p:tgtEl>
                                      </p:cBhvr>
                                    </p:animEffect>
                                  </p:childTnLst>
                                </p:cTn>
                              </p:par>
                            </p:childTnLst>
                          </p:cTn>
                        </p:par>
                      </p:childTnLst>
                    </p:cTn>
                  </p:par>
                  <p:par>
                    <p:cTn id="31" fill="hold">
                      <p:stCondLst>
                        <p:cond delay="indefinite"/>
                      </p:stCondLst>
                      <p:childTnLst>
                        <p:par>
                          <p:cTn id="32" fill="hold">
                            <p:stCondLst>
                              <p:cond delay="0"/>
                            </p:stCondLst>
                            <p:childTnLst>
                              <p:par>
                                <p:cTn id="33" presetID="23" presetClass="entr" presetSubtype="16" fill="hold" grpId="0" nodeType="clickEffect">
                                  <p:stCondLst>
                                    <p:cond delay="0"/>
                                  </p:stCondLst>
                                  <p:childTnLst>
                                    <p:set>
                                      <p:cBhvr>
                                        <p:cTn id="34" dur="1" fill="hold">
                                          <p:stCondLst>
                                            <p:cond delay="0"/>
                                          </p:stCondLst>
                                        </p:cTn>
                                        <p:tgtEl>
                                          <p:spTgt spid="677904"/>
                                        </p:tgtEl>
                                        <p:attrNameLst>
                                          <p:attrName>style.visibility</p:attrName>
                                        </p:attrNameLst>
                                      </p:cBhvr>
                                      <p:to>
                                        <p:strVal val="visible"/>
                                      </p:to>
                                    </p:set>
                                    <p:anim calcmode="lin" valueType="num">
                                      <p:cBhvr>
                                        <p:cTn id="35" dur="500" fill="hold"/>
                                        <p:tgtEl>
                                          <p:spTgt spid="677904"/>
                                        </p:tgtEl>
                                        <p:attrNameLst>
                                          <p:attrName>ppt_w</p:attrName>
                                        </p:attrNameLst>
                                      </p:cBhvr>
                                      <p:tavLst>
                                        <p:tav tm="0">
                                          <p:val>
                                            <p:fltVal val="0"/>
                                          </p:val>
                                        </p:tav>
                                        <p:tav tm="100000">
                                          <p:val>
                                            <p:strVal val="#ppt_w"/>
                                          </p:val>
                                        </p:tav>
                                      </p:tavLst>
                                    </p:anim>
                                    <p:anim calcmode="lin" valueType="num">
                                      <p:cBhvr>
                                        <p:cTn id="36" dur="500" fill="hold"/>
                                        <p:tgtEl>
                                          <p:spTgt spid="677904"/>
                                        </p:tgtEl>
                                        <p:attrNameLst>
                                          <p:attrName>ppt_h</p:attrName>
                                        </p:attrNameLst>
                                      </p:cBhvr>
                                      <p:tavLst>
                                        <p:tav tm="0">
                                          <p:val>
                                            <p:fltVal val="0"/>
                                          </p:val>
                                        </p:tav>
                                        <p:tav tm="100000">
                                          <p:val>
                                            <p:strVal val="#ppt_h"/>
                                          </p:val>
                                        </p:tav>
                                      </p:tavLst>
                                    </p:anim>
                                  </p:childTnLst>
                                </p:cTn>
                              </p:par>
                            </p:childTnLst>
                          </p:cTn>
                        </p:par>
                        <p:par>
                          <p:cTn id="37" fill="hold">
                            <p:stCondLst>
                              <p:cond delay="500"/>
                            </p:stCondLst>
                            <p:childTnLst>
                              <p:par>
                                <p:cTn id="38" presetID="22" presetClass="entr" presetSubtype="2" fill="hold" grpId="0" nodeType="afterEffect">
                                  <p:stCondLst>
                                    <p:cond delay="0"/>
                                  </p:stCondLst>
                                  <p:childTnLst>
                                    <p:set>
                                      <p:cBhvr>
                                        <p:cTn id="39" dur="1" fill="hold">
                                          <p:stCondLst>
                                            <p:cond delay="0"/>
                                          </p:stCondLst>
                                        </p:cTn>
                                        <p:tgtEl>
                                          <p:spTgt spid="677905"/>
                                        </p:tgtEl>
                                        <p:attrNameLst>
                                          <p:attrName>style.visibility</p:attrName>
                                        </p:attrNameLst>
                                      </p:cBhvr>
                                      <p:to>
                                        <p:strVal val="visible"/>
                                      </p:to>
                                    </p:set>
                                    <p:animEffect transition="in" filter="wipe(right)">
                                      <p:cBhvr>
                                        <p:cTn id="40" dur="500"/>
                                        <p:tgtEl>
                                          <p:spTgt spid="677905"/>
                                        </p:tgtEl>
                                      </p:cBhvr>
                                    </p:animEffect>
                                  </p:childTnLst>
                                </p:cTn>
                              </p:par>
                            </p:childTnLst>
                          </p:cTn>
                        </p:par>
                        <p:par>
                          <p:cTn id="41" fill="hold">
                            <p:stCondLst>
                              <p:cond delay="1000"/>
                            </p:stCondLst>
                            <p:childTnLst>
                              <p:par>
                                <p:cTn id="42" presetID="22" presetClass="entr" presetSubtype="8" fill="hold" grpId="0" nodeType="afterEffect">
                                  <p:stCondLst>
                                    <p:cond delay="0"/>
                                  </p:stCondLst>
                                  <p:childTnLst>
                                    <p:set>
                                      <p:cBhvr>
                                        <p:cTn id="43" dur="1" fill="hold">
                                          <p:stCondLst>
                                            <p:cond delay="0"/>
                                          </p:stCondLst>
                                        </p:cTn>
                                        <p:tgtEl>
                                          <p:spTgt spid="677906"/>
                                        </p:tgtEl>
                                        <p:attrNameLst>
                                          <p:attrName>style.visibility</p:attrName>
                                        </p:attrNameLst>
                                      </p:cBhvr>
                                      <p:to>
                                        <p:strVal val="visible"/>
                                      </p:to>
                                    </p:set>
                                    <p:animEffect transition="in" filter="wipe(left)">
                                      <p:cBhvr>
                                        <p:cTn id="44" dur="500"/>
                                        <p:tgtEl>
                                          <p:spTgt spid="677906"/>
                                        </p:tgtEl>
                                      </p:cBhvr>
                                    </p:animEffect>
                                  </p:childTnLst>
                                </p:cTn>
                              </p:par>
                            </p:childTnLst>
                          </p:cTn>
                        </p:par>
                        <p:par>
                          <p:cTn id="45" fill="hold">
                            <p:stCondLst>
                              <p:cond delay="1500"/>
                            </p:stCondLst>
                            <p:childTnLst>
                              <p:par>
                                <p:cTn id="46" presetID="23" presetClass="entr" presetSubtype="16" fill="hold" grpId="0" nodeType="afterEffect">
                                  <p:stCondLst>
                                    <p:cond delay="0"/>
                                  </p:stCondLst>
                                  <p:childTnLst>
                                    <p:set>
                                      <p:cBhvr>
                                        <p:cTn id="47" dur="1" fill="hold">
                                          <p:stCondLst>
                                            <p:cond delay="0"/>
                                          </p:stCondLst>
                                        </p:cTn>
                                        <p:tgtEl>
                                          <p:spTgt spid="677898"/>
                                        </p:tgtEl>
                                        <p:attrNameLst>
                                          <p:attrName>style.visibility</p:attrName>
                                        </p:attrNameLst>
                                      </p:cBhvr>
                                      <p:to>
                                        <p:strVal val="visible"/>
                                      </p:to>
                                    </p:set>
                                    <p:anim calcmode="lin" valueType="num">
                                      <p:cBhvr>
                                        <p:cTn id="48" dur="500" fill="hold"/>
                                        <p:tgtEl>
                                          <p:spTgt spid="677898"/>
                                        </p:tgtEl>
                                        <p:attrNameLst>
                                          <p:attrName>ppt_w</p:attrName>
                                        </p:attrNameLst>
                                      </p:cBhvr>
                                      <p:tavLst>
                                        <p:tav tm="0">
                                          <p:val>
                                            <p:fltVal val="0"/>
                                          </p:val>
                                        </p:tav>
                                        <p:tav tm="100000">
                                          <p:val>
                                            <p:strVal val="#ppt_w"/>
                                          </p:val>
                                        </p:tav>
                                      </p:tavLst>
                                    </p:anim>
                                    <p:anim calcmode="lin" valueType="num">
                                      <p:cBhvr>
                                        <p:cTn id="49" dur="500" fill="hold"/>
                                        <p:tgtEl>
                                          <p:spTgt spid="677898"/>
                                        </p:tgtEl>
                                        <p:attrNameLst>
                                          <p:attrName>ppt_h</p:attrName>
                                        </p:attrNameLst>
                                      </p:cBhvr>
                                      <p:tavLst>
                                        <p:tav tm="0">
                                          <p:val>
                                            <p:fltVal val="0"/>
                                          </p:val>
                                        </p:tav>
                                        <p:tav tm="100000">
                                          <p:val>
                                            <p:strVal val="#ppt_h"/>
                                          </p:val>
                                        </p:tav>
                                      </p:tavLst>
                                    </p:anim>
                                  </p:childTnLst>
                                </p:cTn>
                              </p:par>
                            </p:childTnLst>
                          </p:cTn>
                        </p:par>
                      </p:childTnLst>
                    </p:cTn>
                  </p:par>
                  <p:par>
                    <p:cTn id="50" fill="hold">
                      <p:stCondLst>
                        <p:cond delay="indefinite"/>
                      </p:stCondLst>
                      <p:childTnLst>
                        <p:par>
                          <p:cTn id="51" fill="hold">
                            <p:stCondLst>
                              <p:cond delay="0"/>
                            </p:stCondLst>
                            <p:childTnLst>
                              <p:par>
                                <p:cTn id="52" presetID="23" presetClass="entr" presetSubtype="16" fill="hold" grpId="0" nodeType="clickEffect">
                                  <p:stCondLst>
                                    <p:cond delay="0"/>
                                  </p:stCondLst>
                                  <p:childTnLst>
                                    <p:set>
                                      <p:cBhvr>
                                        <p:cTn id="53" dur="1" fill="hold">
                                          <p:stCondLst>
                                            <p:cond delay="0"/>
                                          </p:stCondLst>
                                        </p:cTn>
                                        <p:tgtEl>
                                          <p:spTgt spid="677907"/>
                                        </p:tgtEl>
                                        <p:attrNameLst>
                                          <p:attrName>style.visibility</p:attrName>
                                        </p:attrNameLst>
                                      </p:cBhvr>
                                      <p:to>
                                        <p:strVal val="visible"/>
                                      </p:to>
                                    </p:set>
                                    <p:anim calcmode="lin" valueType="num">
                                      <p:cBhvr>
                                        <p:cTn id="54" dur="500" fill="hold"/>
                                        <p:tgtEl>
                                          <p:spTgt spid="677907"/>
                                        </p:tgtEl>
                                        <p:attrNameLst>
                                          <p:attrName>ppt_w</p:attrName>
                                        </p:attrNameLst>
                                      </p:cBhvr>
                                      <p:tavLst>
                                        <p:tav tm="0">
                                          <p:val>
                                            <p:fltVal val="0"/>
                                          </p:val>
                                        </p:tav>
                                        <p:tav tm="100000">
                                          <p:val>
                                            <p:strVal val="#ppt_w"/>
                                          </p:val>
                                        </p:tav>
                                      </p:tavLst>
                                    </p:anim>
                                    <p:anim calcmode="lin" valueType="num">
                                      <p:cBhvr>
                                        <p:cTn id="55" dur="500" fill="hold"/>
                                        <p:tgtEl>
                                          <p:spTgt spid="677907"/>
                                        </p:tgtEl>
                                        <p:attrNameLst>
                                          <p:attrName>ppt_h</p:attrName>
                                        </p:attrNameLst>
                                      </p:cBhvr>
                                      <p:tavLst>
                                        <p:tav tm="0">
                                          <p:val>
                                            <p:fltVal val="0"/>
                                          </p:val>
                                        </p:tav>
                                        <p:tav tm="100000">
                                          <p:val>
                                            <p:strVal val="#ppt_h"/>
                                          </p:val>
                                        </p:tav>
                                      </p:tavLst>
                                    </p:anim>
                                  </p:childTnLst>
                                </p:cTn>
                              </p:par>
                            </p:childTnLst>
                          </p:cTn>
                        </p:par>
                        <p:par>
                          <p:cTn id="56" fill="hold">
                            <p:stCondLst>
                              <p:cond delay="500"/>
                            </p:stCondLst>
                            <p:childTnLst>
                              <p:par>
                                <p:cTn id="57" presetID="22" presetClass="entr" presetSubtype="4" fill="hold" grpId="0" nodeType="afterEffect">
                                  <p:stCondLst>
                                    <p:cond delay="0"/>
                                  </p:stCondLst>
                                  <p:childTnLst>
                                    <p:set>
                                      <p:cBhvr>
                                        <p:cTn id="58" dur="1" fill="hold">
                                          <p:stCondLst>
                                            <p:cond delay="0"/>
                                          </p:stCondLst>
                                        </p:cTn>
                                        <p:tgtEl>
                                          <p:spTgt spid="677915"/>
                                        </p:tgtEl>
                                        <p:attrNameLst>
                                          <p:attrName>style.visibility</p:attrName>
                                        </p:attrNameLst>
                                      </p:cBhvr>
                                      <p:to>
                                        <p:strVal val="visible"/>
                                      </p:to>
                                    </p:set>
                                    <p:animEffect transition="in" filter="wipe(down)">
                                      <p:cBhvr>
                                        <p:cTn id="59" dur="500"/>
                                        <p:tgtEl>
                                          <p:spTgt spid="677915"/>
                                        </p:tgtEl>
                                      </p:cBhvr>
                                    </p:animEffect>
                                  </p:childTnLst>
                                </p:cTn>
                              </p:par>
                            </p:childTnLst>
                          </p:cTn>
                        </p:par>
                        <p:par>
                          <p:cTn id="60" fill="hold">
                            <p:stCondLst>
                              <p:cond delay="1000"/>
                            </p:stCondLst>
                            <p:childTnLst>
                              <p:par>
                                <p:cTn id="61" presetID="22" presetClass="entr" presetSubtype="4" fill="hold" grpId="0" nodeType="afterEffect">
                                  <p:stCondLst>
                                    <p:cond delay="0"/>
                                  </p:stCondLst>
                                  <p:childTnLst>
                                    <p:set>
                                      <p:cBhvr>
                                        <p:cTn id="62" dur="1" fill="hold">
                                          <p:stCondLst>
                                            <p:cond delay="0"/>
                                          </p:stCondLst>
                                        </p:cTn>
                                        <p:tgtEl>
                                          <p:spTgt spid="677916"/>
                                        </p:tgtEl>
                                        <p:attrNameLst>
                                          <p:attrName>style.visibility</p:attrName>
                                        </p:attrNameLst>
                                      </p:cBhvr>
                                      <p:to>
                                        <p:strVal val="visible"/>
                                      </p:to>
                                    </p:set>
                                    <p:animEffect transition="in" filter="wipe(down)">
                                      <p:cBhvr>
                                        <p:cTn id="63" dur="500"/>
                                        <p:tgtEl>
                                          <p:spTgt spid="677916"/>
                                        </p:tgtEl>
                                      </p:cBhvr>
                                    </p:animEffect>
                                  </p:childTnLst>
                                </p:cTn>
                              </p:par>
                            </p:childTnLst>
                          </p:cTn>
                        </p:par>
                        <p:par>
                          <p:cTn id="64" fill="hold">
                            <p:stCondLst>
                              <p:cond delay="1500"/>
                            </p:stCondLst>
                            <p:childTnLst>
                              <p:par>
                                <p:cTn id="65" presetID="22" presetClass="entr" presetSubtype="4" fill="hold" grpId="0" nodeType="afterEffect">
                                  <p:stCondLst>
                                    <p:cond delay="0"/>
                                  </p:stCondLst>
                                  <p:childTnLst>
                                    <p:set>
                                      <p:cBhvr>
                                        <p:cTn id="66" dur="1" fill="hold">
                                          <p:stCondLst>
                                            <p:cond delay="0"/>
                                          </p:stCondLst>
                                        </p:cTn>
                                        <p:tgtEl>
                                          <p:spTgt spid="677917"/>
                                        </p:tgtEl>
                                        <p:attrNameLst>
                                          <p:attrName>style.visibility</p:attrName>
                                        </p:attrNameLst>
                                      </p:cBhvr>
                                      <p:to>
                                        <p:strVal val="visible"/>
                                      </p:to>
                                    </p:set>
                                    <p:animEffect transition="in" filter="wipe(down)">
                                      <p:cBhvr>
                                        <p:cTn id="67" dur="500"/>
                                        <p:tgtEl>
                                          <p:spTgt spid="677917"/>
                                        </p:tgtEl>
                                      </p:cBhvr>
                                    </p:animEffect>
                                  </p:childTnLst>
                                </p:cTn>
                              </p:par>
                            </p:childTnLst>
                          </p:cTn>
                        </p:par>
                      </p:childTnLst>
                    </p:cTn>
                  </p:par>
                  <p:par>
                    <p:cTn id="68" fill="hold">
                      <p:stCondLst>
                        <p:cond delay="indefinite"/>
                      </p:stCondLst>
                      <p:childTnLst>
                        <p:par>
                          <p:cTn id="69" fill="hold">
                            <p:stCondLst>
                              <p:cond delay="0"/>
                            </p:stCondLst>
                            <p:childTnLst>
                              <p:par>
                                <p:cTn id="70" presetID="23" presetClass="entr" presetSubtype="16" fill="hold" grpId="0" nodeType="clickEffect">
                                  <p:stCondLst>
                                    <p:cond delay="0"/>
                                  </p:stCondLst>
                                  <p:childTnLst>
                                    <p:set>
                                      <p:cBhvr>
                                        <p:cTn id="71" dur="1" fill="hold">
                                          <p:stCondLst>
                                            <p:cond delay="0"/>
                                          </p:stCondLst>
                                        </p:cTn>
                                        <p:tgtEl>
                                          <p:spTgt spid="677908"/>
                                        </p:tgtEl>
                                        <p:attrNameLst>
                                          <p:attrName>style.visibility</p:attrName>
                                        </p:attrNameLst>
                                      </p:cBhvr>
                                      <p:to>
                                        <p:strVal val="visible"/>
                                      </p:to>
                                    </p:set>
                                    <p:anim calcmode="lin" valueType="num">
                                      <p:cBhvr>
                                        <p:cTn id="72" dur="500" fill="hold"/>
                                        <p:tgtEl>
                                          <p:spTgt spid="677908"/>
                                        </p:tgtEl>
                                        <p:attrNameLst>
                                          <p:attrName>ppt_w</p:attrName>
                                        </p:attrNameLst>
                                      </p:cBhvr>
                                      <p:tavLst>
                                        <p:tav tm="0">
                                          <p:val>
                                            <p:fltVal val="0"/>
                                          </p:val>
                                        </p:tav>
                                        <p:tav tm="100000">
                                          <p:val>
                                            <p:strVal val="#ppt_w"/>
                                          </p:val>
                                        </p:tav>
                                      </p:tavLst>
                                    </p:anim>
                                    <p:anim calcmode="lin" valueType="num">
                                      <p:cBhvr>
                                        <p:cTn id="73" dur="500" fill="hold"/>
                                        <p:tgtEl>
                                          <p:spTgt spid="677908"/>
                                        </p:tgtEl>
                                        <p:attrNameLst>
                                          <p:attrName>ppt_h</p:attrName>
                                        </p:attrNameLst>
                                      </p:cBhvr>
                                      <p:tavLst>
                                        <p:tav tm="0">
                                          <p:val>
                                            <p:fltVal val="0"/>
                                          </p:val>
                                        </p:tav>
                                        <p:tav tm="100000">
                                          <p:val>
                                            <p:strVal val="#ppt_h"/>
                                          </p:val>
                                        </p:tav>
                                      </p:tavLst>
                                    </p:anim>
                                  </p:childTnLst>
                                </p:cTn>
                              </p:par>
                            </p:childTnLst>
                          </p:cTn>
                        </p:par>
                        <p:par>
                          <p:cTn id="74" fill="hold">
                            <p:stCondLst>
                              <p:cond delay="500"/>
                            </p:stCondLst>
                            <p:childTnLst>
                              <p:par>
                                <p:cTn id="75" presetID="22" presetClass="entr" presetSubtype="8" fill="hold" grpId="0" nodeType="afterEffect">
                                  <p:stCondLst>
                                    <p:cond delay="0"/>
                                  </p:stCondLst>
                                  <p:childTnLst>
                                    <p:set>
                                      <p:cBhvr>
                                        <p:cTn id="76" dur="1" fill="hold">
                                          <p:stCondLst>
                                            <p:cond delay="0"/>
                                          </p:stCondLst>
                                        </p:cTn>
                                        <p:tgtEl>
                                          <p:spTgt spid="677909"/>
                                        </p:tgtEl>
                                        <p:attrNameLst>
                                          <p:attrName>style.visibility</p:attrName>
                                        </p:attrNameLst>
                                      </p:cBhvr>
                                      <p:to>
                                        <p:strVal val="visible"/>
                                      </p:to>
                                    </p:set>
                                    <p:animEffect transition="in" filter="wipe(left)">
                                      <p:cBhvr>
                                        <p:cTn id="77" dur="500"/>
                                        <p:tgtEl>
                                          <p:spTgt spid="677909"/>
                                        </p:tgtEl>
                                      </p:cBhvr>
                                    </p:animEffect>
                                  </p:childTnLst>
                                </p:cTn>
                              </p:par>
                            </p:childTnLst>
                          </p:cTn>
                        </p:par>
                        <p:par>
                          <p:cTn id="78" fill="hold">
                            <p:stCondLst>
                              <p:cond delay="1000"/>
                            </p:stCondLst>
                            <p:childTnLst>
                              <p:par>
                                <p:cTn id="79" presetID="22" presetClass="entr" presetSubtype="2" fill="hold" grpId="0" nodeType="afterEffect">
                                  <p:stCondLst>
                                    <p:cond delay="0"/>
                                  </p:stCondLst>
                                  <p:childTnLst>
                                    <p:set>
                                      <p:cBhvr>
                                        <p:cTn id="80" dur="1" fill="hold">
                                          <p:stCondLst>
                                            <p:cond delay="0"/>
                                          </p:stCondLst>
                                        </p:cTn>
                                        <p:tgtEl>
                                          <p:spTgt spid="677910"/>
                                        </p:tgtEl>
                                        <p:attrNameLst>
                                          <p:attrName>style.visibility</p:attrName>
                                        </p:attrNameLst>
                                      </p:cBhvr>
                                      <p:to>
                                        <p:strVal val="visible"/>
                                      </p:to>
                                    </p:set>
                                    <p:animEffect transition="in" filter="wipe(right)">
                                      <p:cBhvr>
                                        <p:cTn id="81" dur="500"/>
                                        <p:tgtEl>
                                          <p:spTgt spid="677910"/>
                                        </p:tgtEl>
                                      </p:cBhvr>
                                    </p:animEffect>
                                  </p:childTnLst>
                                </p:cTn>
                              </p:par>
                            </p:childTnLst>
                          </p:cTn>
                        </p:par>
                        <p:par>
                          <p:cTn id="82" fill="hold">
                            <p:stCondLst>
                              <p:cond delay="1500"/>
                            </p:stCondLst>
                            <p:childTnLst>
                              <p:par>
                                <p:cTn id="83" presetID="23" presetClass="entr" presetSubtype="16" fill="hold" grpId="0" nodeType="afterEffect">
                                  <p:stCondLst>
                                    <p:cond delay="0"/>
                                  </p:stCondLst>
                                  <p:childTnLst>
                                    <p:set>
                                      <p:cBhvr>
                                        <p:cTn id="84" dur="1" fill="hold">
                                          <p:stCondLst>
                                            <p:cond delay="0"/>
                                          </p:stCondLst>
                                        </p:cTn>
                                        <p:tgtEl>
                                          <p:spTgt spid="677911"/>
                                        </p:tgtEl>
                                        <p:attrNameLst>
                                          <p:attrName>style.visibility</p:attrName>
                                        </p:attrNameLst>
                                      </p:cBhvr>
                                      <p:to>
                                        <p:strVal val="visible"/>
                                      </p:to>
                                    </p:set>
                                    <p:anim calcmode="lin" valueType="num">
                                      <p:cBhvr>
                                        <p:cTn id="85" dur="500" fill="hold"/>
                                        <p:tgtEl>
                                          <p:spTgt spid="677911"/>
                                        </p:tgtEl>
                                        <p:attrNameLst>
                                          <p:attrName>ppt_w</p:attrName>
                                        </p:attrNameLst>
                                      </p:cBhvr>
                                      <p:tavLst>
                                        <p:tav tm="0">
                                          <p:val>
                                            <p:fltVal val="0"/>
                                          </p:val>
                                        </p:tav>
                                        <p:tav tm="100000">
                                          <p:val>
                                            <p:strVal val="#ppt_w"/>
                                          </p:val>
                                        </p:tav>
                                      </p:tavLst>
                                    </p:anim>
                                    <p:anim calcmode="lin" valueType="num">
                                      <p:cBhvr>
                                        <p:cTn id="86" dur="500" fill="hold"/>
                                        <p:tgtEl>
                                          <p:spTgt spid="677911"/>
                                        </p:tgtEl>
                                        <p:attrNameLst>
                                          <p:attrName>ppt_h</p:attrName>
                                        </p:attrNameLst>
                                      </p:cBhvr>
                                      <p:tavLst>
                                        <p:tav tm="0">
                                          <p:val>
                                            <p:fltVal val="0"/>
                                          </p:val>
                                        </p:tav>
                                        <p:tav tm="100000">
                                          <p:val>
                                            <p:strVal val="#ppt_h"/>
                                          </p:val>
                                        </p:tav>
                                      </p:tavLst>
                                    </p:anim>
                                  </p:childTnLst>
                                </p:cTn>
                              </p:par>
                            </p:childTnLst>
                          </p:cTn>
                        </p:par>
                      </p:childTnLst>
                    </p:cTn>
                  </p:par>
                  <p:par>
                    <p:cTn id="87" fill="hold">
                      <p:stCondLst>
                        <p:cond delay="indefinite"/>
                      </p:stCondLst>
                      <p:childTnLst>
                        <p:par>
                          <p:cTn id="88" fill="hold">
                            <p:stCondLst>
                              <p:cond delay="0"/>
                            </p:stCondLst>
                            <p:childTnLst>
                              <p:par>
                                <p:cTn id="89" presetID="23" presetClass="entr" presetSubtype="16" fill="hold" grpId="0" nodeType="clickEffect">
                                  <p:stCondLst>
                                    <p:cond delay="0"/>
                                  </p:stCondLst>
                                  <p:childTnLst>
                                    <p:set>
                                      <p:cBhvr>
                                        <p:cTn id="90" dur="1" fill="hold">
                                          <p:stCondLst>
                                            <p:cond delay="0"/>
                                          </p:stCondLst>
                                        </p:cTn>
                                        <p:tgtEl>
                                          <p:spTgt spid="677903"/>
                                        </p:tgtEl>
                                        <p:attrNameLst>
                                          <p:attrName>style.visibility</p:attrName>
                                        </p:attrNameLst>
                                      </p:cBhvr>
                                      <p:to>
                                        <p:strVal val="visible"/>
                                      </p:to>
                                    </p:set>
                                    <p:anim calcmode="lin" valueType="num">
                                      <p:cBhvr>
                                        <p:cTn id="91" dur="500" fill="hold"/>
                                        <p:tgtEl>
                                          <p:spTgt spid="677903"/>
                                        </p:tgtEl>
                                        <p:attrNameLst>
                                          <p:attrName>ppt_w</p:attrName>
                                        </p:attrNameLst>
                                      </p:cBhvr>
                                      <p:tavLst>
                                        <p:tav tm="0">
                                          <p:val>
                                            <p:fltVal val="0"/>
                                          </p:val>
                                        </p:tav>
                                        <p:tav tm="100000">
                                          <p:val>
                                            <p:strVal val="#ppt_w"/>
                                          </p:val>
                                        </p:tav>
                                      </p:tavLst>
                                    </p:anim>
                                    <p:anim calcmode="lin" valueType="num">
                                      <p:cBhvr>
                                        <p:cTn id="92" dur="500" fill="hold"/>
                                        <p:tgtEl>
                                          <p:spTgt spid="677903"/>
                                        </p:tgtEl>
                                        <p:attrNameLst>
                                          <p:attrName>ppt_h</p:attrName>
                                        </p:attrNameLst>
                                      </p:cBhvr>
                                      <p:tavLst>
                                        <p:tav tm="0">
                                          <p:val>
                                            <p:fltVal val="0"/>
                                          </p:val>
                                        </p:tav>
                                        <p:tav tm="100000">
                                          <p:val>
                                            <p:strVal val="#ppt_h"/>
                                          </p:val>
                                        </p:tav>
                                      </p:tavLst>
                                    </p:anim>
                                  </p:childTnLst>
                                </p:cTn>
                              </p:par>
                            </p:childTnLst>
                          </p:cTn>
                        </p:par>
                        <p:par>
                          <p:cTn id="93" fill="hold">
                            <p:stCondLst>
                              <p:cond delay="500"/>
                            </p:stCondLst>
                            <p:childTnLst>
                              <p:par>
                                <p:cTn id="94" presetID="22" presetClass="entr" presetSubtype="1" fill="hold" grpId="0" nodeType="afterEffect">
                                  <p:stCondLst>
                                    <p:cond delay="0"/>
                                  </p:stCondLst>
                                  <p:childTnLst>
                                    <p:set>
                                      <p:cBhvr>
                                        <p:cTn id="95" dur="1" fill="hold">
                                          <p:stCondLst>
                                            <p:cond delay="0"/>
                                          </p:stCondLst>
                                        </p:cTn>
                                        <p:tgtEl>
                                          <p:spTgt spid="677912"/>
                                        </p:tgtEl>
                                        <p:attrNameLst>
                                          <p:attrName>style.visibility</p:attrName>
                                        </p:attrNameLst>
                                      </p:cBhvr>
                                      <p:to>
                                        <p:strVal val="visible"/>
                                      </p:to>
                                    </p:set>
                                    <p:animEffect transition="in" filter="wipe(up)">
                                      <p:cBhvr>
                                        <p:cTn id="96" dur="500"/>
                                        <p:tgtEl>
                                          <p:spTgt spid="677912"/>
                                        </p:tgtEl>
                                      </p:cBhvr>
                                    </p:animEffect>
                                  </p:childTnLst>
                                </p:cTn>
                              </p:par>
                            </p:childTnLst>
                          </p:cTn>
                        </p:par>
                        <p:par>
                          <p:cTn id="97" fill="hold">
                            <p:stCondLst>
                              <p:cond delay="1000"/>
                            </p:stCondLst>
                            <p:childTnLst>
                              <p:par>
                                <p:cTn id="98" presetID="22" presetClass="entr" presetSubtype="1" fill="hold" grpId="0" nodeType="afterEffect">
                                  <p:stCondLst>
                                    <p:cond delay="0"/>
                                  </p:stCondLst>
                                  <p:childTnLst>
                                    <p:set>
                                      <p:cBhvr>
                                        <p:cTn id="99" dur="1" fill="hold">
                                          <p:stCondLst>
                                            <p:cond delay="0"/>
                                          </p:stCondLst>
                                        </p:cTn>
                                        <p:tgtEl>
                                          <p:spTgt spid="677913"/>
                                        </p:tgtEl>
                                        <p:attrNameLst>
                                          <p:attrName>style.visibility</p:attrName>
                                        </p:attrNameLst>
                                      </p:cBhvr>
                                      <p:to>
                                        <p:strVal val="visible"/>
                                      </p:to>
                                    </p:set>
                                    <p:animEffect transition="in" filter="wipe(up)">
                                      <p:cBhvr>
                                        <p:cTn id="100" dur="500"/>
                                        <p:tgtEl>
                                          <p:spTgt spid="677913"/>
                                        </p:tgtEl>
                                      </p:cBhvr>
                                    </p:animEffect>
                                  </p:childTnLst>
                                </p:cTn>
                              </p:par>
                            </p:childTnLst>
                          </p:cTn>
                        </p:par>
                        <p:par>
                          <p:cTn id="101" fill="hold">
                            <p:stCondLst>
                              <p:cond delay="1500"/>
                            </p:stCondLst>
                            <p:childTnLst>
                              <p:par>
                                <p:cTn id="102" presetID="22" presetClass="entr" presetSubtype="1" fill="hold" grpId="0" nodeType="afterEffect">
                                  <p:stCondLst>
                                    <p:cond delay="0"/>
                                  </p:stCondLst>
                                  <p:childTnLst>
                                    <p:set>
                                      <p:cBhvr>
                                        <p:cTn id="103" dur="1" fill="hold">
                                          <p:stCondLst>
                                            <p:cond delay="0"/>
                                          </p:stCondLst>
                                        </p:cTn>
                                        <p:tgtEl>
                                          <p:spTgt spid="677914"/>
                                        </p:tgtEl>
                                        <p:attrNameLst>
                                          <p:attrName>style.visibility</p:attrName>
                                        </p:attrNameLst>
                                      </p:cBhvr>
                                      <p:to>
                                        <p:strVal val="visible"/>
                                      </p:to>
                                    </p:set>
                                    <p:animEffect transition="in" filter="wipe(up)">
                                      <p:cBhvr>
                                        <p:cTn id="104" dur="500"/>
                                        <p:tgtEl>
                                          <p:spTgt spid="677914"/>
                                        </p:tgtEl>
                                      </p:cBhvr>
                                    </p:animEffect>
                                  </p:childTnLst>
                                </p:cTn>
                              </p:par>
                            </p:childTnLst>
                          </p:cTn>
                        </p:par>
                      </p:childTnLst>
                    </p:cTn>
                  </p:par>
                  <p:par>
                    <p:cTn id="105" fill="hold">
                      <p:stCondLst>
                        <p:cond delay="indefinite"/>
                      </p:stCondLst>
                      <p:childTnLst>
                        <p:par>
                          <p:cTn id="106" fill="hold">
                            <p:stCondLst>
                              <p:cond delay="0"/>
                            </p:stCondLst>
                            <p:childTnLst>
                              <p:par>
                                <p:cTn id="107" presetID="2" presetClass="entr" presetSubtype="1" fill="hold" nodeType="clickEffect">
                                  <p:stCondLst>
                                    <p:cond delay="0"/>
                                  </p:stCondLst>
                                  <p:childTnLst>
                                    <p:set>
                                      <p:cBhvr>
                                        <p:cTn id="108" dur="1" fill="hold">
                                          <p:stCondLst>
                                            <p:cond delay="0"/>
                                          </p:stCondLst>
                                        </p:cTn>
                                        <p:tgtEl>
                                          <p:spTgt spid="677920"/>
                                        </p:tgtEl>
                                        <p:attrNameLst>
                                          <p:attrName>style.visibility</p:attrName>
                                        </p:attrNameLst>
                                      </p:cBhvr>
                                      <p:to>
                                        <p:strVal val="visible"/>
                                      </p:to>
                                    </p:set>
                                    <p:anim calcmode="lin" valueType="num">
                                      <p:cBhvr additive="base">
                                        <p:cTn id="109" dur="500" fill="hold"/>
                                        <p:tgtEl>
                                          <p:spTgt spid="677920"/>
                                        </p:tgtEl>
                                        <p:attrNameLst>
                                          <p:attrName>ppt_x</p:attrName>
                                        </p:attrNameLst>
                                      </p:cBhvr>
                                      <p:tavLst>
                                        <p:tav tm="0">
                                          <p:val>
                                            <p:strVal val="#ppt_x"/>
                                          </p:val>
                                        </p:tav>
                                        <p:tav tm="100000">
                                          <p:val>
                                            <p:strVal val="#ppt_x"/>
                                          </p:val>
                                        </p:tav>
                                      </p:tavLst>
                                    </p:anim>
                                    <p:anim calcmode="lin" valueType="num">
                                      <p:cBhvr additive="base">
                                        <p:cTn id="110" dur="500" fill="hold"/>
                                        <p:tgtEl>
                                          <p:spTgt spid="677920"/>
                                        </p:tgtEl>
                                        <p:attrNameLst>
                                          <p:attrName>ppt_y</p:attrName>
                                        </p:attrNameLst>
                                      </p:cBhvr>
                                      <p:tavLst>
                                        <p:tav tm="0">
                                          <p:val>
                                            <p:strVal val="0-#ppt_h/2"/>
                                          </p:val>
                                        </p:tav>
                                        <p:tav tm="100000">
                                          <p:val>
                                            <p:strVal val="#ppt_y"/>
                                          </p:val>
                                        </p:tav>
                                      </p:tavLst>
                                    </p:anim>
                                  </p:childTnLst>
                                </p:cTn>
                              </p:par>
                            </p:childTnLst>
                          </p:cTn>
                        </p:par>
                        <p:par>
                          <p:cTn id="111" fill="hold">
                            <p:stCondLst>
                              <p:cond delay="500"/>
                            </p:stCondLst>
                            <p:childTnLst>
                              <p:par>
                                <p:cTn id="112" presetID="2" presetClass="entr" presetSubtype="1" fill="hold" nodeType="afterEffect">
                                  <p:stCondLst>
                                    <p:cond delay="0"/>
                                  </p:stCondLst>
                                  <p:childTnLst>
                                    <p:set>
                                      <p:cBhvr>
                                        <p:cTn id="113" dur="1" fill="hold">
                                          <p:stCondLst>
                                            <p:cond delay="0"/>
                                          </p:stCondLst>
                                        </p:cTn>
                                        <p:tgtEl>
                                          <p:spTgt spid="677921"/>
                                        </p:tgtEl>
                                        <p:attrNameLst>
                                          <p:attrName>style.visibility</p:attrName>
                                        </p:attrNameLst>
                                      </p:cBhvr>
                                      <p:to>
                                        <p:strVal val="visible"/>
                                      </p:to>
                                    </p:set>
                                    <p:anim calcmode="lin" valueType="num">
                                      <p:cBhvr additive="base">
                                        <p:cTn id="114" dur="500" fill="hold"/>
                                        <p:tgtEl>
                                          <p:spTgt spid="677921"/>
                                        </p:tgtEl>
                                        <p:attrNameLst>
                                          <p:attrName>ppt_x</p:attrName>
                                        </p:attrNameLst>
                                      </p:cBhvr>
                                      <p:tavLst>
                                        <p:tav tm="0">
                                          <p:val>
                                            <p:strVal val="#ppt_x"/>
                                          </p:val>
                                        </p:tav>
                                        <p:tav tm="100000">
                                          <p:val>
                                            <p:strVal val="#ppt_x"/>
                                          </p:val>
                                        </p:tav>
                                      </p:tavLst>
                                    </p:anim>
                                    <p:anim calcmode="lin" valueType="num">
                                      <p:cBhvr additive="base">
                                        <p:cTn id="115" dur="500" fill="hold"/>
                                        <p:tgtEl>
                                          <p:spTgt spid="677921"/>
                                        </p:tgtEl>
                                        <p:attrNameLst>
                                          <p:attrName>ppt_y</p:attrName>
                                        </p:attrNameLst>
                                      </p:cBhvr>
                                      <p:tavLst>
                                        <p:tav tm="0">
                                          <p:val>
                                            <p:strVal val="0-#ppt_h/2"/>
                                          </p:val>
                                        </p:tav>
                                        <p:tav tm="100000">
                                          <p:val>
                                            <p:strVal val="#ppt_y"/>
                                          </p:val>
                                        </p:tav>
                                      </p:tavLst>
                                    </p:anim>
                                  </p:childTnLst>
                                </p:cTn>
                              </p:par>
                            </p:childTnLst>
                          </p:cTn>
                        </p:par>
                        <p:par>
                          <p:cTn id="116" fill="hold">
                            <p:stCondLst>
                              <p:cond delay="1000"/>
                            </p:stCondLst>
                            <p:childTnLst>
                              <p:par>
                                <p:cTn id="117" presetID="2" presetClass="entr" presetSubtype="1" fill="hold" nodeType="afterEffect">
                                  <p:stCondLst>
                                    <p:cond delay="0"/>
                                  </p:stCondLst>
                                  <p:childTnLst>
                                    <p:set>
                                      <p:cBhvr>
                                        <p:cTn id="118" dur="1" fill="hold">
                                          <p:stCondLst>
                                            <p:cond delay="0"/>
                                          </p:stCondLst>
                                        </p:cTn>
                                        <p:tgtEl>
                                          <p:spTgt spid="677922"/>
                                        </p:tgtEl>
                                        <p:attrNameLst>
                                          <p:attrName>style.visibility</p:attrName>
                                        </p:attrNameLst>
                                      </p:cBhvr>
                                      <p:to>
                                        <p:strVal val="visible"/>
                                      </p:to>
                                    </p:set>
                                    <p:anim calcmode="lin" valueType="num">
                                      <p:cBhvr additive="base">
                                        <p:cTn id="119" dur="500" fill="hold"/>
                                        <p:tgtEl>
                                          <p:spTgt spid="677922"/>
                                        </p:tgtEl>
                                        <p:attrNameLst>
                                          <p:attrName>ppt_x</p:attrName>
                                        </p:attrNameLst>
                                      </p:cBhvr>
                                      <p:tavLst>
                                        <p:tav tm="0">
                                          <p:val>
                                            <p:strVal val="#ppt_x"/>
                                          </p:val>
                                        </p:tav>
                                        <p:tav tm="100000">
                                          <p:val>
                                            <p:strVal val="#ppt_x"/>
                                          </p:val>
                                        </p:tav>
                                      </p:tavLst>
                                    </p:anim>
                                    <p:anim calcmode="lin" valueType="num">
                                      <p:cBhvr additive="base">
                                        <p:cTn id="120" dur="500" fill="hold"/>
                                        <p:tgtEl>
                                          <p:spTgt spid="677922"/>
                                        </p:tgtEl>
                                        <p:attrNameLst>
                                          <p:attrName>ppt_y</p:attrName>
                                        </p:attrNameLst>
                                      </p:cBhvr>
                                      <p:tavLst>
                                        <p:tav tm="0">
                                          <p:val>
                                            <p:strVal val="0-#ppt_h/2"/>
                                          </p:val>
                                        </p:tav>
                                        <p:tav tm="100000">
                                          <p:val>
                                            <p:strVal val="#ppt_y"/>
                                          </p:val>
                                        </p:tav>
                                      </p:tavLst>
                                    </p:anim>
                                  </p:childTnLst>
                                </p:cTn>
                              </p:par>
                            </p:childTnLst>
                          </p:cTn>
                        </p:par>
                        <p:par>
                          <p:cTn id="121" fill="hold">
                            <p:stCondLst>
                              <p:cond delay="1500"/>
                            </p:stCondLst>
                            <p:childTnLst>
                              <p:par>
                                <p:cTn id="122" presetID="16" presetClass="entr" presetSubtype="37" fill="hold" grpId="0" nodeType="afterEffect">
                                  <p:stCondLst>
                                    <p:cond delay="0"/>
                                  </p:stCondLst>
                                  <p:childTnLst>
                                    <p:set>
                                      <p:cBhvr>
                                        <p:cTn id="123" dur="1" fill="hold">
                                          <p:stCondLst>
                                            <p:cond delay="0"/>
                                          </p:stCondLst>
                                        </p:cTn>
                                        <p:tgtEl>
                                          <p:spTgt spid="677901"/>
                                        </p:tgtEl>
                                        <p:attrNameLst>
                                          <p:attrName>style.visibility</p:attrName>
                                        </p:attrNameLst>
                                      </p:cBhvr>
                                      <p:to>
                                        <p:strVal val="visible"/>
                                      </p:to>
                                    </p:set>
                                    <p:animEffect transition="in" filter="barn(outVertical)">
                                      <p:cBhvr>
                                        <p:cTn id="124" dur="500"/>
                                        <p:tgtEl>
                                          <p:spTgt spid="677901"/>
                                        </p:tgtEl>
                                      </p:cBhvr>
                                    </p:animEffect>
                                  </p:childTnLst>
                                </p:cTn>
                              </p:par>
                            </p:childTnLst>
                          </p:cTn>
                        </p:par>
                        <p:par>
                          <p:cTn id="125" fill="hold">
                            <p:stCondLst>
                              <p:cond delay="2000"/>
                            </p:stCondLst>
                            <p:childTnLst>
                              <p:par>
                                <p:cTn id="126" presetID="12" presetClass="entr" presetSubtype="2" fill="hold" grpId="0" nodeType="afterEffect">
                                  <p:stCondLst>
                                    <p:cond delay="0"/>
                                  </p:stCondLst>
                                  <p:childTnLst>
                                    <p:set>
                                      <p:cBhvr>
                                        <p:cTn id="127" dur="1" fill="hold">
                                          <p:stCondLst>
                                            <p:cond delay="0"/>
                                          </p:stCondLst>
                                        </p:cTn>
                                        <p:tgtEl>
                                          <p:spTgt spid="677902"/>
                                        </p:tgtEl>
                                        <p:attrNameLst>
                                          <p:attrName>style.visibility</p:attrName>
                                        </p:attrNameLst>
                                      </p:cBhvr>
                                      <p:to>
                                        <p:strVal val="visible"/>
                                      </p:to>
                                    </p:set>
                                    <p:animEffect transition="in" filter="slide(fromRight)">
                                      <p:cBhvr>
                                        <p:cTn id="128" dur="500"/>
                                        <p:tgtEl>
                                          <p:spTgt spid="677902"/>
                                        </p:tgtEl>
                                      </p:cBhvr>
                                    </p:animEffect>
                                  </p:childTnLst>
                                </p:cTn>
                              </p:par>
                            </p:childTnLst>
                          </p:cTn>
                        </p:par>
                      </p:childTnLst>
                    </p:cTn>
                  </p:par>
                  <p:par>
                    <p:cTn id="129" fill="hold">
                      <p:stCondLst>
                        <p:cond delay="indefinite"/>
                      </p:stCondLst>
                      <p:childTnLst>
                        <p:par>
                          <p:cTn id="130" fill="hold">
                            <p:stCondLst>
                              <p:cond delay="0"/>
                            </p:stCondLst>
                            <p:childTnLst>
                              <p:par>
                                <p:cTn id="131" presetID="22" presetClass="entr" presetSubtype="8" fill="hold" grpId="0" nodeType="clickEffect">
                                  <p:stCondLst>
                                    <p:cond delay="0"/>
                                  </p:stCondLst>
                                  <p:childTnLst>
                                    <p:set>
                                      <p:cBhvr>
                                        <p:cTn id="132" dur="1" fill="hold">
                                          <p:stCondLst>
                                            <p:cond delay="0"/>
                                          </p:stCondLst>
                                        </p:cTn>
                                        <p:tgtEl>
                                          <p:spTgt spid="677919"/>
                                        </p:tgtEl>
                                        <p:attrNameLst>
                                          <p:attrName>style.visibility</p:attrName>
                                        </p:attrNameLst>
                                      </p:cBhvr>
                                      <p:to>
                                        <p:strVal val="visible"/>
                                      </p:to>
                                    </p:set>
                                    <p:animEffect transition="in" filter="wipe(left)">
                                      <p:cBhvr>
                                        <p:cTn id="133" dur="500"/>
                                        <p:tgtEl>
                                          <p:spTgt spid="6779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7894" grpId="0" animBg="1"/>
      <p:bldP spid="677895" grpId="0" animBg="1"/>
      <p:bldP spid="677896" grpId="0" animBg="1"/>
      <p:bldP spid="677897" grpId="0" animBg="1"/>
      <p:bldP spid="677898" grpId="0" autoUpdateAnimBg="0"/>
      <p:bldP spid="677899" grpId="0" autoUpdateAnimBg="0"/>
      <p:bldP spid="677900" grpId="0" autoUpdateAnimBg="0"/>
      <p:bldP spid="677901" grpId="0" animBg="1"/>
      <p:bldP spid="677902" grpId="0" autoUpdateAnimBg="0"/>
      <p:bldP spid="677903" grpId="0" autoUpdateAnimBg="0"/>
      <p:bldP spid="677904" grpId="0" autoUpdateAnimBg="0"/>
      <p:bldP spid="677905" grpId="0" animBg="1"/>
      <p:bldP spid="677906" grpId="0" animBg="1"/>
      <p:bldP spid="677907" grpId="0" autoUpdateAnimBg="0"/>
      <p:bldP spid="677908" grpId="0" autoUpdateAnimBg="0"/>
      <p:bldP spid="677909" grpId="0" animBg="1"/>
      <p:bldP spid="677910" grpId="0" animBg="1"/>
      <p:bldP spid="677911" grpId="0" autoUpdateAnimBg="0"/>
      <p:bldP spid="677912" grpId="0" animBg="1"/>
      <p:bldP spid="677913" grpId="0" animBg="1"/>
      <p:bldP spid="677914" grpId="0" animBg="1"/>
      <p:bldP spid="677915" grpId="0" animBg="1"/>
      <p:bldP spid="677916" grpId="0" animBg="1"/>
      <p:bldP spid="677917" grpId="0" animBg="1"/>
      <p:bldP spid="677919"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635000" y="876300"/>
            <a:ext cx="7950200" cy="5270500"/>
            <a:chOff x="400" y="552"/>
            <a:chExt cx="5008" cy="3320"/>
          </a:xfrm>
        </p:grpSpPr>
        <p:sp>
          <p:nvSpPr>
            <p:cNvPr id="61449" name="Rectangle 3" descr="曲线"/>
            <p:cNvSpPr>
              <a:spLocks noChangeArrowheads="1"/>
            </p:cNvSpPr>
            <p:nvPr/>
          </p:nvSpPr>
          <p:spPr bwMode="auto">
            <a:xfrm>
              <a:off x="400" y="552"/>
              <a:ext cx="5008" cy="3320"/>
            </a:xfrm>
            <a:prstGeom prst="rect">
              <a:avLst/>
            </a:prstGeom>
            <a:noFill/>
            <a:ln w="9525">
              <a:noFill/>
              <a:miter lim="800000"/>
              <a:headEnd/>
              <a:tailEnd/>
            </a:ln>
          </p:spPr>
          <p:txBody>
            <a:bodyPr wrap="none" anchor="ctr"/>
            <a:lstStyle/>
            <a:p>
              <a:endParaRPr lang="zh-CN" altLang="en-US"/>
            </a:p>
          </p:txBody>
        </p:sp>
        <p:sp>
          <p:nvSpPr>
            <p:cNvPr id="61450" name="Rectangle 4"/>
            <p:cNvSpPr>
              <a:spLocks noChangeArrowheads="1"/>
            </p:cNvSpPr>
            <p:nvPr/>
          </p:nvSpPr>
          <p:spPr bwMode="auto">
            <a:xfrm>
              <a:off x="432" y="554"/>
              <a:ext cx="4954" cy="3231"/>
            </a:xfrm>
            <a:prstGeom prst="rect">
              <a:avLst/>
            </a:prstGeom>
            <a:noFill/>
            <a:ln w="9525">
              <a:noFill/>
              <a:miter lim="800000"/>
              <a:headEnd/>
              <a:tailEnd/>
            </a:ln>
          </p:spPr>
          <p:txBody>
            <a:bodyPr anchor="ctr">
              <a:spAutoFit/>
            </a:bodyPr>
            <a:lstStyle/>
            <a:p>
              <a:endParaRPr lang="zh-CN" altLang="en-US"/>
            </a:p>
          </p:txBody>
        </p:sp>
      </p:grpSp>
      <p:sp>
        <p:nvSpPr>
          <p:cNvPr id="678917" name="Rectangle 5"/>
          <p:cNvSpPr>
            <a:spLocks noChangeArrowheads="1"/>
          </p:cNvSpPr>
          <p:nvPr/>
        </p:nvSpPr>
        <p:spPr bwMode="auto">
          <a:xfrm>
            <a:off x="1054100" y="1079500"/>
            <a:ext cx="2667000" cy="685800"/>
          </a:xfrm>
          <a:prstGeom prst="rect">
            <a:avLst/>
          </a:prstGeom>
          <a:gradFill rotWithShape="0">
            <a:gsLst>
              <a:gs pos="0">
                <a:srgbClr val="006600"/>
              </a:gs>
              <a:gs pos="50000">
                <a:srgbClr val="3366FF"/>
              </a:gs>
              <a:gs pos="100000">
                <a:srgbClr val="006600"/>
              </a:gs>
            </a:gsLst>
            <a:lin ang="5400000" scaled="1"/>
          </a:gradFill>
          <a:ln w="9525">
            <a:noFill/>
            <a:miter lim="800000"/>
            <a:headEnd/>
            <a:tailEnd/>
          </a:ln>
          <a:effectLst>
            <a:outerShdw dist="107763" dir="18900000" algn="ctr" rotWithShape="0">
              <a:schemeClr val="bg2"/>
            </a:outerShdw>
          </a:effectLst>
        </p:spPr>
        <p:txBody>
          <a:bodyPr wrap="none" anchor="ctr"/>
          <a:lstStyle/>
          <a:p>
            <a:pPr>
              <a:spcBef>
                <a:spcPct val="0"/>
              </a:spcBef>
              <a:defRPr/>
            </a:pPr>
            <a:r>
              <a:rPr lang="zh-CN" altLang="en-US" sz="4000" b="1">
                <a:solidFill>
                  <a:schemeClr val="bg1"/>
                </a:solidFill>
                <a:latin typeface="Arial" charset="0"/>
                <a:ea typeface="隶书" pitchFamily="49" charset="-122"/>
              </a:rPr>
              <a:t>价格机制</a:t>
            </a:r>
          </a:p>
        </p:txBody>
      </p:sp>
      <p:sp>
        <p:nvSpPr>
          <p:cNvPr id="61444" name="Text Box 6" descr="1b067"/>
          <p:cNvSpPr txBox="1">
            <a:spLocks noChangeArrowheads="1"/>
          </p:cNvSpPr>
          <p:nvPr/>
        </p:nvSpPr>
        <p:spPr bwMode="auto">
          <a:xfrm>
            <a:off x="1739900" y="2311400"/>
            <a:ext cx="5791200" cy="641350"/>
          </a:xfrm>
          <a:prstGeom prst="rect">
            <a:avLst/>
          </a:prstGeom>
          <a:noFill/>
          <a:ln w="9525">
            <a:noFill/>
            <a:miter lim="800000"/>
            <a:headEnd/>
            <a:tailEnd/>
          </a:ln>
        </p:spPr>
        <p:txBody>
          <a:bodyPr>
            <a:spAutoFit/>
          </a:bodyPr>
          <a:lstStyle/>
          <a:p>
            <a:r>
              <a:rPr lang="zh-CN" altLang="en-US" sz="3600" b="1">
                <a:solidFill>
                  <a:srgbClr val="0033CC"/>
                </a:solidFill>
                <a:latin typeface="楷体_GB2312" pitchFamily="49" charset="-122"/>
                <a:ea typeface="楷体_GB2312" pitchFamily="49" charset="-122"/>
                <a:sym typeface="Webdings" pitchFamily="18" charset="2"/>
              </a:rPr>
              <a:t></a:t>
            </a:r>
            <a:r>
              <a:rPr lang="zh-CN" altLang="en-US" sz="3600" b="1">
                <a:solidFill>
                  <a:srgbClr val="0033CC"/>
                </a:solidFill>
                <a:latin typeface="楷体_GB2312" pitchFamily="49" charset="-122"/>
                <a:ea typeface="楷体_GB2312" pitchFamily="49" charset="-122"/>
              </a:rPr>
              <a:t>商品价格是以价值为基础 </a:t>
            </a:r>
          </a:p>
        </p:txBody>
      </p:sp>
      <p:sp>
        <p:nvSpPr>
          <p:cNvPr id="61445" name="Text Box 7" descr="1b067"/>
          <p:cNvSpPr txBox="1">
            <a:spLocks noChangeArrowheads="1"/>
          </p:cNvSpPr>
          <p:nvPr/>
        </p:nvSpPr>
        <p:spPr bwMode="auto">
          <a:xfrm>
            <a:off x="1765300" y="3263900"/>
            <a:ext cx="5791200" cy="641350"/>
          </a:xfrm>
          <a:prstGeom prst="rect">
            <a:avLst/>
          </a:prstGeom>
          <a:noFill/>
          <a:ln w="9525">
            <a:noFill/>
            <a:miter lim="800000"/>
            <a:headEnd/>
            <a:tailEnd/>
          </a:ln>
        </p:spPr>
        <p:txBody>
          <a:bodyPr>
            <a:spAutoFit/>
          </a:bodyPr>
          <a:lstStyle/>
          <a:p>
            <a:r>
              <a:rPr lang="zh-CN" altLang="en-US" sz="3600" b="1">
                <a:solidFill>
                  <a:srgbClr val="0033CC"/>
                </a:solidFill>
                <a:latin typeface="楷体_GB2312" pitchFamily="49" charset="-122"/>
                <a:ea typeface="楷体_GB2312" pitchFamily="49" charset="-122"/>
                <a:sym typeface="Webdings" pitchFamily="18" charset="2"/>
              </a:rPr>
              <a:t></a:t>
            </a:r>
            <a:r>
              <a:rPr lang="zh-CN" altLang="en-US" sz="3600" b="1">
                <a:solidFill>
                  <a:srgbClr val="0033CC"/>
                </a:solidFill>
                <a:latin typeface="楷体_GB2312" pitchFamily="49" charset="-122"/>
                <a:ea typeface="楷体_GB2312" pitchFamily="49" charset="-122"/>
              </a:rPr>
              <a:t>市场供求关系也影响价格</a:t>
            </a:r>
          </a:p>
        </p:txBody>
      </p:sp>
      <p:sp>
        <p:nvSpPr>
          <p:cNvPr id="61446" name="WordArt 8"/>
          <p:cNvSpPr>
            <a:spLocks noChangeArrowheads="1" noChangeShapeType="1" noTextEdit="1"/>
          </p:cNvSpPr>
          <p:nvPr/>
        </p:nvSpPr>
        <p:spPr bwMode="auto">
          <a:xfrm>
            <a:off x="1168400" y="5105400"/>
            <a:ext cx="7000875" cy="685800"/>
          </a:xfrm>
          <a:prstGeom prst="rect">
            <a:avLst/>
          </a:prstGeom>
        </p:spPr>
        <p:txBody>
          <a:bodyPr wrap="none" fromWordArt="1">
            <a:prstTxWarp prst="textPlain">
              <a:avLst>
                <a:gd name="adj" fmla="val 50000"/>
              </a:avLst>
            </a:prstTxWarp>
          </a:bodyPr>
          <a:lstStyle/>
          <a:p>
            <a:r>
              <a:rPr lang="zh-CN" altLang="en-US" sz="3600" b="1" kern="10">
                <a:ln w="19050">
                  <a:noFill/>
                  <a:round/>
                  <a:headEnd/>
                  <a:tailEnd/>
                </a:ln>
                <a:solidFill>
                  <a:srgbClr val="0066CC"/>
                </a:solidFill>
                <a:effectLst>
                  <a:outerShdw dist="35921" dir="2700000" algn="ctr" rotWithShape="0">
                    <a:srgbClr val="990000"/>
                  </a:outerShdw>
                </a:effectLst>
                <a:latin typeface="宋体"/>
                <a:ea typeface="宋体"/>
              </a:rPr>
              <a:t>市场价格的波动是否违背价值规律？</a:t>
            </a:r>
          </a:p>
        </p:txBody>
      </p:sp>
      <p:sp>
        <p:nvSpPr>
          <p:cNvPr id="678921" name="Text Box 9"/>
          <p:cNvSpPr txBox="1">
            <a:spLocks noChangeArrowheads="1"/>
          </p:cNvSpPr>
          <p:nvPr/>
        </p:nvSpPr>
        <p:spPr bwMode="auto">
          <a:xfrm>
            <a:off x="673100" y="838200"/>
            <a:ext cx="7912100" cy="4006850"/>
          </a:xfrm>
          <a:prstGeom prst="rect">
            <a:avLst/>
          </a:prstGeom>
          <a:solidFill>
            <a:srgbClr val="FFFF99"/>
          </a:solidFill>
          <a:ln w="9525">
            <a:noFill/>
            <a:miter lim="800000"/>
            <a:headEnd/>
            <a:tailEnd/>
          </a:ln>
        </p:spPr>
        <p:txBody>
          <a:bodyPr/>
          <a:lstStyle/>
          <a:p>
            <a:pPr>
              <a:spcBef>
                <a:spcPct val="0"/>
              </a:spcBef>
            </a:pPr>
            <a:r>
              <a:rPr lang="zh-CN" altLang="en-US" sz="4000" b="1" dirty="0">
                <a:solidFill>
                  <a:srgbClr val="0033CC"/>
                </a:solidFill>
                <a:latin typeface="宋体" pitchFamily="2" charset="-122"/>
                <a:ea typeface="隶书" pitchFamily="49" charset="-122"/>
              </a:rPr>
              <a:t>市场价格的波动</a:t>
            </a:r>
            <a:r>
              <a:rPr lang="zh-CN" altLang="en-US" sz="4000" b="1" dirty="0">
                <a:solidFill>
                  <a:srgbClr val="0033CC"/>
                </a:solidFill>
                <a:ea typeface="隶书" pitchFamily="49" charset="-122"/>
              </a:rPr>
              <a:t>不违背价值规律</a:t>
            </a:r>
            <a:r>
              <a:rPr lang="zh-CN" altLang="en-US" sz="3600" b="1" dirty="0">
                <a:latin typeface="楷体_GB2312" pitchFamily="49" charset="-122"/>
                <a:ea typeface="楷体_GB2312" pitchFamily="49" charset="-122"/>
                <a:sym typeface="Webdings" pitchFamily="18" charset="2"/>
              </a:rPr>
              <a:t> </a:t>
            </a:r>
          </a:p>
          <a:p>
            <a:pPr>
              <a:lnSpc>
                <a:spcPct val="150000"/>
              </a:lnSpc>
              <a:spcBef>
                <a:spcPct val="0"/>
              </a:spcBef>
            </a:pPr>
            <a:r>
              <a:rPr lang="zh-CN" altLang="en-US" sz="3600" b="1" dirty="0">
                <a:latin typeface="楷体_GB2312" pitchFamily="49" charset="-122"/>
                <a:ea typeface="楷体_GB2312" pitchFamily="49" charset="-122"/>
                <a:sym typeface="Webdings" pitchFamily="18" charset="2"/>
              </a:rPr>
              <a:t> </a:t>
            </a:r>
            <a:r>
              <a:rPr lang="zh-CN" altLang="en-US" sz="2400" b="1" dirty="0">
                <a:latin typeface="宋体" pitchFamily="2" charset="-122"/>
                <a:ea typeface="楷体_GB2312" pitchFamily="49" charset="-122"/>
              </a:rPr>
              <a:t>商品市场价格总是以价值为基础，各种商品之间总有一定的比价</a:t>
            </a:r>
          </a:p>
          <a:p>
            <a:pPr>
              <a:lnSpc>
                <a:spcPct val="150000"/>
              </a:lnSpc>
              <a:spcBef>
                <a:spcPct val="0"/>
              </a:spcBef>
            </a:pPr>
            <a:r>
              <a:rPr lang="zh-CN" altLang="en-US" sz="2400" b="1" dirty="0">
                <a:latin typeface="楷体_GB2312" pitchFamily="49" charset="-122"/>
                <a:ea typeface="楷体_GB2312" pitchFamily="49" charset="-122"/>
                <a:sym typeface="Webdings" pitchFamily="18" charset="2"/>
              </a:rPr>
              <a:t> </a:t>
            </a:r>
            <a:r>
              <a:rPr lang="zh-CN" altLang="en-US" sz="2400" b="1" dirty="0">
                <a:ea typeface="楷体_GB2312" pitchFamily="49" charset="-122"/>
              </a:rPr>
              <a:t>从商品价格变动的平均数上看，商品价格与价值是一致的</a:t>
            </a:r>
          </a:p>
          <a:p>
            <a:pPr>
              <a:lnSpc>
                <a:spcPct val="150000"/>
              </a:lnSpc>
              <a:spcBef>
                <a:spcPct val="0"/>
              </a:spcBef>
            </a:pPr>
            <a:r>
              <a:rPr lang="zh-CN" altLang="en-US" sz="2400" b="1" dirty="0">
                <a:latin typeface="楷体_GB2312" pitchFamily="49" charset="-122"/>
                <a:ea typeface="楷体_GB2312" pitchFamily="49" charset="-122"/>
                <a:sym typeface="Webdings" pitchFamily="18" charset="2"/>
              </a:rPr>
              <a:t> </a:t>
            </a:r>
            <a:r>
              <a:rPr lang="zh-CN" altLang="en-US" sz="2400" b="1" dirty="0">
                <a:ea typeface="楷体_GB2312" pitchFamily="49" charset="-122"/>
              </a:rPr>
              <a:t>从商品价格变动的长期看，商品价格与价值是一致的。</a:t>
            </a:r>
          </a:p>
        </p:txBody>
      </p:sp>
      <p:sp>
        <p:nvSpPr>
          <p:cNvPr id="678922" name="AutoShape 10"/>
          <p:cNvSpPr>
            <a:spLocks noChangeArrowheads="1"/>
          </p:cNvSpPr>
          <p:nvPr/>
        </p:nvSpPr>
        <p:spPr bwMode="auto">
          <a:xfrm rot="-5913730">
            <a:off x="7588250" y="4375150"/>
            <a:ext cx="1116013" cy="569913"/>
          </a:xfrm>
          <a:prstGeom prst="curvedUpArrow">
            <a:avLst>
              <a:gd name="adj1" fmla="val 39164"/>
              <a:gd name="adj2" fmla="val 78329"/>
              <a:gd name="adj3" fmla="val 33333"/>
            </a:avLst>
          </a:prstGeom>
          <a:solidFill>
            <a:schemeClr val="accent1"/>
          </a:solidFill>
          <a:ln w="9525">
            <a:solidFill>
              <a:srgbClr val="CC99FF"/>
            </a:solidFill>
            <a:miter lim="800000"/>
            <a:headEnd/>
            <a:tailEnd/>
          </a:ln>
        </p:spPr>
        <p:txBody>
          <a:bodyPr wrap="none" anchor="ct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78922"/>
                                        </p:tgtEl>
                                        <p:attrNameLst>
                                          <p:attrName>style.visibility</p:attrName>
                                        </p:attrNameLst>
                                      </p:cBhvr>
                                      <p:to>
                                        <p:strVal val="visible"/>
                                      </p:to>
                                    </p:set>
                                    <p:animEffect transition="in" filter="wipe(down)">
                                      <p:cBhvr>
                                        <p:cTn id="7" dur="500"/>
                                        <p:tgtEl>
                                          <p:spTgt spid="67892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78921">
                                            <p:bg/>
                                          </p:spTgt>
                                        </p:tgtEl>
                                        <p:attrNameLst>
                                          <p:attrName>style.visibility</p:attrName>
                                        </p:attrNameLst>
                                      </p:cBhvr>
                                      <p:to>
                                        <p:strVal val="visible"/>
                                      </p:to>
                                    </p:set>
                                    <p:animEffect transition="in" filter="wipe(left)">
                                      <p:cBhvr>
                                        <p:cTn id="11" dur="500"/>
                                        <p:tgtEl>
                                          <p:spTgt spid="678921">
                                            <p:bg/>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678921">
                                            <p:txEl>
                                              <p:pRg st="0" end="0"/>
                                            </p:txEl>
                                          </p:spTgt>
                                        </p:tgtEl>
                                        <p:attrNameLst>
                                          <p:attrName>style.visibility</p:attrName>
                                        </p:attrNameLst>
                                      </p:cBhvr>
                                      <p:to>
                                        <p:strVal val="visible"/>
                                      </p:to>
                                    </p:set>
                                    <p:animEffect transition="in" filter="wipe(left)">
                                      <p:cBhvr>
                                        <p:cTn id="15" dur="500"/>
                                        <p:tgtEl>
                                          <p:spTgt spid="678921">
                                            <p:txEl>
                                              <p:pRg st="0" end="0"/>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678921">
                                            <p:txEl>
                                              <p:pRg st="1" end="1"/>
                                            </p:txEl>
                                          </p:spTgt>
                                        </p:tgtEl>
                                        <p:attrNameLst>
                                          <p:attrName>style.visibility</p:attrName>
                                        </p:attrNameLst>
                                      </p:cBhvr>
                                      <p:to>
                                        <p:strVal val="visible"/>
                                      </p:to>
                                    </p:set>
                                    <p:animEffect transition="in" filter="wipe(left)">
                                      <p:cBhvr>
                                        <p:cTn id="19" dur="500"/>
                                        <p:tgtEl>
                                          <p:spTgt spid="678921">
                                            <p:txEl>
                                              <p:pRg st="1" end="1"/>
                                            </p:tx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678921">
                                            <p:txEl>
                                              <p:pRg st="2" end="2"/>
                                            </p:txEl>
                                          </p:spTgt>
                                        </p:tgtEl>
                                        <p:attrNameLst>
                                          <p:attrName>style.visibility</p:attrName>
                                        </p:attrNameLst>
                                      </p:cBhvr>
                                      <p:to>
                                        <p:strVal val="visible"/>
                                      </p:to>
                                    </p:set>
                                    <p:animEffect transition="in" filter="wipe(left)">
                                      <p:cBhvr>
                                        <p:cTn id="23" dur="500"/>
                                        <p:tgtEl>
                                          <p:spTgt spid="678921">
                                            <p:txEl>
                                              <p:pRg st="2" end="2"/>
                                            </p:txEl>
                                          </p:spTgt>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678921">
                                            <p:txEl>
                                              <p:pRg st="3" end="3"/>
                                            </p:txEl>
                                          </p:spTgt>
                                        </p:tgtEl>
                                        <p:attrNameLst>
                                          <p:attrName>style.visibility</p:attrName>
                                        </p:attrNameLst>
                                      </p:cBhvr>
                                      <p:to>
                                        <p:strVal val="visible"/>
                                      </p:to>
                                    </p:set>
                                    <p:animEffect transition="in" filter="wipe(left)">
                                      <p:cBhvr>
                                        <p:cTn id="27" dur="500"/>
                                        <p:tgtEl>
                                          <p:spTgt spid="67892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8921" grpId="0" build="p" animBg="1" autoUpdateAnimBg="0" advAuto="0"/>
      <p:bldP spid="67892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539750" y="1587500"/>
            <a:ext cx="8166100" cy="5270500"/>
            <a:chOff x="400" y="552"/>
            <a:chExt cx="5008" cy="3320"/>
          </a:xfrm>
        </p:grpSpPr>
        <p:sp>
          <p:nvSpPr>
            <p:cNvPr id="62489" name="Rectangle 3" descr="曲线"/>
            <p:cNvSpPr>
              <a:spLocks noChangeArrowheads="1"/>
            </p:cNvSpPr>
            <p:nvPr/>
          </p:nvSpPr>
          <p:spPr bwMode="auto">
            <a:xfrm>
              <a:off x="400" y="552"/>
              <a:ext cx="5008" cy="3320"/>
            </a:xfrm>
            <a:prstGeom prst="rect">
              <a:avLst/>
            </a:prstGeom>
            <a:noFill/>
            <a:ln w="9525">
              <a:noFill/>
              <a:miter lim="800000"/>
              <a:headEnd/>
              <a:tailEnd/>
            </a:ln>
          </p:spPr>
          <p:txBody>
            <a:bodyPr wrap="none" anchor="ctr"/>
            <a:lstStyle/>
            <a:p>
              <a:endParaRPr lang="zh-CN" altLang="en-US"/>
            </a:p>
          </p:txBody>
        </p:sp>
        <p:sp>
          <p:nvSpPr>
            <p:cNvPr id="62490" name="Rectangle 4"/>
            <p:cNvSpPr>
              <a:spLocks noChangeArrowheads="1"/>
            </p:cNvSpPr>
            <p:nvPr/>
          </p:nvSpPr>
          <p:spPr bwMode="auto">
            <a:xfrm>
              <a:off x="432" y="554"/>
              <a:ext cx="4954" cy="3231"/>
            </a:xfrm>
            <a:prstGeom prst="rect">
              <a:avLst/>
            </a:prstGeom>
            <a:noFill/>
            <a:ln w="9525">
              <a:noFill/>
              <a:miter lim="800000"/>
              <a:headEnd/>
              <a:tailEnd/>
            </a:ln>
          </p:spPr>
          <p:txBody>
            <a:bodyPr anchor="ctr">
              <a:spAutoFit/>
            </a:bodyPr>
            <a:lstStyle/>
            <a:p>
              <a:endParaRPr lang="zh-CN" altLang="en-US"/>
            </a:p>
          </p:txBody>
        </p:sp>
      </p:grpSp>
      <p:sp>
        <p:nvSpPr>
          <p:cNvPr id="679942" name="Rectangle 6"/>
          <p:cNvSpPr>
            <a:spLocks noChangeArrowheads="1"/>
          </p:cNvSpPr>
          <p:nvPr/>
        </p:nvSpPr>
        <p:spPr bwMode="auto">
          <a:xfrm>
            <a:off x="1276350" y="3716338"/>
            <a:ext cx="609600" cy="1815882"/>
          </a:xfrm>
          <a:prstGeom prst="rect">
            <a:avLst/>
          </a:prstGeom>
          <a:gradFill rotWithShape="0">
            <a:gsLst>
              <a:gs pos="0">
                <a:schemeClr val="accent2"/>
              </a:gs>
              <a:gs pos="50000">
                <a:schemeClr val="bg1"/>
              </a:gs>
              <a:gs pos="100000">
                <a:schemeClr val="accent2"/>
              </a:gs>
            </a:gsLst>
            <a:lin ang="0" scaled="1"/>
          </a:gradFill>
          <a:ln w="9525">
            <a:noFill/>
            <a:miter lim="800000"/>
            <a:headEnd/>
            <a:tailEnd/>
          </a:ln>
          <a:effectLst/>
        </p:spPr>
        <p:txBody>
          <a:bodyPr>
            <a:spAutoFit/>
          </a:bodyPr>
          <a:lstStyle/>
          <a:p>
            <a:pPr>
              <a:spcBef>
                <a:spcPct val="0"/>
              </a:spcBef>
              <a:defRPr/>
            </a:pPr>
            <a:r>
              <a:rPr lang="zh-CN" altLang="en-US" sz="2800" b="1" dirty="0">
                <a:ea typeface="华文新魏" pitchFamily="2" charset="-122"/>
              </a:rPr>
              <a:t>追加投资</a:t>
            </a:r>
          </a:p>
        </p:txBody>
      </p:sp>
      <p:sp>
        <p:nvSpPr>
          <p:cNvPr id="679943" name="Rectangle 7"/>
          <p:cNvSpPr>
            <a:spLocks noChangeArrowheads="1"/>
          </p:cNvSpPr>
          <p:nvPr/>
        </p:nvSpPr>
        <p:spPr bwMode="auto">
          <a:xfrm>
            <a:off x="2051720" y="3212976"/>
            <a:ext cx="1620957" cy="523220"/>
          </a:xfrm>
          <a:prstGeom prst="rect">
            <a:avLst/>
          </a:prstGeom>
          <a:noFill/>
          <a:ln w="9525">
            <a:noFill/>
            <a:miter lim="800000"/>
            <a:headEnd/>
            <a:tailEnd/>
          </a:ln>
        </p:spPr>
        <p:txBody>
          <a:bodyPr wrap="none">
            <a:spAutoFit/>
          </a:bodyPr>
          <a:lstStyle/>
          <a:p>
            <a:pPr>
              <a:spcBef>
                <a:spcPct val="0"/>
              </a:spcBef>
            </a:pPr>
            <a:r>
              <a:rPr lang="zh-CN" altLang="en-US" sz="2800" b="1" dirty="0">
                <a:solidFill>
                  <a:srgbClr val="993300"/>
                </a:solidFill>
                <a:ea typeface="华文新魏" pitchFamily="2" charset="-122"/>
              </a:rPr>
              <a:t>供过于求</a:t>
            </a:r>
          </a:p>
        </p:txBody>
      </p:sp>
      <p:sp>
        <p:nvSpPr>
          <p:cNvPr id="679944" name="Rectangle 8"/>
          <p:cNvSpPr>
            <a:spLocks noChangeArrowheads="1"/>
          </p:cNvSpPr>
          <p:nvPr/>
        </p:nvSpPr>
        <p:spPr bwMode="auto">
          <a:xfrm>
            <a:off x="3943350" y="3175000"/>
            <a:ext cx="1620957" cy="523220"/>
          </a:xfrm>
          <a:prstGeom prst="rect">
            <a:avLst/>
          </a:prstGeom>
          <a:noFill/>
          <a:ln w="9525">
            <a:noFill/>
            <a:miter lim="800000"/>
            <a:headEnd/>
            <a:tailEnd/>
          </a:ln>
        </p:spPr>
        <p:txBody>
          <a:bodyPr wrap="none">
            <a:spAutoFit/>
          </a:bodyPr>
          <a:lstStyle/>
          <a:p>
            <a:pPr>
              <a:spcBef>
                <a:spcPct val="0"/>
              </a:spcBef>
            </a:pPr>
            <a:r>
              <a:rPr lang="zh-CN" altLang="en-US" sz="2800" b="1" dirty="0">
                <a:solidFill>
                  <a:srgbClr val="993300"/>
                </a:solidFill>
                <a:ea typeface="华文新魏" pitchFamily="2" charset="-122"/>
              </a:rPr>
              <a:t>价格下跌</a:t>
            </a:r>
          </a:p>
        </p:txBody>
      </p:sp>
      <p:sp>
        <p:nvSpPr>
          <p:cNvPr id="679945" name="Rectangle 9"/>
          <p:cNvSpPr>
            <a:spLocks noChangeArrowheads="1"/>
          </p:cNvSpPr>
          <p:nvPr/>
        </p:nvSpPr>
        <p:spPr bwMode="auto">
          <a:xfrm>
            <a:off x="5924550" y="3182938"/>
            <a:ext cx="1620957" cy="523220"/>
          </a:xfrm>
          <a:prstGeom prst="rect">
            <a:avLst/>
          </a:prstGeom>
          <a:noFill/>
          <a:ln w="9525">
            <a:noFill/>
            <a:miter lim="800000"/>
            <a:headEnd/>
            <a:tailEnd/>
          </a:ln>
        </p:spPr>
        <p:txBody>
          <a:bodyPr wrap="none">
            <a:spAutoFit/>
          </a:bodyPr>
          <a:lstStyle/>
          <a:p>
            <a:pPr>
              <a:spcBef>
                <a:spcPct val="0"/>
              </a:spcBef>
            </a:pPr>
            <a:r>
              <a:rPr lang="zh-CN" altLang="en-US" sz="2800" b="1" dirty="0">
                <a:solidFill>
                  <a:srgbClr val="993300"/>
                </a:solidFill>
                <a:ea typeface="华文新魏" pitchFamily="2" charset="-122"/>
              </a:rPr>
              <a:t>利润下降</a:t>
            </a:r>
          </a:p>
        </p:txBody>
      </p:sp>
      <p:sp>
        <p:nvSpPr>
          <p:cNvPr id="679946" name="Rectangle 10"/>
          <p:cNvSpPr>
            <a:spLocks noChangeArrowheads="1"/>
          </p:cNvSpPr>
          <p:nvPr/>
        </p:nvSpPr>
        <p:spPr bwMode="auto">
          <a:xfrm>
            <a:off x="7524750" y="3716338"/>
            <a:ext cx="609600" cy="1815882"/>
          </a:xfrm>
          <a:prstGeom prst="rect">
            <a:avLst/>
          </a:prstGeom>
          <a:gradFill rotWithShape="0">
            <a:gsLst>
              <a:gs pos="0">
                <a:schemeClr val="accent2"/>
              </a:gs>
              <a:gs pos="50000">
                <a:srgbClr val="FFFFFF"/>
              </a:gs>
              <a:gs pos="100000">
                <a:schemeClr val="accent2"/>
              </a:gs>
            </a:gsLst>
            <a:lin ang="0" scaled="1"/>
          </a:gradFill>
          <a:ln w="9525">
            <a:noFill/>
            <a:miter lim="800000"/>
            <a:headEnd/>
            <a:tailEnd/>
          </a:ln>
          <a:effectLst/>
        </p:spPr>
        <p:txBody>
          <a:bodyPr>
            <a:spAutoFit/>
          </a:bodyPr>
          <a:lstStyle/>
          <a:p>
            <a:pPr>
              <a:spcBef>
                <a:spcPct val="0"/>
              </a:spcBef>
              <a:defRPr/>
            </a:pPr>
            <a:r>
              <a:rPr lang="zh-CN" altLang="en-US" sz="2800" b="1" dirty="0">
                <a:ea typeface="华文新魏" pitchFamily="2" charset="-122"/>
              </a:rPr>
              <a:t>减少投资</a:t>
            </a:r>
          </a:p>
        </p:txBody>
      </p:sp>
      <p:sp>
        <p:nvSpPr>
          <p:cNvPr id="679947" name="Rectangle 11"/>
          <p:cNvSpPr>
            <a:spLocks noChangeArrowheads="1"/>
          </p:cNvSpPr>
          <p:nvPr/>
        </p:nvSpPr>
        <p:spPr bwMode="auto">
          <a:xfrm>
            <a:off x="5848350" y="5802313"/>
            <a:ext cx="1620957" cy="523220"/>
          </a:xfrm>
          <a:prstGeom prst="rect">
            <a:avLst/>
          </a:prstGeom>
          <a:noFill/>
          <a:ln w="9525">
            <a:noFill/>
            <a:miter lim="800000"/>
            <a:headEnd/>
            <a:tailEnd/>
          </a:ln>
        </p:spPr>
        <p:txBody>
          <a:bodyPr wrap="none">
            <a:spAutoFit/>
          </a:bodyPr>
          <a:lstStyle/>
          <a:p>
            <a:pPr>
              <a:spcBef>
                <a:spcPct val="0"/>
              </a:spcBef>
            </a:pPr>
            <a:r>
              <a:rPr lang="zh-CN" altLang="en-US" sz="2800" b="1" dirty="0">
                <a:solidFill>
                  <a:srgbClr val="993300"/>
                </a:solidFill>
                <a:ea typeface="华文新魏" pitchFamily="2" charset="-122"/>
              </a:rPr>
              <a:t>供不应求</a:t>
            </a:r>
          </a:p>
        </p:txBody>
      </p:sp>
      <p:sp>
        <p:nvSpPr>
          <p:cNvPr id="679948" name="Rectangle 12"/>
          <p:cNvSpPr>
            <a:spLocks noChangeArrowheads="1"/>
          </p:cNvSpPr>
          <p:nvPr/>
        </p:nvSpPr>
        <p:spPr bwMode="auto">
          <a:xfrm>
            <a:off x="3867150" y="5773738"/>
            <a:ext cx="1620957" cy="523220"/>
          </a:xfrm>
          <a:prstGeom prst="rect">
            <a:avLst/>
          </a:prstGeom>
          <a:noFill/>
          <a:ln w="9525">
            <a:noFill/>
            <a:miter lim="800000"/>
            <a:headEnd/>
            <a:tailEnd/>
          </a:ln>
        </p:spPr>
        <p:txBody>
          <a:bodyPr wrap="none">
            <a:spAutoFit/>
          </a:bodyPr>
          <a:lstStyle/>
          <a:p>
            <a:pPr>
              <a:spcBef>
                <a:spcPct val="0"/>
              </a:spcBef>
            </a:pPr>
            <a:r>
              <a:rPr lang="zh-CN" altLang="en-US" sz="2800" b="1" dirty="0">
                <a:solidFill>
                  <a:srgbClr val="993300"/>
                </a:solidFill>
                <a:ea typeface="华文新魏" pitchFamily="2" charset="-122"/>
              </a:rPr>
              <a:t>价格上涨</a:t>
            </a:r>
          </a:p>
        </p:txBody>
      </p:sp>
      <p:sp>
        <p:nvSpPr>
          <p:cNvPr id="679949" name="Rectangle 13"/>
          <p:cNvSpPr>
            <a:spLocks noChangeArrowheads="1"/>
          </p:cNvSpPr>
          <p:nvPr/>
        </p:nvSpPr>
        <p:spPr bwMode="auto">
          <a:xfrm>
            <a:off x="1885950" y="5773738"/>
            <a:ext cx="1620957" cy="523220"/>
          </a:xfrm>
          <a:prstGeom prst="rect">
            <a:avLst/>
          </a:prstGeom>
          <a:noFill/>
          <a:ln w="9525">
            <a:noFill/>
            <a:miter lim="800000"/>
            <a:headEnd/>
            <a:tailEnd/>
          </a:ln>
        </p:spPr>
        <p:txBody>
          <a:bodyPr wrap="none">
            <a:spAutoFit/>
          </a:bodyPr>
          <a:lstStyle/>
          <a:p>
            <a:r>
              <a:rPr lang="zh-CN" altLang="en-US" sz="2800" b="1" dirty="0">
                <a:solidFill>
                  <a:srgbClr val="993300"/>
                </a:solidFill>
                <a:ea typeface="华文新魏" pitchFamily="2" charset="-122"/>
              </a:rPr>
              <a:t>利润增加</a:t>
            </a:r>
          </a:p>
        </p:txBody>
      </p:sp>
      <p:sp>
        <p:nvSpPr>
          <p:cNvPr id="679950" name="Line 14"/>
          <p:cNvSpPr>
            <a:spLocks noChangeShapeType="1"/>
          </p:cNvSpPr>
          <p:nvPr/>
        </p:nvSpPr>
        <p:spPr bwMode="auto">
          <a:xfrm>
            <a:off x="1581150" y="3487738"/>
            <a:ext cx="0" cy="228600"/>
          </a:xfrm>
          <a:prstGeom prst="line">
            <a:avLst/>
          </a:prstGeom>
          <a:noFill/>
          <a:ln w="38100">
            <a:solidFill>
              <a:schemeClr val="tx1"/>
            </a:solidFill>
            <a:round/>
            <a:headEnd/>
            <a:tailEnd/>
          </a:ln>
        </p:spPr>
        <p:txBody>
          <a:bodyPr/>
          <a:lstStyle/>
          <a:p>
            <a:endParaRPr lang="zh-CN" altLang="en-US"/>
          </a:p>
        </p:txBody>
      </p:sp>
      <p:sp>
        <p:nvSpPr>
          <p:cNvPr id="679951" name="Line 15"/>
          <p:cNvSpPr>
            <a:spLocks noChangeShapeType="1"/>
          </p:cNvSpPr>
          <p:nvPr/>
        </p:nvSpPr>
        <p:spPr bwMode="auto">
          <a:xfrm>
            <a:off x="1581150" y="3487738"/>
            <a:ext cx="533400" cy="0"/>
          </a:xfrm>
          <a:prstGeom prst="line">
            <a:avLst/>
          </a:prstGeom>
          <a:noFill/>
          <a:ln w="38100">
            <a:solidFill>
              <a:schemeClr val="tx1"/>
            </a:solidFill>
            <a:round/>
            <a:headEnd/>
            <a:tailEnd/>
          </a:ln>
        </p:spPr>
        <p:txBody>
          <a:bodyPr/>
          <a:lstStyle/>
          <a:p>
            <a:endParaRPr lang="zh-CN" altLang="en-US"/>
          </a:p>
        </p:txBody>
      </p:sp>
      <p:sp>
        <p:nvSpPr>
          <p:cNvPr id="679952" name="Line 16"/>
          <p:cNvSpPr>
            <a:spLocks noChangeShapeType="1"/>
          </p:cNvSpPr>
          <p:nvPr/>
        </p:nvSpPr>
        <p:spPr bwMode="auto">
          <a:xfrm>
            <a:off x="3638550" y="3487738"/>
            <a:ext cx="381000" cy="0"/>
          </a:xfrm>
          <a:prstGeom prst="line">
            <a:avLst/>
          </a:prstGeom>
          <a:noFill/>
          <a:ln w="38100">
            <a:solidFill>
              <a:schemeClr val="tx1"/>
            </a:solidFill>
            <a:round/>
            <a:headEnd/>
            <a:tailEnd/>
          </a:ln>
        </p:spPr>
        <p:txBody>
          <a:bodyPr/>
          <a:lstStyle/>
          <a:p>
            <a:endParaRPr lang="zh-CN" altLang="en-US"/>
          </a:p>
        </p:txBody>
      </p:sp>
      <p:sp>
        <p:nvSpPr>
          <p:cNvPr id="679953" name="Line 17"/>
          <p:cNvSpPr>
            <a:spLocks noChangeShapeType="1"/>
          </p:cNvSpPr>
          <p:nvPr/>
        </p:nvSpPr>
        <p:spPr bwMode="auto">
          <a:xfrm>
            <a:off x="5619750" y="3487738"/>
            <a:ext cx="381000" cy="0"/>
          </a:xfrm>
          <a:prstGeom prst="line">
            <a:avLst/>
          </a:prstGeom>
          <a:noFill/>
          <a:ln w="38100">
            <a:solidFill>
              <a:schemeClr val="tx1"/>
            </a:solidFill>
            <a:round/>
            <a:headEnd/>
            <a:tailEnd/>
          </a:ln>
        </p:spPr>
        <p:txBody>
          <a:bodyPr/>
          <a:lstStyle/>
          <a:p>
            <a:endParaRPr lang="zh-CN" altLang="en-US"/>
          </a:p>
        </p:txBody>
      </p:sp>
      <p:sp>
        <p:nvSpPr>
          <p:cNvPr id="679954" name="Line 18"/>
          <p:cNvSpPr>
            <a:spLocks noChangeShapeType="1"/>
          </p:cNvSpPr>
          <p:nvPr/>
        </p:nvSpPr>
        <p:spPr bwMode="auto">
          <a:xfrm>
            <a:off x="7600950" y="3487738"/>
            <a:ext cx="304800" cy="0"/>
          </a:xfrm>
          <a:prstGeom prst="line">
            <a:avLst/>
          </a:prstGeom>
          <a:noFill/>
          <a:ln w="38100">
            <a:solidFill>
              <a:schemeClr val="tx1"/>
            </a:solidFill>
            <a:round/>
            <a:headEnd/>
            <a:tailEnd/>
          </a:ln>
        </p:spPr>
        <p:txBody>
          <a:bodyPr/>
          <a:lstStyle/>
          <a:p>
            <a:endParaRPr lang="zh-CN" altLang="en-US"/>
          </a:p>
        </p:txBody>
      </p:sp>
      <p:sp>
        <p:nvSpPr>
          <p:cNvPr id="679955" name="Line 19"/>
          <p:cNvSpPr>
            <a:spLocks noChangeShapeType="1"/>
          </p:cNvSpPr>
          <p:nvPr/>
        </p:nvSpPr>
        <p:spPr bwMode="auto">
          <a:xfrm>
            <a:off x="7905750" y="3487738"/>
            <a:ext cx="0" cy="228600"/>
          </a:xfrm>
          <a:prstGeom prst="line">
            <a:avLst/>
          </a:prstGeom>
          <a:noFill/>
          <a:ln w="38100">
            <a:solidFill>
              <a:schemeClr val="tx1"/>
            </a:solidFill>
            <a:round/>
            <a:headEnd/>
            <a:tailEnd/>
          </a:ln>
        </p:spPr>
        <p:txBody>
          <a:bodyPr/>
          <a:lstStyle/>
          <a:p>
            <a:endParaRPr lang="zh-CN" altLang="en-US"/>
          </a:p>
        </p:txBody>
      </p:sp>
      <p:sp>
        <p:nvSpPr>
          <p:cNvPr id="679956" name="Line 20"/>
          <p:cNvSpPr>
            <a:spLocks noChangeShapeType="1"/>
          </p:cNvSpPr>
          <p:nvPr/>
        </p:nvSpPr>
        <p:spPr bwMode="auto">
          <a:xfrm>
            <a:off x="7905750" y="5773738"/>
            <a:ext cx="0" cy="304800"/>
          </a:xfrm>
          <a:prstGeom prst="line">
            <a:avLst/>
          </a:prstGeom>
          <a:noFill/>
          <a:ln w="38100">
            <a:solidFill>
              <a:schemeClr val="tx1"/>
            </a:solidFill>
            <a:round/>
            <a:headEnd/>
            <a:tailEnd/>
          </a:ln>
        </p:spPr>
        <p:txBody>
          <a:bodyPr/>
          <a:lstStyle/>
          <a:p>
            <a:endParaRPr lang="zh-CN" altLang="en-US"/>
          </a:p>
        </p:txBody>
      </p:sp>
      <p:sp>
        <p:nvSpPr>
          <p:cNvPr id="679957" name="Line 21"/>
          <p:cNvSpPr>
            <a:spLocks noChangeShapeType="1"/>
          </p:cNvSpPr>
          <p:nvPr/>
        </p:nvSpPr>
        <p:spPr bwMode="auto">
          <a:xfrm>
            <a:off x="7600950" y="6078538"/>
            <a:ext cx="304800" cy="0"/>
          </a:xfrm>
          <a:prstGeom prst="line">
            <a:avLst/>
          </a:prstGeom>
          <a:noFill/>
          <a:ln w="38100">
            <a:solidFill>
              <a:schemeClr val="tx1"/>
            </a:solidFill>
            <a:round/>
            <a:headEnd/>
            <a:tailEnd/>
          </a:ln>
        </p:spPr>
        <p:txBody>
          <a:bodyPr/>
          <a:lstStyle/>
          <a:p>
            <a:endParaRPr lang="zh-CN" altLang="en-US"/>
          </a:p>
        </p:txBody>
      </p:sp>
      <p:sp>
        <p:nvSpPr>
          <p:cNvPr id="679958" name="Line 22"/>
          <p:cNvSpPr>
            <a:spLocks noChangeShapeType="1"/>
          </p:cNvSpPr>
          <p:nvPr/>
        </p:nvSpPr>
        <p:spPr bwMode="auto">
          <a:xfrm>
            <a:off x="5619750" y="6078538"/>
            <a:ext cx="304800" cy="0"/>
          </a:xfrm>
          <a:prstGeom prst="line">
            <a:avLst/>
          </a:prstGeom>
          <a:noFill/>
          <a:ln w="38100">
            <a:solidFill>
              <a:schemeClr val="tx1"/>
            </a:solidFill>
            <a:round/>
            <a:headEnd/>
            <a:tailEnd/>
          </a:ln>
        </p:spPr>
        <p:txBody>
          <a:bodyPr/>
          <a:lstStyle/>
          <a:p>
            <a:endParaRPr lang="zh-CN" altLang="en-US"/>
          </a:p>
        </p:txBody>
      </p:sp>
      <p:sp>
        <p:nvSpPr>
          <p:cNvPr id="679959" name="Line 23"/>
          <p:cNvSpPr>
            <a:spLocks noChangeShapeType="1"/>
          </p:cNvSpPr>
          <p:nvPr/>
        </p:nvSpPr>
        <p:spPr bwMode="auto">
          <a:xfrm>
            <a:off x="3562350" y="6078538"/>
            <a:ext cx="381000" cy="0"/>
          </a:xfrm>
          <a:prstGeom prst="line">
            <a:avLst/>
          </a:prstGeom>
          <a:noFill/>
          <a:ln w="38100">
            <a:solidFill>
              <a:schemeClr val="tx1"/>
            </a:solidFill>
            <a:round/>
            <a:headEnd/>
            <a:tailEnd/>
          </a:ln>
        </p:spPr>
        <p:txBody>
          <a:bodyPr/>
          <a:lstStyle/>
          <a:p>
            <a:endParaRPr lang="zh-CN" altLang="en-US"/>
          </a:p>
        </p:txBody>
      </p:sp>
      <p:sp>
        <p:nvSpPr>
          <p:cNvPr id="679960" name="Line 24"/>
          <p:cNvSpPr>
            <a:spLocks noChangeShapeType="1"/>
          </p:cNvSpPr>
          <p:nvPr/>
        </p:nvSpPr>
        <p:spPr bwMode="auto">
          <a:xfrm>
            <a:off x="1581150" y="6078538"/>
            <a:ext cx="381000" cy="0"/>
          </a:xfrm>
          <a:prstGeom prst="line">
            <a:avLst/>
          </a:prstGeom>
          <a:noFill/>
          <a:ln w="38100">
            <a:solidFill>
              <a:schemeClr val="tx1"/>
            </a:solidFill>
            <a:round/>
            <a:headEnd/>
            <a:tailEnd/>
          </a:ln>
        </p:spPr>
        <p:txBody>
          <a:bodyPr/>
          <a:lstStyle/>
          <a:p>
            <a:endParaRPr lang="zh-CN" altLang="en-US"/>
          </a:p>
        </p:txBody>
      </p:sp>
      <p:sp>
        <p:nvSpPr>
          <p:cNvPr id="679961" name="Line 25"/>
          <p:cNvSpPr>
            <a:spLocks noChangeShapeType="1"/>
          </p:cNvSpPr>
          <p:nvPr/>
        </p:nvSpPr>
        <p:spPr bwMode="auto">
          <a:xfrm>
            <a:off x="1581150" y="5773738"/>
            <a:ext cx="0" cy="304800"/>
          </a:xfrm>
          <a:prstGeom prst="line">
            <a:avLst/>
          </a:prstGeom>
          <a:noFill/>
          <a:ln w="38100">
            <a:solidFill>
              <a:schemeClr val="tx1"/>
            </a:solidFill>
            <a:round/>
            <a:headEnd/>
            <a:tailEnd/>
          </a:ln>
        </p:spPr>
        <p:txBody>
          <a:bodyPr/>
          <a:lstStyle/>
          <a:p>
            <a:endParaRPr lang="zh-CN" altLang="en-US"/>
          </a:p>
        </p:txBody>
      </p:sp>
      <p:sp>
        <p:nvSpPr>
          <p:cNvPr id="62487" name="Text Box 29"/>
          <p:cNvSpPr txBox="1">
            <a:spLocks noChangeArrowheads="1"/>
          </p:cNvSpPr>
          <p:nvPr/>
        </p:nvSpPr>
        <p:spPr bwMode="auto">
          <a:xfrm>
            <a:off x="1547813" y="260350"/>
            <a:ext cx="6019800" cy="701675"/>
          </a:xfrm>
          <a:prstGeom prst="rect">
            <a:avLst/>
          </a:prstGeom>
          <a:noFill/>
          <a:ln w="9525">
            <a:noFill/>
            <a:miter lim="800000"/>
            <a:headEnd/>
            <a:tailEnd/>
          </a:ln>
        </p:spPr>
        <p:txBody>
          <a:bodyPr>
            <a:spAutoFit/>
          </a:bodyPr>
          <a:lstStyle/>
          <a:p>
            <a:pPr>
              <a:buFont typeface="Wingdings" pitchFamily="2" charset="2"/>
              <a:buChar char="ü"/>
            </a:pPr>
            <a:r>
              <a:rPr lang="zh-CN" altLang="en-US" sz="3600" b="1" dirty="0">
                <a:solidFill>
                  <a:srgbClr val="FF00FF"/>
                </a:solidFill>
                <a:latin typeface="宋体" pitchFamily="2" charset="-122"/>
              </a:rPr>
              <a:t>价值规律的作用</a:t>
            </a:r>
            <a:r>
              <a:rPr lang="en-US" altLang="zh-CN" sz="4000" b="1" dirty="0">
                <a:latin typeface="黑体" pitchFamily="49" charset="-122"/>
                <a:ea typeface="黑体" pitchFamily="49" charset="-122"/>
              </a:rPr>
              <a:t>: </a:t>
            </a:r>
          </a:p>
        </p:txBody>
      </p:sp>
      <p:sp>
        <p:nvSpPr>
          <p:cNvPr id="679966" name="Rectangle 30"/>
          <p:cNvSpPr>
            <a:spLocks noChangeArrowheads="1"/>
          </p:cNvSpPr>
          <p:nvPr/>
        </p:nvSpPr>
        <p:spPr bwMode="auto">
          <a:xfrm>
            <a:off x="467544" y="1268760"/>
            <a:ext cx="8352928" cy="1474058"/>
          </a:xfrm>
          <a:prstGeom prst="rect">
            <a:avLst/>
          </a:prstGeom>
          <a:solidFill>
            <a:srgbClr val="CCCCFF"/>
          </a:solidFill>
          <a:ln w="9525">
            <a:noFill/>
            <a:miter lim="800000"/>
            <a:headEnd/>
            <a:tailEnd/>
          </a:ln>
        </p:spPr>
        <p:txBody>
          <a:bodyPr wrap="square">
            <a:spAutoFit/>
          </a:bodyPr>
          <a:lstStyle/>
          <a:p>
            <a:pPr>
              <a:lnSpc>
                <a:spcPct val="150000"/>
              </a:lnSpc>
              <a:spcBef>
                <a:spcPct val="0"/>
              </a:spcBef>
            </a:pPr>
            <a:r>
              <a:rPr lang="zh-CN" altLang="en-US" sz="3200" b="1" dirty="0">
                <a:ea typeface="楷体_GB2312" pitchFamily="49" charset="-122"/>
                <a:sym typeface="Webdings" pitchFamily="18" charset="2"/>
              </a:rPr>
              <a:t></a:t>
            </a:r>
            <a:r>
              <a:rPr lang="zh-CN" altLang="en-US" sz="3200" b="1" dirty="0">
                <a:ea typeface="楷体_GB2312" pitchFamily="49" charset="-122"/>
              </a:rPr>
              <a:t>自发地</a:t>
            </a:r>
            <a:r>
              <a:rPr lang="zh-CN" altLang="en-US" sz="3200" b="1" dirty="0" smtClean="0">
                <a:ea typeface="楷体_GB2312" pitchFamily="49" charset="-122"/>
              </a:rPr>
              <a:t>调节生产资料和劳动力在</a:t>
            </a:r>
            <a:r>
              <a:rPr lang="zh-CN" altLang="en-US" sz="3200" b="1" dirty="0">
                <a:ea typeface="楷体_GB2312" pitchFamily="49" charset="-122"/>
              </a:rPr>
              <a:t>社会</a:t>
            </a:r>
            <a:r>
              <a:rPr lang="zh-CN" altLang="en-US" sz="3200" b="1" dirty="0" smtClean="0">
                <a:ea typeface="楷体_GB2312" pitchFamily="49" charset="-122"/>
              </a:rPr>
              <a:t>各生产部门间的</a:t>
            </a:r>
            <a:r>
              <a:rPr lang="zh-CN" altLang="en-US" sz="3200" b="1" dirty="0">
                <a:ea typeface="楷体_GB2312" pitchFamily="49" charset="-122"/>
              </a:rPr>
              <a:t>配置</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79942"/>
                                        </p:tgtEl>
                                        <p:attrNameLst>
                                          <p:attrName>style.visibility</p:attrName>
                                        </p:attrNameLst>
                                      </p:cBhvr>
                                      <p:to>
                                        <p:strVal val="visible"/>
                                      </p:to>
                                    </p:set>
                                    <p:animEffect transition="in" filter="wipe(down)">
                                      <p:cBhvr>
                                        <p:cTn id="7" dur="500"/>
                                        <p:tgtEl>
                                          <p:spTgt spid="67994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679950"/>
                                        </p:tgtEl>
                                        <p:attrNameLst>
                                          <p:attrName>style.visibility</p:attrName>
                                        </p:attrNameLst>
                                      </p:cBhvr>
                                      <p:to>
                                        <p:strVal val="visible"/>
                                      </p:to>
                                    </p:set>
                                    <p:animEffect transition="in" filter="wipe(down)">
                                      <p:cBhvr>
                                        <p:cTn id="12" dur="500"/>
                                        <p:tgtEl>
                                          <p:spTgt spid="679950"/>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679951"/>
                                        </p:tgtEl>
                                        <p:attrNameLst>
                                          <p:attrName>style.visibility</p:attrName>
                                        </p:attrNameLst>
                                      </p:cBhvr>
                                      <p:to>
                                        <p:strVal val="visible"/>
                                      </p:to>
                                    </p:set>
                                    <p:animEffect transition="in" filter="wipe(left)">
                                      <p:cBhvr>
                                        <p:cTn id="16" dur="500"/>
                                        <p:tgtEl>
                                          <p:spTgt spid="679951"/>
                                        </p:tgtEl>
                                      </p:cBhvr>
                                    </p:animEffect>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679943"/>
                                        </p:tgtEl>
                                        <p:attrNameLst>
                                          <p:attrName>style.visibility</p:attrName>
                                        </p:attrNameLst>
                                      </p:cBhvr>
                                      <p:to>
                                        <p:strVal val="visible"/>
                                      </p:to>
                                    </p:set>
                                    <p:animEffect transition="in" filter="wipe(left)">
                                      <p:cBhvr>
                                        <p:cTn id="20" dur="500"/>
                                        <p:tgtEl>
                                          <p:spTgt spid="679943"/>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679952"/>
                                        </p:tgtEl>
                                        <p:attrNameLst>
                                          <p:attrName>style.visibility</p:attrName>
                                        </p:attrNameLst>
                                      </p:cBhvr>
                                      <p:to>
                                        <p:strVal val="visible"/>
                                      </p:to>
                                    </p:set>
                                    <p:animEffect transition="in" filter="wipe(left)">
                                      <p:cBhvr>
                                        <p:cTn id="25" dur="500"/>
                                        <p:tgtEl>
                                          <p:spTgt spid="679952"/>
                                        </p:tgtEl>
                                      </p:cBhvr>
                                    </p:animEffect>
                                  </p:childTnLst>
                                </p:cTn>
                              </p:par>
                            </p:childTnLst>
                          </p:cTn>
                        </p:par>
                        <p:par>
                          <p:cTn id="26" fill="hold">
                            <p:stCondLst>
                              <p:cond delay="500"/>
                            </p:stCondLst>
                            <p:childTnLst>
                              <p:par>
                                <p:cTn id="27" presetID="22" presetClass="entr" presetSubtype="8" fill="hold" grpId="0" nodeType="afterEffect">
                                  <p:stCondLst>
                                    <p:cond delay="0"/>
                                  </p:stCondLst>
                                  <p:childTnLst>
                                    <p:set>
                                      <p:cBhvr>
                                        <p:cTn id="28" dur="1" fill="hold">
                                          <p:stCondLst>
                                            <p:cond delay="0"/>
                                          </p:stCondLst>
                                        </p:cTn>
                                        <p:tgtEl>
                                          <p:spTgt spid="679944"/>
                                        </p:tgtEl>
                                        <p:attrNameLst>
                                          <p:attrName>style.visibility</p:attrName>
                                        </p:attrNameLst>
                                      </p:cBhvr>
                                      <p:to>
                                        <p:strVal val="visible"/>
                                      </p:to>
                                    </p:set>
                                    <p:animEffect transition="in" filter="wipe(left)">
                                      <p:cBhvr>
                                        <p:cTn id="29" dur="500"/>
                                        <p:tgtEl>
                                          <p:spTgt spid="679944"/>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679953"/>
                                        </p:tgtEl>
                                        <p:attrNameLst>
                                          <p:attrName>style.visibility</p:attrName>
                                        </p:attrNameLst>
                                      </p:cBhvr>
                                      <p:to>
                                        <p:strVal val="visible"/>
                                      </p:to>
                                    </p:set>
                                    <p:animEffect transition="in" filter="wipe(left)">
                                      <p:cBhvr>
                                        <p:cTn id="34" dur="500"/>
                                        <p:tgtEl>
                                          <p:spTgt spid="679953"/>
                                        </p:tgtEl>
                                      </p:cBhvr>
                                    </p:animEffect>
                                  </p:childTnLst>
                                </p:cTn>
                              </p:par>
                            </p:childTnLst>
                          </p:cTn>
                        </p:par>
                        <p:par>
                          <p:cTn id="35" fill="hold">
                            <p:stCondLst>
                              <p:cond delay="500"/>
                            </p:stCondLst>
                            <p:childTnLst>
                              <p:par>
                                <p:cTn id="36" presetID="22" presetClass="entr" presetSubtype="8" fill="hold" grpId="0" nodeType="afterEffect">
                                  <p:stCondLst>
                                    <p:cond delay="0"/>
                                  </p:stCondLst>
                                  <p:childTnLst>
                                    <p:set>
                                      <p:cBhvr>
                                        <p:cTn id="37" dur="1" fill="hold">
                                          <p:stCondLst>
                                            <p:cond delay="0"/>
                                          </p:stCondLst>
                                        </p:cTn>
                                        <p:tgtEl>
                                          <p:spTgt spid="679945"/>
                                        </p:tgtEl>
                                        <p:attrNameLst>
                                          <p:attrName>style.visibility</p:attrName>
                                        </p:attrNameLst>
                                      </p:cBhvr>
                                      <p:to>
                                        <p:strVal val="visible"/>
                                      </p:to>
                                    </p:set>
                                    <p:animEffect transition="in" filter="wipe(left)">
                                      <p:cBhvr>
                                        <p:cTn id="38" dur="500"/>
                                        <p:tgtEl>
                                          <p:spTgt spid="679945"/>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679954"/>
                                        </p:tgtEl>
                                        <p:attrNameLst>
                                          <p:attrName>style.visibility</p:attrName>
                                        </p:attrNameLst>
                                      </p:cBhvr>
                                      <p:to>
                                        <p:strVal val="visible"/>
                                      </p:to>
                                    </p:set>
                                    <p:animEffect transition="in" filter="wipe(left)">
                                      <p:cBhvr>
                                        <p:cTn id="43" dur="500"/>
                                        <p:tgtEl>
                                          <p:spTgt spid="679954"/>
                                        </p:tgtEl>
                                      </p:cBhvr>
                                    </p:animEffect>
                                  </p:childTnLst>
                                </p:cTn>
                              </p:par>
                            </p:childTnLst>
                          </p:cTn>
                        </p:par>
                        <p:par>
                          <p:cTn id="44" fill="hold">
                            <p:stCondLst>
                              <p:cond delay="500"/>
                            </p:stCondLst>
                            <p:childTnLst>
                              <p:par>
                                <p:cTn id="45" presetID="22" presetClass="entr" presetSubtype="1" fill="hold" grpId="0" nodeType="afterEffect">
                                  <p:stCondLst>
                                    <p:cond delay="0"/>
                                  </p:stCondLst>
                                  <p:childTnLst>
                                    <p:set>
                                      <p:cBhvr>
                                        <p:cTn id="46" dur="1" fill="hold">
                                          <p:stCondLst>
                                            <p:cond delay="0"/>
                                          </p:stCondLst>
                                        </p:cTn>
                                        <p:tgtEl>
                                          <p:spTgt spid="679955"/>
                                        </p:tgtEl>
                                        <p:attrNameLst>
                                          <p:attrName>style.visibility</p:attrName>
                                        </p:attrNameLst>
                                      </p:cBhvr>
                                      <p:to>
                                        <p:strVal val="visible"/>
                                      </p:to>
                                    </p:set>
                                    <p:animEffect transition="in" filter="wipe(up)">
                                      <p:cBhvr>
                                        <p:cTn id="47" dur="500"/>
                                        <p:tgtEl>
                                          <p:spTgt spid="679955"/>
                                        </p:tgtEl>
                                      </p:cBhvr>
                                    </p:animEffect>
                                  </p:childTnLst>
                                </p:cTn>
                              </p:par>
                            </p:childTnLst>
                          </p:cTn>
                        </p:par>
                        <p:par>
                          <p:cTn id="48" fill="hold">
                            <p:stCondLst>
                              <p:cond delay="1000"/>
                            </p:stCondLst>
                            <p:childTnLst>
                              <p:par>
                                <p:cTn id="49" presetID="22" presetClass="entr" presetSubtype="1" fill="hold" grpId="0" nodeType="afterEffect">
                                  <p:stCondLst>
                                    <p:cond delay="0"/>
                                  </p:stCondLst>
                                  <p:childTnLst>
                                    <p:set>
                                      <p:cBhvr>
                                        <p:cTn id="50" dur="1" fill="hold">
                                          <p:stCondLst>
                                            <p:cond delay="0"/>
                                          </p:stCondLst>
                                        </p:cTn>
                                        <p:tgtEl>
                                          <p:spTgt spid="679946"/>
                                        </p:tgtEl>
                                        <p:attrNameLst>
                                          <p:attrName>style.visibility</p:attrName>
                                        </p:attrNameLst>
                                      </p:cBhvr>
                                      <p:to>
                                        <p:strVal val="visible"/>
                                      </p:to>
                                    </p:set>
                                    <p:animEffect transition="in" filter="wipe(up)">
                                      <p:cBhvr>
                                        <p:cTn id="51" dur="500"/>
                                        <p:tgtEl>
                                          <p:spTgt spid="679946"/>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1" fill="hold" grpId="0" nodeType="clickEffect">
                                  <p:stCondLst>
                                    <p:cond delay="0"/>
                                  </p:stCondLst>
                                  <p:childTnLst>
                                    <p:set>
                                      <p:cBhvr>
                                        <p:cTn id="55" dur="1" fill="hold">
                                          <p:stCondLst>
                                            <p:cond delay="0"/>
                                          </p:stCondLst>
                                        </p:cTn>
                                        <p:tgtEl>
                                          <p:spTgt spid="679956"/>
                                        </p:tgtEl>
                                        <p:attrNameLst>
                                          <p:attrName>style.visibility</p:attrName>
                                        </p:attrNameLst>
                                      </p:cBhvr>
                                      <p:to>
                                        <p:strVal val="visible"/>
                                      </p:to>
                                    </p:set>
                                    <p:animEffect transition="in" filter="wipe(up)">
                                      <p:cBhvr>
                                        <p:cTn id="56" dur="500"/>
                                        <p:tgtEl>
                                          <p:spTgt spid="679956"/>
                                        </p:tgtEl>
                                      </p:cBhvr>
                                    </p:animEffect>
                                  </p:childTnLst>
                                </p:cTn>
                              </p:par>
                            </p:childTnLst>
                          </p:cTn>
                        </p:par>
                        <p:par>
                          <p:cTn id="57" fill="hold">
                            <p:stCondLst>
                              <p:cond delay="500"/>
                            </p:stCondLst>
                            <p:childTnLst>
                              <p:par>
                                <p:cTn id="58" presetID="22" presetClass="entr" presetSubtype="2" fill="hold" grpId="0" nodeType="afterEffect">
                                  <p:stCondLst>
                                    <p:cond delay="0"/>
                                  </p:stCondLst>
                                  <p:childTnLst>
                                    <p:set>
                                      <p:cBhvr>
                                        <p:cTn id="59" dur="1" fill="hold">
                                          <p:stCondLst>
                                            <p:cond delay="0"/>
                                          </p:stCondLst>
                                        </p:cTn>
                                        <p:tgtEl>
                                          <p:spTgt spid="679957"/>
                                        </p:tgtEl>
                                        <p:attrNameLst>
                                          <p:attrName>style.visibility</p:attrName>
                                        </p:attrNameLst>
                                      </p:cBhvr>
                                      <p:to>
                                        <p:strVal val="visible"/>
                                      </p:to>
                                    </p:set>
                                    <p:animEffect transition="in" filter="wipe(right)">
                                      <p:cBhvr>
                                        <p:cTn id="60" dur="500"/>
                                        <p:tgtEl>
                                          <p:spTgt spid="679957"/>
                                        </p:tgtEl>
                                      </p:cBhvr>
                                    </p:animEffect>
                                  </p:childTnLst>
                                </p:cTn>
                              </p:par>
                            </p:childTnLst>
                          </p:cTn>
                        </p:par>
                        <p:par>
                          <p:cTn id="61" fill="hold">
                            <p:stCondLst>
                              <p:cond delay="1000"/>
                            </p:stCondLst>
                            <p:childTnLst>
                              <p:par>
                                <p:cTn id="62" presetID="22" presetClass="entr" presetSubtype="2" fill="hold" grpId="0" nodeType="afterEffect">
                                  <p:stCondLst>
                                    <p:cond delay="0"/>
                                  </p:stCondLst>
                                  <p:childTnLst>
                                    <p:set>
                                      <p:cBhvr>
                                        <p:cTn id="63" dur="1" fill="hold">
                                          <p:stCondLst>
                                            <p:cond delay="0"/>
                                          </p:stCondLst>
                                        </p:cTn>
                                        <p:tgtEl>
                                          <p:spTgt spid="679947"/>
                                        </p:tgtEl>
                                        <p:attrNameLst>
                                          <p:attrName>style.visibility</p:attrName>
                                        </p:attrNameLst>
                                      </p:cBhvr>
                                      <p:to>
                                        <p:strVal val="visible"/>
                                      </p:to>
                                    </p:set>
                                    <p:animEffect transition="in" filter="wipe(right)">
                                      <p:cBhvr>
                                        <p:cTn id="64" dur="500"/>
                                        <p:tgtEl>
                                          <p:spTgt spid="679947"/>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2" fill="hold" grpId="0" nodeType="clickEffect">
                                  <p:stCondLst>
                                    <p:cond delay="0"/>
                                  </p:stCondLst>
                                  <p:childTnLst>
                                    <p:set>
                                      <p:cBhvr>
                                        <p:cTn id="68" dur="1" fill="hold">
                                          <p:stCondLst>
                                            <p:cond delay="0"/>
                                          </p:stCondLst>
                                        </p:cTn>
                                        <p:tgtEl>
                                          <p:spTgt spid="679958"/>
                                        </p:tgtEl>
                                        <p:attrNameLst>
                                          <p:attrName>style.visibility</p:attrName>
                                        </p:attrNameLst>
                                      </p:cBhvr>
                                      <p:to>
                                        <p:strVal val="visible"/>
                                      </p:to>
                                    </p:set>
                                    <p:animEffect transition="in" filter="wipe(right)">
                                      <p:cBhvr>
                                        <p:cTn id="69" dur="500"/>
                                        <p:tgtEl>
                                          <p:spTgt spid="679958"/>
                                        </p:tgtEl>
                                      </p:cBhvr>
                                    </p:animEffect>
                                  </p:childTnLst>
                                </p:cTn>
                              </p:par>
                            </p:childTnLst>
                          </p:cTn>
                        </p:par>
                        <p:par>
                          <p:cTn id="70" fill="hold">
                            <p:stCondLst>
                              <p:cond delay="500"/>
                            </p:stCondLst>
                            <p:childTnLst>
                              <p:par>
                                <p:cTn id="71" presetID="22" presetClass="entr" presetSubtype="2" fill="hold" grpId="0" nodeType="afterEffect">
                                  <p:stCondLst>
                                    <p:cond delay="0"/>
                                  </p:stCondLst>
                                  <p:childTnLst>
                                    <p:set>
                                      <p:cBhvr>
                                        <p:cTn id="72" dur="1" fill="hold">
                                          <p:stCondLst>
                                            <p:cond delay="0"/>
                                          </p:stCondLst>
                                        </p:cTn>
                                        <p:tgtEl>
                                          <p:spTgt spid="679948"/>
                                        </p:tgtEl>
                                        <p:attrNameLst>
                                          <p:attrName>style.visibility</p:attrName>
                                        </p:attrNameLst>
                                      </p:cBhvr>
                                      <p:to>
                                        <p:strVal val="visible"/>
                                      </p:to>
                                    </p:set>
                                    <p:animEffect transition="in" filter="wipe(right)">
                                      <p:cBhvr>
                                        <p:cTn id="73" dur="500"/>
                                        <p:tgtEl>
                                          <p:spTgt spid="679948"/>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2" fill="hold" grpId="0" nodeType="clickEffect">
                                  <p:stCondLst>
                                    <p:cond delay="0"/>
                                  </p:stCondLst>
                                  <p:childTnLst>
                                    <p:set>
                                      <p:cBhvr>
                                        <p:cTn id="77" dur="1" fill="hold">
                                          <p:stCondLst>
                                            <p:cond delay="0"/>
                                          </p:stCondLst>
                                        </p:cTn>
                                        <p:tgtEl>
                                          <p:spTgt spid="679959"/>
                                        </p:tgtEl>
                                        <p:attrNameLst>
                                          <p:attrName>style.visibility</p:attrName>
                                        </p:attrNameLst>
                                      </p:cBhvr>
                                      <p:to>
                                        <p:strVal val="visible"/>
                                      </p:to>
                                    </p:set>
                                    <p:animEffect transition="in" filter="wipe(right)">
                                      <p:cBhvr>
                                        <p:cTn id="78" dur="500"/>
                                        <p:tgtEl>
                                          <p:spTgt spid="679959"/>
                                        </p:tgtEl>
                                      </p:cBhvr>
                                    </p:animEffect>
                                  </p:childTnLst>
                                </p:cTn>
                              </p:par>
                            </p:childTnLst>
                          </p:cTn>
                        </p:par>
                        <p:par>
                          <p:cTn id="79" fill="hold">
                            <p:stCondLst>
                              <p:cond delay="500"/>
                            </p:stCondLst>
                            <p:childTnLst>
                              <p:par>
                                <p:cTn id="80" presetID="22" presetClass="entr" presetSubtype="2" fill="hold" grpId="0" nodeType="afterEffect">
                                  <p:stCondLst>
                                    <p:cond delay="0"/>
                                  </p:stCondLst>
                                  <p:childTnLst>
                                    <p:set>
                                      <p:cBhvr>
                                        <p:cTn id="81" dur="1" fill="hold">
                                          <p:stCondLst>
                                            <p:cond delay="0"/>
                                          </p:stCondLst>
                                        </p:cTn>
                                        <p:tgtEl>
                                          <p:spTgt spid="679949"/>
                                        </p:tgtEl>
                                        <p:attrNameLst>
                                          <p:attrName>style.visibility</p:attrName>
                                        </p:attrNameLst>
                                      </p:cBhvr>
                                      <p:to>
                                        <p:strVal val="visible"/>
                                      </p:to>
                                    </p:set>
                                    <p:animEffect transition="in" filter="wipe(right)">
                                      <p:cBhvr>
                                        <p:cTn id="82" dur="500"/>
                                        <p:tgtEl>
                                          <p:spTgt spid="679949"/>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2" fill="hold" grpId="0" nodeType="clickEffect">
                                  <p:stCondLst>
                                    <p:cond delay="0"/>
                                  </p:stCondLst>
                                  <p:childTnLst>
                                    <p:set>
                                      <p:cBhvr>
                                        <p:cTn id="86" dur="1" fill="hold">
                                          <p:stCondLst>
                                            <p:cond delay="0"/>
                                          </p:stCondLst>
                                        </p:cTn>
                                        <p:tgtEl>
                                          <p:spTgt spid="679960"/>
                                        </p:tgtEl>
                                        <p:attrNameLst>
                                          <p:attrName>style.visibility</p:attrName>
                                        </p:attrNameLst>
                                      </p:cBhvr>
                                      <p:to>
                                        <p:strVal val="visible"/>
                                      </p:to>
                                    </p:set>
                                    <p:animEffect transition="in" filter="wipe(right)">
                                      <p:cBhvr>
                                        <p:cTn id="87" dur="500"/>
                                        <p:tgtEl>
                                          <p:spTgt spid="679960"/>
                                        </p:tgtEl>
                                      </p:cBhvr>
                                    </p:animEffect>
                                  </p:childTnLst>
                                </p:cTn>
                              </p:par>
                            </p:childTnLst>
                          </p:cTn>
                        </p:par>
                        <p:par>
                          <p:cTn id="88" fill="hold">
                            <p:stCondLst>
                              <p:cond delay="500"/>
                            </p:stCondLst>
                            <p:childTnLst>
                              <p:par>
                                <p:cTn id="89" presetID="22" presetClass="entr" presetSubtype="4" fill="hold" grpId="0" nodeType="afterEffect">
                                  <p:stCondLst>
                                    <p:cond delay="0"/>
                                  </p:stCondLst>
                                  <p:childTnLst>
                                    <p:set>
                                      <p:cBhvr>
                                        <p:cTn id="90" dur="1" fill="hold">
                                          <p:stCondLst>
                                            <p:cond delay="0"/>
                                          </p:stCondLst>
                                        </p:cTn>
                                        <p:tgtEl>
                                          <p:spTgt spid="679961"/>
                                        </p:tgtEl>
                                        <p:attrNameLst>
                                          <p:attrName>style.visibility</p:attrName>
                                        </p:attrNameLst>
                                      </p:cBhvr>
                                      <p:to>
                                        <p:strVal val="visible"/>
                                      </p:to>
                                    </p:set>
                                    <p:animEffect transition="in" filter="wipe(down)">
                                      <p:cBhvr>
                                        <p:cTn id="91" dur="500"/>
                                        <p:tgtEl>
                                          <p:spTgt spid="679961"/>
                                        </p:tgtEl>
                                      </p:cBhvr>
                                    </p:animEffect>
                                  </p:childTnLst>
                                </p:cTn>
                              </p:par>
                            </p:childTnLst>
                          </p:cTn>
                        </p:par>
                        <p:par>
                          <p:cTn id="92" fill="hold">
                            <p:stCondLst>
                              <p:cond delay="1000"/>
                            </p:stCondLst>
                            <p:childTnLst>
                              <p:par>
                                <p:cTn id="93" presetID="22" presetClass="entr" presetSubtype="8" fill="hold" grpId="0" nodeType="afterEffect">
                                  <p:stCondLst>
                                    <p:cond delay="0"/>
                                  </p:stCondLst>
                                  <p:childTnLst>
                                    <p:set>
                                      <p:cBhvr>
                                        <p:cTn id="94" dur="1" fill="hold">
                                          <p:stCondLst>
                                            <p:cond delay="0"/>
                                          </p:stCondLst>
                                        </p:cTn>
                                        <p:tgtEl>
                                          <p:spTgt spid="679966"/>
                                        </p:tgtEl>
                                        <p:attrNameLst>
                                          <p:attrName>style.visibility</p:attrName>
                                        </p:attrNameLst>
                                      </p:cBhvr>
                                      <p:to>
                                        <p:strVal val="visible"/>
                                      </p:to>
                                    </p:set>
                                    <p:animEffect transition="in" filter="wipe(left)">
                                      <p:cBhvr>
                                        <p:cTn id="95" dur="500"/>
                                        <p:tgtEl>
                                          <p:spTgt spid="6799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9942" grpId="0" animBg="1" autoUpdateAnimBg="0"/>
      <p:bldP spid="679943" grpId="0" autoUpdateAnimBg="0"/>
      <p:bldP spid="679944" grpId="0" autoUpdateAnimBg="0"/>
      <p:bldP spid="679945" grpId="0" autoUpdateAnimBg="0"/>
      <p:bldP spid="679946" grpId="0" animBg="1" autoUpdateAnimBg="0"/>
      <p:bldP spid="679947" grpId="0" autoUpdateAnimBg="0"/>
      <p:bldP spid="679948" grpId="0" autoUpdateAnimBg="0"/>
      <p:bldP spid="679949" grpId="0" autoUpdateAnimBg="0"/>
      <p:bldP spid="679950" grpId="0" animBg="1"/>
      <p:bldP spid="679951" grpId="0" animBg="1"/>
      <p:bldP spid="679952" grpId="0" animBg="1"/>
      <p:bldP spid="679953" grpId="0" animBg="1"/>
      <p:bldP spid="679954" grpId="0" animBg="1"/>
      <p:bldP spid="679955" grpId="0" animBg="1"/>
      <p:bldP spid="679956" grpId="0" animBg="1"/>
      <p:bldP spid="679957" grpId="0" animBg="1"/>
      <p:bldP spid="679958" grpId="0" animBg="1"/>
      <p:bldP spid="679959" grpId="0" animBg="1"/>
      <p:bldP spid="679960" grpId="0" animBg="1"/>
      <p:bldP spid="679961" grpId="0" animBg="1"/>
      <p:bldP spid="679966" grpId="0" animBg="1"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395288" y="1844675"/>
            <a:ext cx="8383587" cy="4652963"/>
            <a:chOff x="400" y="552"/>
            <a:chExt cx="5008" cy="3320"/>
          </a:xfrm>
        </p:grpSpPr>
        <p:sp>
          <p:nvSpPr>
            <p:cNvPr id="63526" name="Rectangle 3" descr="曲线"/>
            <p:cNvSpPr>
              <a:spLocks noChangeArrowheads="1"/>
            </p:cNvSpPr>
            <p:nvPr/>
          </p:nvSpPr>
          <p:spPr bwMode="auto">
            <a:xfrm>
              <a:off x="400" y="552"/>
              <a:ext cx="5008" cy="3320"/>
            </a:xfrm>
            <a:prstGeom prst="rect">
              <a:avLst/>
            </a:prstGeom>
            <a:noFill/>
            <a:ln w="9525">
              <a:noFill/>
              <a:miter lim="800000"/>
              <a:headEnd/>
              <a:tailEnd/>
            </a:ln>
          </p:spPr>
          <p:txBody>
            <a:bodyPr wrap="none" anchor="ctr"/>
            <a:lstStyle/>
            <a:p>
              <a:endParaRPr lang="zh-CN" altLang="en-US"/>
            </a:p>
          </p:txBody>
        </p:sp>
        <p:sp>
          <p:nvSpPr>
            <p:cNvPr id="63527" name="Rectangle 4"/>
            <p:cNvSpPr>
              <a:spLocks noChangeArrowheads="1"/>
            </p:cNvSpPr>
            <p:nvPr/>
          </p:nvSpPr>
          <p:spPr bwMode="auto">
            <a:xfrm>
              <a:off x="432" y="554"/>
              <a:ext cx="4954" cy="3231"/>
            </a:xfrm>
            <a:prstGeom prst="rect">
              <a:avLst/>
            </a:prstGeom>
            <a:noFill/>
            <a:ln w="9525">
              <a:noFill/>
              <a:miter lim="800000"/>
              <a:headEnd/>
              <a:tailEnd/>
            </a:ln>
          </p:spPr>
          <p:txBody>
            <a:bodyPr anchor="ctr">
              <a:spAutoFit/>
            </a:bodyPr>
            <a:lstStyle/>
            <a:p>
              <a:endParaRPr lang="zh-CN" altLang="en-US"/>
            </a:p>
          </p:txBody>
        </p:sp>
      </p:grpSp>
      <p:graphicFrame>
        <p:nvGraphicFramePr>
          <p:cNvPr id="680965" name="Group 5"/>
          <p:cNvGraphicFramePr>
            <a:graphicFrameLocks noGrp="1"/>
          </p:cNvGraphicFramePr>
          <p:nvPr/>
        </p:nvGraphicFramePr>
        <p:xfrm>
          <a:off x="900113" y="2060575"/>
          <a:ext cx="7581900" cy="4064001"/>
        </p:xfrm>
        <a:graphic>
          <a:graphicData uri="http://schemas.openxmlformats.org/drawingml/2006/table">
            <a:tbl>
              <a:tblPr/>
              <a:tblGrid>
                <a:gridCol w="1516062"/>
                <a:gridCol w="1516063"/>
                <a:gridCol w="1517650"/>
                <a:gridCol w="1516062"/>
                <a:gridCol w="1516063"/>
              </a:tblGrid>
              <a:tr h="1354138">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en-US" sz="3000" b="1" i="0" u="none" strike="noStrike" cap="none" normalizeH="0" baseline="0" smtClean="0">
                          <a:ln>
                            <a:noFill/>
                          </a:ln>
                          <a:solidFill>
                            <a:schemeClr val="tx2"/>
                          </a:solidFill>
                          <a:effectLst/>
                          <a:latin typeface="Arial" pitchFamily="34" charset="0"/>
                          <a:ea typeface="宋体" pitchFamily="2" charset="-122"/>
                        </a:rPr>
                        <a:t>技术</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en-US" sz="3000" b="1" i="0" u="none" strike="noStrike" cap="none" normalizeH="0" baseline="0" smtClean="0">
                          <a:ln>
                            <a:noFill/>
                          </a:ln>
                          <a:solidFill>
                            <a:schemeClr val="tx2"/>
                          </a:solidFill>
                          <a:effectLst/>
                          <a:latin typeface="Arial" pitchFamily="34" charset="0"/>
                          <a:ea typeface="宋体" pitchFamily="2" charset="-122"/>
                        </a:rPr>
                        <a:t>水平</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en-US" sz="3000" b="1" i="0" u="none" strike="noStrike" cap="none" normalizeH="0" baseline="0" smtClean="0">
                          <a:ln>
                            <a:noFill/>
                          </a:ln>
                          <a:solidFill>
                            <a:schemeClr val="tx2"/>
                          </a:solidFill>
                          <a:effectLst/>
                          <a:latin typeface="Arial" pitchFamily="34" charset="0"/>
                          <a:ea typeface="宋体" pitchFamily="2" charset="-122"/>
                        </a:rPr>
                        <a:t>劳动生产率</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en-US" sz="3000" b="1" i="0" u="none" strike="noStrike" cap="none" normalizeH="0" baseline="0" smtClean="0">
                          <a:ln>
                            <a:noFill/>
                          </a:ln>
                          <a:solidFill>
                            <a:schemeClr val="tx2"/>
                          </a:solidFill>
                          <a:effectLst/>
                          <a:latin typeface="Arial" pitchFamily="34" charset="0"/>
                          <a:ea typeface="宋体" pitchFamily="2" charset="-122"/>
                        </a:rPr>
                        <a:t>个别劳动时间</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en-US" sz="3000" b="1" i="0" u="none" strike="noStrike" cap="none" normalizeH="0" baseline="0" smtClean="0">
                          <a:ln>
                            <a:noFill/>
                          </a:ln>
                          <a:solidFill>
                            <a:schemeClr val="tx2"/>
                          </a:solidFill>
                          <a:effectLst/>
                          <a:latin typeface="Arial" pitchFamily="34" charset="0"/>
                          <a:ea typeface="宋体" pitchFamily="2" charset="-122"/>
                        </a:rPr>
                        <a:t>商品</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en-US" sz="3000" b="1" i="0" u="none" strike="noStrike" cap="none" normalizeH="0" baseline="0" smtClean="0">
                          <a:ln>
                            <a:noFill/>
                          </a:ln>
                          <a:solidFill>
                            <a:schemeClr val="tx2"/>
                          </a:solidFill>
                          <a:effectLst/>
                          <a:latin typeface="Arial" pitchFamily="34" charset="0"/>
                          <a:ea typeface="宋体" pitchFamily="2" charset="-122"/>
                        </a:rPr>
                        <a:t>出售</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en-US" sz="3000" b="1" i="0" u="none" strike="noStrike" cap="none" normalizeH="0" baseline="0" smtClean="0">
                          <a:ln>
                            <a:noFill/>
                          </a:ln>
                          <a:solidFill>
                            <a:schemeClr val="tx2"/>
                          </a:solidFill>
                          <a:effectLst/>
                          <a:latin typeface="Arial" pitchFamily="34" charset="0"/>
                          <a:ea typeface="宋体" pitchFamily="2" charset="-122"/>
                        </a:rPr>
                        <a:t>结果</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355725">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en-US" sz="3000" b="1" i="0" u="none" strike="noStrike" cap="none" normalizeH="0" baseline="0" smtClean="0">
                          <a:ln>
                            <a:noFill/>
                          </a:ln>
                          <a:solidFill>
                            <a:srgbClr val="FF0000"/>
                          </a:solidFill>
                          <a:effectLst/>
                          <a:latin typeface="Arial" pitchFamily="34" charset="0"/>
                          <a:ea typeface="方正姚体" pitchFamily="2" charset="-122"/>
                        </a:rPr>
                        <a:t>先进</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endParaRPr kumimoji="0" lang="zh-CN" altLang="en-US" sz="3500" b="1" i="0" u="none" strike="noStrike" cap="none" normalizeH="0" baseline="0" smtClean="0">
                        <a:ln>
                          <a:noFill/>
                        </a:ln>
                        <a:solidFill>
                          <a:schemeClr val="accent2"/>
                        </a:solidFill>
                        <a:effectLst/>
                        <a:latin typeface="Arial" pitchFamily="34" charset="0"/>
                        <a:ea typeface="楷体_GB2312" pitchFamily="49"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endParaRPr kumimoji="0" lang="zh-CN" altLang="en-US" sz="3500" b="1" i="0" u="none" strike="noStrike" cap="none" normalizeH="0" baseline="0" smtClean="0">
                        <a:ln>
                          <a:noFill/>
                        </a:ln>
                        <a:solidFill>
                          <a:schemeClr val="accent2"/>
                        </a:solidFill>
                        <a:effectLst/>
                        <a:latin typeface="Arial" pitchFamily="34" charset="0"/>
                        <a:ea typeface="楷体_GB2312" pitchFamily="49"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endParaRPr kumimoji="0" lang="zh-CN" altLang="en-US" sz="3500" b="1" i="0" u="none" strike="noStrike" cap="none" normalizeH="0" baseline="0" smtClean="0">
                        <a:ln>
                          <a:noFill/>
                        </a:ln>
                        <a:solidFill>
                          <a:schemeClr val="accent2"/>
                        </a:solidFill>
                        <a:effectLst/>
                        <a:latin typeface="Arial" pitchFamily="34" charset="0"/>
                        <a:ea typeface="楷体_GB2312" pitchFamily="49"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endParaRPr kumimoji="0" lang="zh-CN" altLang="en-US" sz="3500" b="1" i="0" u="none" strike="noStrike" cap="none" normalizeH="0" baseline="0" smtClean="0">
                        <a:ln>
                          <a:noFill/>
                        </a:ln>
                        <a:solidFill>
                          <a:schemeClr val="accent2"/>
                        </a:solidFill>
                        <a:effectLst/>
                        <a:latin typeface="楷体_GB2312" pitchFamily="49" charset="-122"/>
                        <a:ea typeface="楷体_GB2312" pitchFamily="49" charset="-122"/>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354138">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en-US" sz="3000" b="1" i="0" u="none" strike="noStrike" cap="none" normalizeH="0" baseline="0" smtClean="0">
                          <a:ln>
                            <a:noFill/>
                          </a:ln>
                          <a:solidFill>
                            <a:srgbClr val="006600"/>
                          </a:solidFill>
                          <a:effectLst/>
                          <a:latin typeface="Arial" pitchFamily="34" charset="0"/>
                          <a:ea typeface="方正姚体" pitchFamily="2" charset="-122"/>
                        </a:rPr>
                        <a:t>落后</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endParaRPr kumimoji="0" lang="zh-CN" altLang="en-US" sz="3500" b="1" i="0" u="none" strike="noStrike" cap="none" normalizeH="0" baseline="0" smtClean="0">
                        <a:ln>
                          <a:noFill/>
                        </a:ln>
                        <a:solidFill>
                          <a:srgbClr val="006600"/>
                        </a:solidFill>
                        <a:effectLst/>
                        <a:latin typeface="Arial" pitchFamily="34" charset="0"/>
                        <a:ea typeface="楷体_GB2312" pitchFamily="49"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endParaRPr kumimoji="0" lang="zh-CN" altLang="en-US" sz="3500" b="1" i="0" u="none" strike="noStrike" cap="none" normalizeH="0" baseline="0" smtClean="0">
                        <a:ln>
                          <a:noFill/>
                        </a:ln>
                        <a:solidFill>
                          <a:srgbClr val="006600"/>
                        </a:solidFill>
                        <a:effectLst/>
                        <a:latin typeface="Arial" pitchFamily="34" charset="0"/>
                        <a:ea typeface="楷体_GB2312" pitchFamily="49"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endParaRPr kumimoji="0" lang="zh-CN" altLang="en-US" sz="3500" b="1" i="0" u="none" strike="noStrike" cap="none" normalizeH="0" baseline="0" smtClean="0">
                        <a:ln>
                          <a:noFill/>
                        </a:ln>
                        <a:solidFill>
                          <a:srgbClr val="006600"/>
                        </a:solidFill>
                        <a:effectLst/>
                        <a:latin typeface="Arial" pitchFamily="34" charset="0"/>
                        <a:ea typeface="楷体_GB2312" pitchFamily="49"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endParaRPr kumimoji="0" lang="zh-CN" altLang="en-US" sz="3500" b="1" i="0" u="none" strike="noStrike" cap="none" normalizeH="0" baseline="0" smtClean="0">
                        <a:ln>
                          <a:noFill/>
                        </a:ln>
                        <a:solidFill>
                          <a:srgbClr val="006600"/>
                        </a:solidFill>
                        <a:effectLst/>
                        <a:latin typeface="楷体_GB2312" pitchFamily="49" charset="-122"/>
                        <a:ea typeface="楷体_GB2312" pitchFamily="49" charset="-122"/>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80991" name="Rectangle 31"/>
          <p:cNvSpPr>
            <a:spLocks noChangeArrowheads="1"/>
          </p:cNvSpPr>
          <p:nvPr/>
        </p:nvSpPr>
        <p:spPr bwMode="auto">
          <a:xfrm>
            <a:off x="2779713" y="3709988"/>
            <a:ext cx="644525" cy="641350"/>
          </a:xfrm>
          <a:prstGeom prst="rect">
            <a:avLst/>
          </a:prstGeom>
          <a:noFill/>
          <a:ln w="9525">
            <a:noFill/>
            <a:miter lim="800000"/>
            <a:headEnd/>
            <a:tailEnd/>
          </a:ln>
        </p:spPr>
        <p:txBody>
          <a:bodyPr wrap="none">
            <a:spAutoFit/>
          </a:bodyPr>
          <a:lstStyle/>
          <a:p>
            <a:pPr>
              <a:spcBef>
                <a:spcPct val="0"/>
              </a:spcBef>
            </a:pPr>
            <a:r>
              <a:rPr lang="zh-CN" altLang="en-US" sz="3600" b="1">
                <a:solidFill>
                  <a:srgbClr val="FF0000"/>
                </a:solidFill>
                <a:ea typeface="楷体_GB2312" pitchFamily="49" charset="-122"/>
              </a:rPr>
              <a:t>高</a:t>
            </a:r>
          </a:p>
        </p:txBody>
      </p:sp>
      <p:sp>
        <p:nvSpPr>
          <p:cNvPr id="680992" name="Rectangle 32"/>
          <p:cNvSpPr>
            <a:spLocks noChangeArrowheads="1"/>
          </p:cNvSpPr>
          <p:nvPr/>
        </p:nvSpPr>
        <p:spPr bwMode="auto">
          <a:xfrm>
            <a:off x="2843213" y="5106988"/>
            <a:ext cx="644525" cy="641350"/>
          </a:xfrm>
          <a:prstGeom prst="rect">
            <a:avLst/>
          </a:prstGeom>
          <a:noFill/>
          <a:ln w="9525">
            <a:noFill/>
            <a:miter lim="800000"/>
            <a:headEnd/>
            <a:tailEnd/>
          </a:ln>
        </p:spPr>
        <p:txBody>
          <a:bodyPr wrap="none">
            <a:spAutoFit/>
          </a:bodyPr>
          <a:lstStyle/>
          <a:p>
            <a:pPr>
              <a:spcBef>
                <a:spcPct val="0"/>
              </a:spcBef>
            </a:pPr>
            <a:r>
              <a:rPr lang="zh-CN" altLang="en-US" sz="3600" b="1">
                <a:solidFill>
                  <a:srgbClr val="006600"/>
                </a:solidFill>
                <a:ea typeface="楷体_GB2312" pitchFamily="49" charset="-122"/>
              </a:rPr>
              <a:t>低</a:t>
            </a:r>
          </a:p>
        </p:txBody>
      </p:sp>
      <p:sp>
        <p:nvSpPr>
          <p:cNvPr id="680993" name="Rectangle 33"/>
          <p:cNvSpPr>
            <a:spLocks noChangeArrowheads="1"/>
          </p:cNvSpPr>
          <p:nvPr/>
        </p:nvSpPr>
        <p:spPr bwMode="auto">
          <a:xfrm>
            <a:off x="4418013" y="3735388"/>
            <a:ext cx="644525" cy="641350"/>
          </a:xfrm>
          <a:prstGeom prst="rect">
            <a:avLst/>
          </a:prstGeom>
          <a:noFill/>
          <a:ln w="9525">
            <a:noFill/>
            <a:miter lim="800000"/>
            <a:headEnd/>
            <a:tailEnd/>
          </a:ln>
        </p:spPr>
        <p:txBody>
          <a:bodyPr wrap="none">
            <a:spAutoFit/>
          </a:bodyPr>
          <a:lstStyle/>
          <a:p>
            <a:pPr>
              <a:spcBef>
                <a:spcPct val="0"/>
              </a:spcBef>
            </a:pPr>
            <a:r>
              <a:rPr lang="zh-CN" altLang="en-US" sz="3600" b="1">
                <a:solidFill>
                  <a:srgbClr val="FF0000"/>
                </a:solidFill>
                <a:ea typeface="楷体_GB2312" pitchFamily="49" charset="-122"/>
              </a:rPr>
              <a:t>少</a:t>
            </a:r>
          </a:p>
        </p:txBody>
      </p:sp>
      <p:sp>
        <p:nvSpPr>
          <p:cNvPr id="680994" name="Rectangle 34"/>
          <p:cNvSpPr>
            <a:spLocks noChangeArrowheads="1"/>
          </p:cNvSpPr>
          <p:nvPr/>
        </p:nvSpPr>
        <p:spPr bwMode="auto">
          <a:xfrm>
            <a:off x="4456113" y="5119688"/>
            <a:ext cx="644525" cy="641350"/>
          </a:xfrm>
          <a:prstGeom prst="rect">
            <a:avLst/>
          </a:prstGeom>
          <a:noFill/>
          <a:ln w="9525">
            <a:noFill/>
            <a:miter lim="800000"/>
            <a:headEnd/>
            <a:tailEnd/>
          </a:ln>
        </p:spPr>
        <p:txBody>
          <a:bodyPr wrap="none">
            <a:spAutoFit/>
          </a:bodyPr>
          <a:lstStyle/>
          <a:p>
            <a:pPr>
              <a:spcBef>
                <a:spcPct val="0"/>
              </a:spcBef>
            </a:pPr>
            <a:r>
              <a:rPr lang="zh-CN" altLang="en-US" sz="3600" b="1">
                <a:solidFill>
                  <a:srgbClr val="006600"/>
                </a:solidFill>
                <a:ea typeface="楷体_GB2312" pitchFamily="49" charset="-122"/>
              </a:rPr>
              <a:t>多</a:t>
            </a:r>
          </a:p>
        </p:txBody>
      </p:sp>
      <p:sp>
        <p:nvSpPr>
          <p:cNvPr id="680995" name="Rectangle 35"/>
          <p:cNvSpPr>
            <a:spLocks noChangeArrowheads="1"/>
          </p:cNvSpPr>
          <p:nvPr/>
        </p:nvSpPr>
        <p:spPr bwMode="auto">
          <a:xfrm>
            <a:off x="5662613" y="3775075"/>
            <a:ext cx="1101725" cy="641350"/>
          </a:xfrm>
          <a:prstGeom prst="rect">
            <a:avLst/>
          </a:prstGeom>
          <a:noFill/>
          <a:ln w="9525">
            <a:noFill/>
            <a:miter lim="800000"/>
            <a:headEnd/>
            <a:tailEnd/>
          </a:ln>
        </p:spPr>
        <p:txBody>
          <a:bodyPr wrap="none">
            <a:spAutoFit/>
          </a:bodyPr>
          <a:lstStyle/>
          <a:p>
            <a:pPr>
              <a:spcBef>
                <a:spcPct val="0"/>
              </a:spcBef>
            </a:pPr>
            <a:r>
              <a:rPr lang="zh-CN" altLang="en-US" sz="3600" b="1">
                <a:solidFill>
                  <a:srgbClr val="FF0000"/>
                </a:solidFill>
                <a:ea typeface="楷体_GB2312" pitchFamily="49" charset="-122"/>
              </a:rPr>
              <a:t>等价</a:t>
            </a:r>
          </a:p>
        </p:txBody>
      </p:sp>
      <p:sp>
        <p:nvSpPr>
          <p:cNvPr id="680996" name="Rectangle 36"/>
          <p:cNvSpPr>
            <a:spLocks noChangeArrowheads="1"/>
          </p:cNvSpPr>
          <p:nvPr/>
        </p:nvSpPr>
        <p:spPr bwMode="auto">
          <a:xfrm>
            <a:off x="5764213" y="5132388"/>
            <a:ext cx="1101725" cy="641350"/>
          </a:xfrm>
          <a:prstGeom prst="rect">
            <a:avLst/>
          </a:prstGeom>
          <a:noFill/>
          <a:ln w="9525">
            <a:noFill/>
            <a:miter lim="800000"/>
            <a:headEnd/>
            <a:tailEnd/>
          </a:ln>
        </p:spPr>
        <p:txBody>
          <a:bodyPr wrap="none">
            <a:spAutoFit/>
          </a:bodyPr>
          <a:lstStyle/>
          <a:p>
            <a:pPr>
              <a:spcBef>
                <a:spcPct val="0"/>
              </a:spcBef>
            </a:pPr>
            <a:r>
              <a:rPr lang="zh-CN" altLang="en-US" sz="3600" b="1">
                <a:solidFill>
                  <a:srgbClr val="006600"/>
                </a:solidFill>
                <a:ea typeface="楷体_GB2312" pitchFamily="49" charset="-122"/>
              </a:rPr>
              <a:t>等价</a:t>
            </a:r>
          </a:p>
        </p:txBody>
      </p:sp>
      <p:sp>
        <p:nvSpPr>
          <p:cNvPr id="680997" name="Rectangle 37"/>
          <p:cNvSpPr>
            <a:spLocks noChangeArrowheads="1"/>
          </p:cNvSpPr>
          <p:nvPr/>
        </p:nvSpPr>
        <p:spPr bwMode="auto">
          <a:xfrm>
            <a:off x="7161213" y="3724275"/>
            <a:ext cx="1101725" cy="641350"/>
          </a:xfrm>
          <a:prstGeom prst="rect">
            <a:avLst/>
          </a:prstGeom>
          <a:noFill/>
          <a:ln w="9525">
            <a:noFill/>
            <a:miter lim="800000"/>
            <a:headEnd/>
            <a:tailEnd/>
          </a:ln>
        </p:spPr>
        <p:txBody>
          <a:bodyPr wrap="none">
            <a:spAutoFit/>
          </a:bodyPr>
          <a:lstStyle/>
          <a:p>
            <a:pPr>
              <a:spcBef>
                <a:spcPct val="0"/>
              </a:spcBef>
            </a:pPr>
            <a:r>
              <a:rPr lang="zh-CN" altLang="en-US" sz="3600" b="1">
                <a:solidFill>
                  <a:srgbClr val="FF0000"/>
                </a:solidFill>
                <a:latin typeface="楷体_GB2312" pitchFamily="49" charset="-122"/>
                <a:ea typeface="楷体_GB2312" pitchFamily="49" charset="-122"/>
              </a:rPr>
              <a:t>多利</a:t>
            </a:r>
          </a:p>
        </p:txBody>
      </p:sp>
      <p:sp>
        <p:nvSpPr>
          <p:cNvPr id="680998" name="Rectangle 38"/>
          <p:cNvSpPr>
            <a:spLocks noChangeArrowheads="1"/>
          </p:cNvSpPr>
          <p:nvPr/>
        </p:nvSpPr>
        <p:spPr bwMode="auto">
          <a:xfrm>
            <a:off x="7148513" y="5157788"/>
            <a:ext cx="1101725" cy="641350"/>
          </a:xfrm>
          <a:prstGeom prst="rect">
            <a:avLst/>
          </a:prstGeom>
          <a:noFill/>
          <a:ln w="9525">
            <a:noFill/>
            <a:miter lim="800000"/>
            <a:headEnd/>
            <a:tailEnd/>
          </a:ln>
        </p:spPr>
        <p:txBody>
          <a:bodyPr wrap="none">
            <a:spAutoFit/>
          </a:bodyPr>
          <a:lstStyle/>
          <a:p>
            <a:pPr>
              <a:spcBef>
                <a:spcPct val="0"/>
              </a:spcBef>
            </a:pPr>
            <a:r>
              <a:rPr lang="zh-CN" altLang="en-US" sz="3600" b="1">
                <a:solidFill>
                  <a:srgbClr val="006600"/>
                </a:solidFill>
                <a:latin typeface="楷体_GB2312" pitchFamily="49" charset="-122"/>
                <a:ea typeface="楷体_GB2312" pitchFamily="49" charset="-122"/>
              </a:rPr>
              <a:t>少利</a:t>
            </a:r>
          </a:p>
        </p:txBody>
      </p:sp>
      <p:sp>
        <p:nvSpPr>
          <p:cNvPr id="680999" name="Rectangle 39"/>
          <p:cNvSpPr>
            <a:spLocks noChangeArrowheads="1"/>
          </p:cNvSpPr>
          <p:nvPr/>
        </p:nvSpPr>
        <p:spPr bwMode="auto">
          <a:xfrm>
            <a:off x="611560" y="908720"/>
            <a:ext cx="6769100" cy="579437"/>
          </a:xfrm>
          <a:prstGeom prst="rect">
            <a:avLst/>
          </a:prstGeom>
          <a:solidFill>
            <a:srgbClr val="CCCCFF"/>
          </a:solidFill>
          <a:ln w="9525">
            <a:noFill/>
            <a:miter lim="800000"/>
            <a:headEnd/>
            <a:tailEnd/>
          </a:ln>
        </p:spPr>
        <p:txBody>
          <a:bodyPr>
            <a:spAutoFit/>
          </a:bodyPr>
          <a:lstStyle/>
          <a:p>
            <a:pPr>
              <a:spcBef>
                <a:spcPct val="0"/>
              </a:spcBef>
            </a:pPr>
            <a:r>
              <a:rPr lang="zh-CN" altLang="en-US" sz="3200" b="1" dirty="0">
                <a:ea typeface="楷体_GB2312" pitchFamily="49" charset="-122"/>
                <a:sym typeface="Webdings" pitchFamily="18" charset="2"/>
              </a:rPr>
              <a:t>自发地</a:t>
            </a:r>
            <a:r>
              <a:rPr lang="zh-CN" altLang="en-US" sz="3200" b="1" dirty="0">
                <a:ea typeface="楷体_GB2312" pitchFamily="49" charset="-122"/>
              </a:rPr>
              <a:t>刺激社会生产力的发展</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680991"/>
                                        </p:tgtEl>
                                        <p:attrNameLst>
                                          <p:attrName>style.visibility</p:attrName>
                                        </p:attrNameLst>
                                      </p:cBhvr>
                                      <p:to>
                                        <p:strVal val="visible"/>
                                      </p:to>
                                    </p:set>
                                    <p:anim calcmode="lin" valueType="num">
                                      <p:cBhvr>
                                        <p:cTn id="7" dur="500" fill="hold"/>
                                        <p:tgtEl>
                                          <p:spTgt spid="680991"/>
                                        </p:tgtEl>
                                        <p:attrNameLst>
                                          <p:attrName>ppt_w</p:attrName>
                                        </p:attrNameLst>
                                      </p:cBhvr>
                                      <p:tavLst>
                                        <p:tav tm="0">
                                          <p:val>
                                            <p:fltVal val="0"/>
                                          </p:val>
                                        </p:tav>
                                        <p:tav tm="100000">
                                          <p:val>
                                            <p:strVal val="#ppt_w"/>
                                          </p:val>
                                        </p:tav>
                                      </p:tavLst>
                                    </p:anim>
                                    <p:anim calcmode="lin" valueType="num">
                                      <p:cBhvr>
                                        <p:cTn id="8" dur="500" fill="hold"/>
                                        <p:tgtEl>
                                          <p:spTgt spid="680991"/>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32" fill="hold" grpId="0" nodeType="clickEffect">
                                  <p:stCondLst>
                                    <p:cond delay="0"/>
                                  </p:stCondLst>
                                  <p:childTnLst>
                                    <p:set>
                                      <p:cBhvr>
                                        <p:cTn id="12" dur="1" fill="hold">
                                          <p:stCondLst>
                                            <p:cond delay="0"/>
                                          </p:stCondLst>
                                        </p:cTn>
                                        <p:tgtEl>
                                          <p:spTgt spid="680992"/>
                                        </p:tgtEl>
                                        <p:attrNameLst>
                                          <p:attrName>style.visibility</p:attrName>
                                        </p:attrNameLst>
                                      </p:cBhvr>
                                      <p:to>
                                        <p:strVal val="visible"/>
                                      </p:to>
                                    </p:set>
                                    <p:anim calcmode="lin" valueType="num">
                                      <p:cBhvr>
                                        <p:cTn id="13" dur="500" fill="hold"/>
                                        <p:tgtEl>
                                          <p:spTgt spid="680992"/>
                                        </p:tgtEl>
                                        <p:attrNameLst>
                                          <p:attrName>ppt_w</p:attrName>
                                        </p:attrNameLst>
                                      </p:cBhvr>
                                      <p:tavLst>
                                        <p:tav tm="0">
                                          <p:val>
                                            <p:strVal val="4*#ppt_w"/>
                                          </p:val>
                                        </p:tav>
                                        <p:tav tm="100000">
                                          <p:val>
                                            <p:strVal val="#ppt_w"/>
                                          </p:val>
                                        </p:tav>
                                      </p:tavLst>
                                    </p:anim>
                                    <p:anim calcmode="lin" valueType="num">
                                      <p:cBhvr>
                                        <p:cTn id="14" dur="500" fill="hold"/>
                                        <p:tgtEl>
                                          <p:spTgt spid="680992"/>
                                        </p:tgtEl>
                                        <p:attrNameLst>
                                          <p:attrName>ppt_h</p:attrName>
                                        </p:attrNameLst>
                                      </p:cBhvr>
                                      <p:tavLst>
                                        <p:tav tm="0">
                                          <p:val>
                                            <p:strVal val="4*#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3" presetClass="entr" presetSubtype="16" fill="hold" grpId="0" nodeType="clickEffect">
                                  <p:stCondLst>
                                    <p:cond delay="0"/>
                                  </p:stCondLst>
                                  <p:childTnLst>
                                    <p:set>
                                      <p:cBhvr>
                                        <p:cTn id="18" dur="1" fill="hold">
                                          <p:stCondLst>
                                            <p:cond delay="0"/>
                                          </p:stCondLst>
                                        </p:cTn>
                                        <p:tgtEl>
                                          <p:spTgt spid="680993"/>
                                        </p:tgtEl>
                                        <p:attrNameLst>
                                          <p:attrName>style.visibility</p:attrName>
                                        </p:attrNameLst>
                                      </p:cBhvr>
                                      <p:to>
                                        <p:strVal val="visible"/>
                                      </p:to>
                                    </p:set>
                                    <p:anim calcmode="lin" valueType="num">
                                      <p:cBhvr>
                                        <p:cTn id="19" dur="500" fill="hold"/>
                                        <p:tgtEl>
                                          <p:spTgt spid="680993"/>
                                        </p:tgtEl>
                                        <p:attrNameLst>
                                          <p:attrName>ppt_w</p:attrName>
                                        </p:attrNameLst>
                                      </p:cBhvr>
                                      <p:tavLst>
                                        <p:tav tm="0">
                                          <p:val>
                                            <p:fltVal val="0"/>
                                          </p:val>
                                        </p:tav>
                                        <p:tav tm="100000">
                                          <p:val>
                                            <p:strVal val="#ppt_w"/>
                                          </p:val>
                                        </p:tav>
                                      </p:tavLst>
                                    </p:anim>
                                    <p:anim calcmode="lin" valueType="num">
                                      <p:cBhvr>
                                        <p:cTn id="20" dur="500" fill="hold"/>
                                        <p:tgtEl>
                                          <p:spTgt spid="680993"/>
                                        </p:tgtEl>
                                        <p:attrNameLst>
                                          <p:attrName>ppt_h</p:attrName>
                                        </p:attrNameLst>
                                      </p:cBhvr>
                                      <p:tavLst>
                                        <p:tav tm="0">
                                          <p:val>
                                            <p:fltVal val="0"/>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23" presetClass="entr" presetSubtype="32" fill="hold" grpId="0" nodeType="clickEffect">
                                  <p:stCondLst>
                                    <p:cond delay="0"/>
                                  </p:stCondLst>
                                  <p:childTnLst>
                                    <p:set>
                                      <p:cBhvr>
                                        <p:cTn id="24" dur="1" fill="hold">
                                          <p:stCondLst>
                                            <p:cond delay="0"/>
                                          </p:stCondLst>
                                        </p:cTn>
                                        <p:tgtEl>
                                          <p:spTgt spid="680994"/>
                                        </p:tgtEl>
                                        <p:attrNameLst>
                                          <p:attrName>style.visibility</p:attrName>
                                        </p:attrNameLst>
                                      </p:cBhvr>
                                      <p:to>
                                        <p:strVal val="visible"/>
                                      </p:to>
                                    </p:set>
                                    <p:anim calcmode="lin" valueType="num">
                                      <p:cBhvr>
                                        <p:cTn id="25" dur="500" fill="hold"/>
                                        <p:tgtEl>
                                          <p:spTgt spid="680994"/>
                                        </p:tgtEl>
                                        <p:attrNameLst>
                                          <p:attrName>ppt_w</p:attrName>
                                        </p:attrNameLst>
                                      </p:cBhvr>
                                      <p:tavLst>
                                        <p:tav tm="0">
                                          <p:val>
                                            <p:strVal val="4*#ppt_w"/>
                                          </p:val>
                                        </p:tav>
                                        <p:tav tm="100000">
                                          <p:val>
                                            <p:strVal val="#ppt_w"/>
                                          </p:val>
                                        </p:tav>
                                      </p:tavLst>
                                    </p:anim>
                                    <p:anim calcmode="lin" valueType="num">
                                      <p:cBhvr>
                                        <p:cTn id="26" dur="500" fill="hold"/>
                                        <p:tgtEl>
                                          <p:spTgt spid="680994"/>
                                        </p:tgtEl>
                                        <p:attrNameLst>
                                          <p:attrName>ppt_h</p:attrName>
                                        </p:attrNameLst>
                                      </p:cBhvr>
                                      <p:tavLst>
                                        <p:tav tm="0">
                                          <p:val>
                                            <p:strVal val="4*#ppt_h"/>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23" presetClass="entr" presetSubtype="16" fill="hold" grpId="0" nodeType="clickEffect">
                                  <p:stCondLst>
                                    <p:cond delay="0"/>
                                  </p:stCondLst>
                                  <p:childTnLst>
                                    <p:set>
                                      <p:cBhvr>
                                        <p:cTn id="30" dur="1" fill="hold">
                                          <p:stCondLst>
                                            <p:cond delay="0"/>
                                          </p:stCondLst>
                                        </p:cTn>
                                        <p:tgtEl>
                                          <p:spTgt spid="680995"/>
                                        </p:tgtEl>
                                        <p:attrNameLst>
                                          <p:attrName>style.visibility</p:attrName>
                                        </p:attrNameLst>
                                      </p:cBhvr>
                                      <p:to>
                                        <p:strVal val="visible"/>
                                      </p:to>
                                    </p:set>
                                    <p:anim calcmode="lin" valueType="num">
                                      <p:cBhvr>
                                        <p:cTn id="31" dur="500" fill="hold"/>
                                        <p:tgtEl>
                                          <p:spTgt spid="680995"/>
                                        </p:tgtEl>
                                        <p:attrNameLst>
                                          <p:attrName>ppt_w</p:attrName>
                                        </p:attrNameLst>
                                      </p:cBhvr>
                                      <p:tavLst>
                                        <p:tav tm="0">
                                          <p:val>
                                            <p:fltVal val="0"/>
                                          </p:val>
                                        </p:tav>
                                        <p:tav tm="100000">
                                          <p:val>
                                            <p:strVal val="#ppt_w"/>
                                          </p:val>
                                        </p:tav>
                                      </p:tavLst>
                                    </p:anim>
                                    <p:anim calcmode="lin" valueType="num">
                                      <p:cBhvr>
                                        <p:cTn id="32" dur="500" fill="hold"/>
                                        <p:tgtEl>
                                          <p:spTgt spid="680995"/>
                                        </p:tgtEl>
                                        <p:attrNameLst>
                                          <p:attrName>ppt_h</p:attrName>
                                        </p:attrNameLst>
                                      </p:cBhvr>
                                      <p:tavLst>
                                        <p:tav tm="0">
                                          <p:val>
                                            <p:fltVal val="0"/>
                                          </p:val>
                                        </p:tav>
                                        <p:tav tm="100000">
                                          <p:val>
                                            <p:strVal val="#ppt_h"/>
                                          </p:val>
                                        </p:tav>
                                      </p:tavLst>
                                    </p:anim>
                                  </p:childTnLst>
                                </p:cTn>
                              </p:par>
                            </p:childTnLst>
                          </p:cTn>
                        </p:par>
                      </p:childTnLst>
                    </p:cTn>
                  </p:par>
                  <p:par>
                    <p:cTn id="33" fill="hold">
                      <p:stCondLst>
                        <p:cond delay="indefinite"/>
                      </p:stCondLst>
                      <p:childTnLst>
                        <p:par>
                          <p:cTn id="34" fill="hold">
                            <p:stCondLst>
                              <p:cond delay="0"/>
                            </p:stCondLst>
                            <p:childTnLst>
                              <p:par>
                                <p:cTn id="35" presetID="23" presetClass="entr" presetSubtype="32" fill="hold" grpId="0" nodeType="clickEffect">
                                  <p:stCondLst>
                                    <p:cond delay="0"/>
                                  </p:stCondLst>
                                  <p:childTnLst>
                                    <p:set>
                                      <p:cBhvr>
                                        <p:cTn id="36" dur="1" fill="hold">
                                          <p:stCondLst>
                                            <p:cond delay="0"/>
                                          </p:stCondLst>
                                        </p:cTn>
                                        <p:tgtEl>
                                          <p:spTgt spid="680996"/>
                                        </p:tgtEl>
                                        <p:attrNameLst>
                                          <p:attrName>style.visibility</p:attrName>
                                        </p:attrNameLst>
                                      </p:cBhvr>
                                      <p:to>
                                        <p:strVal val="visible"/>
                                      </p:to>
                                    </p:set>
                                    <p:anim calcmode="lin" valueType="num">
                                      <p:cBhvr>
                                        <p:cTn id="37" dur="500" fill="hold"/>
                                        <p:tgtEl>
                                          <p:spTgt spid="680996"/>
                                        </p:tgtEl>
                                        <p:attrNameLst>
                                          <p:attrName>ppt_w</p:attrName>
                                        </p:attrNameLst>
                                      </p:cBhvr>
                                      <p:tavLst>
                                        <p:tav tm="0">
                                          <p:val>
                                            <p:strVal val="4*#ppt_w"/>
                                          </p:val>
                                        </p:tav>
                                        <p:tav tm="100000">
                                          <p:val>
                                            <p:strVal val="#ppt_w"/>
                                          </p:val>
                                        </p:tav>
                                      </p:tavLst>
                                    </p:anim>
                                    <p:anim calcmode="lin" valueType="num">
                                      <p:cBhvr>
                                        <p:cTn id="38" dur="500" fill="hold"/>
                                        <p:tgtEl>
                                          <p:spTgt spid="680996"/>
                                        </p:tgtEl>
                                        <p:attrNameLst>
                                          <p:attrName>ppt_h</p:attrName>
                                        </p:attrNameLst>
                                      </p:cBhvr>
                                      <p:tavLst>
                                        <p:tav tm="0">
                                          <p:val>
                                            <p:strVal val="4*#ppt_h"/>
                                          </p:val>
                                        </p:tav>
                                        <p:tav tm="100000">
                                          <p:val>
                                            <p:strVal val="#ppt_h"/>
                                          </p:val>
                                        </p:tav>
                                      </p:tavLst>
                                    </p:anim>
                                  </p:childTnLst>
                                </p:cTn>
                              </p:par>
                            </p:childTnLst>
                          </p:cTn>
                        </p:par>
                      </p:childTnLst>
                    </p:cTn>
                  </p:par>
                  <p:par>
                    <p:cTn id="39" fill="hold">
                      <p:stCondLst>
                        <p:cond delay="indefinite"/>
                      </p:stCondLst>
                      <p:childTnLst>
                        <p:par>
                          <p:cTn id="40" fill="hold">
                            <p:stCondLst>
                              <p:cond delay="0"/>
                            </p:stCondLst>
                            <p:childTnLst>
                              <p:par>
                                <p:cTn id="41" presetID="23" presetClass="entr" presetSubtype="16" fill="hold" grpId="0" nodeType="clickEffect">
                                  <p:stCondLst>
                                    <p:cond delay="0"/>
                                  </p:stCondLst>
                                  <p:childTnLst>
                                    <p:set>
                                      <p:cBhvr>
                                        <p:cTn id="42" dur="1" fill="hold">
                                          <p:stCondLst>
                                            <p:cond delay="0"/>
                                          </p:stCondLst>
                                        </p:cTn>
                                        <p:tgtEl>
                                          <p:spTgt spid="680997"/>
                                        </p:tgtEl>
                                        <p:attrNameLst>
                                          <p:attrName>style.visibility</p:attrName>
                                        </p:attrNameLst>
                                      </p:cBhvr>
                                      <p:to>
                                        <p:strVal val="visible"/>
                                      </p:to>
                                    </p:set>
                                    <p:anim calcmode="lin" valueType="num">
                                      <p:cBhvr>
                                        <p:cTn id="43" dur="500" fill="hold"/>
                                        <p:tgtEl>
                                          <p:spTgt spid="680997"/>
                                        </p:tgtEl>
                                        <p:attrNameLst>
                                          <p:attrName>ppt_w</p:attrName>
                                        </p:attrNameLst>
                                      </p:cBhvr>
                                      <p:tavLst>
                                        <p:tav tm="0">
                                          <p:val>
                                            <p:fltVal val="0"/>
                                          </p:val>
                                        </p:tav>
                                        <p:tav tm="100000">
                                          <p:val>
                                            <p:strVal val="#ppt_w"/>
                                          </p:val>
                                        </p:tav>
                                      </p:tavLst>
                                    </p:anim>
                                    <p:anim calcmode="lin" valueType="num">
                                      <p:cBhvr>
                                        <p:cTn id="44" dur="500" fill="hold"/>
                                        <p:tgtEl>
                                          <p:spTgt spid="680997"/>
                                        </p:tgtEl>
                                        <p:attrNameLst>
                                          <p:attrName>ppt_h</p:attrName>
                                        </p:attrNameLst>
                                      </p:cBhvr>
                                      <p:tavLst>
                                        <p:tav tm="0">
                                          <p:val>
                                            <p:fltVal val="0"/>
                                          </p:val>
                                        </p:tav>
                                        <p:tav tm="100000">
                                          <p:val>
                                            <p:strVal val="#ppt_h"/>
                                          </p:val>
                                        </p:tav>
                                      </p:tavLst>
                                    </p:anim>
                                  </p:childTnLst>
                                </p:cTn>
                              </p:par>
                            </p:childTnLst>
                          </p:cTn>
                        </p:par>
                      </p:childTnLst>
                    </p:cTn>
                  </p:par>
                  <p:par>
                    <p:cTn id="45" fill="hold">
                      <p:stCondLst>
                        <p:cond delay="indefinite"/>
                      </p:stCondLst>
                      <p:childTnLst>
                        <p:par>
                          <p:cTn id="46" fill="hold">
                            <p:stCondLst>
                              <p:cond delay="0"/>
                            </p:stCondLst>
                            <p:childTnLst>
                              <p:par>
                                <p:cTn id="47" presetID="23" presetClass="entr" presetSubtype="32" fill="hold" grpId="0" nodeType="clickEffect">
                                  <p:stCondLst>
                                    <p:cond delay="0"/>
                                  </p:stCondLst>
                                  <p:childTnLst>
                                    <p:set>
                                      <p:cBhvr>
                                        <p:cTn id="48" dur="1" fill="hold">
                                          <p:stCondLst>
                                            <p:cond delay="0"/>
                                          </p:stCondLst>
                                        </p:cTn>
                                        <p:tgtEl>
                                          <p:spTgt spid="680998"/>
                                        </p:tgtEl>
                                        <p:attrNameLst>
                                          <p:attrName>style.visibility</p:attrName>
                                        </p:attrNameLst>
                                      </p:cBhvr>
                                      <p:to>
                                        <p:strVal val="visible"/>
                                      </p:to>
                                    </p:set>
                                    <p:anim calcmode="lin" valueType="num">
                                      <p:cBhvr>
                                        <p:cTn id="49" dur="500" fill="hold"/>
                                        <p:tgtEl>
                                          <p:spTgt spid="680998"/>
                                        </p:tgtEl>
                                        <p:attrNameLst>
                                          <p:attrName>ppt_w</p:attrName>
                                        </p:attrNameLst>
                                      </p:cBhvr>
                                      <p:tavLst>
                                        <p:tav tm="0">
                                          <p:val>
                                            <p:strVal val="4*#ppt_w"/>
                                          </p:val>
                                        </p:tav>
                                        <p:tav tm="100000">
                                          <p:val>
                                            <p:strVal val="#ppt_w"/>
                                          </p:val>
                                        </p:tav>
                                      </p:tavLst>
                                    </p:anim>
                                    <p:anim calcmode="lin" valueType="num">
                                      <p:cBhvr>
                                        <p:cTn id="50" dur="500" fill="hold"/>
                                        <p:tgtEl>
                                          <p:spTgt spid="680998"/>
                                        </p:tgtEl>
                                        <p:attrNameLst>
                                          <p:attrName>ppt_h</p:attrName>
                                        </p:attrNameLst>
                                      </p:cBhvr>
                                      <p:tavLst>
                                        <p:tav tm="0">
                                          <p:val>
                                            <p:strVal val="4*#ppt_h"/>
                                          </p:val>
                                        </p:tav>
                                        <p:tav tm="100000">
                                          <p:val>
                                            <p:strVal val="#ppt_h"/>
                                          </p:val>
                                        </p:tav>
                                      </p:tavLst>
                                    </p:anim>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680999"/>
                                        </p:tgtEl>
                                        <p:attrNameLst>
                                          <p:attrName>style.visibility</p:attrName>
                                        </p:attrNameLst>
                                      </p:cBhvr>
                                      <p:to>
                                        <p:strVal val="visible"/>
                                      </p:to>
                                    </p:set>
                                    <p:animEffect transition="in" filter="wipe(left)">
                                      <p:cBhvr>
                                        <p:cTn id="55" dur="500"/>
                                        <p:tgtEl>
                                          <p:spTgt spid="6809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0991" grpId="0" autoUpdateAnimBg="0"/>
      <p:bldP spid="680992" grpId="0" autoUpdateAnimBg="0"/>
      <p:bldP spid="680993" grpId="0" autoUpdateAnimBg="0"/>
      <p:bldP spid="680994" grpId="0" autoUpdateAnimBg="0"/>
      <p:bldP spid="680995" grpId="0" autoUpdateAnimBg="0"/>
      <p:bldP spid="680996" grpId="0" autoUpdateAnimBg="0"/>
      <p:bldP spid="680997" grpId="0" autoUpdateAnimBg="0"/>
      <p:bldP spid="680998" grpId="0" autoUpdateAnimBg="0"/>
      <p:bldP spid="680999" grpId="0" animBg="1"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59632" y="908720"/>
            <a:ext cx="6840760" cy="4031873"/>
          </a:xfrm>
          <a:prstGeom prst="rect">
            <a:avLst/>
          </a:prstGeom>
          <a:noFill/>
        </p:spPr>
        <p:txBody>
          <a:bodyPr wrap="square" rtlCol="0">
            <a:spAutoFit/>
          </a:bodyPr>
          <a:lstStyle/>
          <a:p>
            <a:pPr>
              <a:lnSpc>
                <a:spcPct val="200000"/>
              </a:lnSpc>
            </a:pPr>
            <a:r>
              <a:rPr lang="zh-CN" altLang="en-US" sz="3200" b="1" dirty="0" smtClean="0">
                <a:ea typeface="华文黑体" pitchFamily="49" charset="-122"/>
              </a:rPr>
              <a:t>学习重点：</a:t>
            </a:r>
            <a:endParaRPr lang="en-US" altLang="zh-CN" sz="3200" b="1" dirty="0" smtClean="0">
              <a:ea typeface="华文黑体" pitchFamily="49" charset="-122"/>
            </a:endParaRPr>
          </a:p>
          <a:p>
            <a:pPr>
              <a:lnSpc>
                <a:spcPct val="200000"/>
              </a:lnSpc>
            </a:pPr>
            <a:r>
              <a:rPr lang="zh-CN" altLang="en-US" sz="3200" b="1" dirty="0" smtClean="0">
                <a:ea typeface="华文黑体" pitchFamily="49" charset="-122"/>
              </a:rPr>
              <a:t>一、价值规律及其作用</a:t>
            </a:r>
            <a:endParaRPr lang="en-US" altLang="zh-CN" sz="3200" b="1" dirty="0" smtClean="0">
              <a:ea typeface="华文黑体" pitchFamily="49" charset="-122"/>
            </a:endParaRPr>
          </a:p>
          <a:p>
            <a:pPr>
              <a:lnSpc>
                <a:spcPct val="200000"/>
              </a:lnSpc>
            </a:pPr>
            <a:r>
              <a:rPr lang="zh-CN" altLang="en-US" sz="3200" b="1" dirty="0" smtClean="0">
                <a:ea typeface="华文黑体" pitchFamily="49" charset="-122"/>
              </a:rPr>
              <a:t>二、剩余价值及其生产方法</a:t>
            </a:r>
            <a:endParaRPr lang="en-US" altLang="zh-CN" sz="3200" b="1" dirty="0" smtClean="0">
              <a:ea typeface="华文黑体" pitchFamily="49" charset="-122"/>
            </a:endParaRPr>
          </a:p>
          <a:p>
            <a:pPr>
              <a:lnSpc>
                <a:spcPct val="200000"/>
              </a:lnSpc>
            </a:pPr>
            <a:r>
              <a:rPr lang="zh-CN" altLang="en-US" sz="3200" b="1" dirty="0" smtClean="0">
                <a:ea typeface="华文黑体" pitchFamily="49" charset="-122"/>
              </a:rPr>
              <a:t>三、资本主义必然被社会主义所取代</a:t>
            </a:r>
            <a:endParaRPr lang="zh-CN" altLang="en-US" sz="3200" b="1" dirty="0">
              <a:ea typeface="华文黑体" pitchFamily="49"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1986" name="Rectangle 2"/>
          <p:cNvSpPr>
            <a:spLocks noChangeArrowheads="1"/>
          </p:cNvSpPr>
          <p:nvPr/>
        </p:nvSpPr>
        <p:spPr bwMode="auto">
          <a:xfrm>
            <a:off x="1619250" y="692150"/>
            <a:ext cx="6626225" cy="584775"/>
          </a:xfrm>
          <a:prstGeom prst="rect">
            <a:avLst/>
          </a:prstGeom>
          <a:solidFill>
            <a:srgbClr val="CCCCFF"/>
          </a:solidFill>
          <a:ln w="9525">
            <a:noFill/>
            <a:miter lim="800000"/>
            <a:headEnd/>
            <a:tailEnd/>
          </a:ln>
        </p:spPr>
        <p:txBody>
          <a:bodyPr>
            <a:spAutoFit/>
          </a:bodyPr>
          <a:lstStyle/>
          <a:p>
            <a:r>
              <a:rPr lang="zh-CN" altLang="en-US" sz="3200" b="1" dirty="0">
                <a:ea typeface="楷体_GB2312" pitchFamily="49" charset="-122"/>
                <a:sym typeface="Webdings" pitchFamily="18" charset="2"/>
              </a:rPr>
              <a:t></a:t>
            </a:r>
            <a:r>
              <a:rPr lang="zh-CN" altLang="en-US" sz="3200" b="1" dirty="0">
                <a:ea typeface="楷体_GB2312" pitchFamily="49" charset="-122"/>
              </a:rPr>
              <a:t>自发地调节社会收入的分配</a:t>
            </a:r>
          </a:p>
        </p:txBody>
      </p:sp>
      <p:sp>
        <p:nvSpPr>
          <p:cNvPr id="681987" name="AutoShape 3"/>
          <p:cNvSpPr>
            <a:spLocks noChangeArrowheads="1"/>
          </p:cNvSpPr>
          <p:nvPr/>
        </p:nvSpPr>
        <p:spPr bwMode="auto">
          <a:xfrm>
            <a:off x="2438400" y="1905000"/>
            <a:ext cx="685800" cy="3124200"/>
          </a:xfrm>
          <a:prstGeom prst="cube">
            <a:avLst>
              <a:gd name="adj" fmla="val 25000"/>
            </a:avLst>
          </a:prstGeom>
          <a:gradFill rotWithShape="0">
            <a:gsLst>
              <a:gs pos="0">
                <a:schemeClr val="accent1"/>
              </a:gs>
              <a:gs pos="50000">
                <a:schemeClr val="bg1"/>
              </a:gs>
              <a:gs pos="100000">
                <a:schemeClr val="accent1"/>
              </a:gs>
            </a:gsLst>
            <a:lin ang="5400000" scaled="1"/>
          </a:gradFill>
          <a:ln w="9525">
            <a:solidFill>
              <a:schemeClr val="tx1"/>
            </a:solidFill>
            <a:miter lim="800000"/>
            <a:headEnd/>
            <a:tailEnd/>
          </a:ln>
          <a:effectLst/>
        </p:spPr>
        <p:txBody>
          <a:bodyPr wrap="none" anchor="ctr"/>
          <a:lstStyle/>
          <a:p>
            <a:pPr>
              <a:defRPr/>
            </a:pPr>
            <a:endParaRPr lang="zh-CN" altLang="en-US">
              <a:latin typeface="Arial" charset="0"/>
            </a:endParaRPr>
          </a:p>
        </p:txBody>
      </p:sp>
      <p:sp>
        <p:nvSpPr>
          <p:cNvPr id="681988" name="AutoShape 4"/>
          <p:cNvSpPr>
            <a:spLocks noChangeArrowheads="1"/>
          </p:cNvSpPr>
          <p:nvPr/>
        </p:nvSpPr>
        <p:spPr bwMode="auto">
          <a:xfrm>
            <a:off x="5638800" y="2971800"/>
            <a:ext cx="685800" cy="2057400"/>
          </a:xfrm>
          <a:prstGeom prst="cube">
            <a:avLst>
              <a:gd name="adj" fmla="val 25000"/>
            </a:avLst>
          </a:prstGeom>
          <a:gradFill rotWithShape="0">
            <a:gsLst>
              <a:gs pos="0">
                <a:srgbClr val="FFFF00"/>
              </a:gs>
              <a:gs pos="50000">
                <a:srgbClr val="FFFFFF"/>
              </a:gs>
              <a:gs pos="100000">
                <a:srgbClr val="FFFF00"/>
              </a:gs>
            </a:gsLst>
            <a:lin ang="5400000" scaled="1"/>
          </a:gradFill>
          <a:ln w="9525">
            <a:solidFill>
              <a:schemeClr val="tx1"/>
            </a:solidFill>
            <a:miter lim="800000"/>
            <a:headEnd/>
            <a:tailEnd/>
          </a:ln>
        </p:spPr>
        <p:txBody>
          <a:bodyPr wrap="none" anchor="ctr"/>
          <a:lstStyle/>
          <a:p>
            <a:endParaRPr lang="zh-CN" altLang="en-US"/>
          </a:p>
        </p:txBody>
      </p:sp>
      <p:sp>
        <p:nvSpPr>
          <p:cNvPr id="681989" name="AutoShape 5"/>
          <p:cNvSpPr>
            <a:spLocks noChangeArrowheads="1"/>
          </p:cNvSpPr>
          <p:nvPr/>
        </p:nvSpPr>
        <p:spPr bwMode="auto">
          <a:xfrm>
            <a:off x="6553200" y="2438400"/>
            <a:ext cx="685800" cy="2514600"/>
          </a:xfrm>
          <a:prstGeom prst="cube">
            <a:avLst>
              <a:gd name="adj" fmla="val 25000"/>
            </a:avLst>
          </a:prstGeom>
          <a:gradFill rotWithShape="0">
            <a:gsLst>
              <a:gs pos="0">
                <a:schemeClr val="hlink"/>
              </a:gs>
              <a:gs pos="50000">
                <a:srgbClr val="FFFFFF"/>
              </a:gs>
              <a:gs pos="100000">
                <a:schemeClr val="hlink"/>
              </a:gs>
            </a:gsLst>
            <a:lin ang="5400000" scaled="1"/>
          </a:gradFill>
          <a:ln w="9525">
            <a:solidFill>
              <a:schemeClr val="tx1"/>
            </a:solidFill>
            <a:miter lim="800000"/>
            <a:headEnd/>
            <a:tailEnd/>
          </a:ln>
          <a:effectLst/>
        </p:spPr>
        <p:txBody>
          <a:bodyPr wrap="none" anchor="ctr"/>
          <a:lstStyle/>
          <a:p>
            <a:pPr>
              <a:defRPr/>
            </a:pPr>
            <a:endParaRPr lang="zh-CN" altLang="en-US">
              <a:latin typeface="Arial" charset="0"/>
            </a:endParaRPr>
          </a:p>
        </p:txBody>
      </p:sp>
      <p:sp>
        <p:nvSpPr>
          <p:cNvPr id="681990" name="AutoShape 6"/>
          <p:cNvSpPr>
            <a:spLocks noChangeArrowheads="1"/>
          </p:cNvSpPr>
          <p:nvPr/>
        </p:nvSpPr>
        <p:spPr bwMode="auto">
          <a:xfrm>
            <a:off x="7467600" y="1905000"/>
            <a:ext cx="685800" cy="2971800"/>
          </a:xfrm>
          <a:prstGeom prst="cube">
            <a:avLst>
              <a:gd name="adj" fmla="val 25000"/>
            </a:avLst>
          </a:prstGeom>
          <a:gradFill rotWithShape="0">
            <a:gsLst>
              <a:gs pos="0">
                <a:schemeClr val="accent1"/>
              </a:gs>
              <a:gs pos="50000">
                <a:schemeClr val="bg1"/>
              </a:gs>
              <a:gs pos="100000">
                <a:schemeClr val="accent1"/>
              </a:gs>
            </a:gsLst>
            <a:lin ang="5400000" scaled="1"/>
          </a:gradFill>
          <a:ln w="9525">
            <a:solidFill>
              <a:schemeClr val="tx1"/>
            </a:solidFill>
            <a:miter lim="800000"/>
            <a:headEnd/>
            <a:tailEnd/>
          </a:ln>
          <a:effectLst/>
        </p:spPr>
        <p:txBody>
          <a:bodyPr wrap="none" anchor="ctr"/>
          <a:lstStyle/>
          <a:p>
            <a:pPr>
              <a:defRPr/>
            </a:pPr>
            <a:endParaRPr lang="zh-CN" altLang="en-US">
              <a:latin typeface="Arial" charset="0"/>
            </a:endParaRPr>
          </a:p>
        </p:txBody>
      </p:sp>
      <p:sp>
        <p:nvSpPr>
          <p:cNvPr id="681991" name="Text Box 7"/>
          <p:cNvSpPr txBox="1">
            <a:spLocks noChangeArrowheads="1"/>
          </p:cNvSpPr>
          <p:nvPr/>
        </p:nvSpPr>
        <p:spPr bwMode="auto">
          <a:xfrm>
            <a:off x="5724128" y="2708920"/>
            <a:ext cx="533400" cy="579438"/>
          </a:xfrm>
          <a:prstGeom prst="rect">
            <a:avLst/>
          </a:prstGeom>
          <a:noFill/>
          <a:ln w="9525">
            <a:noFill/>
            <a:miter lim="800000"/>
            <a:headEnd/>
            <a:tailEnd/>
          </a:ln>
        </p:spPr>
        <p:txBody>
          <a:bodyPr>
            <a:spAutoFit/>
          </a:bodyPr>
          <a:lstStyle/>
          <a:p>
            <a:r>
              <a:rPr lang="zh-CN" altLang="en-US" b="1" dirty="0">
                <a:ea typeface="楷体_GB2312" pitchFamily="49" charset="-122"/>
              </a:rPr>
              <a:t>甲</a:t>
            </a:r>
          </a:p>
        </p:txBody>
      </p:sp>
      <p:sp>
        <p:nvSpPr>
          <p:cNvPr id="681992" name="Text Box 8"/>
          <p:cNvSpPr txBox="1">
            <a:spLocks noChangeArrowheads="1"/>
          </p:cNvSpPr>
          <p:nvPr/>
        </p:nvSpPr>
        <p:spPr bwMode="auto">
          <a:xfrm>
            <a:off x="6588224" y="2204864"/>
            <a:ext cx="533400" cy="579438"/>
          </a:xfrm>
          <a:prstGeom prst="rect">
            <a:avLst/>
          </a:prstGeom>
          <a:noFill/>
          <a:ln w="9525">
            <a:noFill/>
            <a:miter lim="800000"/>
            <a:headEnd/>
            <a:tailEnd/>
          </a:ln>
        </p:spPr>
        <p:txBody>
          <a:bodyPr>
            <a:spAutoFit/>
          </a:bodyPr>
          <a:lstStyle/>
          <a:p>
            <a:r>
              <a:rPr lang="zh-CN" altLang="en-US" b="1" dirty="0">
                <a:ea typeface="楷体_GB2312" pitchFamily="49" charset="-122"/>
              </a:rPr>
              <a:t>乙</a:t>
            </a:r>
          </a:p>
        </p:txBody>
      </p:sp>
      <p:sp>
        <p:nvSpPr>
          <p:cNvPr id="681993" name="Text Box 9"/>
          <p:cNvSpPr txBox="1">
            <a:spLocks noChangeArrowheads="1"/>
          </p:cNvSpPr>
          <p:nvPr/>
        </p:nvSpPr>
        <p:spPr bwMode="auto">
          <a:xfrm>
            <a:off x="7524328" y="1772816"/>
            <a:ext cx="685800" cy="579438"/>
          </a:xfrm>
          <a:prstGeom prst="rect">
            <a:avLst/>
          </a:prstGeom>
          <a:noFill/>
          <a:ln w="9525">
            <a:noFill/>
            <a:miter lim="800000"/>
            <a:headEnd/>
            <a:tailEnd/>
          </a:ln>
        </p:spPr>
        <p:txBody>
          <a:bodyPr>
            <a:spAutoFit/>
          </a:bodyPr>
          <a:lstStyle/>
          <a:p>
            <a:r>
              <a:rPr lang="zh-CN" altLang="en-US" b="1" dirty="0">
                <a:ea typeface="楷体_GB2312" pitchFamily="49" charset="-122"/>
              </a:rPr>
              <a:t>丙</a:t>
            </a:r>
          </a:p>
        </p:txBody>
      </p:sp>
      <p:sp>
        <p:nvSpPr>
          <p:cNvPr id="681994" name="Rectangle 10"/>
          <p:cNvSpPr>
            <a:spLocks noChangeArrowheads="1"/>
          </p:cNvSpPr>
          <p:nvPr/>
        </p:nvSpPr>
        <p:spPr bwMode="auto">
          <a:xfrm>
            <a:off x="5638800" y="3124200"/>
            <a:ext cx="533400" cy="1554163"/>
          </a:xfrm>
          <a:prstGeom prst="rect">
            <a:avLst/>
          </a:prstGeom>
          <a:noFill/>
          <a:ln w="9525">
            <a:noFill/>
            <a:miter lim="800000"/>
            <a:headEnd/>
            <a:tailEnd/>
          </a:ln>
        </p:spPr>
        <p:txBody>
          <a:bodyPr>
            <a:spAutoFit/>
          </a:bodyPr>
          <a:lstStyle/>
          <a:p>
            <a:pPr>
              <a:spcBef>
                <a:spcPct val="0"/>
              </a:spcBef>
            </a:pPr>
            <a:r>
              <a:rPr lang="en-US" altLang="zh-CN" b="1">
                <a:solidFill>
                  <a:srgbClr val="FF00FF"/>
                </a:solidFill>
                <a:latin typeface="楷体_GB2312" pitchFamily="49" charset="-122"/>
                <a:ea typeface="楷体_GB2312" pitchFamily="49" charset="-122"/>
              </a:rPr>
              <a:t>4</a:t>
            </a:r>
            <a:r>
              <a:rPr lang="zh-CN" altLang="en-US" b="1">
                <a:solidFill>
                  <a:srgbClr val="FF00FF"/>
                </a:solidFill>
                <a:latin typeface="楷体_GB2312" pitchFamily="49" charset="-122"/>
                <a:ea typeface="楷体_GB2312" pitchFamily="49" charset="-122"/>
              </a:rPr>
              <a:t>小时</a:t>
            </a:r>
          </a:p>
        </p:txBody>
      </p:sp>
      <p:sp>
        <p:nvSpPr>
          <p:cNvPr id="681995" name="Rectangle 11"/>
          <p:cNvSpPr>
            <a:spLocks noChangeArrowheads="1"/>
          </p:cNvSpPr>
          <p:nvPr/>
        </p:nvSpPr>
        <p:spPr bwMode="auto">
          <a:xfrm>
            <a:off x="6553200" y="3124200"/>
            <a:ext cx="609600" cy="1554163"/>
          </a:xfrm>
          <a:prstGeom prst="rect">
            <a:avLst/>
          </a:prstGeom>
          <a:noFill/>
          <a:ln w="9525">
            <a:noFill/>
            <a:miter lim="800000"/>
            <a:headEnd/>
            <a:tailEnd/>
          </a:ln>
        </p:spPr>
        <p:txBody>
          <a:bodyPr>
            <a:spAutoFit/>
          </a:bodyPr>
          <a:lstStyle/>
          <a:p>
            <a:pPr>
              <a:spcBef>
                <a:spcPct val="0"/>
              </a:spcBef>
            </a:pPr>
            <a:r>
              <a:rPr lang="en-US" altLang="zh-CN" b="1">
                <a:solidFill>
                  <a:srgbClr val="FF00FF"/>
                </a:solidFill>
                <a:latin typeface="楷体_GB2312" pitchFamily="49" charset="-122"/>
                <a:ea typeface="楷体_GB2312" pitchFamily="49" charset="-122"/>
              </a:rPr>
              <a:t>5</a:t>
            </a:r>
            <a:r>
              <a:rPr lang="zh-CN" altLang="en-US" b="1">
                <a:solidFill>
                  <a:srgbClr val="FF00FF"/>
                </a:solidFill>
                <a:latin typeface="楷体_GB2312" pitchFamily="49" charset="-122"/>
                <a:ea typeface="楷体_GB2312" pitchFamily="49" charset="-122"/>
              </a:rPr>
              <a:t>小时</a:t>
            </a:r>
          </a:p>
        </p:txBody>
      </p:sp>
      <p:sp>
        <p:nvSpPr>
          <p:cNvPr id="681996" name="Rectangle 12"/>
          <p:cNvSpPr>
            <a:spLocks noChangeArrowheads="1"/>
          </p:cNvSpPr>
          <p:nvPr/>
        </p:nvSpPr>
        <p:spPr bwMode="auto">
          <a:xfrm>
            <a:off x="7467600" y="2743200"/>
            <a:ext cx="609600" cy="1554163"/>
          </a:xfrm>
          <a:prstGeom prst="rect">
            <a:avLst/>
          </a:prstGeom>
          <a:noFill/>
          <a:ln w="9525">
            <a:noFill/>
            <a:miter lim="800000"/>
            <a:headEnd/>
            <a:tailEnd/>
          </a:ln>
        </p:spPr>
        <p:txBody>
          <a:bodyPr>
            <a:spAutoFit/>
          </a:bodyPr>
          <a:lstStyle/>
          <a:p>
            <a:pPr>
              <a:spcBef>
                <a:spcPct val="0"/>
              </a:spcBef>
            </a:pPr>
            <a:r>
              <a:rPr lang="en-US" altLang="zh-CN" b="1">
                <a:solidFill>
                  <a:srgbClr val="FF00FF"/>
                </a:solidFill>
                <a:latin typeface="楷体_GB2312" pitchFamily="49" charset="-122"/>
                <a:ea typeface="楷体_GB2312" pitchFamily="49" charset="-122"/>
              </a:rPr>
              <a:t>6</a:t>
            </a:r>
            <a:r>
              <a:rPr lang="zh-CN" altLang="en-US" b="1">
                <a:solidFill>
                  <a:srgbClr val="FF00FF"/>
                </a:solidFill>
                <a:latin typeface="楷体_GB2312" pitchFamily="49" charset="-122"/>
                <a:ea typeface="楷体_GB2312" pitchFamily="49" charset="-122"/>
              </a:rPr>
              <a:t>小时</a:t>
            </a:r>
          </a:p>
        </p:txBody>
      </p:sp>
      <p:sp>
        <p:nvSpPr>
          <p:cNvPr id="681997" name="AutoShape 13"/>
          <p:cNvSpPr>
            <a:spLocks noChangeArrowheads="1"/>
          </p:cNvSpPr>
          <p:nvPr/>
        </p:nvSpPr>
        <p:spPr bwMode="auto">
          <a:xfrm>
            <a:off x="2438400" y="2438400"/>
            <a:ext cx="685800" cy="2743200"/>
          </a:xfrm>
          <a:prstGeom prst="cube">
            <a:avLst>
              <a:gd name="adj" fmla="val 25000"/>
            </a:avLst>
          </a:prstGeom>
          <a:gradFill rotWithShape="0">
            <a:gsLst>
              <a:gs pos="0">
                <a:schemeClr val="hlink"/>
              </a:gs>
              <a:gs pos="50000">
                <a:srgbClr val="FFFFFF"/>
              </a:gs>
              <a:gs pos="100000">
                <a:schemeClr val="hlink"/>
              </a:gs>
            </a:gsLst>
            <a:lin ang="5400000" scaled="1"/>
          </a:gradFill>
          <a:ln w="9525">
            <a:solidFill>
              <a:schemeClr val="tx1"/>
            </a:solidFill>
            <a:miter lim="800000"/>
            <a:headEnd/>
            <a:tailEnd/>
          </a:ln>
          <a:effectLst/>
        </p:spPr>
        <p:txBody>
          <a:bodyPr wrap="none" anchor="ctr"/>
          <a:lstStyle/>
          <a:p>
            <a:pPr>
              <a:defRPr/>
            </a:pPr>
            <a:endParaRPr lang="zh-CN" altLang="en-US">
              <a:latin typeface="Arial" charset="0"/>
            </a:endParaRPr>
          </a:p>
        </p:txBody>
      </p:sp>
      <p:sp>
        <p:nvSpPr>
          <p:cNvPr id="681998" name="AutoShape 14"/>
          <p:cNvSpPr>
            <a:spLocks noChangeArrowheads="1"/>
          </p:cNvSpPr>
          <p:nvPr/>
        </p:nvSpPr>
        <p:spPr bwMode="auto">
          <a:xfrm>
            <a:off x="2438400" y="2438400"/>
            <a:ext cx="685800" cy="685800"/>
          </a:xfrm>
          <a:prstGeom prst="cube">
            <a:avLst>
              <a:gd name="adj" fmla="val 25000"/>
            </a:avLst>
          </a:prstGeom>
          <a:solidFill>
            <a:srgbClr val="CCCCFF">
              <a:alpha val="50195"/>
            </a:srgbClr>
          </a:solidFill>
          <a:ln w="9525">
            <a:solidFill>
              <a:schemeClr val="tx1"/>
            </a:solidFill>
            <a:miter lim="800000"/>
            <a:headEnd/>
            <a:tailEnd/>
          </a:ln>
        </p:spPr>
        <p:txBody>
          <a:bodyPr wrap="none" anchor="ctr"/>
          <a:lstStyle/>
          <a:p>
            <a:endParaRPr lang="zh-CN" altLang="en-US"/>
          </a:p>
        </p:txBody>
      </p:sp>
      <p:sp>
        <p:nvSpPr>
          <p:cNvPr id="681999" name="AutoShape 15"/>
          <p:cNvSpPr>
            <a:spLocks noChangeArrowheads="1"/>
          </p:cNvSpPr>
          <p:nvPr/>
        </p:nvSpPr>
        <p:spPr bwMode="auto">
          <a:xfrm>
            <a:off x="2438400" y="2971800"/>
            <a:ext cx="685800" cy="2209800"/>
          </a:xfrm>
          <a:prstGeom prst="cube">
            <a:avLst>
              <a:gd name="adj" fmla="val 25000"/>
            </a:avLst>
          </a:prstGeom>
          <a:solidFill>
            <a:srgbClr val="FFFF00">
              <a:alpha val="50195"/>
            </a:srgbClr>
          </a:solidFill>
          <a:ln w="9525">
            <a:solidFill>
              <a:schemeClr val="tx1"/>
            </a:solidFill>
            <a:miter lim="800000"/>
            <a:headEnd/>
            <a:tailEnd/>
          </a:ln>
        </p:spPr>
        <p:txBody>
          <a:bodyPr wrap="none" anchor="ctr"/>
          <a:lstStyle/>
          <a:p>
            <a:endParaRPr lang="zh-CN" altLang="en-US"/>
          </a:p>
        </p:txBody>
      </p:sp>
      <p:sp>
        <p:nvSpPr>
          <p:cNvPr id="682000" name="Rectangle 16"/>
          <p:cNvSpPr>
            <a:spLocks noChangeArrowheads="1"/>
          </p:cNvSpPr>
          <p:nvPr/>
        </p:nvSpPr>
        <p:spPr bwMode="auto">
          <a:xfrm>
            <a:off x="1371600" y="3048000"/>
            <a:ext cx="609600" cy="1554163"/>
          </a:xfrm>
          <a:prstGeom prst="rect">
            <a:avLst/>
          </a:prstGeom>
          <a:noFill/>
          <a:ln w="9525">
            <a:noFill/>
            <a:miter lim="800000"/>
            <a:headEnd/>
            <a:tailEnd/>
          </a:ln>
        </p:spPr>
        <p:txBody>
          <a:bodyPr>
            <a:spAutoFit/>
          </a:bodyPr>
          <a:lstStyle/>
          <a:p>
            <a:pPr>
              <a:spcBef>
                <a:spcPct val="0"/>
              </a:spcBef>
            </a:pPr>
            <a:r>
              <a:rPr lang="en-US" altLang="zh-CN" b="1">
                <a:solidFill>
                  <a:srgbClr val="FF00FF"/>
                </a:solidFill>
                <a:latin typeface="楷体_GB2312" pitchFamily="49" charset="-122"/>
                <a:ea typeface="楷体_GB2312" pitchFamily="49" charset="-122"/>
              </a:rPr>
              <a:t>5</a:t>
            </a:r>
            <a:r>
              <a:rPr lang="zh-CN" altLang="en-US" b="1">
                <a:solidFill>
                  <a:srgbClr val="FF00FF"/>
                </a:solidFill>
                <a:latin typeface="楷体_GB2312" pitchFamily="49" charset="-122"/>
                <a:ea typeface="楷体_GB2312" pitchFamily="49" charset="-122"/>
              </a:rPr>
              <a:t>小时</a:t>
            </a:r>
          </a:p>
        </p:txBody>
      </p:sp>
      <p:sp>
        <p:nvSpPr>
          <p:cNvPr id="682001" name="Rectangle 17"/>
          <p:cNvSpPr>
            <a:spLocks noChangeArrowheads="1"/>
          </p:cNvSpPr>
          <p:nvPr/>
        </p:nvSpPr>
        <p:spPr bwMode="auto">
          <a:xfrm>
            <a:off x="1447800" y="5211763"/>
            <a:ext cx="3448050" cy="579437"/>
          </a:xfrm>
          <a:prstGeom prst="rect">
            <a:avLst/>
          </a:prstGeom>
          <a:noFill/>
          <a:ln w="9525">
            <a:noFill/>
            <a:miter lim="800000"/>
            <a:headEnd/>
            <a:tailEnd/>
          </a:ln>
        </p:spPr>
        <p:txBody>
          <a:bodyPr wrap="none">
            <a:spAutoFit/>
          </a:bodyPr>
          <a:lstStyle/>
          <a:p>
            <a:pPr>
              <a:spcBef>
                <a:spcPct val="0"/>
              </a:spcBef>
            </a:pPr>
            <a:r>
              <a:rPr lang="zh-CN" altLang="en-US" b="1">
                <a:ea typeface="隶书" pitchFamily="49" charset="-122"/>
              </a:rPr>
              <a:t>社会必要劳动时间</a:t>
            </a:r>
          </a:p>
        </p:txBody>
      </p:sp>
      <p:sp>
        <p:nvSpPr>
          <p:cNvPr id="682002" name="Rectangle 18"/>
          <p:cNvSpPr>
            <a:spLocks noChangeArrowheads="1"/>
          </p:cNvSpPr>
          <p:nvPr/>
        </p:nvSpPr>
        <p:spPr bwMode="auto">
          <a:xfrm>
            <a:off x="5796136" y="5157192"/>
            <a:ext cx="2632075" cy="579437"/>
          </a:xfrm>
          <a:prstGeom prst="rect">
            <a:avLst/>
          </a:prstGeom>
          <a:noFill/>
          <a:ln w="9525">
            <a:noFill/>
            <a:miter lim="800000"/>
            <a:headEnd/>
            <a:tailEnd/>
          </a:ln>
        </p:spPr>
        <p:txBody>
          <a:bodyPr wrap="none">
            <a:spAutoFit/>
          </a:bodyPr>
          <a:lstStyle/>
          <a:p>
            <a:pPr>
              <a:spcBef>
                <a:spcPct val="0"/>
              </a:spcBef>
            </a:pPr>
            <a:r>
              <a:rPr lang="zh-CN" altLang="en-US" b="1" dirty="0">
                <a:ea typeface="隶书" pitchFamily="49" charset="-122"/>
              </a:rPr>
              <a:t>个别劳动时间</a:t>
            </a:r>
          </a:p>
        </p:txBody>
      </p:sp>
      <p:sp>
        <p:nvSpPr>
          <p:cNvPr id="682003" name="Line 19"/>
          <p:cNvSpPr>
            <a:spLocks noChangeShapeType="1"/>
          </p:cNvSpPr>
          <p:nvPr/>
        </p:nvSpPr>
        <p:spPr bwMode="auto">
          <a:xfrm flipH="1">
            <a:off x="2971800" y="3124200"/>
            <a:ext cx="2667000" cy="0"/>
          </a:xfrm>
          <a:prstGeom prst="line">
            <a:avLst/>
          </a:prstGeom>
          <a:noFill/>
          <a:ln w="38100" cap="rnd">
            <a:solidFill>
              <a:schemeClr val="tx1"/>
            </a:solidFill>
            <a:prstDash val="sysDot"/>
            <a:round/>
            <a:headEnd/>
            <a:tailEnd/>
          </a:ln>
        </p:spPr>
        <p:txBody>
          <a:bodyPr/>
          <a:lstStyle/>
          <a:p>
            <a:endParaRPr lang="zh-CN" altLang="en-US"/>
          </a:p>
        </p:txBody>
      </p:sp>
      <p:sp>
        <p:nvSpPr>
          <p:cNvPr id="682004" name="Line 20"/>
          <p:cNvSpPr>
            <a:spLocks noChangeShapeType="1"/>
          </p:cNvSpPr>
          <p:nvPr/>
        </p:nvSpPr>
        <p:spPr bwMode="auto">
          <a:xfrm flipH="1">
            <a:off x="2895600" y="2590800"/>
            <a:ext cx="3581400" cy="0"/>
          </a:xfrm>
          <a:prstGeom prst="line">
            <a:avLst/>
          </a:prstGeom>
          <a:noFill/>
          <a:ln w="38100" cap="rnd">
            <a:solidFill>
              <a:schemeClr val="tx1"/>
            </a:solidFill>
            <a:prstDash val="sysDot"/>
            <a:round/>
            <a:headEnd/>
            <a:tailEnd/>
          </a:ln>
        </p:spPr>
        <p:txBody>
          <a:bodyPr/>
          <a:lstStyle/>
          <a:p>
            <a:endParaRPr lang="zh-CN" altLang="en-US"/>
          </a:p>
        </p:txBody>
      </p:sp>
      <p:sp>
        <p:nvSpPr>
          <p:cNvPr id="682005" name="Line 21"/>
          <p:cNvSpPr>
            <a:spLocks noChangeShapeType="1"/>
          </p:cNvSpPr>
          <p:nvPr/>
        </p:nvSpPr>
        <p:spPr bwMode="auto">
          <a:xfrm flipH="1">
            <a:off x="2971800" y="2057400"/>
            <a:ext cx="4419600" cy="0"/>
          </a:xfrm>
          <a:prstGeom prst="line">
            <a:avLst/>
          </a:prstGeom>
          <a:noFill/>
          <a:ln w="38100" cap="rnd">
            <a:solidFill>
              <a:schemeClr val="tx1"/>
            </a:solidFill>
            <a:prstDash val="sysDot"/>
            <a:round/>
            <a:headEnd/>
            <a:tailEnd/>
          </a:ln>
        </p:spPr>
        <p:txBody>
          <a:bodyPr/>
          <a:lstStyle/>
          <a:p>
            <a:endParaRPr lang="zh-CN" altLang="en-US"/>
          </a:p>
        </p:txBody>
      </p:sp>
      <p:sp>
        <p:nvSpPr>
          <p:cNvPr id="682006" name="Rectangle 22"/>
          <p:cNvSpPr>
            <a:spLocks noChangeArrowheads="1"/>
          </p:cNvSpPr>
          <p:nvPr/>
        </p:nvSpPr>
        <p:spPr bwMode="auto">
          <a:xfrm>
            <a:off x="3491880" y="2780928"/>
            <a:ext cx="1408113" cy="579437"/>
          </a:xfrm>
          <a:prstGeom prst="rect">
            <a:avLst/>
          </a:prstGeom>
          <a:noFill/>
          <a:ln w="9525">
            <a:noFill/>
            <a:miter lim="800000"/>
            <a:headEnd/>
            <a:tailEnd/>
          </a:ln>
        </p:spPr>
        <p:txBody>
          <a:bodyPr wrap="none">
            <a:spAutoFit/>
          </a:bodyPr>
          <a:lstStyle/>
          <a:p>
            <a:pPr>
              <a:spcBef>
                <a:spcPct val="0"/>
              </a:spcBef>
            </a:pPr>
            <a:r>
              <a:rPr lang="zh-CN" altLang="en-US" b="1" dirty="0">
                <a:ea typeface="隶书" pitchFamily="49" charset="-122"/>
              </a:rPr>
              <a:t>多盈利</a:t>
            </a:r>
          </a:p>
        </p:txBody>
      </p:sp>
      <p:sp>
        <p:nvSpPr>
          <p:cNvPr id="682007" name="Rectangle 23"/>
          <p:cNvSpPr>
            <a:spLocks noChangeArrowheads="1"/>
          </p:cNvSpPr>
          <p:nvPr/>
        </p:nvSpPr>
        <p:spPr bwMode="auto">
          <a:xfrm>
            <a:off x="3635896" y="2276872"/>
            <a:ext cx="1816100" cy="579437"/>
          </a:xfrm>
          <a:prstGeom prst="rect">
            <a:avLst/>
          </a:prstGeom>
          <a:noFill/>
          <a:ln w="9525">
            <a:noFill/>
            <a:miter lim="800000"/>
            <a:headEnd/>
            <a:tailEnd/>
          </a:ln>
        </p:spPr>
        <p:txBody>
          <a:bodyPr wrap="none">
            <a:spAutoFit/>
          </a:bodyPr>
          <a:lstStyle/>
          <a:p>
            <a:pPr>
              <a:spcBef>
                <a:spcPct val="0"/>
              </a:spcBef>
            </a:pPr>
            <a:r>
              <a:rPr lang="zh-CN" altLang="en-US" b="1" dirty="0">
                <a:ea typeface="隶书" pitchFamily="49" charset="-122"/>
              </a:rPr>
              <a:t>正常补偿</a:t>
            </a:r>
          </a:p>
        </p:txBody>
      </p:sp>
      <p:sp>
        <p:nvSpPr>
          <p:cNvPr id="682008" name="Rectangle 24"/>
          <p:cNvSpPr>
            <a:spLocks noChangeArrowheads="1"/>
          </p:cNvSpPr>
          <p:nvPr/>
        </p:nvSpPr>
        <p:spPr bwMode="auto">
          <a:xfrm>
            <a:off x="3923928" y="1700808"/>
            <a:ext cx="1000125" cy="579437"/>
          </a:xfrm>
          <a:prstGeom prst="rect">
            <a:avLst/>
          </a:prstGeom>
          <a:noFill/>
          <a:ln w="9525">
            <a:noFill/>
            <a:miter lim="800000"/>
            <a:headEnd/>
            <a:tailEnd/>
          </a:ln>
        </p:spPr>
        <p:txBody>
          <a:bodyPr wrap="none">
            <a:spAutoFit/>
          </a:bodyPr>
          <a:lstStyle/>
          <a:p>
            <a:pPr>
              <a:spcBef>
                <a:spcPct val="0"/>
              </a:spcBef>
            </a:pPr>
            <a:r>
              <a:rPr lang="zh-CN" altLang="en-US" b="1" dirty="0">
                <a:ea typeface="隶书" pitchFamily="49" charset="-122"/>
              </a:rPr>
              <a:t>亏损</a:t>
            </a:r>
          </a:p>
        </p:txBody>
      </p:sp>
      <p:sp>
        <p:nvSpPr>
          <p:cNvPr id="682009" name="AutoShape 25"/>
          <p:cNvSpPr>
            <a:spLocks noChangeArrowheads="1"/>
          </p:cNvSpPr>
          <p:nvPr/>
        </p:nvSpPr>
        <p:spPr bwMode="auto">
          <a:xfrm>
            <a:off x="2438400" y="1905000"/>
            <a:ext cx="685800" cy="685800"/>
          </a:xfrm>
          <a:prstGeom prst="cube">
            <a:avLst>
              <a:gd name="adj" fmla="val 25000"/>
            </a:avLst>
          </a:prstGeom>
          <a:solidFill>
            <a:srgbClr val="FFCC99">
              <a:alpha val="50195"/>
            </a:srgbClr>
          </a:solidFill>
          <a:ln w="9525">
            <a:solidFill>
              <a:schemeClr val="tx1"/>
            </a:solidFill>
            <a:miter lim="800000"/>
            <a:headEnd/>
            <a:tailEnd/>
          </a:ln>
        </p:spPr>
        <p:txBody>
          <a:bodyPr wrap="none" anchor="ctr"/>
          <a:lstStyle/>
          <a:p>
            <a:endParaRPr lang="zh-CN" altLang="en-US"/>
          </a:p>
        </p:txBody>
      </p:sp>
      <p:pic>
        <p:nvPicPr>
          <p:cNvPr id="682010" name="Picture 26" descr="3"/>
          <p:cNvPicPr preferRelativeResize="0">
            <a:picLocks noChangeAspect="1" noChangeArrowheads="1" noCrop="1"/>
          </p:cNvPicPr>
          <p:nvPr/>
        </p:nvPicPr>
        <p:blipFill>
          <a:blip r:embed="rId2" cstate="print">
            <a:lum bright="-24000"/>
          </a:blip>
          <a:srcRect/>
          <a:stretch>
            <a:fillRect/>
          </a:stretch>
        </p:blipFill>
        <p:spPr bwMode="auto">
          <a:xfrm>
            <a:off x="850900" y="1401763"/>
            <a:ext cx="1393825" cy="1106487"/>
          </a:xfrm>
          <a:prstGeom prst="rect">
            <a:avLst/>
          </a:prstGeom>
          <a:noFill/>
          <a:ln w="9525">
            <a:noFill/>
            <a:miter lim="800000"/>
            <a:headEnd/>
            <a:tailEnd/>
          </a:ln>
        </p:spPr>
      </p:pic>
      <p:sp>
        <p:nvSpPr>
          <p:cNvPr id="682011" name="AutoShape 27" descr="1b067"/>
          <p:cNvSpPr>
            <a:spLocks/>
          </p:cNvSpPr>
          <p:nvPr/>
        </p:nvSpPr>
        <p:spPr bwMode="auto">
          <a:xfrm>
            <a:off x="1981200" y="2590800"/>
            <a:ext cx="430213" cy="2559050"/>
          </a:xfrm>
          <a:prstGeom prst="leftBrace">
            <a:avLst>
              <a:gd name="adj1" fmla="val 49569"/>
              <a:gd name="adj2" fmla="val 50000"/>
            </a:avLst>
          </a:prstGeom>
          <a:noFill/>
          <a:ln w="38100">
            <a:solidFill>
              <a:schemeClr val="accent2"/>
            </a:solidFill>
            <a:round/>
            <a:headEnd/>
            <a:tailEnd/>
          </a:ln>
        </p:spPr>
        <p:txBody>
          <a:bodyPr anchor="ctr">
            <a:spAutoFit/>
          </a:bodyP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81986"/>
                                        </p:tgtEl>
                                        <p:attrNameLst>
                                          <p:attrName>style.visibility</p:attrName>
                                        </p:attrNameLst>
                                      </p:cBhvr>
                                      <p:to>
                                        <p:strVal val="visible"/>
                                      </p:to>
                                    </p:set>
                                    <p:animEffect transition="in" filter="wipe(left)">
                                      <p:cBhvr>
                                        <p:cTn id="7" dur="500"/>
                                        <p:tgtEl>
                                          <p:spTgt spid="681986"/>
                                        </p:tgtEl>
                                      </p:cBhvr>
                                    </p:animEffect>
                                  </p:childTnLst>
                                </p:cTn>
                              </p:par>
                            </p:childTnLst>
                          </p:cTn>
                        </p:par>
                        <p:par>
                          <p:cTn id="8" fill="hold">
                            <p:stCondLst>
                              <p:cond delay="500"/>
                            </p:stCondLst>
                            <p:childTnLst>
                              <p:par>
                                <p:cTn id="9" presetID="16" presetClass="entr" presetSubtype="42" fill="hold" nodeType="afterEffect">
                                  <p:stCondLst>
                                    <p:cond delay="0"/>
                                  </p:stCondLst>
                                  <p:childTnLst>
                                    <p:set>
                                      <p:cBhvr>
                                        <p:cTn id="10" dur="1" fill="hold">
                                          <p:stCondLst>
                                            <p:cond delay="0"/>
                                          </p:stCondLst>
                                        </p:cTn>
                                        <p:tgtEl>
                                          <p:spTgt spid="682010"/>
                                        </p:tgtEl>
                                        <p:attrNameLst>
                                          <p:attrName>style.visibility</p:attrName>
                                        </p:attrNameLst>
                                      </p:cBhvr>
                                      <p:to>
                                        <p:strVal val="visible"/>
                                      </p:to>
                                    </p:set>
                                    <p:animEffect transition="in" filter="barn(outHorizontal)">
                                      <p:cBhvr>
                                        <p:cTn id="11" dur="500"/>
                                        <p:tgtEl>
                                          <p:spTgt spid="682010"/>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681991"/>
                                        </p:tgtEl>
                                        <p:attrNameLst>
                                          <p:attrName>style.visibility</p:attrName>
                                        </p:attrNameLst>
                                      </p:cBhvr>
                                      <p:to>
                                        <p:strVal val="visible"/>
                                      </p:to>
                                    </p:set>
                                    <p:animEffect transition="in" filter="wipe(left)">
                                      <p:cBhvr>
                                        <p:cTn id="16" dur="500"/>
                                        <p:tgtEl>
                                          <p:spTgt spid="681991"/>
                                        </p:tgtEl>
                                      </p:cBhvr>
                                    </p:animEffect>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681992"/>
                                        </p:tgtEl>
                                        <p:attrNameLst>
                                          <p:attrName>style.visibility</p:attrName>
                                        </p:attrNameLst>
                                      </p:cBhvr>
                                      <p:to>
                                        <p:strVal val="visible"/>
                                      </p:to>
                                    </p:set>
                                    <p:animEffect transition="in" filter="wipe(left)">
                                      <p:cBhvr>
                                        <p:cTn id="20" dur="500"/>
                                        <p:tgtEl>
                                          <p:spTgt spid="681992"/>
                                        </p:tgtEl>
                                      </p:cBhvr>
                                    </p:animEffect>
                                  </p:childTnLst>
                                </p:cTn>
                              </p:par>
                            </p:childTnLst>
                          </p:cTn>
                        </p:par>
                        <p:par>
                          <p:cTn id="21" fill="hold">
                            <p:stCondLst>
                              <p:cond delay="1000"/>
                            </p:stCondLst>
                            <p:childTnLst>
                              <p:par>
                                <p:cTn id="22" presetID="22" presetClass="entr" presetSubtype="8" fill="hold" grpId="0" nodeType="afterEffect">
                                  <p:stCondLst>
                                    <p:cond delay="0"/>
                                  </p:stCondLst>
                                  <p:childTnLst>
                                    <p:set>
                                      <p:cBhvr>
                                        <p:cTn id="23" dur="1" fill="hold">
                                          <p:stCondLst>
                                            <p:cond delay="0"/>
                                          </p:stCondLst>
                                        </p:cTn>
                                        <p:tgtEl>
                                          <p:spTgt spid="681993"/>
                                        </p:tgtEl>
                                        <p:attrNameLst>
                                          <p:attrName>style.visibility</p:attrName>
                                        </p:attrNameLst>
                                      </p:cBhvr>
                                      <p:to>
                                        <p:strVal val="visible"/>
                                      </p:to>
                                    </p:set>
                                    <p:animEffect transition="in" filter="wipe(left)">
                                      <p:cBhvr>
                                        <p:cTn id="24" dur="500"/>
                                        <p:tgtEl>
                                          <p:spTgt spid="681993"/>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682002"/>
                                        </p:tgtEl>
                                        <p:attrNameLst>
                                          <p:attrName>style.visibility</p:attrName>
                                        </p:attrNameLst>
                                      </p:cBhvr>
                                      <p:to>
                                        <p:strVal val="visible"/>
                                      </p:to>
                                    </p:set>
                                    <p:animEffect transition="in" filter="wipe(left)">
                                      <p:cBhvr>
                                        <p:cTn id="29" dur="500"/>
                                        <p:tgtEl>
                                          <p:spTgt spid="682002"/>
                                        </p:tgtEl>
                                      </p:cBhvr>
                                    </p:animEffect>
                                  </p:childTnLst>
                                </p:cTn>
                              </p:par>
                            </p:childTnLst>
                          </p:cTn>
                        </p:par>
                        <p:par>
                          <p:cTn id="30" fill="hold">
                            <p:stCondLst>
                              <p:cond delay="500"/>
                            </p:stCondLst>
                            <p:childTnLst>
                              <p:par>
                                <p:cTn id="31" presetID="22" presetClass="entr" presetSubtype="4" fill="hold" grpId="0" nodeType="afterEffect">
                                  <p:stCondLst>
                                    <p:cond delay="0"/>
                                  </p:stCondLst>
                                  <p:childTnLst>
                                    <p:set>
                                      <p:cBhvr>
                                        <p:cTn id="32" dur="1" fill="hold">
                                          <p:stCondLst>
                                            <p:cond delay="0"/>
                                          </p:stCondLst>
                                        </p:cTn>
                                        <p:tgtEl>
                                          <p:spTgt spid="681988"/>
                                        </p:tgtEl>
                                        <p:attrNameLst>
                                          <p:attrName>style.visibility</p:attrName>
                                        </p:attrNameLst>
                                      </p:cBhvr>
                                      <p:to>
                                        <p:strVal val="visible"/>
                                      </p:to>
                                    </p:set>
                                    <p:animEffect transition="in" filter="wipe(down)">
                                      <p:cBhvr>
                                        <p:cTn id="33" dur="500"/>
                                        <p:tgtEl>
                                          <p:spTgt spid="681988"/>
                                        </p:tgtEl>
                                      </p:cBhvr>
                                    </p:animEffect>
                                  </p:childTnLst>
                                </p:cTn>
                              </p:par>
                            </p:childTnLst>
                          </p:cTn>
                        </p:par>
                        <p:par>
                          <p:cTn id="34" fill="hold">
                            <p:stCondLst>
                              <p:cond delay="1000"/>
                            </p:stCondLst>
                            <p:childTnLst>
                              <p:par>
                                <p:cTn id="35" presetID="9" presetClass="entr" presetSubtype="0" fill="hold" grpId="0" nodeType="afterEffect">
                                  <p:stCondLst>
                                    <p:cond delay="0"/>
                                  </p:stCondLst>
                                  <p:childTnLst>
                                    <p:set>
                                      <p:cBhvr>
                                        <p:cTn id="36" dur="1" fill="hold">
                                          <p:stCondLst>
                                            <p:cond delay="0"/>
                                          </p:stCondLst>
                                        </p:cTn>
                                        <p:tgtEl>
                                          <p:spTgt spid="681994"/>
                                        </p:tgtEl>
                                        <p:attrNameLst>
                                          <p:attrName>style.visibility</p:attrName>
                                        </p:attrNameLst>
                                      </p:cBhvr>
                                      <p:to>
                                        <p:strVal val="visible"/>
                                      </p:to>
                                    </p:set>
                                    <p:animEffect transition="in" filter="dissolve">
                                      <p:cBhvr>
                                        <p:cTn id="37" dur="500"/>
                                        <p:tgtEl>
                                          <p:spTgt spid="681994"/>
                                        </p:tgtEl>
                                      </p:cBhvr>
                                    </p:animEffect>
                                  </p:childTnLst>
                                </p:cTn>
                              </p:par>
                            </p:childTnLst>
                          </p:cTn>
                        </p:par>
                        <p:par>
                          <p:cTn id="38" fill="hold">
                            <p:stCondLst>
                              <p:cond delay="1500"/>
                            </p:stCondLst>
                            <p:childTnLst>
                              <p:par>
                                <p:cTn id="39" presetID="22" presetClass="entr" presetSubtype="4" fill="hold" grpId="0" nodeType="afterEffect">
                                  <p:stCondLst>
                                    <p:cond delay="0"/>
                                  </p:stCondLst>
                                  <p:childTnLst>
                                    <p:set>
                                      <p:cBhvr>
                                        <p:cTn id="40" dur="1" fill="hold">
                                          <p:stCondLst>
                                            <p:cond delay="0"/>
                                          </p:stCondLst>
                                        </p:cTn>
                                        <p:tgtEl>
                                          <p:spTgt spid="681989"/>
                                        </p:tgtEl>
                                        <p:attrNameLst>
                                          <p:attrName>style.visibility</p:attrName>
                                        </p:attrNameLst>
                                      </p:cBhvr>
                                      <p:to>
                                        <p:strVal val="visible"/>
                                      </p:to>
                                    </p:set>
                                    <p:animEffect transition="in" filter="wipe(down)">
                                      <p:cBhvr>
                                        <p:cTn id="41" dur="500"/>
                                        <p:tgtEl>
                                          <p:spTgt spid="681989"/>
                                        </p:tgtEl>
                                      </p:cBhvr>
                                    </p:animEffect>
                                  </p:childTnLst>
                                </p:cTn>
                              </p:par>
                            </p:childTnLst>
                          </p:cTn>
                        </p:par>
                        <p:par>
                          <p:cTn id="42" fill="hold">
                            <p:stCondLst>
                              <p:cond delay="2000"/>
                            </p:stCondLst>
                            <p:childTnLst>
                              <p:par>
                                <p:cTn id="43" presetID="9" presetClass="entr" presetSubtype="0" fill="hold" grpId="0" nodeType="afterEffect">
                                  <p:stCondLst>
                                    <p:cond delay="0"/>
                                  </p:stCondLst>
                                  <p:childTnLst>
                                    <p:set>
                                      <p:cBhvr>
                                        <p:cTn id="44" dur="1" fill="hold">
                                          <p:stCondLst>
                                            <p:cond delay="0"/>
                                          </p:stCondLst>
                                        </p:cTn>
                                        <p:tgtEl>
                                          <p:spTgt spid="681995"/>
                                        </p:tgtEl>
                                        <p:attrNameLst>
                                          <p:attrName>style.visibility</p:attrName>
                                        </p:attrNameLst>
                                      </p:cBhvr>
                                      <p:to>
                                        <p:strVal val="visible"/>
                                      </p:to>
                                    </p:set>
                                    <p:animEffect transition="in" filter="dissolve">
                                      <p:cBhvr>
                                        <p:cTn id="45" dur="500"/>
                                        <p:tgtEl>
                                          <p:spTgt spid="681995"/>
                                        </p:tgtEl>
                                      </p:cBhvr>
                                    </p:animEffect>
                                  </p:childTnLst>
                                </p:cTn>
                              </p:par>
                            </p:childTnLst>
                          </p:cTn>
                        </p:par>
                        <p:par>
                          <p:cTn id="46" fill="hold">
                            <p:stCondLst>
                              <p:cond delay="2500"/>
                            </p:stCondLst>
                            <p:childTnLst>
                              <p:par>
                                <p:cTn id="47" presetID="22" presetClass="entr" presetSubtype="4" fill="hold" grpId="0" nodeType="afterEffect">
                                  <p:stCondLst>
                                    <p:cond delay="0"/>
                                  </p:stCondLst>
                                  <p:childTnLst>
                                    <p:set>
                                      <p:cBhvr>
                                        <p:cTn id="48" dur="1" fill="hold">
                                          <p:stCondLst>
                                            <p:cond delay="0"/>
                                          </p:stCondLst>
                                        </p:cTn>
                                        <p:tgtEl>
                                          <p:spTgt spid="681990"/>
                                        </p:tgtEl>
                                        <p:attrNameLst>
                                          <p:attrName>style.visibility</p:attrName>
                                        </p:attrNameLst>
                                      </p:cBhvr>
                                      <p:to>
                                        <p:strVal val="visible"/>
                                      </p:to>
                                    </p:set>
                                    <p:animEffect transition="in" filter="wipe(down)">
                                      <p:cBhvr>
                                        <p:cTn id="49" dur="500"/>
                                        <p:tgtEl>
                                          <p:spTgt spid="681990"/>
                                        </p:tgtEl>
                                      </p:cBhvr>
                                    </p:animEffect>
                                  </p:childTnLst>
                                </p:cTn>
                              </p:par>
                            </p:childTnLst>
                          </p:cTn>
                        </p:par>
                        <p:par>
                          <p:cTn id="50" fill="hold">
                            <p:stCondLst>
                              <p:cond delay="3000"/>
                            </p:stCondLst>
                            <p:childTnLst>
                              <p:par>
                                <p:cTn id="51" presetID="9" presetClass="entr" presetSubtype="0" fill="hold" grpId="0" nodeType="afterEffect">
                                  <p:stCondLst>
                                    <p:cond delay="0"/>
                                  </p:stCondLst>
                                  <p:childTnLst>
                                    <p:set>
                                      <p:cBhvr>
                                        <p:cTn id="52" dur="1" fill="hold">
                                          <p:stCondLst>
                                            <p:cond delay="0"/>
                                          </p:stCondLst>
                                        </p:cTn>
                                        <p:tgtEl>
                                          <p:spTgt spid="681996"/>
                                        </p:tgtEl>
                                        <p:attrNameLst>
                                          <p:attrName>style.visibility</p:attrName>
                                        </p:attrNameLst>
                                      </p:cBhvr>
                                      <p:to>
                                        <p:strVal val="visible"/>
                                      </p:to>
                                    </p:set>
                                    <p:animEffect transition="in" filter="dissolve">
                                      <p:cBhvr>
                                        <p:cTn id="53" dur="500"/>
                                        <p:tgtEl>
                                          <p:spTgt spid="681996"/>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grpId="0" nodeType="clickEffect">
                                  <p:stCondLst>
                                    <p:cond delay="0"/>
                                  </p:stCondLst>
                                  <p:childTnLst>
                                    <p:set>
                                      <p:cBhvr>
                                        <p:cTn id="57" dur="1" fill="hold">
                                          <p:stCondLst>
                                            <p:cond delay="0"/>
                                          </p:stCondLst>
                                        </p:cTn>
                                        <p:tgtEl>
                                          <p:spTgt spid="682001"/>
                                        </p:tgtEl>
                                        <p:attrNameLst>
                                          <p:attrName>style.visibility</p:attrName>
                                        </p:attrNameLst>
                                      </p:cBhvr>
                                      <p:to>
                                        <p:strVal val="visible"/>
                                      </p:to>
                                    </p:set>
                                    <p:animEffect transition="in" filter="wipe(left)">
                                      <p:cBhvr>
                                        <p:cTn id="58" dur="500"/>
                                        <p:tgtEl>
                                          <p:spTgt spid="682001"/>
                                        </p:tgtEl>
                                      </p:cBhvr>
                                    </p:animEffect>
                                  </p:childTnLst>
                                </p:cTn>
                              </p:par>
                            </p:childTnLst>
                          </p:cTn>
                        </p:par>
                        <p:par>
                          <p:cTn id="59" fill="hold">
                            <p:stCondLst>
                              <p:cond delay="500"/>
                            </p:stCondLst>
                            <p:childTnLst>
                              <p:par>
                                <p:cTn id="60" presetID="9" presetClass="entr" presetSubtype="0" fill="hold" grpId="0" nodeType="afterEffect">
                                  <p:stCondLst>
                                    <p:cond delay="0"/>
                                  </p:stCondLst>
                                  <p:childTnLst>
                                    <p:set>
                                      <p:cBhvr>
                                        <p:cTn id="61" dur="1" fill="hold">
                                          <p:stCondLst>
                                            <p:cond delay="0"/>
                                          </p:stCondLst>
                                        </p:cTn>
                                        <p:tgtEl>
                                          <p:spTgt spid="681997"/>
                                        </p:tgtEl>
                                        <p:attrNameLst>
                                          <p:attrName>style.visibility</p:attrName>
                                        </p:attrNameLst>
                                      </p:cBhvr>
                                      <p:to>
                                        <p:strVal val="visible"/>
                                      </p:to>
                                    </p:set>
                                    <p:animEffect transition="in" filter="dissolve">
                                      <p:cBhvr>
                                        <p:cTn id="62" dur="500"/>
                                        <p:tgtEl>
                                          <p:spTgt spid="681997"/>
                                        </p:tgtEl>
                                      </p:cBhvr>
                                    </p:animEffect>
                                  </p:childTnLst>
                                </p:cTn>
                              </p:par>
                            </p:childTnLst>
                          </p:cTn>
                        </p:par>
                        <p:par>
                          <p:cTn id="63" fill="hold">
                            <p:stCondLst>
                              <p:cond delay="1000"/>
                            </p:stCondLst>
                            <p:childTnLst>
                              <p:par>
                                <p:cTn id="64" presetID="22" presetClass="entr" presetSubtype="1" fill="hold" grpId="0" nodeType="afterEffect">
                                  <p:stCondLst>
                                    <p:cond delay="0"/>
                                  </p:stCondLst>
                                  <p:childTnLst>
                                    <p:set>
                                      <p:cBhvr>
                                        <p:cTn id="65" dur="1" fill="hold">
                                          <p:stCondLst>
                                            <p:cond delay="0"/>
                                          </p:stCondLst>
                                        </p:cTn>
                                        <p:tgtEl>
                                          <p:spTgt spid="682011"/>
                                        </p:tgtEl>
                                        <p:attrNameLst>
                                          <p:attrName>style.visibility</p:attrName>
                                        </p:attrNameLst>
                                      </p:cBhvr>
                                      <p:to>
                                        <p:strVal val="visible"/>
                                      </p:to>
                                    </p:set>
                                    <p:animEffect transition="in" filter="wipe(up)">
                                      <p:cBhvr>
                                        <p:cTn id="66" dur="500"/>
                                        <p:tgtEl>
                                          <p:spTgt spid="682011"/>
                                        </p:tgtEl>
                                      </p:cBhvr>
                                    </p:animEffect>
                                  </p:childTnLst>
                                </p:cTn>
                              </p:par>
                            </p:childTnLst>
                          </p:cTn>
                        </p:par>
                        <p:par>
                          <p:cTn id="67" fill="hold">
                            <p:stCondLst>
                              <p:cond delay="1500"/>
                            </p:stCondLst>
                            <p:childTnLst>
                              <p:par>
                                <p:cTn id="68" presetID="9" presetClass="entr" presetSubtype="0" fill="hold" grpId="0" nodeType="afterEffect">
                                  <p:stCondLst>
                                    <p:cond delay="0"/>
                                  </p:stCondLst>
                                  <p:childTnLst>
                                    <p:set>
                                      <p:cBhvr>
                                        <p:cTn id="69" dur="1" fill="hold">
                                          <p:stCondLst>
                                            <p:cond delay="0"/>
                                          </p:stCondLst>
                                        </p:cTn>
                                        <p:tgtEl>
                                          <p:spTgt spid="682000"/>
                                        </p:tgtEl>
                                        <p:attrNameLst>
                                          <p:attrName>style.visibility</p:attrName>
                                        </p:attrNameLst>
                                      </p:cBhvr>
                                      <p:to>
                                        <p:strVal val="visible"/>
                                      </p:to>
                                    </p:set>
                                    <p:animEffect transition="in" filter="dissolve">
                                      <p:cBhvr>
                                        <p:cTn id="70" dur="500"/>
                                        <p:tgtEl>
                                          <p:spTgt spid="682000"/>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2" fill="hold" grpId="0" nodeType="clickEffect">
                                  <p:stCondLst>
                                    <p:cond delay="0"/>
                                  </p:stCondLst>
                                  <p:childTnLst>
                                    <p:set>
                                      <p:cBhvr>
                                        <p:cTn id="74" dur="1" fill="hold">
                                          <p:stCondLst>
                                            <p:cond delay="0"/>
                                          </p:stCondLst>
                                        </p:cTn>
                                        <p:tgtEl>
                                          <p:spTgt spid="682004"/>
                                        </p:tgtEl>
                                        <p:attrNameLst>
                                          <p:attrName>style.visibility</p:attrName>
                                        </p:attrNameLst>
                                      </p:cBhvr>
                                      <p:to>
                                        <p:strVal val="visible"/>
                                      </p:to>
                                    </p:set>
                                    <p:animEffect transition="in" filter="wipe(right)">
                                      <p:cBhvr>
                                        <p:cTn id="75" dur="500"/>
                                        <p:tgtEl>
                                          <p:spTgt spid="682004"/>
                                        </p:tgtEl>
                                      </p:cBhvr>
                                    </p:animEffect>
                                  </p:childTnLst>
                                </p:cTn>
                              </p:par>
                            </p:childTnLst>
                          </p:cTn>
                        </p:par>
                        <p:par>
                          <p:cTn id="76" fill="hold">
                            <p:stCondLst>
                              <p:cond delay="500"/>
                            </p:stCondLst>
                            <p:childTnLst>
                              <p:par>
                                <p:cTn id="77" presetID="23" presetClass="entr" presetSubtype="16" fill="hold" grpId="0" nodeType="afterEffect">
                                  <p:stCondLst>
                                    <p:cond delay="0"/>
                                  </p:stCondLst>
                                  <p:childTnLst>
                                    <p:set>
                                      <p:cBhvr>
                                        <p:cTn id="78" dur="1" fill="hold">
                                          <p:stCondLst>
                                            <p:cond delay="0"/>
                                          </p:stCondLst>
                                        </p:cTn>
                                        <p:tgtEl>
                                          <p:spTgt spid="682007"/>
                                        </p:tgtEl>
                                        <p:attrNameLst>
                                          <p:attrName>style.visibility</p:attrName>
                                        </p:attrNameLst>
                                      </p:cBhvr>
                                      <p:to>
                                        <p:strVal val="visible"/>
                                      </p:to>
                                    </p:set>
                                    <p:anim calcmode="lin" valueType="num">
                                      <p:cBhvr>
                                        <p:cTn id="79" dur="500" fill="hold"/>
                                        <p:tgtEl>
                                          <p:spTgt spid="682007"/>
                                        </p:tgtEl>
                                        <p:attrNameLst>
                                          <p:attrName>ppt_w</p:attrName>
                                        </p:attrNameLst>
                                      </p:cBhvr>
                                      <p:tavLst>
                                        <p:tav tm="0">
                                          <p:val>
                                            <p:fltVal val="0"/>
                                          </p:val>
                                        </p:tav>
                                        <p:tav tm="100000">
                                          <p:val>
                                            <p:strVal val="#ppt_w"/>
                                          </p:val>
                                        </p:tav>
                                      </p:tavLst>
                                    </p:anim>
                                    <p:anim calcmode="lin" valueType="num">
                                      <p:cBhvr>
                                        <p:cTn id="80" dur="500" fill="hold"/>
                                        <p:tgtEl>
                                          <p:spTgt spid="682007"/>
                                        </p:tgtEl>
                                        <p:attrNameLst>
                                          <p:attrName>ppt_h</p:attrName>
                                        </p:attrNameLst>
                                      </p:cBhvr>
                                      <p:tavLst>
                                        <p:tav tm="0">
                                          <p:val>
                                            <p:fltVal val="0"/>
                                          </p:val>
                                        </p:tav>
                                        <p:tav tm="100000">
                                          <p:val>
                                            <p:strVal val="#ppt_h"/>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2" fill="hold" grpId="0" nodeType="clickEffect">
                                  <p:stCondLst>
                                    <p:cond delay="0"/>
                                  </p:stCondLst>
                                  <p:childTnLst>
                                    <p:set>
                                      <p:cBhvr>
                                        <p:cTn id="84" dur="1" fill="hold">
                                          <p:stCondLst>
                                            <p:cond delay="0"/>
                                          </p:stCondLst>
                                        </p:cTn>
                                        <p:tgtEl>
                                          <p:spTgt spid="681999"/>
                                        </p:tgtEl>
                                        <p:attrNameLst>
                                          <p:attrName>style.visibility</p:attrName>
                                        </p:attrNameLst>
                                      </p:cBhvr>
                                      <p:to>
                                        <p:strVal val="visible"/>
                                      </p:to>
                                    </p:set>
                                    <p:anim calcmode="lin" valueType="num">
                                      <p:cBhvr additive="base">
                                        <p:cTn id="85" dur="500" fill="hold"/>
                                        <p:tgtEl>
                                          <p:spTgt spid="681999"/>
                                        </p:tgtEl>
                                        <p:attrNameLst>
                                          <p:attrName>ppt_x</p:attrName>
                                        </p:attrNameLst>
                                      </p:cBhvr>
                                      <p:tavLst>
                                        <p:tav tm="0">
                                          <p:val>
                                            <p:strVal val="1+#ppt_w/2"/>
                                          </p:val>
                                        </p:tav>
                                        <p:tav tm="100000">
                                          <p:val>
                                            <p:strVal val="#ppt_x"/>
                                          </p:val>
                                        </p:tav>
                                      </p:tavLst>
                                    </p:anim>
                                    <p:anim calcmode="lin" valueType="num">
                                      <p:cBhvr additive="base">
                                        <p:cTn id="86" dur="500" fill="hold"/>
                                        <p:tgtEl>
                                          <p:spTgt spid="681999"/>
                                        </p:tgtEl>
                                        <p:attrNameLst>
                                          <p:attrName>ppt_y</p:attrName>
                                        </p:attrNameLst>
                                      </p:cBhvr>
                                      <p:tavLst>
                                        <p:tav tm="0">
                                          <p:val>
                                            <p:strVal val="#ppt_y"/>
                                          </p:val>
                                        </p:tav>
                                        <p:tav tm="100000">
                                          <p:val>
                                            <p:strVal val="#ppt_y"/>
                                          </p:val>
                                        </p:tav>
                                      </p:tavLst>
                                    </p:anim>
                                  </p:childTnLst>
                                </p:cTn>
                              </p:par>
                            </p:childTnLst>
                          </p:cTn>
                        </p:par>
                        <p:par>
                          <p:cTn id="87" fill="hold">
                            <p:stCondLst>
                              <p:cond delay="500"/>
                            </p:stCondLst>
                            <p:childTnLst>
                              <p:par>
                                <p:cTn id="88" presetID="22" presetClass="entr" presetSubtype="2" fill="hold" grpId="0" nodeType="afterEffect">
                                  <p:stCondLst>
                                    <p:cond delay="0"/>
                                  </p:stCondLst>
                                  <p:childTnLst>
                                    <p:set>
                                      <p:cBhvr>
                                        <p:cTn id="89" dur="1" fill="hold">
                                          <p:stCondLst>
                                            <p:cond delay="0"/>
                                          </p:stCondLst>
                                        </p:cTn>
                                        <p:tgtEl>
                                          <p:spTgt spid="682003"/>
                                        </p:tgtEl>
                                        <p:attrNameLst>
                                          <p:attrName>style.visibility</p:attrName>
                                        </p:attrNameLst>
                                      </p:cBhvr>
                                      <p:to>
                                        <p:strVal val="visible"/>
                                      </p:to>
                                    </p:set>
                                    <p:animEffect transition="in" filter="wipe(right)">
                                      <p:cBhvr>
                                        <p:cTn id="90" dur="500"/>
                                        <p:tgtEl>
                                          <p:spTgt spid="682003"/>
                                        </p:tgtEl>
                                      </p:cBhvr>
                                    </p:animEffect>
                                  </p:childTnLst>
                                </p:cTn>
                              </p:par>
                            </p:childTnLst>
                          </p:cTn>
                        </p:par>
                        <p:par>
                          <p:cTn id="91" fill="hold">
                            <p:stCondLst>
                              <p:cond delay="1000"/>
                            </p:stCondLst>
                            <p:childTnLst>
                              <p:par>
                                <p:cTn id="92" presetID="23" presetClass="entr" presetSubtype="16" fill="hold" grpId="0" nodeType="afterEffect">
                                  <p:stCondLst>
                                    <p:cond delay="0"/>
                                  </p:stCondLst>
                                  <p:childTnLst>
                                    <p:set>
                                      <p:cBhvr>
                                        <p:cTn id="93" dur="1" fill="hold">
                                          <p:stCondLst>
                                            <p:cond delay="0"/>
                                          </p:stCondLst>
                                        </p:cTn>
                                        <p:tgtEl>
                                          <p:spTgt spid="682006"/>
                                        </p:tgtEl>
                                        <p:attrNameLst>
                                          <p:attrName>style.visibility</p:attrName>
                                        </p:attrNameLst>
                                      </p:cBhvr>
                                      <p:to>
                                        <p:strVal val="visible"/>
                                      </p:to>
                                    </p:set>
                                    <p:anim calcmode="lin" valueType="num">
                                      <p:cBhvr>
                                        <p:cTn id="94" dur="500" fill="hold"/>
                                        <p:tgtEl>
                                          <p:spTgt spid="682006"/>
                                        </p:tgtEl>
                                        <p:attrNameLst>
                                          <p:attrName>ppt_w</p:attrName>
                                        </p:attrNameLst>
                                      </p:cBhvr>
                                      <p:tavLst>
                                        <p:tav tm="0">
                                          <p:val>
                                            <p:fltVal val="0"/>
                                          </p:val>
                                        </p:tav>
                                        <p:tav tm="100000">
                                          <p:val>
                                            <p:strVal val="#ppt_w"/>
                                          </p:val>
                                        </p:tav>
                                      </p:tavLst>
                                    </p:anim>
                                    <p:anim calcmode="lin" valueType="num">
                                      <p:cBhvr>
                                        <p:cTn id="95" dur="500" fill="hold"/>
                                        <p:tgtEl>
                                          <p:spTgt spid="682006"/>
                                        </p:tgtEl>
                                        <p:attrNameLst>
                                          <p:attrName>ppt_h</p:attrName>
                                        </p:attrNameLst>
                                      </p:cBhvr>
                                      <p:tavLst>
                                        <p:tav tm="0">
                                          <p:val>
                                            <p:fltVal val="0"/>
                                          </p:val>
                                        </p:tav>
                                        <p:tav tm="100000">
                                          <p:val>
                                            <p:strVal val="#ppt_h"/>
                                          </p:val>
                                        </p:tav>
                                      </p:tavLst>
                                    </p:anim>
                                  </p:childTnLst>
                                </p:cTn>
                              </p:par>
                            </p:childTnLst>
                          </p:cTn>
                        </p:par>
                        <p:par>
                          <p:cTn id="96" fill="hold">
                            <p:stCondLst>
                              <p:cond delay="1500"/>
                            </p:stCondLst>
                            <p:childTnLst>
                              <p:par>
                                <p:cTn id="97" presetID="19" presetClass="entr" presetSubtype="10" fill="hold" grpId="0" nodeType="afterEffect">
                                  <p:stCondLst>
                                    <p:cond delay="0"/>
                                  </p:stCondLst>
                                  <p:childTnLst>
                                    <p:set>
                                      <p:cBhvr>
                                        <p:cTn id="98" dur="1" fill="hold">
                                          <p:stCondLst>
                                            <p:cond delay="0"/>
                                          </p:stCondLst>
                                        </p:cTn>
                                        <p:tgtEl>
                                          <p:spTgt spid="681998"/>
                                        </p:tgtEl>
                                        <p:attrNameLst>
                                          <p:attrName>style.visibility</p:attrName>
                                        </p:attrNameLst>
                                      </p:cBhvr>
                                      <p:to>
                                        <p:strVal val="visible"/>
                                      </p:to>
                                    </p:set>
                                    <p:anim calcmode="lin" valueType="num">
                                      <p:cBhvr>
                                        <p:cTn id="99" dur="5000" fill="hold"/>
                                        <p:tgtEl>
                                          <p:spTgt spid="681998"/>
                                        </p:tgtEl>
                                        <p:attrNameLst>
                                          <p:attrName>ppt_w</p:attrName>
                                        </p:attrNameLst>
                                      </p:cBhvr>
                                      <p:tavLst>
                                        <p:tav tm="0" fmla="#ppt_w*sin(2.5*pi*$)">
                                          <p:val>
                                            <p:fltVal val="0"/>
                                          </p:val>
                                        </p:tav>
                                        <p:tav tm="100000">
                                          <p:val>
                                            <p:fltVal val="1"/>
                                          </p:val>
                                        </p:tav>
                                      </p:tavLst>
                                    </p:anim>
                                    <p:anim calcmode="lin" valueType="num">
                                      <p:cBhvr>
                                        <p:cTn id="100" dur="5000" fill="hold"/>
                                        <p:tgtEl>
                                          <p:spTgt spid="681998"/>
                                        </p:tgtEl>
                                        <p:attrNameLst>
                                          <p:attrName>ppt_h</p:attrName>
                                        </p:attrNameLst>
                                      </p:cBhvr>
                                      <p:tavLst>
                                        <p:tav tm="0">
                                          <p:val>
                                            <p:strVal val="#ppt_h"/>
                                          </p:val>
                                        </p:tav>
                                        <p:tav tm="100000">
                                          <p:val>
                                            <p:strVal val="#ppt_h"/>
                                          </p:val>
                                        </p:tav>
                                      </p:tavLst>
                                    </p:anim>
                                  </p:childTnLst>
                                </p:cTn>
                              </p:par>
                            </p:childTnLst>
                          </p:cTn>
                        </p:par>
                      </p:childTnLst>
                    </p:cTn>
                  </p:par>
                  <p:par>
                    <p:cTn id="101" fill="hold">
                      <p:stCondLst>
                        <p:cond delay="indefinite"/>
                      </p:stCondLst>
                      <p:childTnLst>
                        <p:par>
                          <p:cTn id="102" fill="hold">
                            <p:stCondLst>
                              <p:cond delay="0"/>
                            </p:stCondLst>
                            <p:childTnLst>
                              <p:par>
                                <p:cTn id="103" presetID="22" presetClass="entr" presetSubtype="2" fill="hold" grpId="0" nodeType="clickEffect">
                                  <p:stCondLst>
                                    <p:cond delay="0"/>
                                  </p:stCondLst>
                                  <p:childTnLst>
                                    <p:set>
                                      <p:cBhvr>
                                        <p:cTn id="104" dur="1" fill="hold">
                                          <p:stCondLst>
                                            <p:cond delay="0"/>
                                          </p:stCondLst>
                                        </p:cTn>
                                        <p:tgtEl>
                                          <p:spTgt spid="682005"/>
                                        </p:tgtEl>
                                        <p:attrNameLst>
                                          <p:attrName>style.visibility</p:attrName>
                                        </p:attrNameLst>
                                      </p:cBhvr>
                                      <p:to>
                                        <p:strVal val="visible"/>
                                      </p:to>
                                    </p:set>
                                    <p:animEffect transition="in" filter="wipe(right)">
                                      <p:cBhvr>
                                        <p:cTn id="105" dur="500"/>
                                        <p:tgtEl>
                                          <p:spTgt spid="682005"/>
                                        </p:tgtEl>
                                      </p:cBhvr>
                                    </p:animEffect>
                                  </p:childTnLst>
                                </p:cTn>
                              </p:par>
                            </p:childTnLst>
                          </p:cTn>
                        </p:par>
                        <p:par>
                          <p:cTn id="106" fill="hold">
                            <p:stCondLst>
                              <p:cond delay="500"/>
                            </p:stCondLst>
                            <p:childTnLst>
                              <p:par>
                                <p:cTn id="107" presetID="2" presetClass="entr" presetSubtype="2" fill="hold" grpId="0" nodeType="afterEffect">
                                  <p:stCondLst>
                                    <p:cond delay="0"/>
                                  </p:stCondLst>
                                  <p:childTnLst>
                                    <p:set>
                                      <p:cBhvr>
                                        <p:cTn id="108" dur="1" fill="hold">
                                          <p:stCondLst>
                                            <p:cond delay="0"/>
                                          </p:stCondLst>
                                        </p:cTn>
                                        <p:tgtEl>
                                          <p:spTgt spid="681987"/>
                                        </p:tgtEl>
                                        <p:attrNameLst>
                                          <p:attrName>style.visibility</p:attrName>
                                        </p:attrNameLst>
                                      </p:cBhvr>
                                      <p:to>
                                        <p:strVal val="visible"/>
                                      </p:to>
                                    </p:set>
                                    <p:anim calcmode="lin" valueType="num">
                                      <p:cBhvr additive="base">
                                        <p:cTn id="109" dur="500" fill="hold"/>
                                        <p:tgtEl>
                                          <p:spTgt spid="681987"/>
                                        </p:tgtEl>
                                        <p:attrNameLst>
                                          <p:attrName>ppt_x</p:attrName>
                                        </p:attrNameLst>
                                      </p:cBhvr>
                                      <p:tavLst>
                                        <p:tav tm="0">
                                          <p:val>
                                            <p:strVal val="1+#ppt_w/2"/>
                                          </p:val>
                                        </p:tav>
                                        <p:tav tm="100000">
                                          <p:val>
                                            <p:strVal val="#ppt_x"/>
                                          </p:val>
                                        </p:tav>
                                      </p:tavLst>
                                    </p:anim>
                                    <p:anim calcmode="lin" valueType="num">
                                      <p:cBhvr additive="base">
                                        <p:cTn id="110" dur="500" fill="hold"/>
                                        <p:tgtEl>
                                          <p:spTgt spid="681987"/>
                                        </p:tgtEl>
                                        <p:attrNameLst>
                                          <p:attrName>ppt_y</p:attrName>
                                        </p:attrNameLst>
                                      </p:cBhvr>
                                      <p:tavLst>
                                        <p:tav tm="0">
                                          <p:val>
                                            <p:strVal val="#ppt_y"/>
                                          </p:val>
                                        </p:tav>
                                        <p:tav tm="100000">
                                          <p:val>
                                            <p:strVal val="#ppt_y"/>
                                          </p:val>
                                        </p:tav>
                                      </p:tavLst>
                                    </p:anim>
                                  </p:childTnLst>
                                </p:cTn>
                              </p:par>
                            </p:childTnLst>
                          </p:cTn>
                        </p:par>
                        <p:par>
                          <p:cTn id="111" fill="hold">
                            <p:stCondLst>
                              <p:cond delay="1000"/>
                            </p:stCondLst>
                            <p:childTnLst>
                              <p:par>
                                <p:cTn id="112" presetID="23" presetClass="entr" presetSubtype="16" fill="hold" grpId="0" nodeType="afterEffect">
                                  <p:stCondLst>
                                    <p:cond delay="0"/>
                                  </p:stCondLst>
                                  <p:childTnLst>
                                    <p:set>
                                      <p:cBhvr>
                                        <p:cTn id="113" dur="1" fill="hold">
                                          <p:stCondLst>
                                            <p:cond delay="0"/>
                                          </p:stCondLst>
                                        </p:cTn>
                                        <p:tgtEl>
                                          <p:spTgt spid="682008"/>
                                        </p:tgtEl>
                                        <p:attrNameLst>
                                          <p:attrName>style.visibility</p:attrName>
                                        </p:attrNameLst>
                                      </p:cBhvr>
                                      <p:to>
                                        <p:strVal val="visible"/>
                                      </p:to>
                                    </p:set>
                                    <p:anim calcmode="lin" valueType="num">
                                      <p:cBhvr>
                                        <p:cTn id="114" dur="500" fill="hold"/>
                                        <p:tgtEl>
                                          <p:spTgt spid="682008"/>
                                        </p:tgtEl>
                                        <p:attrNameLst>
                                          <p:attrName>ppt_w</p:attrName>
                                        </p:attrNameLst>
                                      </p:cBhvr>
                                      <p:tavLst>
                                        <p:tav tm="0">
                                          <p:val>
                                            <p:fltVal val="0"/>
                                          </p:val>
                                        </p:tav>
                                        <p:tav tm="100000">
                                          <p:val>
                                            <p:strVal val="#ppt_w"/>
                                          </p:val>
                                        </p:tav>
                                      </p:tavLst>
                                    </p:anim>
                                    <p:anim calcmode="lin" valueType="num">
                                      <p:cBhvr>
                                        <p:cTn id="115" dur="500" fill="hold"/>
                                        <p:tgtEl>
                                          <p:spTgt spid="682008"/>
                                        </p:tgtEl>
                                        <p:attrNameLst>
                                          <p:attrName>ppt_h</p:attrName>
                                        </p:attrNameLst>
                                      </p:cBhvr>
                                      <p:tavLst>
                                        <p:tav tm="0">
                                          <p:val>
                                            <p:fltVal val="0"/>
                                          </p:val>
                                        </p:tav>
                                        <p:tav tm="100000">
                                          <p:val>
                                            <p:strVal val="#ppt_h"/>
                                          </p:val>
                                        </p:tav>
                                      </p:tavLst>
                                    </p:anim>
                                  </p:childTnLst>
                                </p:cTn>
                              </p:par>
                            </p:childTnLst>
                          </p:cTn>
                        </p:par>
                        <p:par>
                          <p:cTn id="116" fill="hold">
                            <p:stCondLst>
                              <p:cond delay="1500"/>
                            </p:stCondLst>
                            <p:childTnLst>
                              <p:par>
                                <p:cTn id="117" presetID="19" presetClass="entr" presetSubtype="10" fill="hold" grpId="0" nodeType="afterEffect">
                                  <p:stCondLst>
                                    <p:cond delay="0"/>
                                  </p:stCondLst>
                                  <p:childTnLst>
                                    <p:set>
                                      <p:cBhvr>
                                        <p:cTn id="118" dur="1" fill="hold">
                                          <p:stCondLst>
                                            <p:cond delay="0"/>
                                          </p:stCondLst>
                                        </p:cTn>
                                        <p:tgtEl>
                                          <p:spTgt spid="682009"/>
                                        </p:tgtEl>
                                        <p:attrNameLst>
                                          <p:attrName>style.visibility</p:attrName>
                                        </p:attrNameLst>
                                      </p:cBhvr>
                                      <p:to>
                                        <p:strVal val="visible"/>
                                      </p:to>
                                    </p:set>
                                    <p:anim calcmode="lin" valueType="num">
                                      <p:cBhvr>
                                        <p:cTn id="119" dur="5000" fill="hold"/>
                                        <p:tgtEl>
                                          <p:spTgt spid="682009"/>
                                        </p:tgtEl>
                                        <p:attrNameLst>
                                          <p:attrName>ppt_w</p:attrName>
                                        </p:attrNameLst>
                                      </p:cBhvr>
                                      <p:tavLst>
                                        <p:tav tm="0" fmla="#ppt_w*sin(2.5*pi*$)">
                                          <p:val>
                                            <p:fltVal val="0"/>
                                          </p:val>
                                        </p:tav>
                                        <p:tav tm="100000">
                                          <p:val>
                                            <p:fltVal val="1"/>
                                          </p:val>
                                        </p:tav>
                                      </p:tavLst>
                                    </p:anim>
                                    <p:anim calcmode="lin" valueType="num">
                                      <p:cBhvr>
                                        <p:cTn id="120" dur="5000" fill="hold"/>
                                        <p:tgtEl>
                                          <p:spTgt spid="682009"/>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1986" grpId="0" animBg="1" autoUpdateAnimBg="0"/>
      <p:bldP spid="681987" grpId="0" animBg="1"/>
      <p:bldP spid="681988" grpId="0" animBg="1"/>
      <p:bldP spid="681989" grpId="0" animBg="1"/>
      <p:bldP spid="681990" grpId="0" animBg="1"/>
      <p:bldP spid="681991" grpId="0" autoUpdateAnimBg="0"/>
      <p:bldP spid="681992" grpId="0" autoUpdateAnimBg="0"/>
      <p:bldP spid="681993" grpId="0" autoUpdateAnimBg="0"/>
      <p:bldP spid="681994" grpId="0" autoUpdateAnimBg="0"/>
      <p:bldP spid="681995" grpId="0" autoUpdateAnimBg="0"/>
      <p:bldP spid="681996" grpId="0" autoUpdateAnimBg="0"/>
      <p:bldP spid="681997" grpId="0" animBg="1"/>
      <p:bldP spid="681998" grpId="0" animBg="1"/>
      <p:bldP spid="681999" grpId="0" animBg="1"/>
      <p:bldP spid="682000" grpId="0" autoUpdateAnimBg="0"/>
      <p:bldP spid="682001" grpId="0" autoUpdateAnimBg="0"/>
      <p:bldP spid="682002" grpId="0" autoUpdateAnimBg="0"/>
      <p:bldP spid="682003" grpId="0" animBg="1"/>
      <p:bldP spid="682004" grpId="0" animBg="1"/>
      <p:bldP spid="682005" grpId="0" animBg="1"/>
      <p:bldP spid="682006" grpId="0" autoUpdateAnimBg="0"/>
      <p:bldP spid="682007" grpId="0" autoUpdateAnimBg="0"/>
      <p:bldP spid="682008" grpId="0" autoUpdateAnimBg="0"/>
      <p:bldP spid="682009" grpId="0" animBg="1"/>
      <p:bldP spid="682011"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59632" y="836712"/>
            <a:ext cx="5616624" cy="58477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buFont typeface="Wingdings" pitchFamily="2" charset="2"/>
              <a:buChar char="Ø"/>
            </a:pPr>
            <a:r>
              <a:rPr lang="zh-CN" altLang="en-US" sz="3200" b="1" dirty="0" smtClean="0"/>
              <a:t>价值规律的消极后果</a:t>
            </a:r>
            <a:endParaRPr lang="zh-CN" altLang="en-US" sz="3200" b="1" dirty="0"/>
          </a:p>
        </p:txBody>
      </p:sp>
      <p:sp>
        <p:nvSpPr>
          <p:cNvPr id="3" name="TextBox 2"/>
          <p:cNvSpPr txBox="1"/>
          <p:nvPr/>
        </p:nvSpPr>
        <p:spPr>
          <a:xfrm>
            <a:off x="1115616" y="1988840"/>
            <a:ext cx="5832648" cy="2677656"/>
          </a:xfrm>
          <a:prstGeom prst="rect">
            <a:avLst/>
          </a:prstGeom>
          <a:noFill/>
        </p:spPr>
        <p:txBody>
          <a:bodyPr wrap="square" rtlCol="0">
            <a:spAutoFit/>
          </a:bodyPr>
          <a:lstStyle/>
          <a:p>
            <a:pPr>
              <a:lnSpc>
                <a:spcPct val="200000"/>
              </a:lnSpc>
              <a:buFont typeface="Arial" pitchFamily="34" charset="0"/>
              <a:buChar char="•"/>
            </a:pPr>
            <a:r>
              <a:rPr lang="zh-CN" altLang="en-US" sz="2800" b="1" dirty="0" smtClean="0"/>
              <a:t>导致社会资源浪费</a:t>
            </a:r>
            <a:endParaRPr lang="en-US" altLang="zh-CN" sz="2800" b="1" dirty="0" smtClean="0"/>
          </a:p>
          <a:p>
            <a:pPr>
              <a:lnSpc>
                <a:spcPct val="200000"/>
              </a:lnSpc>
              <a:buFont typeface="Arial" pitchFamily="34" charset="0"/>
              <a:buChar char="•"/>
            </a:pPr>
            <a:r>
              <a:rPr lang="zh-CN" altLang="en-US" sz="2800" b="1" dirty="0" smtClean="0"/>
              <a:t>导致收入两极分化</a:t>
            </a:r>
            <a:endParaRPr lang="en-US" altLang="zh-CN" sz="2800" b="1" dirty="0" smtClean="0"/>
          </a:p>
          <a:p>
            <a:pPr>
              <a:lnSpc>
                <a:spcPct val="200000"/>
              </a:lnSpc>
              <a:buFont typeface="Arial" pitchFamily="34" charset="0"/>
              <a:buChar char="•"/>
            </a:pPr>
            <a:r>
              <a:rPr lang="zh-CN" altLang="en-US" sz="2800" b="1" dirty="0" smtClean="0"/>
              <a:t>阻碍技术的进步</a:t>
            </a:r>
            <a:endParaRPr lang="zh-CN" altLang="en-US" sz="2800" b="1"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4" name="Rectangle 2"/>
          <p:cNvSpPr>
            <a:spLocks noGrp="1" noChangeArrowheads="1"/>
          </p:cNvSpPr>
          <p:nvPr>
            <p:ph type="title"/>
          </p:nvPr>
        </p:nvSpPr>
        <p:spPr>
          <a:xfrm>
            <a:off x="116817" y="648778"/>
            <a:ext cx="8496300" cy="1366838"/>
          </a:xfrm>
        </p:spPr>
        <p:txBody>
          <a:bodyPr/>
          <a:lstStyle/>
          <a:p>
            <a:pPr algn="l">
              <a:lnSpc>
                <a:spcPct val="90000"/>
              </a:lnSpc>
            </a:pPr>
            <a:r>
              <a:rPr lang="zh-CN" altLang="en-US" sz="3200" dirty="0" smtClean="0">
                <a:latin typeface="隶书" panose="02010509060101010101" pitchFamily="49" charset="-122"/>
                <a:ea typeface="隶书" panose="02010509060101010101" pitchFamily="49" charset="-122"/>
              </a:rPr>
              <a:t>二、剩余价值是资本主义生产方式的绝对规律</a:t>
            </a:r>
            <a:r>
              <a:rPr lang="en-US" altLang="zh-CN" sz="3200" dirty="0" smtClean="0">
                <a:latin typeface="隶书" panose="02010509060101010101" pitchFamily="49" charset="-122"/>
                <a:ea typeface="隶书" panose="02010509060101010101" pitchFamily="49" charset="-122"/>
              </a:rPr>
              <a:t/>
            </a:r>
            <a:br>
              <a:rPr lang="en-US" altLang="zh-CN" sz="3200" dirty="0" smtClean="0">
                <a:latin typeface="隶书" panose="02010509060101010101" pitchFamily="49" charset="-122"/>
                <a:ea typeface="隶书" panose="02010509060101010101" pitchFamily="49" charset="-122"/>
              </a:rPr>
            </a:br>
            <a:r>
              <a:rPr lang="zh-CN" altLang="en-US" sz="3200" dirty="0" smtClean="0">
                <a:latin typeface="隶书" panose="02010509060101010101" pitchFamily="49" charset="-122"/>
                <a:ea typeface="隶书" panose="02010509060101010101" pitchFamily="49" charset="-122"/>
              </a:rPr>
              <a:t>（一）剩余价值</a:t>
            </a:r>
            <a:r>
              <a:rPr lang="zh-CN" altLang="en-US" sz="3200" dirty="0">
                <a:latin typeface="隶书" panose="02010509060101010101" pitchFamily="49" charset="-122"/>
                <a:ea typeface="隶书" panose="02010509060101010101" pitchFamily="49" charset="-122"/>
              </a:rPr>
              <a:t>的生产过程及资本的不同部分在剩余价值生产中的作用</a:t>
            </a:r>
          </a:p>
        </p:txBody>
      </p:sp>
      <p:sp>
        <p:nvSpPr>
          <p:cNvPr id="294915" name="Rectangle 3"/>
          <p:cNvSpPr>
            <a:spLocks noGrp="1" noChangeArrowheads="1"/>
          </p:cNvSpPr>
          <p:nvPr>
            <p:ph type="body" idx="1"/>
          </p:nvPr>
        </p:nvSpPr>
        <p:spPr>
          <a:xfrm>
            <a:off x="323850" y="2224476"/>
            <a:ext cx="8748712" cy="4319588"/>
          </a:xfrm>
        </p:spPr>
        <p:txBody>
          <a:bodyPr/>
          <a:lstStyle/>
          <a:p>
            <a:pPr marL="609600" indent="-609600">
              <a:lnSpc>
                <a:spcPct val="115000"/>
              </a:lnSpc>
              <a:spcBef>
                <a:spcPct val="25000"/>
              </a:spcBef>
            </a:pPr>
            <a:r>
              <a:rPr lang="en-US" altLang="zh-CN" b="1" dirty="0">
                <a:latin typeface="华文仿宋" panose="02010600040101010101" pitchFamily="2" charset="-122"/>
                <a:ea typeface="华文仿宋" panose="02010600040101010101" pitchFamily="2" charset="-122"/>
              </a:rPr>
              <a:t>1. </a:t>
            </a:r>
            <a:r>
              <a:rPr lang="zh-CN" altLang="en-US" b="1" dirty="0">
                <a:latin typeface="华文仿宋" panose="02010600040101010101" pitchFamily="2" charset="-122"/>
                <a:ea typeface="华文仿宋" panose="02010600040101010101" pitchFamily="2" charset="-122"/>
              </a:rPr>
              <a:t>资本主义的生产过程</a:t>
            </a:r>
          </a:p>
          <a:p>
            <a:pPr marL="609600" indent="-609600">
              <a:spcBef>
                <a:spcPct val="0"/>
              </a:spcBef>
            </a:pPr>
            <a:r>
              <a:rPr lang="zh-CN" altLang="en-US" b="1" dirty="0">
                <a:latin typeface="华文仿宋" panose="02010600040101010101" pitchFamily="2" charset="-122"/>
                <a:ea typeface="华文仿宋" panose="02010600040101010101" pitchFamily="2" charset="-122"/>
              </a:rPr>
              <a:t>  </a:t>
            </a:r>
            <a:r>
              <a:rPr lang="zh-CN" altLang="en-US" sz="2800" b="1" dirty="0">
                <a:latin typeface="华文仿宋" panose="02010600040101010101" pitchFamily="2" charset="-122"/>
                <a:ea typeface="华文仿宋" panose="02010600040101010101" pitchFamily="2" charset="-122"/>
              </a:rPr>
              <a:t>（劳动过程与剩余价值的生产过程）</a:t>
            </a:r>
          </a:p>
          <a:p>
            <a:pPr marL="609600" indent="-609600">
              <a:lnSpc>
                <a:spcPct val="115000"/>
              </a:lnSpc>
              <a:spcBef>
                <a:spcPct val="25000"/>
              </a:spcBef>
            </a:pPr>
            <a:r>
              <a:rPr lang="en-US" altLang="zh-CN" b="1" dirty="0">
                <a:latin typeface="华文仿宋" panose="02010600040101010101" pitchFamily="2" charset="-122"/>
                <a:ea typeface="华文仿宋" panose="02010600040101010101" pitchFamily="2" charset="-122"/>
              </a:rPr>
              <a:t>2. </a:t>
            </a:r>
            <a:r>
              <a:rPr lang="zh-CN" altLang="en-US" b="1" dirty="0">
                <a:latin typeface="华文仿宋" panose="02010600040101010101" pitchFamily="2" charset="-122"/>
                <a:ea typeface="华文仿宋" panose="02010600040101010101" pitchFamily="2" charset="-122"/>
              </a:rPr>
              <a:t>资本的本质</a:t>
            </a:r>
          </a:p>
          <a:p>
            <a:pPr marL="609600" indent="-609600">
              <a:lnSpc>
                <a:spcPct val="115000"/>
              </a:lnSpc>
              <a:spcBef>
                <a:spcPct val="25000"/>
              </a:spcBef>
            </a:pPr>
            <a:r>
              <a:rPr lang="en-US" altLang="zh-CN" b="1" dirty="0">
                <a:latin typeface="华文仿宋" panose="02010600040101010101" pitchFamily="2" charset="-122"/>
                <a:ea typeface="华文仿宋" panose="02010600040101010101" pitchFamily="2" charset="-122"/>
              </a:rPr>
              <a:t>3. </a:t>
            </a:r>
            <a:r>
              <a:rPr lang="zh-CN" altLang="en-US" b="1" dirty="0">
                <a:latin typeface="华文仿宋" panose="02010600040101010101" pitchFamily="2" charset="-122"/>
                <a:ea typeface="华文仿宋" panose="02010600040101010101" pitchFamily="2" charset="-122"/>
              </a:rPr>
              <a:t>不变资本与可变资本</a:t>
            </a:r>
          </a:p>
          <a:p>
            <a:pPr marL="609600" indent="-609600">
              <a:spcBef>
                <a:spcPct val="0"/>
              </a:spcBef>
            </a:pPr>
            <a:r>
              <a:rPr lang="zh-CN" altLang="en-US" b="1" dirty="0">
                <a:latin typeface="华文仿宋" panose="02010600040101010101" pitchFamily="2" charset="-122"/>
                <a:ea typeface="华文仿宋" panose="02010600040101010101" pitchFamily="2" charset="-122"/>
              </a:rPr>
              <a:t> </a:t>
            </a:r>
            <a:r>
              <a:rPr lang="zh-CN" altLang="en-US" sz="2800" b="1" dirty="0">
                <a:latin typeface="华文仿宋" panose="02010600040101010101" pitchFamily="2" charset="-122"/>
                <a:ea typeface="华文仿宋" panose="02010600040101010101" pitchFamily="2" charset="-122"/>
              </a:rPr>
              <a:t>（资本的不同部分在剩余价值生产中的作用）</a:t>
            </a:r>
          </a:p>
          <a:p>
            <a:pPr marL="609600" indent="-609600">
              <a:lnSpc>
                <a:spcPct val="115000"/>
              </a:lnSpc>
              <a:spcBef>
                <a:spcPct val="25000"/>
              </a:spcBef>
            </a:pPr>
            <a:r>
              <a:rPr lang="en-US" altLang="zh-CN" b="1" dirty="0">
                <a:latin typeface="华文仿宋" panose="02010600040101010101" pitchFamily="2" charset="-122"/>
                <a:ea typeface="华文仿宋" panose="02010600040101010101" pitchFamily="2" charset="-122"/>
              </a:rPr>
              <a:t>4. </a:t>
            </a:r>
            <a:r>
              <a:rPr lang="zh-CN" altLang="en-US" b="1" dirty="0" smtClean="0">
                <a:latin typeface="华文仿宋" panose="02010600040101010101" pitchFamily="2" charset="-122"/>
                <a:ea typeface="华文仿宋" panose="02010600040101010101" pitchFamily="2" charset="-122"/>
              </a:rPr>
              <a:t>剩余价值率</a:t>
            </a:r>
            <a:endParaRPr lang="zh-CN" altLang="en-US" b="1" dirty="0">
              <a:latin typeface="华文仿宋" panose="02010600040101010101" pitchFamily="2" charset="-122"/>
              <a:ea typeface="华文仿宋" panose="02010600040101010101" pitchFamily="2" charset="-122"/>
            </a:endParaRPr>
          </a:p>
        </p:txBody>
      </p:sp>
    </p:spTree>
    <p:extLst>
      <p:ext uri="{BB962C8B-B14F-4D97-AF65-F5344CB8AC3E}">
        <p14:creationId xmlns="" xmlns:p14="http://schemas.microsoft.com/office/powerpoint/2010/main" val="253076419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8" name="Rectangle 2"/>
          <p:cNvSpPr>
            <a:spLocks noGrp="1" noChangeArrowheads="1"/>
          </p:cNvSpPr>
          <p:nvPr>
            <p:ph type="title"/>
          </p:nvPr>
        </p:nvSpPr>
        <p:spPr>
          <a:xfrm>
            <a:off x="983411" y="474663"/>
            <a:ext cx="4957014" cy="790575"/>
          </a:xfrm>
          <a:solidFill>
            <a:schemeClr val="accent3">
              <a:lumMod val="65000"/>
            </a:schemeClr>
          </a:solidFill>
          <a:scene3d>
            <a:camera prst="orthographicFront"/>
            <a:lightRig rig="threePt" dir="t"/>
          </a:scene3d>
          <a:sp3d>
            <a:bevelT/>
          </a:sp3d>
        </p:spPr>
        <p:style>
          <a:lnRef idx="1">
            <a:schemeClr val="accent5"/>
          </a:lnRef>
          <a:fillRef idx="2">
            <a:schemeClr val="accent5"/>
          </a:fillRef>
          <a:effectRef idx="1">
            <a:schemeClr val="accent5"/>
          </a:effectRef>
          <a:fontRef idx="minor">
            <a:schemeClr val="dk1"/>
          </a:fontRef>
        </p:style>
        <p:txBody>
          <a:bodyPr/>
          <a:lstStyle/>
          <a:p>
            <a:r>
              <a:rPr lang="zh-CN" altLang="en-US" sz="3200" dirty="0" smtClean="0">
                <a:latin typeface="隶书" panose="02010509060101010101" pitchFamily="49" charset="-122"/>
                <a:ea typeface="隶书" panose="02010509060101010101" pitchFamily="49" charset="-122"/>
              </a:rPr>
              <a:t> </a:t>
            </a:r>
            <a:r>
              <a:rPr lang="en-US" altLang="zh-CN" sz="3200" dirty="0">
                <a:latin typeface="隶书" panose="02010509060101010101" pitchFamily="49" charset="-122"/>
                <a:ea typeface="隶书" panose="02010509060101010101" pitchFamily="49" charset="-122"/>
              </a:rPr>
              <a:t>1.</a:t>
            </a:r>
            <a:r>
              <a:rPr lang="zh-CN" altLang="en-US" sz="3600" dirty="0">
                <a:latin typeface="隶书" panose="02010509060101010101" pitchFamily="49" charset="-122"/>
                <a:ea typeface="隶书" panose="02010509060101010101" pitchFamily="49" charset="-122"/>
              </a:rPr>
              <a:t>资本主义的生产过程</a:t>
            </a:r>
          </a:p>
        </p:txBody>
      </p:sp>
      <p:sp>
        <p:nvSpPr>
          <p:cNvPr id="295940" name="Text Box 4"/>
          <p:cNvSpPr txBox="1">
            <a:spLocks noChangeArrowheads="1"/>
          </p:cNvSpPr>
          <p:nvPr/>
        </p:nvSpPr>
        <p:spPr bwMode="auto">
          <a:xfrm>
            <a:off x="5219700" y="4916488"/>
            <a:ext cx="1439863" cy="257175"/>
          </a:xfrm>
          <a:prstGeom prst="rect">
            <a:avLst/>
          </a:prstGeom>
          <a:solidFill>
            <a:srgbClr val="990000">
              <a:alpha val="50000"/>
            </a:srgbClr>
          </a:solidFill>
          <a:ln>
            <a:noFill/>
          </a:ln>
          <a:effectLst/>
          <a:extLst>
            <a:ext uri="{91240B29-F687-4F45-9708-019B960494DF}">
              <a14:hiddenLine xmlns="" xmlns:a14="http://schemas.microsoft.com/office/drawing/2010/main" w="19050" algn="ctr">
                <a:solidFill>
                  <a:srgbClr val="C8B4A0"/>
                </a:solidFill>
                <a:miter lim="800000"/>
                <a:headEnd/>
                <a:tailEnd/>
              </a14:hiddenLine>
            </a:ext>
            <a:ext uri="{AF507438-7753-43E0-B8FC-AC1667EBCBE1}">
              <a14:hiddenEffects xmlns="" xmlns:a14="http://schemas.microsoft.com/office/drawing/2010/main">
                <a:effectLst>
                  <a:outerShdw dist="107763" dir="18900000" algn="ctr" rotWithShape="0">
                    <a:schemeClr val="bg2"/>
                  </a:outerShdw>
                </a:effectLst>
              </a14:hiddenEffects>
            </a:ext>
          </a:extLst>
        </p:spPr>
        <p:txBody>
          <a:bodyPr lIns="90000" tIns="10800" rIns="90000" bIns="10800">
            <a:spAutoFit/>
          </a:bodyPr>
          <a:lstStyle/>
          <a:p>
            <a:pPr algn="ctr">
              <a:lnSpc>
                <a:spcPct val="70000"/>
              </a:lnSpc>
            </a:pPr>
            <a:r>
              <a:rPr lang="zh-CN" altLang="en-US" sz="2200">
                <a:solidFill>
                  <a:srgbClr val="E6D2BE"/>
                </a:solidFill>
                <a:effectLst>
                  <a:outerShdw blurRad="38100" dist="38100" dir="2700000" algn="tl">
                    <a:srgbClr val="000000"/>
                  </a:outerShdw>
                </a:effectLst>
                <a:latin typeface="Arial" panose="020B0604020202020204" pitchFamily="34" charset="0"/>
                <a:ea typeface="隶书" panose="02010509060101010101" pitchFamily="49" charset="-122"/>
              </a:rPr>
              <a:t>劳资关系</a:t>
            </a:r>
          </a:p>
        </p:txBody>
      </p:sp>
      <p:sp>
        <p:nvSpPr>
          <p:cNvPr id="295941" name="Text Box 5"/>
          <p:cNvSpPr txBox="1">
            <a:spLocks noChangeArrowheads="1"/>
          </p:cNvSpPr>
          <p:nvPr/>
        </p:nvSpPr>
        <p:spPr bwMode="auto">
          <a:xfrm>
            <a:off x="4714875" y="4465638"/>
            <a:ext cx="2233613" cy="257175"/>
          </a:xfrm>
          <a:prstGeom prst="rect">
            <a:avLst/>
          </a:prstGeom>
          <a:solidFill>
            <a:srgbClr val="990000">
              <a:alpha val="50000"/>
            </a:srgbClr>
          </a:solidFill>
          <a:ln>
            <a:noFill/>
          </a:ln>
          <a:effectLst/>
          <a:extLst>
            <a:ext uri="{91240B29-F687-4F45-9708-019B960494DF}">
              <a14:hiddenLine xmlns="" xmlns:a14="http://schemas.microsoft.com/office/drawing/2010/main" w="19050" algn="ctr">
                <a:solidFill>
                  <a:srgbClr val="C8B4A0"/>
                </a:solidFill>
                <a:miter lim="800000"/>
                <a:headEnd/>
                <a:tailEnd/>
              </a14:hiddenLine>
            </a:ext>
            <a:ext uri="{AF507438-7753-43E0-B8FC-AC1667EBCBE1}">
              <a14:hiddenEffects xmlns="" xmlns:a14="http://schemas.microsoft.com/office/drawing/2010/main">
                <a:effectLst>
                  <a:outerShdw dist="107763" dir="18900000" algn="ctr" rotWithShape="0">
                    <a:schemeClr val="bg2"/>
                  </a:outerShdw>
                </a:effectLst>
              </a14:hiddenEffects>
            </a:ext>
          </a:extLst>
        </p:spPr>
        <p:txBody>
          <a:bodyPr lIns="90000" tIns="10800" rIns="90000" bIns="10800">
            <a:spAutoFit/>
          </a:bodyPr>
          <a:lstStyle/>
          <a:p>
            <a:pPr algn="ctr">
              <a:lnSpc>
                <a:spcPct val="70000"/>
              </a:lnSpc>
            </a:pPr>
            <a:r>
              <a:rPr lang="zh-CN" altLang="en-US" sz="2200">
                <a:solidFill>
                  <a:srgbClr val="E6D2BE"/>
                </a:solidFill>
                <a:effectLst>
                  <a:outerShdw blurRad="38100" dist="38100" dir="2700000" algn="tl">
                    <a:srgbClr val="000000"/>
                  </a:outerShdw>
                </a:effectLst>
                <a:latin typeface="Arial" panose="020B0604020202020204" pitchFamily="34" charset="0"/>
                <a:ea typeface="隶书" panose="02010509060101010101" pitchFamily="49" charset="-122"/>
              </a:rPr>
              <a:t>资本主义所有制</a:t>
            </a:r>
          </a:p>
        </p:txBody>
      </p:sp>
      <p:sp>
        <p:nvSpPr>
          <p:cNvPr id="295942" name="Rectangle 6"/>
          <p:cNvSpPr>
            <a:spLocks noChangeArrowheads="1"/>
          </p:cNvSpPr>
          <p:nvPr/>
        </p:nvSpPr>
        <p:spPr bwMode="auto">
          <a:xfrm>
            <a:off x="8101013" y="2684463"/>
            <a:ext cx="647700" cy="3600450"/>
          </a:xfrm>
          <a:prstGeom prst="rect">
            <a:avLst/>
          </a:prstGeom>
          <a:solidFill>
            <a:srgbClr val="C8B4A0"/>
          </a:solidFill>
          <a:ln>
            <a:noFill/>
          </a:ln>
          <a:effectLst>
            <a:outerShdw dist="71842" dir="18900000" algn="ctr" rotWithShape="0">
              <a:srgbClr val="000000">
                <a:alpha val="50000"/>
              </a:srgbClr>
            </a:outerShdw>
          </a:effectLst>
          <a:extLst>
            <a:ext uri="{91240B29-F687-4F45-9708-019B960494DF}">
              <a14:hiddenLine xmlns="" xmlns:a14="http://schemas.microsoft.com/office/drawing/2010/main" w="9525" algn="ctr">
                <a:solidFill>
                  <a:srgbClr val="0033CC"/>
                </a:solidFill>
                <a:miter lim="800000"/>
                <a:headEnd/>
                <a:tailEnd/>
              </a14:hiddenLine>
            </a:ext>
          </a:extLst>
        </p:spPr>
        <p:txBody>
          <a:bodyPr vert="eaVert"/>
          <a:lstStyle>
            <a:lvl1pPr marL="342900" indent="-342900">
              <a:spcBef>
                <a:spcPct val="20000"/>
              </a:spcBef>
              <a:defRPr sz="3200" b="1">
                <a:solidFill>
                  <a:schemeClr val="tx1"/>
                </a:solidFill>
                <a:latin typeface="Arial" panose="020B0604020202020204" pitchFamily="34" charset="0"/>
                <a:ea typeface="黑体" panose="02010609060101010101" pitchFamily="49" charset="-122"/>
              </a:defRPr>
            </a:lvl1pPr>
            <a:lvl2pPr marL="742950" indent="-285750">
              <a:spcBef>
                <a:spcPct val="20000"/>
              </a:spcBef>
              <a:defRPr sz="3200" b="1">
                <a:solidFill>
                  <a:schemeClr val="tx1"/>
                </a:solidFill>
                <a:latin typeface="Arial" panose="020B0604020202020204" pitchFamily="34" charset="0"/>
                <a:ea typeface="黑体" panose="02010609060101010101" pitchFamily="49" charset="-122"/>
              </a:defRPr>
            </a:lvl2pPr>
            <a:lvl3pPr marL="1143000" indent="-228600">
              <a:spcBef>
                <a:spcPct val="20000"/>
              </a:spcBef>
              <a:defRPr sz="3200" b="1">
                <a:solidFill>
                  <a:schemeClr val="tx1"/>
                </a:solidFill>
                <a:latin typeface="Arial" panose="020B0604020202020204" pitchFamily="34" charset="0"/>
                <a:ea typeface="黑体" panose="02010609060101010101" pitchFamily="49" charset="-122"/>
              </a:defRPr>
            </a:lvl3pPr>
            <a:lvl4pPr marL="1600200" indent="-228600">
              <a:spcBef>
                <a:spcPct val="20000"/>
              </a:spcBef>
              <a:defRPr sz="3200" b="1">
                <a:solidFill>
                  <a:schemeClr val="tx1"/>
                </a:solidFill>
                <a:latin typeface="Arial" panose="020B0604020202020204" pitchFamily="34" charset="0"/>
                <a:ea typeface="黑体" panose="02010609060101010101" pitchFamily="49" charset="-122"/>
              </a:defRPr>
            </a:lvl4pPr>
            <a:lvl5pPr marL="2057400" indent="-228600">
              <a:spcBef>
                <a:spcPct val="20000"/>
              </a:spcBef>
              <a:defRPr sz="3200" b="1">
                <a:solidFill>
                  <a:schemeClr val="tx1"/>
                </a:solidFill>
                <a:latin typeface="Arial" panose="020B0604020202020204" pitchFamily="34" charset="0"/>
                <a:ea typeface="黑体" panose="02010609060101010101" pitchFamily="49" charset="-122"/>
              </a:defRPr>
            </a:lvl5pPr>
            <a:lvl6pPr marL="2514600" indent="-228600" fontAlgn="base">
              <a:spcBef>
                <a:spcPct val="20000"/>
              </a:spcBef>
              <a:spcAft>
                <a:spcPct val="0"/>
              </a:spcAft>
              <a:defRPr sz="3200" b="1">
                <a:solidFill>
                  <a:schemeClr val="tx1"/>
                </a:solidFill>
                <a:latin typeface="Arial" panose="020B0604020202020204" pitchFamily="34" charset="0"/>
                <a:ea typeface="黑体" panose="02010609060101010101" pitchFamily="49" charset="-122"/>
              </a:defRPr>
            </a:lvl6pPr>
            <a:lvl7pPr marL="2971800" indent="-228600" fontAlgn="base">
              <a:spcBef>
                <a:spcPct val="20000"/>
              </a:spcBef>
              <a:spcAft>
                <a:spcPct val="0"/>
              </a:spcAft>
              <a:defRPr sz="3200" b="1">
                <a:solidFill>
                  <a:schemeClr val="tx1"/>
                </a:solidFill>
                <a:latin typeface="Arial" panose="020B0604020202020204" pitchFamily="34" charset="0"/>
                <a:ea typeface="黑体" panose="02010609060101010101" pitchFamily="49" charset="-122"/>
              </a:defRPr>
            </a:lvl7pPr>
            <a:lvl8pPr marL="3429000" indent="-228600" fontAlgn="base">
              <a:spcBef>
                <a:spcPct val="20000"/>
              </a:spcBef>
              <a:spcAft>
                <a:spcPct val="0"/>
              </a:spcAft>
              <a:defRPr sz="3200" b="1">
                <a:solidFill>
                  <a:schemeClr val="tx1"/>
                </a:solidFill>
                <a:latin typeface="Arial" panose="020B0604020202020204" pitchFamily="34" charset="0"/>
                <a:ea typeface="黑体" panose="02010609060101010101" pitchFamily="49" charset="-122"/>
              </a:defRPr>
            </a:lvl8pPr>
            <a:lvl9pPr marL="3886200" indent="-228600" fontAlgn="base">
              <a:spcBef>
                <a:spcPct val="20000"/>
              </a:spcBef>
              <a:spcAft>
                <a:spcPct val="0"/>
              </a:spcAft>
              <a:defRPr sz="3200" b="1">
                <a:solidFill>
                  <a:schemeClr val="tx1"/>
                </a:solidFill>
                <a:latin typeface="Arial" panose="020B0604020202020204" pitchFamily="34" charset="0"/>
                <a:ea typeface="黑体" panose="02010609060101010101" pitchFamily="49" charset="-122"/>
              </a:defRPr>
            </a:lvl9pPr>
          </a:lstStyle>
          <a:p>
            <a:pPr algn="ctr">
              <a:spcBef>
                <a:spcPct val="0"/>
              </a:spcBef>
            </a:pPr>
            <a:r>
              <a:rPr lang="zh-CN" altLang="en-US">
                <a:solidFill>
                  <a:srgbClr val="5F5F5F"/>
                </a:solidFill>
              </a:rPr>
              <a:t>资本主义经济制度</a:t>
            </a:r>
          </a:p>
        </p:txBody>
      </p:sp>
      <p:sp>
        <p:nvSpPr>
          <p:cNvPr id="295943" name="AutoShape 7"/>
          <p:cNvSpPr>
            <a:spLocks/>
          </p:cNvSpPr>
          <p:nvPr/>
        </p:nvSpPr>
        <p:spPr bwMode="auto">
          <a:xfrm rot="10800000">
            <a:off x="6559550" y="3856038"/>
            <a:ext cx="503238" cy="1728787"/>
          </a:xfrm>
          <a:prstGeom prst="leftBrace">
            <a:avLst>
              <a:gd name="adj1" fmla="val 28628"/>
              <a:gd name="adj2" fmla="val 50000"/>
            </a:avLst>
          </a:prstGeom>
          <a:noFill/>
          <a:ln w="28575">
            <a:solidFill>
              <a:srgbClr val="808080"/>
            </a:solidFill>
            <a:round/>
            <a:headEnd type="arrow" w="med" len="med"/>
            <a:tailEnd type="arrow" w="med" len="med"/>
          </a:ln>
          <a:effectLst>
            <a:prstShdw prst="shdw17" dist="17961" dir="2700000">
              <a:srgbClr val="808080">
                <a:gamma/>
                <a:shade val="60000"/>
                <a:invGamma/>
              </a:srgbClr>
            </a:prstShdw>
          </a:effectLst>
          <a:extLst>
            <a:ext uri="{909E8E84-426E-40DD-AFC4-6F175D3DCCD1}">
              <a14:hiddenFill xmlns="" xmlns:a14="http://schemas.microsoft.com/office/drawing/2010/main">
                <a:solidFill>
                  <a:schemeClr val="accent1"/>
                </a:solidFill>
              </a14:hiddenFill>
            </a:ext>
          </a:extLst>
        </p:spPr>
        <p:txBody>
          <a:bodyPr wrap="none" anchor="ctr"/>
          <a:lstStyle/>
          <a:p>
            <a:endParaRPr lang="zh-CN" altLang="en-US"/>
          </a:p>
        </p:txBody>
      </p:sp>
      <p:sp>
        <p:nvSpPr>
          <p:cNvPr id="295944" name="Line 8"/>
          <p:cNvSpPr>
            <a:spLocks noChangeShapeType="1"/>
          </p:cNvSpPr>
          <p:nvPr/>
        </p:nvSpPr>
        <p:spPr bwMode="auto">
          <a:xfrm flipV="1">
            <a:off x="3997325" y="4360863"/>
            <a:ext cx="0" cy="792162"/>
          </a:xfrm>
          <a:prstGeom prst="line">
            <a:avLst/>
          </a:prstGeom>
          <a:noFill/>
          <a:ln w="38100">
            <a:solidFill>
              <a:srgbClr val="777777"/>
            </a:solidFill>
            <a:round/>
            <a:headEnd/>
            <a:tailEnd type="arrow" w="med" len="med"/>
          </a:ln>
          <a:effectLst>
            <a:prstShdw prst="shdw18" dist="17961" dir="13500000">
              <a:srgbClr val="777777">
                <a:gamma/>
                <a:shade val="60000"/>
                <a:invGamma/>
              </a:srgbClr>
            </a:prstShdw>
          </a:effectLst>
        </p:spPr>
        <p:txBody>
          <a:bodyPr anchor="ctr">
            <a:spAutoFit/>
          </a:bodyPr>
          <a:lstStyle/>
          <a:p>
            <a:endParaRPr lang="zh-CN" altLang="en-US"/>
          </a:p>
        </p:txBody>
      </p:sp>
      <p:sp>
        <p:nvSpPr>
          <p:cNvPr id="295945" name="Line 9"/>
          <p:cNvSpPr>
            <a:spLocks noChangeShapeType="1"/>
          </p:cNvSpPr>
          <p:nvPr/>
        </p:nvSpPr>
        <p:spPr bwMode="auto">
          <a:xfrm>
            <a:off x="4845050" y="5610225"/>
            <a:ext cx="647700" cy="0"/>
          </a:xfrm>
          <a:prstGeom prst="line">
            <a:avLst/>
          </a:prstGeom>
          <a:noFill/>
          <a:ln w="28575">
            <a:solidFill>
              <a:srgbClr val="808080"/>
            </a:solidFill>
            <a:round/>
            <a:headEnd/>
            <a:tailEnd type="arrow" w="med" len="med"/>
          </a:ln>
          <a:effectLst>
            <a:prstShdw prst="shdw17" dist="17961" dir="2700000">
              <a:srgbClr val="808080">
                <a:gamma/>
                <a:shade val="60000"/>
                <a:invGamma/>
              </a:srgbClr>
            </a:prstShdw>
          </a:effectLst>
        </p:spPr>
        <p:txBody>
          <a:bodyPr wrap="none" anchor="ctr">
            <a:spAutoFit/>
          </a:bodyPr>
          <a:lstStyle/>
          <a:p>
            <a:endParaRPr lang="zh-CN" altLang="en-US"/>
          </a:p>
        </p:txBody>
      </p:sp>
      <p:sp>
        <p:nvSpPr>
          <p:cNvPr id="295946" name="Line 10"/>
          <p:cNvSpPr>
            <a:spLocks noChangeShapeType="1"/>
          </p:cNvSpPr>
          <p:nvPr/>
        </p:nvSpPr>
        <p:spPr bwMode="auto">
          <a:xfrm flipH="1">
            <a:off x="4573588" y="3857625"/>
            <a:ext cx="647700" cy="0"/>
          </a:xfrm>
          <a:prstGeom prst="line">
            <a:avLst/>
          </a:prstGeom>
          <a:noFill/>
          <a:ln w="28575">
            <a:solidFill>
              <a:srgbClr val="808080"/>
            </a:solidFill>
            <a:round/>
            <a:headEnd/>
            <a:tailEnd type="arrow" w="med" len="med"/>
          </a:ln>
          <a:effectLst>
            <a:prstShdw prst="shdw17" dist="17961" dir="2700000">
              <a:srgbClr val="808080">
                <a:gamma/>
                <a:shade val="60000"/>
                <a:invGamma/>
              </a:srgbClr>
            </a:prstShdw>
          </a:effectLst>
        </p:spPr>
        <p:txBody>
          <a:bodyPr anchor="ctr">
            <a:spAutoFit/>
          </a:bodyPr>
          <a:lstStyle/>
          <a:p>
            <a:endParaRPr lang="zh-CN" altLang="en-US"/>
          </a:p>
        </p:txBody>
      </p:sp>
      <p:sp>
        <p:nvSpPr>
          <p:cNvPr id="295947" name="AutoShape 11"/>
          <p:cNvSpPr>
            <a:spLocks noChangeArrowheads="1"/>
          </p:cNvSpPr>
          <p:nvPr/>
        </p:nvSpPr>
        <p:spPr bwMode="auto">
          <a:xfrm>
            <a:off x="5510213" y="5180013"/>
            <a:ext cx="931862" cy="841375"/>
          </a:xfrm>
          <a:prstGeom prst="roundRect">
            <a:avLst>
              <a:gd name="adj" fmla="val 16667"/>
            </a:avLst>
          </a:prstGeom>
          <a:solidFill>
            <a:srgbClr val="4D4D4D">
              <a:alpha val="50000"/>
            </a:srgbClr>
          </a:solidFill>
          <a:ln>
            <a:noFill/>
          </a:ln>
          <a:effectLst/>
          <a:extLst>
            <a:ext uri="{91240B29-F687-4F45-9708-019B960494DF}">
              <a14:hiddenLine xmlns="" xmlns:a14="http://schemas.microsoft.com/office/drawing/2010/main" w="19050" algn="ctr">
                <a:solidFill>
                  <a:schemeClr val="tx1"/>
                </a:solidFill>
                <a:round/>
                <a:headEnd/>
                <a:tailEnd/>
              </a14:hiddenLine>
            </a:ext>
            <a:ext uri="{AF507438-7753-43E0-B8FC-AC1667EBCBE1}">
              <a14:hiddenEffects xmlns="" xmlns:a14="http://schemas.microsoft.com/office/drawing/2010/main">
                <a:effectLst>
                  <a:outerShdw dist="17961" dir="2700000" algn="ctr" rotWithShape="0">
                    <a:srgbClr val="4D4D4D">
                      <a:gamma/>
                      <a:shade val="60000"/>
                      <a:invGamma/>
                    </a:srgbClr>
                  </a:outerShdw>
                </a:effectLst>
              </a14:hiddenEffects>
            </a:ext>
          </a:extLst>
        </p:spPr>
        <p:txBody>
          <a:bodyPr lIns="18000" tIns="46800" rIns="18000" bIns="46800" anchor="ctr">
            <a:spAutoFit/>
          </a:bodyPr>
          <a:lstStyle/>
          <a:p>
            <a:pPr algn="ctr">
              <a:lnSpc>
                <a:spcPct val="85000"/>
              </a:lnSpc>
            </a:pPr>
            <a:r>
              <a:rPr lang="zh-CN" altLang="en-US" sz="2600">
                <a:solidFill>
                  <a:srgbClr val="D2BEAA"/>
                </a:solidFill>
                <a:latin typeface="Times New Roman" panose="02020603050405020304" pitchFamily="18" charset="0"/>
                <a:cs typeface="Times New Roman" panose="02020603050405020304" pitchFamily="18" charset="0"/>
              </a:rPr>
              <a:t>雇佣</a:t>
            </a:r>
          </a:p>
          <a:p>
            <a:pPr algn="ctr">
              <a:lnSpc>
                <a:spcPct val="85000"/>
              </a:lnSpc>
            </a:pPr>
            <a:r>
              <a:rPr lang="zh-CN" altLang="en-US" sz="2600">
                <a:solidFill>
                  <a:srgbClr val="D2BEAA"/>
                </a:solidFill>
                <a:latin typeface="Times New Roman" panose="02020603050405020304" pitchFamily="18" charset="0"/>
                <a:cs typeface="Times New Roman" panose="02020603050405020304" pitchFamily="18" charset="0"/>
              </a:rPr>
              <a:t>劳动</a:t>
            </a:r>
          </a:p>
        </p:txBody>
      </p:sp>
      <p:sp>
        <p:nvSpPr>
          <p:cNvPr id="295948" name="AutoShape 12"/>
          <p:cNvSpPr>
            <a:spLocks noChangeArrowheads="1"/>
          </p:cNvSpPr>
          <p:nvPr/>
        </p:nvSpPr>
        <p:spPr bwMode="auto">
          <a:xfrm>
            <a:off x="5221288" y="3251200"/>
            <a:ext cx="1222375" cy="1216025"/>
          </a:xfrm>
          <a:prstGeom prst="roundRect">
            <a:avLst>
              <a:gd name="adj" fmla="val 16667"/>
            </a:avLst>
          </a:prstGeom>
          <a:solidFill>
            <a:srgbClr val="4D4D4D">
              <a:alpha val="50000"/>
            </a:srgbClr>
          </a:solidFill>
          <a:ln>
            <a:noFill/>
          </a:ln>
          <a:effectLst/>
          <a:extLst>
            <a:ext uri="{91240B29-F687-4F45-9708-019B960494DF}">
              <a14:hiddenLine xmlns="" xmlns:a14="http://schemas.microsoft.com/office/drawing/2010/main" w="19050" algn="ctr">
                <a:solidFill>
                  <a:schemeClr val="tx1"/>
                </a:solidFill>
                <a:round/>
                <a:headEnd/>
                <a:tailEnd/>
              </a14:hiddenLine>
            </a:ext>
            <a:ext uri="{AF507438-7753-43E0-B8FC-AC1667EBCBE1}">
              <a14:hiddenEffects xmlns="" xmlns:a14="http://schemas.microsoft.com/office/drawing/2010/main">
                <a:effectLst>
                  <a:outerShdw dist="17961" dir="2700000" algn="ctr" rotWithShape="0">
                    <a:srgbClr val="4D4D4D">
                      <a:gamma/>
                      <a:shade val="60000"/>
                      <a:invGamma/>
                    </a:srgbClr>
                  </a:outerShdw>
                </a:effectLst>
              </a14:hiddenEffects>
            </a:ext>
          </a:extLst>
        </p:spPr>
        <p:txBody>
          <a:bodyPr lIns="18000" tIns="46800" rIns="18000" bIns="46800" anchor="ctr">
            <a:spAutoFit/>
          </a:bodyPr>
          <a:lstStyle/>
          <a:p>
            <a:pPr algn="ctr">
              <a:lnSpc>
                <a:spcPct val="85000"/>
              </a:lnSpc>
            </a:pPr>
            <a:r>
              <a:rPr lang="zh-CN" altLang="en-US" sz="2600">
                <a:solidFill>
                  <a:srgbClr val="D2BEAA"/>
                </a:solidFill>
                <a:latin typeface="Times New Roman" panose="02020603050405020304" pitchFamily="18" charset="0"/>
                <a:cs typeface="Times New Roman" panose="02020603050405020304" pitchFamily="18" charset="0"/>
              </a:rPr>
              <a:t>资本家</a:t>
            </a:r>
          </a:p>
          <a:p>
            <a:pPr algn="ctr">
              <a:lnSpc>
                <a:spcPct val="85000"/>
              </a:lnSpc>
            </a:pPr>
            <a:r>
              <a:rPr lang="zh-CN" altLang="en-US" sz="2600">
                <a:solidFill>
                  <a:srgbClr val="D2BEAA"/>
                </a:solidFill>
                <a:latin typeface="Times New Roman" panose="02020603050405020304" pitchFamily="18" charset="0"/>
                <a:cs typeface="Times New Roman" panose="02020603050405020304" pitchFamily="18" charset="0"/>
              </a:rPr>
              <a:t>占有生</a:t>
            </a:r>
          </a:p>
          <a:p>
            <a:pPr algn="ctr">
              <a:lnSpc>
                <a:spcPct val="85000"/>
              </a:lnSpc>
            </a:pPr>
            <a:r>
              <a:rPr lang="zh-CN" altLang="en-US" sz="2600">
                <a:solidFill>
                  <a:srgbClr val="D2BEAA"/>
                </a:solidFill>
                <a:latin typeface="Times New Roman" panose="02020603050405020304" pitchFamily="18" charset="0"/>
                <a:cs typeface="Times New Roman" panose="02020603050405020304" pitchFamily="18" charset="0"/>
              </a:rPr>
              <a:t>产资料</a:t>
            </a:r>
          </a:p>
        </p:txBody>
      </p:sp>
      <p:sp>
        <p:nvSpPr>
          <p:cNvPr id="295949" name="AutoShape 13"/>
          <p:cNvSpPr>
            <a:spLocks noChangeArrowheads="1"/>
          </p:cNvSpPr>
          <p:nvPr/>
        </p:nvSpPr>
        <p:spPr bwMode="auto">
          <a:xfrm rot="10800000">
            <a:off x="3260725" y="5153025"/>
            <a:ext cx="1670050" cy="892175"/>
          </a:xfrm>
          <a:custGeom>
            <a:avLst/>
            <a:gdLst>
              <a:gd name="G0" fmla="+- 2087 0 0"/>
              <a:gd name="G1" fmla="+- 21600 0 2087"/>
              <a:gd name="G2" fmla="*/ 2087 1 2"/>
              <a:gd name="G3" fmla="+- 21600 0 G2"/>
              <a:gd name="G4" fmla="+/ 2087 21600 2"/>
              <a:gd name="G5" fmla="+/ G1 0 2"/>
              <a:gd name="G6" fmla="*/ 21600 21600 2087"/>
              <a:gd name="G7" fmla="*/ G6 1 2"/>
              <a:gd name="G8" fmla="+- 21600 0 G7"/>
              <a:gd name="G9" fmla="*/ 21600 1 2"/>
              <a:gd name="G10" fmla="+- 2087 0 G9"/>
              <a:gd name="G11" fmla="?: G10 G8 0"/>
              <a:gd name="G12" fmla="?: G10 G7 21600"/>
              <a:gd name="T0" fmla="*/ 20556 w 21600"/>
              <a:gd name="T1" fmla="*/ 10800 h 21600"/>
              <a:gd name="T2" fmla="*/ 10800 w 21600"/>
              <a:gd name="T3" fmla="*/ 21600 h 21600"/>
              <a:gd name="T4" fmla="*/ 1044 w 21600"/>
              <a:gd name="T5" fmla="*/ 10800 h 21600"/>
              <a:gd name="T6" fmla="*/ 10800 w 21600"/>
              <a:gd name="T7" fmla="*/ 0 h 21600"/>
              <a:gd name="T8" fmla="*/ 2844 w 21600"/>
              <a:gd name="T9" fmla="*/ 2844 h 21600"/>
              <a:gd name="T10" fmla="*/ 18756 w 21600"/>
              <a:gd name="T11" fmla="*/ 18756 h 21600"/>
            </a:gdLst>
            <a:ahLst/>
            <a:cxnLst>
              <a:cxn ang="0">
                <a:pos x="T0" y="T1"/>
              </a:cxn>
              <a:cxn ang="0">
                <a:pos x="T2" y="T3"/>
              </a:cxn>
              <a:cxn ang="0">
                <a:pos x="T4" y="T5"/>
              </a:cxn>
              <a:cxn ang="0">
                <a:pos x="T6" y="T7"/>
              </a:cxn>
            </a:cxnLst>
            <a:rect l="T8" t="T9" r="T10" b="T11"/>
            <a:pathLst>
              <a:path w="21600" h="21600">
                <a:moveTo>
                  <a:pt x="0" y="0"/>
                </a:moveTo>
                <a:lnTo>
                  <a:pt x="2087" y="21600"/>
                </a:lnTo>
                <a:lnTo>
                  <a:pt x="19513" y="21600"/>
                </a:lnTo>
                <a:lnTo>
                  <a:pt x="21600" y="0"/>
                </a:lnTo>
                <a:close/>
              </a:path>
            </a:pathLst>
          </a:custGeom>
          <a:solidFill>
            <a:srgbClr val="777777"/>
          </a:solidFill>
          <a:ln>
            <a:noFill/>
          </a:ln>
          <a:effectLst>
            <a:prstShdw prst="shdw17" dist="17961" dir="2700000">
              <a:srgbClr val="777777">
                <a:gamma/>
                <a:shade val="60000"/>
                <a:invGamma/>
              </a:srgbClr>
            </a:prstShdw>
          </a:effectLst>
          <a:extLst>
            <a:ext uri="{91240B29-F687-4F45-9708-019B960494DF}">
              <a14:hiddenLine xmlns="" xmlns:a14="http://schemas.microsoft.com/office/drawing/2010/main" w="19050" algn="ctr">
                <a:solidFill>
                  <a:schemeClr val="tx1"/>
                </a:solidFill>
                <a:miter lim="800000"/>
                <a:headEnd/>
                <a:tailEnd/>
              </a14:hiddenLine>
            </a:ext>
          </a:extLst>
        </p:spPr>
        <p:txBody>
          <a:bodyPr rot="10800000" lIns="0" tIns="0" rIns="0" bIns="0" anchor="ctr">
            <a:spAutoFit/>
          </a:bodyPr>
          <a:lstStyle/>
          <a:p>
            <a:pPr algn="ctr"/>
            <a:r>
              <a:rPr lang="zh-CN" altLang="en-US" sz="2400">
                <a:solidFill>
                  <a:srgbClr val="DCBEA0"/>
                </a:solidFill>
                <a:effectLst>
                  <a:outerShdw blurRad="38100" dist="38100" dir="2700000" algn="tl">
                    <a:srgbClr val="000000"/>
                  </a:outerShdw>
                </a:effectLst>
                <a:latin typeface="宋体" panose="02010600030101010101" pitchFamily="2" charset="-122"/>
                <a:cs typeface="Times New Roman" panose="02020603050405020304" pitchFamily="18" charset="0"/>
              </a:rPr>
              <a:t>劳动力</a:t>
            </a:r>
          </a:p>
          <a:p>
            <a:pPr algn="ctr"/>
            <a:r>
              <a:rPr lang="zh-CN" altLang="en-US" sz="2400">
                <a:solidFill>
                  <a:srgbClr val="DCBEA0"/>
                </a:solidFill>
                <a:effectLst>
                  <a:outerShdw blurRad="38100" dist="38100" dir="2700000" algn="tl">
                    <a:srgbClr val="000000"/>
                  </a:outerShdw>
                </a:effectLst>
                <a:latin typeface="宋体" panose="02010600030101010101" pitchFamily="2" charset="-122"/>
                <a:cs typeface="Times New Roman" panose="02020603050405020304" pitchFamily="18" charset="0"/>
              </a:rPr>
              <a:t>成为商品</a:t>
            </a:r>
          </a:p>
        </p:txBody>
      </p:sp>
      <p:sp>
        <p:nvSpPr>
          <p:cNvPr id="295950" name="AutoShape 14"/>
          <p:cNvSpPr>
            <a:spLocks noChangeArrowheads="1"/>
          </p:cNvSpPr>
          <p:nvPr/>
        </p:nvSpPr>
        <p:spPr bwMode="auto">
          <a:xfrm>
            <a:off x="2951163" y="3425825"/>
            <a:ext cx="1717675" cy="920750"/>
          </a:xfrm>
          <a:custGeom>
            <a:avLst/>
            <a:gdLst>
              <a:gd name="G0" fmla="+- 2588 0 0"/>
              <a:gd name="G1" fmla="+- 21600 0 2588"/>
              <a:gd name="G2" fmla="*/ 2588 1 2"/>
              <a:gd name="G3" fmla="+- 21600 0 G2"/>
              <a:gd name="G4" fmla="+/ 2588 21600 2"/>
              <a:gd name="G5" fmla="+/ G1 0 2"/>
              <a:gd name="G6" fmla="*/ 21600 21600 2588"/>
              <a:gd name="G7" fmla="*/ G6 1 2"/>
              <a:gd name="G8" fmla="+- 21600 0 G7"/>
              <a:gd name="G9" fmla="*/ 21600 1 2"/>
              <a:gd name="G10" fmla="+- 2588 0 G9"/>
              <a:gd name="G11" fmla="?: G10 G8 0"/>
              <a:gd name="G12" fmla="?: G10 G7 21600"/>
              <a:gd name="T0" fmla="*/ 20306 w 21600"/>
              <a:gd name="T1" fmla="*/ 10800 h 21600"/>
              <a:gd name="T2" fmla="*/ 10800 w 21600"/>
              <a:gd name="T3" fmla="*/ 21600 h 21600"/>
              <a:gd name="T4" fmla="*/ 1294 w 21600"/>
              <a:gd name="T5" fmla="*/ 10800 h 21600"/>
              <a:gd name="T6" fmla="*/ 10800 w 21600"/>
              <a:gd name="T7" fmla="*/ 0 h 21600"/>
              <a:gd name="T8" fmla="*/ 3094 w 21600"/>
              <a:gd name="T9" fmla="*/ 3094 h 21600"/>
              <a:gd name="T10" fmla="*/ 18506 w 21600"/>
              <a:gd name="T11" fmla="*/ 18506 h 21600"/>
            </a:gdLst>
            <a:ahLst/>
            <a:cxnLst>
              <a:cxn ang="0">
                <a:pos x="T0" y="T1"/>
              </a:cxn>
              <a:cxn ang="0">
                <a:pos x="T2" y="T3"/>
              </a:cxn>
              <a:cxn ang="0">
                <a:pos x="T4" y="T5"/>
              </a:cxn>
              <a:cxn ang="0">
                <a:pos x="T6" y="T7"/>
              </a:cxn>
            </a:cxnLst>
            <a:rect l="T8" t="T9" r="T10" b="T11"/>
            <a:pathLst>
              <a:path w="21600" h="21600">
                <a:moveTo>
                  <a:pt x="0" y="0"/>
                </a:moveTo>
                <a:lnTo>
                  <a:pt x="2588" y="21600"/>
                </a:lnTo>
                <a:lnTo>
                  <a:pt x="19012" y="21600"/>
                </a:lnTo>
                <a:lnTo>
                  <a:pt x="21600" y="0"/>
                </a:lnTo>
                <a:close/>
              </a:path>
            </a:pathLst>
          </a:custGeom>
          <a:solidFill>
            <a:srgbClr val="777777"/>
          </a:solidFill>
          <a:ln>
            <a:noFill/>
          </a:ln>
          <a:effectLst>
            <a:prstShdw prst="shdw17" dist="17961" dir="2700000">
              <a:srgbClr val="777777">
                <a:gamma/>
                <a:shade val="60000"/>
                <a:invGamma/>
              </a:srgbClr>
            </a:prstShdw>
          </a:effectLst>
          <a:extLst>
            <a:ext uri="{91240B29-F687-4F45-9708-019B960494DF}">
              <a14:hiddenLine xmlns="" xmlns:a14="http://schemas.microsoft.com/office/drawing/2010/main" w="19050" algn="ctr">
                <a:solidFill>
                  <a:schemeClr val="tx1"/>
                </a:solidFill>
                <a:miter lim="800000"/>
                <a:headEnd/>
                <a:tailEnd/>
              </a14:hiddenLine>
            </a:ext>
          </a:extLst>
        </p:spPr>
        <p:txBody>
          <a:bodyPr wrap="none" lIns="0" tIns="0" rIns="0" bIns="0" anchor="ctr">
            <a:spAutoFit/>
          </a:bodyPr>
          <a:lstStyle/>
          <a:p>
            <a:pPr algn="ctr"/>
            <a:r>
              <a:rPr lang="zh-CN" altLang="en-US" sz="2400">
                <a:solidFill>
                  <a:srgbClr val="DCBEA0"/>
                </a:solidFill>
                <a:effectLst>
                  <a:outerShdw blurRad="38100" dist="38100" dir="2700000" algn="tl">
                    <a:srgbClr val="000000"/>
                  </a:outerShdw>
                </a:effectLst>
                <a:latin typeface="宋体" panose="02010600030101010101" pitchFamily="2" charset="-122"/>
                <a:cs typeface="Times New Roman" panose="02020603050405020304" pitchFamily="18" charset="0"/>
              </a:rPr>
              <a:t>货币转化</a:t>
            </a:r>
          </a:p>
          <a:p>
            <a:pPr algn="ctr"/>
            <a:r>
              <a:rPr lang="zh-CN" altLang="en-US" sz="2400">
                <a:solidFill>
                  <a:srgbClr val="DCBEA0"/>
                </a:solidFill>
                <a:effectLst>
                  <a:outerShdw blurRad="38100" dist="38100" dir="2700000" algn="tl">
                    <a:srgbClr val="000000"/>
                  </a:outerShdw>
                </a:effectLst>
                <a:latin typeface="宋体" panose="02010600030101010101" pitchFamily="2" charset="-122"/>
                <a:cs typeface="Times New Roman" panose="02020603050405020304" pitchFamily="18" charset="0"/>
              </a:rPr>
              <a:t>为资本</a:t>
            </a:r>
          </a:p>
        </p:txBody>
      </p:sp>
      <p:sp>
        <p:nvSpPr>
          <p:cNvPr id="295951" name="Text Box 15"/>
          <p:cNvSpPr txBox="1">
            <a:spLocks noChangeArrowheads="1"/>
          </p:cNvSpPr>
          <p:nvPr/>
        </p:nvSpPr>
        <p:spPr bwMode="auto">
          <a:xfrm>
            <a:off x="2844800" y="6069013"/>
            <a:ext cx="2447925" cy="257175"/>
          </a:xfrm>
          <a:prstGeom prst="rect">
            <a:avLst/>
          </a:prstGeom>
          <a:solidFill>
            <a:srgbClr val="990000">
              <a:alpha val="50000"/>
            </a:srgbClr>
          </a:solidFill>
          <a:ln>
            <a:noFill/>
          </a:ln>
          <a:effectLst/>
          <a:extLst>
            <a:ext uri="{91240B29-F687-4F45-9708-019B960494DF}">
              <a14:hiddenLine xmlns="" xmlns:a14="http://schemas.microsoft.com/office/drawing/2010/main" w="19050" algn="ctr">
                <a:solidFill>
                  <a:srgbClr val="C8B4A0"/>
                </a:solidFill>
                <a:miter lim="800000"/>
                <a:headEnd/>
                <a:tailEnd/>
              </a14:hiddenLine>
            </a:ext>
            <a:ext uri="{AF507438-7753-43E0-B8FC-AC1667EBCBE1}">
              <a14:hiddenEffects xmlns="" xmlns:a14="http://schemas.microsoft.com/office/drawing/2010/main">
                <a:effectLst>
                  <a:outerShdw dist="107763" dir="18900000" algn="ctr" rotWithShape="0">
                    <a:schemeClr val="bg2"/>
                  </a:outerShdw>
                </a:effectLst>
              </a14:hiddenEffects>
            </a:ext>
          </a:extLst>
        </p:spPr>
        <p:txBody>
          <a:bodyPr lIns="90000" tIns="10800" rIns="90000" bIns="10800">
            <a:spAutoFit/>
          </a:bodyPr>
          <a:lstStyle/>
          <a:p>
            <a:pPr algn="ctr">
              <a:lnSpc>
                <a:spcPct val="70000"/>
              </a:lnSpc>
            </a:pPr>
            <a:r>
              <a:rPr lang="zh-CN" altLang="en-US" sz="2200">
                <a:solidFill>
                  <a:srgbClr val="E6D2BE"/>
                </a:solidFill>
                <a:effectLst>
                  <a:outerShdw blurRad="38100" dist="38100" dir="2700000" algn="tl">
                    <a:srgbClr val="000000"/>
                  </a:outerShdw>
                </a:effectLst>
                <a:latin typeface="Arial" panose="020B0604020202020204" pitchFamily="34" charset="0"/>
                <a:ea typeface="隶书" panose="02010509060101010101" pitchFamily="49" charset="-122"/>
              </a:rPr>
              <a:t>劳动力商品的特点</a:t>
            </a:r>
          </a:p>
        </p:txBody>
      </p:sp>
      <p:sp>
        <p:nvSpPr>
          <p:cNvPr id="295952" name="Oval 16"/>
          <p:cNvSpPr>
            <a:spLocks noChangeArrowheads="1"/>
          </p:cNvSpPr>
          <p:nvPr/>
        </p:nvSpPr>
        <p:spPr bwMode="auto">
          <a:xfrm>
            <a:off x="7091363" y="4216400"/>
            <a:ext cx="576262" cy="1033463"/>
          </a:xfrm>
          <a:prstGeom prst="ellipse">
            <a:avLst/>
          </a:prstGeom>
          <a:solidFill>
            <a:srgbClr val="4D4D4D">
              <a:alpha val="60001"/>
            </a:srgbClr>
          </a:solidFill>
          <a:ln>
            <a:noFill/>
          </a:ln>
          <a:effectLst>
            <a:outerShdw dist="71842" dir="18900000" algn="ctr" rotWithShape="0">
              <a:srgbClr val="969696"/>
            </a:outerShdw>
          </a:effectLst>
          <a:extLst>
            <a:ext uri="{91240B29-F687-4F45-9708-019B960494DF}">
              <a14:hiddenLine xmlns="" xmlns:a14="http://schemas.microsoft.com/office/drawing/2010/main" w="12700" algn="ctr">
                <a:solidFill>
                  <a:srgbClr val="663300"/>
                </a:solidFill>
                <a:round/>
                <a:headEnd/>
                <a:tailEnd/>
              </a14:hiddenLine>
            </a:ext>
          </a:extLst>
        </p:spPr>
        <p:txBody>
          <a:bodyPr lIns="0" tIns="0" rIns="0" bIns="0">
            <a:spAutoFit/>
          </a:bodyPr>
          <a:lstStyle/>
          <a:p>
            <a:pPr algn="ctr">
              <a:lnSpc>
                <a:spcPct val="75000"/>
              </a:lnSpc>
            </a:pPr>
            <a:r>
              <a:rPr lang="zh-CN" altLang="en-US" sz="3200">
                <a:solidFill>
                  <a:srgbClr val="D2BEAA"/>
                </a:solidFill>
                <a:latin typeface="隶书" panose="02010509060101010101" pitchFamily="49" charset="-122"/>
                <a:ea typeface="隶书" panose="02010509060101010101" pitchFamily="49" charset="-122"/>
              </a:rPr>
              <a:t>基础</a:t>
            </a:r>
          </a:p>
        </p:txBody>
      </p:sp>
      <p:sp>
        <p:nvSpPr>
          <p:cNvPr id="295953" name="Line 17"/>
          <p:cNvSpPr>
            <a:spLocks noChangeShapeType="1"/>
          </p:cNvSpPr>
          <p:nvPr/>
        </p:nvSpPr>
        <p:spPr bwMode="auto">
          <a:xfrm>
            <a:off x="7718425" y="4719638"/>
            <a:ext cx="360363" cy="0"/>
          </a:xfrm>
          <a:prstGeom prst="line">
            <a:avLst/>
          </a:prstGeom>
          <a:noFill/>
          <a:ln w="28575">
            <a:solidFill>
              <a:srgbClr val="C8B4A0"/>
            </a:solidFill>
            <a:round/>
            <a:headEnd/>
            <a:tailEnd/>
          </a:ln>
          <a:effectLst>
            <a:outerShdw dist="53882" dir="18900000" algn="ctr" rotWithShape="0">
              <a:schemeClr val="tx1">
                <a:alpha val="50000"/>
              </a:schemeClr>
            </a:outerShdw>
          </a:effectLst>
          <a:extLst>
            <a:ext uri="{909E8E84-426E-40DD-AFC4-6F175D3DCCD1}">
              <a14:hiddenFill xmlns="" xmlns:a14="http://schemas.microsoft.com/office/drawing/2010/main">
                <a:noFill/>
              </a14:hiddenFill>
            </a:ext>
          </a:extLst>
        </p:spPr>
        <p:txBody>
          <a:bodyPr anchor="ctr">
            <a:spAutoFit/>
          </a:bodyPr>
          <a:lstStyle/>
          <a:p>
            <a:endParaRPr lang="zh-CN" altLang="en-US"/>
          </a:p>
        </p:txBody>
      </p:sp>
      <p:sp>
        <p:nvSpPr>
          <p:cNvPr id="295955" name="Text Box 19"/>
          <p:cNvSpPr txBox="1">
            <a:spLocks noChangeArrowheads="1"/>
          </p:cNvSpPr>
          <p:nvPr/>
        </p:nvSpPr>
        <p:spPr bwMode="auto">
          <a:xfrm>
            <a:off x="557213" y="3429000"/>
            <a:ext cx="2016125" cy="471488"/>
          </a:xfrm>
          <a:prstGeom prst="rect">
            <a:avLst/>
          </a:prstGeom>
          <a:solidFill>
            <a:srgbClr val="777777"/>
          </a:solidFill>
          <a:ln>
            <a:noFill/>
          </a:ln>
          <a:effectLst>
            <a:prstShdw prst="shdw17" dist="17961" dir="2700000">
              <a:srgbClr val="777777">
                <a:gamma/>
                <a:shade val="60000"/>
                <a:invGamma/>
              </a:srgbClr>
            </a:prstShdw>
          </a:effectLst>
          <a:extLst>
            <a:ext uri="{91240B29-F687-4F45-9708-019B960494DF}">
              <a14:hiddenLine xmlns="" xmlns:a14="http://schemas.microsoft.com/office/drawing/2010/main" w="9525" algn="ctr">
                <a:solidFill>
                  <a:srgbClr val="000000"/>
                </a:solidFill>
                <a:miter lim="800000"/>
                <a:headEnd/>
                <a:tailEnd/>
              </a14:hiddenLine>
            </a:ext>
          </a:extLst>
        </p:spPr>
        <p:txBody>
          <a:bodyPr lIns="72000" tIns="72000" rIns="72000" bIns="72000">
            <a:spAutoFit/>
          </a:bodyPr>
          <a:lstStyle/>
          <a:p>
            <a:pPr algn="ctr">
              <a:spcBef>
                <a:spcPct val="50000"/>
              </a:spcBef>
            </a:pPr>
            <a:r>
              <a:rPr lang="en-US" altLang="zh-CN" sz="2400">
                <a:solidFill>
                  <a:srgbClr val="DCBEA0"/>
                </a:solidFill>
                <a:effectLst>
                  <a:outerShdw blurRad="38100" dist="38100" dir="2700000" algn="tl">
                    <a:srgbClr val="000000"/>
                  </a:outerShdw>
                </a:effectLst>
                <a:latin typeface="宋体" panose="02010600030101010101" pitchFamily="2" charset="-122"/>
                <a:cs typeface="Times New Roman" panose="02020603050405020304" pitchFamily="18" charset="0"/>
              </a:rPr>
              <a:t>(</a:t>
            </a:r>
            <a:r>
              <a:rPr lang="zh-CN" altLang="en-US" sz="2400">
                <a:solidFill>
                  <a:srgbClr val="DCBEA0"/>
                </a:solidFill>
                <a:effectLst>
                  <a:outerShdw blurRad="38100" dist="38100" dir="2700000" algn="tl">
                    <a:srgbClr val="000000"/>
                  </a:outerShdw>
                </a:effectLst>
                <a:latin typeface="宋体" panose="02010600030101010101" pitchFamily="2" charset="-122"/>
                <a:cs typeface="Times New Roman" panose="02020603050405020304" pitchFamily="18" charset="0"/>
              </a:rPr>
              <a:t>购买劳动力</a:t>
            </a:r>
            <a:r>
              <a:rPr lang="en-US" altLang="zh-CN" sz="2400">
                <a:solidFill>
                  <a:srgbClr val="DCBEA0"/>
                </a:solidFill>
                <a:effectLst>
                  <a:outerShdw blurRad="38100" dist="38100" dir="2700000" algn="tl">
                    <a:srgbClr val="000000"/>
                  </a:outerShdw>
                </a:effectLst>
                <a:latin typeface="宋体" panose="02010600030101010101" pitchFamily="2" charset="-122"/>
                <a:cs typeface="Times New Roman" panose="02020603050405020304" pitchFamily="18" charset="0"/>
              </a:rPr>
              <a:t>)</a:t>
            </a:r>
          </a:p>
        </p:txBody>
      </p:sp>
      <p:sp>
        <p:nvSpPr>
          <p:cNvPr id="295956" name="Line 20"/>
          <p:cNvSpPr>
            <a:spLocks noChangeShapeType="1"/>
          </p:cNvSpPr>
          <p:nvPr/>
        </p:nvSpPr>
        <p:spPr bwMode="auto">
          <a:xfrm>
            <a:off x="1547813" y="2179638"/>
            <a:ext cx="827087" cy="0"/>
          </a:xfrm>
          <a:prstGeom prst="line">
            <a:avLst/>
          </a:prstGeom>
          <a:noFill/>
          <a:ln w="28575">
            <a:solidFill>
              <a:srgbClr val="777777"/>
            </a:solidFill>
            <a:round/>
            <a:headEnd/>
            <a:tailEnd type="arrow" w="med" len="med"/>
          </a:ln>
          <a:effectLst>
            <a:prstShdw prst="shdw17" dist="17961" dir="2700000">
              <a:srgbClr val="777777">
                <a:gamma/>
                <a:shade val="60000"/>
                <a:invGamma/>
              </a:srgbClr>
            </a:prstShdw>
          </a:effectLst>
          <a:extLst>
            <a:ext uri="{909E8E84-426E-40DD-AFC4-6F175D3DCCD1}">
              <a14:hiddenFill xmlns="" xmlns:a14="http://schemas.microsoft.com/office/drawing/2010/main">
                <a:noFill/>
              </a14:hiddenFill>
            </a:ext>
          </a:extLst>
        </p:spPr>
        <p:txBody>
          <a:bodyPr anchor="ctr">
            <a:spAutoFit/>
          </a:bodyPr>
          <a:lstStyle/>
          <a:p>
            <a:endParaRPr lang="zh-CN" altLang="en-US"/>
          </a:p>
        </p:txBody>
      </p:sp>
      <p:sp>
        <p:nvSpPr>
          <p:cNvPr id="295957" name="Line 21"/>
          <p:cNvSpPr>
            <a:spLocks noChangeShapeType="1"/>
          </p:cNvSpPr>
          <p:nvPr/>
        </p:nvSpPr>
        <p:spPr bwMode="auto">
          <a:xfrm flipV="1">
            <a:off x="1547813" y="2179638"/>
            <a:ext cx="0" cy="1252537"/>
          </a:xfrm>
          <a:prstGeom prst="line">
            <a:avLst/>
          </a:prstGeom>
          <a:noFill/>
          <a:ln w="28575">
            <a:solidFill>
              <a:srgbClr val="777777"/>
            </a:solidFill>
            <a:round/>
            <a:headEnd/>
            <a:tailEnd/>
          </a:ln>
          <a:effectLst>
            <a:prstShdw prst="shdw17" dist="17961" dir="2700000">
              <a:srgbClr val="777777">
                <a:gamma/>
                <a:shade val="60000"/>
                <a:invGamma/>
              </a:srgbClr>
            </a:prstShdw>
          </a:effectLst>
          <a:extLst>
            <a:ext uri="{909E8E84-426E-40DD-AFC4-6F175D3DCCD1}">
              <a14:hiddenFill xmlns="" xmlns:a14="http://schemas.microsoft.com/office/drawing/2010/main">
                <a:noFill/>
              </a14:hiddenFill>
            </a:ext>
          </a:extLst>
        </p:spPr>
        <p:txBody>
          <a:bodyPr anchor="ctr">
            <a:spAutoFit/>
          </a:bodyPr>
          <a:lstStyle/>
          <a:p>
            <a:endParaRPr lang="zh-CN" altLang="en-US"/>
          </a:p>
        </p:txBody>
      </p:sp>
      <p:sp>
        <p:nvSpPr>
          <p:cNvPr id="295958" name="Rectangle 22"/>
          <p:cNvSpPr>
            <a:spLocks noChangeArrowheads="1"/>
          </p:cNvSpPr>
          <p:nvPr/>
        </p:nvSpPr>
        <p:spPr bwMode="auto">
          <a:xfrm>
            <a:off x="557213" y="3932238"/>
            <a:ext cx="2016125" cy="471487"/>
          </a:xfrm>
          <a:prstGeom prst="rect">
            <a:avLst/>
          </a:prstGeom>
          <a:solidFill>
            <a:srgbClr val="777777"/>
          </a:solidFill>
          <a:ln>
            <a:noFill/>
          </a:ln>
          <a:effectLst>
            <a:prstShdw prst="shdw17" dist="17961" dir="2700000">
              <a:srgbClr val="777777">
                <a:gamma/>
                <a:shade val="60000"/>
                <a:invGamma/>
              </a:srgbClr>
            </a:prstShdw>
          </a:effectLst>
          <a:extLst>
            <a:ext uri="{91240B29-F687-4F45-9708-019B960494DF}">
              <a14:hiddenLine xmlns="" xmlns:a14="http://schemas.microsoft.com/office/drawing/2010/main" w="9525" algn="ctr">
                <a:solidFill>
                  <a:srgbClr val="000000"/>
                </a:solidFill>
                <a:miter lim="800000"/>
                <a:headEnd/>
                <a:tailEnd/>
              </a14:hiddenLine>
            </a:ext>
          </a:extLst>
        </p:spPr>
        <p:txBody>
          <a:bodyPr lIns="72000" tIns="72000" rIns="72000" bIns="72000">
            <a:spAutoFit/>
          </a:bodyPr>
          <a:lstStyle/>
          <a:p>
            <a:pPr algn="ctr">
              <a:spcBef>
                <a:spcPct val="50000"/>
              </a:spcBef>
            </a:pPr>
            <a:r>
              <a:rPr lang="zh-CN" altLang="en-US" sz="2400">
                <a:solidFill>
                  <a:srgbClr val="DCBEA0"/>
                </a:solidFill>
                <a:effectLst>
                  <a:outerShdw blurRad="38100" dist="38100" dir="2700000" algn="tl">
                    <a:srgbClr val="000000"/>
                  </a:outerShdw>
                </a:effectLst>
                <a:latin typeface="宋体" panose="02010600030101010101" pitchFamily="2" charset="-122"/>
                <a:cs typeface="Times New Roman" panose="02020603050405020304" pitchFamily="18" charset="0"/>
              </a:rPr>
              <a:t>生产剩余价值</a:t>
            </a:r>
          </a:p>
        </p:txBody>
      </p:sp>
      <p:sp>
        <p:nvSpPr>
          <p:cNvPr id="295959" name="AutoShape 23"/>
          <p:cNvSpPr>
            <a:spLocks noChangeArrowheads="1"/>
          </p:cNvSpPr>
          <p:nvPr/>
        </p:nvSpPr>
        <p:spPr bwMode="auto">
          <a:xfrm>
            <a:off x="2374900" y="1916113"/>
            <a:ext cx="4035425" cy="623887"/>
          </a:xfrm>
          <a:prstGeom prst="roundRect">
            <a:avLst>
              <a:gd name="adj" fmla="val 16667"/>
            </a:avLst>
          </a:prstGeom>
          <a:solidFill>
            <a:srgbClr val="C8B4A0"/>
          </a:solidFill>
          <a:ln>
            <a:noFill/>
          </a:ln>
          <a:effectLst>
            <a:outerShdw dist="71842" dir="18900000" algn="ctr" rotWithShape="0">
              <a:schemeClr val="tx1">
                <a:alpha val="50000"/>
              </a:schemeClr>
            </a:outerShdw>
          </a:effectLst>
          <a:extLst>
            <a:ext uri="{91240B29-F687-4F45-9708-019B960494DF}">
              <a14:hiddenLine xmlns="" xmlns:a14="http://schemas.microsoft.com/office/drawing/2010/main" w="19050" algn="ctr">
                <a:solidFill>
                  <a:schemeClr val="tx1"/>
                </a:solidFill>
                <a:round/>
                <a:headEnd/>
                <a:tailEnd/>
              </a14:hiddenLine>
            </a:ext>
          </a:extLst>
        </p:spPr>
        <p:txBody>
          <a:bodyPr tIns="82800" rIns="90000" bIns="82800" anchor="ctr">
            <a:spAutoFit/>
          </a:bodyPr>
          <a:lstStyle/>
          <a:p>
            <a:pPr algn="ctr">
              <a:lnSpc>
                <a:spcPct val="85000"/>
              </a:lnSpc>
            </a:pPr>
            <a:r>
              <a:rPr lang="zh-CN" altLang="en-US" sz="3200">
                <a:solidFill>
                  <a:srgbClr val="5F5F5F"/>
                </a:solidFill>
                <a:latin typeface="Times New Roman" panose="02020603050405020304" pitchFamily="18" charset="0"/>
                <a:cs typeface="Times New Roman" panose="02020603050405020304" pitchFamily="18" charset="0"/>
              </a:rPr>
              <a:t>资本剥削雇佣劳动</a:t>
            </a:r>
          </a:p>
        </p:txBody>
      </p:sp>
      <p:sp>
        <p:nvSpPr>
          <p:cNvPr id="295960" name="Line 24"/>
          <p:cNvSpPr>
            <a:spLocks noChangeShapeType="1"/>
          </p:cNvSpPr>
          <p:nvPr/>
        </p:nvSpPr>
        <p:spPr bwMode="auto">
          <a:xfrm>
            <a:off x="5940425" y="4484688"/>
            <a:ext cx="0" cy="647700"/>
          </a:xfrm>
          <a:prstGeom prst="line">
            <a:avLst/>
          </a:prstGeom>
          <a:noFill/>
          <a:ln w="28575">
            <a:solidFill>
              <a:srgbClr val="808080"/>
            </a:solidFill>
            <a:round/>
            <a:headEnd/>
            <a:tailEnd type="arrow" w="med" len="med"/>
          </a:ln>
          <a:effectLst>
            <a:prstShdw prst="shdw17" dist="17961" dir="2700000">
              <a:srgbClr val="808080">
                <a:gamma/>
                <a:shade val="60000"/>
                <a:invGamma/>
              </a:srgbClr>
            </a:prstShdw>
          </a:effectLst>
          <a:extLst>
            <a:ext uri="{909E8E84-426E-40DD-AFC4-6F175D3DCCD1}">
              <a14:hiddenFill xmlns="" xmlns:a14="http://schemas.microsoft.com/office/drawing/2010/main">
                <a:noFill/>
              </a14:hiddenFill>
            </a:ext>
          </a:extLst>
        </p:spPr>
        <p:txBody>
          <a:bodyPr anchor="ctr">
            <a:spAutoFit/>
          </a:bodyPr>
          <a:lstStyle/>
          <a:p>
            <a:endParaRPr lang="zh-CN" altLang="en-US"/>
          </a:p>
        </p:txBody>
      </p:sp>
      <p:sp>
        <p:nvSpPr>
          <p:cNvPr id="295961" name="Line 25"/>
          <p:cNvSpPr>
            <a:spLocks noChangeShapeType="1"/>
          </p:cNvSpPr>
          <p:nvPr/>
        </p:nvSpPr>
        <p:spPr bwMode="auto">
          <a:xfrm flipH="1">
            <a:off x="2555875" y="3908425"/>
            <a:ext cx="503238" cy="0"/>
          </a:xfrm>
          <a:prstGeom prst="line">
            <a:avLst/>
          </a:prstGeom>
          <a:noFill/>
          <a:ln w="28575">
            <a:solidFill>
              <a:srgbClr val="777777"/>
            </a:solidFill>
            <a:round/>
            <a:headEnd/>
            <a:tailEnd/>
          </a:ln>
          <a:effectLst>
            <a:prstShdw prst="shdw17" dist="17961" dir="2700000">
              <a:srgbClr val="777777">
                <a:gamma/>
                <a:shade val="60000"/>
                <a:invGamma/>
              </a:srgbClr>
            </a:prstShdw>
          </a:effectLst>
        </p:spPr>
        <p:txBody>
          <a:bodyPr anchor="ctr">
            <a:spAutoFit/>
          </a:bodyPr>
          <a:lstStyle/>
          <a:p>
            <a:endParaRPr lang="zh-CN" altLang="en-US"/>
          </a:p>
        </p:txBody>
      </p:sp>
      <p:sp>
        <p:nvSpPr>
          <p:cNvPr id="295987" name="Rectangle 51"/>
          <p:cNvSpPr>
            <a:spLocks noChangeArrowheads="1"/>
          </p:cNvSpPr>
          <p:nvPr/>
        </p:nvSpPr>
        <p:spPr bwMode="auto">
          <a:xfrm>
            <a:off x="1116013" y="1916113"/>
            <a:ext cx="431800" cy="1501775"/>
          </a:xfrm>
          <a:prstGeom prst="rect">
            <a:avLst/>
          </a:prstGeom>
          <a:noFill/>
          <a:ln>
            <a:noFill/>
          </a:ln>
          <a:effectLst/>
          <a:extLst>
            <a:ext uri="{909E8E84-426E-40DD-AFC4-6F175D3DCCD1}">
              <a14:hiddenFill xmlns="" xmlns:a14="http://schemas.microsoft.com/office/drawing/2010/main">
                <a:solidFill>
                  <a:srgbClr val="C8B4A0"/>
                </a:solidFill>
              </a14:hiddenFill>
            </a:ext>
            <a:ext uri="{91240B29-F687-4F45-9708-019B960494DF}">
              <a14:hiddenLine xmlns="" xmlns:a14="http://schemas.microsoft.com/office/drawing/2010/main" w="19050" algn="ctr">
                <a:solidFill>
                  <a:srgbClr val="C8B4A0"/>
                </a:solidFill>
                <a:miter lim="800000"/>
                <a:headEnd/>
                <a:tailEnd/>
              </a14:hiddenLine>
            </a:ext>
            <a:ext uri="{AF507438-7753-43E0-B8FC-AC1667EBCBE1}">
              <a14:hiddenEffects xmlns="" xmlns:a14="http://schemas.microsoft.com/office/drawing/2010/main">
                <a:effectLst>
                  <a:outerShdw dist="107763" dir="18900000" algn="ctr" rotWithShape="0">
                    <a:schemeClr val="bg2"/>
                  </a:outerShdw>
                </a:effectLst>
              </a14:hiddenEffects>
            </a:ext>
          </a:extLst>
        </p:spPr>
        <p:txBody>
          <a:bodyPr lIns="54000" tIns="46800" rIns="54000" bIns="46800">
            <a:spAutoFit/>
          </a:bodyPr>
          <a:lstStyle/>
          <a:p>
            <a:pPr algn="ctr">
              <a:lnSpc>
                <a:spcPct val="70000"/>
              </a:lnSpc>
            </a:pPr>
            <a:r>
              <a:rPr lang="zh-CN" altLang="en-US" sz="2200">
                <a:solidFill>
                  <a:srgbClr val="DCC8B4"/>
                </a:solidFill>
                <a:effectDag name="">
                  <a:cont type="tree" name="">
                    <a:effect ref="fillLine"/>
                    <a:outerShdw dist="38100" dir="13500000" algn="br">
                      <a:srgbClr val="FFF0E0"/>
                    </a:outerShdw>
                  </a:cont>
                  <a:cont type="tree" name="">
                    <a:effect ref="fillLine"/>
                    <a:outerShdw dist="38100" dir="2700000" algn="tl">
                      <a:srgbClr val="84776C"/>
                    </a:outerShdw>
                  </a:cont>
                  <a:effect ref="fillLine"/>
                </a:effectDag>
                <a:latin typeface="Arial" panose="020B0604020202020204" pitchFamily="34" charset="0"/>
                <a:ea typeface="隶书" panose="02010509060101010101" pitchFamily="49" charset="-122"/>
              </a:rPr>
              <a:t>资本主义生产</a:t>
            </a:r>
          </a:p>
        </p:txBody>
      </p:sp>
    </p:spTree>
    <p:extLst>
      <p:ext uri="{BB962C8B-B14F-4D97-AF65-F5344CB8AC3E}">
        <p14:creationId xmlns="" xmlns:p14="http://schemas.microsoft.com/office/powerpoint/2010/main" val="345024144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7" presetClass="entr" presetSubtype="0" fill="hold" nodeType="clickEffect">
                                  <p:stCondLst>
                                    <p:cond delay="0"/>
                                  </p:stCondLst>
                                  <p:childTnLst>
                                    <p:set>
                                      <p:cBhvr>
                                        <p:cTn id="6" dur="1" fill="hold">
                                          <p:stCondLst>
                                            <p:cond delay="0"/>
                                          </p:stCondLst>
                                        </p:cTn>
                                        <p:tgtEl>
                                          <p:spTgt spid="295987"/>
                                        </p:tgtEl>
                                        <p:attrNameLst>
                                          <p:attrName>style.visibility</p:attrName>
                                        </p:attrNameLst>
                                      </p:cBhvr>
                                      <p:to>
                                        <p:strVal val="visible"/>
                                      </p:to>
                                    </p:set>
                                    <p:animEffect transition="in" filter="fade">
                                      <p:cBhvr>
                                        <p:cTn id="7" dur="2000"/>
                                        <p:tgtEl>
                                          <p:spTgt spid="295987"/>
                                        </p:tgtEl>
                                      </p:cBhvr>
                                    </p:animEffect>
                                    <p:anim calcmode="lin" valueType="num">
                                      <p:cBhvr>
                                        <p:cTn id="8" dur="2000" fill="hold"/>
                                        <p:tgtEl>
                                          <p:spTgt spid="295987"/>
                                        </p:tgtEl>
                                        <p:attrNameLst>
                                          <p:attrName>ppt_x</p:attrName>
                                        </p:attrNameLst>
                                      </p:cBhvr>
                                      <p:tavLst>
                                        <p:tav tm="0">
                                          <p:val>
                                            <p:strVal val="#ppt_x"/>
                                          </p:val>
                                        </p:tav>
                                        <p:tav tm="100000">
                                          <p:val>
                                            <p:strVal val="#ppt_x"/>
                                          </p:val>
                                        </p:tav>
                                      </p:tavLst>
                                    </p:anim>
                                    <p:anim calcmode="lin" valueType="num">
                                      <p:cBhvr>
                                        <p:cTn id="9" dur="1800" decel="100000" fill="hold"/>
                                        <p:tgtEl>
                                          <p:spTgt spid="295987"/>
                                        </p:tgtEl>
                                        <p:attrNameLst>
                                          <p:attrName>ppt_y</p:attrName>
                                        </p:attrNameLst>
                                      </p:cBhvr>
                                      <p:tavLst>
                                        <p:tav tm="0">
                                          <p:val>
                                            <p:strVal val="#ppt_y+1"/>
                                          </p:val>
                                        </p:tav>
                                        <p:tav tm="100000">
                                          <p:val>
                                            <p:strVal val="#ppt_y-.03"/>
                                          </p:val>
                                        </p:tav>
                                      </p:tavLst>
                                    </p:anim>
                                    <p:anim calcmode="lin" valueType="num">
                                      <p:cBhvr>
                                        <p:cTn id="10" dur="200" accel="100000" fill="hold">
                                          <p:stCondLst>
                                            <p:cond delay="1800"/>
                                          </p:stCondLst>
                                        </p:cTn>
                                        <p:tgtEl>
                                          <p:spTgt spid="295987"/>
                                        </p:tgtEl>
                                        <p:attrNameLst>
                                          <p:attrName>ppt_y</p:attrName>
                                        </p:attrNameLst>
                                      </p:cBhvr>
                                      <p:tavLst>
                                        <p:tav tm="0">
                                          <p:val>
                                            <p:strVal val="#ppt_y-.03"/>
                                          </p:val>
                                        </p:tav>
                                        <p:tav tm="100000">
                                          <p:val>
                                            <p:strVal val="#ppt_y"/>
                                          </p:val>
                                        </p:tav>
                                      </p:tavLst>
                                    </p:anim>
                                  </p:childTnLst>
                                </p:cTn>
                              </p:par>
                            </p:childTnLst>
                          </p:cTn>
                        </p:par>
                        <p:par>
                          <p:cTn id="11" fill="hold" nodeType="afterGroup">
                            <p:stCondLst>
                              <p:cond delay="2000"/>
                            </p:stCondLst>
                            <p:childTnLst>
                              <p:par>
                                <p:cTn id="12" presetID="1" presetClass="emph" presetSubtype="2" fill="hold" nodeType="afterEffect">
                                  <p:stCondLst>
                                    <p:cond delay="0"/>
                                  </p:stCondLst>
                                  <p:childTnLst>
                                    <p:animClr clrSpc="rgb" dir="cw">
                                      <p:cBhvr>
                                        <p:cTn id="13" dur="2000" fill="hold"/>
                                        <p:tgtEl>
                                          <p:spTgt spid="295987"/>
                                        </p:tgtEl>
                                        <p:attrNameLst>
                                          <p:attrName>fillcolor</p:attrName>
                                        </p:attrNameLst>
                                      </p:cBhvr>
                                      <p:to>
                                        <a:srgbClr val="CC3300"/>
                                      </p:to>
                                    </p:animClr>
                                    <p:set>
                                      <p:cBhvr>
                                        <p:cTn id="14" dur="2000" fill="hold"/>
                                        <p:tgtEl>
                                          <p:spTgt spid="295987"/>
                                        </p:tgtEl>
                                        <p:attrNameLst>
                                          <p:attrName>fill.type</p:attrName>
                                        </p:attrNameLst>
                                      </p:cBhvr>
                                      <p:to>
                                        <p:strVal val="solid"/>
                                      </p:to>
                                    </p:set>
                                    <p:set>
                                      <p:cBhvr>
                                        <p:cTn id="15" dur="2000" fill="hold"/>
                                        <p:tgtEl>
                                          <p:spTgt spid="295987"/>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8" name="Rectangle 4"/>
          <p:cNvSpPr>
            <a:spLocks noChangeArrowheads="1"/>
          </p:cNvSpPr>
          <p:nvPr/>
        </p:nvSpPr>
        <p:spPr bwMode="auto">
          <a:xfrm>
            <a:off x="2197100" y="2170113"/>
            <a:ext cx="2087563" cy="1319212"/>
          </a:xfrm>
          <a:prstGeom prst="rect">
            <a:avLst/>
          </a:prstGeom>
          <a:solidFill>
            <a:srgbClr val="5F5F5F"/>
          </a:solidFill>
          <a:ln>
            <a:noFill/>
          </a:ln>
          <a:effectLst>
            <a:prstShdw prst="shdw17" dist="17961" dir="2700000">
              <a:srgbClr val="5F5F5F">
                <a:gamma/>
                <a:shade val="60000"/>
                <a:invGamma/>
              </a:srgbClr>
            </a:prstShdw>
          </a:effectLst>
          <a:extLst>
            <a:ext uri="{91240B29-F687-4F45-9708-019B960494DF}">
              <a14:hiddenLine xmlns="" xmlns:a14="http://schemas.microsoft.com/office/drawing/2010/main" w="19050" algn="ctr">
                <a:solidFill>
                  <a:schemeClr val="tx1"/>
                </a:solidFill>
                <a:miter lim="800000"/>
                <a:headEnd/>
                <a:tailEnd/>
              </a14:hiddenLine>
            </a:ext>
          </a:extLst>
        </p:spPr>
        <p:txBody>
          <a:bodyPr bIns="82800">
            <a:spAutoFit/>
          </a:bodyPr>
          <a:lstStyle/>
          <a:p>
            <a:pPr algn="ctr">
              <a:lnSpc>
                <a:spcPct val="100000"/>
              </a:lnSpc>
            </a:pPr>
            <a:r>
              <a:rPr lang="zh-CN" altLang="en-US" sz="2600" dirty="0">
                <a:solidFill>
                  <a:schemeClr val="bg1"/>
                </a:solidFill>
                <a:latin typeface="Arial" panose="020B0604020202020204" pitchFamily="34" charset="0"/>
              </a:rPr>
              <a:t>使用价值的</a:t>
            </a:r>
          </a:p>
          <a:p>
            <a:pPr algn="ctr">
              <a:lnSpc>
                <a:spcPct val="100000"/>
              </a:lnSpc>
            </a:pPr>
            <a:r>
              <a:rPr lang="zh-CN" altLang="en-US" sz="2600" dirty="0">
                <a:solidFill>
                  <a:schemeClr val="bg1"/>
                </a:solidFill>
                <a:latin typeface="Arial" panose="020B0604020202020204" pitchFamily="34" charset="0"/>
              </a:rPr>
              <a:t>生产过程即</a:t>
            </a:r>
          </a:p>
          <a:p>
            <a:pPr algn="ctr">
              <a:lnSpc>
                <a:spcPct val="100000"/>
              </a:lnSpc>
            </a:pPr>
            <a:r>
              <a:rPr lang="zh-CN" altLang="en-US" sz="2600" dirty="0">
                <a:solidFill>
                  <a:schemeClr val="bg1"/>
                </a:solidFill>
                <a:latin typeface="Arial" panose="020B0604020202020204" pitchFamily="34" charset="0"/>
              </a:rPr>
              <a:t>劳动过程</a:t>
            </a:r>
          </a:p>
        </p:txBody>
      </p:sp>
      <p:sp>
        <p:nvSpPr>
          <p:cNvPr id="169989" name="Rectangle 5"/>
          <p:cNvSpPr>
            <a:spLocks noChangeArrowheads="1"/>
          </p:cNvSpPr>
          <p:nvPr/>
        </p:nvSpPr>
        <p:spPr bwMode="auto">
          <a:xfrm>
            <a:off x="2195513" y="4702175"/>
            <a:ext cx="2447925" cy="1319213"/>
          </a:xfrm>
          <a:prstGeom prst="rect">
            <a:avLst/>
          </a:prstGeom>
          <a:solidFill>
            <a:srgbClr val="DDDDDD"/>
          </a:solidFill>
          <a:ln>
            <a:noFill/>
          </a:ln>
          <a:effectLst>
            <a:prstShdw prst="shdw18" dist="17961" dir="13500000">
              <a:srgbClr val="DDDDDD">
                <a:gamma/>
                <a:shade val="60000"/>
                <a:invGamma/>
              </a:srgbClr>
            </a:prstShdw>
          </a:effectLst>
          <a:extLst>
            <a:ext uri="{91240B29-F687-4F45-9708-019B960494DF}">
              <a14:hiddenLine xmlns="" xmlns:a14="http://schemas.microsoft.com/office/drawing/2010/main" w="19050" algn="ctr">
                <a:solidFill>
                  <a:schemeClr val="tx1"/>
                </a:solidFill>
                <a:miter lim="800000"/>
                <a:headEnd/>
                <a:tailEnd/>
              </a14:hiddenLine>
            </a:ext>
          </a:extLst>
        </p:spPr>
        <p:txBody>
          <a:bodyPr bIns="82800">
            <a:spAutoFit/>
          </a:bodyPr>
          <a:lstStyle/>
          <a:p>
            <a:pPr algn="ctr">
              <a:lnSpc>
                <a:spcPct val="100000"/>
              </a:lnSpc>
            </a:pPr>
            <a:r>
              <a:rPr kumimoji="1" lang="zh-CN" altLang="en-US" sz="2600" dirty="0">
                <a:latin typeface="Arial" panose="020B0604020202020204" pitchFamily="34" charset="0"/>
              </a:rPr>
              <a:t>剩余价值的</a:t>
            </a:r>
          </a:p>
          <a:p>
            <a:pPr algn="ctr">
              <a:lnSpc>
                <a:spcPct val="100000"/>
              </a:lnSpc>
            </a:pPr>
            <a:r>
              <a:rPr kumimoji="1" lang="zh-CN" altLang="en-US" sz="2600" dirty="0">
                <a:latin typeface="Arial" panose="020B0604020202020204" pitchFamily="34" charset="0"/>
              </a:rPr>
              <a:t>生产过程即</a:t>
            </a:r>
          </a:p>
          <a:p>
            <a:pPr algn="ctr">
              <a:lnSpc>
                <a:spcPct val="100000"/>
              </a:lnSpc>
            </a:pPr>
            <a:r>
              <a:rPr kumimoji="1" lang="zh-CN" altLang="en-US" sz="2600" dirty="0">
                <a:latin typeface="Arial" panose="020B0604020202020204" pitchFamily="34" charset="0"/>
              </a:rPr>
              <a:t>价值增殖过程</a:t>
            </a:r>
          </a:p>
        </p:txBody>
      </p:sp>
      <p:sp>
        <p:nvSpPr>
          <p:cNvPr id="169990" name="Rectangle 6"/>
          <p:cNvSpPr>
            <a:spLocks noChangeArrowheads="1"/>
          </p:cNvSpPr>
          <p:nvPr/>
        </p:nvSpPr>
        <p:spPr bwMode="auto">
          <a:xfrm>
            <a:off x="5653088" y="1876425"/>
            <a:ext cx="2808287" cy="823913"/>
          </a:xfrm>
          <a:prstGeom prst="rect">
            <a:avLst/>
          </a:prstGeom>
          <a:solidFill>
            <a:srgbClr val="5F5F5F"/>
          </a:solidFill>
          <a:ln>
            <a:noFill/>
          </a:ln>
          <a:effectLst>
            <a:prstShdw prst="shdw17" dist="17961" dir="2700000">
              <a:srgbClr val="5F5F5F">
                <a:gamma/>
                <a:shade val="60000"/>
                <a:invGamma/>
              </a:srgbClr>
            </a:prstShdw>
          </a:effectLst>
          <a:extLst>
            <a:ext uri="{91240B29-F687-4F45-9708-019B960494DF}">
              <a14:hiddenLine xmlns="" xmlns:a14="http://schemas.microsoft.com/office/drawing/2010/main" w="28575" algn="ctr">
                <a:solidFill>
                  <a:srgbClr val="DCB4AA"/>
                </a:solidFill>
                <a:miter lim="800000"/>
                <a:headEnd/>
                <a:tailEnd/>
              </a14:hiddenLine>
            </a:ext>
          </a:extLst>
        </p:spPr>
        <p:txBody>
          <a:bodyPr tIns="10800" bIns="82800">
            <a:spAutoFit/>
          </a:bodyPr>
          <a:lstStyle/>
          <a:p>
            <a:pPr algn="ctr">
              <a:lnSpc>
                <a:spcPct val="100000"/>
              </a:lnSpc>
            </a:pPr>
            <a:r>
              <a:rPr kumimoji="1" lang="zh-CN" altLang="en-US" sz="2400">
                <a:solidFill>
                  <a:schemeClr val="bg1"/>
                </a:solidFill>
                <a:latin typeface="Arial" panose="020B0604020202020204" pitchFamily="34" charset="0"/>
                <a:ea typeface="楷体_GB2312" pitchFamily="49" charset="-122"/>
              </a:rPr>
              <a:t>工人的劳动隶属于</a:t>
            </a:r>
          </a:p>
          <a:p>
            <a:pPr algn="ctr">
              <a:lnSpc>
                <a:spcPct val="100000"/>
              </a:lnSpc>
            </a:pPr>
            <a:r>
              <a:rPr kumimoji="1" lang="zh-CN" altLang="en-US" sz="2400">
                <a:solidFill>
                  <a:schemeClr val="bg1"/>
                </a:solidFill>
                <a:latin typeface="Arial" panose="020B0604020202020204" pitchFamily="34" charset="0"/>
                <a:ea typeface="楷体_GB2312" pitchFamily="49" charset="-122"/>
              </a:rPr>
              <a:t>资本家并受其监督</a:t>
            </a:r>
          </a:p>
        </p:txBody>
      </p:sp>
      <p:sp>
        <p:nvSpPr>
          <p:cNvPr id="169992" name="Rectangle 8"/>
          <p:cNvSpPr>
            <a:spLocks noGrp="1" noChangeArrowheads="1"/>
          </p:cNvSpPr>
          <p:nvPr>
            <p:ph type="body" idx="1"/>
          </p:nvPr>
        </p:nvSpPr>
        <p:spPr>
          <a:xfrm>
            <a:off x="539750" y="2133600"/>
            <a:ext cx="719138" cy="3887788"/>
          </a:xfrm>
          <a:gradFill rotWithShape="1">
            <a:gsLst>
              <a:gs pos="0">
                <a:srgbClr val="C8B4AA"/>
              </a:gs>
              <a:gs pos="50000">
                <a:srgbClr val="C8B4AA">
                  <a:gamma/>
                  <a:tint val="54118"/>
                  <a:invGamma/>
                </a:srgbClr>
              </a:gs>
              <a:gs pos="100000">
                <a:srgbClr val="C8B4AA"/>
              </a:gs>
            </a:gsLst>
            <a:lin ang="0" scaled="1"/>
          </a:gradFill>
          <a:extLst>
            <a:ext uri="{AF507438-7753-43E0-B8FC-AC1667EBCBE1}">
              <a14:hiddenEffects xmlns="" xmlns:a14="http://schemas.microsoft.com/office/drawing/2010/main">
                <a:effectLst>
                  <a:outerShdw dist="107763" dir="18900000" algn="ctr" rotWithShape="0">
                    <a:schemeClr val="bg2">
                      <a:alpha val="50000"/>
                    </a:schemeClr>
                  </a:outerShdw>
                </a:effectLst>
              </a14:hiddenEffects>
            </a:ext>
          </a:extLst>
        </p:spPr>
        <p:txBody>
          <a:bodyPr vert="eaVert"/>
          <a:lstStyle/>
          <a:p>
            <a:pPr algn="ctr">
              <a:lnSpc>
                <a:spcPct val="95000"/>
              </a:lnSpc>
            </a:pPr>
            <a:r>
              <a:rPr kumimoji="1" lang="zh-CN" altLang="en-US" dirty="0"/>
              <a:t>资本主义生产过程</a:t>
            </a:r>
          </a:p>
        </p:txBody>
      </p:sp>
      <p:sp>
        <p:nvSpPr>
          <p:cNvPr id="169993" name="Line 9"/>
          <p:cNvSpPr>
            <a:spLocks noChangeShapeType="1"/>
          </p:cNvSpPr>
          <p:nvPr/>
        </p:nvSpPr>
        <p:spPr bwMode="auto">
          <a:xfrm>
            <a:off x="1258888" y="4076700"/>
            <a:ext cx="431800" cy="0"/>
          </a:xfrm>
          <a:prstGeom prst="line">
            <a:avLst/>
          </a:prstGeom>
          <a:noFill/>
          <a:ln w="57150">
            <a:solidFill>
              <a:schemeClr val="bg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9994" name="Line 10"/>
          <p:cNvSpPr>
            <a:spLocks noChangeShapeType="1"/>
          </p:cNvSpPr>
          <p:nvPr/>
        </p:nvSpPr>
        <p:spPr bwMode="auto">
          <a:xfrm flipH="1">
            <a:off x="1717675" y="2770188"/>
            <a:ext cx="9525" cy="2565400"/>
          </a:xfrm>
          <a:prstGeom prst="line">
            <a:avLst/>
          </a:prstGeom>
          <a:noFill/>
          <a:ln w="57150">
            <a:solidFill>
              <a:schemeClr val="bg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9995" name="Line 11"/>
          <p:cNvSpPr>
            <a:spLocks noChangeShapeType="1"/>
          </p:cNvSpPr>
          <p:nvPr/>
        </p:nvSpPr>
        <p:spPr bwMode="auto">
          <a:xfrm>
            <a:off x="1690688" y="2781300"/>
            <a:ext cx="431800" cy="0"/>
          </a:xfrm>
          <a:prstGeom prst="line">
            <a:avLst/>
          </a:prstGeom>
          <a:noFill/>
          <a:ln w="57150">
            <a:solidFill>
              <a:schemeClr val="bg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9996" name="Line 12"/>
          <p:cNvSpPr>
            <a:spLocks noChangeShapeType="1"/>
          </p:cNvSpPr>
          <p:nvPr/>
        </p:nvSpPr>
        <p:spPr bwMode="auto">
          <a:xfrm flipV="1">
            <a:off x="1690688" y="5300663"/>
            <a:ext cx="433387" cy="11112"/>
          </a:xfrm>
          <a:prstGeom prst="line">
            <a:avLst/>
          </a:prstGeom>
          <a:noFill/>
          <a:ln w="57150">
            <a:solidFill>
              <a:schemeClr val="bg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9997" name="Rectangle 13"/>
          <p:cNvSpPr>
            <a:spLocks noChangeArrowheads="1"/>
          </p:cNvSpPr>
          <p:nvPr/>
        </p:nvSpPr>
        <p:spPr bwMode="auto">
          <a:xfrm>
            <a:off x="5673725" y="2924175"/>
            <a:ext cx="2787650" cy="823913"/>
          </a:xfrm>
          <a:prstGeom prst="rect">
            <a:avLst/>
          </a:prstGeom>
          <a:solidFill>
            <a:srgbClr val="5F5F5F"/>
          </a:solidFill>
          <a:ln>
            <a:noFill/>
          </a:ln>
          <a:effectLst>
            <a:prstShdw prst="shdw17" dist="17961" dir="2700000">
              <a:srgbClr val="5F5F5F">
                <a:gamma/>
                <a:shade val="60000"/>
                <a:invGamma/>
              </a:srgbClr>
            </a:prstShdw>
          </a:effectLst>
          <a:extLst>
            <a:ext uri="{91240B29-F687-4F45-9708-019B960494DF}">
              <a14:hiddenLine xmlns="" xmlns:a14="http://schemas.microsoft.com/office/drawing/2010/main" w="28575" algn="ctr">
                <a:solidFill>
                  <a:srgbClr val="DCB4AA"/>
                </a:solidFill>
                <a:miter lim="800000"/>
                <a:headEnd/>
                <a:tailEnd/>
              </a14:hiddenLine>
            </a:ext>
          </a:extLst>
        </p:spPr>
        <p:txBody>
          <a:bodyPr tIns="10800" bIns="82800">
            <a:spAutoFit/>
          </a:bodyPr>
          <a:lstStyle/>
          <a:p>
            <a:pPr algn="ctr">
              <a:lnSpc>
                <a:spcPct val="100000"/>
              </a:lnSpc>
            </a:pPr>
            <a:r>
              <a:rPr kumimoji="1" lang="zh-CN" altLang="en-US" sz="2400" dirty="0">
                <a:solidFill>
                  <a:schemeClr val="bg1"/>
                </a:solidFill>
                <a:latin typeface="Arial" panose="020B0604020202020204" pitchFamily="34" charset="0"/>
                <a:ea typeface="楷体_GB2312" pitchFamily="49" charset="-122"/>
              </a:rPr>
              <a:t>劳动的成果或产品</a:t>
            </a:r>
          </a:p>
          <a:p>
            <a:pPr algn="ctr">
              <a:lnSpc>
                <a:spcPct val="100000"/>
              </a:lnSpc>
            </a:pPr>
            <a:r>
              <a:rPr kumimoji="1" lang="zh-CN" altLang="en-US" sz="2400" dirty="0">
                <a:solidFill>
                  <a:schemeClr val="bg1"/>
                </a:solidFill>
                <a:latin typeface="Arial" panose="020B0604020202020204" pitchFamily="34" charset="0"/>
                <a:ea typeface="楷体_GB2312" pitchFamily="49" charset="-122"/>
              </a:rPr>
              <a:t>全部归资本家所有</a:t>
            </a:r>
          </a:p>
        </p:txBody>
      </p:sp>
      <p:sp>
        <p:nvSpPr>
          <p:cNvPr id="169998" name="AutoShape 14"/>
          <p:cNvSpPr>
            <a:spLocks noChangeArrowheads="1"/>
          </p:cNvSpPr>
          <p:nvPr/>
        </p:nvSpPr>
        <p:spPr bwMode="auto">
          <a:xfrm>
            <a:off x="4427538" y="2276475"/>
            <a:ext cx="1152525" cy="1079500"/>
          </a:xfrm>
          <a:prstGeom prst="rightArrow">
            <a:avLst>
              <a:gd name="adj1" fmla="val 50000"/>
              <a:gd name="adj2" fmla="val 26691"/>
            </a:avLst>
          </a:prstGeom>
          <a:solidFill>
            <a:srgbClr val="5F5F5F"/>
          </a:solidFill>
          <a:ln>
            <a:noFill/>
          </a:ln>
          <a:effectLst>
            <a:prstShdw prst="shdw17" dist="17961" dir="2700000">
              <a:srgbClr val="5F5F5F">
                <a:gamma/>
                <a:shade val="60000"/>
                <a:invGamma/>
              </a:srgbClr>
            </a:prstShdw>
          </a:effectLst>
          <a:extLst>
            <a:ext uri="{91240B29-F687-4F45-9708-019B960494DF}">
              <a14:hiddenLine xmlns="" xmlns:a14="http://schemas.microsoft.com/office/drawing/2010/main" w="28575" algn="ctr">
                <a:solidFill>
                  <a:srgbClr val="DCB4AA"/>
                </a:solidFill>
                <a:miter lim="800000"/>
                <a:headEnd/>
                <a:tailEnd/>
              </a14:hiddenLine>
            </a:ext>
          </a:extLst>
        </p:spPr>
        <p:txBody>
          <a:bodyPr wrap="none" tIns="10800" anchor="ctr"/>
          <a:lstStyle/>
          <a:p>
            <a:pPr algn="ctr"/>
            <a:r>
              <a:rPr lang="zh-CN" altLang="en-US" sz="2400" dirty="0">
                <a:solidFill>
                  <a:schemeClr val="bg1"/>
                </a:solidFill>
                <a:latin typeface="Arial" panose="020B0604020202020204" pitchFamily="34" charset="0"/>
                <a:ea typeface="楷体_GB2312" pitchFamily="49" charset="-122"/>
              </a:rPr>
              <a:t>特点</a:t>
            </a:r>
          </a:p>
        </p:txBody>
      </p:sp>
      <p:grpSp>
        <p:nvGrpSpPr>
          <p:cNvPr id="3" name="组合 12"/>
          <p:cNvGrpSpPr/>
          <p:nvPr/>
        </p:nvGrpSpPr>
        <p:grpSpPr>
          <a:xfrm>
            <a:off x="4786313" y="4957134"/>
            <a:ext cx="3602038" cy="858837"/>
            <a:chOff x="4786313" y="4957134"/>
            <a:chExt cx="3602038" cy="858837"/>
          </a:xfrm>
        </p:grpSpPr>
        <p:sp>
          <p:nvSpPr>
            <p:cNvPr id="169991" name="Rectangle 7"/>
            <p:cNvSpPr>
              <a:spLocks noChangeArrowheads="1"/>
            </p:cNvSpPr>
            <p:nvPr/>
          </p:nvSpPr>
          <p:spPr bwMode="auto">
            <a:xfrm>
              <a:off x="5580063" y="4957134"/>
              <a:ext cx="2808288" cy="858837"/>
            </a:xfrm>
            <a:prstGeom prst="rect">
              <a:avLst/>
            </a:prstGeom>
            <a:solidFill>
              <a:srgbClr val="DDDDDD"/>
            </a:solidFill>
            <a:ln>
              <a:noFill/>
            </a:ln>
            <a:effectLst>
              <a:prstShdw prst="shdw18" dist="17961" dir="13500000">
                <a:srgbClr val="DDDDDD">
                  <a:gamma/>
                  <a:shade val="60000"/>
                  <a:invGamma/>
                </a:srgbClr>
              </a:prstShdw>
            </a:effectLst>
            <a:extLst>
              <a:ext uri="{91240B29-F687-4F45-9708-019B960494DF}">
                <a14:hiddenLine xmlns="" xmlns:a14="http://schemas.microsoft.com/office/drawing/2010/main" w="19050" algn="ctr">
                  <a:solidFill>
                    <a:schemeClr val="tx1"/>
                  </a:solidFill>
                  <a:miter lim="800000"/>
                  <a:headEnd/>
                  <a:tailEnd/>
                </a14:hiddenLine>
              </a:ext>
            </a:extLst>
          </p:spPr>
          <p:txBody>
            <a:bodyPr tIns="46800" bIns="82800">
              <a:spAutoFit/>
            </a:bodyPr>
            <a:lstStyle/>
            <a:p>
              <a:pPr algn="ctr">
                <a:lnSpc>
                  <a:spcPct val="100000"/>
                </a:lnSpc>
              </a:pPr>
              <a:r>
                <a:rPr kumimoji="1" lang="zh-CN" altLang="en-US" sz="2400">
                  <a:latin typeface="楷体_GB2312" pitchFamily="49" charset="-122"/>
                  <a:ea typeface="楷体_GB2312" pitchFamily="49" charset="-122"/>
                </a:rPr>
                <a:t>超过一定点而延长了的价值形成过程</a:t>
              </a:r>
            </a:p>
          </p:txBody>
        </p:sp>
        <p:sp>
          <p:nvSpPr>
            <p:cNvPr id="169999" name="AutoShape 15"/>
            <p:cNvSpPr>
              <a:spLocks noChangeArrowheads="1"/>
            </p:cNvSpPr>
            <p:nvPr/>
          </p:nvSpPr>
          <p:spPr bwMode="auto">
            <a:xfrm>
              <a:off x="4786313" y="5084763"/>
              <a:ext cx="793750" cy="720725"/>
            </a:xfrm>
            <a:prstGeom prst="rightArrow">
              <a:avLst>
                <a:gd name="adj1" fmla="val 41852"/>
                <a:gd name="adj2" fmla="val 27441"/>
              </a:avLst>
            </a:prstGeom>
            <a:solidFill>
              <a:srgbClr val="DDDDDD"/>
            </a:solidFill>
            <a:ln>
              <a:noFill/>
            </a:ln>
            <a:effectLst>
              <a:prstShdw prst="shdw18" dist="17961" dir="13500000">
                <a:srgbClr val="DDDDDD">
                  <a:gamma/>
                  <a:shade val="60000"/>
                  <a:invGamma/>
                </a:srgbClr>
              </a:prstShdw>
            </a:effectLst>
            <a:extLst>
              <a:ext uri="{91240B29-F687-4F45-9708-019B960494DF}">
                <a14:hiddenLine xmlns="" xmlns:a14="http://schemas.microsoft.com/office/drawing/2010/main" w="19050" algn="ctr">
                  <a:solidFill>
                    <a:schemeClr val="tx1"/>
                  </a:solidFill>
                  <a:miter lim="800000"/>
                  <a:headEnd/>
                  <a:tailEnd/>
                </a14:hiddenLine>
              </a:ext>
            </a:extLst>
          </p:spPr>
          <p:txBody>
            <a:bodyPr wrap="none" anchor="ctr"/>
            <a:lstStyle/>
            <a:p>
              <a:pPr algn="ctr"/>
              <a:endParaRPr lang="zh-CN" altLang="zh-CN" sz="2400">
                <a:latin typeface="Arial" panose="020B0604020202020204" pitchFamily="34" charset="0"/>
                <a:ea typeface="楷体_GB2312" pitchFamily="49" charset="-122"/>
              </a:endParaRPr>
            </a:p>
          </p:txBody>
        </p:sp>
      </p:grpSp>
      <p:grpSp>
        <p:nvGrpSpPr>
          <p:cNvPr id="5" name="组合 5"/>
          <p:cNvGrpSpPr/>
          <p:nvPr/>
        </p:nvGrpSpPr>
        <p:grpSpPr>
          <a:xfrm>
            <a:off x="4427538" y="4143375"/>
            <a:ext cx="2881312" cy="1301750"/>
            <a:chOff x="4427538" y="4143375"/>
            <a:chExt cx="2881312" cy="1301750"/>
          </a:xfrm>
        </p:grpSpPr>
        <p:sp>
          <p:nvSpPr>
            <p:cNvPr id="170001" name="AutoShape 17"/>
            <p:cNvSpPr>
              <a:spLocks noChangeArrowheads="1"/>
            </p:cNvSpPr>
            <p:nvPr/>
          </p:nvSpPr>
          <p:spPr bwMode="auto">
            <a:xfrm>
              <a:off x="4427538" y="4143375"/>
              <a:ext cx="2879725" cy="719138"/>
            </a:xfrm>
            <a:prstGeom prst="wedgeRoundRectCallout">
              <a:avLst>
                <a:gd name="adj1" fmla="val 37542"/>
                <a:gd name="adj2" fmla="val 79361"/>
                <a:gd name="adj3" fmla="val 16667"/>
              </a:avLst>
            </a:prstGeom>
            <a:noFill/>
            <a:ln w="19050" algn="ctr">
              <a:solidFill>
                <a:srgbClr val="FF33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107763" dir="18900000" algn="ctr" rotWithShape="0">
                      <a:schemeClr val="bg2"/>
                    </a:outerShdw>
                  </a:effectLst>
                </a14:hiddenEffects>
              </a:ext>
            </a:extLst>
          </p:spPr>
          <p:txBody>
            <a:bodyPr lIns="0" tIns="0" rIns="0" bIns="0" anchor="ctr"/>
            <a:lstStyle/>
            <a:p>
              <a:pPr algn="ctr">
                <a:lnSpc>
                  <a:spcPct val="85000"/>
                </a:lnSpc>
              </a:pPr>
              <a:r>
                <a:rPr kumimoji="1" lang="zh-CN" altLang="en-US" dirty="0">
                  <a:latin typeface="Arial" panose="020B0604020202020204" pitchFamily="34" charset="0"/>
                  <a:ea typeface="隶书" panose="02010509060101010101" pitchFamily="49" charset="-122"/>
                </a:rPr>
                <a:t>补偿劳动力价值所需要</a:t>
              </a:r>
            </a:p>
            <a:p>
              <a:pPr algn="ctr">
                <a:lnSpc>
                  <a:spcPct val="85000"/>
                </a:lnSpc>
              </a:pPr>
              <a:r>
                <a:rPr kumimoji="1" lang="zh-CN" altLang="en-US" dirty="0">
                  <a:latin typeface="Arial" panose="020B0604020202020204" pitchFamily="34" charset="0"/>
                  <a:ea typeface="隶书" panose="02010509060101010101" pitchFamily="49" charset="-122"/>
                </a:rPr>
                <a:t>的社会必要劳动时间</a:t>
              </a:r>
            </a:p>
          </p:txBody>
        </p:sp>
        <p:sp>
          <p:nvSpPr>
            <p:cNvPr id="170002" name="Oval 18"/>
            <p:cNvSpPr>
              <a:spLocks noChangeArrowheads="1"/>
            </p:cNvSpPr>
            <p:nvPr/>
          </p:nvSpPr>
          <p:spPr bwMode="auto">
            <a:xfrm>
              <a:off x="6443663" y="5084763"/>
              <a:ext cx="865187" cy="360362"/>
            </a:xfrm>
            <a:prstGeom prst="ellipse">
              <a:avLst/>
            </a:prstGeom>
            <a:noFill/>
            <a:ln w="19050" algn="ctr">
              <a:solidFill>
                <a:srgbClr val="FF33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107763" dir="18900000" algn="ctr" rotWithShape="0">
                      <a:schemeClr val="bg2"/>
                    </a:outerShdw>
                  </a:effectLst>
                </a14:hiddenEffects>
              </a:ext>
            </a:extLst>
          </p:spPr>
          <p:txBody>
            <a:bodyPr wrap="none" anchor="ctr"/>
            <a:lstStyle/>
            <a:p>
              <a:endParaRPr lang="zh-CN" altLang="en-US"/>
            </a:p>
          </p:txBody>
        </p:sp>
      </p:grpSp>
      <p:sp>
        <p:nvSpPr>
          <p:cNvPr id="18" name="Rectangle 2"/>
          <p:cNvSpPr txBox="1">
            <a:spLocks noChangeArrowheads="1"/>
          </p:cNvSpPr>
          <p:nvPr/>
        </p:nvSpPr>
        <p:spPr bwMode="auto">
          <a:xfrm>
            <a:off x="983411" y="474663"/>
            <a:ext cx="4957014" cy="790575"/>
          </a:xfrm>
          <a:prstGeom prst="rect">
            <a:avLst/>
          </a:prstGeom>
          <a:solidFill>
            <a:schemeClr val="accent3">
              <a:lumMod val="65000"/>
            </a:schemeClr>
          </a:solidFill>
          <a:scene3d>
            <a:camera prst="orthographicFront"/>
            <a:lightRig rig="threePt" dir="t"/>
          </a:scene3d>
          <a:sp3d>
            <a:bevelT/>
          </a:sp3d>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dk1"/>
                </a:solidFill>
                <a:latin typeface="+mn-lt"/>
                <a:ea typeface="+mn-ea"/>
                <a:cs typeface="+mn-cs"/>
              </a:defRPr>
            </a:lvl1pPr>
            <a:lvl2pPr algn="ctr" rtl="0" eaLnBrk="1" fontAlgn="base" hangingPunct="1">
              <a:spcBef>
                <a:spcPct val="0"/>
              </a:spcBef>
              <a:spcAft>
                <a:spcPct val="0"/>
              </a:spcAft>
              <a:defRPr sz="4400">
                <a:solidFill>
                  <a:schemeClr val="dk1"/>
                </a:solidFill>
                <a:latin typeface="+mn-lt"/>
                <a:ea typeface="+mn-ea"/>
                <a:cs typeface="+mn-cs"/>
              </a:defRPr>
            </a:lvl2pPr>
            <a:lvl3pPr algn="ctr" rtl="0" eaLnBrk="1" fontAlgn="base" hangingPunct="1">
              <a:spcBef>
                <a:spcPct val="0"/>
              </a:spcBef>
              <a:spcAft>
                <a:spcPct val="0"/>
              </a:spcAft>
              <a:defRPr sz="4400">
                <a:solidFill>
                  <a:schemeClr val="dk1"/>
                </a:solidFill>
                <a:latin typeface="+mn-lt"/>
                <a:ea typeface="+mn-ea"/>
                <a:cs typeface="+mn-cs"/>
              </a:defRPr>
            </a:lvl3pPr>
            <a:lvl4pPr algn="ctr" rtl="0" eaLnBrk="1" fontAlgn="base" hangingPunct="1">
              <a:spcBef>
                <a:spcPct val="0"/>
              </a:spcBef>
              <a:spcAft>
                <a:spcPct val="0"/>
              </a:spcAft>
              <a:defRPr sz="4400">
                <a:solidFill>
                  <a:schemeClr val="dk1"/>
                </a:solidFill>
                <a:latin typeface="+mn-lt"/>
                <a:ea typeface="+mn-ea"/>
                <a:cs typeface="+mn-cs"/>
              </a:defRPr>
            </a:lvl4pPr>
            <a:lvl5pPr algn="ctr" rtl="0" eaLnBrk="1" fontAlgn="base" hangingPunct="1">
              <a:spcBef>
                <a:spcPct val="0"/>
              </a:spcBef>
              <a:spcAft>
                <a:spcPct val="0"/>
              </a:spcAft>
              <a:defRPr sz="4400">
                <a:solidFill>
                  <a:schemeClr val="dk1"/>
                </a:solidFill>
                <a:latin typeface="+mn-lt"/>
                <a:ea typeface="+mn-ea"/>
                <a:cs typeface="+mn-cs"/>
              </a:defRPr>
            </a:lvl5pPr>
            <a:lvl6pPr marL="457200" algn="ctr" rtl="0" eaLnBrk="1" fontAlgn="base" hangingPunct="1">
              <a:spcBef>
                <a:spcPct val="0"/>
              </a:spcBef>
              <a:spcAft>
                <a:spcPct val="0"/>
              </a:spcAft>
              <a:defRPr sz="4400">
                <a:solidFill>
                  <a:schemeClr val="dk1"/>
                </a:solidFill>
                <a:latin typeface="+mn-lt"/>
                <a:ea typeface="+mn-ea"/>
                <a:cs typeface="+mn-cs"/>
              </a:defRPr>
            </a:lvl6pPr>
            <a:lvl7pPr marL="914400" algn="ctr" rtl="0" eaLnBrk="1" fontAlgn="base" hangingPunct="1">
              <a:spcBef>
                <a:spcPct val="0"/>
              </a:spcBef>
              <a:spcAft>
                <a:spcPct val="0"/>
              </a:spcAft>
              <a:defRPr sz="4400">
                <a:solidFill>
                  <a:schemeClr val="dk1"/>
                </a:solidFill>
                <a:latin typeface="+mn-lt"/>
                <a:ea typeface="+mn-ea"/>
                <a:cs typeface="+mn-cs"/>
              </a:defRPr>
            </a:lvl7pPr>
            <a:lvl8pPr marL="1371600" algn="ctr" rtl="0" eaLnBrk="1" fontAlgn="base" hangingPunct="1">
              <a:spcBef>
                <a:spcPct val="0"/>
              </a:spcBef>
              <a:spcAft>
                <a:spcPct val="0"/>
              </a:spcAft>
              <a:defRPr sz="4400">
                <a:solidFill>
                  <a:schemeClr val="dk1"/>
                </a:solidFill>
                <a:latin typeface="+mn-lt"/>
                <a:ea typeface="+mn-ea"/>
                <a:cs typeface="+mn-cs"/>
              </a:defRPr>
            </a:lvl8pPr>
            <a:lvl9pPr marL="1828800" algn="ctr" rtl="0" eaLnBrk="1" fontAlgn="base" hangingPunct="1">
              <a:spcBef>
                <a:spcPct val="0"/>
              </a:spcBef>
              <a:spcAft>
                <a:spcPct val="0"/>
              </a:spcAft>
              <a:defRPr sz="4400">
                <a:solidFill>
                  <a:schemeClr val="dk1"/>
                </a:solidFill>
                <a:latin typeface="+mn-lt"/>
                <a:ea typeface="+mn-ea"/>
                <a:cs typeface="+mn-cs"/>
              </a:defRPr>
            </a:lvl9pPr>
          </a:lstStyle>
          <a:p>
            <a:r>
              <a:rPr lang="zh-CN" altLang="en-US" sz="3200" smtClean="0">
                <a:latin typeface="隶书" panose="02010509060101010101" pitchFamily="49" charset="-122"/>
                <a:ea typeface="隶书" panose="02010509060101010101" pitchFamily="49" charset="-122"/>
              </a:rPr>
              <a:t> </a:t>
            </a:r>
            <a:r>
              <a:rPr lang="en-US" altLang="zh-CN" sz="3200" smtClean="0">
                <a:latin typeface="隶书" panose="02010509060101010101" pitchFamily="49" charset="-122"/>
                <a:ea typeface="隶书" panose="02010509060101010101" pitchFamily="49" charset="-122"/>
              </a:rPr>
              <a:t>1.</a:t>
            </a:r>
            <a:r>
              <a:rPr lang="zh-CN" altLang="en-US" sz="3600" smtClean="0">
                <a:latin typeface="隶书" panose="02010509060101010101" pitchFamily="49" charset="-122"/>
                <a:ea typeface="隶书" panose="02010509060101010101" pitchFamily="49" charset="-122"/>
              </a:rPr>
              <a:t>资本主义的生产过程</a:t>
            </a:r>
            <a:endParaRPr lang="zh-CN" altLang="en-US" sz="3600" dirty="0">
              <a:latin typeface="隶书" panose="02010509060101010101" pitchFamily="49" charset="-122"/>
              <a:ea typeface="隶书" panose="02010509060101010101" pitchFamily="49" charset="-122"/>
            </a:endParaRPr>
          </a:p>
        </p:txBody>
      </p:sp>
      <p:grpSp>
        <p:nvGrpSpPr>
          <p:cNvPr id="6" name="组合 4"/>
          <p:cNvGrpSpPr/>
          <p:nvPr/>
        </p:nvGrpSpPr>
        <p:grpSpPr>
          <a:xfrm>
            <a:off x="5183188" y="646742"/>
            <a:ext cx="3598503" cy="3869950"/>
            <a:chOff x="5183188" y="646742"/>
            <a:chExt cx="3598503" cy="3869950"/>
          </a:xfrm>
        </p:grpSpPr>
        <p:sp>
          <p:nvSpPr>
            <p:cNvPr id="2" name="线形标注 2(带强调线) 1"/>
            <p:cNvSpPr/>
            <p:nvPr/>
          </p:nvSpPr>
          <p:spPr>
            <a:xfrm>
              <a:off x="6516688" y="646742"/>
              <a:ext cx="2265003" cy="3196806"/>
            </a:xfrm>
            <a:prstGeom prst="accentCallout2">
              <a:avLst/>
            </a:prstGeom>
            <a:solidFill>
              <a:schemeClr val="bg2">
                <a:lumMod val="20000"/>
                <a:lumOff val="8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buFont typeface="Arial" panose="020B0604020202020204" pitchFamily="34" charset="0"/>
                <a:buChar char="•"/>
              </a:pPr>
              <a:r>
                <a:rPr lang="zh-CN" altLang="en-US" sz="2000" dirty="0" smtClean="0">
                  <a:solidFill>
                    <a:schemeClr val="tx1"/>
                  </a:solidFill>
                </a:rPr>
                <a:t>维持劳动者本人生存所必需的生活资料的价值；</a:t>
              </a:r>
              <a:endParaRPr lang="en-US" altLang="zh-CN" sz="2000" dirty="0" smtClean="0">
                <a:solidFill>
                  <a:schemeClr val="tx1"/>
                </a:solidFill>
              </a:endParaRPr>
            </a:p>
            <a:p>
              <a:pPr marL="285750" indent="-285750" algn="just">
                <a:buFont typeface="Arial" panose="020B0604020202020204" pitchFamily="34" charset="0"/>
                <a:buChar char="•"/>
              </a:pPr>
              <a:r>
                <a:rPr lang="zh-CN" altLang="en-US" sz="2000" dirty="0" smtClean="0">
                  <a:solidFill>
                    <a:schemeClr val="tx1"/>
                  </a:solidFill>
                </a:rPr>
                <a:t>为维持劳动者家属的生存所必需的生活资料的价值；</a:t>
              </a:r>
              <a:endParaRPr lang="en-US" altLang="zh-CN" sz="2000" dirty="0" smtClean="0">
                <a:solidFill>
                  <a:schemeClr val="tx1"/>
                </a:solidFill>
              </a:endParaRPr>
            </a:p>
            <a:p>
              <a:pPr marL="285750" indent="-285750" algn="just">
                <a:buFont typeface="Arial" panose="020B0604020202020204" pitchFamily="34" charset="0"/>
                <a:buChar char="•"/>
              </a:pPr>
              <a:r>
                <a:rPr lang="zh-CN" altLang="en-US" sz="2000" dirty="0" smtClean="0">
                  <a:solidFill>
                    <a:schemeClr val="tx1"/>
                  </a:solidFill>
                </a:rPr>
                <a:t>劳动者接受教育和训练所支出的费用。</a:t>
              </a:r>
              <a:endParaRPr lang="zh-CN" altLang="en-US" sz="2000" dirty="0">
                <a:solidFill>
                  <a:schemeClr val="tx1"/>
                </a:solidFill>
              </a:endParaRPr>
            </a:p>
          </p:txBody>
        </p:sp>
        <p:sp>
          <p:nvSpPr>
            <p:cNvPr id="4" name="椭圆 3"/>
            <p:cNvSpPr/>
            <p:nvPr/>
          </p:nvSpPr>
          <p:spPr>
            <a:xfrm>
              <a:off x="5183188" y="4217732"/>
              <a:ext cx="1130060" cy="298960"/>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组合 11"/>
          <p:cNvGrpSpPr/>
          <p:nvPr/>
        </p:nvGrpSpPr>
        <p:grpSpPr>
          <a:xfrm>
            <a:off x="2324101" y="1194470"/>
            <a:ext cx="3179552" cy="858168"/>
            <a:chOff x="2324101" y="1117600"/>
            <a:chExt cx="3179552" cy="858168"/>
          </a:xfrm>
        </p:grpSpPr>
        <p:sp>
          <p:nvSpPr>
            <p:cNvPr id="7" name="圆角矩形标注 6"/>
            <p:cNvSpPr/>
            <p:nvPr/>
          </p:nvSpPr>
          <p:spPr>
            <a:xfrm>
              <a:off x="2324101" y="1117600"/>
              <a:ext cx="3179552" cy="858168"/>
            </a:xfrm>
            <a:prstGeom prst="wedgeRoundRectCallou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tx1"/>
                  </a:solidFill>
                </a:rPr>
                <a:t>劳动</a:t>
              </a:r>
              <a:endParaRPr lang="en-US" altLang="zh-CN" sz="2000" dirty="0" smtClean="0">
                <a:solidFill>
                  <a:schemeClr val="tx1"/>
                </a:solidFill>
              </a:endParaRPr>
            </a:p>
            <a:p>
              <a:r>
                <a:rPr lang="zh-CN" altLang="en-US" sz="2000" dirty="0" smtClean="0">
                  <a:solidFill>
                    <a:schemeClr val="tx1"/>
                  </a:solidFill>
                </a:rPr>
                <a:t>劳动资料　　　劳动对象</a:t>
              </a:r>
              <a:endParaRPr lang="zh-CN" altLang="en-US" sz="2000" dirty="0">
                <a:solidFill>
                  <a:schemeClr val="tx1"/>
                </a:solidFill>
              </a:endParaRPr>
            </a:p>
          </p:txBody>
        </p:sp>
        <p:cxnSp>
          <p:nvCxnSpPr>
            <p:cNvPr id="9" name="直接箭头连接符 8"/>
            <p:cNvCxnSpPr/>
            <p:nvPr/>
          </p:nvCxnSpPr>
          <p:spPr>
            <a:xfrm flipV="1">
              <a:off x="3461918" y="1712768"/>
              <a:ext cx="775989" cy="28090"/>
            </a:xfrm>
            <a:prstGeom prst="straightConnector1">
              <a:avLst/>
            </a:prstGeom>
            <a:ln w="57150">
              <a:tailEnd type="triangle"/>
            </a:ln>
          </p:spPr>
          <p:style>
            <a:lnRef idx="3">
              <a:schemeClr val="accent6"/>
            </a:lnRef>
            <a:fillRef idx="0">
              <a:schemeClr val="accent6"/>
            </a:fillRef>
            <a:effectRef idx="2">
              <a:schemeClr val="accent6"/>
            </a:effectRef>
            <a:fontRef idx="minor">
              <a:schemeClr val="tx1"/>
            </a:fontRef>
          </p:style>
        </p:cxnSp>
      </p:grpSp>
    </p:spTree>
    <p:extLst>
      <p:ext uri="{BB962C8B-B14F-4D97-AF65-F5344CB8AC3E}">
        <p14:creationId xmlns="" xmlns:p14="http://schemas.microsoft.com/office/powerpoint/2010/main" val="410502607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69993"/>
                                        </p:tgtEl>
                                        <p:attrNameLst>
                                          <p:attrName>style.visibility</p:attrName>
                                        </p:attrNameLst>
                                      </p:cBhvr>
                                      <p:to>
                                        <p:strVal val="visible"/>
                                      </p:to>
                                    </p:set>
                                    <p:animEffect transition="in" filter="wipe(left)">
                                      <p:cBhvr>
                                        <p:cTn id="7" dur="500"/>
                                        <p:tgtEl>
                                          <p:spTgt spid="169993"/>
                                        </p:tgtEl>
                                      </p:cBhvr>
                                    </p:animEffect>
                                  </p:childTnLst>
                                </p:cTn>
                              </p:par>
                            </p:childTnLst>
                          </p:cTn>
                        </p:par>
                        <p:par>
                          <p:cTn id="8" fill="hold" nodeType="afterGroup">
                            <p:stCondLst>
                              <p:cond delay="500"/>
                            </p:stCondLst>
                            <p:childTnLst>
                              <p:par>
                                <p:cTn id="9" presetID="16" presetClass="entr" presetSubtype="42" fill="hold" grpId="0" nodeType="afterEffect">
                                  <p:stCondLst>
                                    <p:cond delay="0"/>
                                  </p:stCondLst>
                                  <p:childTnLst>
                                    <p:set>
                                      <p:cBhvr>
                                        <p:cTn id="10" dur="1" fill="hold">
                                          <p:stCondLst>
                                            <p:cond delay="0"/>
                                          </p:stCondLst>
                                        </p:cTn>
                                        <p:tgtEl>
                                          <p:spTgt spid="169994"/>
                                        </p:tgtEl>
                                        <p:attrNameLst>
                                          <p:attrName>style.visibility</p:attrName>
                                        </p:attrNameLst>
                                      </p:cBhvr>
                                      <p:to>
                                        <p:strVal val="visible"/>
                                      </p:to>
                                    </p:set>
                                    <p:animEffect transition="in" filter="barn(outHorizontal)">
                                      <p:cBhvr>
                                        <p:cTn id="11" dur="500"/>
                                        <p:tgtEl>
                                          <p:spTgt spid="169994"/>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69995"/>
                                        </p:tgtEl>
                                        <p:attrNameLst>
                                          <p:attrName>style.visibility</p:attrName>
                                        </p:attrNameLst>
                                      </p:cBhvr>
                                      <p:to>
                                        <p:strVal val="visible"/>
                                      </p:to>
                                    </p:set>
                                    <p:animEffect transition="in" filter="wipe(left)">
                                      <p:cBhvr>
                                        <p:cTn id="15" dur="500"/>
                                        <p:tgtEl>
                                          <p:spTgt spid="169995"/>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69996"/>
                                        </p:tgtEl>
                                        <p:attrNameLst>
                                          <p:attrName>style.visibility</p:attrName>
                                        </p:attrNameLst>
                                      </p:cBhvr>
                                      <p:to>
                                        <p:strVal val="visible"/>
                                      </p:to>
                                    </p:set>
                                    <p:animEffect transition="in" filter="wipe(left)">
                                      <p:cBhvr>
                                        <p:cTn id="18" dur="500"/>
                                        <p:tgtEl>
                                          <p:spTgt spid="169996"/>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998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additive="base">
                                        <p:cTn id="27" dur="500" fill="hold"/>
                                        <p:tgtEl>
                                          <p:spTgt spid="8"/>
                                        </p:tgtEl>
                                        <p:attrNameLst>
                                          <p:attrName>ppt_x</p:attrName>
                                        </p:attrNameLst>
                                      </p:cBhvr>
                                      <p:tavLst>
                                        <p:tav tm="0">
                                          <p:val>
                                            <p:strVal val="#ppt_x"/>
                                          </p:val>
                                        </p:tav>
                                        <p:tav tm="100000">
                                          <p:val>
                                            <p:strVal val="#ppt_x"/>
                                          </p:val>
                                        </p:tav>
                                      </p:tavLst>
                                    </p:anim>
                                    <p:anim calcmode="lin" valueType="num">
                                      <p:cBhvr additive="base">
                                        <p:cTn id="2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6999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69990"/>
                                        </p:tgtEl>
                                        <p:attrNameLst>
                                          <p:attrName>style.visibility</p:attrName>
                                        </p:attrNameLst>
                                      </p:cBhvr>
                                      <p:to>
                                        <p:strVal val="visible"/>
                                      </p:to>
                                    </p:set>
                                    <p:animEffect transition="in" filter="fade">
                                      <p:cBhvr>
                                        <p:cTn id="37" dur="500"/>
                                        <p:tgtEl>
                                          <p:spTgt spid="169990"/>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69997"/>
                                        </p:tgtEl>
                                        <p:attrNameLst>
                                          <p:attrName>style.visibility</p:attrName>
                                        </p:attrNameLst>
                                      </p:cBhvr>
                                      <p:to>
                                        <p:strVal val="visible"/>
                                      </p:to>
                                    </p:set>
                                    <p:animEffect transition="in" filter="fade">
                                      <p:cBhvr>
                                        <p:cTn id="42" dur="500"/>
                                        <p:tgtEl>
                                          <p:spTgt spid="169997"/>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6998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22" presetClass="entr" presetSubtype="4" fill="hold" nodeType="clickEffect">
                                  <p:stCondLst>
                                    <p:cond delay="0"/>
                                  </p:stCondLst>
                                  <p:childTnLst>
                                    <p:set>
                                      <p:cBhvr>
                                        <p:cTn id="50" dur="1" fill="hold">
                                          <p:stCondLst>
                                            <p:cond delay="0"/>
                                          </p:stCondLst>
                                        </p:cTn>
                                        <p:tgtEl>
                                          <p:spTgt spid="3"/>
                                        </p:tgtEl>
                                        <p:attrNameLst>
                                          <p:attrName>style.visibility</p:attrName>
                                        </p:attrNameLst>
                                      </p:cBhvr>
                                      <p:to>
                                        <p:strVal val="visible"/>
                                      </p:to>
                                    </p:set>
                                    <p:animEffect transition="in" filter="wipe(down)">
                                      <p:cBhvr>
                                        <p:cTn id="51" dur="500"/>
                                        <p:tgtEl>
                                          <p:spTgt spid="3"/>
                                        </p:tgtEl>
                                      </p:cBhvr>
                                    </p:animEffect>
                                  </p:childTnLst>
                                </p:cTn>
                              </p:par>
                            </p:childTnLst>
                          </p:cTn>
                        </p:par>
                      </p:childTnLst>
                    </p:cTn>
                  </p:par>
                  <p:par>
                    <p:cTn id="52" fill="hold">
                      <p:stCondLst>
                        <p:cond delay="indefinite"/>
                      </p:stCondLst>
                      <p:childTnLst>
                        <p:par>
                          <p:cTn id="53" fill="hold">
                            <p:stCondLst>
                              <p:cond delay="0"/>
                            </p:stCondLst>
                            <p:childTnLst>
                              <p:par>
                                <p:cTn id="54" presetID="2" presetClass="entr" presetSubtype="4" fill="hold" nodeType="clickEffect">
                                  <p:stCondLst>
                                    <p:cond delay="0"/>
                                  </p:stCondLst>
                                  <p:childTnLst>
                                    <p:set>
                                      <p:cBhvr>
                                        <p:cTn id="55" dur="1" fill="hold">
                                          <p:stCondLst>
                                            <p:cond delay="0"/>
                                          </p:stCondLst>
                                        </p:cTn>
                                        <p:tgtEl>
                                          <p:spTgt spid="5"/>
                                        </p:tgtEl>
                                        <p:attrNameLst>
                                          <p:attrName>style.visibility</p:attrName>
                                        </p:attrNameLst>
                                      </p:cBhvr>
                                      <p:to>
                                        <p:strVal val="visible"/>
                                      </p:to>
                                    </p:set>
                                    <p:anim calcmode="lin" valueType="num">
                                      <p:cBhvr additive="base">
                                        <p:cTn id="56" dur="500" fill="hold"/>
                                        <p:tgtEl>
                                          <p:spTgt spid="5"/>
                                        </p:tgtEl>
                                        <p:attrNameLst>
                                          <p:attrName>ppt_x</p:attrName>
                                        </p:attrNameLst>
                                      </p:cBhvr>
                                      <p:tavLst>
                                        <p:tav tm="0">
                                          <p:val>
                                            <p:strVal val="#ppt_x"/>
                                          </p:val>
                                        </p:tav>
                                        <p:tav tm="100000">
                                          <p:val>
                                            <p:strVal val="#ppt_x"/>
                                          </p:val>
                                        </p:tav>
                                      </p:tavLst>
                                    </p:anim>
                                    <p:anim calcmode="lin" valueType="num">
                                      <p:cBhvr additive="base">
                                        <p:cTn id="57"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2" presetClass="entr" presetSubtype="4" fill="hold" nodeType="clickEffect">
                                  <p:stCondLst>
                                    <p:cond delay="0"/>
                                  </p:stCondLst>
                                  <p:childTnLst>
                                    <p:set>
                                      <p:cBhvr>
                                        <p:cTn id="61" dur="1" fill="hold">
                                          <p:stCondLst>
                                            <p:cond delay="0"/>
                                          </p:stCondLst>
                                        </p:cTn>
                                        <p:tgtEl>
                                          <p:spTgt spid="6"/>
                                        </p:tgtEl>
                                        <p:attrNameLst>
                                          <p:attrName>style.visibility</p:attrName>
                                        </p:attrNameLst>
                                      </p:cBhvr>
                                      <p:to>
                                        <p:strVal val="visible"/>
                                      </p:to>
                                    </p:set>
                                    <p:anim calcmode="lin" valueType="num">
                                      <p:cBhvr additive="base">
                                        <p:cTn id="62" dur="500" fill="hold"/>
                                        <p:tgtEl>
                                          <p:spTgt spid="6"/>
                                        </p:tgtEl>
                                        <p:attrNameLst>
                                          <p:attrName>ppt_x</p:attrName>
                                        </p:attrNameLst>
                                      </p:cBhvr>
                                      <p:tavLst>
                                        <p:tav tm="0">
                                          <p:val>
                                            <p:strVal val="#ppt_x"/>
                                          </p:val>
                                        </p:tav>
                                        <p:tav tm="100000">
                                          <p:val>
                                            <p:strVal val="#ppt_x"/>
                                          </p:val>
                                        </p:tav>
                                      </p:tavLst>
                                    </p:anim>
                                    <p:anim calcmode="lin" valueType="num">
                                      <p:cBhvr additive="base">
                                        <p:cTn id="6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9988" grpId="0" animBg="1"/>
      <p:bldP spid="169989" grpId="0" animBg="1"/>
      <p:bldP spid="169990" grpId="0" animBg="1"/>
      <p:bldP spid="169993" grpId="0" animBg="1"/>
      <p:bldP spid="169994" grpId="0" animBg="1"/>
      <p:bldP spid="169995" grpId="0" animBg="1"/>
      <p:bldP spid="169996" grpId="0" animBg="1"/>
      <p:bldP spid="169997" grpId="0" animBg="1"/>
      <p:bldP spid="16999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746" name="AutoShape 50"/>
          <p:cNvSpPr>
            <a:spLocks noChangeArrowheads="1"/>
          </p:cNvSpPr>
          <p:nvPr/>
        </p:nvSpPr>
        <p:spPr bwMode="auto">
          <a:xfrm>
            <a:off x="6011863" y="1844675"/>
            <a:ext cx="2376487" cy="1152525"/>
          </a:xfrm>
          <a:prstGeom prst="wedgeRoundRectCallout">
            <a:avLst>
              <a:gd name="adj1" fmla="val -127019"/>
              <a:gd name="adj2" fmla="val 26032"/>
              <a:gd name="adj3" fmla="val 16667"/>
            </a:avLst>
          </a:prstGeom>
          <a:solidFill>
            <a:srgbClr val="C8B4A0"/>
          </a:solidFill>
          <a:ln>
            <a:noFill/>
          </a:ln>
          <a:effectLst>
            <a:prstShdw prst="shdw17" dist="17961" dir="2700000">
              <a:srgbClr val="C8B4A0">
                <a:gamma/>
                <a:shade val="60000"/>
                <a:invGamma/>
              </a:srgbClr>
            </a:prstShdw>
          </a:effectLst>
          <a:extLst>
            <a:ext uri="{91240B29-F687-4F45-9708-019B960494DF}">
              <a14:hiddenLine xmlns="" xmlns:a14="http://schemas.microsoft.com/office/drawing/2010/main" w="9525" algn="ctr">
                <a:solidFill>
                  <a:schemeClr val="tx1"/>
                </a:solidFill>
                <a:miter lim="800000"/>
                <a:headEnd/>
                <a:tailEnd/>
              </a14:hiddenLine>
            </a:ext>
          </a:extLst>
        </p:spPr>
        <p:txBody>
          <a:bodyPr lIns="18000" tIns="10800" rIns="18000" bIns="10800" anchor="ctr" anchorCtr="1"/>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lnSpc>
                <a:spcPct val="100000"/>
              </a:lnSpc>
            </a:pPr>
            <a:r>
              <a:rPr lang="zh-CN" altLang="en-US">
                <a:latin typeface="黑体" panose="02010609060101010101" pitchFamily="49" charset="-122"/>
                <a:ea typeface="黑体" panose="02010609060101010101" pitchFamily="49" charset="-122"/>
              </a:rPr>
              <a:t>物质资料生产过程</a:t>
            </a:r>
          </a:p>
          <a:p>
            <a:pPr algn="ctr">
              <a:lnSpc>
                <a:spcPct val="100000"/>
              </a:lnSpc>
            </a:pPr>
            <a:r>
              <a:rPr lang="zh-CN" altLang="en-US">
                <a:latin typeface="黑体" panose="02010609060101010101" pitchFamily="49" charset="-122"/>
                <a:ea typeface="黑体" panose="02010609060101010101" pitchFamily="49" charset="-122"/>
              </a:rPr>
              <a:t>或</a:t>
            </a:r>
          </a:p>
          <a:p>
            <a:pPr algn="ctr">
              <a:lnSpc>
                <a:spcPct val="100000"/>
              </a:lnSpc>
            </a:pPr>
            <a:r>
              <a:rPr lang="zh-CN" altLang="en-US">
                <a:latin typeface="黑体" panose="02010609060101010101" pitchFamily="49" charset="-122"/>
                <a:ea typeface="黑体" panose="02010609060101010101" pitchFamily="49" charset="-122"/>
              </a:rPr>
              <a:t>使用价值生产过程</a:t>
            </a:r>
          </a:p>
        </p:txBody>
      </p:sp>
      <p:sp>
        <p:nvSpPr>
          <p:cNvPr id="285698" name="AutoShape 2"/>
          <p:cNvSpPr>
            <a:spLocks/>
          </p:cNvSpPr>
          <p:nvPr/>
        </p:nvSpPr>
        <p:spPr bwMode="auto">
          <a:xfrm rot="10800000">
            <a:off x="900113" y="1196975"/>
            <a:ext cx="503237" cy="1008063"/>
          </a:xfrm>
          <a:prstGeom prst="rightBrace">
            <a:avLst>
              <a:gd name="adj1" fmla="val 16832"/>
              <a:gd name="adj2" fmla="val 50074"/>
            </a:avLst>
          </a:prstGeom>
          <a:noFill/>
          <a:ln w="38100">
            <a:solidFill>
              <a:srgbClr val="996633"/>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28398" dir="17793903" algn="ctr" rotWithShape="0">
                    <a:srgbClr val="996633">
                      <a:gamma/>
                      <a:shade val="60000"/>
                      <a:invGamma/>
                    </a:srgbClr>
                  </a:outerShdw>
                </a:effectLst>
              </a14:hiddenEffects>
            </a:ext>
          </a:extLst>
        </p:spPr>
        <p:txBody>
          <a:bodyPr lIns="18000" tIns="10800" rIns="18000" bIns="10800" anchor="ctr">
            <a:spAutoFit/>
          </a:bodyPr>
          <a:lstStyle/>
          <a:p>
            <a:endParaRPr lang="zh-CN" altLang="en-US"/>
          </a:p>
        </p:txBody>
      </p:sp>
      <p:sp>
        <p:nvSpPr>
          <p:cNvPr id="285700" name="Rectangle 4"/>
          <p:cNvSpPr>
            <a:spLocks noChangeArrowheads="1"/>
          </p:cNvSpPr>
          <p:nvPr/>
        </p:nvSpPr>
        <p:spPr bwMode="auto">
          <a:xfrm>
            <a:off x="3276600" y="1957388"/>
            <a:ext cx="431800" cy="420687"/>
          </a:xfrm>
          <a:prstGeom prst="rect">
            <a:avLst/>
          </a:prstGeom>
          <a:solidFill>
            <a:srgbClr val="C8B4A0"/>
          </a:solidFill>
          <a:ln>
            <a:noFill/>
          </a:ln>
          <a:effectLst>
            <a:prstShdw prst="shdw17" dist="17961" dir="2700000">
              <a:srgbClr val="C8B4A0">
                <a:gamma/>
                <a:shade val="60000"/>
                <a:invGamma/>
              </a:srgbClr>
            </a:prstShdw>
          </a:effectLst>
          <a:extLst>
            <a:ext uri="{91240B29-F687-4F45-9708-019B960494DF}">
              <a14:hiddenLine xmlns="" xmlns:a14="http://schemas.microsoft.com/office/drawing/2010/main" w="9525" algn="ctr">
                <a:solidFill>
                  <a:schemeClr val="tx1"/>
                </a:solidFill>
                <a:miter lim="800000"/>
                <a:headEnd/>
                <a:tailEnd/>
              </a14:hiddenLine>
            </a:ext>
          </a:extLst>
        </p:spPr>
        <p:txBody>
          <a:bodyPr lIns="18000" tIns="10800" rIns="18000" bIns="46800">
            <a:spAutoFit/>
          </a:bodyPr>
          <a:lstStyle/>
          <a:p>
            <a:pPr algn="ctr">
              <a:lnSpc>
                <a:spcPct val="85000"/>
              </a:lnSpc>
            </a:pPr>
            <a:r>
              <a:rPr lang="en-US" altLang="zh-CN" sz="2800">
                <a:solidFill>
                  <a:srgbClr val="C8B4A0"/>
                </a:solidFill>
                <a:effectDag name="">
                  <a:cont type="tree" name="">
                    <a:effect ref="fillLine"/>
                    <a:outerShdw dist="38100" dir="13500000" algn="br">
                      <a:srgbClr val="FFEEDD"/>
                    </a:outerShdw>
                  </a:cont>
                  <a:cont type="tree" name="">
                    <a:effect ref="fillLine"/>
                    <a:outerShdw dist="38100" dir="2700000" algn="tl">
                      <a:srgbClr val="786B60"/>
                    </a:outerShdw>
                  </a:cont>
                  <a:effect ref="fillLine"/>
                </a:effectDag>
              </a:rPr>
              <a:t>+ </a:t>
            </a:r>
          </a:p>
        </p:txBody>
      </p:sp>
      <p:sp>
        <p:nvSpPr>
          <p:cNvPr id="285701" name="Rectangle 5"/>
          <p:cNvSpPr>
            <a:spLocks noChangeArrowheads="1"/>
          </p:cNvSpPr>
          <p:nvPr/>
        </p:nvSpPr>
        <p:spPr bwMode="auto">
          <a:xfrm>
            <a:off x="541338" y="4624388"/>
            <a:ext cx="863600" cy="935037"/>
          </a:xfrm>
          <a:prstGeom prst="rect">
            <a:avLst/>
          </a:prstGeom>
          <a:solidFill>
            <a:srgbClr val="E6D2BE"/>
          </a:solidFill>
          <a:ln>
            <a:noFill/>
          </a:ln>
          <a:effectLst>
            <a:prstShdw prst="shdw18" dist="17961" dir="13500000">
              <a:srgbClr val="E6D2BE">
                <a:gamma/>
                <a:shade val="60000"/>
                <a:invGamma/>
              </a:srgbClr>
            </a:prstShdw>
          </a:effectLst>
          <a:extLst>
            <a:ext uri="{91240B29-F687-4F45-9708-019B960494DF}">
              <a14:hiddenLine xmlns="" xmlns:a14="http://schemas.microsoft.com/office/drawing/2010/main" w="9525" algn="ctr">
                <a:solidFill>
                  <a:srgbClr val="B2B2B2"/>
                </a:solidFill>
                <a:miter lim="800000"/>
                <a:headEnd/>
                <a:tailEnd/>
              </a14:hiddenLine>
            </a:ext>
          </a:extLst>
        </p:spPr>
        <p:txBody>
          <a:bodyPr tIns="46800" bIns="46800"/>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lnSpc>
                <a:spcPct val="105000"/>
              </a:lnSpc>
            </a:pPr>
            <a:r>
              <a:rPr lang="zh-CN" altLang="en-US" sz="2400">
                <a:solidFill>
                  <a:srgbClr val="E6D2BE"/>
                </a:solidFill>
                <a:effectDag name="">
                  <a:cont type="tree" name="">
                    <a:effect ref="fillLine"/>
                    <a:outerShdw dist="38100" dir="13500000" algn="br">
                      <a:srgbClr val="FFF1E2"/>
                    </a:outerShdw>
                  </a:cont>
                  <a:cont type="tree" name="">
                    <a:effect ref="fillLine"/>
                    <a:outerShdw dist="38100" dir="2700000" algn="tl">
                      <a:srgbClr val="8A7D72"/>
                    </a:outerShdw>
                  </a:cont>
                  <a:effect ref="fillLine"/>
                </a:effectDag>
                <a:latin typeface="黑体" panose="02010609060101010101" pitchFamily="49" charset="-122"/>
                <a:ea typeface="黑体" panose="02010609060101010101" pitchFamily="49" charset="-122"/>
              </a:rPr>
              <a:t>使用</a:t>
            </a:r>
          </a:p>
          <a:p>
            <a:pPr algn="ctr">
              <a:lnSpc>
                <a:spcPct val="105000"/>
              </a:lnSpc>
            </a:pPr>
            <a:r>
              <a:rPr lang="zh-CN" altLang="en-US" sz="2400">
                <a:solidFill>
                  <a:srgbClr val="E6D2BE"/>
                </a:solidFill>
                <a:effectDag name="">
                  <a:cont type="tree" name="">
                    <a:effect ref="fillLine"/>
                    <a:outerShdw dist="38100" dir="13500000" algn="br">
                      <a:srgbClr val="FFF1E2"/>
                    </a:outerShdw>
                  </a:cont>
                  <a:cont type="tree" name="">
                    <a:effect ref="fillLine"/>
                    <a:outerShdw dist="38100" dir="2700000" algn="tl">
                      <a:srgbClr val="8A7D72"/>
                    </a:outerShdw>
                  </a:cont>
                  <a:effect ref="fillLine"/>
                </a:effectDag>
                <a:latin typeface="黑体" panose="02010609060101010101" pitchFamily="49" charset="-122"/>
                <a:ea typeface="黑体" panose="02010609060101010101" pitchFamily="49" charset="-122"/>
              </a:rPr>
              <a:t>价值</a:t>
            </a:r>
            <a:endParaRPr lang="zh-CN" altLang="en-US" sz="2400">
              <a:solidFill>
                <a:srgbClr val="E6D2BE"/>
              </a:solidFill>
              <a:effectDag name="">
                <a:cont type="tree" name="">
                  <a:effect ref="fillLine"/>
                  <a:outerShdw dist="38100" dir="13500000" algn="br">
                    <a:srgbClr val="FFF1E2"/>
                  </a:outerShdw>
                </a:cont>
                <a:cont type="tree" name="">
                  <a:effect ref="fillLine"/>
                  <a:outerShdw dist="38100" dir="2700000" algn="tl">
                    <a:srgbClr val="8A7D72"/>
                  </a:outerShdw>
                </a:cont>
                <a:effect ref="fillLine"/>
              </a:effectDag>
              <a:ea typeface="黑体" panose="02010609060101010101" pitchFamily="49" charset="-122"/>
            </a:endParaRPr>
          </a:p>
        </p:txBody>
      </p:sp>
      <p:sp>
        <p:nvSpPr>
          <p:cNvPr id="285702" name="Rectangle 6"/>
          <p:cNvSpPr>
            <a:spLocks noChangeArrowheads="1"/>
          </p:cNvSpPr>
          <p:nvPr/>
        </p:nvSpPr>
        <p:spPr bwMode="auto">
          <a:xfrm>
            <a:off x="1474788" y="4622800"/>
            <a:ext cx="1152525" cy="935038"/>
          </a:xfrm>
          <a:prstGeom prst="rect">
            <a:avLst/>
          </a:prstGeom>
          <a:solidFill>
            <a:srgbClr val="E6D2BE"/>
          </a:solidFill>
          <a:ln>
            <a:noFill/>
          </a:ln>
          <a:effectLst>
            <a:prstShdw prst="shdw18" dist="17961" dir="13500000">
              <a:srgbClr val="E6D2BE">
                <a:gamma/>
                <a:shade val="60000"/>
                <a:invGamma/>
              </a:srgbClr>
            </a:prstShdw>
          </a:effectLst>
          <a:extLst>
            <a:ext uri="{91240B29-F687-4F45-9708-019B960494DF}">
              <a14:hiddenLine xmlns="" xmlns:a14="http://schemas.microsoft.com/office/drawing/2010/main" w="19050" algn="ctr">
                <a:solidFill>
                  <a:srgbClr val="FF9900"/>
                </a:solidFill>
                <a:miter lim="800000"/>
                <a:headEnd/>
                <a:tailEnd/>
              </a14:hiddenLine>
            </a:ext>
          </a:extLst>
        </p:spPr>
        <p:txBody>
          <a:bodyPr lIns="54000" tIns="46800" rIns="54000" bIns="46800"/>
          <a:lstStyle/>
          <a:p>
            <a:pPr algn="ctr"/>
            <a:r>
              <a:rPr kumimoji="1" lang="zh-CN" altLang="en-US">
                <a:solidFill>
                  <a:srgbClr val="E6D2BE"/>
                </a:solidFill>
                <a:effectDag name="">
                  <a:cont type="tree" name="">
                    <a:effect ref="fillLine"/>
                    <a:outerShdw dist="38100" dir="13500000" algn="br">
                      <a:srgbClr val="FFF1E2"/>
                    </a:outerShdw>
                  </a:cont>
                  <a:cont type="tree" name="">
                    <a:effect ref="fillLine"/>
                    <a:outerShdw dist="38100" dir="2700000" algn="tl">
                      <a:srgbClr val="8A7D72"/>
                    </a:outerShdw>
                  </a:cont>
                  <a:effect ref="fillLine"/>
                </a:effectDag>
              </a:rPr>
              <a:t>所消耗生产资料的原有价值</a:t>
            </a:r>
          </a:p>
        </p:txBody>
      </p:sp>
      <p:sp>
        <p:nvSpPr>
          <p:cNvPr id="285703" name="Rectangle 7"/>
          <p:cNvSpPr>
            <a:spLocks noChangeArrowheads="1"/>
          </p:cNvSpPr>
          <p:nvPr/>
        </p:nvSpPr>
        <p:spPr bwMode="auto">
          <a:xfrm>
            <a:off x="3597275" y="4838700"/>
            <a:ext cx="1150938" cy="938213"/>
          </a:xfrm>
          <a:prstGeom prst="rect">
            <a:avLst/>
          </a:prstGeom>
          <a:solidFill>
            <a:srgbClr val="4D4D4D"/>
          </a:solidFill>
          <a:ln>
            <a:noFill/>
          </a:ln>
          <a:effectLst/>
          <a:extLst>
            <a:ext uri="{91240B29-F687-4F45-9708-019B960494DF}">
              <a14:hiddenLine xmlns="" xmlns:a14="http://schemas.microsoft.com/office/drawing/2010/main" w="9525" algn="ctr">
                <a:solidFill>
                  <a:srgbClr val="E6D2BE"/>
                </a:solidFill>
                <a:miter lim="800000"/>
                <a:headEnd/>
                <a:tailEnd/>
              </a14:hiddenLine>
            </a:ext>
            <a:ext uri="{AF507438-7753-43E0-B8FC-AC1667EBCBE1}">
              <a14:hiddenEffects xmlns="" xmlns:a14="http://schemas.microsoft.com/office/drawing/2010/main">
                <a:effectLst>
                  <a:outerShdw dist="17961" dir="2700000" algn="ctr" rotWithShape="0">
                    <a:srgbClr val="4D4D4D">
                      <a:gamma/>
                      <a:shade val="60000"/>
                      <a:invGamma/>
                    </a:srgbClr>
                  </a:outerShdw>
                </a:effectLst>
              </a14:hiddenEffects>
            </a:ext>
          </a:extLst>
        </p:spPr>
        <p:txBody>
          <a:bodyPr lIns="54000" tIns="10800" rIns="54000" bIns="46800"/>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lnSpc>
                <a:spcPct val="75000"/>
              </a:lnSpc>
            </a:pPr>
            <a:r>
              <a:rPr kumimoji="1" lang="zh-CN" altLang="en-US" sz="2400" u="sng" dirty="0">
                <a:solidFill>
                  <a:srgbClr val="4D4D4D"/>
                </a:solidFill>
                <a:effectDag name="">
                  <a:cont type="tree" name="">
                    <a:effect ref="fillLine"/>
                    <a:outerShdw dist="38100" dir="13500000" algn="br">
                      <a:srgbClr val="737373"/>
                    </a:outerShdw>
                  </a:cont>
                  <a:cont type="tree" name="">
                    <a:effect ref="fillLine"/>
                    <a:outerShdw dist="38100" dir="2700000" algn="tl">
                      <a:srgbClr val="2E2E2E"/>
                    </a:outerShdw>
                  </a:cont>
                  <a:effect ref="fillLine"/>
                </a:effectDag>
                <a:ea typeface="隶书" panose="02010509060101010101" pitchFamily="49" charset="-122"/>
              </a:rPr>
              <a:t>新价值</a:t>
            </a:r>
            <a:endParaRPr lang="zh-CN" altLang="en-US" u="sng" dirty="0">
              <a:solidFill>
                <a:srgbClr val="DDDDDD"/>
              </a:solidFill>
              <a:latin typeface="黑体" panose="02010609060101010101" pitchFamily="49" charset="-122"/>
              <a:ea typeface="隶书" panose="02010509060101010101" pitchFamily="49" charset="-122"/>
            </a:endParaRPr>
          </a:p>
          <a:p>
            <a:pPr algn="ctr">
              <a:lnSpc>
                <a:spcPct val="105000"/>
              </a:lnSpc>
            </a:pPr>
            <a:r>
              <a:rPr lang="zh-CN" altLang="en-US" dirty="0">
                <a:solidFill>
                  <a:srgbClr val="DDDDDD"/>
                </a:solidFill>
                <a:latin typeface="黑体" panose="02010609060101010101" pitchFamily="49" charset="-122"/>
                <a:ea typeface="黑体" panose="02010609060101010101" pitchFamily="49" charset="-122"/>
              </a:rPr>
              <a:t>劳动力</a:t>
            </a:r>
          </a:p>
          <a:p>
            <a:pPr algn="ctr">
              <a:lnSpc>
                <a:spcPct val="95000"/>
              </a:lnSpc>
            </a:pPr>
            <a:r>
              <a:rPr lang="zh-CN" altLang="en-US" dirty="0">
                <a:solidFill>
                  <a:srgbClr val="DDDDDD"/>
                </a:solidFill>
                <a:latin typeface="黑体" panose="02010609060101010101" pitchFamily="49" charset="-122"/>
                <a:ea typeface="黑体" panose="02010609060101010101" pitchFamily="49" charset="-122"/>
              </a:rPr>
              <a:t>价值</a:t>
            </a:r>
          </a:p>
        </p:txBody>
      </p:sp>
      <p:sp>
        <p:nvSpPr>
          <p:cNvPr id="285704" name="AutoShape 8"/>
          <p:cNvSpPr>
            <a:spLocks noChangeArrowheads="1"/>
          </p:cNvSpPr>
          <p:nvPr/>
        </p:nvSpPr>
        <p:spPr bwMode="auto">
          <a:xfrm>
            <a:off x="952500" y="3975100"/>
            <a:ext cx="503238" cy="611188"/>
          </a:xfrm>
          <a:prstGeom prst="downArrow">
            <a:avLst>
              <a:gd name="adj1" fmla="val 52981"/>
              <a:gd name="adj2" fmla="val 32471"/>
            </a:avLst>
          </a:prstGeom>
          <a:solidFill>
            <a:srgbClr val="E6D2BE"/>
          </a:solidFill>
          <a:ln>
            <a:noFill/>
          </a:ln>
          <a:effectLst>
            <a:prstShdw prst="shdw18" dist="17961" dir="13500000">
              <a:srgbClr val="E6D2BE">
                <a:gamma/>
                <a:shade val="60000"/>
                <a:invGamma/>
              </a:srgbClr>
            </a:prstShdw>
          </a:effectLst>
          <a:extLst>
            <a:ext uri="{91240B29-F687-4F45-9708-019B960494DF}">
              <a14:hiddenLine xmlns="" xmlns:a14="http://schemas.microsoft.com/office/drawing/2010/main" w="9525" algn="ctr">
                <a:solidFill>
                  <a:srgbClr val="FFCC00"/>
                </a:solidFill>
                <a:miter lim="800000"/>
                <a:headEnd/>
                <a:tailEnd/>
              </a14:hiddenLine>
            </a:ext>
          </a:extLst>
        </p:spPr>
        <p:txBody>
          <a:bodyPr lIns="18000" tIns="10800" rIns="18000" bIns="10800" anchor="ctr" anchorCtr="1"/>
          <a:lstStyle/>
          <a:p>
            <a:pPr algn="ctr">
              <a:lnSpc>
                <a:spcPct val="80000"/>
              </a:lnSpc>
            </a:pPr>
            <a:r>
              <a:rPr lang="zh-CN" altLang="en-US" sz="1800">
                <a:solidFill>
                  <a:srgbClr val="E6D2BE"/>
                </a:solidFill>
                <a:effectDag name="">
                  <a:cont type="tree" name="">
                    <a:effect ref="fillLine"/>
                    <a:outerShdw dist="38100" dir="13500000" algn="br">
                      <a:srgbClr val="FFF1E2"/>
                    </a:outerShdw>
                  </a:cont>
                  <a:cont type="tree" name="">
                    <a:effect ref="fillLine"/>
                    <a:outerShdw dist="38100" dir="2700000" algn="tl">
                      <a:srgbClr val="8A7D72"/>
                    </a:outerShdw>
                  </a:cont>
                  <a:effect ref="fillLine"/>
                </a:effectDag>
                <a:latin typeface="Arial" panose="020B0604020202020204" pitchFamily="34" charset="0"/>
                <a:ea typeface="楷体_GB2312" pitchFamily="49" charset="-122"/>
              </a:rPr>
              <a:t>创</a:t>
            </a:r>
          </a:p>
          <a:p>
            <a:pPr algn="ctr">
              <a:lnSpc>
                <a:spcPct val="80000"/>
              </a:lnSpc>
            </a:pPr>
            <a:r>
              <a:rPr lang="zh-CN" altLang="en-US" sz="1800">
                <a:solidFill>
                  <a:srgbClr val="E6D2BE"/>
                </a:solidFill>
                <a:effectDag name="">
                  <a:cont type="tree" name="">
                    <a:effect ref="fillLine"/>
                    <a:outerShdw dist="38100" dir="13500000" algn="br">
                      <a:srgbClr val="FFF1E2"/>
                    </a:outerShdw>
                  </a:cont>
                  <a:cont type="tree" name="">
                    <a:effect ref="fillLine"/>
                    <a:outerShdw dist="38100" dir="2700000" algn="tl">
                      <a:srgbClr val="8A7D72"/>
                    </a:outerShdw>
                  </a:cont>
                  <a:effect ref="fillLine"/>
                </a:effectDag>
                <a:latin typeface="Arial" panose="020B0604020202020204" pitchFamily="34" charset="0"/>
                <a:ea typeface="楷体_GB2312" pitchFamily="49" charset="-122"/>
              </a:rPr>
              <a:t>造</a:t>
            </a:r>
          </a:p>
        </p:txBody>
      </p:sp>
      <p:sp>
        <p:nvSpPr>
          <p:cNvPr id="285705" name="AutoShape 9"/>
          <p:cNvSpPr>
            <a:spLocks noChangeArrowheads="1"/>
          </p:cNvSpPr>
          <p:nvPr/>
        </p:nvSpPr>
        <p:spPr bwMode="auto">
          <a:xfrm>
            <a:off x="3924300" y="4229100"/>
            <a:ext cx="503238" cy="611188"/>
          </a:xfrm>
          <a:prstGeom prst="downArrow">
            <a:avLst>
              <a:gd name="adj1" fmla="val 49898"/>
              <a:gd name="adj2" fmla="val 34602"/>
            </a:avLst>
          </a:prstGeom>
          <a:solidFill>
            <a:srgbClr val="4D4D4D"/>
          </a:solidFill>
          <a:ln>
            <a:noFill/>
          </a:ln>
          <a:effectLst/>
          <a:extLst>
            <a:ext uri="{91240B29-F687-4F45-9708-019B960494DF}">
              <a14:hiddenLine xmlns="" xmlns:a14="http://schemas.microsoft.com/office/drawing/2010/main" w="9525" algn="ctr">
                <a:solidFill>
                  <a:srgbClr val="4D4D4D"/>
                </a:solidFill>
                <a:miter lim="800000"/>
                <a:headEnd/>
                <a:tailEnd/>
              </a14:hiddenLine>
            </a:ext>
            <a:ext uri="{AF507438-7753-43E0-B8FC-AC1667EBCBE1}">
              <a14:hiddenEffects xmlns="" xmlns:a14="http://schemas.microsoft.com/office/drawing/2010/main">
                <a:effectLst>
                  <a:outerShdw dist="17961" dir="13500000" algn="ctr" rotWithShape="0">
                    <a:srgbClr val="4D4D4D">
                      <a:gamma/>
                      <a:shade val="60000"/>
                      <a:invGamma/>
                    </a:srgbClr>
                  </a:outerShdw>
                </a:effectLst>
              </a14:hiddenEffects>
            </a:ext>
          </a:extLst>
        </p:spPr>
        <p:txBody>
          <a:bodyPr lIns="18000" tIns="46800" rIns="54000" bIns="46800" anchor="ctr"/>
          <a:lstStyle/>
          <a:p>
            <a:pPr>
              <a:lnSpc>
                <a:spcPct val="80000"/>
              </a:lnSpc>
            </a:pPr>
            <a:r>
              <a:rPr lang="zh-CN" altLang="en-US" sz="1800">
                <a:solidFill>
                  <a:srgbClr val="DDDDDD"/>
                </a:solidFill>
                <a:latin typeface="Arial" panose="020B0604020202020204" pitchFamily="34" charset="0"/>
                <a:ea typeface="楷体_GB2312" pitchFamily="49" charset="-122"/>
              </a:rPr>
              <a:t>创</a:t>
            </a:r>
          </a:p>
          <a:p>
            <a:pPr>
              <a:lnSpc>
                <a:spcPct val="80000"/>
              </a:lnSpc>
            </a:pPr>
            <a:r>
              <a:rPr lang="zh-CN" altLang="en-US" sz="1800">
                <a:solidFill>
                  <a:srgbClr val="DDDDDD"/>
                </a:solidFill>
                <a:latin typeface="Arial" panose="020B0604020202020204" pitchFamily="34" charset="0"/>
                <a:ea typeface="楷体_GB2312" pitchFamily="49" charset="-122"/>
              </a:rPr>
              <a:t>造</a:t>
            </a:r>
          </a:p>
        </p:txBody>
      </p:sp>
      <p:sp>
        <p:nvSpPr>
          <p:cNvPr id="285706" name="Rectangle 10"/>
          <p:cNvSpPr>
            <a:spLocks noChangeArrowheads="1"/>
          </p:cNvSpPr>
          <p:nvPr/>
        </p:nvSpPr>
        <p:spPr bwMode="auto">
          <a:xfrm>
            <a:off x="2554288" y="2490788"/>
            <a:ext cx="1873250" cy="463550"/>
          </a:xfrm>
          <a:prstGeom prst="rect">
            <a:avLst/>
          </a:prstGeom>
          <a:solidFill>
            <a:srgbClr val="C8B4A0"/>
          </a:solidFill>
          <a:ln>
            <a:noFill/>
          </a:ln>
          <a:effectLst>
            <a:prstShdw prst="shdw17" dist="17961" dir="2700000">
              <a:srgbClr val="C8B4A0">
                <a:gamma/>
                <a:shade val="60000"/>
                <a:invGamma/>
              </a:srgbClr>
            </a:prstShdw>
          </a:effectLst>
          <a:extLst>
            <a:ext uri="{91240B29-F687-4F45-9708-019B960494DF}">
              <a14:hiddenLine xmlns="" xmlns:a14="http://schemas.microsoft.com/office/drawing/2010/main" w="9525">
                <a:solidFill>
                  <a:schemeClr val="tx1"/>
                </a:solidFill>
                <a:miter lim="800000"/>
                <a:headEnd/>
                <a:tailEnd/>
              </a14:hiddenLine>
            </a:ext>
          </a:extLst>
        </p:spPr>
        <p:txBody>
          <a:bodyPr lIns="18000" tIns="10800" rIns="18000" bIns="46800">
            <a:spAutoFit/>
          </a:bodyPr>
          <a:lstStyle/>
          <a:p>
            <a:pPr algn="ctr">
              <a:lnSpc>
                <a:spcPct val="95000"/>
              </a:lnSpc>
            </a:pPr>
            <a:r>
              <a:rPr lang="zh-CN" altLang="en-US" sz="2800"/>
              <a:t>劳动过程</a:t>
            </a:r>
          </a:p>
        </p:txBody>
      </p:sp>
      <p:sp>
        <p:nvSpPr>
          <p:cNvPr id="285707" name="Rectangle 11"/>
          <p:cNvSpPr>
            <a:spLocks noChangeArrowheads="1"/>
          </p:cNvSpPr>
          <p:nvPr/>
        </p:nvSpPr>
        <p:spPr bwMode="auto">
          <a:xfrm>
            <a:off x="827088" y="3355975"/>
            <a:ext cx="1439862" cy="576263"/>
          </a:xfrm>
          <a:prstGeom prst="rect">
            <a:avLst/>
          </a:prstGeom>
          <a:solidFill>
            <a:srgbClr val="E6D2BE"/>
          </a:solidFill>
          <a:ln>
            <a:noFill/>
          </a:ln>
          <a:effectLst>
            <a:prstShdw prst="shdw18" dist="17961" dir="13500000">
              <a:srgbClr val="E6D2BE">
                <a:gamma/>
                <a:shade val="60000"/>
                <a:invGamma/>
              </a:srgbClr>
            </a:prstShdw>
          </a:effectLst>
          <a:extLst>
            <a:ext uri="{91240B29-F687-4F45-9708-019B960494DF}">
              <a14:hiddenLine xmlns="" xmlns:a14="http://schemas.microsoft.com/office/drawing/2010/main" w="9525" algn="ctr">
                <a:solidFill>
                  <a:schemeClr val="tx1"/>
                </a:solidFill>
                <a:miter lim="800000"/>
                <a:headEnd/>
                <a:tailEnd/>
              </a14:hiddenLine>
            </a:ext>
          </a:extLst>
        </p:spPr>
        <p:txBody>
          <a:bodyPr tIns="46800" bIns="46800" anchor="ct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lnSpc>
                <a:spcPct val="85000"/>
              </a:lnSpc>
            </a:pPr>
            <a:r>
              <a:rPr lang="zh-CN" altLang="en-US" sz="2400">
                <a:solidFill>
                  <a:srgbClr val="E6D2BE"/>
                </a:solidFill>
                <a:effectDag name="">
                  <a:cont type="tree" name="">
                    <a:effect ref="fillLine"/>
                    <a:outerShdw dist="38100" dir="13500000" algn="br">
                      <a:srgbClr val="FFF1E2"/>
                    </a:outerShdw>
                  </a:cont>
                  <a:cont type="tree" name="">
                    <a:effect ref="fillLine"/>
                    <a:outerShdw dist="38100" dir="2700000" algn="tl">
                      <a:srgbClr val="8A7D72"/>
                    </a:outerShdw>
                  </a:cont>
                  <a:effect ref="fillLine"/>
                </a:effectDag>
                <a:latin typeface="黑体" panose="02010609060101010101" pitchFamily="49" charset="-122"/>
                <a:ea typeface="黑体" panose="02010609060101010101" pitchFamily="49" charset="-122"/>
              </a:rPr>
              <a:t>具体劳动</a:t>
            </a:r>
          </a:p>
        </p:txBody>
      </p:sp>
      <p:sp>
        <p:nvSpPr>
          <p:cNvPr id="285708" name="Rectangle 12"/>
          <p:cNvSpPr>
            <a:spLocks noChangeArrowheads="1"/>
          </p:cNvSpPr>
          <p:nvPr/>
        </p:nvSpPr>
        <p:spPr bwMode="auto">
          <a:xfrm>
            <a:off x="3562350" y="3284538"/>
            <a:ext cx="2595563" cy="360362"/>
          </a:xfrm>
          <a:prstGeom prst="rect">
            <a:avLst/>
          </a:prstGeom>
          <a:solidFill>
            <a:srgbClr val="E6D2BE"/>
          </a:solidFill>
          <a:ln>
            <a:noFill/>
          </a:ln>
          <a:effectLst>
            <a:prstShdw prst="shdw18" dist="17961" dir="13500000">
              <a:srgbClr val="E6D2BE">
                <a:gamma/>
                <a:shade val="60000"/>
                <a:invGamma/>
              </a:srgbClr>
            </a:prstShdw>
          </a:effectLst>
          <a:extLst>
            <a:ext uri="{91240B29-F687-4F45-9708-019B960494DF}">
              <a14:hiddenLine xmlns="" xmlns:a14="http://schemas.microsoft.com/office/drawing/2010/main" w="9525" algn="ctr">
                <a:solidFill>
                  <a:schemeClr val="tx1"/>
                </a:solidFill>
                <a:miter lim="800000"/>
                <a:headEnd/>
                <a:tailEnd/>
              </a14:hiddenLine>
            </a:ext>
          </a:extLst>
        </p:spPr>
        <p:txBody>
          <a:bodyPr tIns="10800" bIns="10800" anchor="ctr" anchorCtr="1"/>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lnSpc>
                <a:spcPct val="85000"/>
              </a:lnSpc>
            </a:pPr>
            <a:r>
              <a:rPr lang="zh-CN" altLang="en-US" sz="2400">
                <a:solidFill>
                  <a:srgbClr val="E6D2BE"/>
                </a:solidFill>
                <a:effectDag name="">
                  <a:cont type="tree" name="">
                    <a:effect ref="fillLine"/>
                    <a:outerShdw dist="38100" dir="13500000" algn="br">
                      <a:srgbClr val="FFF1E2"/>
                    </a:outerShdw>
                  </a:cont>
                  <a:cont type="tree" name="">
                    <a:effect ref="fillLine"/>
                    <a:outerShdw dist="38100" dir="2700000" algn="tl">
                      <a:srgbClr val="8A7D72"/>
                    </a:outerShdw>
                  </a:cont>
                  <a:effect ref="fillLine"/>
                </a:effectDag>
                <a:latin typeface="黑体" panose="02010609060101010101" pitchFamily="49" charset="-122"/>
                <a:ea typeface="黑体" panose="02010609060101010101" pitchFamily="49" charset="-122"/>
              </a:rPr>
              <a:t>抽 象 劳 动</a:t>
            </a:r>
          </a:p>
        </p:txBody>
      </p:sp>
      <p:sp>
        <p:nvSpPr>
          <p:cNvPr id="285709" name="AutoShape 13"/>
          <p:cNvSpPr>
            <a:spLocks noChangeArrowheads="1"/>
          </p:cNvSpPr>
          <p:nvPr/>
        </p:nvSpPr>
        <p:spPr bwMode="auto">
          <a:xfrm>
            <a:off x="1693863" y="3975100"/>
            <a:ext cx="503237" cy="611188"/>
          </a:xfrm>
          <a:prstGeom prst="downArrow">
            <a:avLst>
              <a:gd name="adj1" fmla="val 49898"/>
              <a:gd name="adj2" fmla="val 34602"/>
            </a:avLst>
          </a:prstGeom>
          <a:solidFill>
            <a:srgbClr val="E6D2BE"/>
          </a:solidFill>
          <a:ln>
            <a:noFill/>
          </a:ln>
          <a:effectLst>
            <a:prstShdw prst="shdw18" dist="17961" dir="13500000">
              <a:srgbClr val="E6D2BE">
                <a:gamma/>
                <a:shade val="60000"/>
                <a:invGamma/>
              </a:srgbClr>
            </a:prstShdw>
          </a:effectLst>
          <a:extLst>
            <a:ext uri="{91240B29-F687-4F45-9708-019B960494DF}">
              <a14:hiddenLine xmlns="" xmlns:a14="http://schemas.microsoft.com/office/drawing/2010/main" w="9525" algn="ctr">
                <a:solidFill>
                  <a:srgbClr val="FFCC00"/>
                </a:solidFill>
                <a:miter lim="800000"/>
                <a:headEnd/>
                <a:tailEnd/>
              </a14:hiddenLine>
            </a:ext>
          </a:extLst>
        </p:spPr>
        <p:txBody>
          <a:bodyPr lIns="18000" tIns="10800" rIns="18000" bIns="10800" anchor="ctr" anchorCtr="1"/>
          <a:lstStyle/>
          <a:p>
            <a:pPr>
              <a:lnSpc>
                <a:spcPct val="80000"/>
              </a:lnSpc>
            </a:pPr>
            <a:r>
              <a:rPr lang="zh-CN" altLang="en-US" sz="1800">
                <a:solidFill>
                  <a:srgbClr val="E6D2BE"/>
                </a:solidFill>
                <a:effectDag name="">
                  <a:cont type="tree" name="">
                    <a:effect ref="fillLine"/>
                    <a:outerShdw dist="38100" dir="13500000" algn="br">
                      <a:srgbClr val="FFF1E2"/>
                    </a:outerShdw>
                  </a:cont>
                  <a:cont type="tree" name="">
                    <a:effect ref="fillLine"/>
                    <a:outerShdw dist="38100" dir="2700000" algn="tl">
                      <a:srgbClr val="8A7D72"/>
                    </a:outerShdw>
                  </a:cont>
                  <a:effect ref="fillLine"/>
                </a:effectDag>
                <a:latin typeface="Arial" panose="020B0604020202020204" pitchFamily="34" charset="0"/>
                <a:ea typeface="楷体_GB2312" pitchFamily="49" charset="-122"/>
              </a:rPr>
              <a:t>转移</a:t>
            </a:r>
          </a:p>
        </p:txBody>
      </p:sp>
      <p:grpSp>
        <p:nvGrpSpPr>
          <p:cNvPr id="2" name="Group 14"/>
          <p:cNvGrpSpPr>
            <a:grpSpLocks/>
          </p:cNvGrpSpPr>
          <p:nvPr/>
        </p:nvGrpSpPr>
        <p:grpSpPr bwMode="auto">
          <a:xfrm rot="10800000">
            <a:off x="2051050" y="765175"/>
            <a:ext cx="2736850" cy="288925"/>
            <a:chOff x="2472" y="3294"/>
            <a:chExt cx="1224" cy="227"/>
          </a:xfrm>
        </p:grpSpPr>
        <p:sp>
          <p:nvSpPr>
            <p:cNvPr id="285711" name="AutoShape 15"/>
            <p:cNvSpPr>
              <a:spLocks/>
            </p:cNvSpPr>
            <p:nvPr/>
          </p:nvSpPr>
          <p:spPr bwMode="auto">
            <a:xfrm rot="16200000">
              <a:off x="2970" y="2796"/>
              <a:ext cx="227" cy="1224"/>
            </a:xfrm>
            <a:prstGeom prst="leftBrace">
              <a:avLst>
                <a:gd name="adj1" fmla="val 44934"/>
                <a:gd name="adj2" fmla="val 50000"/>
              </a:avLst>
            </a:prstGeom>
            <a:noFill/>
            <a:ln w="19050">
              <a:solidFill>
                <a:srgbClr val="666633"/>
              </a:solidFill>
              <a:round/>
              <a:headEnd/>
              <a:tailEnd/>
            </a:ln>
            <a:effectLst>
              <a:outerShdw dist="45791" dir="18221404" algn="ctr" rotWithShape="0">
                <a:srgbClr val="996633"/>
              </a:outerShdw>
            </a:effectLst>
            <a:extLst>
              <a:ext uri="{909E8E84-426E-40DD-AFC4-6F175D3DCCD1}">
                <a14:hiddenFill xmlns="" xmlns:a14="http://schemas.microsoft.com/office/drawing/2010/main">
                  <a:solidFill>
                    <a:schemeClr val="accent1"/>
                  </a:solidFill>
                </a14:hiddenFill>
              </a:ext>
            </a:extLst>
          </p:spPr>
          <p:txBody>
            <a:bodyPr anchor="ctr">
              <a:spAutoFit/>
            </a:bodyPr>
            <a:lstStyle/>
            <a:p>
              <a:endParaRPr lang="zh-CN" altLang="en-US"/>
            </a:p>
          </p:txBody>
        </p:sp>
        <p:sp>
          <p:nvSpPr>
            <p:cNvPr id="285712" name="AutoShape 16"/>
            <p:cNvSpPr>
              <a:spLocks/>
            </p:cNvSpPr>
            <p:nvPr/>
          </p:nvSpPr>
          <p:spPr bwMode="auto">
            <a:xfrm rot="16200000">
              <a:off x="2970" y="2796"/>
              <a:ext cx="227" cy="1224"/>
            </a:xfrm>
            <a:prstGeom prst="leftBrace">
              <a:avLst>
                <a:gd name="adj1" fmla="val 44934"/>
                <a:gd name="adj2" fmla="val 50000"/>
              </a:avLst>
            </a:prstGeom>
            <a:noFill/>
            <a:ln w="19050">
              <a:solidFill>
                <a:srgbClr val="666633"/>
              </a:solidFill>
              <a:round/>
              <a:headEnd/>
              <a:tailEnd/>
            </a:ln>
            <a:effectLst>
              <a:outerShdw dist="45791" dir="18221404" algn="ctr" rotWithShape="0">
                <a:srgbClr val="996633"/>
              </a:outerShdw>
            </a:effectLst>
            <a:extLst>
              <a:ext uri="{909E8E84-426E-40DD-AFC4-6F175D3DCCD1}">
                <a14:hiddenFill xmlns="" xmlns:a14="http://schemas.microsoft.com/office/drawing/2010/main">
                  <a:solidFill>
                    <a:schemeClr val="accent1"/>
                  </a:solidFill>
                </a14:hiddenFill>
              </a:ext>
            </a:extLst>
          </p:spPr>
          <p:txBody>
            <a:bodyPr anchor="ctr">
              <a:spAutoFit/>
            </a:bodyPr>
            <a:lstStyle/>
            <a:p>
              <a:endParaRPr lang="zh-CN" altLang="en-US"/>
            </a:p>
          </p:txBody>
        </p:sp>
      </p:grpSp>
      <p:sp>
        <p:nvSpPr>
          <p:cNvPr id="285713" name="Rectangle 17"/>
          <p:cNvSpPr>
            <a:spLocks noChangeArrowheads="1"/>
          </p:cNvSpPr>
          <p:nvPr/>
        </p:nvSpPr>
        <p:spPr bwMode="auto">
          <a:xfrm>
            <a:off x="4067175" y="1965325"/>
            <a:ext cx="1584325" cy="420688"/>
          </a:xfrm>
          <a:prstGeom prst="rect">
            <a:avLst/>
          </a:prstGeom>
          <a:solidFill>
            <a:srgbClr val="666633"/>
          </a:solidFill>
          <a:ln>
            <a:noFill/>
          </a:ln>
          <a:effectLst>
            <a:prstShdw prst="shdw17" dist="17961" dir="2700000">
              <a:srgbClr val="666633">
                <a:gamma/>
                <a:shade val="60000"/>
                <a:invGamma/>
              </a:srgbClr>
            </a:prstShdw>
          </a:effectLst>
          <a:extLst>
            <a:ext uri="{91240B29-F687-4F45-9708-019B960494DF}">
              <a14:hiddenLine xmlns="" xmlns:a14="http://schemas.microsoft.com/office/drawing/2010/main" w="19050" algn="ctr">
                <a:solidFill>
                  <a:schemeClr val="tx1"/>
                </a:solidFill>
                <a:miter lim="800000"/>
                <a:headEnd/>
                <a:tailEnd/>
              </a14:hiddenLine>
            </a:ext>
          </a:extLst>
        </p:spPr>
        <p:txBody>
          <a:bodyPr lIns="18000" tIns="10800" rIns="18000" bIns="46800">
            <a:spAutoFit/>
          </a:bodyPr>
          <a:lstStyle/>
          <a:p>
            <a:pPr algn="ctr">
              <a:lnSpc>
                <a:spcPct val="85000"/>
              </a:lnSpc>
            </a:pPr>
            <a:r>
              <a:rPr lang="zh-CN" altLang="en-US" sz="2800">
                <a:solidFill>
                  <a:srgbClr val="666633"/>
                </a:solidFill>
                <a:effectDag name="">
                  <a:cont type="tree" name="">
                    <a:effect ref="fillLine"/>
                    <a:outerShdw dist="38100" dir="13500000" algn="br">
                      <a:srgbClr val="999866"/>
                    </a:outerShdw>
                  </a:cont>
                  <a:cont type="tree" name="">
                    <a:effect ref="fillLine"/>
                    <a:outerShdw dist="38100" dir="2700000" algn="tl">
                      <a:srgbClr val="3D3D1E"/>
                    </a:outerShdw>
                  </a:cont>
                  <a:effect ref="fillLine"/>
                </a:effectDag>
                <a:latin typeface="Arial" panose="020B0604020202020204" pitchFamily="34" charset="0"/>
                <a:ea typeface="隶书" panose="02010509060101010101" pitchFamily="49" charset="-122"/>
              </a:rPr>
              <a:t>劳动力</a:t>
            </a:r>
          </a:p>
        </p:txBody>
      </p:sp>
      <p:sp>
        <p:nvSpPr>
          <p:cNvPr id="285714" name="Text Box 18"/>
          <p:cNvSpPr txBox="1">
            <a:spLocks noChangeArrowheads="1"/>
          </p:cNvSpPr>
          <p:nvPr/>
        </p:nvSpPr>
        <p:spPr bwMode="auto">
          <a:xfrm>
            <a:off x="4283075" y="1087438"/>
            <a:ext cx="1081088" cy="315912"/>
          </a:xfrm>
          <a:prstGeom prst="rect">
            <a:avLst/>
          </a:prstGeom>
          <a:solidFill>
            <a:srgbClr val="666633"/>
          </a:solidFill>
          <a:ln w="19050" algn="ctr">
            <a:solidFill>
              <a:srgbClr val="666633"/>
            </a:solidFill>
            <a:miter lim="800000"/>
            <a:headEnd/>
            <a:tailEnd/>
          </a:ln>
          <a:effectLst/>
          <a:extLst>
            <a:ext uri="{AF507438-7753-43E0-B8FC-AC1667EBCBE1}">
              <a14:hiddenEffects xmlns="" xmlns:a14="http://schemas.microsoft.com/office/drawing/2010/main">
                <a:effectLst>
                  <a:outerShdw dist="107763" dir="18900000" algn="ctr" rotWithShape="0">
                    <a:schemeClr val="bg2"/>
                  </a:outerShdw>
                </a:effectLst>
              </a14:hiddenEffects>
            </a:ext>
          </a:extLst>
        </p:spPr>
        <p:txBody>
          <a:bodyPr lIns="18000" tIns="10800" rIns="18000" bIns="10800">
            <a:spAutoFit/>
          </a:bodyPr>
          <a:lstStyle/>
          <a:p>
            <a:pPr algn="ctr">
              <a:lnSpc>
                <a:spcPct val="75000"/>
              </a:lnSpc>
              <a:spcBef>
                <a:spcPct val="50000"/>
              </a:spcBef>
            </a:pPr>
            <a:r>
              <a:rPr lang="zh-CN" altLang="en-US" sz="2400">
                <a:solidFill>
                  <a:srgbClr val="666633"/>
                </a:solidFill>
                <a:effectDag name="">
                  <a:cont type="tree" name="">
                    <a:effect ref="fillLine"/>
                    <a:outerShdw dist="38100" dir="13500000" algn="br">
                      <a:srgbClr val="999866"/>
                    </a:outerShdw>
                  </a:cont>
                  <a:cont type="tree" name="">
                    <a:effect ref="fillLine"/>
                    <a:outerShdw dist="38100" dir="2700000" algn="tl">
                      <a:srgbClr val="3D3D1E"/>
                    </a:outerShdw>
                  </a:cont>
                  <a:effect ref="fillLine"/>
                </a:effectDag>
                <a:latin typeface="Arial" panose="020B0604020202020204" pitchFamily="34" charset="0"/>
                <a:ea typeface="隶书" panose="02010509060101010101" pitchFamily="49" charset="-122"/>
              </a:rPr>
              <a:t>工  人</a:t>
            </a:r>
          </a:p>
        </p:txBody>
      </p:sp>
      <p:sp>
        <p:nvSpPr>
          <p:cNvPr id="285715" name="Text Box 19"/>
          <p:cNvSpPr txBox="1">
            <a:spLocks noChangeArrowheads="1"/>
          </p:cNvSpPr>
          <p:nvPr/>
        </p:nvSpPr>
        <p:spPr bwMode="auto">
          <a:xfrm>
            <a:off x="1547813" y="1096963"/>
            <a:ext cx="1079500" cy="315912"/>
          </a:xfrm>
          <a:prstGeom prst="rect">
            <a:avLst/>
          </a:prstGeom>
          <a:solidFill>
            <a:srgbClr val="996600"/>
          </a:solidFill>
          <a:ln w="19050" algn="ctr">
            <a:solidFill>
              <a:srgbClr val="996600"/>
            </a:solidFill>
            <a:miter lim="800000"/>
            <a:headEnd/>
            <a:tailEnd/>
          </a:ln>
          <a:effectLst/>
          <a:extLst>
            <a:ext uri="{AF507438-7753-43E0-B8FC-AC1667EBCBE1}">
              <a14:hiddenEffects xmlns="" xmlns:a14="http://schemas.microsoft.com/office/drawing/2010/main">
                <a:effectLst>
                  <a:outerShdw dist="107763" dir="18900000" algn="ctr" rotWithShape="0">
                    <a:schemeClr val="bg2"/>
                  </a:outerShdw>
                </a:effectLst>
              </a14:hiddenEffects>
            </a:ext>
          </a:extLst>
        </p:spPr>
        <p:txBody>
          <a:bodyPr lIns="18000" tIns="10800" rIns="18000" bIns="10800">
            <a:spAutoFit/>
          </a:bodyPr>
          <a:lstStyle/>
          <a:p>
            <a:pPr algn="ctr">
              <a:lnSpc>
                <a:spcPct val="75000"/>
              </a:lnSpc>
              <a:spcBef>
                <a:spcPct val="50000"/>
              </a:spcBef>
            </a:pPr>
            <a:r>
              <a:rPr lang="zh-CN" altLang="en-US" sz="2400">
                <a:solidFill>
                  <a:srgbClr val="996600"/>
                </a:solidFill>
                <a:effectDag name="">
                  <a:cont type="tree" name="">
                    <a:effect ref="fillLine"/>
                    <a:outerShdw dist="38100" dir="13500000" algn="br">
                      <a:srgbClr val="E5B24C"/>
                    </a:outerShdw>
                  </a:cont>
                  <a:cont type="tree" name="">
                    <a:effect ref="fillLine"/>
                    <a:outerShdw dist="38100" dir="2700000" algn="tl">
                      <a:srgbClr val="5B3D00"/>
                    </a:outerShdw>
                  </a:cont>
                  <a:effect ref="fillLine"/>
                </a:effectDag>
                <a:latin typeface="Arial" panose="020B0604020202020204" pitchFamily="34" charset="0"/>
                <a:ea typeface="隶书" panose="02010509060101010101" pitchFamily="49" charset="-122"/>
              </a:rPr>
              <a:t>资本家</a:t>
            </a:r>
          </a:p>
        </p:txBody>
      </p:sp>
      <p:sp>
        <p:nvSpPr>
          <p:cNvPr id="285716" name="Text Box 20"/>
          <p:cNvSpPr txBox="1">
            <a:spLocks noChangeArrowheads="1"/>
          </p:cNvSpPr>
          <p:nvPr/>
        </p:nvSpPr>
        <p:spPr bwMode="auto">
          <a:xfrm>
            <a:off x="5148263" y="333375"/>
            <a:ext cx="1509712" cy="385763"/>
          </a:xfrm>
          <a:prstGeom prst="rect">
            <a:avLst/>
          </a:prstGeom>
          <a:solidFill>
            <a:srgbClr val="666633">
              <a:alpha val="50000"/>
            </a:srgbClr>
          </a:solidFill>
          <a:ln>
            <a:noFill/>
          </a:ln>
          <a:effectLst/>
          <a:extLst>
            <a:ext uri="{91240B29-F687-4F45-9708-019B960494DF}">
              <a14:hiddenLine xmlns="" xmlns:a14="http://schemas.microsoft.com/office/drawing/2010/main" w="19050" algn="ctr">
                <a:solidFill>
                  <a:schemeClr val="tx1"/>
                </a:solidFill>
                <a:miter lim="800000"/>
                <a:headEnd/>
                <a:tailEnd/>
              </a14:hiddenLine>
            </a:ext>
            <a:ext uri="{AF507438-7753-43E0-B8FC-AC1667EBCBE1}">
              <a14:hiddenEffects xmlns="" xmlns:a14="http://schemas.microsoft.com/office/drawing/2010/main">
                <a:effectLst>
                  <a:outerShdw dist="107763" dir="18900000" algn="ctr" rotWithShape="0">
                    <a:schemeClr val="bg2"/>
                  </a:outerShdw>
                </a:effectLst>
              </a14:hiddenEffects>
            </a:ext>
          </a:extLst>
        </p:spPr>
        <p:txBody>
          <a:bodyPr lIns="54000" tIns="10800" rIns="54000" bIns="46800">
            <a:spAutoFit/>
          </a:bodyPr>
          <a:lstStyle/>
          <a:p>
            <a:pPr algn="ctr">
              <a:spcBef>
                <a:spcPct val="50000"/>
              </a:spcBef>
            </a:pPr>
            <a:r>
              <a:rPr lang="zh-CN" altLang="en-US" sz="2400">
                <a:solidFill>
                  <a:srgbClr val="684600"/>
                </a:solidFill>
                <a:latin typeface="Arial" panose="020B0604020202020204" pitchFamily="34" charset="0"/>
                <a:ea typeface="隶书" panose="02010509060101010101" pitchFamily="49" charset="-122"/>
              </a:rPr>
              <a:t>雇佣劳动</a:t>
            </a:r>
          </a:p>
        </p:txBody>
      </p:sp>
      <p:sp>
        <p:nvSpPr>
          <p:cNvPr id="285717" name="AutoShape 21"/>
          <p:cNvSpPr>
            <a:spLocks noChangeArrowheads="1"/>
          </p:cNvSpPr>
          <p:nvPr/>
        </p:nvSpPr>
        <p:spPr bwMode="auto">
          <a:xfrm>
            <a:off x="4570413" y="1412875"/>
            <a:ext cx="485775" cy="539750"/>
          </a:xfrm>
          <a:prstGeom prst="downArrow">
            <a:avLst>
              <a:gd name="adj1" fmla="val 49898"/>
              <a:gd name="adj2" fmla="val 31656"/>
            </a:avLst>
          </a:prstGeom>
          <a:solidFill>
            <a:srgbClr val="666633"/>
          </a:solidFill>
          <a:ln w="9525" algn="ctr">
            <a:solidFill>
              <a:srgbClr val="666633"/>
            </a:solidFill>
            <a:miter lim="800000"/>
            <a:headEnd/>
            <a:tailEnd/>
          </a:ln>
          <a:effectLst>
            <a:prstShdw prst="shdw18" dist="17961" dir="13500000">
              <a:srgbClr val="666633">
                <a:gamma/>
                <a:shade val="60000"/>
                <a:invGamma/>
              </a:srgbClr>
            </a:prstShdw>
          </a:effectLst>
        </p:spPr>
        <p:txBody>
          <a:bodyPr lIns="18000" tIns="46800" rIns="54000" bIns="46800" anchor="ctr"/>
          <a:lstStyle/>
          <a:p>
            <a:pPr algn="ctr">
              <a:lnSpc>
                <a:spcPct val="80000"/>
              </a:lnSpc>
            </a:pPr>
            <a:r>
              <a:rPr lang="zh-CN" altLang="en-US" sz="1800">
                <a:solidFill>
                  <a:srgbClr val="666633"/>
                </a:solidFill>
                <a:effectDag name="">
                  <a:cont type="tree" name="">
                    <a:effect ref="fillLine"/>
                    <a:outerShdw dist="38100" dir="13500000" algn="br">
                      <a:srgbClr val="999866"/>
                    </a:outerShdw>
                  </a:cont>
                  <a:cont type="tree" name="">
                    <a:effect ref="fillLine"/>
                    <a:outerShdw dist="38100" dir="2700000" algn="tl">
                      <a:srgbClr val="3D3D1E"/>
                    </a:outerShdw>
                  </a:cont>
                  <a:effect ref="fillLine"/>
                </a:effectDag>
                <a:latin typeface="Arial" panose="020B0604020202020204" pitchFamily="34" charset="0"/>
                <a:ea typeface="隶书" panose="02010509060101010101" pitchFamily="49" charset="-122"/>
              </a:rPr>
              <a:t>仅</a:t>
            </a:r>
          </a:p>
          <a:p>
            <a:pPr algn="ctr">
              <a:lnSpc>
                <a:spcPct val="80000"/>
              </a:lnSpc>
            </a:pPr>
            <a:r>
              <a:rPr lang="zh-CN" altLang="en-US" sz="1800">
                <a:solidFill>
                  <a:srgbClr val="666633"/>
                </a:solidFill>
                <a:effectDag name="">
                  <a:cont type="tree" name="">
                    <a:effect ref="fillLine"/>
                    <a:outerShdw dist="38100" dir="13500000" algn="br">
                      <a:srgbClr val="999866"/>
                    </a:outerShdw>
                  </a:cont>
                  <a:cont type="tree" name="">
                    <a:effect ref="fillLine"/>
                    <a:outerShdw dist="38100" dir="2700000" algn="tl">
                      <a:srgbClr val="3D3D1E"/>
                    </a:outerShdw>
                  </a:cont>
                  <a:effect ref="fillLine"/>
                </a:effectDag>
                <a:latin typeface="Arial" panose="020B0604020202020204" pitchFamily="34" charset="0"/>
                <a:ea typeface="隶书" panose="02010509060101010101" pitchFamily="49" charset="-122"/>
              </a:rPr>
              <a:t>有</a:t>
            </a:r>
          </a:p>
        </p:txBody>
      </p:sp>
      <p:sp>
        <p:nvSpPr>
          <p:cNvPr id="285718" name="AutoShape 22"/>
          <p:cNvSpPr>
            <a:spLocks noChangeArrowheads="1"/>
          </p:cNvSpPr>
          <p:nvPr/>
        </p:nvSpPr>
        <p:spPr bwMode="auto">
          <a:xfrm>
            <a:off x="1854200" y="1412875"/>
            <a:ext cx="485775" cy="539750"/>
          </a:xfrm>
          <a:prstGeom prst="downArrow">
            <a:avLst>
              <a:gd name="adj1" fmla="val 49898"/>
              <a:gd name="adj2" fmla="val 31656"/>
            </a:avLst>
          </a:prstGeom>
          <a:solidFill>
            <a:srgbClr val="996600"/>
          </a:solidFill>
          <a:ln w="9525" algn="ctr">
            <a:solidFill>
              <a:srgbClr val="996600"/>
            </a:solidFill>
            <a:miter lim="800000"/>
            <a:headEnd/>
            <a:tailEnd/>
          </a:ln>
          <a:effectLst>
            <a:prstShdw prst="shdw18" dist="17961" dir="13500000">
              <a:srgbClr val="996600">
                <a:gamma/>
                <a:shade val="60000"/>
                <a:invGamma/>
              </a:srgbClr>
            </a:prstShdw>
          </a:effectLst>
        </p:spPr>
        <p:txBody>
          <a:bodyPr lIns="18000" tIns="46800" rIns="54000" bIns="46800" anchor="ctr"/>
          <a:lstStyle/>
          <a:p>
            <a:pPr algn="ctr">
              <a:lnSpc>
                <a:spcPct val="80000"/>
              </a:lnSpc>
            </a:pPr>
            <a:r>
              <a:rPr lang="zh-CN" altLang="en-US" sz="1800">
                <a:solidFill>
                  <a:srgbClr val="996600"/>
                </a:solidFill>
                <a:effectDag name="">
                  <a:cont type="tree" name="">
                    <a:effect ref="fillLine"/>
                    <a:outerShdw dist="38100" dir="13500000" algn="br">
                      <a:srgbClr val="E5B24C"/>
                    </a:outerShdw>
                  </a:cont>
                  <a:cont type="tree" name="">
                    <a:effect ref="fillLine"/>
                    <a:outerShdw dist="38100" dir="2700000" algn="tl">
                      <a:srgbClr val="5B3D00"/>
                    </a:outerShdw>
                  </a:cont>
                  <a:effect ref="fillLine"/>
                </a:effectDag>
                <a:latin typeface="Arial" panose="020B0604020202020204" pitchFamily="34" charset="0"/>
                <a:ea typeface="隶书" panose="02010509060101010101" pitchFamily="49" charset="-122"/>
              </a:rPr>
              <a:t>占</a:t>
            </a:r>
          </a:p>
          <a:p>
            <a:pPr algn="ctr">
              <a:lnSpc>
                <a:spcPct val="80000"/>
              </a:lnSpc>
            </a:pPr>
            <a:r>
              <a:rPr lang="zh-CN" altLang="en-US" sz="1800">
                <a:solidFill>
                  <a:srgbClr val="996600"/>
                </a:solidFill>
                <a:effectDag name="">
                  <a:cont type="tree" name="">
                    <a:effect ref="fillLine"/>
                    <a:outerShdw dist="38100" dir="13500000" algn="br">
                      <a:srgbClr val="E5B24C"/>
                    </a:outerShdw>
                  </a:cont>
                  <a:cont type="tree" name="">
                    <a:effect ref="fillLine"/>
                    <a:outerShdw dist="38100" dir="2700000" algn="tl">
                      <a:srgbClr val="5B3D00"/>
                    </a:outerShdw>
                  </a:cont>
                  <a:effect ref="fillLine"/>
                </a:effectDag>
                <a:latin typeface="Arial" panose="020B0604020202020204" pitchFamily="34" charset="0"/>
                <a:ea typeface="隶书" panose="02010509060101010101" pitchFamily="49" charset="-122"/>
              </a:rPr>
              <a:t>有</a:t>
            </a:r>
          </a:p>
        </p:txBody>
      </p:sp>
      <p:sp>
        <p:nvSpPr>
          <p:cNvPr id="285719" name="Rectangle 23"/>
          <p:cNvSpPr>
            <a:spLocks noChangeArrowheads="1"/>
          </p:cNvSpPr>
          <p:nvPr/>
        </p:nvSpPr>
        <p:spPr bwMode="auto">
          <a:xfrm>
            <a:off x="3597275" y="3860800"/>
            <a:ext cx="1152525" cy="358775"/>
          </a:xfrm>
          <a:prstGeom prst="rect">
            <a:avLst/>
          </a:prstGeom>
          <a:solidFill>
            <a:srgbClr val="4D4D4D"/>
          </a:solidFill>
          <a:ln>
            <a:noFill/>
          </a:ln>
          <a:effectLst/>
          <a:extLs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17961" dir="13500000" algn="ctr" rotWithShape="0">
                    <a:srgbClr val="4D4D4D">
                      <a:gamma/>
                      <a:shade val="60000"/>
                      <a:invGamma/>
                    </a:srgbClr>
                  </a:outerShdw>
                </a:effectLst>
              </a14:hiddenEffects>
            </a:ext>
          </a:extLst>
        </p:spPr>
        <p:txBody>
          <a:bodyPr lIns="54000" tIns="10800" rIns="54000" bIns="10800" anchor="ctr" anchorCtr="1"/>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lnSpc>
                <a:spcPct val="85000"/>
              </a:lnSpc>
            </a:pPr>
            <a:r>
              <a:rPr lang="zh-CN" altLang="en-US" dirty="0">
                <a:solidFill>
                  <a:srgbClr val="DDDDDD"/>
                </a:solidFill>
                <a:latin typeface="黑体" panose="02010609060101010101" pitchFamily="49" charset="-122"/>
                <a:ea typeface="黑体" panose="02010609060101010101" pitchFamily="49" charset="-122"/>
              </a:rPr>
              <a:t>必要劳动</a:t>
            </a:r>
          </a:p>
        </p:txBody>
      </p:sp>
      <p:grpSp>
        <p:nvGrpSpPr>
          <p:cNvPr id="3" name="Group 58"/>
          <p:cNvGrpSpPr>
            <a:grpSpLocks/>
          </p:cNvGrpSpPr>
          <p:nvPr/>
        </p:nvGrpSpPr>
        <p:grpSpPr bwMode="auto">
          <a:xfrm>
            <a:off x="1547813" y="2954338"/>
            <a:ext cx="3311525" cy="401637"/>
            <a:chOff x="975" y="1952"/>
            <a:chExt cx="2086" cy="253"/>
          </a:xfrm>
        </p:grpSpPr>
        <p:sp>
          <p:nvSpPr>
            <p:cNvPr id="285721" name="Line 25"/>
            <p:cNvSpPr>
              <a:spLocks noChangeShapeType="1"/>
            </p:cNvSpPr>
            <p:nvPr/>
          </p:nvSpPr>
          <p:spPr bwMode="auto">
            <a:xfrm>
              <a:off x="2200" y="1952"/>
              <a:ext cx="0" cy="109"/>
            </a:xfrm>
            <a:prstGeom prst="line">
              <a:avLst/>
            </a:prstGeom>
            <a:noFill/>
            <a:ln w="19050">
              <a:solidFill>
                <a:schemeClr val="tx1"/>
              </a:solidFill>
              <a:round/>
              <a:headEnd/>
              <a:tailEnd/>
            </a:ln>
            <a:effectLst>
              <a:prstShdw prst="shdw17" dist="17961" dir="2700000">
                <a:schemeClr val="tx1">
                  <a:gamma/>
                  <a:shade val="60000"/>
                  <a:invGamma/>
                </a:schemeClr>
              </a:prstShdw>
            </a:effectLst>
            <a:extLst>
              <a:ext uri="{909E8E84-426E-40DD-AFC4-6F175D3DCCD1}">
                <a14:hiddenFill xmlns="" xmlns:a14="http://schemas.microsoft.com/office/drawing/2010/main">
                  <a:noFill/>
                </a14:hiddenFill>
              </a:ext>
            </a:extLst>
          </p:spPr>
          <p:txBody>
            <a:bodyPr lIns="18000" tIns="10800" rIns="18000" bIns="10800">
              <a:spAutoFit/>
            </a:bodyPr>
            <a:lstStyle/>
            <a:p>
              <a:endParaRPr lang="zh-CN" altLang="en-US"/>
            </a:p>
          </p:txBody>
        </p:sp>
        <p:sp>
          <p:nvSpPr>
            <p:cNvPr id="285722" name="Line 26"/>
            <p:cNvSpPr>
              <a:spLocks noChangeShapeType="1"/>
            </p:cNvSpPr>
            <p:nvPr/>
          </p:nvSpPr>
          <p:spPr bwMode="auto">
            <a:xfrm>
              <a:off x="976" y="2061"/>
              <a:ext cx="2085" cy="0"/>
            </a:xfrm>
            <a:prstGeom prst="line">
              <a:avLst/>
            </a:prstGeom>
            <a:noFill/>
            <a:ln w="19050">
              <a:solidFill>
                <a:schemeClr val="tx1"/>
              </a:solidFill>
              <a:round/>
              <a:headEnd/>
              <a:tailEnd/>
            </a:ln>
            <a:effectLst>
              <a:prstShdw prst="shdw17" dist="17961" dir="2700000">
                <a:schemeClr val="tx1">
                  <a:gamma/>
                  <a:shade val="60000"/>
                  <a:invGamma/>
                </a:schemeClr>
              </a:prstShdw>
            </a:effectLst>
            <a:extLst>
              <a:ext uri="{909E8E84-426E-40DD-AFC4-6F175D3DCCD1}">
                <a14:hiddenFill xmlns="" xmlns:a14="http://schemas.microsoft.com/office/drawing/2010/main">
                  <a:noFill/>
                </a14:hiddenFill>
              </a:ext>
            </a:extLst>
          </p:spPr>
          <p:txBody>
            <a:bodyPr lIns="18000" tIns="10800" rIns="18000" bIns="10800">
              <a:spAutoFit/>
            </a:bodyPr>
            <a:lstStyle/>
            <a:p>
              <a:endParaRPr lang="zh-CN" altLang="en-US"/>
            </a:p>
          </p:txBody>
        </p:sp>
        <p:sp>
          <p:nvSpPr>
            <p:cNvPr id="285723" name="Line 27"/>
            <p:cNvSpPr>
              <a:spLocks noChangeShapeType="1"/>
            </p:cNvSpPr>
            <p:nvPr/>
          </p:nvSpPr>
          <p:spPr bwMode="auto">
            <a:xfrm>
              <a:off x="3060" y="2046"/>
              <a:ext cx="0" cy="127"/>
            </a:xfrm>
            <a:prstGeom prst="line">
              <a:avLst/>
            </a:prstGeom>
            <a:noFill/>
            <a:ln w="19050">
              <a:solidFill>
                <a:schemeClr val="tx1"/>
              </a:solidFill>
              <a:round/>
              <a:headEnd/>
              <a:tailEnd/>
            </a:ln>
            <a:effectLst>
              <a:prstShdw prst="shdw17" dist="17961" dir="2700000">
                <a:schemeClr val="tx1">
                  <a:gamma/>
                  <a:shade val="60000"/>
                  <a:invGamma/>
                </a:schemeClr>
              </a:prstShdw>
            </a:effectLst>
            <a:extLst>
              <a:ext uri="{909E8E84-426E-40DD-AFC4-6F175D3DCCD1}">
                <a14:hiddenFill xmlns="" xmlns:a14="http://schemas.microsoft.com/office/drawing/2010/main">
                  <a:noFill/>
                </a14:hiddenFill>
              </a:ext>
            </a:extLst>
          </p:spPr>
          <p:txBody>
            <a:bodyPr lIns="18000" tIns="10800" rIns="18000" bIns="10800">
              <a:spAutoFit/>
            </a:bodyPr>
            <a:lstStyle/>
            <a:p>
              <a:endParaRPr lang="zh-CN" altLang="en-US"/>
            </a:p>
          </p:txBody>
        </p:sp>
        <p:sp>
          <p:nvSpPr>
            <p:cNvPr id="285724" name="Line 28"/>
            <p:cNvSpPr>
              <a:spLocks noChangeShapeType="1"/>
            </p:cNvSpPr>
            <p:nvPr/>
          </p:nvSpPr>
          <p:spPr bwMode="auto">
            <a:xfrm>
              <a:off x="975" y="2061"/>
              <a:ext cx="0" cy="144"/>
            </a:xfrm>
            <a:prstGeom prst="line">
              <a:avLst/>
            </a:prstGeom>
            <a:noFill/>
            <a:ln w="19050">
              <a:solidFill>
                <a:schemeClr val="tx1"/>
              </a:solidFill>
              <a:round/>
              <a:headEnd/>
              <a:tailEnd/>
            </a:ln>
            <a:effectLst>
              <a:prstShdw prst="shdw17" dist="17961" dir="2700000">
                <a:schemeClr val="tx1">
                  <a:gamma/>
                  <a:shade val="60000"/>
                  <a:invGamma/>
                </a:schemeClr>
              </a:prstShdw>
            </a:effectLst>
          </p:spPr>
          <p:txBody>
            <a:bodyPr lIns="18000" tIns="10800" rIns="18000" bIns="10800">
              <a:spAutoFit/>
            </a:bodyPr>
            <a:lstStyle/>
            <a:p>
              <a:endParaRPr lang="zh-CN" altLang="en-US"/>
            </a:p>
          </p:txBody>
        </p:sp>
      </p:grpSp>
      <p:sp>
        <p:nvSpPr>
          <p:cNvPr id="285729" name="Line 33"/>
          <p:cNvSpPr>
            <a:spLocks noChangeShapeType="1"/>
          </p:cNvSpPr>
          <p:nvPr/>
        </p:nvSpPr>
        <p:spPr bwMode="auto">
          <a:xfrm rot="10800000" flipH="1">
            <a:off x="4138613" y="503238"/>
            <a:ext cx="1008062" cy="0"/>
          </a:xfrm>
          <a:prstGeom prst="line">
            <a:avLst/>
          </a:prstGeom>
          <a:noFill/>
          <a:ln w="38100">
            <a:solidFill>
              <a:srgbClr val="666633"/>
            </a:solidFill>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107763" dir="18900000" algn="ctr" rotWithShape="0">
                    <a:schemeClr val="bg2"/>
                  </a:outerShdw>
                </a:effectLst>
              </a14:hiddenEffects>
            </a:ext>
          </a:extLst>
        </p:spPr>
        <p:txBody>
          <a:bodyPr lIns="18000" tIns="10800" rIns="18000" bIns="10800">
            <a:spAutoFit/>
          </a:bodyPr>
          <a:lstStyle/>
          <a:p>
            <a:endParaRPr lang="zh-CN" altLang="en-US"/>
          </a:p>
        </p:txBody>
      </p:sp>
      <p:sp>
        <p:nvSpPr>
          <p:cNvPr id="285730" name="Text Box 34"/>
          <p:cNvSpPr txBox="1">
            <a:spLocks noChangeArrowheads="1"/>
          </p:cNvSpPr>
          <p:nvPr/>
        </p:nvSpPr>
        <p:spPr bwMode="auto">
          <a:xfrm>
            <a:off x="2700338" y="333375"/>
            <a:ext cx="1438275" cy="385763"/>
          </a:xfrm>
          <a:prstGeom prst="rect">
            <a:avLst/>
          </a:prstGeom>
          <a:solidFill>
            <a:srgbClr val="666633">
              <a:alpha val="50000"/>
            </a:srgbClr>
          </a:solidFill>
          <a:ln>
            <a:noFill/>
          </a:ln>
          <a:effectLst/>
          <a:extLst>
            <a:ext uri="{91240B29-F687-4F45-9708-019B960494DF}">
              <a14:hiddenLine xmlns="" xmlns:a14="http://schemas.microsoft.com/office/drawing/2010/main" w="19050" algn="ctr">
                <a:solidFill>
                  <a:schemeClr val="tx1"/>
                </a:solidFill>
                <a:miter lim="800000"/>
                <a:headEnd/>
                <a:tailEnd/>
              </a14:hiddenLine>
            </a:ext>
            <a:ext uri="{AF507438-7753-43E0-B8FC-AC1667EBCBE1}">
              <a14:hiddenEffects xmlns="" xmlns:a14="http://schemas.microsoft.com/office/drawing/2010/main">
                <a:effectLst>
                  <a:outerShdw dist="107763" dir="18900000" algn="ctr" rotWithShape="0">
                    <a:schemeClr val="bg2"/>
                  </a:outerShdw>
                </a:effectLst>
              </a14:hiddenEffects>
            </a:ext>
          </a:extLst>
        </p:spPr>
        <p:txBody>
          <a:bodyPr lIns="54000" tIns="10800" rIns="54000" bIns="46800">
            <a:spAutoFit/>
          </a:bodyPr>
          <a:lstStyle/>
          <a:p>
            <a:pPr algn="ctr">
              <a:spcBef>
                <a:spcPct val="50000"/>
              </a:spcBef>
            </a:pPr>
            <a:r>
              <a:rPr lang="zh-CN" altLang="en-US" sz="2400">
                <a:solidFill>
                  <a:srgbClr val="684600"/>
                </a:solidFill>
                <a:latin typeface="Arial" panose="020B0604020202020204" pitchFamily="34" charset="0"/>
                <a:ea typeface="隶书" panose="02010509060101010101" pitchFamily="49" charset="-122"/>
              </a:rPr>
              <a:t>劳资关系</a:t>
            </a:r>
          </a:p>
        </p:txBody>
      </p:sp>
      <p:sp>
        <p:nvSpPr>
          <p:cNvPr id="285731" name="Text Box 35"/>
          <p:cNvSpPr txBox="1">
            <a:spLocks noChangeArrowheads="1"/>
          </p:cNvSpPr>
          <p:nvPr/>
        </p:nvSpPr>
        <p:spPr bwMode="auto">
          <a:xfrm>
            <a:off x="468313" y="744538"/>
            <a:ext cx="468312" cy="1963737"/>
          </a:xfrm>
          <a:prstGeom prst="rect">
            <a:avLst/>
          </a:prstGeom>
          <a:solidFill>
            <a:srgbClr val="996600"/>
          </a:solidFill>
          <a:ln w="19050" algn="ctr">
            <a:solidFill>
              <a:srgbClr val="996600"/>
            </a:solidFill>
            <a:miter lim="800000"/>
            <a:headEnd/>
            <a:tailEnd/>
          </a:ln>
          <a:effectLst/>
          <a:extLst>
            <a:ext uri="{AF507438-7753-43E0-B8FC-AC1667EBCBE1}">
              <a14:hiddenEffects xmlns="" xmlns:a14="http://schemas.microsoft.com/office/drawing/2010/main">
                <a:effectLst>
                  <a:outerShdw dist="107763" dir="18900000" algn="ctr" rotWithShape="0">
                    <a:schemeClr val="bg2"/>
                  </a:outerShdw>
                </a:effectLst>
              </a14:hiddenEffects>
            </a:ext>
          </a:extLst>
        </p:spPr>
        <p:txBody>
          <a:bodyPr lIns="18000" tIns="10800" rIns="18000" bIns="10800">
            <a:spAutoFit/>
          </a:bodyPr>
          <a:lstStyle/>
          <a:p>
            <a:pPr algn="ctr">
              <a:lnSpc>
                <a:spcPct val="75000"/>
              </a:lnSpc>
              <a:spcBef>
                <a:spcPct val="50000"/>
              </a:spcBef>
            </a:pPr>
            <a:r>
              <a:rPr lang="zh-CN" altLang="en-US" sz="2400">
                <a:solidFill>
                  <a:srgbClr val="996600"/>
                </a:solidFill>
                <a:effectDag name="">
                  <a:cont type="tree" name="">
                    <a:effect ref="fillLine"/>
                    <a:outerShdw dist="38100" dir="13500000" algn="br">
                      <a:srgbClr val="E5B24C"/>
                    </a:outerShdw>
                  </a:cont>
                  <a:cont type="tree" name="">
                    <a:effect ref="fillLine"/>
                    <a:outerShdw dist="38100" dir="2700000" algn="tl">
                      <a:srgbClr val="5B3D00"/>
                    </a:outerShdw>
                  </a:cont>
                  <a:effect ref="fillLine"/>
                </a:effectDag>
                <a:latin typeface="Arial" panose="020B0604020202020204" pitchFamily="34" charset="0"/>
                <a:ea typeface="隶书" panose="02010509060101010101" pitchFamily="49" charset="-122"/>
              </a:rPr>
              <a:t>资本主义所有制</a:t>
            </a:r>
          </a:p>
        </p:txBody>
      </p:sp>
      <p:sp>
        <p:nvSpPr>
          <p:cNvPr id="285732" name="Rectangle 36"/>
          <p:cNvSpPr>
            <a:spLocks noChangeArrowheads="1"/>
          </p:cNvSpPr>
          <p:nvPr/>
        </p:nvSpPr>
        <p:spPr bwMode="auto">
          <a:xfrm>
            <a:off x="1331913" y="1955800"/>
            <a:ext cx="1582737" cy="420688"/>
          </a:xfrm>
          <a:prstGeom prst="rect">
            <a:avLst/>
          </a:prstGeom>
          <a:solidFill>
            <a:srgbClr val="996633"/>
          </a:solidFill>
          <a:ln>
            <a:noFill/>
          </a:ln>
          <a:effectLst>
            <a:prstShdw prst="shdw17" dist="17961" dir="2700000">
              <a:srgbClr val="996633">
                <a:gamma/>
                <a:shade val="60000"/>
                <a:invGamma/>
              </a:srgbClr>
            </a:prstShdw>
          </a:effectLst>
          <a:extLst>
            <a:ext uri="{91240B29-F687-4F45-9708-019B960494DF}">
              <a14:hiddenLine xmlns="" xmlns:a14="http://schemas.microsoft.com/office/drawing/2010/main" w="19050" algn="ctr">
                <a:solidFill>
                  <a:schemeClr val="tx1"/>
                </a:solidFill>
                <a:miter lim="800000"/>
                <a:headEnd/>
                <a:tailEnd/>
              </a14:hiddenLine>
            </a:ext>
          </a:extLst>
        </p:spPr>
        <p:txBody>
          <a:bodyPr lIns="18000" tIns="10800" rIns="18000" bIns="46800">
            <a:spAutoFit/>
          </a:bodyPr>
          <a:lstStyle/>
          <a:p>
            <a:pPr algn="ctr">
              <a:lnSpc>
                <a:spcPct val="85000"/>
              </a:lnSpc>
            </a:pPr>
            <a:r>
              <a:rPr lang="zh-CN" altLang="en-US" sz="2800">
                <a:solidFill>
                  <a:srgbClr val="996633"/>
                </a:solidFill>
                <a:effectDag name="">
                  <a:cont type="tree" name="">
                    <a:effect ref="fillLine"/>
                    <a:outerShdw dist="38100" dir="13500000" algn="br">
                      <a:srgbClr val="E5B27F"/>
                    </a:outerShdw>
                  </a:cont>
                  <a:cont type="tree" name="">
                    <a:effect ref="fillLine"/>
                    <a:outerShdw dist="38100" dir="2700000" algn="tl">
                      <a:srgbClr val="5B3D1E"/>
                    </a:outerShdw>
                  </a:cont>
                  <a:effect ref="fillLine"/>
                </a:effectDag>
                <a:latin typeface="Arial" panose="020B0604020202020204" pitchFamily="34" charset="0"/>
                <a:ea typeface="隶书" panose="02010509060101010101" pitchFamily="49" charset="-122"/>
              </a:rPr>
              <a:t>生产资料</a:t>
            </a:r>
          </a:p>
        </p:txBody>
      </p:sp>
      <p:sp>
        <p:nvSpPr>
          <p:cNvPr id="285733" name="Rectangle 37"/>
          <p:cNvSpPr>
            <a:spLocks noChangeArrowheads="1"/>
          </p:cNvSpPr>
          <p:nvPr/>
        </p:nvSpPr>
        <p:spPr bwMode="auto">
          <a:xfrm>
            <a:off x="4932363" y="4838700"/>
            <a:ext cx="1152525" cy="936625"/>
          </a:xfrm>
          <a:prstGeom prst="rect">
            <a:avLst/>
          </a:prstGeom>
          <a:solidFill>
            <a:srgbClr val="DDDDDD"/>
          </a:solidFill>
          <a:ln>
            <a:noFill/>
          </a:ln>
          <a:effectLst/>
          <a:extLst>
            <a:ext uri="{91240B29-F687-4F45-9708-019B960494DF}">
              <a14:hiddenLine xmlns="" xmlns:a14="http://schemas.microsoft.com/office/drawing/2010/main" w="9525" algn="ctr">
                <a:solidFill>
                  <a:srgbClr val="FF0000"/>
                </a:solidFill>
                <a:miter lim="800000"/>
                <a:headEnd/>
                <a:tailEnd/>
              </a14:hiddenLine>
            </a:ext>
            <a:ext uri="{AF507438-7753-43E0-B8FC-AC1667EBCBE1}">
              <a14:hiddenEffects xmlns="" xmlns:a14="http://schemas.microsoft.com/office/drawing/2010/main">
                <a:effectLst>
                  <a:outerShdw dist="17961" dir="2700000" algn="ctr" rotWithShape="0">
                    <a:srgbClr val="DDDDDD">
                      <a:gamma/>
                      <a:shade val="60000"/>
                      <a:invGamma/>
                    </a:srgbClr>
                  </a:outerShdw>
                </a:effectLst>
              </a14:hiddenEffects>
            </a:ext>
          </a:extLst>
        </p:spPr>
        <p:txBody>
          <a:bodyPr lIns="54000" tIns="10800" rIns="54000" bIns="46800"/>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lnSpc>
                <a:spcPct val="75000"/>
              </a:lnSpc>
            </a:pPr>
            <a:r>
              <a:rPr kumimoji="1" lang="zh-CN" altLang="en-US" sz="2400" u="sng">
                <a:solidFill>
                  <a:srgbClr val="DDDDDD"/>
                </a:solidFill>
                <a:effectDag name="">
                  <a:cont type="tree" name="">
                    <a:effect ref="fillLine"/>
                    <a:outerShdw dist="38100" dir="13500000" algn="br">
                      <a:srgbClr val="FFFFFF"/>
                    </a:outerShdw>
                  </a:cont>
                  <a:cont type="tree" name="">
                    <a:effect ref="fillLine"/>
                    <a:outerShdw dist="38100" dir="2700000" algn="tl">
                      <a:srgbClr val="848484"/>
                    </a:outerShdw>
                  </a:cont>
                  <a:effect ref="fillLine"/>
                </a:effectDag>
                <a:ea typeface="隶书" panose="02010509060101010101" pitchFamily="49" charset="-122"/>
              </a:rPr>
              <a:t>新价值</a:t>
            </a:r>
          </a:p>
          <a:p>
            <a:pPr algn="ctr">
              <a:lnSpc>
                <a:spcPct val="105000"/>
              </a:lnSpc>
            </a:pPr>
            <a:r>
              <a:rPr lang="zh-CN" altLang="en-US">
                <a:solidFill>
                  <a:srgbClr val="333333"/>
                </a:solidFill>
                <a:latin typeface="黑体" panose="02010609060101010101" pitchFamily="49" charset="-122"/>
                <a:ea typeface="黑体" panose="02010609060101010101" pitchFamily="49" charset="-122"/>
              </a:rPr>
              <a:t>增殖的</a:t>
            </a:r>
          </a:p>
          <a:p>
            <a:pPr algn="ctr">
              <a:lnSpc>
                <a:spcPct val="95000"/>
              </a:lnSpc>
            </a:pPr>
            <a:r>
              <a:rPr lang="zh-CN" altLang="en-US">
                <a:solidFill>
                  <a:srgbClr val="333333"/>
                </a:solidFill>
                <a:latin typeface="黑体" panose="02010609060101010101" pitchFamily="49" charset="-122"/>
                <a:ea typeface="黑体" panose="02010609060101010101" pitchFamily="49" charset="-122"/>
              </a:rPr>
              <a:t>价值</a:t>
            </a:r>
          </a:p>
        </p:txBody>
      </p:sp>
      <p:sp>
        <p:nvSpPr>
          <p:cNvPr id="285734" name="Rectangle 38"/>
          <p:cNvSpPr>
            <a:spLocks noChangeArrowheads="1"/>
          </p:cNvSpPr>
          <p:nvPr/>
        </p:nvSpPr>
        <p:spPr bwMode="auto">
          <a:xfrm>
            <a:off x="6588125" y="4117975"/>
            <a:ext cx="936625" cy="1311275"/>
          </a:xfrm>
          <a:prstGeom prst="rect">
            <a:avLst/>
          </a:prstGeom>
          <a:solidFill>
            <a:srgbClr val="DDDDDD"/>
          </a:solidFill>
          <a:ln>
            <a:noFill/>
          </a:ln>
          <a:effectLst>
            <a:prstShdw prst="shdw18" dist="17961" dir="13500000">
              <a:srgbClr val="DDDDDD">
                <a:gamma/>
                <a:shade val="60000"/>
                <a:invGamma/>
              </a:srgbClr>
            </a:prstShdw>
          </a:effectLst>
          <a:extLst>
            <a:ext uri="{91240B29-F687-4F45-9708-019B960494DF}">
              <a14:hiddenLine xmlns="" xmlns:a14="http://schemas.microsoft.com/office/drawing/2010/main" w="9525">
                <a:solidFill>
                  <a:schemeClr val="tx1"/>
                </a:solidFill>
                <a:miter lim="800000"/>
                <a:headEnd/>
                <a:tailEnd/>
              </a14:hiddenLine>
            </a:ext>
          </a:extLst>
        </p:spPr>
        <p:txBody>
          <a:bodyPr lIns="18000" tIns="46800" rIns="18000" bIns="46800" anchor="ctr" anchorCtr="1">
            <a:spAutoFit/>
          </a:bodyPr>
          <a:lstStyle/>
          <a:p>
            <a:pPr algn="ctr">
              <a:lnSpc>
                <a:spcPct val="95000"/>
              </a:lnSpc>
            </a:pPr>
            <a:r>
              <a:rPr lang="zh-CN" altLang="en-US" sz="2800">
                <a:solidFill>
                  <a:srgbClr val="333333"/>
                </a:solidFill>
              </a:rPr>
              <a:t>价值</a:t>
            </a:r>
          </a:p>
          <a:p>
            <a:pPr algn="ctr">
              <a:lnSpc>
                <a:spcPct val="95000"/>
              </a:lnSpc>
            </a:pPr>
            <a:r>
              <a:rPr lang="zh-CN" altLang="en-US" sz="2800">
                <a:solidFill>
                  <a:srgbClr val="333333"/>
                </a:solidFill>
              </a:rPr>
              <a:t>增殖</a:t>
            </a:r>
          </a:p>
          <a:p>
            <a:pPr algn="ctr">
              <a:lnSpc>
                <a:spcPct val="95000"/>
              </a:lnSpc>
            </a:pPr>
            <a:r>
              <a:rPr lang="zh-CN" altLang="en-US" sz="2800">
                <a:solidFill>
                  <a:srgbClr val="333333"/>
                </a:solidFill>
              </a:rPr>
              <a:t>过程</a:t>
            </a:r>
          </a:p>
        </p:txBody>
      </p:sp>
      <p:sp>
        <p:nvSpPr>
          <p:cNvPr id="285735" name="Rectangle 39"/>
          <p:cNvSpPr>
            <a:spLocks noChangeArrowheads="1"/>
          </p:cNvSpPr>
          <p:nvPr/>
        </p:nvSpPr>
        <p:spPr bwMode="auto">
          <a:xfrm>
            <a:off x="4932363" y="3862388"/>
            <a:ext cx="1152525" cy="358775"/>
          </a:xfrm>
          <a:prstGeom prst="rect">
            <a:avLst/>
          </a:prstGeom>
          <a:solidFill>
            <a:srgbClr val="DDDDDD"/>
          </a:solidFill>
          <a:ln>
            <a:noFill/>
          </a:ln>
          <a:effectLst>
            <a:prstShdw prst="shdw18" dist="17961" dir="13500000">
              <a:srgbClr val="DDDDDD">
                <a:gamma/>
                <a:shade val="60000"/>
                <a:invGamma/>
              </a:srgbClr>
            </a:prstShdw>
          </a:effectLst>
          <a:extLst>
            <a:ext uri="{91240B29-F687-4F45-9708-019B960494DF}">
              <a14:hiddenLine xmlns="" xmlns:a14="http://schemas.microsoft.com/office/drawing/2010/main" w="9525" algn="ctr">
                <a:solidFill>
                  <a:schemeClr val="tx1"/>
                </a:solidFill>
                <a:miter lim="800000"/>
                <a:headEnd/>
                <a:tailEnd/>
              </a14:hiddenLine>
            </a:ext>
          </a:extLst>
        </p:spPr>
        <p:txBody>
          <a:bodyPr lIns="54000" tIns="10800" rIns="54000" bIns="10800" anchor="ctr" anchorCtr="1"/>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lnSpc>
                <a:spcPct val="85000"/>
              </a:lnSpc>
            </a:pPr>
            <a:r>
              <a:rPr lang="zh-CN" altLang="en-US" dirty="0">
                <a:solidFill>
                  <a:srgbClr val="333333"/>
                </a:solidFill>
                <a:latin typeface="黑体" panose="02010609060101010101" pitchFamily="49" charset="-122"/>
                <a:ea typeface="黑体" panose="02010609060101010101" pitchFamily="49" charset="-122"/>
              </a:rPr>
              <a:t>剩余劳动</a:t>
            </a:r>
          </a:p>
        </p:txBody>
      </p:sp>
      <p:sp>
        <p:nvSpPr>
          <p:cNvPr id="285736" name="AutoShape 40"/>
          <p:cNvSpPr>
            <a:spLocks noChangeArrowheads="1"/>
          </p:cNvSpPr>
          <p:nvPr/>
        </p:nvSpPr>
        <p:spPr bwMode="auto">
          <a:xfrm>
            <a:off x="5253038" y="4229100"/>
            <a:ext cx="503237" cy="611188"/>
          </a:xfrm>
          <a:prstGeom prst="downArrow">
            <a:avLst>
              <a:gd name="adj1" fmla="val 49898"/>
              <a:gd name="adj2" fmla="val 34602"/>
            </a:avLst>
          </a:prstGeom>
          <a:solidFill>
            <a:srgbClr val="DDDDDD"/>
          </a:solidFill>
          <a:ln>
            <a:noFill/>
          </a:ln>
          <a:effectLst>
            <a:prstShdw prst="shdw18" dist="17961" dir="13500000">
              <a:srgbClr val="DDDDDD">
                <a:gamma/>
                <a:shade val="60000"/>
                <a:invGamma/>
              </a:srgbClr>
            </a:prstShdw>
          </a:effectLst>
          <a:extLst>
            <a:ext uri="{91240B29-F687-4F45-9708-019B960494DF}">
              <a14:hiddenLine xmlns="" xmlns:a14="http://schemas.microsoft.com/office/drawing/2010/main" w="9525" algn="ctr">
                <a:solidFill>
                  <a:srgbClr val="FFCC00"/>
                </a:solidFill>
                <a:miter lim="800000"/>
                <a:headEnd/>
                <a:tailEnd/>
              </a14:hiddenLine>
            </a:ext>
          </a:extLst>
        </p:spPr>
        <p:txBody>
          <a:bodyPr lIns="18000" tIns="46800" rIns="54000" bIns="46800" anchor="ctr"/>
          <a:lstStyle/>
          <a:p>
            <a:pPr>
              <a:lnSpc>
                <a:spcPct val="80000"/>
              </a:lnSpc>
            </a:pPr>
            <a:r>
              <a:rPr lang="zh-CN" altLang="en-US" sz="1800">
                <a:solidFill>
                  <a:srgbClr val="333333"/>
                </a:solidFill>
                <a:latin typeface="Arial" panose="020B0604020202020204" pitchFamily="34" charset="0"/>
                <a:ea typeface="楷体_GB2312" pitchFamily="49" charset="-122"/>
              </a:rPr>
              <a:t>创</a:t>
            </a:r>
          </a:p>
          <a:p>
            <a:pPr>
              <a:lnSpc>
                <a:spcPct val="80000"/>
              </a:lnSpc>
            </a:pPr>
            <a:r>
              <a:rPr lang="zh-CN" altLang="en-US" sz="1800">
                <a:solidFill>
                  <a:srgbClr val="333333"/>
                </a:solidFill>
                <a:latin typeface="Arial" panose="020B0604020202020204" pitchFamily="34" charset="0"/>
                <a:ea typeface="楷体_GB2312" pitchFamily="49" charset="-122"/>
              </a:rPr>
              <a:t>造</a:t>
            </a:r>
          </a:p>
        </p:txBody>
      </p:sp>
      <p:sp>
        <p:nvSpPr>
          <p:cNvPr id="285737" name="Freeform 41"/>
          <p:cNvSpPr>
            <a:spLocks/>
          </p:cNvSpPr>
          <p:nvPr/>
        </p:nvSpPr>
        <p:spPr bwMode="auto">
          <a:xfrm>
            <a:off x="4840288" y="3721100"/>
            <a:ext cx="7937" cy="2263775"/>
          </a:xfrm>
          <a:custGeom>
            <a:avLst/>
            <a:gdLst>
              <a:gd name="T0" fmla="*/ 0 w 5"/>
              <a:gd name="T1" fmla="*/ 0 h 1426"/>
              <a:gd name="T2" fmla="*/ 5 w 5"/>
              <a:gd name="T3" fmla="*/ 1426 h 1426"/>
            </a:gdLst>
            <a:ahLst/>
            <a:cxnLst>
              <a:cxn ang="0">
                <a:pos x="T0" y="T1"/>
              </a:cxn>
              <a:cxn ang="0">
                <a:pos x="T2" y="T3"/>
              </a:cxn>
            </a:cxnLst>
            <a:rect l="0" t="0" r="r" b="b"/>
            <a:pathLst>
              <a:path w="5" h="1426">
                <a:moveTo>
                  <a:pt x="0" y="0"/>
                </a:moveTo>
                <a:lnTo>
                  <a:pt x="5" y="1426"/>
                </a:lnTo>
              </a:path>
            </a:pathLst>
          </a:custGeom>
          <a:noFill/>
          <a:ln w="38100">
            <a:solidFill>
              <a:srgbClr val="990000"/>
            </a:solidFill>
            <a:prstDash val="sysDot"/>
            <a:round/>
            <a:headEnd/>
            <a:tailEnd type="triangle" w="med" len="med"/>
          </a:ln>
          <a:effectLst>
            <a:prstShdw prst="shdw17" dist="17961" dir="2700000">
              <a:srgbClr val="990000">
                <a:gamma/>
                <a:shade val="60000"/>
                <a:invGamma/>
              </a:srgbClr>
            </a:prstShdw>
          </a:effectLst>
          <a:extLst>
            <a:ext uri="{909E8E84-426E-40DD-AFC4-6F175D3DCCD1}">
              <a14:hiddenFill xmlns="" xmlns:a14="http://schemas.microsoft.com/office/drawing/2010/main">
                <a:solidFill>
                  <a:srgbClr val="FFFFFF"/>
                </a:solidFill>
              </a14:hiddenFill>
            </a:ext>
          </a:extLst>
        </p:spPr>
        <p:txBody>
          <a:bodyPr lIns="18000" tIns="10800" rIns="18000" bIns="10800">
            <a:spAutoFit/>
          </a:bodyPr>
          <a:lstStyle/>
          <a:p>
            <a:endParaRPr lang="zh-CN" altLang="en-US"/>
          </a:p>
        </p:txBody>
      </p:sp>
      <p:sp>
        <p:nvSpPr>
          <p:cNvPr id="285738" name="Oval 42"/>
          <p:cNvSpPr>
            <a:spLocks noChangeArrowheads="1"/>
          </p:cNvSpPr>
          <p:nvPr/>
        </p:nvSpPr>
        <p:spPr bwMode="auto">
          <a:xfrm>
            <a:off x="4213225" y="6021388"/>
            <a:ext cx="1274763" cy="319087"/>
          </a:xfrm>
          <a:prstGeom prst="ellipse">
            <a:avLst/>
          </a:prstGeom>
          <a:solidFill>
            <a:srgbClr val="990000"/>
          </a:solidFill>
          <a:ln w="19050" algn="ctr">
            <a:solidFill>
              <a:srgbClr val="990000"/>
            </a:solidFill>
            <a:round/>
            <a:headEnd/>
            <a:tailEnd/>
          </a:ln>
          <a:effectLst/>
          <a:extLst>
            <a:ext uri="{AF507438-7753-43E0-B8FC-AC1667EBCBE1}">
              <a14:hiddenEffects xmlns="" xmlns:a14="http://schemas.microsoft.com/office/drawing/2010/main">
                <a:effectLst>
                  <a:outerShdw dist="107763" dir="18900000" algn="ctr" rotWithShape="0">
                    <a:schemeClr val="bg2"/>
                  </a:outerShdw>
                </a:effectLst>
              </a14:hiddenEffects>
            </a:ext>
          </a:extLst>
        </p:spPr>
        <p:txBody>
          <a:bodyPr lIns="0" tIns="0" rIns="0" bIns="0" anchor="ctr">
            <a:spAutoFit/>
          </a:bodyPr>
          <a:lstStyle/>
          <a:p>
            <a:pPr algn="ctr">
              <a:lnSpc>
                <a:spcPct val="70000"/>
              </a:lnSpc>
            </a:pPr>
            <a:r>
              <a:rPr lang="zh-CN" altLang="en-US">
                <a:solidFill>
                  <a:srgbClr val="E6D2BE"/>
                </a:solidFill>
                <a:latin typeface="Arial" panose="020B0604020202020204" pitchFamily="34" charset="0"/>
                <a:ea typeface="隶书" panose="02010509060101010101" pitchFamily="49" charset="-122"/>
              </a:rPr>
              <a:t>一定点</a:t>
            </a:r>
          </a:p>
        </p:txBody>
      </p:sp>
      <p:sp>
        <p:nvSpPr>
          <p:cNvPr id="285739" name="AutoShape 43"/>
          <p:cNvSpPr>
            <a:spLocks noChangeArrowheads="1"/>
          </p:cNvSpPr>
          <p:nvPr/>
        </p:nvSpPr>
        <p:spPr bwMode="auto">
          <a:xfrm>
            <a:off x="5867400" y="5876925"/>
            <a:ext cx="2808288" cy="504825"/>
          </a:xfrm>
          <a:prstGeom prst="wedgeRoundRectCallout">
            <a:avLst>
              <a:gd name="adj1" fmla="val -69843"/>
              <a:gd name="adj2" fmla="val 5662"/>
              <a:gd name="adj3" fmla="val 16667"/>
            </a:avLst>
          </a:prstGeom>
          <a:noFill/>
          <a:ln w="9525" algn="ctr">
            <a:solidFill>
              <a:srgbClr val="990000"/>
            </a:solidFill>
            <a:miter lim="800000"/>
            <a:headEnd/>
            <a:tailEnd/>
          </a:ln>
          <a:effectLst/>
          <a:extLst>
            <a:ext uri="{909E8E84-426E-40DD-AFC4-6F175D3DCCD1}">
              <a14:hiddenFill xmlns="" xmlns:a14="http://schemas.microsoft.com/office/drawing/2010/main">
                <a:solidFill>
                  <a:srgbClr val="E6D2BE"/>
                </a:solidFill>
              </a14:hiddenFill>
            </a:ext>
            <a:ext uri="{AF507438-7753-43E0-B8FC-AC1667EBCBE1}">
              <a14:hiddenEffects xmlns="" xmlns:a14="http://schemas.microsoft.com/office/drawing/2010/main">
                <a:effectLst>
                  <a:outerShdw dist="107763" dir="18900000" algn="ctr" rotWithShape="0">
                    <a:schemeClr val="bg2"/>
                  </a:outerShdw>
                </a:effectLst>
              </a14:hiddenEffects>
            </a:ext>
          </a:extLst>
        </p:spPr>
        <p:txBody>
          <a:bodyPr lIns="0" tIns="0" rIns="0" bIns="0" anchor="ctr"/>
          <a:lstStyle/>
          <a:p>
            <a:pPr algn="ctr">
              <a:lnSpc>
                <a:spcPct val="70000"/>
              </a:lnSpc>
            </a:pPr>
            <a:r>
              <a:rPr kumimoji="1" lang="zh-CN" altLang="en-US">
                <a:solidFill>
                  <a:srgbClr val="990000"/>
                </a:solidFill>
                <a:latin typeface="Arial" panose="020B0604020202020204" pitchFamily="34" charset="0"/>
                <a:ea typeface="隶书" panose="02010509060101010101" pitchFamily="49" charset="-122"/>
              </a:rPr>
              <a:t>补偿劳动力价值所需要</a:t>
            </a:r>
          </a:p>
          <a:p>
            <a:pPr algn="ctr">
              <a:lnSpc>
                <a:spcPct val="70000"/>
              </a:lnSpc>
            </a:pPr>
            <a:r>
              <a:rPr kumimoji="1" lang="zh-CN" altLang="en-US">
                <a:solidFill>
                  <a:srgbClr val="990000"/>
                </a:solidFill>
                <a:latin typeface="Arial" panose="020B0604020202020204" pitchFamily="34" charset="0"/>
                <a:ea typeface="隶书" panose="02010509060101010101" pitchFamily="49" charset="-122"/>
              </a:rPr>
              <a:t>的社会必要劳动时间</a:t>
            </a:r>
          </a:p>
        </p:txBody>
      </p:sp>
      <p:sp>
        <p:nvSpPr>
          <p:cNvPr id="285740" name="AutoShape 44"/>
          <p:cNvSpPr>
            <a:spLocks/>
          </p:cNvSpPr>
          <p:nvPr/>
        </p:nvSpPr>
        <p:spPr bwMode="auto">
          <a:xfrm rot="5400000">
            <a:off x="4087019" y="3112294"/>
            <a:ext cx="212725" cy="1258887"/>
          </a:xfrm>
          <a:prstGeom prst="rightBrace">
            <a:avLst>
              <a:gd name="adj1" fmla="val 49316"/>
              <a:gd name="adj2" fmla="val 50000"/>
            </a:avLst>
          </a:prstGeom>
          <a:solidFill>
            <a:srgbClr val="4D4D4D"/>
          </a:solidFill>
          <a:ln w="9525">
            <a:solidFill>
              <a:srgbClr val="4D4D4D"/>
            </a:solidFill>
            <a:round/>
            <a:headEnd/>
            <a:tailEnd/>
          </a:ln>
          <a:effectLst>
            <a:prstShdw prst="shdw18" dist="17961" dir="13500000">
              <a:srgbClr val="4D4D4D">
                <a:gamma/>
                <a:shade val="60000"/>
                <a:invGamma/>
              </a:srgbClr>
            </a:prstShdw>
          </a:effectLst>
        </p:spPr>
        <p:txBody>
          <a:bodyPr wrap="none" tIns="46800" bIns="46800" anchor="ctr"/>
          <a:lstStyle/>
          <a:p>
            <a:endParaRPr lang="zh-CN" altLang="en-US"/>
          </a:p>
        </p:txBody>
      </p:sp>
      <p:sp>
        <p:nvSpPr>
          <p:cNvPr id="285741" name="AutoShape 45"/>
          <p:cNvSpPr>
            <a:spLocks/>
          </p:cNvSpPr>
          <p:nvPr/>
        </p:nvSpPr>
        <p:spPr bwMode="auto">
          <a:xfrm rot="5400000">
            <a:off x="5418931" y="3112294"/>
            <a:ext cx="212725" cy="1258888"/>
          </a:xfrm>
          <a:prstGeom prst="rightBrace">
            <a:avLst>
              <a:gd name="adj1" fmla="val 49316"/>
              <a:gd name="adj2" fmla="val 50000"/>
            </a:avLst>
          </a:prstGeom>
          <a:solidFill>
            <a:srgbClr val="DDDDDD"/>
          </a:solidFill>
          <a:ln>
            <a:noFill/>
          </a:ln>
          <a:effectLst>
            <a:prstShdw prst="shdw18" dist="17961" dir="13500000">
              <a:srgbClr val="DDDDDD">
                <a:gamma/>
                <a:shade val="60000"/>
                <a:invGamma/>
              </a:srgbClr>
            </a:prstShdw>
          </a:effectLst>
          <a:extLst>
            <a:ext uri="{91240B29-F687-4F45-9708-019B960494DF}">
              <a14:hiddenLine xmlns="" xmlns:a14="http://schemas.microsoft.com/office/drawing/2010/main" w="19050">
                <a:solidFill>
                  <a:srgbClr val="B4A08C"/>
                </a:solidFill>
                <a:round/>
                <a:headEnd/>
                <a:tailEnd/>
              </a14:hiddenLine>
            </a:ext>
          </a:extLst>
        </p:spPr>
        <p:txBody>
          <a:bodyPr rot="10800000" vert="eaVert" wrap="none" tIns="46800" bIns="46800" anchor="ct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lnSpc>
                <a:spcPct val="85000"/>
              </a:lnSpc>
            </a:pPr>
            <a:endParaRPr lang="zh-CN" altLang="zh-CN" sz="2400">
              <a:latin typeface="黑体" panose="02010609060101010101" pitchFamily="49" charset="-122"/>
              <a:ea typeface="黑体" panose="02010609060101010101" pitchFamily="49" charset="-122"/>
            </a:endParaRPr>
          </a:p>
        </p:txBody>
      </p:sp>
      <p:sp>
        <p:nvSpPr>
          <p:cNvPr id="285742" name="AutoShape 46"/>
          <p:cNvSpPr>
            <a:spLocks/>
          </p:cNvSpPr>
          <p:nvPr/>
        </p:nvSpPr>
        <p:spPr bwMode="auto">
          <a:xfrm>
            <a:off x="6084888" y="4046538"/>
            <a:ext cx="504825" cy="1512887"/>
          </a:xfrm>
          <a:prstGeom prst="rightBrace">
            <a:avLst>
              <a:gd name="adj1" fmla="val 25182"/>
              <a:gd name="adj2" fmla="val 50074"/>
            </a:avLst>
          </a:prstGeom>
          <a:noFill/>
          <a:ln w="28575">
            <a:solidFill>
              <a:srgbClr val="DDDDDD"/>
            </a:solidFill>
            <a:round/>
            <a:headEnd/>
            <a:tailEnd/>
          </a:ln>
          <a:effectLst>
            <a:prstShdw prst="shdw18" dist="17961" dir="13500000">
              <a:srgbClr val="DDDDDD">
                <a:gamma/>
                <a:shade val="60000"/>
                <a:invGamma/>
              </a:srgbClr>
            </a:prstShdw>
          </a:effectLst>
          <a:extLst>
            <a:ext uri="{909E8E84-426E-40DD-AFC4-6F175D3DCCD1}">
              <a14:hiddenFill xmlns="" xmlns:a14="http://schemas.microsoft.com/office/drawing/2010/main">
                <a:solidFill>
                  <a:schemeClr val="accent1"/>
                </a:solidFill>
              </a14:hiddenFill>
            </a:ext>
          </a:extLst>
        </p:spPr>
        <p:txBody>
          <a:bodyPr lIns="18000" tIns="10800" rIns="18000" bIns="10800" anchor="ctr">
            <a:spAutoFit/>
          </a:bodyPr>
          <a:lstStyle/>
          <a:p>
            <a:endParaRPr lang="zh-CN" altLang="en-US"/>
          </a:p>
        </p:txBody>
      </p:sp>
      <p:sp>
        <p:nvSpPr>
          <p:cNvPr id="285743" name="AutoShape 47"/>
          <p:cNvSpPr>
            <a:spLocks/>
          </p:cNvSpPr>
          <p:nvPr/>
        </p:nvSpPr>
        <p:spPr bwMode="auto">
          <a:xfrm>
            <a:off x="3276600" y="4046538"/>
            <a:ext cx="287338" cy="1512887"/>
          </a:xfrm>
          <a:prstGeom prst="leftBrace">
            <a:avLst>
              <a:gd name="adj1" fmla="val 43877"/>
              <a:gd name="adj2" fmla="val 50000"/>
            </a:avLst>
          </a:prstGeom>
          <a:noFill/>
          <a:ln w="28575">
            <a:solidFill>
              <a:srgbClr val="4D4D4D"/>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17961" dir="13500000" algn="ctr" rotWithShape="0">
                    <a:srgbClr val="4D4D4D">
                      <a:gamma/>
                      <a:shade val="60000"/>
                      <a:invGamma/>
                    </a:srgbClr>
                  </a:outerShdw>
                </a:effectLst>
              </a14:hiddenEffects>
            </a:ext>
          </a:extLst>
        </p:spPr>
        <p:txBody>
          <a:bodyPr lIns="18000" tIns="10800" rIns="18000" bIns="10800" anchor="ctr">
            <a:spAutoFit/>
          </a:bodyPr>
          <a:lstStyle/>
          <a:p>
            <a:endParaRPr lang="zh-CN" altLang="en-US"/>
          </a:p>
        </p:txBody>
      </p:sp>
      <p:sp>
        <p:nvSpPr>
          <p:cNvPr id="285744" name="Text Box 48"/>
          <p:cNvSpPr txBox="1">
            <a:spLocks noChangeArrowheads="1"/>
          </p:cNvSpPr>
          <p:nvPr/>
        </p:nvSpPr>
        <p:spPr bwMode="auto">
          <a:xfrm>
            <a:off x="2936875" y="3686175"/>
            <a:ext cx="304800" cy="2160588"/>
          </a:xfrm>
          <a:prstGeom prst="rect">
            <a:avLst/>
          </a:prstGeom>
          <a:solidFill>
            <a:srgbClr val="4D4D4D"/>
          </a:solidFill>
          <a:ln>
            <a:noFill/>
          </a:ln>
          <a:effectLst>
            <a:prstShdw prst="shdw18" dist="17961" dir="13500000">
              <a:srgbClr val="4D4D4D">
                <a:gamma/>
                <a:shade val="60000"/>
                <a:invGamma/>
              </a:srgbClr>
            </a:prstShdw>
          </a:effectLst>
          <a:extLst>
            <a:ext uri="{91240B29-F687-4F45-9708-019B960494DF}">
              <a14:hiddenLine xmlns="" xmlns:a14="http://schemas.microsoft.com/office/drawing/2010/main" w="9525" algn="ctr">
                <a:solidFill>
                  <a:schemeClr val="tx1"/>
                </a:solidFill>
                <a:miter lim="800000"/>
                <a:headEnd/>
                <a:tailEnd/>
              </a14:hiddenLine>
            </a:ext>
          </a:extLst>
        </p:spPr>
        <p:txBody>
          <a:bodyPr vert="eaVert" lIns="18000" tIns="10800" rIns="54000" bIns="10800" anchor="ctr" anchorCtr="1">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lnSpc>
                <a:spcPct val="85000"/>
              </a:lnSpc>
              <a:spcBef>
                <a:spcPct val="50000"/>
              </a:spcBef>
            </a:pPr>
            <a:r>
              <a:rPr lang="zh-CN" altLang="en-US" sz="1800">
                <a:solidFill>
                  <a:srgbClr val="DDDDDD"/>
                </a:solidFill>
                <a:latin typeface="黑体" panose="02010609060101010101" pitchFamily="49" charset="-122"/>
                <a:ea typeface="黑体" panose="02010609060101010101" pitchFamily="49" charset="-122"/>
              </a:rPr>
              <a:t>单纯的价值形成过程</a:t>
            </a:r>
          </a:p>
        </p:txBody>
      </p:sp>
      <p:sp>
        <p:nvSpPr>
          <p:cNvPr id="285745" name="AutoShape 49"/>
          <p:cNvSpPr>
            <a:spLocks noChangeArrowheads="1"/>
          </p:cNvSpPr>
          <p:nvPr/>
        </p:nvSpPr>
        <p:spPr bwMode="auto">
          <a:xfrm>
            <a:off x="7885113" y="4191000"/>
            <a:ext cx="792162" cy="1223963"/>
          </a:xfrm>
          <a:prstGeom prst="wedgeRoundRectCallout">
            <a:avLst>
              <a:gd name="adj1" fmla="val -99898"/>
              <a:gd name="adj2" fmla="val -454"/>
              <a:gd name="adj3" fmla="val 16667"/>
            </a:avLst>
          </a:prstGeom>
          <a:solidFill>
            <a:srgbClr val="DDDDDD"/>
          </a:solidFill>
          <a:ln>
            <a:noFill/>
          </a:ln>
          <a:effectLst>
            <a:prstShdw prst="shdw18" dist="17961" dir="13500000">
              <a:srgbClr val="DDDDDD">
                <a:gamma/>
                <a:shade val="60000"/>
                <a:invGamma/>
              </a:srgbClr>
            </a:prstShdw>
          </a:effectLst>
          <a:extLst>
            <a:ext uri="{91240B29-F687-4F45-9708-019B960494DF}">
              <a14:hiddenLine xmlns="" xmlns:a14="http://schemas.microsoft.com/office/drawing/2010/main" w="9525" algn="ctr">
                <a:solidFill>
                  <a:schemeClr val="tx1"/>
                </a:solidFill>
                <a:miter lim="800000"/>
                <a:headEnd/>
                <a:tailEnd/>
              </a14:hiddenLine>
            </a:ext>
          </a:extLst>
        </p:spPr>
        <p:txBody>
          <a:bodyPr lIns="0" tIns="10800" rIns="0" bIns="10800" anchor="ctr" anchorCtr="1"/>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lnSpc>
                <a:spcPct val="85000"/>
              </a:lnSpc>
            </a:pPr>
            <a:r>
              <a:rPr lang="zh-CN" altLang="en-US">
                <a:solidFill>
                  <a:srgbClr val="333333"/>
                </a:solidFill>
                <a:latin typeface="黑体" panose="02010609060101010101" pitchFamily="49" charset="-122"/>
                <a:ea typeface="黑体" panose="02010609060101010101" pitchFamily="49" charset="-122"/>
              </a:rPr>
              <a:t>剩余</a:t>
            </a:r>
          </a:p>
          <a:p>
            <a:pPr algn="ctr">
              <a:lnSpc>
                <a:spcPct val="85000"/>
              </a:lnSpc>
            </a:pPr>
            <a:r>
              <a:rPr lang="zh-CN" altLang="en-US">
                <a:solidFill>
                  <a:srgbClr val="333333"/>
                </a:solidFill>
                <a:latin typeface="黑体" panose="02010609060101010101" pitchFamily="49" charset="-122"/>
                <a:ea typeface="黑体" panose="02010609060101010101" pitchFamily="49" charset="-122"/>
              </a:rPr>
              <a:t>价值</a:t>
            </a:r>
          </a:p>
          <a:p>
            <a:pPr algn="ctr">
              <a:lnSpc>
                <a:spcPct val="85000"/>
              </a:lnSpc>
            </a:pPr>
            <a:r>
              <a:rPr lang="zh-CN" altLang="en-US">
                <a:solidFill>
                  <a:srgbClr val="333333"/>
                </a:solidFill>
                <a:latin typeface="黑体" panose="02010609060101010101" pitchFamily="49" charset="-122"/>
                <a:ea typeface="黑体" panose="02010609060101010101" pitchFamily="49" charset="-122"/>
              </a:rPr>
              <a:t>生产</a:t>
            </a:r>
          </a:p>
          <a:p>
            <a:pPr algn="ctr">
              <a:lnSpc>
                <a:spcPct val="85000"/>
              </a:lnSpc>
            </a:pPr>
            <a:r>
              <a:rPr lang="zh-CN" altLang="en-US">
                <a:solidFill>
                  <a:srgbClr val="333333"/>
                </a:solidFill>
                <a:latin typeface="黑体" panose="02010609060101010101" pitchFamily="49" charset="-122"/>
                <a:ea typeface="黑体" panose="02010609060101010101" pitchFamily="49" charset="-122"/>
              </a:rPr>
              <a:t>过程</a:t>
            </a:r>
          </a:p>
        </p:txBody>
      </p:sp>
      <p:sp>
        <p:nvSpPr>
          <p:cNvPr id="285747" name="Oval 51"/>
          <p:cNvSpPr>
            <a:spLocks noChangeArrowheads="1"/>
          </p:cNvSpPr>
          <p:nvPr/>
        </p:nvSpPr>
        <p:spPr bwMode="auto">
          <a:xfrm>
            <a:off x="4779963" y="3562350"/>
            <a:ext cx="142875" cy="144463"/>
          </a:xfrm>
          <a:prstGeom prst="ellipse">
            <a:avLst/>
          </a:prstGeom>
          <a:gradFill rotWithShape="1">
            <a:gsLst>
              <a:gs pos="0">
                <a:srgbClr val="FF0000"/>
              </a:gs>
              <a:gs pos="100000">
                <a:srgbClr val="FF0000">
                  <a:gamma/>
                  <a:shade val="46275"/>
                  <a:invGamma/>
                </a:srgbClr>
              </a:gs>
            </a:gsLst>
            <a:path path="rect">
              <a:fillToRect l="100000" t="100000"/>
            </a:path>
          </a:gradFill>
          <a:ln>
            <a:noFill/>
          </a:ln>
          <a:effectLst/>
          <a:extLst>
            <a:ext uri="{91240B29-F687-4F45-9708-019B960494DF}">
              <a14:hiddenLine xmlns="" xmlns:a14="http://schemas.microsoft.com/office/drawing/2010/main" w="9525" algn="ctr">
                <a:solidFill>
                  <a:schemeClr val="tx1"/>
                </a:solidFill>
                <a:round/>
                <a:headEnd/>
                <a:tailEnd/>
              </a14:hiddenLine>
            </a:ext>
            <a:ext uri="{AF507438-7753-43E0-B8FC-AC1667EBCBE1}">
              <a14:hiddenEffects xmlns="" xmlns:a14="http://schemas.microsoft.com/office/drawing/2010/main">
                <a:effectLst>
                  <a:outerShdw dist="17961" dir="13500000" algn="ctr" rotWithShape="0">
                    <a:srgbClr val="FF0000">
                      <a:gamma/>
                      <a:shade val="60000"/>
                      <a:invGamma/>
                    </a:srgbClr>
                  </a:outerShdw>
                </a:effectLst>
              </a14:hiddenEffects>
            </a:ext>
          </a:extLst>
        </p:spPr>
        <p:txBody>
          <a:bodyPr wrap="none" tIns="46800" bIns="46800" anchor="ctr"/>
          <a:lstStyle/>
          <a:p>
            <a:endParaRPr lang="zh-CN" altLang="en-US"/>
          </a:p>
        </p:txBody>
      </p:sp>
      <p:grpSp>
        <p:nvGrpSpPr>
          <p:cNvPr id="4" name="Group 61"/>
          <p:cNvGrpSpPr>
            <a:grpSpLocks/>
          </p:cNvGrpSpPr>
          <p:nvPr/>
        </p:nvGrpSpPr>
        <p:grpSpPr bwMode="auto">
          <a:xfrm>
            <a:off x="2124075" y="2420938"/>
            <a:ext cx="2735263" cy="287337"/>
            <a:chOff x="1338" y="1525"/>
            <a:chExt cx="1723" cy="181"/>
          </a:xfrm>
        </p:grpSpPr>
        <p:sp>
          <p:nvSpPr>
            <p:cNvPr id="285748" name="Line 52"/>
            <p:cNvSpPr>
              <a:spLocks noChangeShapeType="1"/>
            </p:cNvSpPr>
            <p:nvPr/>
          </p:nvSpPr>
          <p:spPr bwMode="auto">
            <a:xfrm>
              <a:off x="2789" y="1706"/>
              <a:ext cx="272" cy="0"/>
            </a:xfrm>
            <a:prstGeom prst="line">
              <a:avLst/>
            </a:prstGeom>
            <a:noFill/>
            <a:ln w="38100">
              <a:solidFill>
                <a:srgbClr val="66663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17961" dir="13500000" algn="ctr" rotWithShape="0">
                      <a:srgbClr val="666633">
                        <a:gamma/>
                        <a:shade val="60000"/>
                        <a:invGamma/>
                      </a:srgbClr>
                    </a:outerShdw>
                  </a:effectLst>
                </a14:hiddenEffects>
              </a:ext>
            </a:extLst>
          </p:spPr>
          <p:txBody>
            <a:bodyPr tIns="46800" bIns="46800" anchor="ctr"/>
            <a:lstStyle/>
            <a:p>
              <a:endParaRPr lang="zh-CN" altLang="en-US"/>
            </a:p>
          </p:txBody>
        </p:sp>
        <p:sp>
          <p:nvSpPr>
            <p:cNvPr id="285749" name="Line 53"/>
            <p:cNvSpPr>
              <a:spLocks noChangeShapeType="1"/>
            </p:cNvSpPr>
            <p:nvPr/>
          </p:nvSpPr>
          <p:spPr bwMode="auto">
            <a:xfrm>
              <a:off x="1338" y="1706"/>
              <a:ext cx="272" cy="0"/>
            </a:xfrm>
            <a:prstGeom prst="line">
              <a:avLst/>
            </a:prstGeom>
            <a:noFill/>
            <a:ln w="38100">
              <a:solidFill>
                <a:srgbClr val="99663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17961" dir="13500000" algn="ctr" rotWithShape="0">
                      <a:srgbClr val="996633">
                        <a:gamma/>
                        <a:shade val="60000"/>
                        <a:invGamma/>
                      </a:srgbClr>
                    </a:outerShdw>
                  </a:effectLst>
                </a14:hiddenEffects>
              </a:ext>
            </a:extLst>
          </p:spPr>
          <p:txBody>
            <a:bodyPr tIns="46800" bIns="46800" anchor="ctr"/>
            <a:lstStyle/>
            <a:p>
              <a:endParaRPr lang="zh-CN" altLang="en-US"/>
            </a:p>
          </p:txBody>
        </p:sp>
        <p:sp>
          <p:nvSpPr>
            <p:cNvPr id="285751" name="Line 55"/>
            <p:cNvSpPr>
              <a:spLocks noChangeShapeType="1"/>
            </p:cNvSpPr>
            <p:nvPr/>
          </p:nvSpPr>
          <p:spPr bwMode="auto">
            <a:xfrm flipV="1">
              <a:off x="1338" y="1525"/>
              <a:ext cx="0" cy="181"/>
            </a:xfrm>
            <a:prstGeom prst="line">
              <a:avLst/>
            </a:prstGeom>
            <a:noFill/>
            <a:ln w="38100">
              <a:solidFill>
                <a:srgbClr val="99663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17961" dir="13500000" algn="ctr" rotWithShape="0">
                      <a:srgbClr val="996633">
                        <a:gamma/>
                        <a:shade val="60000"/>
                        <a:invGamma/>
                      </a:srgbClr>
                    </a:outerShdw>
                  </a:effectLst>
                </a14:hiddenEffects>
              </a:ext>
            </a:extLst>
          </p:spPr>
          <p:txBody>
            <a:bodyPr tIns="46800" bIns="46800" anchor="ctr"/>
            <a:lstStyle/>
            <a:p>
              <a:endParaRPr lang="zh-CN" altLang="en-US"/>
            </a:p>
          </p:txBody>
        </p:sp>
        <p:sp>
          <p:nvSpPr>
            <p:cNvPr id="285752" name="Line 56"/>
            <p:cNvSpPr>
              <a:spLocks noChangeShapeType="1"/>
            </p:cNvSpPr>
            <p:nvPr/>
          </p:nvSpPr>
          <p:spPr bwMode="auto">
            <a:xfrm flipV="1">
              <a:off x="3061" y="1525"/>
              <a:ext cx="0" cy="181"/>
            </a:xfrm>
            <a:prstGeom prst="line">
              <a:avLst/>
            </a:prstGeom>
            <a:noFill/>
            <a:ln w="38100">
              <a:solidFill>
                <a:srgbClr val="66663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17961" dir="13500000" algn="ctr" rotWithShape="0">
                      <a:srgbClr val="666633">
                        <a:gamma/>
                        <a:shade val="60000"/>
                        <a:invGamma/>
                      </a:srgbClr>
                    </a:outerShdw>
                  </a:effectLst>
                </a14:hiddenEffects>
              </a:ext>
            </a:extLst>
          </p:spPr>
          <p:txBody>
            <a:bodyPr tIns="46800" bIns="46800" anchor="ctr"/>
            <a:lstStyle/>
            <a:p>
              <a:endParaRPr lang="zh-CN" altLang="en-US"/>
            </a:p>
          </p:txBody>
        </p:sp>
      </p:grpSp>
      <p:grpSp>
        <p:nvGrpSpPr>
          <p:cNvPr id="5" name="Group 60"/>
          <p:cNvGrpSpPr>
            <a:grpSpLocks/>
          </p:cNvGrpSpPr>
          <p:nvPr/>
        </p:nvGrpSpPr>
        <p:grpSpPr bwMode="auto">
          <a:xfrm>
            <a:off x="2374900" y="1341438"/>
            <a:ext cx="2160588" cy="539750"/>
            <a:chOff x="1496" y="845"/>
            <a:chExt cx="1361" cy="340"/>
          </a:xfrm>
        </p:grpSpPr>
        <p:sp>
          <p:nvSpPr>
            <p:cNvPr id="285727" name="Text Box 31"/>
            <p:cNvSpPr txBox="1">
              <a:spLocks noChangeArrowheads="1"/>
            </p:cNvSpPr>
            <p:nvPr/>
          </p:nvSpPr>
          <p:spPr bwMode="auto">
            <a:xfrm>
              <a:off x="1956" y="845"/>
              <a:ext cx="494" cy="34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9050" algn="ctr">
                  <a:solidFill>
                    <a:schemeClr val="tx1"/>
                  </a:solidFill>
                  <a:miter lim="800000"/>
                  <a:headEnd/>
                  <a:tailEnd/>
                </a14:hiddenLine>
              </a:ext>
              <a:ext uri="{AF507438-7753-43E0-B8FC-AC1667EBCBE1}">
                <a14:hiddenEffects xmlns="" xmlns:a14="http://schemas.microsoft.com/office/drawing/2010/main">
                  <a:effectLst>
                    <a:outerShdw dist="107763" dir="18900000" algn="ctr" rotWithShape="0">
                      <a:schemeClr val="bg2"/>
                    </a:outerShdw>
                  </a:effectLst>
                </a14:hiddenEffects>
              </a:ext>
            </a:extLst>
          </p:spPr>
          <p:txBody>
            <a:bodyPr lIns="18000" tIns="10800" rIns="18000" bIns="10800">
              <a:spAutoFit/>
            </a:bodyPr>
            <a:lstStyle/>
            <a:p>
              <a:pPr algn="ctr">
                <a:lnSpc>
                  <a:spcPct val="85000"/>
                </a:lnSpc>
              </a:pPr>
              <a:r>
                <a:rPr lang="zh-CN" altLang="en-US">
                  <a:solidFill>
                    <a:srgbClr val="996633"/>
                  </a:solidFill>
                  <a:latin typeface="Arial" panose="020B0604020202020204" pitchFamily="34" charset="0"/>
                  <a:ea typeface="隶书" panose="02010509060101010101" pitchFamily="49" charset="-122"/>
                </a:rPr>
                <a:t>交换</a:t>
              </a:r>
            </a:p>
            <a:p>
              <a:pPr algn="ctr">
                <a:lnSpc>
                  <a:spcPct val="85000"/>
                </a:lnSpc>
              </a:pPr>
              <a:r>
                <a:rPr lang="zh-CN" altLang="en-US">
                  <a:solidFill>
                    <a:srgbClr val="666633"/>
                  </a:solidFill>
                  <a:latin typeface="Arial" panose="020B0604020202020204" pitchFamily="34" charset="0"/>
                  <a:ea typeface="隶书" panose="02010509060101010101" pitchFamily="49" charset="-122"/>
                </a:rPr>
                <a:t>买卖</a:t>
              </a:r>
            </a:p>
          </p:txBody>
        </p:sp>
        <p:sp>
          <p:nvSpPr>
            <p:cNvPr id="285753" name="Line 57"/>
            <p:cNvSpPr>
              <a:spLocks noChangeShapeType="1"/>
            </p:cNvSpPr>
            <p:nvPr/>
          </p:nvSpPr>
          <p:spPr bwMode="auto">
            <a:xfrm>
              <a:off x="1496" y="1032"/>
              <a:ext cx="1361" cy="0"/>
            </a:xfrm>
            <a:prstGeom prst="line">
              <a:avLst/>
            </a:prstGeom>
            <a:noFill/>
            <a:ln w="19050">
              <a:solidFill>
                <a:srgbClr val="666633"/>
              </a:solidFill>
              <a:round/>
              <a:headEnd type="arrow" w="med" len="med"/>
              <a:tailEnd type="arrow" w="med" len="med"/>
            </a:ln>
            <a:effectLst>
              <a:outerShdw dist="45791" dir="18221404" algn="ctr" rotWithShape="0">
                <a:srgbClr val="996633"/>
              </a:outerShdw>
            </a:effectLst>
            <a:extLst>
              <a:ext uri="{909E8E84-426E-40DD-AFC4-6F175D3DCCD1}">
                <a14:hiddenFill xmlns="" xmlns:a14="http://schemas.microsoft.com/office/drawing/2010/main">
                  <a:noFill/>
                </a14:hiddenFill>
              </a:ext>
            </a:extLst>
          </p:spPr>
          <p:txBody>
            <a:bodyPr tIns="46800" bIns="46800" anchor="ctr"/>
            <a:lstStyle/>
            <a:p>
              <a:endParaRPr lang="zh-CN" altLang="en-US"/>
            </a:p>
          </p:txBody>
        </p:sp>
      </p:grpSp>
    </p:spTree>
    <p:extLst>
      <p:ext uri="{BB962C8B-B14F-4D97-AF65-F5344CB8AC3E}">
        <p14:creationId xmlns="" xmlns:p14="http://schemas.microsoft.com/office/powerpoint/2010/main" val="168013133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7" presetClass="entr" presetSubtype="0" repeatCount="3000" fill="hold" grpId="0" nodeType="afterEffect">
                                  <p:stCondLst>
                                    <p:cond delay="0"/>
                                  </p:stCondLst>
                                  <p:iterate type="lt">
                                    <p:tmPct val="50000"/>
                                  </p:iterate>
                                  <p:childTnLst>
                                    <p:set>
                                      <p:cBhvr>
                                        <p:cTn id="6" dur="1" fill="hold">
                                          <p:stCondLst>
                                            <p:cond delay="0"/>
                                          </p:stCondLst>
                                        </p:cTn>
                                        <p:tgtEl>
                                          <p:spTgt spid="285706"/>
                                        </p:tgtEl>
                                        <p:attrNameLst>
                                          <p:attrName>style.visibility</p:attrName>
                                        </p:attrNameLst>
                                      </p:cBhvr>
                                      <p:to>
                                        <p:strVal val="visible"/>
                                      </p:to>
                                    </p:set>
                                    <p:anim calcmode="discrete" valueType="clr">
                                      <p:cBhvr override="childStyle">
                                        <p:cTn id="7" dur="300"/>
                                        <p:tgtEl>
                                          <p:spTgt spid="285706"/>
                                        </p:tgtEl>
                                        <p:attrNameLst>
                                          <p:attrName>style.color</p:attrName>
                                        </p:attrNameLst>
                                      </p:cBhvr>
                                      <p:tavLst>
                                        <p:tav tm="0">
                                          <p:val>
                                            <p:clrVal>
                                              <a:srgbClr val="666633"/>
                                            </p:clrVal>
                                          </p:val>
                                        </p:tav>
                                        <p:tav tm="50000">
                                          <p:val>
                                            <p:clrVal>
                                              <a:srgbClr val="996633"/>
                                            </p:clrVal>
                                          </p:val>
                                        </p:tav>
                                      </p:tavLst>
                                    </p:anim>
                                    <p:anim calcmode="discrete" valueType="clr">
                                      <p:cBhvr>
                                        <p:cTn id="8" dur="300"/>
                                        <p:tgtEl>
                                          <p:spTgt spid="285706"/>
                                        </p:tgtEl>
                                        <p:attrNameLst>
                                          <p:attrName>fillcolor</p:attrName>
                                        </p:attrNameLst>
                                      </p:cBhvr>
                                      <p:tavLst>
                                        <p:tav tm="0">
                                          <p:val>
                                            <p:clrVal>
                                              <a:schemeClr val="accent2"/>
                                            </p:clrVal>
                                          </p:val>
                                        </p:tav>
                                        <p:tav tm="50000">
                                          <p:val>
                                            <p:clrVal>
                                              <a:schemeClr val="hlink"/>
                                            </p:clrVal>
                                          </p:val>
                                        </p:tav>
                                      </p:tavLst>
                                    </p:anim>
                                    <p:set>
                                      <p:cBhvr>
                                        <p:cTn id="9" dur="300"/>
                                        <p:tgtEl>
                                          <p:spTgt spid="285706"/>
                                        </p:tgtEl>
                                        <p:attrNameLst>
                                          <p:attrName>fill.type</p:attrName>
                                        </p:attrNameLst>
                                      </p:cBhvr>
                                      <p:to>
                                        <p:strVal val="solid"/>
                                      </p:to>
                                    </p:set>
                                  </p:childTnLst>
                                </p:cTn>
                              </p:par>
                            </p:childTnLst>
                          </p:cTn>
                        </p:par>
                        <p:par>
                          <p:cTn id="10" fill="hold" nodeType="afterGroup">
                            <p:stCondLst>
                              <p:cond delay="2250"/>
                            </p:stCondLst>
                            <p:childTnLst>
                              <p:par>
                                <p:cTn id="11" presetID="3" presetClass="entr" presetSubtype="10" fill="hold" grpId="0" nodeType="afterEffect">
                                  <p:stCondLst>
                                    <p:cond delay="0"/>
                                  </p:stCondLst>
                                  <p:childTnLst>
                                    <p:set>
                                      <p:cBhvr>
                                        <p:cTn id="12" dur="1" fill="hold">
                                          <p:stCondLst>
                                            <p:cond delay="0"/>
                                          </p:stCondLst>
                                        </p:cTn>
                                        <p:tgtEl>
                                          <p:spTgt spid="285746"/>
                                        </p:tgtEl>
                                        <p:attrNameLst>
                                          <p:attrName>style.visibility</p:attrName>
                                        </p:attrNameLst>
                                      </p:cBhvr>
                                      <p:to>
                                        <p:strVal val="visible"/>
                                      </p:to>
                                    </p:set>
                                    <p:animEffect transition="in" filter="blinds(horizontal)">
                                      <p:cBhvr>
                                        <p:cTn id="13" dur="1000"/>
                                        <p:tgtEl>
                                          <p:spTgt spid="285746"/>
                                        </p:tgtEl>
                                      </p:cBhvr>
                                    </p:animEffect>
                                  </p:childTnLst>
                                </p:cTn>
                              </p:par>
                            </p:childTnLst>
                          </p:cTn>
                        </p:par>
                        <p:par>
                          <p:cTn id="14" fill="hold" nodeType="afterGroup">
                            <p:stCondLst>
                              <p:cond delay="3250"/>
                            </p:stCondLst>
                            <p:childTnLst>
                              <p:par>
                                <p:cTn id="15" presetID="12" presetClass="entr" presetSubtype="4" fill="hold" nodeType="after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slide(fromBottom)">
                                      <p:cBhvr>
                                        <p:cTn id="17" dur="1000"/>
                                        <p:tgtEl>
                                          <p:spTgt spid="4"/>
                                        </p:tgtEl>
                                      </p:cBhvr>
                                    </p:animEffect>
                                  </p:childTnLst>
                                </p:cTn>
                              </p:par>
                            </p:childTnLst>
                          </p:cTn>
                        </p:par>
                        <p:par>
                          <p:cTn id="18" fill="hold" nodeType="afterGroup">
                            <p:stCondLst>
                              <p:cond delay="4250"/>
                            </p:stCondLst>
                            <p:childTnLst>
                              <p:par>
                                <p:cTn id="19" presetID="12" presetClass="entr" presetSubtype="4" fill="hold" grpId="0" nodeType="afterEffect">
                                  <p:stCondLst>
                                    <p:cond delay="0"/>
                                  </p:stCondLst>
                                  <p:childTnLst>
                                    <p:set>
                                      <p:cBhvr>
                                        <p:cTn id="20" dur="1" fill="hold">
                                          <p:stCondLst>
                                            <p:cond delay="0"/>
                                          </p:stCondLst>
                                        </p:cTn>
                                        <p:tgtEl>
                                          <p:spTgt spid="285713"/>
                                        </p:tgtEl>
                                        <p:attrNameLst>
                                          <p:attrName>style.visibility</p:attrName>
                                        </p:attrNameLst>
                                      </p:cBhvr>
                                      <p:to>
                                        <p:strVal val="visible"/>
                                      </p:to>
                                    </p:set>
                                    <p:animEffect transition="in" filter="slide(fromBottom)">
                                      <p:cBhvr>
                                        <p:cTn id="21" dur="1000"/>
                                        <p:tgtEl>
                                          <p:spTgt spid="285713"/>
                                        </p:tgtEl>
                                      </p:cBhvr>
                                    </p:animEffect>
                                  </p:childTnLst>
                                </p:cTn>
                              </p:par>
                            </p:childTnLst>
                          </p:cTn>
                        </p:par>
                        <p:par>
                          <p:cTn id="22" fill="hold" nodeType="afterGroup">
                            <p:stCondLst>
                              <p:cond delay="5250"/>
                            </p:stCondLst>
                            <p:childTnLst>
                              <p:par>
                                <p:cTn id="23" presetID="12" presetClass="entr" presetSubtype="4" fill="hold" grpId="0" nodeType="afterEffect">
                                  <p:stCondLst>
                                    <p:cond delay="0"/>
                                  </p:stCondLst>
                                  <p:childTnLst>
                                    <p:set>
                                      <p:cBhvr>
                                        <p:cTn id="24" dur="1" fill="hold">
                                          <p:stCondLst>
                                            <p:cond delay="0"/>
                                          </p:stCondLst>
                                        </p:cTn>
                                        <p:tgtEl>
                                          <p:spTgt spid="285700"/>
                                        </p:tgtEl>
                                        <p:attrNameLst>
                                          <p:attrName>style.visibility</p:attrName>
                                        </p:attrNameLst>
                                      </p:cBhvr>
                                      <p:to>
                                        <p:strVal val="visible"/>
                                      </p:to>
                                    </p:set>
                                    <p:animEffect transition="in" filter="slide(fromBottom)">
                                      <p:cBhvr>
                                        <p:cTn id="25" dur="1000"/>
                                        <p:tgtEl>
                                          <p:spTgt spid="285700"/>
                                        </p:tgtEl>
                                      </p:cBhvr>
                                    </p:animEffect>
                                  </p:childTnLst>
                                </p:cTn>
                              </p:par>
                            </p:childTnLst>
                          </p:cTn>
                        </p:par>
                        <p:par>
                          <p:cTn id="26" fill="hold" nodeType="afterGroup">
                            <p:stCondLst>
                              <p:cond delay="6250"/>
                            </p:stCondLst>
                            <p:childTnLst>
                              <p:par>
                                <p:cTn id="27" presetID="12" presetClass="entr" presetSubtype="4" fill="hold" grpId="0" nodeType="afterEffect">
                                  <p:stCondLst>
                                    <p:cond delay="0"/>
                                  </p:stCondLst>
                                  <p:childTnLst>
                                    <p:set>
                                      <p:cBhvr>
                                        <p:cTn id="28" dur="1" fill="hold">
                                          <p:stCondLst>
                                            <p:cond delay="0"/>
                                          </p:stCondLst>
                                        </p:cTn>
                                        <p:tgtEl>
                                          <p:spTgt spid="285732"/>
                                        </p:tgtEl>
                                        <p:attrNameLst>
                                          <p:attrName>style.visibility</p:attrName>
                                        </p:attrNameLst>
                                      </p:cBhvr>
                                      <p:to>
                                        <p:strVal val="visible"/>
                                      </p:to>
                                    </p:set>
                                    <p:animEffect transition="in" filter="slide(fromBottom)">
                                      <p:cBhvr>
                                        <p:cTn id="29" dur="1000"/>
                                        <p:tgtEl>
                                          <p:spTgt spid="285732"/>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285715"/>
                                        </p:tgtEl>
                                        <p:attrNameLst>
                                          <p:attrName>style.visibility</p:attrName>
                                        </p:attrNameLst>
                                      </p:cBhvr>
                                      <p:to>
                                        <p:strVal val="visible"/>
                                      </p:to>
                                    </p:set>
                                  </p:childTnLst>
                                </p:cTn>
                              </p:par>
                            </p:childTnLst>
                          </p:cTn>
                        </p:par>
                        <p:par>
                          <p:cTn id="34" fill="hold" nodeType="afterGroup">
                            <p:stCondLst>
                              <p:cond delay="0"/>
                            </p:stCondLst>
                            <p:childTnLst>
                              <p:par>
                                <p:cTn id="35" presetID="1" presetClass="entr" presetSubtype="0" fill="hold" grpId="0" nodeType="afterEffect">
                                  <p:stCondLst>
                                    <p:cond delay="0"/>
                                  </p:stCondLst>
                                  <p:childTnLst>
                                    <p:set>
                                      <p:cBhvr>
                                        <p:cTn id="36" dur="1" fill="hold">
                                          <p:stCondLst>
                                            <p:cond delay="0"/>
                                          </p:stCondLst>
                                        </p:cTn>
                                        <p:tgtEl>
                                          <p:spTgt spid="285718"/>
                                        </p:tgtEl>
                                        <p:attrNameLst>
                                          <p:attrName>style.visibility</p:attrName>
                                        </p:attrNameLst>
                                      </p:cBhvr>
                                      <p:to>
                                        <p:strVal val="visible"/>
                                      </p:to>
                                    </p:set>
                                  </p:childTnLst>
                                </p:cTn>
                              </p:par>
                            </p:childTnLst>
                          </p:cTn>
                        </p:par>
                        <p:par>
                          <p:cTn id="37" fill="hold" nodeType="afterGroup">
                            <p:stCondLst>
                              <p:cond delay="0"/>
                            </p:stCondLst>
                            <p:childTnLst>
                              <p:par>
                                <p:cTn id="38" presetID="1" presetClass="entr" presetSubtype="0" fill="hold" grpId="0" nodeType="afterEffect">
                                  <p:stCondLst>
                                    <p:cond delay="500"/>
                                  </p:stCondLst>
                                  <p:childTnLst>
                                    <p:set>
                                      <p:cBhvr>
                                        <p:cTn id="39" dur="1" fill="hold">
                                          <p:stCondLst>
                                            <p:cond delay="0"/>
                                          </p:stCondLst>
                                        </p:cTn>
                                        <p:tgtEl>
                                          <p:spTgt spid="285714"/>
                                        </p:tgtEl>
                                        <p:attrNameLst>
                                          <p:attrName>style.visibility</p:attrName>
                                        </p:attrNameLst>
                                      </p:cBhvr>
                                      <p:to>
                                        <p:strVal val="visible"/>
                                      </p:to>
                                    </p:set>
                                  </p:childTnLst>
                                </p:cTn>
                              </p:par>
                            </p:childTnLst>
                          </p:cTn>
                        </p:par>
                        <p:par>
                          <p:cTn id="40" fill="hold" nodeType="afterGroup">
                            <p:stCondLst>
                              <p:cond delay="500"/>
                            </p:stCondLst>
                            <p:childTnLst>
                              <p:par>
                                <p:cTn id="41" presetID="1" presetClass="entr" presetSubtype="0" fill="hold" grpId="0" nodeType="afterEffect">
                                  <p:stCondLst>
                                    <p:cond delay="0"/>
                                  </p:stCondLst>
                                  <p:childTnLst>
                                    <p:set>
                                      <p:cBhvr>
                                        <p:cTn id="42" dur="1" fill="hold">
                                          <p:stCondLst>
                                            <p:cond delay="0"/>
                                          </p:stCondLst>
                                        </p:cTn>
                                        <p:tgtEl>
                                          <p:spTgt spid="285717"/>
                                        </p:tgtEl>
                                        <p:attrNameLst>
                                          <p:attrName>style.visibility</p:attrName>
                                        </p:attrNameLst>
                                      </p:cBhvr>
                                      <p:to>
                                        <p:strVal val="visible"/>
                                      </p:to>
                                    </p:set>
                                  </p:childTnLst>
                                </p:cTn>
                              </p:par>
                            </p:childTnLst>
                          </p:cTn>
                        </p:par>
                        <p:par>
                          <p:cTn id="43" fill="hold" nodeType="afterGroup">
                            <p:stCondLst>
                              <p:cond delay="500"/>
                            </p:stCondLst>
                            <p:childTnLst>
                              <p:par>
                                <p:cTn id="44" presetID="12" presetClass="entr" presetSubtype="2" fill="hold" grpId="0" nodeType="afterEffect">
                                  <p:stCondLst>
                                    <p:cond delay="0"/>
                                  </p:stCondLst>
                                  <p:childTnLst>
                                    <p:set>
                                      <p:cBhvr>
                                        <p:cTn id="45" dur="1" fill="hold">
                                          <p:stCondLst>
                                            <p:cond delay="0"/>
                                          </p:stCondLst>
                                        </p:cTn>
                                        <p:tgtEl>
                                          <p:spTgt spid="285698"/>
                                        </p:tgtEl>
                                        <p:attrNameLst>
                                          <p:attrName>style.visibility</p:attrName>
                                        </p:attrNameLst>
                                      </p:cBhvr>
                                      <p:to>
                                        <p:strVal val="visible"/>
                                      </p:to>
                                    </p:set>
                                    <p:animEffect transition="in" filter="slide(fromRight)">
                                      <p:cBhvr>
                                        <p:cTn id="46" dur="1000"/>
                                        <p:tgtEl>
                                          <p:spTgt spid="285698"/>
                                        </p:tgtEl>
                                      </p:cBhvr>
                                    </p:animEffect>
                                  </p:childTnLst>
                                </p:cTn>
                              </p:par>
                            </p:childTnLst>
                          </p:cTn>
                        </p:par>
                        <p:par>
                          <p:cTn id="47" fill="hold" nodeType="afterGroup">
                            <p:stCondLst>
                              <p:cond delay="1500"/>
                            </p:stCondLst>
                            <p:childTnLst>
                              <p:par>
                                <p:cTn id="48" presetID="1" presetClass="entr" presetSubtype="0" fill="hold" grpId="0" nodeType="afterEffect">
                                  <p:stCondLst>
                                    <p:cond delay="0"/>
                                  </p:stCondLst>
                                  <p:childTnLst>
                                    <p:set>
                                      <p:cBhvr>
                                        <p:cTn id="49" dur="1" fill="hold">
                                          <p:stCondLst>
                                            <p:cond delay="0"/>
                                          </p:stCondLst>
                                        </p:cTn>
                                        <p:tgtEl>
                                          <p:spTgt spid="285731"/>
                                        </p:tgtEl>
                                        <p:attrNameLst>
                                          <p:attrName>style.visibility</p:attrName>
                                        </p:attrNameLst>
                                      </p:cBhvr>
                                      <p:to>
                                        <p:strVal val="visible"/>
                                      </p:to>
                                    </p:set>
                                  </p:childTnLst>
                                </p:cTn>
                              </p:par>
                            </p:childTnLst>
                          </p:cTn>
                        </p:par>
                        <p:par>
                          <p:cTn id="50" fill="hold" nodeType="afterGroup">
                            <p:stCondLst>
                              <p:cond delay="1500"/>
                            </p:stCondLst>
                            <p:childTnLst>
                              <p:par>
                                <p:cTn id="51" presetID="16" presetClass="entr" presetSubtype="37" fill="hold" nodeType="afterEffect">
                                  <p:stCondLst>
                                    <p:cond delay="0"/>
                                  </p:stCondLst>
                                  <p:childTnLst>
                                    <p:set>
                                      <p:cBhvr>
                                        <p:cTn id="52" dur="1" fill="hold">
                                          <p:stCondLst>
                                            <p:cond delay="0"/>
                                          </p:stCondLst>
                                        </p:cTn>
                                        <p:tgtEl>
                                          <p:spTgt spid="5"/>
                                        </p:tgtEl>
                                        <p:attrNameLst>
                                          <p:attrName>style.visibility</p:attrName>
                                        </p:attrNameLst>
                                      </p:cBhvr>
                                      <p:to>
                                        <p:strVal val="visible"/>
                                      </p:to>
                                    </p:set>
                                    <p:animEffect transition="in" filter="barn(outVertical)">
                                      <p:cBhvr>
                                        <p:cTn id="53" dur="2000"/>
                                        <p:tgtEl>
                                          <p:spTgt spid="5"/>
                                        </p:tgtEl>
                                      </p:cBhvr>
                                    </p:animEffect>
                                  </p:childTnLst>
                                </p:cTn>
                              </p:par>
                            </p:childTnLst>
                          </p:cTn>
                        </p:par>
                        <p:par>
                          <p:cTn id="54" fill="hold" nodeType="afterGroup">
                            <p:stCondLst>
                              <p:cond delay="3500"/>
                            </p:stCondLst>
                            <p:childTnLst>
                              <p:par>
                                <p:cTn id="55" presetID="12" presetClass="entr" presetSubtype="4" fill="hold" nodeType="afterEffect">
                                  <p:stCondLst>
                                    <p:cond delay="0"/>
                                  </p:stCondLst>
                                  <p:childTnLst>
                                    <p:set>
                                      <p:cBhvr>
                                        <p:cTn id="56" dur="1" fill="hold">
                                          <p:stCondLst>
                                            <p:cond delay="0"/>
                                          </p:stCondLst>
                                        </p:cTn>
                                        <p:tgtEl>
                                          <p:spTgt spid="2"/>
                                        </p:tgtEl>
                                        <p:attrNameLst>
                                          <p:attrName>style.visibility</p:attrName>
                                        </p:attrNameLst>
                                      </p:cBhvr>
                                      <p:to>
                                        <p:strVal val="visible"/>
                                      </p:to>
                                    </p:set>
                                    <p:animEffect transition="in" filter="slide(fromBottom)">
                                      <p:cBhvr>
                                        <p:cTn id="57" dur="1000"/>
                                        <p:tgtEl>
                                          <p:spTgt spid="2"/>
                                        </p:tgtEl>
                                      </p:cBhvr>
                                    </p:animEffect>
                                  </p:childTnLst>
                                </p:cTn>
                              </p:par>
                            </p:childTnLst>
                          </p:cTn>
                        </p:par>
                        <p:par>
                          <p:cTn id="58" fill="hold" nodeType="afterGroup">
                            <p:stCondLst>
                              <p:cond delay="4500"/>
                            </p:stCondLst>
                            <p:childTnLst>
                              <p:par>
                                <p:cTn id="59" presetID="1" presetClass="entr" presetSubtype="0" fill="hold" grpId="0" nodeType="afterEffect">
                                  <p:stCondLst>
                                    <p:cond delay="0"/>
                                  </p:stCondLst>
                                  <p:childTnLst>
                                    <p:set>
                                      <p:cBhvr>
                                        <p:cTn id="60" dur="1" fill="hold">
                                          <p:stCondLst>
                                            <p:cond delay="0"/>
                                          </p:stCondLst>
                                        </p:cTn>
                                        <p:tgtEl>
                                          <p:spTgt spid="285730"/>
                                        </p:tgtEl>
                                        <p:attrNameLst>
                                          <p:attrName>style.visibility</p:attrName>
                                        </p:attrNameLst>
                                      </p:cBhvr>
                                      <p:to>
                                        <p:strVal val="visible"/>
                                      </p:to>
                                    </p:set>
                                  </p:childTnLst>
                                </p:cTn>
                              </p:par>
                            </p:childTnLst>
                          </p:cTn>
                        </p:par>
                        <p:par>
                          <p:cTn id="61" fill="hold" nodeType="afterGroup">
                            <p:stCondLst>
                              <p:cond delay="4500"/>
                            </p:stCondLst>
                            <p:childTnLst>
                              <p:par>
                                <p:cTn id="62" presetID="12" presetClass="entr" presetSubtype="8" fill="hold" grpId="0" nodeType="afterEffect">
                                  <p:stCondLst>
                                    <p:cond delay="0"/>
                                  </p:stCondLst>
                                  <p:childTnLst>
                                    <p:set>
                                      <p:cBhvr>
                                        <p:cTn id="63" dur="1" fill="hold">
                                          <p:stCondLst>
                                            <p:cond delay="0"/>
                                          </p:stCondLst>
                                        </p:cTn>
                                        <p:tgtEl>
                                          <p:spTgt spid="285729"/>
                                        </p:tgtEl>
                                        <p:attrNameLst>
                                          <p:attrName>style.visibility</p:attrName>
                                        </p:attrNameLst>
                                      </p:cBhvr>
                                      <p:to>
                                        <p:strVal val="visible"/>
                                      </p:to>
                                    </p:set>
                                    <p:animEffect transition="in" filter="slide(fromLeft)">
                                      <p:cBhvr>
                                        <p:cTn id="64" dur="1000"/>
                                        <p:tgtEl>
                                          <p:spTgt spid="285729"/>
                                        </p:tgtEl>
                                      </p:cBhvr>
                                    </p:animEffect>
                                  </p:childTnLst>
                                </p:cTn>
                              </p:par>
                            </p:childTnLst>
                          </p:cTn>
                        </p:par>
                        <p:par>
                          <p:cTn id="65" fill="hold" nodeType="afterGroup">
                            <p:stCondLst>
                              <p:cond delay="5500"/>
                            </p:stCondLst>
                            <p:childTnLst>
                              <p:par>
                                <p:cTn id="66" presetID="1" presetClass="entr" presetSubtype="0" fill="hold" grpId="0" nodeType="afterEffect">
                                  <p:stCondLst>
                                    <p:cond delay="0"/>
                                  </p:stCondLst>
                                  <p:childTnLst>
                                    <p:set>
                                      <p:cBhvr>
                                        <p:cTn id="67" dur="1" fill="hold">
                                          <p:stCondLst>
                                            <p:cond delay="0"/>
                                          </p:stCondLst>
                                        </p:cTn>
                                        <p:tgtEl>
                                          <p:spTgt spid="285716"/>
                                        </p:tgtEl>
                                        <p:attrNameLst>
                                          <p:attrName>style.visibility</p:attrName>
                                        </p:attrNameLst>
                                      </p:cBhvr>
                                      <p:to>
                                        <p:strVal val="visible"/>
                                      </p:to>
                                    </p:set>
                                  </p:childTnLst>
                                </p:cTn>
                              </p:par>
                            </p:childTnLst>
                          </p:cTn>
                        </p:par>
                      </p:childTnLst>
                    </p:cTn>
                  </p:par>
                  <p:par>
                    <p:cTn id="68" fill="hold" nodeType="clickPar">
                      <p:stCondLst>
                        <p:cond delay="indefinite"/>
                      </p:stCondLst>
                      <p:childTnLst>
                        <p:par>
                          <p:cTn id="69" fill="hold" nodeType="withGroup">
                            <p:stCondLst>
                              <p:cond delay="0"/>
                            </p:stCondLst>
                            <p:childTnLst>
                              <p:par>
                                <p:cTn id="70" presetID="12" presetClass="entr" presetSubtype="1" fill="hold" nodeType="clickEffect">
                                  <p:stCondLst>
                                    <p:cond delay="0"/>
                                  </p:stCondLst>
                                  <p:childTnLst>
                                    <p:set>
                                      <p:cBhvr>
                                        <p:cTn id="71" dur="1" fill="hold">
                                          <p:stCondLst>
                                            <p:cond delay="0"/>
                                          </p:stCondLst>
                                        </p:cTn>
                                        <p:tgtEl>
                                          <p:spTgt spid="3"/>
                                        </p:tgtEl>
                                        <p:attrNameLst>
                                          <p:attrName>style.visibility</p:attrName>
                                        </p:attrNameLst>
                                      </p:cBhvr>
                                      <p:to>
                                        <p:strVal val="visible"/>
                                      </p:to>
                                    </p:set>
                                    <p:animEffect transition="in" filter="slide(fromTop)">
                                      <p:cBhvr>
                                        <p:cTn id="72" dur="1000"/>
                                        <p:tgtEl>
                                          <p:spTgt spid="3"/>
                                        </p:tgtEl>
                                      </p:cBhvr>
                                    </p:animEffect>
                                  </p:childTnLst>
                                </p:cTn>
                              </p:par>
                            </p:childTnLst>
                          </p:cTn>
                        </p:par>
                        <p:par>
                          <p:cTn id="73" fill="hold" nodeType="afterGroup">
                            <p:stCondLst>
                              <p:cond delay="1000"/>
                            </p:stCondLst>
                            <p:childTnLst>
                              <p:par>
                                <p:cTn id="74" presetID="4" presetClass="entr" presetSubtype="32" fill="hold" grpId="0" nodeType="afterEffect">
                                  <p:stCondLst>
                                    <p:cond delay="0"/>
                                  </p:stCondLst>
                                  <p:childTnLst>
                                    <p:set>
                                      <p:cBhvr>
                                        <p:cTn id="75" dur="1" fill="hold">
                                          <p:stCondLst>
                                            <p:cond delay="0"/>
                                          </p:stCondLst>
                                        </p:cTn>
                                        <p:tgtEl>
                                          <p:spTgt spid="285707"/>
                                        </p:tgtEl>
                                        <p:attrNameLst>
                                          <p:attrName>style.visibility</p:attrName>
                                        </p:attrNameLst>
                                      </p:cBhvr>
                                      <p:to>
                                        <p:strVal val="visible"/>
                                      </p:to>
                                    </p:set>
                                    <p:animEffect transition="in" filter="box(out)">
                                      <p:cBhvr>
                                        <p:cTn id="76" dur="1000"/>
                                        <p:tgtEl>
                                          <p:spTgt spid="285707"/>
                                        </p:tgtEl>
                                      </p:cBhvr>
                                    </p:animEffect>
                                  </p:childTnLst>
                                </p:cTn>
                              </p:par>
                            </p:childTnLst>
                          </p:cTn>
                        </p:par>
                        <p:par>
                          <p:cTn id="77" fill="hold" nodeType="afterGroup">
                            <p:stCondLst>
                              <p:cond delay="2000"/>
                            </p:stCondLst>
                            <p:childTnLst>
                              <p:par>
                                <p:cTn id="78" presetID="4" presetClass="entr" presetSubtype="32" fill="hold" grpId="0" nodeType="afterEffect">
                                  <p:stCondLst>
                                    <p:cond delay="0"/>
                                  </p:stCondLst>
                                  <p:childTnLst>
                                    <p:set>
                                      <p:cBhvr>
                                        <p:cTn id="79" dur="1" fill="hold">
                                          <p:stCondLst>
                                            <p:cond delay="0"/>
                                          </p:stCondLst>
                                        </p:cTn>
                                        <p:tgtEl>
                                          <p:spTgt spid="285708"/>
                                        </p:tgtEl>
                                        <p:attrNameLst>
                                          <p:attrName>style.visibility</p:attrName>
                                        </p:attrNameLst>
                                      </p:cBhvr>
                                      <p:to>
                                        <p:strVal val="visible"/>
                                      </p:to>
                                    </p:set>
                                    <p:animEffect transition="in" filter="box(out)">
                                      <p:cBhvr>
                                        <p:cTn id="80" dur="1000"/>
                                        <p:tgtEl>
                                          <p:spTgt spid="285708"/>
                                        </p:tgtEl>
                                      </p:cBhvr>
                                    </p:animEffect>
                                  </p:childTnLst>
                                </p:cTn>
                              </p:par>
                            </p:childTnLst>
                          </p:cTn>
                        </p:par>
                        <p:par>
                          <p:cTn id="81" fill="hold" nodeType="afterGroup">
                            <p:stCondLst>
                              <p:cond delay="3000"/>
                            </p:stCondLst>
                            <p:childTnLst>
                              <p:par>
                                <p:cTn id="82" presetID="12" presetClass="entr" presetSubtype="1" fill="hold" grpId="0" nodeType="afterEffect">
                                  <p:stCondLst>
                                    <p:cond delay="0"/>
                                  </p:stCondLst>
                                  <p:childTnLst>
                                    <p:set>
                                      <p:cBhvr>
                                        <p:cTn id="83" dur="1" fill="hold">
                                          <p:stCondLst>
                                            <p:cond delay="0"/>
                                          </p:stCondLst>
                                        </p:cTn>
                                        <p:tgtEl>
                                          <p:spTgt spid="285704"/>
                                        </p:tgtEl>
                                        <p:attrNameLst>
                                          <p:attrName>style.visibility</p:attrName>
                                        </p:attrNameLst>
                                      </p:cBhvr>
                                      <p:to>
                                        <p:strVal val="visible"/>
                                      </p:to>
                                    </p:set>
                                    <p:animEffect transition="in" filter="slide(fromTop)">
                                      <p:cBhvr>
                                        <p:cTn id="84" dur="500"/>
                                        <p:tgtEl>
                                          <p:spTgt spid="285704"/>
                                        </p:tgtEl>
                                      </p:cBhvr>
                                    </p:animEffect>
                                  </p:childTnLst>
                                </p:cTn>
                              </p:par>
                            </p:childTnLst>
                          </p:cTn>
                        </p:par>
                        <p:par>
                          <p:cTn id="85" fill="hold" nodeType="afterGroup">
                            <p:stCondLst>
                              <p:cond delay="3500"/>
                            </p:stCondLst>
                            <p:childTnLst>
                              <p:par>
                                <p:cTn id="86" presetID="12" presetClass="entr" presetSubtype="1" fill="hold" grpId="0" nodeType="afterEffect">
                                  <p:stCondLst>
                                    <p:cond delay="0"/>
                                  </p:stCondLst>
                                  <p:childTnLst>
                                    <p:set>
                                      <p:cBhvr>
                                        <p:cTn id="87" dur="1" fill="hold">
                                          <p:stCondLst>
                                            <p:cond delay="0"/>
                                          </p:stCondLst>
                                        </p:cTn>
                                        <p:tgtEl>
                                          <p:spTgt spid="285701"/>
                                        </p:tgtEl>
                                        <p:attrNameLst>
                                          <p:attrName>style.visibility</p:attrName>
                                        </p:attrNameLst>
                                      </p:cBhvr>
                                      <p:to>
                                        <p:strVal val="visible"/>
                                      </p:to>
                                    </p:set>
                                    <p:animEffect transition="in" filter="slide(fromTop)">
                                      <p:cBhvr>
                                        <p:cTn id="88" dur="500"/>
                                        <p:tgtEl>
                                          <p:spTgt spid="285701"/>
                                        </p:tgtEl>
                                      </p:cBhvr>
                                    </p:animEffect>
                                  </p:childTnLst>
                                </p:cTn>
                              </p:par>
                            </p:childTnLst>
                          </p:cTn>
                        </p:par>
                        <p:par>
                          <p:cTn id="89" fill="hold" nodeType="afterGroup">
                            <p:stCondLst>
                              <p:cond delay="4000"/>
                            </p:stCondLst>
                            <p:childTnLst>
                              <p:par>
                                <p:cTn id="90" presetID="12" presetClass="entr" presetSubtype="1" fill="hold" grpId="0" nodeType="afterEffect">
                                  <p:stCondLst>
                                    <p:cond delay="0"/>
                                  </p:stCondLst>
                                  <p:childTnLst>
                                    <p:set>
                                      <p:cBhvr>
                                        <p:cTn id="91" dur="1" fill="hold">
                                          <p:stCondLst>
                                            <p:cond delay="0"/>
                                          </p:stCondLst>
                                        </p:cTn>
                                        <p:tgtEl>
                                          <p:spTgt spid="285709"/>
                                        </p:tgtEl>
                                        <p:attrNameLst>
                                          <p:attrName>style.visibility</p:attrName>
                                        </p:attrNameLst>
                                      </p:cBhvr>
                                      <p:to>
                                        <p:strVal val="visible"/>
                                      </p:to>
                                    </p:set>
                                    <p:animEffect transition="in" filter="slide(fromTop)">
                                      <p:cBhvr>
                                        <p:cTn id="92" dur="500"/>
                                        <p:tgtEl>
                                          <p:spTgt spid="285709"/>
                                        </p:tgtEl>
                                      </p:cBhvr>
                                    </p:animEffect>
                                  </p:childTnLst>
                                </p:cTn>
                              </p:par>
                            </p:childTnLst>
                          </p:cTn>
                        </p:par>
                        <p:par>
                          <p:cTn id="93" fill="hold" nodeType="afterGroup">
                            <p:stCondLst>
                              <p:cond delay="4500"/>
                            </p:stCondLst>
                            <p:childTnLst>
                              <p:par>
                                <p:cTn id="94" presetID="12" presetClass="entr" presetSubtype="1" fill="hold" grpId="0" nodeType="afterEffect">
                                  <p:stCondLst>
                                    <p:cond delay="0"/>
                                  </p:stCondLst>
                                  <p:childTnLst>
                                    <p:set>
                                      <p:cBhvr>
                                        <p:cTn id="95" dur="1" fill="hold">
                                          <p:stCondLst>
                                            <p:cond delay="0"/>
                                          </p:stCondLst>
                                        </p:cTn>
                                        <p:tgtEl>
                                          <p:spTgt spid="285702"/>
                                        </p:tgtEl>
                                        <p:attrNameLst>
                                          <p:attrName>style.visibility</p:attrName>
                                        </p:attrNameLst>
                                      </p:cBhvr>
                                      <p:to>
                                        <p:strVal val="visible"/>
                                      </p:to>
                                    </p:set>
                                    <p:animEffect transition="in" filter="slide(fromTop)">
                                      <p:cBhvr>
                                        <p:cTn id="96" dur="500"/>
                                        <p:tgtEl>
                                          <p:spTgt spid="285702"/>
                                        </p:tgtEl>
                                      </p:cBhvr>
                                    </p:animEffect>
                                  </p:childTnLst>
                                </p:cTn>
                              </p:par>
                            </p:childTnLst>
                          </p:cTn>
                        </p:par>
                      </p:childTnLst>
                    </p:cTn>
                  </p:par>
                  <p:par>
                    <p:cTn id="97" fill="hold" nodeType="clickPar">
                      <p:stCondLst>
                        <p:cond delay="indefinite"/>
                      </p:stCondLst>
                      <p:childTnLst>
                        <p:par>
                          <p:cTn id="98" fill="hold" nodeType="withGroup">
                            <p:stCondLst>
                              <p:cond delay="0"/>
                            </p:stCondLst>
                            <p:childTnLst>
                              <p:par>
                                <p:cTn id="99" presetID="12" presetClass="entr" presetSubtype="1" fill="hold" grpId="0" nodeType="clickEffect">
                                  <p:stCondLst>
                                    <p:cond delay="0"/>
                                  </p:stCondLst>
                                  <p:childTnLst>
                                    <p:set>
                                      <p:cBhvr>
                                        <p:cTn id="100" dur="1" fill="hold">
                                          <p:stCondLst>
                                            <p:cond delay="0"/>
                                          </p:stCondLst>
                                        </p:cTn>
                                        <p:tgtEl>
                                          <p:spTgt spid="285740"/>
                                        </p:tgtEl>
                                        <p:attrNameLst>
                                          <p:attrName>style.visibility</p:attrName>
                                        </p:attrNameLst>
                                      </p:cBhvr>
                                      <p:to>
                                        <p:strVal val="visible"/>
                                      </p:to>
                                    </p:set>
                                    <p:animEffect transition="in" filter="slide(fromTop)">
                                      <p:cBhvr>
                                        <p:cTn id="101" dur="1000"/>
                                        <p:tgtEl>
                                          <p:spTgt spid="285740"/>
                                        </p:tgtEl>
                                      </p:cBhvr>
                                    </p:animEffect>
                                  </p:childTnLst>
                                </p:cTn>
                              </p:par>
                            </p:childTnLst>
                          </p:cTn>
                        </p:par>
                        <p:par>
                          <p:cTn id="102" fill="hold" nodeType="afterGroup">
                            <p:stCondLst>
                              <p:cond delay="1000"/>
                            </p:stCondLst>
                            <p:childTnLst>
                              <p:par>
                                <p:cTn id="103" presetID="12" presetClass="entr" presetSubtype="1" fill="hold" grpId="0" nodeType="afterEffect">
                                  <p:stCondLst>
                                    <p:cond delay="0"/>
                                  </p:stCondLst>
                                  <p:childTnLst>
                                    <p:set>
                                      <p:cBhvr>
                                        <p:cTn id="104" dur="1" fill="hold">
                                          <p:stCondLst>
                                            <p:cond delay="0"/>
                                          </p:stCondLst>
                                        </p:cTn>
                                        <p:tgtEl>
                                          <p:spTgt spid="285719"/>
                                        </p:tgtEl>
                                        <p:attrNameLst>
                                          <p:attrName>style.visibility</p:attrName>
                                        </p:attrNameLst>
                                      </p:cBhvr>
                                      <p:to>
                                        <p:strVal val="visible"/>
                                      </p:to>
                                    </p:set>
                                    <p:animEffect transition="in" filter="slide(fromTop)">
                                      <p:cBhvr>
                                        <p:cTn id="105" dur="1000"/>
                                        <p:tgtEl>
                                          <p:spTgt spid="285719"/>
                                        </p:tgtEl>
                                      </p:cBhvr>
                                    </p:animEffect>
                                  </p:childTnLst>
                                </p:cTn>
                              </p:par>
                            </p:childTnLst>
                          </p:cTn>
                        </p:par>
                        <p:par>
                          <p:cTn id="106" fill="hold" nodeType="afterGroup">
                            <p:stCondLst>
                              <p:cond delay="2000"/>
                            </p:stCondLst>
                            <p:childTnLst>
                              <p:par>
                                <p:cTn id="107" presetID="12" presetClass="entr" presetSubtype="1" fill="hold" grpId="0" nodeType="afterEffect">
                                  <p:stCondLst>
                                    <p:cond delay="0"/>
                                  </p:stCondLst>
                                  <p:childTnLst>
                                    <p:set>
                                      <p:cBhvr>
                                        <p:cTn id="108" dur="1" fill="hold">
                                          <p:stCondLst>
                                            <p:cond delay="0"/>
                                          </p:stCondLst>
                                        </p:cTn>
                                        <p:tgtEl>
                                          <p:spTgt spid="285705"/>
                                        </p:tgtEl>
                                        <p:attrNameLst>
                                          <p:attrName>style.visibility</p:attrName>
                                        </p:attrNameLst>
                                      </p:cBhvr>
                                      <p:to>
                                        <p:strVal val="visible"/>
                                      </p:to>
                                    </p:set>
                                    <p:animEffect transition="in" filter="slide(fromTop)">
                                      <p:cBhvr>
                                        <p:cTn id="109" dur="1000"/>
                                        <p:tgtEl>
                                          <p:spTgt spid="285705"/>
                                        </p:tgtEl>
                                      </p:cBhvr>
                                    </p:animEffect>
                                  </p:childTnLst>
                                </p:cTn>
                              </p:par>
                            </p:childTnLst>
                          </p:cTn>
                        </p:par>
                        <p:par>
                          <p:cTn id="110" fill="hold" nodeType="afterGroup">
                            <p:stCondLst>
                              <p:cond delay="3000"/>
                            </p:stCondLst>
                            <p:childTnLst>
                              <p:par>
                                <p:cTn id="111" presetID="12" presetClass="entr" presetSubtype="1" fill="hold" grpId="0" nodeType="afterEffect">
                                  <p:stCondLst>
                                    <p:cond delay="0"/>
                                  </p:stCondLst>
                                  <p:childTnLst>
                                    <p:set>
                                      <p:cBhvr>
                                        <p:cTn id="112" dur="1" fill="hold">
                                          <p:stCondLst>
                                            <p:cond delay="0"/>
                                          </p:stCondLst>
                                        </p:cTn>
                                        <p:tgtEl>
                                          <p:spTgt spid="285703"/>
                                        </p:tgtEl>
                                        <p:attrNameLst>
                                          <p:attrName>style.visibility</p:attrName>
                                        </p:attrNameLst>
                                      </p:cBhvr>
                                      <p:to>
                                        <p:strVal val="visible"/>
                                      </p:to>
                                    </p:set>
                                    <p:animEffect transition="in" filter="slide(fromTop)">
                                      <p:cBhvr>
                                        <p:cTn id="113" dur="1000"/>
                                        <p:tgtEl>
                                          <p:spTgt spid="285703"/>
                                        </p:tgtEl>
                                      </p:cBhvr>
                                    </p:animEffect>
                                  </p:childTnLst>
                                </p:cTn>
                              </p:par>
                            </p:childTnLst>
                          </p:cTn>
                        </p:par>
                      </p:childTnLst>
                    </p:cTn>
                  </p:par>
                  <p:par>
                    <p:cTn id="114" fill="hold" nodeType="clickPar">
                      <p:stCondLst>
                        <p:cond delay="indefinite"/>
                      </p:stCondLst>
                      <p:childTnLst>
                        <p:par>
                          <p:cTn id="115" fill="hold" nodeType="withGroup">
                            <p:stCondLst>
                              <p:cond delay="0"/>
                            </p:stCondLst>
                            <p:childTnLst>
                              <p:par>
                                <p:cTn id="116" presetID="43" presetClass="entr" presetSubtype="0" fill="hold" grpId="0" nodeType="clickEffect">
                                  <p:stCondLst>
                                    <p:cond delay="0"/>
                                  </p:stCondLst>
                                  <p:childTnLst>
                                    <p:set>
                                      <p:cBhvr>
                                        <p:cTn id="117" dur="1" fill="hold">
                                          <p:stCondLst>
                                            <p:cond delay="0"/>
                                          </p:stCondLst>
                                        </p:cTn>
                                        <p:tgtEl>
                                          <p:spTgt spid="285747"/>
                                        </p:tgtEl>
                                        <p:attrNameLst>
                                          <p:attrName>style.visibility</p:attrName>
                                        </p:attrNameLst>
                                      </p:cBhvr>
                                      <p:to>
                                        <p:strVal val="visible"/>
                                      </p:to>
                                    </p:set>
                                    <p:animEffect transition="in" filter="fade">
                                      <p:cBhvr>
                                        <p:cTn id="118" dur="100"/>
                                        <p:tgtEl>
                                          <p:spTgt spid="285747"/>
                                        </p:tgtEl>
                                      </p:cBhvr>
                                    </p:animEffect>
                                    <p:anim calcmode="lin" valueType="num">
                                      <p:cBhvr>
                                        <p:cTn id="119" dur="400" fill="hold"/>
                                        <p:tgtEl>
                                          <p:spTgt spid="285747"/>
                                        </p:tgtEl>
                                        <p:attrNameLst>
                                          <p:attrName>ppt_x</p:attrName>
                                        </p:attrNameLst>
                                      </p:cBhvr>
                                      <p:tavLst>
                                        <p:tav tm="0">
                                          <p:val>
                                            <p:strVal val="#ppt_x"/>
                                          </p:val>
                                        </p:tav>
                                        <p:tav tm="100000">
                                          <p:val>
                                            <p:strVal val="#ppt_x"/>
                                          </p:val>
                                        </p:tav>
                                      </p:tavLst>
                                    </p:anim>
                                    <p:anim calcmode="lin" valueType="num">
                                      <p:cBhvr>
                                        <p:cTn id="120" dur="400" fill="hold"/>
                                        <p:tgtEl>
                                          <p:spTgt spid="285747"/>
                                        </p:tgtEl>
                                        <p:attrNameLst>
                                          <p:attrName>ppt_y</p:attrName>
                                        </p:attrNameLst>
                                      </p:cBhvr>
                                      <p:tavLst>
                                        <p:tav tm="0">
                                          <p:val>
                                            <p:strVal val="#ppt_y+0.31"/>
                                          </p:val>
                                        </p:tav>
                                        <p:tav tm="100000">
                                          <p:val>
                                            <p:strVal val="#ppt_y+0.31"/>
                                          </p:val>
                                        </p:tav>
                                      </p:tavLst>
                                    </p:anim>
                                    <p:anim calcmode="lin" valueType="num">
                                      <p:cBhvr>
                                        <p:cTn id="121" dur="600" decel="50000" fill="hold">
                                          <p:stCondLst>
                                            <p:cond delay="400"/>
                                          </p:stCondLst>
                                        </p:cTn>
                                        <p:tgtEl>
                                          <p:spTgt spid="285747"/>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122" dur="600" decel="50000" fill="hold">
                                          <p:stCondLst>
                                            <p:cond delay="400"/>
                                          </p:stCondLst>
                                        </p:cTn>
                                        <p:tgtEl>
                                          <p:spTgt spid="285747"/>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par>
                          <p:cTn id="123" fill="hold" nodeType="afterGroup">
                            <p:stCondLst>
                              <p:cond delay="1000"/>
                            </p:stCondLst>
                            <p:childTnLst>
                              <p:par>
                                <p:cTn id="124" presetID="12" presetClass="entr" presetSubtype="1" fill="hold" grpId="0" nodeType="afterEffect">
                                  <p:stCondLst>
                                    <p:cond delay="0"/>
                                  </p:stCondLst>
                                  <p:childTnLst>
                                    <p:set>
                                      <p:cBhvr>
                                        <p:cTn id="125" dur="1" fill="hold">
                                          <p:stCondLst>
                                            <p:cond delay="0"/>
                                          </p:stCondLst>
                                        </p:cTn>
                                        <p:tgtEl>
                                          <p:spTgt spid="285737"/>
                                        </p:tgtEl>
                                        <p:attrNameLst>
                                          <p:attrName>style.visibility</p:attrName>
                                        </p:attrNameLst>
                                      </p:cBhvr>
                                      <p:to>
                                        <p:strVal val="visible"/>
                                      </p:to>
                                    </p:set>
                                    <p:animEffect transition="in" filter="slide(fromTop)">
                                      <p:cBhvr>
                                        <p:cTn id="126" dur="1000"/>
                                        <p:tgtEl>
                                          <p:spTgt spid="285737"/>
                                        </p:tgtEl>
                                      </p:cBhvr>
                                    </p:animEffect>
                                  </p:childTnLst>
                                </p:cTn>
                              </p:par>
                            </p:childTnLst>
                          </p:cTn>
                        </p:par>
                        <p:par>
                          <p:cTn id="127" fill="hold" nodeType="afterGroup">
                            <p:stCondLst>
                              <p:cond delay="2000"/>
                            </p:stCondLst>
                            <p:childTnLst>
                              <p:par>
                                <p:cTn id="128" presetID="43" presetClass="entr" presetSubtype="0" fill="hold" grpId="0" nodeType="afterEffect">
                                  <p:stCondLst>
                                    <p:cond delay="0"/>
                                  </p:stCondLst>
                                  <p:childTnLst>
                                    <p:set>
                                      <p:cBhvr>
                                        <p:cTn id="129" dur="1" fill="hold">
                                          <p:stCondLst>
                                            <p:cond delay="0"/>
                                          </p:stCondLst>
                                        </p:cTn>
                                        <p:tgtEl>
                                          <p:spTgt spid="285738"/>
                                        </p:tgtEl>
                                        <p:attrNameLst>
                                          <p:attrName>style.visibility</p:attrName>
                                        </p:attrNameLst>
                                      </p:cBhvr>
                                      <p:to>
                                        <p:strVal val="visible"/>
                                      </p:to>
                                    </p:set>
                                    <p:animEffect transition="in" filter="fade">
                                      <p:cBhvr>
                                        <p:cTn id="130" dur="100"/>
                                        <p:tgtEl>
                                          <p:spTgt spid="285738"/>
                                        </p:tgtEl>
                                      </p:cBhvr>
                                    </p:animEffect>
                                    <p:anim calcmode="lin" valueType="num">
                                      <p:cBhvr>
                                        <p:cTn id="131" dur="400" fill="hold"/>
                                        <p:tgtEl>
                                          <p:spTgt spid="285738"/>
                                        </p:tgtEl>
                                        <p:attrNameLst>
                                          <p:attrName>ppt_x</p:attrName>
                                        </p:attrNameLst>
                                      </p:cBhvr>
                                      <p:tavLst>
                                        <p:tav tm="0">
                                          <p:val>
                                            <p:strVal val="#ppt_x"/>
                                          </p:val>
                                        </p:tav>
                                        <p:tav tm="100000">
                                          <p:val>
                                            <p:strVal val="#ppt_x"/>
                                          </p:val>
                                        </p:tav>
                                      </p:tavLst>
                                    </p:anim>
                                    <p:anim calcmode="lin" valueType="num">
                                      <p:cBhvr>
                                        <p:cTn id="132" dur="400" fill="hold"/>
                                        <p:tgtEl>
                                          <p:spTgt spid="285738"/>
                                        </p:tgtEl>
                                        <p:attrNameLst>
                                          <p:attrName>ppt_y</p:attrName>
                                        </p:attrNameLst>
                                      </p:cBhvr>
                                      <p:tavLst>
                                        <p:tav tm="0">
                                          <p:val>
                                            <p:strVal val="#ppt_y+0.31"/>
                                          </p:val>
                                        </p:tav>
                                        <p:tav tm="100000">
                                          <p:val>
                                            <p:strVal val="#ppt_y+0.31"/>
                                          </p:val>
                                        </p:tav>
                                      </p:tavLst>
                                    </p:anim>
                                    <p:anim calcmode="lin" valueType="num">
                                      <p:cBhvr>
                                        <p:cTn id="133" dur="600" decel="50000" fill="hold">
                                          <p:stCondLst>
                                            <p:cond delay="400"/>
                                          </p:stCondLst>
                                        </p:cTn>
                                        <p:tgtEl>
                                          <p:spTgt spid="285738"/>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134" dur="600" decel="50000" fill="hold">
                                          <p:stCondLst>
                                            <p:cond delay="400"/>
                                          </p:stCondLst>
                                        </p:cTn>
                                        <p:tgtEl>
                                          <p:spTgt spid="285738"/>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par>
                          <p:cTn id="135" fill="hold" nodeType="afterGroup">
                            <p:stCondLst>
                              <p:cond delay="3000"/>
                            </p:stCondLst>
                            <p:childTnLst>
                              <p:par>
                                <p:cTn id="136" presetID="3" presetClass="entr" presetSubtype="5" fill="hold" grpId="0" nodeType="afterEffect">
                                  <p:stCondLst>
                                    <p:cond delay="0"/>
                                  </p:stCondLst>
                                  <p:childTnLst>
                                    <p:set>
                                      <p:cBhvr>
                                        <p:cTn id="137" dur="1" fill="hold">
                                          <p:stCondLst>
                                            <p:cond delay="0"/>
                                          </p:stCondLst>
                                        </p:cTn>
                                        <p:tgtEl>
                                          <p:spTgt spid="285739"/>
                                        </p:tgtEl>
                                        <p:attrNameLst>
                                          <p:attrName>style.visibility</p:attrName>
                                        </p:attrNameLst>
                                      </p:cBhvr>
                                      <p:to>
                                        <p:strVal val="visible"/>
                                      </p:to>
                                    </p:set>
                                    <p:animEffect transition="in" filter="blinds(vertical)">
                                      <p:cBhvr>
                                        <p:cTn id="138" dur="1000"/>
                                        <p:tgtEl>
                                          <p:spTgt spid="285739"/>
                                        </p:tgtEl>
                                      </p:cBhvr>
                                    </p:animEffect>
                                  </p:childTnLst>
                                </p:cTn>
                              </p:par>
                            </p:childTnLst>
                          </p:cTn>
                        </p:par>
                      </p:childTnLst>
                    </p:cTn>
                  </p:par>
                  <p:par>
                    <p:cTn id="139" fill="hold" nodeType="clickPar">
                      <p:stCondLst>
                        <p:cond delay="indefinite"/>
                      </p:stCondLst>
                      <p:childTnLst>
                        <p:par>
                          <p:cTn id="140" fill="hold" nodeType="withGroup">
                            <p:stCondLst>
                              <p:cond delay="0"/>
                            </p:stCondLst>
                            <p:childTnLst>
                              <p:par>
                                <p:cTn id="141" presetID="12" presetClass="entr" presetSubtype="2" fill="hold" grpId="0" nodeType="clickEffect">
                                  <p:stCondLst>
                                    <p:cond delay="0"/>
                                  </p:stCondLst>
                                  <p:childTnLst>
                                    <p:set>
                                      <p:cBhvr>
                                        <p:cTn id="142" dur="1" fill="hold">
                                          <p:stCondLst>
                                            <p:cond delay="0"/>
                                          </p:stCondLst>
                                        </p:cTn>
                                        <p:tgtEl>
                                          <p:spTgt spid="285743"/>
                                        </p:tgtEl>
                                        <p:attrNameLst>
                                          <p:attrName>style.visibility</p:attrName>
                                        </p:attrNameLst>
                                      </p:cBhvr>
                                      <p:to>
                                        <p:strVal val="visible"/>
                                      </p:to>
                                    </p:set>
                                    <p:animEffect transition="in" filter="slide(fromRight)">
                                      <p:cBhvr>
                                        <p:cTn id="143" dur="1000"/>
                                        <p:tgtEl>
                                          <p:spTgt spid="285743"/>
                                        </p:tgtEl>
                                      </p:cBhvr>
                                    </p:animEffect>
                                  </p:childTnLst>
                                </p:cTn>
                              </p:par>
                            </p:childTnLst>
                          </p:cTn>
                        </p:par>
                        <p:par>
                          <p:cTn id="144" fill="hold" nodeType="afterGroup">
                            <p:stCondLst>
                              <p:cond delay="1000"/>
                            </p:stCondLst>
                            <p:childTnLst>
                              <p:par>
                                <p:cTn id="145" presetID="3" presetClass="entr" presetSubtype="10" fill="hold" grpId="0" nodeType="afterEffect">
                                  <p:stCondLst>
                                    <p:cond delay="0"/>
                                  </p:stCondLst>
                                  <p:childTnLst>
                                    <p:set>
                                      <p:cBhvr>
                                        <p:cTn id="146" dur="1" fill="hold">
                                          <p:stCondLst>
                                            <p:cond delay="0"/>
                                          </p:stCondLst>
                                        </p:cTn>
                                        <p:tgtEl>
                                          <p:spTgt spid="285744"/>
                                        </p:tgtEl>
                                        <p:attrNameLst>
                                          <p:attrName>style.visibility</p:attrName>
                                        </p:attrNameLst>
                                      </p:cBhvr>
                                      <p:to>
                                        <p:strVal val="visible"/>
                                      </p:to>
                                    </p:set>
                                    <p:animEffect transition="in" filter="blinds(horizontal)">
                                      <p:cBhvr>
                                        <p:cTn id="147" dur="1000"/>
                                        <p:tgtEl>
                                          <p:spTgt spid="285744"/>
                                        </p:tgtEl>
                                      </p:cBhvr>
                                    </p:animEffect>
                                  </p:childTnLst>
                                </p:cTn>
                              </p:par>
                            </p:childTnLst>
                          </p:cTn>
                        </p:par>
                      </p:childTnLst>
                    </p:cTn>
                  </p:par>
                  <p:par>
                    <p:cTn id="148" fill="hold" nodeType="clickPar">
                      <p:stCondLst>
                        <p:cond delay="indefinite"/>
                      </p:stCondLst>
                      <p:childTnLst>
                        <p:par>
                          <p:cTn id="149" fill="hold" nodeType="withGroup">
                            <p:stCondLst>
                              <p:cond delay="0"/>
                            </p:stCondLst>
                            <p:childTnLst>
                              <p:par>
                                <p:cTn id="150" presetID="12" presetClass="entr" presetSubtype="1" fill="hold" grpId="0" nodeType="clickEffect">
                                  <p:stCondLst>
                                    <p:cond delay="0"/>
                                  </p:stCondLst>
                                  <p:childTnLst>
                                    <p:set>
                                      <p:cBhvr>
                                        <p:cTn id="151" dur="1" fill="hold">
                                          <p:stCondLst>
                                            <p:cond delay="0"/>
                                          </p:stCondLst>
                                        </p:cTn>
                                        <p:tgtEl>
                                          <p:spTgt spid="285741"/>
                                        </p:tgtEl>
                                        <p:attrNameLst>
                                          <p:attrName>style.visibility</p:attrName>
                                        </p:attrNameLst>
                                      </p:cBhvr>
                                      <p:to>
                                        <p:strVal val="visible"/>
                                      </p:to>
                                    </p:set>
                                    <p:animEffect transition="in" filter="slide(fromTop)">
                                      <p:cBhvr>
                                        <p:cTn id="152" dur="1000"/>
                                        <p:tgtEl>
                                          <p:spTgt spid="285741"/>
                                        </p:tgtEl>
                                      </p:cBhvr>
                                    </p:animEffect>
                                  </p:childTnLst>
                                </p:cTn>
                              </p:par>
                            </p:childTnLst>
                          </p:cTn>
                        </p:par>
                        <p:par>
                          <p:cTn id="153" fill="hold" nodeType="afterGroup">
                            <p:stCondLst>
                              <p:cond delay="1000"/>
                            </p:stCondLst>
                            <p:childTnLst>
                              <p:par>
                                <p:cTn id="154" presetID="12" presetClass="entr" presetSubtype="1" fill="hold" grpId="0" nodeType="afterEffect">
                                  <p:stCondLst>
                                    <p:cond delay="0"/>
                                  </p:stCondLst>
                                  <p:childTnLst>
                                    <p:set>
                                      <p:cBhvr>
                                        <p:cTn id="155" dur="1" fill="hold">
                                          <p:stCondLst>
                                            <p:cond delay="0"/>
                                          </p:stCondLst>
                                        </p:cTn>
                                        <p:tgtEl>
                                          <p:spTgt spid="285735"/>
                                        </p:tgtEl>
                                        <p:attrNameLst>
                                          <p:attrName>style.visibility</p:attrName>
                                        </p:attrNameLst>
                                      </p:cBhvr>
                                      <p:to>
                                        <p:strVal val="visible"/>
                                      </p:to>
                                    </p:set>
                                    <p:animEffect transition="in" filter="slide(fromTop)">
                                      <p:cBhvr>
                                        <p:cTn id="156" dur="1000"/>
                                        <p:tgtEl>
                                          <p:spTgt spid="285735"/>
                                        </p:tgtEl>
                                      </p:cBhvr>
                                    </p:animEffect>
                                  </p:childTnLst>
                                </p:cTn>
                              </p:par>
                            </p:childTnLst>
                          </p:cTn>
                        </p:par>
                        <p:par>
                          <p:cTn id="157" fill="hold" nodeType="afterGroup">
                            <p:stCondLst>
                              <p:cond delay="2000"/>
                            </p:stCondLst>
                            <p:childTnLst>
                              <p:par>
                                <p:cTn id="158" presetID="12" presetClass="entr" presetSubtype="1" fill="hold" grpId="0" nodeType="afterEffect">
                                  <p:stCondLst>
                                    <p:cond delay="0"/>
                                  </p:stCondLst>
                                  <p:childTnLst>
                                    <p:set>
                                      <p:cBhvr>
                                        <p:cTn id="159" dur="1" fill="hold">
                                          <p:stCondLst>
                                            <p:cond delay="0"/>
                                          </p:stCondLst>
                                        </p:cTn>
                                        <p:tgtEl>
                                          <p:spTgt spid="285736"/>
                                        </p:tgtEl>
                                        <p:attrNameLst>
                                          <p:attrName>style.visibility</p:attrName>
                                        </p:attrNameLst>
                                      </p:cBhvr>
                                      <p:to>
                                        <p:strVal val="visible"/>
                                      </p:to>
                                    </p:set>
                                    <p:animEffect transition="in" filter="slide(fromTop)">
                                      <p:cBhvr>
                                        <p:cTn id="160" dur="1000"/>
                                        <p:tgtEl>
                                          <p:spTgt spid="285736"/>
                                        </p:tgtEl>
                                      </p:cBhvr>
                                    </p:animEffect>
                                  </p:childTnLst>
                                </p:cTn>
                              </p:par>
                            </p:childTnLst>
                          </p:cTn>
                        </p:par>
                        <p:par>
                          <p:cTn id="161" fill="hold" nodeType="afterGroup">
                            <p:stCondLst>
                              <p:cond delay="3000"/>
                            </p:stCondLst>
                            <p:childTnLst>
                              <p:par>
                                <p:cTn id="162" presetID="12" presetClass="entr" presetSubtype="1" fill="hold" grpId="0" nodeType="afterEffect">
                                  <p:stCondLst>
                                    <p:cond delay="0"/>
                                  </p:stCondLst>
                                  <p:childTnLst>
                                    <p:set>
                                      <p:cBhvr>
                                        <p:cTn id="163" dur="1" fill="hold">
                                          <p:stCondLst>
                                            <p:cond delay="0"/>
                                          </p:stCondLst>
                                        </p:cTn>
                                        <p:tgtEl>
                                          <p:spTgt spid="285733"/>
                                        </p:tgtEl>
                                        <p:attrNameLst>
                                          <p:attrName>style.visibility</p:attrName>
                                        </p:attrNameLst>
                                      </p:cBhvr>
                                      <p:to>
                                        <p:strVal val="visible"/>
                                      </p:to>
                                    </p:set>
                                    <p:animEffect transition="in" filter="slide(fromTop)">
                                      <p:cBhvr>
                                        <p:cTn id="164" dur="1000"/>
                                        <p:tgtEl>
                                          <p:spTgt spid="285733"/>
                                        </p:tgtEl>
                                      </p:cBhvr>
                                    </p:animEffect>
                                  </p:childTnLst>
                                </p:cTn>
                              </p:par>
                            </p:childTnLst>
                          </p:cTn>
                        </p:par>
                      </p:childTnLst>
                    </p:cTn>
                  </p:par>
                  <p:par>
                    <p:cTn id="165" fill="hold" nodeType="clickPar">
                      <p:stCondLst>
                        <p:cond delay="indefinite"/>
                      </p:stCondLst>
                      <p:childTnLst>
                        <p:par>
                          <p:cTn id="166" fill="hold" nodeType="withGroup">
                            <p:stCondLst>
                              <p:cond delay="0"/>
                            </p:stCondLst>
                            <p:childTnLst>
                              <p:par>
                                <p:cTn id="167" presetID="12" presetClass="entr" presetSubtype="8" fill="hold" grpId="0" nodeType="clickEffect">
                                  <p:stCondLst>
                                    <p:cond delay="0"/>
                                  </p:stCondLst>
                                  <p:childTnLst>
                                    <p:set>
                                      <p:cBhvr>
                                        <p:cTn id="168" dur="1" fill="hold">
                                          <p:stCondLst>
                                            <p:cond delay="0"/>
                                          </p:stCondLst>
                                        </p:cTn>
                                        <p:tgtEl>
                                          <p:spTgt spid="285742"/>
                                        </p:tgtEl>
                                        <p:attrNameLst>
                                          <p:attrName>style.visibility</p:attrName>
                                        </p:attrNameLst>
                                      </p:cBhvr>
                                      <p:to>
                                        <p:strVal val="visible"/>
                                      </p:to>
                                    </p:set>
                                    <p:animEffect transition="in" filter="slide(fromLeft)">
                                      <p:cBhvr>
                                        <p:cTn id="169" dur="1000"/>
                                        <p:tgtEl>
                                          <p:spTgt spid="285742"/>
                                        </p:tgtEl>
                                      </p:cBhvr>
                                    </p:animEffect>
                                  </p:childTnLst>
                                </p:cTn>
                              </p:par>
                            </p:childTnLst>
                          </p:cTn>
                        </p:par>
                        <p:par>
                          <p:cTn id="170" fill="hold" nodeType="afterGroup">
                            <p:stCondLst>
                              <p:cond delay="1000"/>
                            </p:stCondLst>
                            <p:childTnLst>
                              <p:par>
                                <p:cTn id="171" presetID="27" presetClass="entr" presetSubtype="0" repeatCount="3000" fill="hold" grpId="0" nodeType="afterEffect">
                                  <p:stCondLst>
                                    <p:cond delay="0"/>
                                  </p:stCondLst>
                                  <p:iterate type="lt">
                                    <p:tmPct val="50000"/>
                                  </p:iterate>
                                  <p:childTnLst>
                                    <p:set>
                                      <p:cBhvr>
                                        <p:cTn id="172" dur="1" fill="hold">
                                          <p:stCondLst>
                                            <p:cond delay="0"/>
                                          </p:stCondLst>
                                        </p:cTn>
                                        <p:tgtEl>
                                          <p:spTgt spid="285734"/>
                                        </p:tgtEl>
                                        <p:attrNameLst>
                                          <p:attrName>style.visibility</p:attrName>
                                        </p:attrNameLst>
                                      </p:cBhvr>
                                      <p:to>
                                        <p:strVal val="visible"/>
                                      </p:to>
                                    </p:set>
                                    <p:anim calcmode="discrete" valueType="clr">
                                      <p:cBhvr override="childStyle">
                                        <p:cTn id="173" dur="300"/>
                                        <p:tgtEl>
                                          <p:spTgt spid="285734"/>
                                        </p:tgtEl>
                                        <p:attrNameLst>
                                          <p:attrName>style.color</p:attrName>
                                        </p:attrNameLst>
                                      </p:cBhvr>
                                      <p:tavLst>
                                        <p:tav tm="0">
                                          <p:val>
                                            <p:clrVal>
                                              <a:srgbClr val="996633"/>
                                            </p:clrVal>
                                          </p:val>
                                        </p:tav>
                                        <p:tav tm="50000">
                                          <p:val>
                                            <p:clrVal>
                                              <a:srgbClr val="666633"/>
                                            </p:clrVal>
                                          </p:val>
                                        </p:tav>
                                      </p:tavLst>
                                    </p:anim>
                                    <p:anim calcmode="discrete" valueType="clr">
                                      <p:cBhvr>
                                        <p:cTn id="174" dur="300"/>
                                        <p:tgtEl>
                                          <p:spTgt spid="285734"/>
                                        </p:tgtEl>
                                        <p:attrNameLst>
                                          <p:attrName>fillcolor</p:attrName>
                                        </p:attrNameLst>
                                      </p:cBhvr>
                                      <p:tavLst>
                                        <p:tav tm="0">
                                          <p:val>
                                            <p:clrVal>
                                              <a:schemeClr val="accent2"/>
                                            </p:clrVal>
                                          </p:val>
                                        </p:tav>
                                        <p:tav tm="50000">
                                          <p:val>
                                            <p:clrVal>
                                              <a:schemeClr val="hlink"/>
                                            </p:clrVal>
                                          </p:val>
                                        </p:tav>
                                      </p:tavLst>
                                    </p:anim>
                                    <p:set>
                                      <p:cBhvr>
                                        <p:cTn id="175" dur="300"/>
                                        <p:tgtEl>
                                          <p:spTgt spid="285734"/>
                                        </p:tgtEl>
                                        <p:attrNameLst>
                                          <p:attrName>fill.type</p:attrName>
                                        </p:attrNameLst>
                                      </p:cBhvr>
                                      <p:to>
                                        <p:strVal val="solid"/>
                                      </p:to>
                                    </p:set>
                                  </p:childTnLst>
                                </p:cTn>
                              </p:par>
                            </p:childTnLst>
                          </p:cTn>
                        </p:par>
                        <p:par>
                          <p:cTn id="176" fill="hold" nodeType="afterGroup">
                            <p:stCondLst>
                              <p:cond delay="4150"/>
                            </p:stCondLst>
                            <p:childTnLst>
                              <p:par>
                                <p:cTn id="177" presetID="3" presetClass="entr" presetSubtype="5" fill="hold" grpId="0" nodeType="afterEffect">
                                  <p:stCondLst>
                                    <p:cond delay="0"/>
                                  </p:stCondLst>
                                  <p:childTnLst>
                                    <p:set>
                                      <p:cBhvr>
                                        <p:cTn id="178" dur="1" fill="hold">
                                          <p:stCondLst>
                                            <p:cond delay="0"/>
                                          </p:stCondLst>
                                        </p:cTn>
                                        <p:tgtEl>
                                          <p:spTgt spid="285745"/>
                                        </p:tgtEl>
                                        <p:attrNameLst>
                                          <p:attrName>style.visibility</p:attrName>
                                        </p:attrNameLst>
                                      </p:cBhvr>
                                      <p:to>
                                        <p:strVal val="visible"/>
                                      </p:to>
                                    </p:set>
                                    <p:animEffect transition="in" filter="blinds(vertical)">
                                      <p:cBhvr>
                                        <p:cTn id="179" dur="1000"/>
                                        <p:tgtEl>
                                          <p:spTgt spid="2857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5746" grpId="0" animBg="1"/>
      <p:bldP spid="285698" grpId="0" animBg="1"/>
      <p:bldP spid="285700" grpId="0" animBg="1"/>
      <p:bldP spid="285701" grpId="0" animBg="1"/>
      <p:bldP spid="285702" grpId="0" animBg="1"/>
      <p:bldP spid="285703" grpId="0" animBg="1"/>
      <p:bldP spid="285704" grpId="0" animBg="1"/>
      <p:bldP spid="285705" grpId="0" animBg="1"/>
      <p:bldP spid="285706" grpId="0" animBg="1"/>
      <p:bldP spid="285707" grpId="0" animBg="1"/>
      <p:bldP spid="285708" grpId="0" animBg="1"/>
      <p:bldP spid="285709" grpId="0" animBg="1"/>
      <p:bldP spid="285713" grpId="0" animBg="1"/>
      <p:bldP spid="285714" grpId="0" animBg="1"/>
      <p:bldP spid="285715" grpId="0" animBg="1"/>
      <p:bldP spid="285716" grpId="0" animBg="1"/>
      <p:bldP spid="285717" grpId="0" animBg="1"/>
      <p:bldP spid="285718" grpId="0" animBg="1"/>
      <p:bldP spid="285719" grpId="0" animBg="1"/>
      <p:bldP spid="285729" grpId="0" animBg="1"/>
      <p:bldP spid="285730" grpId="0" animBg="1"/>
      <p:bldP spid="285731" grpId="0" animBg="1"/>
      <p:bldP spid="285732" grpId="0" animBg="1"/>
      <p:bldP spid="285733" grpId="0" animBg="1"/>
      <p:bldP spid="285734" grpId="0" animBg="1"/>
      <p:bldP spid="285735" grpId="0" animBg="1"/>
      <p:bldP spid="285736" grpId="0" animBg="1"/>
      <p:bldP spid="285737" grpId="0" animBg="1"/>
      <p:bldP spid="285738" grpId="0" animBg="1"/>
      <p:bldP spid="285739" grpId="0" animBg="1"/>
      <p:bldP spid="285740" grpId="0" animBg="1"/>
      <p:bldP spid="285741" grpId="0" animBg="1"/>
      <p:bldP spid="285742" grpId="0" animBg="1"/>
      <p:bldP spid="285743" grpId="0" animBg="1"/>
      <p:bldP spid="285744" grpId="0" animBg="1"/>
      <p:bldP spid="285745" grpId="0" animBg="1"/>
      <p:bldP spid="285747"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600200"/>
            <a:ext cx="8229600" cy="3917031"/>
          </a:xfrm>
        </p:spPr>
        <p:style>
          <a:lnRef idx="1">
            <a:schemeClr val="accent1"/>
          </a:lnRef>
          <a:fillRef idx="2">
            <a:schemeClr val="accent1"/>
          </a:fillRef>
          <a:effectRef idx="1">
            <a:schemeClr val="accent1"/>
          </a:effectRef>
          <a:fontRef idx="minor">
            <a:schemeClr val="dk1"/>
          </a:fontRef>
        </p:style>
        <p:txBody>
          <a:bodyPr/>
          <a:lstStyle/>
          <a:p>
            <a:pPr algn="just">
              <a:lnSpc>
                <a:spcPct val="150000"/>
              </a:lnSpc>
            </a:pPr>
            <a:r>
              <a:rPr lang="zh-CN" altLang="en-US" b="1" dirty="0" smtClean="0">
                <a:latin typeface="楷体" panose="02010609060101010101" pitchFamily="49" charset="-122"/>
                <a:ea typeface="楷体" panose="02010609060101010101" pitchFamily="49" charset="-122"/>
              </a:rPr>
              <a:t>“作为劳动过程和价值形成过程的统一，生产过程是商品生产过程；作为劳动过程和价值增殖过程的统一，生产过程是资本主义生产过程，是商品生产的资本主义形式。”　　　　　　　　　　</a:t>
            </a:r>
            <a:r>
              <a:rPr lang="en-US" altLang="zh-CN" b="1" dirty="0" smtClean="0">
                <a:latin typeface="楷体" panose="02010609060101010101" pitchFamily="49" charset="-122"/>
                <a:ea typeface="楷体" panose="02010609060101010101" pitchFamily="49" charset="-122"/>
              </a:rPr>
              <a:t>——</a:t>
            </a:r>
            <a:r>
              <a:rPr lang="zh-CN" altLang="en-US" b="1" dirty="0" smtClean="0">
                <a:latin typeface="楷体" panose="02010609060101010101" pitchFamily="49" charset="-122"/>
                <a:ea typeface="楷体" panose="02010609060101010101" pitchFamily="49" charset="-122"/>
              </a:rPr>
              <a:t>马克思</a:t>
            </a:r>
            <a:endParaRPr lang="zh-CN" altLang="en-US" b="1" dirty="0">
              <a:latin typeface="楷体" panose="02010609060101010101" pitchFamily="49" charset="-122"/>
              <a:ea typeface="楷体" panose="02010609060101010101" pitchFamily="49" charset="-122"/>
            </a:endParaRPr>
          </a:p>
        </p:txBody>
      </p:sp>
    </p:spTree>
    <p:extLst>
      <p:ext uri="{BB962C8B-B14F-4D97-AF65-F5344CB8AC3E}">
        <p14:creationId xmlns="" xmlns:p14="http://schemas.microsoft.com/office/powerpoint/2010/main" val="168664873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6676" name="Rectangle 4"/>
          <p:cNvSpPr>
            <a:spLocks noChangeArrowheads="1"/>
          </p:cNvSpPr>
          <p:nvPr/>
        </p:nvSpPr>
        <p:spPr bwMode="auto">
          <a:xfrm>
            <a:off x="1981200" y="2057400"/>
            <a:ext cx="1066800" cy="762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eaLnBrk="0" hangingPunct="0">
              <a:defRPr sz="3200">
                <a:solidFill>
                  <a:schemeClr val="tx1"/>
                </a:solidFill>
                <a:latin typeface="Arial" panose="020B0604020202020204" pitchFamily="34" charset="0"/>
                <a:ea typeface="宋体" panose="02010600030101010101" pitchFamily="2" charset="-122"/>
              </a:defRPr>
            </a:lvl1pPr>
            <a:lvl2pPr marL="742950" indent="-285750" eaLnBrk="0" hangingPunct="0">
              <a:defRPr sz="3200">
                <a:solidFill>
                  <a:schemeClr val="tx1"/>
                </a:solidFill>
                <a:latin typeface="Arial" panose="020B0604020202020204" pitchFamily="34" charset="0"/>
                <a:ea typeface="宋体" panose="02010600030101010101" pitchFamily="2" charset="-122"/>
              </a:defRPr>
            </a:lvl2pPr>
            <a:lvl3pPr marL="1143000" indent="-228600" eaLnBrk="0" hangingPunct="0">
              <a:defRPr sz="3200">
                <a:solidFill>
                  <a:schemeClr val="tx1"/>
                </a:solidFill>
                <a:latin typeface="Arial" panose="020B0604020202020204" pitchFamily="34" charset="0"/>
                <a:ea typeface="宋体" panose="02010600030101010101" pitchFamily="2" charset="-122"/>
              </a:defRPr>
            </a:lvl3pPr>
            <a:lvl4pPr marL="1600200" indent="-228600" eaLnBrk="0" hangingPunct="0">
              <a:defRPr sz="3200">
                <a:solidFill>
                  <a:schemeClr val="tx1"/>
                </a:solidFill>
                <a:latin typeface="Arial" panose="020B0604020202020204" pitchFamily="34" charset="0"/>
                <a:ea typeface="宋体" panose="02010600030101010101" pitchFamily="2" charset="-122"/>
              </a:defRPr>
            </a:lvl4pPr>
            <a:lvl5pPr marL="2057400" indent="-228600" eaLnBrk="0" hangingPunct="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sz="3200">
                <a:solidFill>
                  <a:schemeClr val="tx1"/>
                </a:solidFill>
                <a:latin typeface="Arial" panose="020B0604020202020204" pitchFamily="34" charset="0"/>
                <a:ea typeface="宋体" panose="02010600030101010101" pitchFamily="2" charset="-122"/>
              </a:defRPr>
            </a:lvl9pPr>
          </a:lstStyle>
          <a:p>
            <a:pPr eaLnBrk="1" hangingPunct="1">
              <a:spcBef>
                <a:spcPct val="0"/>
              </a:spcBef>
            </a:pPr>
            <a:r>
              <a:rPr lang="zh-CN" altLang="en-US" sz="2500" dirty="0">
                <a:latin typeface="方正大黑简体"/>
              </a:rPr>
              <a:t>劳动过程</a:t>
            </a:r>
          </a:p>
        </p:txBody>
      </p:sp>
      <p:sp>
        <p:nvSpPr>
          <p:cNvPr id="796677" name="Rectangle 5"/>
          <p:cNvSpPr>
            <a:spLocks noChangeArrowheads="1"/>
          </p:cNvSpPr>
          <p:nvPr/>
        </p:nvSpPr>
        <p:spPr bwMode="auto">
          <a:xfrm>
            <a:off x="2057400" y="4038600"/>
            <a:ext cx="941388" cy="1219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p>
            <a:r>
              <a:rPr lang="zh-CN" altLang="en-US" sz="2500" dirty="0">
                <a:latin typeface="方正大黑简体"/>
              </a:rPr>
              <a:t>价值形成过程</a:t>
            </a:r>
          </a:p>
        </p:txBody>
      </p:sp>
      <p:sp>
        <p:nvSpPr>
          <p:cNvPr id="796678" name="Line 6"/>
          <p:cNvSpPr>
            <a:spLocks noChangeShapeType="1"/>
          </p:cNvSpPr>
          <p:nvPr/>
        </p:nvSpPr>
        <p:spPr bwMode="auto">
          <a:xfrm>
            <a:off x="4435475" y="2438400"/>
            <a:ext cx="1752600" cy="0"/>
          </a:xfrm>
          <a:prstGeom prst="line">
            <a:avLst/>
          </a:prstGeom>
          <a:noFill/>
          <a:ln w="57150">
            <a:solidFill>
              <a:schemeClr val="accent1">
                <a:lumMod val="75000"/>
              </a:schemeClr>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796679" name="Text Box 7"/>
          <p:cNvSpPr txBox="1">
            <a:spLocks noChangeArrowheads="1"/>
          </p:cNvSpPr>
          <p:nvPr/>
        </p:nvSpPr>
        <p:spPr bwMode="auto">
          <a:xfrm>
            <a:off x="4724399" y="1905000"/>
            <a:ext cx="1290701" cy="4770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defPPr>
              <a:defRPr lang="zh-CN"/>
            </a:defPPr>
            <a:lvl1pPr eaLnBrk="1" hangingPunct="1">
              <a:defRPr sz="2500">
                <a:latin typeface="方正大黑简体"/>
              </a:defRPr>
            </a:lvl1pPr>
            <a:lvl2pPr marL="742950" indent="-285750" eaLnBrk="0" hangingPunct="0">
              <a:defRPr sz="3200"/>
            </a:lvl2pPr>
            <a:lvl3pPr marL="1143000" indent="-228600" eaLnBrk="0" hangingPunct="0">
              <a:defRPr sz="3200"/>
            </a:lvl3pPr>
            <a:lvl4pPr marL="1600200" indent="-228600" eaLnBrk="0" hangingPunct="0">
              <a:defRPr sz="3200"/>
            </a:lvl4pPr>
            <a:lvl5pPr marL="2057400" indent="-228600" eaLnBrk="0" hangingPunct="0">
              <a:defRPr sz="3200"/>
            </a:lvl5pPr>
            <a:lvl6pPr marL="2514600" indent="-228600" eaLnBrk="0" fontAlgn="base" hangingPunct="0">
              <a:spcBef>
                <a:spcPct val="20000"/>
              </a:spcBef>
              <a:spcAft>
                <a:spcPct val="0"/>
              </a:spcAft>
              <a:defRPr sz="3200"/>
            </a:lvl6pPr>
            <a:lvl7pPr marL="2971800" indent="-228600" eaLnBrk="0" fontAlgn="base" hangingPunct="0">
              <a:spcBef>
                <a:spcPct val="20000"/>
              </a:spcBef>
              <a:spcAft>
                <a:spcPct val="0"/>
              </a:spcAft>
              <a:defRPr sz="3200"/>
            </a:lvl7pPr>
            <a:lvl8pPr marL="3429000" indent="-228600" eaLnBrk="0" fontAlgn="base" hangingPunct="0">
              <a:spcBef>
                <a:spcPct val="20000"/>
              </a:spcBef>
              <a:spcAft>
                <a:spcPct val="0"/>
              </a:spcAft>
              <a:defRPr sz="3200"/>
            </a:lvl8pPr>
            <a:lvl9pPr marL="3886200" indent="-228600" eaLnBrk="0" fontAlgn="base" hangingPunct="0">
              <a:spcBef>
                <a:spcPct val="20000"/>
              </a:spcBef>
              <a:spcAft>
                <a:spcPct val="0"/>
              </a:spcAft>
              <a:defRPr sz="3200"/>
            </a:lvl9pPr>
          </a:lstStyle>
          <a:p>
            <a:r>
              <a:rPr lang="zh-CN" altLang="en-US" dirty="0"/>
              <a:t>创造</a:t>
            </a:r>
          </a:p>
        </p:txBody>
      </p:sp>
      <p:sp>
        <p:nvSpPr>
          <p:cNvPr id="796680" name="Text Box 8"/>
          <p:cNvSpPr txBox="1">
            <a:spLocks noChangeArrowheads="1"/>
          </p:cNvSpPr>
          <p:nvPr/>
        </p:nvSpPr>
        <p:spPr bwMode="auto">
          <a:xfrm>
            <a:off x="6324600" y="2087563"/>
            <a:ext cx="2209800" cy="4770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defPPr>
              <a:defRPr lang="zh-CN"/>
            </a:defPPr>
            <a:lvl1pPr eaLnBrk="1" hangingPunct="1">
              <a:defRPr sz="2500">
                <a:latin typeface="方正大黑简体"/>
              </a:defRPr>
            </a:lvl1pPr>
            <a:lvl2pPr marL="742950" indent="-285750" eaLnBrk="0" hangingPunct="0">
              <a:defRPr sz="3200"/>
            </a:lvl2pPr>
            <a:lvl3pPr marL="1143000" indent="-228600" eaLnBrk="0" hangingPunct="0">
              <a:defRPr sz="3200"/>
            </a:lvl3pPr>
            <a:lvl4pPr marL="1600200" indent="-228600" eaLnBrk="0" hangingPunct="0">
              <a:defRPr sz="3200"/>
            </a:lvl4pPr>
            <a:lvl5pPr marL="2057400" indent="-228600" eaLnBrk="0" hangingPunct="0">
              <a:defRPr sz="3200"/>
            </a:lvl5pPr>
            <a:lvl6pPr marL="2514600" indent="-228600" eaLnBrk="0" fontAlgn="base" hangingPunct="0">
              <a:spcBef>
                <a:spcPct val="20000"/>
              </a:spcBef>
              <a:spcAft>
                <a:spcPct val="0"/>
              </a:spcAft>
              <a:defRPr sz="3200"/>
            </a:lvl6pPr>
            <a:lvl7pPr marL="2971800" indent="-228600" eaLnBrk="0" fontAlgn="base" hangingPunct="0">
              <a:spcBef>
                <a:spcPct val="20000"/>
              </a:spcBef>
              <a:spcAft>
                <a:spcPct val="0"/>
              </a:spcAft>
              <a:defRPr sz="3200"/>
            </a:lvl7pPr>
            <a:lvl8pPr marL="3429000" indent="-228600" eaLnBrk="0" fontAlgn="base" hangingPunct="0">
              <a:spcBef>
                <a:spcPct val="20000"/>
              </a:spcBef>
              <a:spcAft>
                <a:spcPct val="0"/>
              </a:spcAft>
              <a:defRPr sz="3200"/>
            </a:lvl8pPr>
            <a:lvl9pPr marL="3886200" indent="-228600" eaLnBrk="0" fontAlgn="base" hangingPunct="0">
              <a:spcBef>
                <a:spcPct val="20000"/>
              </a:spcBef>
              <a:spcAft>
                <a:spcPct val="0"/>
              </a:spcAft>
              <a:defRPr sz="3200"/>
            </a:lvl9pPr>
          </a:lstStyle>
          <a:p>
            <a:r>
              <a:rPr lang="zh-CN" altLang="en-US" dirty="0"/>
              <a:t>使用价值</a:t>
            </a:r>
          </a:p>
        </p:txBody>
      </p:sp>
      <p:sp>
        <p:nvSpPr>
          <p:cNvPr id="796681" name="Line 9"/>
          <p:cNvSpPr>
            <a:spLocks noChangeShapeType="1"/>
          </p:cNvSpPr>
          <p:nvPr/>
        </p:nvSpPr>
        <p:spPr bwMode="auto">
          <a:xfrm rot="1800000" flipV="1">
            <a:off x="4419600" y="2759075"/>
            <a:ext cx="1849438" cy="209550"/>
          </a:xfrm>
          <a:prstGeom prst="line">
            <a:avLst/>
          </a:prstGeom>
          <a:noFill/>
          <a:ln w="57150">
            <a:solidFill>
              <a:schemeClr val="accent1">
                <a:lumMod val="75000"/>
              </a:schemeClr>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796682" name="Text Box 10"/>
          <p:cNvSpPr txBox="1">
            <a:spLocks noChangeArrowheads="1"/>
          </p:cNvSpPr>
          <p:nvPr/>
        </p:nvSpPr>
        <p:spPr bwMode="auto">
          <a:xfrm>
            <a:off x="6324600" y="2925763"/>
            <a:ext cx="2209800" cy="4770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defPPr>
              <a:defRPr lang="zh-CN"/>
            </a:defPPr>
            <a:lvl1pPr eaLnBrk="1" hangingPunct="1">
              <a:defRPr sz="2500">
                <a:latin typeface="方正大黑简体"/>
              </a:defRPr>
            </a:lvl1pPr>
            <a:lvl2pPr marL="742950" indent="-285750" eaLnBrk="0" hangingPunct="0">
              <a:defRPr sz="3200"/>
            </a:lvl2pPr>
            <a:lvl3pPr marL="1143000" indent="-228600" eaLnBrk="0" hangingPunct="0">
              <a:defRPr sz="3200"/>
            </a:lvl3pPr>
            <a:lvl4pPr marL="1600200" indent="-228600" eaLnBrk="0" hangingPunct="0">
              <a:defRPr sz="3200"/>
            </a:lvl4pPr>
            <a:lvl5pPr marL="2057400" indent="-228600" eaLnBrk="0" hangingPunct="0">
              <a:defRPr sz="3200"/>
            </a:lvl5pPr>
            <a:lvl6pPr marL="2514600" indent="-228600" eaLnBrk="0" fontAlgn="base" hangingPunct="0">
              <a:spcBef>
                <a:spcPct val="20000"/>
              </a:spcBef>
              <a:spcAft>
                <a:spcPct val="0"/>
              </a:spcAft>
              <a:defRPr sz="3200"/>
            </a:lvl6pPr>
            <a:lvl7pPr marL="2971800" indent="-228600" eaLnBrk="0" fontAlgn="base" hangingPunct="0">
              <a:spcBef>
                <a:spcPct val="20000"/>
              </a:spcBef>
              <a:spcAft>
                <a:spcPct val="0"/>
              </a:spcAft>
              <a:defRPr sz="3200"/>
            </a:lvl7pPr>
            <a:lvl8pPr marL="3429000" indent="-228600" eaLnBrk="0" fontAlgn="base" hangingPunct="0">
              <a:spcBef>
                <a:spcPct val="20000"/>
              </a:spcBef>
              <a:spcAft>
                <a:spcPct val="0"/>
              </a:spcAft>
              <a:defRPr sz="3200"/>
            </a:lvl8pPr>
            <a:lvl9pPr marL="3886200" indent="-228600" eaLnBrk="0" fontAlgn="base" hangingPunct="0">
              <a:spcBef>
                <a:spcPct val="20000"/>
              </a:spcBef>
              <a:spcAft>
                <a:spcPct val="0"/>
              </a:spcAft>
              <a:defRPr sz="3200"/>
            </a:lvl9pPr>
          </a:lstStyle>
          <a:p>
            <a:r>
              <a:rPr lang="zh-CN" altLang="en-US" dirty="0" smtClean="0"/>
              <a:t>旧价值</a:t>
            </a:r>
            <a:endParaRPr lang="zh-CN" altLang="en-US" dirty="0"/>
          </a:p>
        </p:txBody>
      </p:sp>
      <p:sp>
        <p:nvSpPr>
          <p:cNvPr id="796683" name="Text Box 11"/>
          <p:cNvSpPr txBox="1">
            <a:spLocks noChangeArrowheads="1"/>
          </p:cNvSpPr>
          <p:nvPr/>
        </p:nvSpPr>
        <p:spPr bwMode="auto">
          <a:xfrm rot="1800000">
            <a:off x="4664075" y="2885673"/>
            <a:ext cx="1143000" cy="4770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defPPr>
              <a:defRPr lang="zh-CN"/>
            </a:defPPr>
            <a:lvl1pPr eaLnBrk="1" hangingPunct="1">
              <a:defRPr sz="2500">
                <a:latin typeface="方正大黑简体"/>
              </a:defRPr>
            </a:lvl1pPr>
            <a:lvl2pPr marL="742950" indent="-285750" eaLnBrk="0" hangingPunct="0">
              <a:defRPr sz="3200"/>
            </a:lvl2pPr>
            <a:lvl3pPr marL="1143000" indent="-228600" eaLnBrk="0" hangingPunct="0">
              <a:defRPr sz="3200"/>
            </a:lvl3pPr>
            <a:lvl4pPr marL="1600200" indent="-228600" eaLnBrk="0" hangingPunct="0">
              <a:defRPr sz="3200"/>
            </a:lvl4pPr>
            <a:lvl5pPr marL="2057400" indent="-228600" eaLnBrk="0" hangingPunct="0">
              <a:defRPr sz="3200"/>
            </a:lvl5pPr>
            <a:lvl6pPr marL="2514600" indent="-228600" eaLnBrk="0" fontAlgn="base" hangingPunct="0">
              <a:spcBef>
                <a:spcPct val="20000"/>
              </a:spcBef>
              <a:spcAft>
                <a:spcPct val="0"/>
              </a:spcAft>
              <a:defRPr sz="3200"/>
            </a:lvl6pPr>
            <a:lvl7pPr marL="2971800" indent="-228600" eaLnBrk="0" fontAlgn="base" hangingPunct="0">
              <a:spcBef>
                <a:spcPct val="20000"/>
              </a:spcBef>
              <a:spcAft>
                <a:spcPct val="0"/>
              </a:spcAft>
              <a:defRPr sz="3200"/>
            </a:lvl7pPr>
            <a:lvl8pPr marL="3429000" indent="-228600" eaLnBrk="0" fontAlgn="base" hangingPunct="0">
              <a:spcBef>
                <a:spcPct val="20000"/>
              </a:spcBef>
              <a:spcAft>
                <a:spcPct val="0"/>
              </a:spcAft>
              <a:defRPr sz="3200"/>
            </a:lvl8pPr>
            <a:lvl9pPr marL="3886200" indent="-228600" eaLnBrk="0" fontAlgn="base" hangingPunct="0">
              <a:spcBef>
                <a:spcPct val="20000"/>
              </a:spcBef>
              <a:spcAft>
                <a:spcPct val="0"/>
              </a:spcAft>
              <a:defRPr sz="3200"/>
            </a:lvl9pPr>
          </a:lstStyle>
          <a:p>
            <a:r>
              <a:rPr lang="zh-CN" altLang="en-US" dirty="0"/>
              <a:t>转移</a:t>
            </a:r>
          </a:p>
        </p:txBody>
      </p:sp>
      <p:sp>
        <p:nvSpPr>
          <p:cNvPr id="796684" name="Text Box 12"/>
          <p:cNvSpPr txBox="1">
            <a:spLocks noChangeArrowheads="1"/>
          </p:cNvSpPr>
          <p:nvPr/>
        </p:nvSpPr>
        <p:spPr bwMode="auto">
          <a:xfrm>
            <a:off x="3276600" y="1991260"/>
            <a:ext cx="1066800" cy="86177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defPPr>
              <a:defRPr lang="zh-CN"/>
            </a:defPPr>
            <a:lvl1pPr eaLnBrk="1" hangingPunct="1">
              <a:defRPr sz="2500">
                <a:latin typeface="方正大黑简体"/>
              </a:defRPr>
            </a:lvl1pPr>
            <a:lvl2pPr marL="742950" indent="-285750" eaLnBrk="0" hangingPunct="0">
              <a:defRPr sz="3200"/>
            </a:lvl2pPr>
            <a:lvl3pPr marL="1143000" indent="-228600" eaLnBrk="0" hangingPunct="0">
              <a:defRPr sz="3200"/>
            </a:lvl3pPr>
            <a:lvl4pPr marL="1600200" indent="-228600" eaLnBrk="0" hangingPunct="0">
              <a:defRPr sz="3200"/>
            </a:lvl4pPr>
            <a:lvl5pPr marL="2057400" indent="-228600" eaLnBrk="0" hangingPunct="0">
              <a:defRPr sz="3200"/>
            </a:lvl5pPr>
            <a:lvl6pPr marL="2514600" indent="-228600" eaLnBrk="0" fontAlgn="base" hangingPunct="0">
              <a:spcBef>
                <a:spcPct val="20000"/>
              </a:spcBef>
              <a:spcAft>
                <a:spcPct val="0"/>
              </a:spcAft>
              <a:defRPr sz="3200"/>
            </a:lvl6pPr>
            <a:lvl7pPr marL="2971800" indent="-228600" eaLnBrk="0" fontAlgn="base" hangingPunct="0">
              <a:spcBef>
                <a:spcPct val="20000"/>
              </a:spcBef>
              <a:spcAft>
                <a:spcPct val="0"/>
              </a:spcAft>
              <a:defRPr sz="3200"/>
            </a:lvl7pPr>
            <a:lvl8pPr marL="3429000" indent="-228600" eaLnBrk="0" fontAlgn="base" hangingPunct="0">
              <a:spcBef>
                <a:spcPct val="20000"/>
              </a:spcBef>
              <a:spcAft>
                <a:spcPct val="0"/>
              </a:spcAft>
              <a:defRPr sz="3200"/>
            </a:lvl8pPr>
            <a:lvl9pPr marL="3886200" indent="-228600" eaLnBrk="0" fontAlgn="base" hangingPunct="0">
              <a:spcBef>
                <a:spcPct val="20000"/>
              </a:spcBef>
              <a:spcAft>
                <a:spcPct val="0"/>
              </a:spcAft>
              <a:defRPr sz="3200"/>
            </a:lvl9pPr>
          </a:lstStyle>
          <a:p>
            <a:r>
              <a:rPr lang="zh-CN" altLang="en-US" dirty="0"/>
              <a:t>具体劳动</a:t>
            </a:r>
          </a:p>
        </p:txBody>
      </p:sp>
      <p:sp>
        <p:nvSpPr>
          <p:cNvPr id="796685" name="Line 13"/>
          <p:cNvSpPr>
            <a:spLocks noChangeShapeType="1"/>
          </p:cNvSpPr>
          <p:nvPr/>
        </p:nvSpPr>
        <p:spPr bwMode="auto">
          <a:xfrm>
            <a:off x="4435475" y="4724400"/>
            <a:ext cx="1752600" cy="0"/>
          </a:xfrm>
          <a:prstGeom prst="line">
            <a:avLst/>
          </a:prstGeom>
          <a:noFill/>
          <a:ln w="57150">
            <a:solidFill>
              <a:schemeClr val="accent1">
                <a:lumMod val="75000"/>
              </a:schemeClr>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796686" name="Text Box 14"/>
          <p:cNvSpPr txBox="1">
            <a:spLocks noChangeArrowheads="1"/>
          </p:cNvSpPr>
          <p:nvPr/>
        </p:nvSpPr>
        <p:spPr bwMode="auto">
          <a:xfrm>
            <a:off x="4648199" y="4191000"/>
            <a:ext cx="1196609" cy="4770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defPPr>
              <a:defRPr lang="zh-CN"/>
            </a:defPPr>
            <a:lvl1pPr eaLnBrk="1" hangingPunct="1">
              <a:defRPr sz="2500">
                <a:latin typeface="方正大黑简体"/>
              </a:defRPr>
            </a:lvl1pPr>
            <a:lvl2pPr marL="742950" indent="-285750" eaLnBrk="0" hangingPunct="0">
              <a:defRPr sz="3200"/>
            </a:lvl2pPr>
            <a:lvl3pPr marL="1143000" indent="-228600" eaLnBrk="0" hangingPunct="0">
              <a:defRPr sz="3200"/>
            </a:lvl3pPr>
            <a:lvl4pPr marL="1600200" indent="-228600" eaLnBrk="0" hangingPunct="0">
              <a:defRPr sz="3200"/>
            </a:lvl4pPr>
            <a:lvl5pPr marL="2057400" indent="-228600" eaLnBrk="0" hangingPunct="0">
              <a:defRPr sz="3200"/>
            </a:lvl5pPr>
            <a:lvl6pPr marL="2514600" indent="-228600" eaLnBrk="0" fontAlgn="base" hangingPunct="0">
              <a:spcBef>
                <a:spcPct val="20000"/>
              </a:spcBef>
              <a:spcAft>
                <a:spcPct val="0"/>
              </a:spcAft>
              <a:defRPr sz="3200"/>
            </a:lvl6pPr>
            <a:lvl7pPr marL="2971800" indent="-228600" eaLnBrk="0" fontAlgn="base" hangingPunct="0">
              <a:spcBef>
                <a:spcPct val="20000"/>
              </a:spcBef>
              <a:spcAft>
                <a:spcPct val="0"/>
              </a:spcAft>
              <a:defRPr sz="3200"/>
            </a:lvl7pPr>
            <a:lvl8pPr marL="3429000" indent="-228600" eaLnBrk="0" fontAlgn="base" hangingPunct="0">
              <a:spcBef>
                <a:spcPct val="20000"/>
              </a:spcBef>
              <a:spcAft>
                <a:spcPct val="0"/>
              </a:spcAft>
              <a:defRPr sz="3200"/>
            </a:lvl8pPr>
            <a:lvl9pPr marL="3886200" indent="-228600" eaLnBrk="0" fontAlgn="base" hangingPunct="0">
              <a:spcBef>
                <a:spcPct val="20000"/>
              </a:spcBef>
              <a:spcAft>
                <a:spcPct val="0"/>
              </a:spcAft>
              <a:defRPr sz="3200"/>
            </a:lvl9pPr>
          </a:lstStyle>
          <a:p>
            <a:r>
              <a:rPr lang="zh-CN" altLang="en-US" dirty="0"/>
              <a:t>形成</a:t>
            </a:r>
          </a:p>
        </p:txBody>
      </p:sp>
      <p:sp>
        <p:nvSpPr>
          <p:cNvPr id="796687" name="Text Box 15"/>
          <p:cNvSpPr txBox="1">
            <a:spLocks noChangeArrowheads="1"/>
          </p:cNvSpPr>
          <p:nvPr/>
        </p:nvSpPr>
        <p:spPr bwMode="auto">
          <a:xfrm>
            <a:off x="6477000" y="4373563"/>
            <a:ext cx="1447800" cy="4770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defPPr>
              <a:defRPr lang="zh-CN"/>
            </a:defPPr>
            <a:lvl1pPr eaLnBrk="1" hangingPunct="1">
              <a:defRPr sz="2500">
                <a:latin typeface="方正大黑简体"/>
              </a:defRPr>
            </a:lvl1pPr>
            <a:lvl2pPr marL="742950" indent="-285750" eaLnBrk="0" hangingPunct="0">
              <a:defRPr sz="3200"/>
            </a:lvl2pPr>
            <a:lvl3pPr marL="1143000" indent="-228600" eaLnBrk="0" hangingPunct="0">
              <a:defRPr sz="3200"/>
            </a:lvl3pPr>
            <a:lvl4pPr marL="1600200" indent="-228600" eaLnBrk="0" hangingPunct="0">
              <a:defRPr sz="3200"/>
            </a:lvl4pPr>
            <a:lvl5pPr marL="2057400" indent="-228600" eaLnBrk="0" hangingPunct="0">
              <a:defRPr sz="3200"/>
            </a:lvl5pPr>
            <a:lvl6pPr marL="2514600" indent="-228600" eaLnBrk="0" fontAlgn="base" hangingPunct="0">
              <a:spcBef>
                <a:spcPct val="20000"/>
              </a:spcBef>
              <a:spcAft>
                <a:spcPct val="0"/>
              </a:spcAft>
              <a:defRPr sz="3200"/>
            </a:lvl6pPr>
            <a:lvl7pPr marL="2971800" indent="-228600" eaLnBrk="0" fontAlgn="base" hangingPunct="0">
              <a:spcBef>
                <a:spcPct val="20000"/>
              </a:spcBef>
              <a:spcAft>
                <a:spcPct val="0"/>
              </a:spcAft>
              <a:defRPr sz="3200"/>
            </a:lvl7pPr>
            <a:lvl8pPr marL="3429000" indent="-228600" eaLnBrk="0" fontAlgn="base" hangingPunct="0">
              <a:spcBef>
                <a:spcPct val="20000"/>
              </a:spcBef>
              <a:spcAft>
                <a:spcPct val="0"/>
              </a:spcAft>
              <a:defRPr sz="3200"/>
            </a:lvl8pPr>
            <a:lvl9pPr marL="3886200" indent="-228600" eaLnBrk="0" fontAlgn="base" hangingPunct="0">
              <a:spcBef>
                <a:spcPct val="20000"/>
              </a:spcBef>
              <a:spcAft>
                <a:spcPct val="0"/>
              </a:spcAft>
              <a:defRPr sz="3200"/>
            </a:lvl9pPr>
          </a:lstStyle>
          <a:p>
            <a:r>
              <a:rPr lang="zh-CN" altLang="en-US" dirty="0" smtClean="0"/>
              <a:t>价值</a:t>
            </a:r>
            <a:endParaRPr lang="zh-CN" altLang="en-US" dirty="0"/>
          </a:p>
        </p:txBody>
      </p:sp>
      <p:sp>
        <p:nvSpPr>
          <p:cNvPr id="796688" name="Text Box 16"/>
          <p:cNvSpPr txBox="1">
            <a:spLocks noChangeArrowheads="1"/>
          </p:cNvSpPr>
          <p:nvPr/>
        </p:nvSpPr>
        <p:spPr bwMode="auto">
          <a:xfrm>
            <a:off x="3276600" y="4114800"/>
            <a:ext cx="1066800" cy="86177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defPPr>
              <a:defRPr lang="zh-CN"/>
            </a:defPPr>
            <a:lvl1pPr eaLnBrk="1" hangingPunct="1">
              <a:defRPr sz="2500">
                <a:latin typeface="方正大黑简体"/>
              </a:defRPr>
            </a:lvl1pPr>
            <a:lvl2pPr marL="742950" indent="-285750" eaLnBrk="0" hangingPunct="0">
              <a:defRPr sz="3200"/>
            </a:lvl2pPr>
            <a:lvl3pPr marL="1143000" indent="-228600" eaLnBrk="0" hangingPunct="0">
              <a:defRPr sz="3200"/>
            </a:lvl3pPr>
            <a:lvl4pPr marL="1600200" indent="-228600" eaLnBrk="0" hangingPunct="0">
              <a:defRPr sz="3200"/>
            </a:lvl4pPr>
            <a:lvl5pPr marL="2057400" indent="-228600" eaLnBrk="0" hangingPunct="0">
              <a:defRPr sz="3200"/>
            </a:lvl5pPr>
            <a:lvl6pPr marL="2514600" indent="-228600" eaLnBrk="0" fontAlgn="base" hangingPunct="0">
              <a:spcBef>
                <a:spcPct val="20000"/>
              </a:spcBef>
              <a:spcAft>
                <a:spcPct val="0"/>
              </a:spcAft>
              <a:defRPr sz="3200"/>
            </a:lvl6pPr>
            <a:lvl7pPr marL="2971800" indent="-228600" eaLnBrk="0" fontAlgn="base" hangingPunct="0">
              <a:spcBef>
                <a:spcPct val="20000"/>
              </a:spcBef>
              <a:spcAft>
                <a:spcPct val="0"/>
              </a:spcAft>
              <a:defRPr sz="3200"/>
            </a:lvl7pPr>
            <a:lvl8pPr marL="3429000" indent="-228600" eaLnBrk="0" fontAlgn="base" hangingPunct="0">
              <a:spcBef>
                <a:spcPct val="20000"/>
              </a:spcBef>
              <a:spcAft>
                <a:spcPct val="0"/>
              </a:spcAft>
              <a:defRPr sz="3200"/>
            </a:lvl8pPr>
            <a:lvl9pPr marL="3886200" indent="-228600" eaLnBrk="0" fontAlgn="base" hangingPunct="0">
              <a:spcBef>
                <a:spcPct val="20000"/>
              </a:spcBef>
              <a:spcAft>
                <a:spcPct val="0"/>
              </a:spcAft>
              <a:defRPr sz="3200"/>
            </a:lvl9pPr>
          </a:lstStyle>
          <a:p>
            <a:r>
              <a:rPr lang="zh-CN" altLang="en-US" dirty="0"/>
              <a:t>抽象劳动</a:t>
            </a:r>
          </a:p>
        </p:txBody>
      </p:sp>
      <p:sp>
        <p:nvSpPr>
          <p:cNvPr id="796689" name="Rectangle 17"/>
          <p:cNvSpPr>
            <a:spLocks noChangeArrowheads="1"/>
          </p:cNvSpPr>
          <p:nvPr/>
        </p:nvSpPr>
        <p:spPr bwMode="auto">
          <a:xfrm>
            <a:off x="914400" y="1676400"/>
            <a:ext cx="609600" cy="3733800"/>
          </a:xfrm>
          <a:prstGeom prst="rect">
            <a:avLst/>
          </a:prstGeom>
          <a:gradFill rotWithShape="0">
            <a:gsLst>
              <a:gs pos="0">
                <a:schemeClr val="accent1">
                  <a:gamma/>
                  <a:shade val="46275"/>
                  <a:invGamma/>
                </a:schemeClr>
              </a:gs>
              <a:gs pos="100000">
                <a:schemeClr val="accent1"/>
              </a:gs>
            </a:gsLst>
            <a:path path="shape">
              <a:fillToRect l="50000" t="50000" r="50000" b="50000"/>
            </a:path>
          </a:gradFill>
          <a:ln w="9525">
            <a:noFill/>
            <a:miter lim="800000"/>
            <a:headEnd/>
            <a:tailEnd/>
          </a:ln>
          <a:effectLst/>
          <a:scene3d>
            <a:camera prst="legacyObliqueTopRight"/>
            <a:lightRig rig="legacyFlat3" dir="b"/>
          </a:scene3d>
          <a:sp3d extrusionH="163500" prstMaterial="legacyMatte">
            <a:bevelT w="13500" h="13500" prst="angle"/>
            <a:bevelB w="13500" h="13500" prst="angle"/>
            <a:extrusionClr>
              <a:schemeClr val="accent1"/>
            </a:extrusionClr>
          </a:sp3d>
        </p:spPr>
        <p:txBody>
          <a:bodyPr anchor="ctr">
            <a:flatTx/>
          </a:bodyPr>
          <a:lstStyle/>
          <a:p>
            <a:pPr>
              <a:spcBef>
                <a:spcPct val="0"/>
              </a:spcBef>
              <a:defRPr/>
            </a:pPr>
            <a:r>
              <a:rPr lang="zh-CN" altLang="en-US">
                <a:solidFill>
                  <a:schemeClr val="bg1"/>
                </a:solidFill>
                <a:latin typeface="Arial" charset="0"/>
                <a:ea typeface="黑体" pitchFamily="49" charset="-122"/>
              </a:rPr>
              <a:t>商品的生产过程</a:t>
            </a:r>
          </a:p>
        </p:txBody>
      </p:sp>
      <p:sp>
        <p:nvSpPr>
          <p:cNvPr id="796690" name="Line 18"/>
          <p:cNvSpPr>
            <a:spLocks noChangeShapeType="1"/>
          </p:cNvSpPr>
          <p:nvPr/>
        </p:nvSpPr>
        <p:spPr bwMode="auto">
          <a:xfrm rot="2700000">
            <a:off x="1469231" y="4398169"/>
            <a:ext cx="719138" cy="0"/>
          </a:xfrm>
          <a:prstGeom prst="line">
            <a:avLst/>
          </a:prstGeom>
          <a:noFill/>
          <a:ln w="57150">
            <a:solidFill>
              <a:schemeClr val="accent1">
                <a:lumMod val="75000"/>
              </a:schemeClr>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796691" name="Line 19"/>
          <p:cNvSpPr>
            <a:spLocks noChangeShapeType="1"/>
          </p:cNvSpPr>
          <p:nvPr/>
        </p:nvSpPr>
        <p:spPr bwMode="auto">
          <a:xfrm rot="-2700000">
            <a:off x="1447800" y="2667000"/>
            <a:ext cx="719138" cy="0"/>
          </a:xfrm>
          <a:prstGeom prst="line">
            <a:avLst/>
          </a:prstGeom>
          <a:noFill/>
          <a:ln w="57150">
            <a:solidFill>
              <a:schemeClr val="accent1">
                <a:lumMod val="75000"/>
              </a:schemeClr>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Tree>
    <p:extLst>
      <p:ext uri="{BB962C8B-B14F-4D97-AF65-F5344CB8AC3E}">
        <p14:creationId xmlns="" xmlns:p14="http://schemas.microsoft.com/office/powerpoint/2010/main" val="118917961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796689"/>
                                        </p:tgtEl>
                                        <p:attrNameLst>
                                          <p:attrName>style.visibility</p:attrName>
                                        </p:attrNameLst>
                                      </p:cBhvr>
                                      <p:to>
                                        <p:strVal val="visible"/>
                                      </p:to>
                                    </p:set>
                                    <p:animEffect transition="in" filter="wipe(up)">
                                      <p:cBhvr>
                                        <p:cTn id="7" dur="500"/>
                                        <p:tgtEl>
                                          <p:spTgt spid="79668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96684"/>
                                        </p:tgtEl>
                                        <p:attrNameLst>
                                          <p:attrName>style.visibility</p:attrName>
                                        </p:attrNameLst>
                                      </p:cBhvr>
                                      <p:to>
                                        <p:strVal val="visible"/>
                                      </p:to>
                                    </p:set>
                                    <p:animEffect transition="in" filter="wipe(left)">
                                      <p:cBhvr>
                                        <p:cTn id="12" dur="500"/>
                                        <p:tgtEl>
                                          <p:spTgt spid="796684"/>
                                        </p:tgtEl>
                                      </p:cBhvr>
                                    </p:animEffect>
                                  </p:childTnLst>
                                </p:cTn>
                              </p:par>
                            </p:childTnLst>
                          </p:cTn>
                        </p:par>
                        <p:par>
                          <p:cTn id="13" fill="hold" nodeType="afterGroup">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796678"/>
                                        </p:tgtEl>
                                        <p:attrNameLst>
                                          <p:attrName>style.visibility</p:attrName>
                                        </p:attrNameLst>
                                      </p:cBhvr>
                                      <p:to>
                                        <p:strVal val="visible"/>
                                      </p:to>
                                    </p:set>
                                    <p:animEffect transition="in" filter="wipe(left)">
                                      <p:cBhvr>
                                        <p:cTn id="16" dur="500"/>
                                        <p:tgtEl>
                                          <p:spTgt spid="796678"/>
                                        </p:tgtEl>
                                      </p:cBhvr>
                                    </p:animEffect>
                                  </p:childTnLst>
                                </p:cTn>
                              </p:par>
                            </p:childTnLst>
                          </p:cTn>
                        </p:par>
                        <p:par>
                          <p:cTn id="17" fill="hold" nodeType="afterGroup">
                            <p:stCondLst>
                              <p:cond delay="1000"/>
                            </p:stCondLst>
                            <p:childTnLst>
                              <p:par>
                                <p:cTn id="18" presetID="1" presetClass="entr" presetSubtype="0" fill="hold" grpId="0" nodeType="afterEffect">
                                  <p:stCondLst>
                                    <p:cond delay="0"/>
                                  </p:stCondLst>
                                  <p:childTnLst>
                                    <p:set>
                                      <p:cBhvr>
                                        <p:cTn id="19" dur="1" fill="hold">
                                          <p:stCondLst>
                                            <p:cond delay="499"/>
                                          </p:stCondLst>
                                        </p:cTn>
                                        <p:tgtEl>
                                          <p:spTgt spid="796679"/>
                                        </p:tgtEl>
                                        <p:attrNameLst>
                                          <p:attrName>style.visibility</p:attrName>
                                        </p:attrNameLst>
                                      </p:cBhvr>
                                      <p:to>
                                        <p:strVal val="visible"/>
                                      </p:to>
                                    </p:set>
                                  </p:childTnLst>
                                </p:cTn>
                              </p:par>
                            </p:childTnLst>
                          </p:cTn>
                        </p:par>
                        <p:par>
                          <p:cTn id="20" fill="hold" nodeType="afterGroup">
                            <p:stCondLst>
                              <p:cond delay="1500"/>
                            </p:stCondLst>
                            <p:childTnLst>
                              <p:par>
                                <p:cTn id="21" presetID="22" presetClass="entr" presetSubtype="8" fill="hold" grpId="0" nodeType="afterEffect">
                                  <p:stCondLst>
                                    <p:cond delay="0"/>
                                  </p:stCondLst>
                                  <p:childTnLst>
                                    <p:set>
                                      <p:cBhvr>
                                        <p:cTn id="22" dur="1" fill="hold">
                                          <p:stCondLst>
                                            <p:cond delay="0"/>
                                          </p:stCondLst>
                                        </p:cTn>
                                        <p:tgtEl>
                                          <p:spTgt spid="796680"/>
                                        </p:tgtEl>
                                        <p:attrNameLst>
                                          <p:attrName>style.visibility</p:attrName>
                                        </p:attrNameLst>
                                      </p:cBhvr>
                                      <p:to>
                                        <p:strVal val="visible"/>
                                      </p:to>
                                    </p:set>
                                    <p:animEffect transition="in" filter="wipe(left)">
                                      <p:cBhvr>
                                        <p:cTn id="23" dur="500"/>
                                        <p:tgtEl>
                                          <p:spTgt spid="796680"/>
                                        </p:tgtEl>
                                      </p:cBhvr>
                                    </p:animEffect>
                                  </p:childTnLst>
                                </p:cTn>
                              </p:par>
                            </p:childTnLst>
                          </p:cTn>
                        </p:par>
                        <p:par>
                          <p:cTn id="24" fill="hold" nodeType="afterGroup">
                            <p:stCondLst>
                              <p:cond delay="2000"/>
                            </p:stCondLst>
                            <p:childTnLst>
                              <p:par>
                                <p:cTn id="25" presetID="22" presetClass="entr" presetSubtype="1" fill="hold" grpId="0" nodeType="afterEffect">
                                  <p:stCondLst>
                                    <p:cond delay="0"/>
                                  </p:stCondLst>
                                  <p:childTnLst>
                                    <p:set>
                                      <p:cBhvr>
                                        <p:cTn id="26" dur="1" fill="hold">
                                          <p:stCondLst>
                                            <p:cond delay="0"/>
                                          </p:stCondLst>
                                        </p:cTn>
                                        <p:tgtEl>
                                          <p:spTgt spid="796676"/>
                                        </p:tgtEl>
                                        <p:attrNameLst>
                                          <p:attrName>style.visibility</p:attrName>
                                        </p:attrNameLst>
                                      </p:cBhvr>
                                      <p:to>
                                        <p:strVal val="visible"/>
                                      </p:to>
                                    </p:set>
                                    <p:animEffect transition="in" filter="wipe(up)">
                                      <p:cBhvr>
                                        <p:cTn id="27" dur="500"/>
                                        <p:tgtEl>
                                          <p:spTgt spid="796676"/>
                                        </p:tgtEl>
                                      </p:cBhvr>
                                    </p:animEffect>
                                  </p:childTnLst>
                                </p:cTn>
                              </p:par>
                            </p:childTnLst>
                          </p:cTn>
                        </p:par>
                        <p:par>
                          <p:cTn id="28" fill="hold" nodeType="afterGroup">
                            <p:stCondLst>
                              <p:cond delay="2500"/>
                            </p:stCondLst>
                            <p:childTnLst>
                              <p:par>
                                <p:cTn id="29" presetID="1" presetClass="entr" presetSubtype="0" fill="hold" grpId="0" nodeType="afterEffect">
                                  <p:stCondLst>
                                    <p:cond delay="0"/>
                                  </p:stCondLst>
                                  <p:childTnLst>
                                    <p:set>
                                      <p:cBhvr>
                                        <p:cTn id="30" dur="1" fill="hold">
                                          <p:stCondLst>
                                            <p:cond delay="499"/>
                                          </p:stCondLst>
                                        </p:cTn>
                                        <p:tgtEl>
                                          <p:spTgt spid="796691"/>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796688"/>
                                        </p:tgtEl>
                                        <p:attrNameLst>
                                          <p:attrName>style.visibility</p:attrName>
                                        </p:attrNameLst>
                                      </p:cBhvr>
                                      <p:to>
                                        <p:strVal val="visible"/>
                                      </p:to>
                                    </p:set>
                                    <p:animEffect transition="in" filter="wipe(left)">
                                      <p:cBhvr>
                                        <p:cTn id="35" dur="500"/>
                                        <p:tgtEl>
                                          <p:spTgt spid="796688"/>
                                        </p:tgtEl>
                                      </p:cBhvr>
                                    </p:animEffect>
                                  </p:childTnLst>
                                </p:cTn>
                              </p:par>
                            </p:childTnLst>
                          </p:cTn>
                        </p:par>
                        <p:par>
                          <p:cTn id="36" fill="hold" nodeType="afterGroup">
                            <p:stCondLst>
                              <p:cond delay="500"/>
                            </p:stCondLst>
                            <p:childTnLst>
                              <p:par>
                                <p:cTn id="37" presetID="22" presetClass="entr" presetSubtype="8" fill="hold" grpId="0" nodeType="afterEffect">
                                  <p:stCondLst>
                                    <p:cond delay="0"/>
                                  </p:stCondLst>
                                  <p:childTnLst>
                                    <p:set>
                                      <p:cBhvr>
                                        <p:cTn id="38" dur="1" fill="hold">
                                          <p:stCondLst>
                                            <p:cond delay="0"/>
                                          </p:stCondLst>
                                        </p:cTn>
                                        <p:tgtEl>
                                          <p:spTgt spid="796685"/>
                                        </p:tgtEl>
                                        <p:attrNameLst>
                                          <p:attrName>style.visibility</p:attrName>
                                        </p:attrNameLst>
                                      </p:cBhvr>
                                      <p:to>
                                        <p:strVal val="visible"/>
                                      </p:to>
                                    </p:set>
                                    <p:animEffect transition="in" filter="wipe(left)">
                                      <p:cBhvr>
                                        <p:cTn id="39" dur="500"/>
                                        <p:tgtEl>
                                          <p:spTgt spid="796685"/>
                                        </p:tgtEl>
                                      </p:cBhvr>
                                    </p:animEffect>
                                  </p:childTnLst>
                                </p:cTn>
                              </p:par>
                            </p:childTnLst>
                          </p:cTn>
                        </p:par>
                        <p:par>
                          <p:cTn id="40" fill="hold" nodeType="afterGroup">
                            <p:stCondLst>
                              <p:cond delay="1000"/>
                            </p:stCondLst>
                            <p:childTnLst>
                              <p:par>
                                <p:cTn id="41" presetID="1" presetClass="entr" presetSubtype="0" fill="hold" grpId="0" nodeType="afterEffect">
                                  <p:stCondLst>
                                    <p:cond delay="0"/>
                                  </p:stCondLst>
                                  <p:childTnLst>
                                    <p:set>
                                      <p:cBhvr>
                                        <p:cTn id="42" dur="1" fill="hold">
                                          <p:stCondLst>
                                            <p:cond delay="499"/>
                                          </p:stCondLst>
                                        </p:cTn>
                                        <p:tgtEl>
                                          <p:spTgt spid="796686"/>
                                        </p:tgtEl>
                                        <p:attrNameLst>
                                          <p:attrName>style.visibility</p:attrName>
                                        </p:attrNameLst>
                                      </p:cBhvr>
                                      <p:to>
                                        <p:strVal val="visible"/>
                                      </p:to>
                                    </p:set>
                                  </p:childTnLst>
                                </p:cTn>
                              </p:par>
                            </p:childTnLst>
                          </p:cTn>
                        </p:par>
                        <p:par>
                          <p:cTn id="43" fill="hold" nodeType="afterGroup">
                            <p:stCondLst>
                              <p:cond delay="1500"/>
                            </p:stCondLst>
                            <p:childTnLst>
                              <p:par>
                                <p:cTn id="44" presetID="22" presetClass="entr" presetSubtype="8" fill="hold" grpId="0" nodeType="afterEffect">
                                  <p:stCondLst>
                                    <p:cond delay="0"/>
                                  </p:stCondLst>
                                  <p:childTnLst>
                                    <p:set>
                                      <p:cBhvr>
                                        <p:cTn id="45" dur="1" fill="hold">
                                          <p:stCondLst>
                                            <p:cond delay="0"/>
                                          </p:stCondLst>
                                        </p:cTn>
                                        <p:tgtEl>
                                          <p:spTgt spid="796687"/>
                                        </p:tgtEl>
                                        <p:attrNameLst>
                                          <p:attrName>style.visibility</p:attrName>
                                        </p:attrNameLst>
                                      </p:cBhvr>
                                      <p:to>
                                        <p:strVal val="visible"/>
                                      </p:to>
                                    </p:set>
                                    <p:animEffect transition="in" filter="wipe(left)">
                                      <p:cBhvr>
                                        <p:cTn id="46" dur="500"/>
                                        <p:tgtEl>
                                          <p:spTgt spid="796687"/>
                                        </p:tgtEl>
                                      </p:cBhvr>
                                    </p:animEffect>
                                  </p:childTnLst>
                                </p:cTn>
                              </p:par>
                            </p:childTnLst>
                          </p:cTn>
                        </p:par>
                        <p:par>
                          <p:cTn id="47" fill="hold" nodeType="afterGroup">
                            <p:stCondLst>
                              <p:cond delay="2000"/>
                            </p:stCondLst>
                            <p:childTnLst>
                              <p:par>
                                <p:cTn id="48" presetID="22" presetClass="entr" presetSubtype="8" fill="hold" grpId="0" nodeType="afterEffect">
                                  <p:stCondLst>
                                    <p:cond delay="0"/>
                                  </p:stCondLst>
                                  <p:childTnLst>
                                    <p:set>
                                      <p:cBhvr>
                                        <p:cTn id="49" dur="1" fill="hold">
                                          <p:stCondLst>
                                            <p:cond delay="0"/>
                                          </p:stCondLst>
                                        </p:cTn>
                                        <p:tgtEl>
                                          <p:spTgt spid="796690"/>
                                        </p:tgtEl>
                                        <p:attrNameLst>
                                          <p:attrName>style.visibility</p:attrName>
                                        </p:attrNameLst>
                                      </p:cBhvr>
                                      <p:to>
                                        <p:strVal val="visible"/>
                                      </p:to>
                                    </p:set>
                                    <p:animEffect transition="in" filter="wipe(left)">
                                      <p:cBhvr>
                                        <p:cTn id="50" dur="500"/>
                                        <p:tgtEl>
                                          <p:spTgt spid="796690"/>
                                        </p:tgtEl>
                                      </p:cBhvr>
                                    </p:animEffect>
                                  </p:childTnLst>
                                </p:cTn>
                              </p:par>
                            </p:childTnLst>
                          </p:cTn>
                        </p:par>
                        <p:par>
                          <p:cTn id="51" fill="hold" nodeType="afterGroup">
                            <p:stCondLst>
                              <p:cond delay="2500"/>
                            </p:stCondLst>
                            <p:childTnLst>
                              <p:par>
                                <p:cTn id="52" presetID="22" presetClass="entr" presetSubtype="8" fill="hold" grpId="0" nodeType="afterEffect">
                                  <p:stCondLst>
                                    <p:cond delay="0"/>
                                  </p:stCondLst>
                                  <p:childTnLst>
                                    <p:set>
                                      <p:cBhvr>
                                        <p:cTn id="53" dur="1" fill="hold">
                                          <p:stCondLst>
                                            <p:cond delay="0"/>
                                          </p:stCondLst>
                                        </p:cTn>
                                        <p:tgtEl>
                                          <p:spTgt spid="796677"/>
                                        </p:tgtEl>
                                        <p:attrNameLst>
                                          <p:attrName>style.visibility</p:attrName>
                                        </p:attrNameLst>
                                      </p:cBhvr>
                                      <p:to>
                                        <p:strVal val="visible"/>
                                      </p:to>
                                    </p:set>
                                    <p:animEffect transition="in" filter="wipe(left)">
                                      <p:cBhvr>
                                        <p:cTn id="54" dur="500"/>
                                        <p:tgtEl>
                                          <p:spTgt spid="796677"/>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22" presetClass="entr" presetSubtype="1" fill="hold" grpId="0" nodeType="clickEffect">
                                  <p:stCondLst>
                                    <p:cond delay="0"/>
                                  </p:stCondLst>
                                  <p:childTnLst>
                                    <p:set>
                                      <p:cBhvr>
                                        <p:cTn id="58" dur="1" fill="hold">
                                          <p:stCondLst>
                                            <p:cond delay="0"/>
                                          </p:stCondLst>
                                        </p:cTn>
                                        <p:tgtEl>
                                          <p:spTgt spid="796681"/>
                                        </p:tgtEl>
                                        <p:attrNameLst>
                                          <p:attrName>style.visibility</p:attrName>
                                        </p:attrNameLst>
                                      </p:cBhvr>
                                      <p:to>
                                        <p:strVal val="visible"/>
                                      </p:to>
                                    </p:set>
                                    <p:animEffect transition="in" filter="wipe(up)">
                                      <p:cBhvr>
                                        <p:cTn id="59" dur="500"/>
                                        <p:tgtEl>
                                          <p:spTgt spid="796681"/>
                                        </p:tgtEl>
                                      </p:cBhvr>
                                    </p:animEffect>
                                  </p:childTnLst>
                                </p:cTn>
                              </p:par>
                            </p:childTnLst>
                          </p:cTn>
                        </p:par>
                        <p:par>
                          <p:cTn id="60" fill="hold" nodeType="afterGroup">
                            <p:stCondLst>
                              <p:cond delay="500"/>
                            </p:stCondLst>
                            <p:childTnLst>
                              <p:par>
                                <p:cTn id="61" presetID="22" presetClass="entr" presetSubtype="1" fill="hold" grpId="0" nodeType="afterEffect">
                                  <p:stCondLst>
                                    <p:cond delay="0"/>
                                  </p:stCondLst>
                                  <p:childTnLst>
                                    <p:set>
                                      <p:cBhvr>
                                        <p:cTn id="62" dur="1" fill="hold">
                                          <p:stCondLst>
                                            <p:cond delay="0"/>
                                          </p:stCondLst>
                                        </p:cTn>
                                        <p:tgtEl>
                                          <p:spTgt spid="796683"/>
                                        </p:tgtEl>
                                        <p:attrNameLst>
                                          <p:attrName>style.visibility</p:attrName>
                                        </p:attrNameLst>
                                      </p:cBhvr>
                                      <p:to>
                                        <p:strVal val="visible"/>
                                      </p:to>
                                    </p:set>
                                    <p:animEffect transition="in" filter="wipe(up)">
                                      <p:cBhvr>
                                        <p:cTn id="63" dur="500"/>
                                        <p:tgtEl>
                                          <p:spTgt spid="796683"/>
                                        </p:tgtEl>
                                      </p:cBhvr>
                                    </p:animEffect>
                                  </p:childTnLst>
                                </p:cTn>
                              </p:par>
                            </p:childTnLst>
                          </p:cTn>
                        </p:par>
                        <p:par>
                          <p:cTn id="64" fill="hold" nodeType="afterGroup">
                            <p:stCondLst>
                              <p:cond delay="1000"/>
                            </p:stCondLst>
                            <p:childTnLst>
                              <p:par>
                                <p:cTn id="65" presetID="22" presetClass="entr" presetSubtype="8" fill="hold" grpId="0" nodeType="afterEffect">
                                  <p:stCondLst>
                                    <p:cond delay="0"/>
                                  </p:stCondLst>
                                  <p:childTnLst>
                                    <p:set>
                                      <p:cBhvr>
                                        <p:cTn id="66" dur="1" fill="hold">
                                          <p:stCondLst>
                                            <p:cond delay="0"/>
                                          </p:stCondLst>
                                        </p:cTn>
                                        <p:tgtEl>
                                          <p:spTgt spid="796682"/>
                                        </p:tgtEl>
                                        <p:attrNameLst>
                                          <p:attrName>style.visibility</p:attrName>
                                        </p:attrNameLst>
                                      </p:cBhvr>
                                      <p:to>
                                        <p:strVal val="visible"/>
                                      </p:to>
                                    </p:set>
                                    <p:animEffect transition="in" filter="wipe(left)">
                                      <p:cBhvr>
                                        <p:cTn id="67" dur="500"/>
                                        <p:tgtEl>
                                          <p:spTgt spid="7966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6676" grpId="0" autoUpdateAnimBg="0"/>
      <p:bldP spid="796677" grpId="0" autoUpdateAnimBg="0"/>
      <p:bldP spid="796678" grpId="0" animBg="1"/>
      <p:bldP spid="796679" grpId="0" autoUpdateAnimBg="0"/>
      <p:bldP spid="796680" grpId="0" autoUpdateAnimBg="0"/>
      <p:bldP spid="796681" grpId="0" animBg="1"/>
      <p:bldP spid="796682" grpId="0" autoUpdateAnimBg="0"/>
      <p:bldP spid="796683" grpId="0" autoUpdateAnimBg="0"/>
      <p:bldP spid="796684" grpId="0" autoUpdateAnimBg="0"/>
      <p:bldP spid="796685" grpId="0" animBg="1"/>
      <p:bldP spid="796686" grpId="0" autoUpdateAnimBg="0"/>
      <p:bldP spid="796687" grpId="0" autoUpdateAnimBg="0"/>
      <p:bldP spid="796688" grpId="0" autoUpdateAnimBg="0"/>
      <p:bldP spid="796689" grpId="0" animBg="1" autoUpdateAnimBg="0"/>
      <p:bldP spid="796690" grpId="0" animBg="1"/>
      <p:bldP spid="796691"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7700" name="Rectangle 4"/>
          <p:cNvSpPr>
            <a:spLocks noChangeArrowheads="1"/>
          </p:cNvSpPr>
          <p:nvPr/>
        </p:nvSpPr>
        <p:spPr bwMode="auto">
          <a:xfrm>
            <a:off x="1981200" y="2057400"/>
            <a:ext cx="1066800" cy="762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eaLnBrk="0" hangingPunct="0">
              <a:defRPr sz="3200">
                <a:solidFill>
                  <a:schemeClr val="tx1"/>
                </a:solidFill>
                <a:latin typeface="Arial" panose="020B0604020202020204" pitchFamily="34" charset="0"/>
                <a:ea typeface="宋体" panose="02010600030101010101" pitchFamily="2" charset="-122"/>
              </a:defRPr>
            </a:lvl1pPr>
            <a:lvl2pPr marL="742950" indent="-285750" eaLnBrk="0" hangingPunct="0">
              <a:defRPr sz="3200">
                <a:solidFill>
                  <a:schemeClr val="tx1"/>
                </a:solidFill>
                <a:latin typeface="Arial" panose="020B0604020202020204" pitchFamily="34" charset="0"/>
                <a:ea typeface="宋体" panose="02010600030101010101" pitchFamily="2" charset="-122"/>
              </a:defRPr>
            </a:lvl2pPr>
            <a:lvl3pPr marL="1143000" indent="-228600" eaLnBrk="0" hangingPunct="0">
              <a:defRPr sz="3200">
                <a:solidFill>
                  <a:schemeClr val="tx1"/>
                </a:solidFill>
                <a:latin typeface="Arial" panose="020B0604020202020204" pitchFamily="34" charset="0"/>
                <a:ea typeface="宋体" panose="02010600030101010101" pitchFamily="2" charset="-122"/>
              </a:defRPr>
            </a:lvl3pPr>
            <a:lvl4pPr marL="1600200" indent="-228600" eaLnBrk="0" hangingPunct="0">
              <a:defRPr sz="3200">
                <a:solidFill>
                  <a:schemeClr val="tx1"/>
                </a:solidFill>
                <a:latin typeface="Arial" panose="020B0604020202020204" pitchFamily="34" charset="0"/>
                <a:ea typeface="宋体" panose="02010600030101010101" pitchFamily="2" charset="-122"/>
              </a:defRPr>
            </a:lvl4pPr>
            <a:lvl5pPr marL="2057400" indent="-228600" eaLnBrk="0" hangingPunct="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sz="3200">
                <a:solidFill>
                  <a:schemeClr val="tx1"/>
                </a:solidFill>
                <a:latin typeface="Arial" panose="020B0604020202020204" pitchFamily="34" charset="0"/>
                <a:ea typeface="宋体" panose="02010600030101010101" pitchFamily="2" charset="-122"/>
              </a:defRPr>
            </a:lvl9pPr>
          </a:lstStyle>
          <a:p>
            <a:pPr eaLnBrk="1" hangingPunct="1">
              <a:spcBef>
                <a:spcPct val="0"/>
              </a:spcBef>
            </a:pPr>
            <a:r>
              <a:rPr lang="zh-CN" altLang="en-US" sz="2500" dirty="0">
                <a:latin typeface="方正大黑简体"/>
              </a:rPr>
              <a:t>劳动过程</a:t>
            </a:r>
          </a:p>
        </p:txBody>
      </p:sp>
      <p:sp>
        <p:nvSpPr>
          <p:cNvPr id="797701" name="Rectangle 5"/>
          <p:cNvSpPr>
            <a:spLocks noChangeArrowheads="1"/>
          </p:cNvSpPr>
          <p:nvPr/>
        </p:nvSpPr>
        <p:spPr bwMode="auto">
          <a:xfrm>
            <a:off x="2057400" y="4038600"/>
            <a:ext cx="941388" cy="1219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p>
            <a:r>
              <a:rPr lang="zh-CN" altLang="en-US" sz="2500" dirty="0">
                <a:latin typeface="方正大黑简体"/>
              </a:rPr>
              <a:t>价值增值过程</a:t>
            </a:r>
          </a:p>
        </p:txBody>
      </p:sp>
      <p:sp>
        <p:nvSpPr>
          <p:cNvPr id="797702" name="Line 6"/>
          <p:cNvSpPr>
            <a:spLocks noChangeShapeType="1"/>
          </p:cNvSpPr>
          <p:nvPr/>
        </p:nvSpPr>
        <p:spPr bwMode="auto">
          <a:xfrm>
            <a:off x="4435475" y="2438400"/>
            <a:ext cx="1752600" cy="0"/>
          </a:xfrm>
          <a:prstGeom prst="line">
            <a:avLst/>
          </a:prstGeom>
          <a:noFill/>
          <a:ln w="57150">
            <a:solidFill>
              <a:schemeClr val="accent1">
                <a:lumMod val="75000"/>
              </a:schemeClr>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797703" name="Text Box 7"/>
          <p:cNvSpPr txBox="1">
            <a:spLocks noChangeArrowheads="1"/>
          </p:cNvSpPr>
          <p:nvPr/>
        </p:nvSpPr>
        <p:spPr bwMode="auto">
          <a:xfrm>
            <a:off x="4724400" y="1905000"/>
            <a:ext cx="1227826" cy="4770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defPPr>
              <a:defRPr lang="zh-CN"/>
            </a:defPPr>
            <a:lvl1pPr eaLnBrk="1" hangingPunct="1">
              <a:defRPr sz="2500">
                <a:latin typeface="方正大黑简体"/>
              </a:defRPr>
            </a:lvl1pPr>
            <a:lvl2pPr marL="742950" indent="-285750" eaLnBrk="0" hangingPunct="0">
              <a:defRPr sz="3200"/>
            </a:lvl2pPr>
            <a:lvl3pPr marL="1143000" indent="-228600" eaLnBrk="0" hangingPunct="0">
              <a:defRPr sz="3200"/>
            </a:lvl3pPr>
            <a:lvl4pPr marL="1600200" indent="-228600" eaLnBrk="0" hangingPunct="0">
              <a:defRPr sz="3200"/>
            </a:lvl4pPr>
            <a:lvl5pPr marL="2057400" indent="-228600" eaLnBrk="0" hangingPunct="0">
              <a:defRPr sz="3200"/>
            </a:lvl5pPr>
            <a:lvl6pPr marL="2514600" indent="-228600" eaLnBrk="0" fontAlgn="base" hangingPunct="0">
              <a:spcBef>
                <a:spcPct val="20000"/>
              </a:spcBef>
              <a:spcAft>
                <a:spcPct val="0"/>
              </a:spcAft>
              <a:defRPr sz="3200"/>
            </a:lvl6pPr>
            <a:lvl7pPr marL="2971800" indent="-228600" eaLnBrk="0" fontAlgn="base" hangingPunct="0">
              <a:spcBef>
                <a:spcPct val="20000"/>
              </a:spcBef>
              <a:spcAft>
                <a:spcPct val="0"/>
              </a:spcAft>
              <a:defRPr sz="3200"/>
            </a:lvl7pPr>
            <a:lvl8pPr marL="3429000" indent="-228600" eaLnBrk="0" fontAlgn="base" hangingPunct="0">
              <a:spcBef>
                <a:spcPct val="20000"/>
              </a:spcBef>
              <a:spcAft>
                <a:spcPct val="0"/>
              </a:spcAft>
              <a:defRPr sz="3200"/>
            </a:lvl8pPr>
            <a:lvl9pPr marL="3886200" indent="-228600" eaLnBrk="0" fontAlgn="base" hangingPunct="0">
              <a:spcBef>
                <a:spcPct val="20000"/>
              </a:spcBef>
              <a:spcAft>
                <a:spcPct val="0"/>
              </a:spcAft>
              <a:defRPr sz="3200"/>
            </a:lvl9pPr>
          </a:lstStyle>
          <a:p>
            <a:r>
              <a:rPr lang="zh-CN" altLang="en-US" dirty="0"/>
              <a:t>创造</a:t>
            </a:r>
          </a:p>
        </p:txBody>
      </p:sp>
      <p:sp>
        <p:nvSpPr>
          <p:cNvPr id="797704" name="Text Box 8"/>
          <p:cNvSpPr txBox="1">
            <a:spLocks noChangeArrowheads="1"/>
          </p:cNvSpPr>
          <p:nvPr/>
        </p:nvSpPr>
        <p:spPr bwMode="auto">
          <a:xfrm>
            <a:off x="6324600" y="2094477"/>
            <a:ext cx="2209800" cy="4770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defPPr>
              <a:defRPr lang="zh-CN"/>
            </a:defPPr>
            <a:lvl1pPr eaLnBrk="1" hangingPunct="1">
              <a:defRPr sz="2500">
                <a:latin typeface="方正大黑简体"/>
              </a:defRPr>
            </a:lvl1pPr>
            <a:lvl2pPr marL="742950" indent="-285750" eaLnBrk="0" hangingPunct="0">
              <a:defRPr sz="3200"/>
            </a:lvl2pPr>
            <a:lvl3pPr marL="1143000" indent="-228600" eaLnBrk="0" hangingPunct="0">
              <a:defRPr sz="3200"/>
            </a:lvl3pPr>
            <a:lvl4pPr marL="1600200" indent="-228600" eaLnBrk="0" hangingPunct="0">
              <a:defRPr sz="3200"/>
            </a:lvl4pPr>
            <a:lvl5pPr marL="2057400" indent="-228600" eaLnBrk="0" hangingPunct="0">
              <a:defRPr sz="3200"/>
            </a:lvl5pPr>
            <a:lvl6pPr marL="2514600" indent="-228600" eaLnBrk="0" fontAlgn="base" hangingPunct="0">
              <a:spcBef>
                <a:spcPct val="20000"/>
              </a:spcBef>
              <a:spcAft>
                <a:spcPct val="0"/>
              </a:spcAft>
              <a:defRPr sz="3200"/>
            </a:lvl6pPr>
            <a:lvl7pPr marL="2971800" indent="-228600" eaLnBrk="0" fontAlgn="base" hangingPunct="0">
              <a:spcBef>
                <a:spcPct val="20000"/>
              </a:spcBef>
              <a:spcAft>
                <a:spcPct val="0"/>
              </a:spcAft>
              <a:defRPr sz="3200"/>
            </a:lvl7pPr>
            <a:lvl8pPr marL="3429000" indent="-228600" eaLnBrk="0" fontAlgn="base" hangingPunct="0">
              <a:spcBef>
                <a:spcPct val="20000"/>
              </a:spcBef>
              <a:spcAft>
                <a:spcPct val="0"/>
              </a:spcAft>
              <a:defRPr sz="3200"/>
            </a:lvl8pPr>
            <a:lvl9pPr marL="3886200" indent="-228600" eaLnBrk="0" fontAlgn="base" hangingPunct="0">
              <a:spcBef>
                <a:spcPct val="20000"/>
              </a:spcBef>
              <a:spcAft>
                <a:spcPct val="0"/>
              </a:spcAft>
              <a:defRPr sz="3200"/>
            </a:lvl9pPr>
          </a:lstStyle>
          <a:p>
            <a:r>
              <a:rPr lang="zh-CN" altLang="en-US" dirty="0"/>
              <a:t>使用价值</a:t>
            </a:r>
          </a:p>
        </p:txBody>
      </p:sp>
      <p:sp>
        <p:nvSpPr>
          <p:cNvPr id="797705" name="Line 9"/>
          <p:cNvSpPr>
            <a:spLocks noChangeShapeType="1"/>
          </p:cNvSpPr>
          <p:nvPr/>
        </p:nvSpPr>
        <p:spPr bwMode="auto">
          <a:xfrm rot="1800000" flipV="1">
            <a:off x="4419600" y="2759075"/>
            <a:ext cx="1849438" cy="209550"/>
          </a:xfrm>
          <a:prstGeom prst="line">
            <a:avLst/>
          </a:prstGeom>
          <a:noFill/>
          <a:ln w="57150">
            <a:solidFill>
              <a:schemeClr val="accent1">
                <a:lumMod val="75000"/>
              </a:schemeClr>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797706" name="Text Box 10"/>
          <p:cNvSpPr txBox="1">
            <a:spLocks noChangeArrowheads="1"/>
          </p:cNvSpPr>
          <p:nvPr/>
        </p:nvSpPr>
        <p:spPr bwMode="auto">
          <a:xfrm>
            <a:off x="6324600" y="2925763"/>
            <a:ext cx="2209800" cy="4770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defPPr>
              <a:defRPr lang="zh-CN"/>
            </a:defPPr>
            <a:lvl1pPr eaLnBrk="1" hangingPunct="1">
              <a:defRPr sz="2500">
                <a:latin typeface="方正大黑简体"/>
              </a:defRPr>
            </a:lvl1pPr>
            <a:lvl2pPr marL="742950" indent="-285750" eaLnBrk="0" hangingPunct="0">
              <a:defRPr sz="3200"/>
            </a:lvl2pPr>
            <a:lvl3pPr marL="1143000" indent="-228600" eaLnBrk="0" hangingPunct="0">
              <a:defRPr sz="3200"/>
            </a:lvl3pPr>
            <a:lvl4pPr marL="1600200" indent="-228600" eaLnBrk="0" hangingPunct="0">
              <a:defRPr sz="3200"/>
            </a:lvl4pPr>
            <a:lvl5pPr marL="2057400" indent="-228600" eaLnBrk="0" hangingPunct="0">
              <a:defRPr sz="3200"/>
            </a:lvl5pPr>
            <a:lvl6pPr marL="2514600" indent="-228600" eaLnBrk="0" fontAlgn="base" hangingPunct="0">
              <a:spcBef>
                <a:spcPct val="20000"/>
              </a:spcBef>
              <a:spcAft>
                <a:spcPct val="0"/>
              </a:spcAft>
              <a:defRPr sz="3200"/>
            </a:lvl6pPr>
            <a:lvl7pPr marL="2971800" indent="-228600" eaLnBrk="0" fontAlgn="base" hangingPunct="0">
              <a:spcBef>
                <a:spcPct val="20000"/>
              </a:spcBef>
              <a:spcAft>
                <a:spcPct val="0"/>
              </a:spcAft>
              <a:defRPr sz="3200"/>
            </a:lvl7pPr>
            <a:lvl8pPr marL="3429000" indent="-228600" eaLnBrk="0" fontAlgn="base" hangingPunct="0">
              <a:spcBef>
                <a:spcPct val="20000"/>
              </a:spcBef>
              <a:spcAft>
                <a:spcPct val="0"/>
              </a:spcAft>
              <a:defRPr sz="3200"/>
            </a:lvl8pPr>
            <a:lvl9pPr marL="3886200" indent="-228600" eaLnBrk="0" fontAlgn="base" hangingPunct="0">
              <a:spcBef>
                <a:spcPct val="20000"/>
              </a:spcBef>
              <a:spcAft>
                <a:spcPct val="0"/>
              </a:spcAft>
              <a:defRPr sz="3200"/>
            </a:lvl9pPr>
          </a:lstStyle>
          <a:p>
            <a:r>
              <a:rPr lang="zh-CN" altLang="en-US" dirty="0" smtClean="0"/>
              <a:t>旧价值</a:t>
            </a:r>
            <a:endParaRPr lang="zh-CN" altLang="en-US" dirty="0"/>
          </a:p>
        </p:txBody>
      </p:sp>
      <p:sp>
        <p:nvSpPr>
          <p:cNvPr id="797707" name="Text Box 11"/>
          <p:cNvSpPr txBox="1">
            <a:spLocks noChangeArrowheads="1"/>
          </p:cNvSpPr>
          <p:nvPr/>
        </p:nvSpPr>
        <p:spPr bwMode="auto">
          <a:xfrm rot="1800000">
            <a:off x="4664075" y="2885673"/>
            <a:ext cx="1143000" cy="4770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defPPr>
              <a:defRPr lang="zh-CN"/>
            </a:defPPr>
            <a:lvl1pPr eaLnBrk="1" hangingPunct="1">
              <a:defRPr sz="2500">
                <a:latin typeface="方正大黑简体"/>
              </a:defRPr>
            </a:lvl1pPr>
            <a:lvl2pPr marL="742950" indent="-285750" eaLnBrk="0" hangingPunct="0">
              <a:defRPr sz="3200"/>
            </a:lvl2pPr>
            <a:lvl3pPr marL="1143000" indent="-228600" eaLnBrk="0" hangingPunct="0">
              <a:defRPr sz="3200"/>
            </a:lvl3pPr>
            <a:lvl4pPr marL="1600200" indent="-228600" eaLnBrk="0" hangingPunct="0">
              <a:defRPr sz="3200"/>
            </a:lvl4pPr>
            <a:lvl5pPr marL="2057400" indent="-228600" eaLnBrk="0" hangingPunct="0">
              <a:defRPr sz="3200"/>
            </a:lvl5pPr>
            <a:lvl6pPr marL="2514600" indent="-228600" eaLnBrk="0" fontAlgn="base" hangingPunct="0">
              <a:spcBef>
                <a:spcPct val="20000"/>
              </a:spcBef>
              <a:spcAft>
                <a:spcPct val="0"/>
              </a:spcAft>
              <a:defRPr sz="3200"/>
            </a:lvl6pPr>
            <a:lvl7pPr marL="2971800" indent="-228600" eaLnBrk="0" fontAlgn="base" hangingPunct="0">
              <a:spcBef>
                <a:spcPct val="20000"/>
              </a:spcBef>
              <a:spcAft>
                <a:spcPct val="0"/>
              </a:spcAft>
              <a:defRPr sz="3200"/>
            </a:lvl7pPr>
            <a:lvl8pPr marL="3429000" indent="-228600" eaLnBrk="0" fontAlgn="base" hangingPunct="0">
              <a:spcBef>
                <a:spcPct val="20000"/>
              </a:spcBef>
              <a:spcAft>
                <a:spcPct val="0"/>
              </a:spcAft>
              <a:defRPr sz="3200"/>
            </a:lvl8pPr>
            <a:lvl9pPr marL="3886200" indent="-228600" eaLnBrk="0" fontAlgn="base" hangingPunct="0">
              <a:spcBef>
                <a:spcPct val="20000"/>
              </a:spcBef>
              <a:spcAft>
                <a:spcPct val="0"/>
              </a:spcAft>
              <a:defRPr sz="3200"/>
            </a:lvl9pPr>
          </a:lstStyle>
          <a:p>
            <a:r>
              <a:rPr lang="zh-CN" altLang="en-US" dirty="0"/>
              <a:t>转移</a:t>
            </a:r>
          </a:p>
        </p:txBody>
      </p:sp>
      <p:sp>
        <p:nvSpPr>
          <p:cNvPr id="797708" name="Text Box 12"/>
          <p:cNvSpPr txBox="1">
            <a:spLocks noChangeArrowheads="1"/>
          </p:cNvSpPr>
          <p:nvPr/>
        </p:nvSpPr>
        <p:spPr bwMode="auto">
          <a:xfrm>
            <a:off x="3276600" y="1905000"/>
            <a:ext cx="1066800" cy="86177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defPPr>
              <a:defRPr lang="zh-CN"/>
            </a:defPPr>
            <a:lvl1pPr eaLnBrk="1" hangingPunct="1">
              <a:defRPr sz="2500">
                <a:latin typeface="方正大黑简体"/>
              </a:defRPr>
            </a:lvl1pPr>
            <a:lvl2pPr marL="742950" indent="-285750" eaLnBrk="0" hangingPunct="0">
              <a:defRPr sz="3200"/>
            </a:lvl2pPr>
            <a:lvl3pPr marL="1143000" indent="-228600" eaLnBrk="0" hangingPunct="0">
              <a:defRPr sz="3200"/>
            </a:lvl3pPr>
            <a:lvl4pPr marL="1600200" indent="-228600" eaLnBrk="0" hangingPunct="0">
              <a:defRPr sz="3200"/>
            </a:lvl4pPr>
            <a:lvl5pPr marL="2057400" indent="-228600" eaLnBrk="0" hangingPunct="0">
              <a:defRPr sz="3200"/>
            </a:lvl5pPr>
            <a:lvl6pPr marL="2514600" indent="-228600" eaLnBrk="0" fontAlgn="base" hangingPunct="0">
              <a:spcBef>
                <a:spcPct val="20000"/>
              </a:spcBef>
              <a:spcAft>
                <a:spcPct val="0"/>
              </a:spcAft>
              <a:defRPr sz="3200"/>
            </a:lvl6pPr>
            <a:lvl7pPr marL="2971800" indent="-228600" eaLnBrk="0" fontAlgn="base" hangingPunct="0">
              <a:spcBef>
                <a:spcPct val="20000"/>
              </a:spcBef>
              <a:spcAft>
                <a:spcPct val="0"/>
              </a:spcAft>
              <a:defRPr sz="3200"/>
            </a:lvl7pPr>
            <a:lvl8pPr marL="3429000" indent="-228600" eaLnBrk="0" fontAlgn="base" hangingPunct="0">
              <a:spcBef>
                <a:spcPct val="20000"/>
              </a:spcBef>
              <a:spcAft>
                <a:spcPct val="0"/>
              </a:spcAft>
              <a:defRPr sz="3200"/>
            </a:lvl8pPr>
            <a:lvl9pPr marL="3886200" indent="-228600" eaLnBrk="0" fontAlgn="base" hangingPunct="0">
              <a:spcBef>
                <a:spcPct val="20000"/>
              </a:spcBef>
              <a:spcAft>
                <a:spcPct val="0"/>
              </a:spcAft>
              <a:defRPr sz="3200"/>
            </a:lvl9pPr>
          </a:lstStyle>
          <a:p>
            <a:r>
              <a:rPr lang="zh-CN" altLang="en-US" dirty="0"/>
              <a:t>具体劳动</a:t>
            </a:r>
          </a:p>
        </p:txBody>
      </p:sp>
      <p:sp>
        <p:nvSpPr>
          <p:cNvPr id="797709" name="Line 13"/>
          <p:cNvSpPr>
            <a:spLocks noChangeShapeType="1"/>
          </p:cNvSpPr>
          <p:nvPr/>
        </p:nvSpPr>
        <p:spPr bwMode="auto">
          <a:xfrm>
            <a:off x="4435475" y="4724400"/>
            <a:ext cx="1752600" cy="0"/>
          </a:xfrm>
          <a:prstGeom prst="line">
            <a:avLst/>
          </a:prstGeom>
          <a:noFill/>
          <a:ln w="57150">
            <a:solidFill>
              <a:schemeClr val="accent1">
                <a:lumMod val="75000"/>
              </a:schemeClr>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797710" name="Text Box 14"/>
          <p:cNvSpPr txBox="1">
            <a:spLocks noChangeArrowheads="1"/>
          </p:cNvSpPr>
          <p:nvPr/>
        </p:nvSpPr>
        <p:spPr bwMode="auto">
          <a:xfrm>
            <a:off x="4648199" y="4191000"/>
            <a:ext cx="1493712" cy="4770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defPPr>
              <a:defRPr lang="zh-CN"/>
            </a:defPPr>
            <a:lvl1pPr eaLnBrk="1" hangingPunct="1">
              <a:defRPr sz="2500">
                <a:latin typeface="方正大黑简体"/>
              </a:defRPr>
            </a:lvl1pPr>
            <a:lvl2pPr marL="742950" indent="-285750" eaLnBrk="0" hangingPunct="0">
              <a:defRPr sz="3200"/>
            </a:lvl2pPr>
            <a:lvl3pPr marL="1143000" indent="-228600" eaLnBrk="0" hangingPunct="0">
              <a:defRPr sz="3200"/>
            </a:lvl3pPr>
            <a:lvl4pPr marL="1600200" indent="-228600" eaLnBrk="0" hangingPunct="0">
              <a:defRPr sz="3200"/>
            </a:lvl4pPr>
            <a:lvl5pPr marL="2057400" indent="-228600" eaLnBrk="0" hangingPunct="0">
              <a:defRPr sz="3200"/>
            </a:lvl5pPr>
            <a:lvl6pPr marL="2514600" indent="-228600" eaLnBrk="0" fontAlgn="base" hangingPunct="0">
              <a:spcBef>
                <a:spcPct val="20000"/>
              </a:spcBef>
              <a:spcAft>
                <a:spcPct val="0"/>
              </a:spcAft>
              <a:defRPr sz="3200"/>
            </a:lvl6pPr>
            <a:lvl7pPr marL="2971800" indent="-228600" eaLnBrk="0" fontAlgn="base" hangingPunct="0">
              <a:spcBef>
                <a:spcPct val="20000"/>
              </a:spcBef>
              <a:spcAft>
                <a:spcPct val="0"/>
              </a:spcAft>
              <a:defRPr sz="3200"/>
            </a:lvl7pPr>
            <a:lvl8pPr marL="3429000" indent="-228600" eaLnBrk="0" fontAlgn="base" hangingPunct="0">
              <a:spcBef>
                <a:spcPct val="20000"/>
              </a:spcBef>
              <a:spcAft>
                <a:spcPct val="0"/>
              </a:spcAft>
              <a:defRPr sz="3200"/>
            </a:lvl8pPr>
            <a:lvl9pPr marL="3886200" indent="-228600" eaLnBrk="0" fontAlgn="base" hangingPunct="0">
              <a:spcBef>
                <a:spcPct val="20000"/>
              </a:spcBef>
              <a:spcAft>
                <a:spcPct val="0"/>
              </a:spcAft>
              <a:defRPr sz="3200"/>
            </a:lvl9pPr>
          </a:lstStyle>
          <a:p>
            <a:r>
              <a:rPr lang="zh-CN" altLang="en-US" dirty="0"/>
              <a:t>再生产</a:t>
            </a:r>
          </a:p>
        </p:txBody>
      </p:sp>
      <p:sp>
        <p:nvSpPr>
          <p:cNvPr id="797711" name="Text Box 15"/>
          <p:cNvSpPr txBox="1">
            <a:spLocks noChangeArrowheads="1"/>
          </p:cNvSpPr>
          <p:nvPr/>
        </p:nvSpPr>
        <p:spPr bwMode="auto">
          <a:xfrm>
            <a:off x="6195949" y="4409673"/>
            <a:ext cx="2667000" cy="4770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defPPr>
              <a:defRPr lang="zh-CN"/>
            </a:defPPr>
            <a:lvl1pPr eaLnBrk="1" hangingPunct="1">
              <a:defRPr sz="2500">
                <a:latin typeface="方正大黑简体"/>
              </a:defRPr>
            </a:lvl1pPr>
            <a:lvl2pPr marL="742950" indent="-285750" eaLnBrk="0" hangingPunct="0">
              <a:defRPr sz="3200"/>
            </a:lvl2pPr>
            <a:lvl3pPr marL="1143000" indent="-228600" eaLnBrk="0" hangingPunct="0">
              <a:defRPr sz="3200"/>
            </a:lvl3pPr>
            <a:lvl4pPr marL="1600200" indent="-228600" eaLnBrk="0" hangingPunct="0">
              <a:defRPr sz="3200"/>
            </a:lvl4pPr>
            <a:lvl5pPr marL="2057400" indent="-228600" eaLnBrk="0" hangingPunct="0">
              <a:defRPr sz="3200"/>
            </a:lvl5pPr>
            <a:lvl6pPr marL="2514600" indent="-228600" eaLnBrk="0" fontAlgn="base" hangingPunct="0">
              <a:spcBef>
                <a:spcPct val="20000"/>
              </a:spcBef>
              <a:spcAft>
                <a:spcPct val="0"/>
              </a:spcAft>
              <a:defRPr sz="3200"/>
            </a:lvl6pPr>
            <a:lvl7pPr marL="2971800" indent="-228600" eaLnBrk="0" fontAlgn="base" hangingPunct="0">
              <a:spcBef>
                <a:spcPct val="20000"/>
              </a:spcBef>
              <a:spcAft>
                <a:spcPct val="0"/>
              </a:spcAft>
              <a:defRPr sz="3200"/>
            </a:lvl7pPr>
            <a:lvl8pPr marL="3429000" indent="-228600" eaLnBrk="0" fontAlgn="base" hangingPunct="0">
              <a:spcBef>
                <a:spcPct val="20000"/>
              </a:spcBef>
              <a:spcAft>
                <a:spcPct val="0"/>
              </a:spcAft>
              <a:defRPr sz="3200"/>
            </a:lvl8pPr>
            <a:lvl9pPr marL="3886200" indent="-228600" eaLnBrk="0" fontAlgn="base" hangingPunct="0">
              <a:spcBef>
                <a:spcPct val="20000"/>
              </a:spcBef>
              <a:spcAft>
                <a:spcPct val="0"/>
              </a:spcAft>
              <a:defRPr sz="3200"/>
            </a:lvl9pPr>
          </a:lstStyle>
          <a:p>
            <a:r>
              <a:rPr lang="zh-CN" altLang="en-US" dirty="0"/>
              <a:t>劳动力价值</a:t>
            </a:r>
          </a:p>
        </p:txBody>
      </p:sp>
      <p:sp>
        <p:nvSpPr>
          <p:cNvPr id="797712" name="Text Box 16"/>
          <p:cNvSpPr txBox="1">
            <a:spLocks noChangeArrowheads="1"/>
          </p:cNvSpPr>
          <p:nvPr/>
        </p:nvSpPr>
        <p:spPr bwMode="auto">
          <a:xfrm>
            <a:off x="3276600" y="4114800"/>
            <a:ext cx="1066800" cy="86177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defPPr>
              <a:defRPr lang="zh-CN"/>
            </a:defPPr>
            <a:lvl1pPr eaLnBrk="1" hangingPunct="1">
              <a:defRPr sz="2500">
                <a:latin typeface="方正大黑简体"/>
              </a:defRPr>
            </a:lvl1pPr>
            <a:lvl2pPr marL="742950" indent="-285750" eaLnBrk="0" hangingPunct="0">
              <a:defRPr sz="3200"/>
            </a:lvl2pPr>
            <a:lvl3pPr marL="1143000" indent="-228600" eaLnBrk="0" hangingPunct="0">
              <a:defRPr sz="3200"/>
            </a:lvl3pPr>
            <a:lvl4pPr marL="1600200" indent="-228600" eaLnBrk="0" hangingPunct="0">
              <a:defRPr sz="3200"/>
            </a:lvl4pPr>
            <a:lvl5pPr marL="2057400" indent="-228600" eaLnBrk="0" hangingPunct="0">
              <a:defRPr sz="3200"/>
            </a:lvl5pPr>
            <a:lvl6pPr marL="2514600" indent="-228600" eaLnBrk="0" fontAlgn="base" hangingPunct="0">
              <a:spcBef>
                <a:spcPct val="20000"/>
              </a:spcBef>
              <a:spcAft>
                <a:spcPct val="0"/>
              </a:spcAft>
              <a:defRPr sz="3200"/>
            </a:lvl6pPr>
            <a:lvl7pPr marL="2971800" indent="-228600" eaLnBrk="0" fontAlgn="base" hangingPunct="0">
              <a:spcBef>
                <a:spcPct val="20000"/>
              </a:spcBef>
              <a:spcAft>
                <a:spcPct val="0"/>
              </a:spcAft>
              <a:defRPr sz="3200"/>
            </a:lvl7pPr>
            <a:lvl8pPr marL="3429000" indent="-228600" eaLnBrk="0" fontAlgn="base" hangingPunct="0">
              <a:spcBef>
                <a:spcPct val="20000"/>
              </a:spcBef>
              <a:spcAft>
                <a:spcPct val="0"/>
              </a:spcAft>
              <a:defRPr sz="3200"/>
            </a:lvl8pPr>
            <a:lvl9pPr marL="3886200" indent="-228600" eaLnBrk="0" fontAlgn="base" hangingPunct="0">
              <a:spcBef>
                <a:spcPct val="20000"/>
              </a:spcBef>
              <a:spcAft>
                <a:spcPct val="0"/>
              </a:spcAft>
              <a:defRPr sz="3200"/>
            </a:lvl9pPr>
          </a:lstStyle>
          <a:p>
            <a:r>
              <a:rPr lang="zh-CN" altLang="en-US" dirty="0"/>
              <a:t>抽象劳动</a:t>
            </a:r>
          </a:p>
        </p:txBody>
      </p:sp>
      <p:sp>
        <p:nvSpPr>
          <p:cNvPr id="797713" name="Rectangle 17"/>
          <p:cNvSpPr>
            <a:spLocks noChangeArrowheads="1"/>
          </p:cNvSpPr>
          <p:nvPr/>
        </p:nvSpPr>
        <p:spPr bwMode="auto">
          <a:xfrm>
            <a:off x="914400" y="1676400"/>
            <a:ext cx="609600" cy="3733800"/>
          </a:xfrm>
          <a:prstGeom prst="rect">
            <a:avLst/>
          </a:prstGeom>
          <a:gradFill rotWithShape="0">
            <a:gsLst>
              <a:gs pos="0">
                <a:schemeClr val="accent1">
                  <a:gamma/>
                  <a:shade val="46275"/>
                  <a:invGamma/>
                </a:schemeClr>
              </a:gs>
              <a:gs pos="100000">
                <a:schemeClr val="accent1"/>
              </a:gs>
            </a:gsLst>
            <a:path path="shape">
              <a:fillToRect l="50000" t="50000" r="50000" b="50000"/>
            </a:path>
          </a:gradFill>
          <a:ln w="9525">
            <a:noFill/>
            <a:miter lim="800000"/>
            <a:headEnd/>
            <a:tailEnd/>
          </a:ln>
          <a:effectLst/>
          <a:scene3d>
            <a:camera prst="legacyObliqueTopRight"/>
            <a:lightRig rig="legacyFlat3" dir="b"/>
          </a:scene3d>
          <a:sp3d extrusionH="163500" prstMaterial="legacyMatte">
            <a:bevelT w="13500" h="13500" prst="angle"/>
            <a:bevelB w="13500" h="13500" prst="angle"/>
            <a:extrusionClr>
              <a:schemeClr val="accent1"/>
            </a:extrusionClr>
          </a:sp3d>
        </p:spPr>
        <p:txBody>
          <a:bodyPr anchor="ctr">
            <a:flatTx/>
          </a:bodyPr>
          <a:lstStyle/>
          <a:p>
            <a:pPr>
              <a:spcBef>
                <a:spcPct val="0"/>
              </a:spcBef>
              <a:defRPr/>
            </a:pPr>
            <a:r>
              <a:rPr lang="zh-CN" altLang="en-US" dirty="0" smtClean="0">
                <a:solidFill>
                  <a:srgbClr val="FF0000"/>
                </a:solidFill>
                <a:latin typeface="Arial" charset="0"/>
                <a:ea typeface="黑体" pitchFamily="49" charset="-122"/>
              </a:rPr>
              <a:t>资本主义</a:t>
            </a:r>
            <a:r>
              <a:rPr lang="zh-CN" altLang="en-US" dirty="0" smtClean="0">
                <a:solidFill>
                  <a:schemeClr val="bg1"/>
                </a:solidFill>
                <a:latin typeface="Arial" charset="0"/>
                <a:ea typeface="黑体" pitchFamily="49" charset="-122"/>
              </a:rPr>
              <a:t>的</a:t>
            </a:r>
            <a:r>
              <a:rPr lang="zh-CN" altLang="en-US" dirty="0">
                <a:solidFill>
                  <a:schemeClr val="bg1"/>
                </a:solidFill>
                <a:latin typeface="Arial" charset="0"/>
                <a:ea typeface="黑体" pitchFamily="49" charset="-122"/>
              </a:rPr>
              <a:t>生产过程</a:t>
            </a:r>
          </a:p>
        </p:txBody>
      </p:sp>
      <p:sp>
        <p:nvSpPr>
          <p:cNvPr id="797714" name="Line 18"/>
          <p:cNvSpPr>
            <a:spLocks noChangeShapeType="1"/>
          </p:cNvSpPr>
          <p:nvPr/>
        </p:nvSpPr>
        <p:spPr bwMode="auto">
          <a:xfrm rot="2700000">
            <a:off x="1469231" y="4398169"/>
            <a:ext cx="719138" cy="0"/>
          </a:xfrm>
          <a:prstGeom prst="line">
            <a:avLst/>
          </a:prstGeom>
          <a:noFill/>
          <a:ln w="57150">
            <a:solidFill>
              <a:schemeClr val="accent1">
                <a:lumMod val="75000"/>
              </a:schemeClr>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797715" name="Line 19"/>
          <p:cNvSpPr>
            <a:spLocks noChangeShapeType="1"/>
          </p:cNvSpPr>
          <p:nvPr/>
        </p:nvSpPr>
        <p:spPr bwMode="auto">
          <a:xfrm rot="-2700000">
            <a:off x="1447800" y="2667000"/>
            <a:ext cx="719138" cy="0"/>
          </a:xfrm>
          <a:prstGeom prst="line">
            <a:avLst/>
          </a:prstGeom>
          <a:noFill/>
          <a:ln w="57150">
            <a:solidFill>
              <a:schemeClr val="accent1">
                <a:lumMod val="75000"/>
              </a:schemeClr>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797716" name="Line 20"/>
          <p:cNvSpPr>
            <a:spLocks noChangeShapeType="1"/>
          </p:cNvSpPr>
          <p:nvPr/>
        </p:nvSpPr>
        <p:spPr bwMode="auto">
          <a:xfrm rot="1800000" flipV="1">
            <a:off x="4356100" y="5084763"/>
            <a:ext cx="1849438" cy="209550"/>
          </a:xfrm>
          <a:prstGeom prst="line">
            <a:avLst/>
          </a:prstGeom>
          <a:noFill/>
          <a:ln w="57150">
            <a:solidFill>
              <a:schemeClr val="accent1">
                <a:lumMod val="75000"/>
              </a:schemeClr>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797717" name="Text Box 21"/>
          <p:cNvSpPr txBox="1">
            <a:spLocks noChangeArrowheads="1"/>
          </p:cNvSpPr>
          <p:nvPr/>
        </p:nvSpPr>
        <p:spPr bwMode="auto">
          <a:xfrm>
            <a:off x="6227763" y="5300663"/>
            <a:ext cx="2667000" cy="4770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defPPr>
              <a:defRPr lang="zh-CN"/>
            </a:defPPr>
            <a:lvl1pPr eaLnBrk="1" hangingPunct="1">
              <a:defRPr sz="2500">
                <a:latin typeface="方正大黑简体"/>
              </a:defRPr>
            </a:lvl1pPr>
            <a:lvl2pPr marL="742950" indent="-285750" eaLnBrk="0" hangingPunct="0">
              <a:defRPr sz="3200"/>
            </a:lvl2pPr>
            <a:lvl3pPr marL="1143000" indent="-228600" eaLnBrk="0" hangingPunct="0">
              <a:defRPr sz="3200"/>
            </a:lvl3pPr>
            <a:lvl4pPr marL="1600200" indent="-228600" eaLnBrk="0" hangingPunct="0">
              <a:defRPr sz="3200"/>
            </a:lvl4pPr>
            <a:lvl5pPr marL="2057400" indent="-228600" eaLnBrk="0" hangingPunct="0">
              <a:defRPr sz="3200"/>
            </a:lvl5pPr>
            <a:lvl6pPr marL="2514600" indent="-228600" eaLnBrk="0" fontAlgn="base" hangingPunct="0">
              <a:spcBef>
                <a:spcPct val="20000"/>
              </a:spcBef>
              <a:spcAft>
                <a:spcPct val="0"/>
              </a:spcAft>
              <a:defRPr sz="3200"/>
            </a:lvl6pPr>
            <a:lvl7pPr marL="2971800" indent="-228600" eaLnBrk="0" fontAlgn="base" hangingPunct="0">
              <a:spcBef>
                <a:spcPct val="20000"/>
              </a:spcBef>
              <a:spcAft>
                <a:spcPct val="0"/>
              </a:spcAft>
              <a:defRPr sz="3200"/>
            </a:lvl7pPr>
            <a:lvl8pPr marL="3429000" indent="-228600" eaLnBrk="0" fontAlgn="base" hangingPunct="0">
              <a:spcBef>
                <a:spcPct val="20000"/>
              </a:spcBef>
              <a:spcAft>
                <a:spcPct val="0"/>
              </a:spcAft>
              <a:defRPr sz="3200"/>
            </a:lvl8pPr>
            <a:lvl9pPr marL="3886200" indent="-228600" eaLnBrk="0" fontAlgn="base" hangingPunct="0">
              <a:spcBef>
                <a:spcPct val="20000"/>
              </a:spcBef>
              <a:spcAft>
                <a:spcPct val="0"/>
              </a:spcAft>
              <a:defRPr sz="3200"/>
            </a:lvl9pPr>
          </a:lstStyle>
          <a:p>
            <a:r>
              <a:rPr lang="zh-CN" altLang="en-US" dirty="0"/>
              <a:t>剩余价值</a:t>
            </a:r>
          </a:p>
        </p:txBody>
      </p:sp>
      <p:sp>
        <p:nvSpPr>
          <p:cNvPr id="797718" name="Text Box 22"/>
          <p:cNvSpPr txBox="1">
            <a:spLocks noChangeArrowheads="1"/>
          </p:cNvSpPr>
          <p:nvPr/>
        </p:nvSpPr>
        <p:spPr bwMode="auto">
          <a:xfrm rot="1800000">
            <a:off x="4572000" y="5219298"/>
            <a:ext cx="1143000" cy="4770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defPPr>
              <a:defRPr lang="zh-CN"/>
            </a:defPPr>
            <a:lvl1pPr eaLnBrk="1" hangingPunct="1">
              <a:defRPr sz="2500">
                <a:latin typeface="方正大黑简体"/>
              </a:defRPr>
            </a:lvl1pPr>
            <a:lvl2pPr marL="742950" indent="-285750" eaLnBrk="0" hangingPunct="0">
              <a:defRPr sz="3200"/>
            </a:lvl2pPr>
            <a:lvl3pPr marL="1143000" indent="-228600" eaLnBrk="0" hangingPunct="0">
              <a:defRPr sz="3200"/>
            </a:lvl3pPr>
            <a:lvl4pPr marL="1600200" indent="-228600" eaLnBrk="0" hangingPunct="0">
              <a:defRPr sz="3200"/>
            </a:lvl4pPr>
            <a:lvl5pPr marL="2057400" indent="-228600" eaLnBrk="0" hangingPunct="0">
              <a:defRPr sz="3200"/>
            </a:lvl5pPr>
            <a:lvl6pPr marL="2514600" indent="-228600" eaLnBrk="0" fontAlgn="base" hangingPunct="0">
              <a:spcBef>
                <a:spcPct val="20000"/>
              </a:spcBef>
              <a:spcAft>
                <a:spcPct val="0"/>
              </a:spcAft>
              <a:defRPr sz="3200"/>
            </a:lvl6pPr>
            <a:lvl7pPr marL="2971800" indent="-228600" eaLnBrk="0" fontAlgn="base" hangingPunct="0">
              <a:spcBef>
                <a:spcPct val="20000"/>
              </a:spcBef>
              <a:spcAft>
                <a:spcPct val="0"/>
              </a:spcAft>
              <a:defRPr sz="3200"/>
            </a:lvl7pPr>
            <a:lvl8pPr marL="3429000" indent="-228600" eaLnBrk="0" fontAlgn="base" hangingPunct="0">
              <a:spcBef>
                <a:spcPct val="20000"/>
              </a:spcBef>
              <a:spcAft>
                <a:spcPct val="0"/>
              </a:spcAft>
              <a:defRPr sz="3200"/>
            </a:lvl8pPr>
            <a:lvl9pPr marL="3886200" indent="-228600" eaLnBrk="0" fontAlgn="base" hangingPunct="0">
              <a:spcBef>
                <a:spcPct val="20000"/>
              </a:spcBef>
              <a:spcAft>
                <a:spcPct val="0"/>
              </a:spcAft>
              <a:defRPr sz="3200"/>
            </a:lvl9pPr>
          </a:lstStyle>
          <a:p>
            <a:r>
              <a:rPr lang="zh-CN" altLang="en-US" dirty="0"/>
              <a:t>创造</a:t>
            </a:r>
          </a:p>
        </p:txBody>
      </p:sp>
    </p:spTree>
    <p:extLst>
      <p:ext uri="{BB962C8B-B14F-4D97-AF65-F5344CB8AC3E}">
        <p14:creationId xmlns="" xmlns:p14="http://schemas.microsoft.com/office/powerpoint/2010/main" val="295250687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797713"/>
                                        </p:tgtEl>
                                        <p:attrNameLst>
                                          <p:attrName>style.visibility</p:attrName>
                                        </p:attrNameLst>
                                      </p:cBhvr>
                                      <p:to>
                                        <p:strVal val="visible"/>
                                      </p:to>
                                    </p:set>
                                    <p:animEffect transition="in" filter="wipe(up)">
                                      <p:cBhvr>
                                        <p:cTn id="7" dur="500"/>
                                        <p:tgtEl>
                                          <p:spTgt spid="79771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97708"/>
                                        </p:tgtEl>
                                        <p:attrNameLst>
                                          <p:attrName>style.visibility</p:attrName>
                                        </p:attrNameLst>
                                      </p:cBhvr>
                                      <p:to>
                                        <p:strVal val="visible"/>
                                      </p:to>
                                    </p:set>
                                    <p:animEffect transition="in" filter="wipe(left)">
                                      <p:cBhvr>
                                        <p:cTn id="12" dur="500"/>
                                        <p:tgtEl>
                                          <p:spTgt spid="797708"/>
                                        </p:tgtEl>
                                      </p:cBhvr>
                                    </p:animEffect>
                                  </p:childTnLst>
                                </p:cTn>
                              </p:par>
                            </p:childTnLst>
                          </p:cTn>
                        </p:par>
                        <p:par>
                          <p:cTn id="13" fill="hold" nodeType="afterGroup">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797702"/>
                                        </p:tgtEl>
                                        <p:attrNameLst>
                                          <p:attrName>style.visibility</p:attrName>
                                        </p:attrNameLst>
                                      </p:cBhvr>
                                      <p:to>
                                        <p:strVal val="visible"/>
                                      </p:to>
                                    </p:set>
                                    <p:animEffect transition="in" filter="wipe(left)">
                                      <p:cBhvr>
                                        <p:cTn id="16" dur="500"/>
                                        <p:tgtEl>
                                          <p:spTgt spid="797702"/>
                                        </p:tgtEl>
                                      </p:cBhvr>
                                    </p:animEffect>
                                  </p:childTnLst>
                                </p:cTn>
                              </p:par>
                            </p:childTnLst>
                          </p:cTn>
                        </p:par>
                        <p:par>
                          <p:cTn id="17" fill="hold" nodeType="afterGroup">
                            <p:stCondLst>
                              <p:cond delay="1000"/>
                            </p:stCondLst>
                            <p:childTnLst>
                              <p:par>
                                <p:cTn id="18" presetID="1" presetClass="entr" presetSubtype="0" fill="hold" grpId="0" nodeType="afterEffect">
                                  <p:stCondLst>
                                    <p:cond delay="0"/>
                                  </p:stCondLst>
                                  <p:childTnLst>
                                    <p:set>
                                      <p:cBhvr>
                                        <p:cTn id="19" dur="1" fill="hold">
                                          <p:stCondLst>
                                            <p:cond delay="499"/>
                                          </p:stCondLst>
                                        </p:cTn>
                                        <p:tgtEl>
                                          <p:spTgt spid="797703"/>
                                        </p:tgtEl>
                                        <p:attrNameLst>
                                          <p:attrName>style.visibility</p:attrName>
                                        </p:attrNameLst>
                                      </p:cBhvr>
                                      <p:to>
                                        <p:strVal val="visible"/>
                                      </p:to>
                                    </p:set>
                                  </p:childTnLst>
                                </p:cTn>
                              </p:par>
                            </p:childTnLst>
                          </p:cTn>
                        </p:par>
                        <p:par>
                          <p:cTn id="20" fill="hold" nodeType="afterGroup">
                            <p:stCondLst>
                              <p:cond delay="1500"/>
                            </p:stCondLst>
                            <p:childTnLst>
                              <p:par>
                                <p:cTn id="21" presetID="22" presetClass="entr" presetSubtype="8" fill="hold" grpId="0" nodeType="afterEffect">
                                  <p:stCondLst>
                                    <p:cond delay="0"/>
                                  </p:stCondLst>
                                  <p:childTnLst>
                                    <p:set>
                                      <p:cBhvr>
                                        <p:cTn id="22" dur="1" fill="hold">
                                          <p:stCondLst>
                                            <p:cond delay="0"/>
                                          </p:stCondLst>
                                        </p:cTn>
                                        <p:tgtEl>
                                          <p:spTgt spid="797704"/>
                                        </p:tgtEl>
                                        <p:attrNameLst>
                                          <p:attrName>style.visibility</p:attrName>
                                        </p:attrNameLst>
                                      </p:cBhvr>
                                      <p:to>
                                        <p:strVal val="visible"/>
                                      </p:to>
                                    </p:set>
                                    <p:animEffect transition="in" filter="wipe(left)">
                                      <p:cBhvr>
                                        <p:cTn id="23" dur="500"/>
                                        <p:tgtEl>
                                          <p:spTgt spid="797704"/>
                                        </p:tgtEl>
                                      </p:cBhvr>
                                    </p:animEffect>
                                  </p:childTnLst>
                                </p:cTn>
                              </p:par>
                            </p:childTnLst>
                          </p:cTn>
                        </p:par>
                        <p:par>
                          <p:cTn id="24" fill="hold" nodeType="afterGroup">
                            <p:stCondLst>
                              <p:cond delay="2000"/>
                            </p:stCondLst>
                            <p:childTnLst>
                              <p:par>
                                <p:cTn id="25" presetID="22" presetClass="entr" presetSubtype="1" fill="hold" grpId="0" nodeType="afterEffect">
                                  <p:stCondLst>
                                    <p:cond delay="0"/>
                                  </p:stCondLst>
                                  <p:childTnLst>
                                    <p:set>
                                      <p:cBhvr>
                                        <p:cTn id="26" dur="1" fill="hold">
                                          <p:stCondLst>
                                            <p:cond delay="0"/>
                                          </p:stCondLst>
                                        </p:cTn>
                                        <p:tgtEl>
                                          <p:spTgt spid="797700"/>
                                        </p:tgtEl>
                                        <p:attrNameLst>
                                          <p:attrName>style.visibility</p:attrName>
                                        </p:attrNameLst>
                                      </p:cBhvr>
                                      <p:to>
                                        <p:strVal val="visible"/>
                                      </p:to>
                                    </p:set>
                                    <p:animEffect transition="in" filter="wipe(up)">
                                      <p:cBhvr>
                                        <p:cTn id="27" dur="500"/>
                                        <p:tgtEl>
                                          <p:spTgt spid="797700"/>
                                        </p:tgtEl>
                                      </p:cBhvr>
                                    </p:animEffect>
                                  </p:childTnLst>
                                </p:cTn>
                              </p:par>
                            </p:childTnLst>
                          </p:cTn>
                        </p:par>
                        <p:par>
                          <p:cTn id="28" fill="hold" nodeType="afterGroup">
                            <p:stCondLst>
                              <p:cond delay="2500"/>
                            </p:stCondLst>
                            <p:childTnLst>
                              <p:par>
                                <p:cTn id="29" presetID="1" presetClass="entr" presetSubtype="0" fill="hold" grpId="0" nodeType="afterEffect">
                                  <p:stCondLst>
                                    <p:cond delay="0"/>
                                  </p:stCondLst>
                                  <p:childTnLst>
                                    <p:set>
                                      <p:cBhvr>
                                        <p:cTn id="30" dur="1" fill="hold">
                                          <p:stCondLst>
                                            <p:cond delay="499"/>
                                          </p:stCondLst>
                                        </p:cTn>
                                        <p:tgtEl>
                                          <p:spTgt spid="797715"/>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797712"/>
                                        </p:tgtEl>
                                        <p:attrNameLst>
                                          <p:attrName>style.visibility</p:attrName>
                                        </p:attrNameLst>
                                      </p:cBhvr>
                                      <p:to>
                                        <p:strVal val="visible"/>
                                      </p:to>
                                    </p:set>
                                    <p:animEffect transition="in" filter="wipe(left)">
                                      <p:cBhvr>
                                        <p:cTn id="35" dur="500"/>
                                        <p:tgtEl>
                                          <p:spTgt spid="797712"/>
                                        </p:tgtEl>
                                      </p:cBhvr>
                                    </p:animEffect>
                                  </p:childTnLst>
                                </p:cTn>
                              </p:par>
                            </p:childTnLst>
                          </p:cTn>
                        </p:par>
                        <p:par>
                          <p:cTn id="36" fill="hold" nodeType="afterGroup">
                            <p:stCondLst>
                              <p:cond delay="500"/>
                            </p:stCondLst>
                            <p:childTnLst>
                              <p:par>
                                <p:cTn id="37" presetID="22" presetClass="entr" presetSubtype="8" fill="hold" grpId="0" nodeType="afterEffect">
                                  <p:stCondLst>
                                    <p:cond delay="0"/>
                                  </p:stCondLst>
                                  <p:childTnLst>
                                    <p:set>
                                      <p:cBhvr>
                                        <p:cTn id="38" dur="1" fill="hold">
                                          <p:stCondLst>
                                            <p:cond delay="0"/>
                                          </p:stCondLst>
                                        </p:cTn>
                                        <p:tgtEl>
                                          <p:spTgt spid="797709"/>
                                        </p:tgtEl>
                                        <p:attrNameLst>
                                          <p:attrName>style.visibility</p:attrName>
                                        </p:attrNameLst>
                                      </p:cBhvr>
                                      <p:to>
                                        <p:strVal val="visible"/>
                                      </p:to>
                                    </p:set>
                                    <p:animEffect transition="in" filter="wipe(left)">
                                      <p:cBhvr>
                                        <p:cTn id="39" dur="500"/>
                                        <p:tgtEl>
                                          <p:spTgt spid="797709"/>
                                        </p:tgtEl>
                                      </p:cBhvr>
                                    </p:animEffect>
                                  </p:childTnLst>
                                </p:cTn>
                              </p:par>
                            </p:childTnLst>
                          </p:cTn>
                        </p:par>
                        <p:par>
                          <p:cTn id="40" fill="hold" nodeType="afterGroup">
                            <p:stCondLst>
                              <p:cond delay="1000"/>
                            </p:stCondLst>
                            <p:childTnLst>
                              <p:par>
                                <p:cTn id="41" presetID="1" presetClass="entr" presetSubtype="0" fill="hold" grpId="0" nodeType="afterEffect">
                                  <p:stCondLst>
                                    <p:cond delay="0"/>
                                  </p:stCondLst>
                                  <p:childTnLst>
                                    <p:set>
                                      <p:cBhvr>
                                        <p:cTn id="42" dur="1" fill="hold">
                                          <p:stCondLst>
                                            <p:cond delay="499"/>
                                          </p:stCondLst>
                                        </p:cTn>
                                        <p:tgtEl>
                                          <p:spTgt spid="797710"/>
                                        </p:tgtEl>
                                        <p:attrNameLst>
                                          <p:attrName>style.visibility</p:attrName>
                                        </p:attrNameLst>
                                      </p:cBhvr>
                                      <p:to>
                                        <p:strVal val="visible"/>
                                      </p:to>
                                    </p:set>
                                  </p:childTnLst>
                                </p:cTn>
                              </p:par>
                            </p:childTnLst>
                          </p:cTn>
                        </p:par>
                      </p:childTnLst>
                    </p:cTn>
                  </p:par>
                  <p:par>
                    <p:cTn id="43" fill="hold">
                      <p:stCondLst>
                        <p:cond delay="indefinite"/>
                      </p:stCondLst>
                      <p:childTnLst>
                        <p:par>
                          <p:cTn id="44" fill="hold" nodeType="afterGroup">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797705"/>
                                        </p:tgtEl>
                                        <p:attrNameLst>
                                          <p:attrName>style.visibility</p:attrName>
                                        </p:attrNameLst>
                                      </p:cBhvr>
                                      <p:to>
                                        <p:strVal val="visible"/>
                                      </p:to>
                                    </p:set>
                                    <p:animEffect transition="in" filter="wipe(up)">
                                      <p:cBhvr>
                                        <p:cTn id="47" dur="500"/>
                                        <p:tgtEl>
                                          <p:spTgt spid="797705"/>
                                        </p:tgtEl>
                                      </p:cBhvr>
                                    </p:animEffect>
                                  </p:childTnLst>
                                </p:cTn>
                              </p:par>
                            </p:childTnLst>
                          </p:cTn>
                        </p:par>
                        <p:par>
                          <p:cTn id="48" fill="hold">
                            <p:stCondLst>
                              <p:cond delay="500"/>
                            </p:stCondLst>
                            <p:childTnLst>
                              <p:par>
                                <p:cTn id="49" presetID="22" presetClass="entr" presetSubtype="8" fill="hold" grpId="0" nodeType="afterEffect">
                                  <p:stCondLst>
                                    <p:cond delay="0"/>
                                  </p:stCondLst>
                                  <p:childTnLst>
                                    <p:set>
                                      <p:cBhvr>
                                        <p:cTn id="50" dur="1" fill="hold">
                                          <p:stCondLst>
                                            <p:cond delay="0"/>
                                          </p:stCondLst>
                                        </p:cTn>
                                        <p:tgtEl>
                                          <p:spTgt spid="797711"/>
                                        </p:tgtEl>
                                        <p:attrNameLst>
                                          <p:attrName>style.visibility</p:attrName>
                                        </p:attrNameLst>
                                      </p:cBhvr>
                                      <p:to>
                                        <p:strVal val="visible"/>
                                      </p:to>
                                    </p:set>
                                    <p:animEffect transition="in" filter="wipe(left)">
                                      <p:cBhvr>
                                        <p:cTn id="51" dur="500"/>
                                        <p:tgtEl>
                                          <p:spTgt spid="797711"/>
                                        </p:tgtEl>
                                      </p:cBhvr>
                                    </p:animEffect>
                                  </p:childTnLst>
                                </p:cTn>
                              </p:par>
                            </p:childTnLst>
                          </p:cTn>
                        </p:par>
                        <p:par>
                          <p:cTn id="52" fill="hold">
                            <p:stCondLst>
                              <p:cond delay="1000"/>
                            </p:stCondLst>
                            <p:childTnLst>
                              <p:par>
                                <p:cTn id="53" presetID="22" presetClass="entr" presetSubtype="1" fill="hold" grpId="0" nodeType="afterEffect">
                                  <p:stCondLst>
                                    <p:cond delay="0"/>
                                  </p:stCondLst>
                                  <p:childTnLst>
                                    <p:set>
                                      <p:cBhvr>
                                        <p:cTn id="54" dur="1" fill="hold">
                                          <p:stCondLst>
                                            <p:cond delay="0"/>
                                          </p:stCondLst>
                                        </p:cTn>
                                        <p:tgtEl>
                                          <p:spTgt spid="797707"/>
                                        </p:tgtEl>
                                        <p:attrNameLst>
                                          <p:attrName>style.visibility</p:attrName>
                                        </p:attrNameLst>
                                      </p:cBhvr>
                                      <p:to>
                                        <p:strVal val="visible"/>
                                      </p:to>
                                    </p:set>
                                    <p:animEffect transition="in" filter="wipe(up)">
                                      <p:cBhvr>
                                        <p:cTn id="55" dur="500"/>
                                        <p:tgtEl>
                                          <p:spTgt spid="797707"/>
                                        </p:tgtEl>
                                      </p:cBhvr>
                                    </p:animEffect>
                                  </p:childTnLst>
                                </p:cTn>
                              </p:par>
                            </p:childTnLst>
                          </p:cTn>
                        </p:par>
                        <p:par>
                          <p:cTn id="56" fill="hold">
                            <p:stCondLst>
                              <p:cond delay="1500"/>
                            </p:stCondLst>
                            <p:childTnLst>
                              <p:par>
                                <p:cTn id="57" presetID="22" presetClass="entr" presetSubtype="8" fill="hold" grpId="0" nodeType="afterEffect">
                                  <p:stCondLst>
                                    <p:cond delay="0"/>
                                  </p:stCondLst>
                                  <p:childTnLst>
                                    <p:set>
                                      <p:cBhvr>
                                        <p:cTn id="58" dur="1" fill="hold">
                                          <p:stCondLst>
                                            <p:cond delay="0"/>
                                          </p:stCondLst>
                                        </p:cTn>
                                        <p:tgtEl>
                                          <p:spTgt spid="797706"/>
                                        </p:tgtEl>
                                        <p:attrNameLst>
                                          <p:attrName>style.visibility</p:attrName>
                                        </p:attrNameLst>
                                      </p:cBhvr>
                                      <p:to>
                                        <p:strVal val="visible"/>
                                      </p:to>
                                    </p:set>
                                    <p:animEffect transition="in" filter="wipe(left)">
                                      <p:cBhvr>
                                        <p:cTn id="59" dur="500"/>
                                        <p:tgtEl>
                                          <p:spTgt spid="797706"/>
                                        </p:tgtEl>
                                      </p:cBhvr>
                                    </p:animEffect>
                                  </p:childTnLst>
                                </p:cTn>
                              </p:par>
                            </p:childTnLst>
                          </p:cTn>
                        </p:par>
                        <p:par>
                          <p:cTn id="60" fill="hold">
                            <p:stCondLst>
                              <p:cond delay="2000"/>
                            </p:stCondLst>
                            <p:childTnLst>
                              <p:par>
                                <p:cTn id="61" presetID="22" presetClass="entr" presetSubtype="8" fill="hold" grpId="0" nodeType="afterEffect">
                                  <p:stCondLst>
                                    <p:cond delay="0"/>
                                  </p:stCondLst>
                                  <p:childTnLst>
                                    <p:set>
                                      <p:cBhvr>
                                        <p:cTn id="62" dur="1" fill="hold">
                                          <p:stCondLst>
                                            <p:cond delay="0"/>
                                          </p:stCondLst>
                                        </p:cTn>
                                        <p:tgtEl>
                                          <p:spTgt spid="797714"/>
                                        </p:tgtEl>
                                        <p:attrNameLst>
                                          <p:attrName>style.visibility</p:attrName>
                                        </p:attrNameLst>
                                      </p:cBhvr>
                                      <p:to>
                                        <p:strVal val="visible"/>
                                      </p:to>
                                    </p:set>
                                    <p:animEffect transition="in" filter="wipe(left)">
                                      <p:cBhvr>
                                        <p:cTn id="63" dur="500"/>
                                        <p:tgtEl>
                                          <p:spTgt spid="797714"/>
                                        </p:tgtEl>
                                      </p:cBhvr>
                                    </p:animEffect>
                                  </p:childTnLst>
                                </p:cTn>
                              </p:par>
                            </p:childTnLst>
                          </p:cTn>
                        </p:par>
                        <p:par>
                          <p:cTn id="64" fill="hold">
                            <p:stCondLst>
                              <p:cond delay="2500"/>
                            </p:stCondLst>
                            <p:childTnLst>
                              <p:par>
                                <p:cTn id="65" presetID="22" presetClass="entr" presetSubtype="8" fill="hold" grpId="0" nodeType="afterEffect">
                                  <p:stCondLst>
                                    <p:cond delay="0"/>
                                  </p:stCondLst>
                                  <p:childTnLst>
                                    <p:set>
                                      <p:cBhvr>
                                        <p:cTn id="66" dur="1" fill="hold">
                                          <p:stCondLst>
                                            <p:cond delay="0"/>
                                          </p:stCondLst>
                                        </p:cTn>
                                        <p:tgtEl>
                                          <p:spTgt spid="797701"/>
                                        </p:tgtEl>
                                        <p:attrNameLst>
                                          <p:attrName>style.visibility</p:attrName>
                                        </p:attrNameLst>
                                      </p:cBhvr>
                                      <p:to>
                                        <p:strVal val="visible"/>
                                      </p:to>
                                    </p:set>
                                    <p:animEffect transition="in" filter="wipe(left)">
                                      <p:cBhvr>
                                        <p:cTn id="67" dur="500"/>
                                        <p:tgtEl>
                                          <p:spTgt spid="797701"/>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1" fill="hold" grpId="0" nodeType="clickEffect">
                                  <p:stCondLst>
                                    <p:cond delay="0"/>
                                  </p:stCondLst>
                                  <p:childTnLst>
                                    <p:set>
                                      <p:cBhvr>
                                        <p:cTn id="71" dur="1" fill="hold">
                                          <p:stCondLst>
                                            <p:cond delay="0"/>
                                          </p:stCondLst>
                                        </p:cTn>
                                        <p:tgtEl>
                                          <p:spTgt spid="797716"/>
                                        </p:tgtEl>
                                        <p:attrNameLst>
                                          <p:attrName>style.visibility</p:attrName>
                                        </p:attrNameLst>
                                      </p:cBhvr>
                                      <p:to>
                                        <p:strVal val="visible"/>
                                      </p:to>
                                    </p:set>
                                    <p:animEffect transition="in" filter="wipe(up)">
                                      <p:cBhvr>
                                        <p:cTn id="72" dur="500"/>
                                        <p:tgtEl>
                                          <p:spTgt spid="797716"/>
                                        </p:tgtEl>
                                      </p:cBhvr>
                                    </p:animEffect>
                                  </p:childTnLst>
                                </p:cTn>
                              </p:par>
                            </p:childTnLst>
                          </p:cTn>
                        </p:par>
                        <p:par>
                          <p:cTn id="73" fill="hold" nodeType="afterGroup">
                            <p:stCondLst>
                              <p:cond delay="500"/>
                            </p:stCondLst>
                            <p:childTnLst>
                              <p:par>
                                <p:cTn id="74" presetID="22" presetClass="entr" presetSubtype="8" fill="hold" grpId="0" nodeType="afterEffect">
                                  <p:stCondLst>
                                    <p:cond delay="0"/>
                                  </p:stCondLst>
                                  <p:childTnLst>
                                    <p:set>
                                      <p:cBhvr>
                                        <p:cTn id="75" dur="1" fill="hold">
                                          <p:stCondLst>
                                            <p:cond delay="0"/>
                                          </p:stCondLst>
                                        </p:cTn>
                                        <p:tgtEl>
                                          <p:spTgt spid="797717"/>
                                        </p:tgtEl>
                                        <p:attrNameLst>
                                          <p:attrName>style.visibility</p:attrName>
                                        </p:attrNameLst>
                                      </p:cBhvr>
                                      <p:to>
                                        <p:strVal val="visible"/>
                                      </p:to>
                                    </p:set>
                                    <p:animEffect transition="in" filter="wipe(left)">
                                      <p:cBhvr>
                                        <p:cTn id="76" dur="500"/>
                                        <p:tgtEl>
                                          <p:spTgt spid="797717"/>
                                        </p:tgtEl>
                                      </p:cBhvr>
                                    </p:animEffect>
                                  </p:childTnLst>
                                </p:cTn>
                              </p:par>
                            </p:childTnLst>
                          </p:cTn>
                        </p:par>
                        <p:par>
                          <p:cTn id="77" fill="hold" nodeType="afterGroup">
                            <p:stCondLst>
                              <p:cond delay="1000"/>
                            </p:stCondLst>
                            <p:childTnLst>
                              <p:par>
                                <p:cTn id="78" presetID="1" presetClass="entr" presetSubtype="0" fill="hold" grpId="0" nodeType="afterEffect">
                                  <p:stCondLst>
                                    <p:cond delay="0"/>
                                  </p:stCondLst>
                                  <p:childTnLst>
                                    <p:set>
                                      <p:cBhvr>
                                        <p:cTn id="79" dur="1" fill="hold">
                                          <p:stCondLst>
                                            <p:cond delay="499"/>
                                          </p:stCondLst>
                                        </p:cTn>
                                        <p:tgtEl>
                                          <p:spTgt spid="7977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7700" grpId="0" autoUpdateAnimBg="0"/>
      <p:bldP spid="797701" grpId="0" autoUpdateAnimBg="0"/>
      <p:bldP spid="797702" grpId="0" animBg="1"/>
      <p:bldP spid="797703" grpId="0" autoUpdateAnimBg="0"/>
      <p:bldP spid="797704" grpId="0" autoUpdateAnimBg="0"/>
      <p:bldP spid="797705" grpId="0" animBg="1"/>
      <p:bldP spid="797706" grpId="0" autoUpdateAnimBg="0"/>
      <p:bldP spid="797707" grpId="0" autoUpdateAnimBg="0"/>
      <p:bldP spid="797708" grpId="0" autoUpdateAnimBg="0"/>
      <p:bldP spid="797709" grpId="0" animBg="1"/>
      <p:bldP spid="797710" grpId="0" autoUpdateAnimBg="0"/>
      <p:bldP spid="797711" grpId="0" autoUpdateAnimBg="0"/>
      <p:bldP spid="797712" grpId="0" autoUpdateAnimBg="0"/>
      <p:bldP spid="797713" grpId="0" animBg="1" autoUpdateAnimBg="0"/>
      <p:bldP spid="797714" grpId="0" animBg="1"/>
      <p:bldP spid="797715" grpId="0" animBg="1"/>
      <p:bldP spid="797716" grpId="0" animBg="1"/>
      <p:bldP spid="797717" grpId="0" autoUpdateAnimBg="0"/>
      <p:bldP spid="797718" grpId="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1490" name="Rectangle 2"/>
          <p:cNvSpPr>
            <a:spLocks noChangeArrowheads="1"/>
          </p:cNvSpPr>
          <p:nvPr/>
        </p:nvSpPr>
        <p:spPr bwMode="auto">
          <a:xfrm>
            <a:off x="222760" y="1894966"/>
            <a:ext cx="8347075" cy="24701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marL="342900" indent="-342900" eaLnBrk="0" hangingPunct="0">
              <a:defRPr sz="3200">
                <a:solidFill>
                  <a:schemeClr val="tx1"/>
                </a:solidFill>
                <a:latin typeface="Arial" panose="020B0604020202020204" pitchFamily="34" charset="0"/>
                <a:ea typeface="宋体" panose="02010600030101010101" pitchFamily="2" charset="-122"/>
              </a:defRPr>
            </a:lvl1pPr>
            <a:lvl2pPr marL="742950" indent="-285750" eaLnBrk="0" hangingPunct="0">
              <a:defRPr sz="3200">
                <a:solidFill>
                  <a:schemeClr val="tx1"/>
                </a:solidFill>
                <a:latin typeface="Arial" panose="020B0604020202020204" pitchFamily="34" charset="0"/>
                <a:ea typeface="宋体" panose="02010600030101010101" pitchFamily="2" charset="-122"/>
              </a:defRPr>
            </a:lvl2pPr>
            <a:lvl3pPr marL="1143000" indent="-228600" eaLnBrk="0" hangingPunct="0">
              <a:defRPr sz="3200">
                <a:solidFill>
                  <a:schemeClr val="tx1"/>
                </a:solidFill>
                <a:latin typeface="Arial" panose="020B0604020202020204" pitchFamily="34" charset="0"/>
                <a:ea typeface="宋体" panose="02010600030101010101" pitchFamily="2" charset="-122"/>
              </a:defRPr>
            </a:lvl3pPr>
            <a:lvl4pPr marL="1600200" indent="-228600" eaLnBrk="0" hangingPunct="0">
              <a:defRPr sz="3200">
                <a:solidFill>
                  <a:schemeClr val="tx1"/>
                </a:solidFill>
                <a:latin typeface="Arial" panose="020B0604020202020204" pitchFamily="34" charset="0"/>
                <a:ea typeface="宋体" panose="02010600030101010101" pitchFamily="2" charset="-122"/>
              </a:defRPr>
            </a:lvl4pPr>
            <a:lvl5pPr marL="2057400" indent="-228600" eaLnBrk="0" hangingPunct="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sz="3200">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0"/>
              </a:spcBef>
            </a:pPr>
            <a:r>
              <a:rPr lang="zh-CN" altLang="en-US" sz="3600" b="1" dirty="0">
                <a:solidFill>
                  <a:srgbClr val="CCFF33"/>
                </a:solidFill>
                <a:latin typeface="楷体_GB2312" pitchFamily="49" charset="-122"/>
                <a:ea typeface="楷体_GB2312" pitchFamily="49" charset="-122"/>
              </a:rPr>
              <a:t>     </a:t>
            </a:r>
            <a:r>
              <a:rPr lang="zh-CN" altLang="en-US" sz="3600" b="1" dirty="0">
                <a:latin typeface="楷体_GB2312" pitchFamily="49" charset="-122"/>
                <a:ea typeface="楷体_GB2312" pitchFamily="49" charset="-122"/>
              </a:rPr>
              <a:t>剩余价值就是雇佣劳动者在剩余劳动时间内创造的、被资本家无偿占有的超过劳动力价值的那部分新价值。 </a:t>
            </a:r>
          </a:p>
        </p:txBody>
      </p:sp>
    </p:spTree>
    <p:extLst>
      <p:ext uri="{BB962C8B-B14F-4D97-AF65-F5344CB8AC3E}">
        <p14:creationId xmlns="" xmlns:p14="http://schemas.microsoft.com/office/powerpoint/2010/main" val="402119707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3" fill="hold" grpId="0" nodeType="clickEffect">
                                  <p:stCondLst>
                                    <p:cond delay="0"/>
                                  </p:stCondLst>
                                  <p:childTnLst>
                                    <p:set>
                                      <p:cBhvr>
                                        <p:cTn id="6" dur="1" fill="hold">
                                          <p:stCondLst>
                                            <p:cond delay="0"/>
                                          </p:stCondLst>
                                        </p:cTn>
                                        <p:tgtEl>
                                          <p:spTgt spid="831490">
                                            <p:txEl>
                                              <p:pRg st="0" end="0"/>
                                            </p:txEl>
                                          </p:spTgt>
                                        </p:tgtEl>
                                        <p:attrNameLst>
                                          <p:attrName>style.visibility</p:attrName>
                                        </p:attrNameLst>
                                      </p:cBhvr>
                                      <p:to>
                                        <p:strVal val="visible"/>
                                      </p:to>
                                    </p:set>
                                    <p:animEffect transition="in" filter="strips(upRight)">
                                      <p:cBhvr>
                                        <p:cTn id="7" dur="500"/>
                                        <p:tgtEl>
                                          <p:spTgt spid="83149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1490" grpId="0" build="p"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5"/>
          <p:cNvSpPr>
            <a:spLocks noChangeArrowheads="1"/>
          </p:cNvSpPr>
          <p:nvPr/>
        </p:nvSpPr>
        <p:spPr bwMode="auto">
          <a:xfrm>
            <a:off x="685800" y="879475"/>
            <a:ext cx="7650163" cy="5129213"/>
          </a:xfrm>
          <a:prstGeom prst="rect">
            <a:avLst/>
          </a:prstGeom>
          <a:noFill/>
          <a:ln w="9525">
            <a:noFill/>
            <a:miter lim="800000"/>
            <a:headEnd/>
            <a:tailEnd/>
          </a:ln>
        </p:spPr>
        <p:txBody>
          <a:bodyPr anchor="ctr">
            <a:spAutoFit/>
          </a:bodyPr>
          <a:lstStyle/>
          <a:p>
            <a:endParaRPr lang="zh-CN" altLang="en-US"/>
          </a:p>
        </p:txBody>
      </p:sp>
      <p:sp>
        <p:nvSpPr>
          <p:cNvPr id="780301" name="Rectangle 13" descr="1b067"/>
          <p:cNvSpPr>
            <a:spLocks noChangeArrowheads="1"/>
          </p:cNvSpPr>
          <p:nvPr/>
        </p:nvSpPr>
        <p:spPr bwMode="auto">
          <a:xfrm>
            <a:off x="1115616" y="1988840"/>
            <a:ext cx="5128327" cy="584775"/>
          </a:xfrm>
          <a:prstGeom prst="rect">
            <a:avLst/>
          </a:prstGeom>
          <a:noFill/>
          <a:ln w="9525">
            <a:noFill/>
            <a:miter lim="800000"/>
            <a:headEnd/>
            <a:tailEnd/>
          </a:ln>
        </p:spPr>
        <p:txBody>
          <a:bodyPr wrap="none">
            <a:spAutoFit/>
          </a:bodyPr>
          <a:lstStyle/>
          <a:p>
            <a:pPr>
              <a:spcBef>
                <a:spcPct val="0"/>
              </a:spcBef>
            </a:pPr>
            <a:r>
              <a:rPr lang="zh-CN" altLang="en-US" sz="3200" b="1" dirty="0">
                <a:solidFill>
                  <a:srgbClr val="993300"/>
                </a:solidFill>
                <a:ea typeface="隶书" pitchFamily="49" charset="-122"/>
              </a:rPr>
              <a:t>商品是用来交换的劳动产品</a:t>
            </a:r>
            <a:endParaRPr lang="zh-CN" altLang="en-US" sz="3200" b="1" dirty="0">
              <a:ea typeface="楷体_GB2312" pitchFamily="49" charset="-122"/>
            </a:endParaRPr>
          </a:p>
        </p:txBody>
      </p:sp>
      <p:sp>
        <p:nvSpPr>
          <p:cNvPr id="43019" name="TextBox 10"/>
          <p:cNvSpPr txBox="1">
            <a:spLocks noChangeArrowheads="1"/>
          </p:cNvSpPr>
          <p:nvPr/>
        </p:nvSpPr>
        <p:spPr bwMode="auto">
          <a:xfrm>
            <a:off x="539552" y="764704"/>
            <a:ext cx="8215313" cy="1138773"/>
          </a:xfrm>
          <a:prstGeom prst="rect">
            <a:avLst/>
          </a:prstGeom>
          <a:noFill/>
          <a:ln w="9525">
            <a:noFill/>
            <a:miter lim="800000"/>
            <a:headEnd/>
            <a:tailEnd/>
          </a:ln>
        </p:spPr>
        <p:txBody>
          <a:bodyPr wrap="square">
            <a:spAutoFit/>
          </a:bodyPr>
          <a:lstStyle/>
          <a:p>
            <a:r>
              <a:rPr lang="zh-CN" altLang="en-US" sz="4000" dirty="0" smtClean="0">
                <a:latin typeface="隶书" pitchFamily="49" charset="-122"/>
                <a:ea typeface="隶书" pitchFamily="49" charset="-122"/>
              </a:rPr>
              <a:t>一、价值规律及其作用</a:t>
            </a:r>
            <a:endParaRPr lang="en-US" altLang="zh-CN" sz="4000" dirty="0" smtClean="0">
              <a:latin typeface="隶书" pitchFamily="49" charset="-122"/>
              <a:ea typeface="隶书" pitchFamily="49" charset="-122"/>
            </a:endParaRPr>
          </a:p>
          <a:p>
            <a:pPr>
              <a:buFont typeface="Wingdings" pitchFamily="2" charset="2"/>
              <a:buChar char="Ø"/>
            </a:pPr>
            <a:r>
              <a:rPr lang="zh-CN" altLang="en-US" sz="2800" dirty="0" smtClean="0">
                <a:latin typeface="隶书" pitchFamily="49" charset="-122"/>
                <a:ea typeface="隶书" pitchFamily="49" charset="-122"/>
              </a:rPr>
              <a:t>商品经济</a:t>
            </a:r>
            <a:r>
              <a:rPr lang="zh-CN" altLang="en-US" sz="2800" dirty="0">
                <a:latin typeface="隶书" pitchFamily="49" charset="-122"/>
                <a:ea typeface="隶书" pitchFamily="49" charset="-122"/>
              </a:rPr>
              <a:t>的基本要素：商品</a:t>
            </a:r>
          </a:p>
        </p:txBody>
      </p:sp>
      <p:grpSp>
        <p:nvGrpSpPr>
          <p:cNvPr id="12" name="组合 11"/>
          <p:cNvGrpSpPr/>
          <p:nvPr/>
        </p:nvGrpSpPr>
        <p:grpSpPr>
          <a:xfrm>
            <a:off x="1691680" y="2924944"/>
            <a:ext cx="5272046" cy="3394844"/>
            <a:chOff x="777875" y="1731963"/>
            <a:chExt cx="3886200" cy="3898900"/>
          </a:xfrm>
        </p:grpSpPr>
        <p:sp>
          <p:nvSpPr>
            <p:cNvPr id="13" name="Line 5"/>
            <p:cNvSpPr>
              <a:spLocks noChangeShapeType="1"/>
            </p:cNvSpPr>
            <p:nvPr/>
          </p:nvSpPr>
          <p:spPr bwMode="auto">
            <a:xfrm>
              <a:off x="2149475" y="2049463"/>
              <a:ext cx="685800" cy="0"/>
            </a:xfrm>
            <a:prstGeom prst="line">
              <a:avLst/>
            </a:prstGeom>
            <a:noFill/>
            <a:ln w="57150">
              <a:solidFill>
                <a:srgbClr val="009900"/>
              </a:solidFill>
              <a:round/>
              <a:headEnd/>
              <a:tailEnd/>
            </a:ln>
          </p:spPr>
          <p:txBody>
            <a:bodyPr/>
            <a:lstStyle/>
            <a:p>
              <a:endParaRPr lang="zh-CN" altLang="en-US" sz="2800"/>
            </a:p>
          </p:txBody>
        </p:sp>
        <p:grpSp>
          <p:nvGrpSpPr>
            <p:cNvPr id="14" name="组合 10"/>
            <p:cNvGrpSpPr/>
            <p:nvPr/>
          </p:nvGrpSpPr>
          <p:grpSpPr>
            <a:xfrm>
              <a:off x="777875" y="1731963"/>
              <a:ext cx="3886200" cy="3898900"/>
              <a:chOff x="777875" y="1731963"/>
              <a:chExt cx="3886200" cy="3898900"/>
            </a:xfrm>
          </p:grpSpPr>
          <p:sp>
            <p:nvSpPr>
              <p:cNvPr id="15" name="Rectangle 2"/>
              <p:cNvSpPr>
                <a:spLocks noChangeArrowheads="1"/>
              </p:cNvSpPr>
              <p:nvPr/>
            </p:nvSpPr>
            <p:spPr bwMode="auto">
              <a:xfrm>
                <a:off x="777875" y="2049463"/>
                <a:ext cx="838200" cy="3048000"/>
              </a:xfrm>
              <a:prstGeom prst="rect">
                <a:avLst/>
              </a:prstGeom>
              <a:solidFill>
                <a:srgbClr val="FFFF99"/>
              </a:solidFill>
              <a:ln w="57150">
                <a:solidFill>
                  <a:srgbClr val="009900"/>
                </a:solidFill>
                <a:miter lim="800000"/>
                <a:headEnd/>
                <a:tailEnd/>
              </a:ln>
              <a:effectLst>
                <a:outerShdw dist="107763" dir="18900000" algn="ctr" rotWithShape="0">
                  <a:schemeClr val="bg2"/>
                </a:outerShdw>
              </a:effectLst>
            </p:spPr>
            <p:txBody>
              <a:bodyPr anchor="ctr"/>
              <a:lstStyle/>
              <a:p>
                <a:pPr algn="ctr">
                  <a:spcBef>
                    <a:spcPct val="0"/>
                  </a:spcBef>
                  <a:defRPr/>
                </a:pPr>
                <a:r>
                  <a:rPr lang="zh-CN" altLang="en-US" sz="2800" b="1" dirty="0">
                    <a:latin typeface="隶书" pitchFamily="49" charset="-122"/>
                    <a:ea typeface="隶书" pitchFamily="49" charset="-122"/>
                  </a:rPr>
                  <a:t>商</a:t>
                </a:r>
                <a:br>
                  <a:rPr lang="zh-CN" altLang="en-US" sz="2800" b="1" dirty="0">
                    <a:latin typeface="隶书" pitchFamily="49" charset="-122"/>
                    <a:ea typeface="隶书" pitchFamily="49" charset="-122"/>
                  </a:rPr>
                </a:br>
                <a:r>
                  <a:rPr lang="zh-CN" altLang="en-US" sz="2800" b="1" dirty="0">
                    <a:latin typeface="隶书" pitchFamily="49" charset="-122"/>
                    <a:ea typeface="隶书" pitchFamily="49" charset="-122"/>
                  </a:rPr>
                  <a:t>品</a:t>
                </a:r>
                <a:br>
                  <a:rPr lang="zh-CN" altLang="en-US" sz="2800" b="1" dirty="0">
                    <a:latin typeface="隶书" pitchFamily="49" charset="-122"/>
                    <a:ea typeface="隶书" pitchFamily="49" charset="-122"/>
                  </a:rPr>
                </a:br>
                <a:r>
                  <a:rPr lang="zh-CN" altLang="en-US" sz="2800" b="1" dirty="0">
                    <a:latin typeface="隶书" pitchFamily="49" charset="-122"/>
                    <a:ea typeface="隶书" pitchFamily="49" charset="-122"/>
                  </a:rPr>
                  <a:t>二</a:t>
                </a:r>
                <a:br>
                  <a:rPr lang="zh-CN" altLang="en-US" sz="2800" b="1" dirty="0">
                    <a:latin typeface="隶书" pitchFamily="49" charset="-122"/>
                    <a:ea typeface="隶书" pitchFamily="49" charset="-122"/>
                  </a:rPr>
                </a:br>
                <a:r>
                  <a:rPr lang="zh-CN" altLang="en-US" sz="2800" b="1" dirty="0">
                    <a:latin typeface="隶书" pitchFamily="49" charset="-122"/>
                    <a:ea typeface="隶书" pitchFamily="49" charset="-122"/>
                  </a:rPr>
                  <a:t>因</a:t>
                </a:r>
                <a:br>
                  <a:rPr lang="zh-CN" altLang="en-US" sz="2800" b="1" dirty="0">
                    <a:latin typeface="隶书" pitchFamily="49" charset="-122"/>
                    <a:ea typeface="隶书" pitchFamily="49" charset="-122"/>
                  </a:rPr>
                </a:br>
                <a:r>
                  <a:rPr lang="zh-CN" altLang="en-US" sz="2800" b="1" dirty="0">
                    <a:latin typeface="隶书" pitchFamily="49" charset="-122"/>
                    <a:ea typeface="隶书" pitchFamily="49" charset="-122"/>
                  </a:rPr>
                  <a:t>素</a:t>
                </a:r>
              </a:p>
            </p:txBody>
          </p:sp>
          <p:sp>
            <p:nvSpPr>
              <p:cNvPr id="16" name="Line 3"/>
              <p:cNvSpPr>
                <a:spLocks noChangeShapeType="1"/>
              </p:cNvSpPr>
              <p:nvPr/>
            </p:nvSpPr>
            <p:spPr bwMode="auto">
              <a:xfrm>
                <a:off x="1616075" y="3649663"/>
                <a:ext cx="533400" cy="0"/>
              </a:xfrm>
              <a:prstGeom prst="line">
                <a:avLst/>
              </a:prstGeom>
              <a:noFill/>
              <a:ln w="57150">
                <a:solidFill>
                  <a:srgbClr val="009900"/>
                </a:solidFill>
                <a:round/>
                <a:headEnd/>
                <a:tailEnd/>
              </a:ln>
            </p:spPr>
            <p:txBody>
              <a:bodyPr/>
              <a:lstStyle/>
              <a:p>
                <a:endParaRPr lang="zh-CN" altLang="en-US" sz="2800"/>
              </a:p>
            </p:txBody>
          </p:sp>
          <p:sp>
            <p:nvSpPr>
              <p:cNvPr id="17" name="Line 4"/>
              <p:cNvSpPr>
                <a:spLocks noChangeShapeType="1"/>
              </p:cNvSpPr>
              <p:nvPr/>
            </p:nvSpPr>
            <p:spPr bwMode="auto">
              <a:xfrm>
                <a:off x="2195513" y="2060575"/>
                <a:ext cx="0" cy="3276600"/>
              </a:xfrm>
              <a:prstGeom prst="line">
                <a:avLst/>
              </a:prstGeom>
              <a:noFill/>
              <a:ln w="57150">
                <a:solidFill>
                  <a:srgbClr val="009900"/>
                </a:solidFill>
                <a:round/>
                <a:headEnd/>
                <a:tailEnd/>
              </a:ln>
            </p:spPr>
            <p:txBody>
              <a:bodyPr/>
              <a:lstStyle/>
              <a:p>
                <a:endParaRPr lang="zh-CN" altLang="en-US" sz="2800"/>
              </a:p>
            </p:txBody>
          </p:sp>
          <p:sp>
            <p:nvSpPr>
              <p:cNvPr id="18" name="Line 6"/>
              <p:cNvSpPr>
                <a:spLocks noChangeShapeType="1"/>
              </p:cNvSpPr>
              <p:nvPr/>
            </p:nvSpPr>
            <p:spPr bwMode="auto">
              <a:xfrm>
                <a:off x="2149475" y="5326063"/>
                <a:ext cx="685800" cy="0"/>
              </a:xfrm>
              <a:prstGeom prst="line">
                <a:avLst/>
              </a:prstGeom>
              <a:noFill/>
              <a:ln w="57150">
                <a:solidFill>
                  <a:srgbClr val="009900"/>
                </a:solidFill>
                <a:round/>
                <a:headEnd/>
                <a:tailEnd/>
              </a:ln>
            </p:spPr>
            <p:txBody>
              <a:bodyPr/>
              <a:lstStyle/>
              <a:p>
                <a:endParaRPr lang="zh-CN" altLang="en-US" sz="2800"/>
              </a:p>
            </p:txBody>
          </p:sp>
          <p:sp>
            <p:nvSpPr>
              <p:cNvPr id="19" name="Rectangle 8"/>
              <p:cNvSpPr>
                <a:spLocks noChangeArrowheads="1"/>
              </p:cNvSpPr>
              <p:nvPr/>
            </p:nvSpPr>
            <p:spPr bwMode="auto">
              <a:xfrm>
                <a:off x="2835275" y="4945063"/>
                <a:ext cx="1828800" cy="685800"/>
              </a:xfrm>
              <a:prstGeom prst="rect">
                <a:avLst/>
              </a:prstGeom>
              <a:gradFill rotWithShape="0">
                <a:gsLst>
                  <a:gs pos="0">
                    <a:srgbClr val="FFCC00"/>
                  </a:gs>
                  <a:gs pos="50000">
                    <a:srgbClr val="FFFFFF"/>
                  </a:gs>
                  <a:gs pos="100000">
                    <a:srgbClr val="FFCC00"/>
                  </a:gs>
                </a:gsLst>
                <a:lin ang="18900000" scaled="1"/>
              </a:gradFill>
              <a:ln w="57150">
                <a:solidFill>
                  <a:srgbClr val="009900"/>
                </a:solidFill>
                <a:miter lim="800000"/>
                <a:headEnd/>
                <a:tailEnd/>
              </a:ln>
              <a:effectLst>
                <a:outerShdw dist="107763" dir="18900000" algn="ctr" rotWithShape="0">
                  <a:schemeClr val="bg2"/>
                </a:outerShdw>
              </a:effectLst>
            </p:spPr>
            <p:txBody>
              <a:bodyPr wrap="none" anchor="ctr"/>
              <a:lstStyle/>
              <a:p>
                <a:pPr algn="ctr">
                  <a:spcBef>
                    <a:spcPct val="0"/>
                  </a:spcBef>
                  <a:defRPr/>
                </a:pPr>
                <a:r>
                  <a:rPr lang="zh-CN" altLang="en-US" sz="2800" b="1">
                    <a:latin typeface="隶书" pitchFamily="49" charset="-122"/>
                    <a:ea typeface="隶书" pitchFamily="49" charset="-122"/>
                  </a:rPr>
                  <a:t>价  值</a:t>
                </a:r>
              </a:p>
            </p:txBody>
          </p:sp>
          <p:sp>
            <p:nvSpPr>
              <p:cNvPr id="20" name="Rectangle 10"/>
              <p:cNvSpPr>
                <a:spLocks noChangeArrowheads="1"/>
              </p:cNvSpPr>
              <p:nvPr/>
            </p:nvSpPr>
            <p:spPr bwMode="auto">
              <a:xfrm>
                <a:off x="2784475" y="1731963"/>
                <a:ext cx="1868203" cy="685800"/>
              </a:xfrm>
              <a:prstGeom prst="rect">
                <a:avLst/>
              </a:prstGeom>
              <a:solidFill>
                <a:srgbClr val="CCFFCC"/>
              </a:solidFill>
              <a:ln w="57150">
                <a:solidFill>
                  <a:srgbClr val="009900"/>
                </a:solidFill>
                <a:miter lim="800000"/>
                <a:headEnd/>
                <a:tailEnd/>
              </a:ln>
              <a:effectLst>
                <a:outerShdw dist="107763" dir="18900000" algn="ctr" rotWithShape="0">
                  <a:schemeClr val="bg2"/>
                </a:outerShdw>
              </a:effectLst>
            </p:spPr>
            <p:txBody>
              <a:bodyPr wrap="none" anchor="ctr"/>
              <a:lstStyle/>
              <a:p>
                <a:pPr algn="ctr">
                  <a:spcBef>
                    <a:spcPct val="0"/>
                  </a:spcBef>
                  <a:defRPr/>
                </a:pPr>
                <a:r>
                  <a:rPr lang="zh-CN" altLang="en-US" sz="2800" b="1" dirty="0">
                    <a:latin typeface="隶书" pitchFamily="49" charset="-122"/>
                    <a:ea typeface="隶书" pitchFamily="49" charset="-122"/>
                  </a:rPr>
                  <a:t>使用价值</a:t>
                </a:r>
              </a:p>
            </p:txBody>
          </p:sp>
        </p:gr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80301"/>
                                        </p:tgtEl>
                                        <p:attrNameLst>
                                          <p:attrName>style.visibility</p:attrName>
                                        </p:attrNameLst>
                                      </p:cBhvr>
                                      <p:to>
                                        <p:strVal val="visible"/>
                                      </p:to>
                                    </p:set>
                                    <p:animEffect transition="in" filter="wipe(left)">
                                      <p:cBhvr>
                                        <p:cTn id="7" dur="500"/>
                                        <p:tgtEl>
                                          <p:spTgt spid="7803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0301" grpId="0"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61" name="Rectangle 29"/>
          <p:cNvSpPr>
            <a:spLocks noChangeArrowheads="1"/>
          </p:cNvSpPr>
          <p:nvPr/>
        </p:nvSpPr>
        <p:spPr bwMode="auto">
          <a:xfrm>
            <a:off x="1116013" y="1974850"/>
            <a:ext cx="431800" cy="1501775"/>
          </a:xfrm>
          <a:prstGeom prst="rect">
            <a:avLst/>
          </a:prstGeom>
          <a:solidFill>
            <a:srgbClr val="990000">
              <a:alpha val="50000"/>
            </a:srgbClr>
          </a:solidFill>
          <a:ln>
            <a:noFill/>
          </a:ln>
          <a:effectLst/>
          <a:extLst>
            <a:ext uri="{91240B29-F687-4F45-9708-019B960494DF}">
              <a14:hiddenLine xmlns="" xmlns:a14="http://schemas.microsoft.com/office/drawing/2010/main" w="19050" algn="ctr">
                <a:solidFill>
                  <a:srgbClr val="C8B4A0"/>
                </a:solidFill>
                <a:miter lim="800000"/>
                <a:headEnd/>
                <a:tailEnd/>
              </a14:hiddenLine>
            </a:ext>
            <a:ext uri="{AF507438-7753-43E0-B8FC-AC1667EBCBE1}">
              <a14:hiddenEffects xmlns="" xmlns:a14="http://schemas.microsoft.com/office/drawing/2010/main">
                <a:effectLst>
                  <a:outerShdw dist="107763" dir="18900000" algn="ctr" rotWithShape="0">
                    <a:schemeClr val="bg2"/>
                  </a:outerShdw>
                </a:effectLst>
              </a14:hiddenEffects>
            </a:ext>
          </a:extLst>
        </p:spPr>
        <p:txBody>
          <a:bodyPr lIns="54000" tIns="46800" rIns="54000" bIns="46800">
            <a:spAutoFit/>
          </a:bodyPr>
          <a:lstStyle/>
          <a:p>
            <a:pPr algn="ctr">
              <a:lnSpc>
                <a:spcPct val="70000"/>
              </a:lnSpc>
            </a:pPr>
            <a:r>
              <a:rPr lang="zh-CN" altLang="en-US" sz="2200">
                <a:solidFill>
                  <a:srgbClr val="E6D2BE"/>
                </a:solidFill>
                <a:effectLst>
                  <a:outerShdw blurRad="38100" dist="38100" dir="2700000" algn="tl">
                    <a:srgbClr val="000000"/>
                  </a:outerShdw>
                </a:effectLst>
                <a:latin typeface="Arial" panose="020B0604020202020204" pitchFamily="34" charset="0"/>
                <a:ea typeface="隶书" panose="02010509060101010101" pitchFamily="49" charset="-122"/>
              </a:rPr>
              <a:t>资本主义生产</a:t>
            </a:r>
          </a:p>
        </p:txBody>
      </p:sp>
      <p:sp>
        <p:nvSpPr>
          <p:cNvPr id="274459" name="Text Box 27"/>
          <p:cNvSpPr txBox="1">
            <a:spLocks noChangeArrowheads="1"/>
          </p:cNvSpPr>
          <p:nvPr/>
        </p:nvSpPr>
        <p:spPr bwMode="auto">
          <a:xfrm>
            <a:off x="5219700" y="4926013"/>
            <a:ext cx="1439863" cy="277812"/>
          </a:xfrm>
          <a:prstGeom prst="rect">
            <a:avLst/>
          </a:prstGeom>
          <a:solidFill>
            <a:srgbClr val="990000">
              <a:alpha val="50000"/>
            </a:srgbClr>
          </a:solidFill>
          <a:ln>
            <a:noFill/>
          </a:ln>
          <a:effectLst/>
          <a:extLst>
            <a:ext uri="{91240B29-F687-4F45-9708-019B960494DF}">
              <a14:hiddenLine xmlns="" xmlns:a14="http://schemas.microsoft.com/office/drawing/2010/main" w="19050" algn="ctr">
                <a:solidFill>
                  <a:srgbClr val="C8B4A0"/>
                </a:solidFill>
                <a:miter lim="800000"/>
                <a:headEnd/>
                <a:tailEnd/>
              </a14:hiddenLine>
            </a:ext>
            <a:ext uri="{AF507438-7753-43E0-B8FC-AC1667EBCBE1}">
              <a14:hiddenEffects xmlns="" xmlns:a14="http://schemas.microsoft.com/office/drawing/2010/main">
                <a:effectLst>
                  <a:outerShdw dist="107763" dir="18900000" algn="ctr" rotWithShape="0">
                    <a:schemeClr val="bg2"/>
                  </a:outerShdw>
                </a:effectLst>
              </a14:hiddenEffects>
            </a:ext>
          </a:extLst>
        </p:spPr>
        <p:txBody>
          <a:bodyPr lIns="18000" tIns="10800" rIns="18000" bIns="10800">
            <a:spAutoFit/>
          </a:bodyPr>
          <a:lstStyle/>
          <a:p>
            <a:pPr algn="ctr">
              <a:lnSpc>
                <a:spcPct val="70000"/>
              </a:lnSpc>
            </a:pPr>
            <a:r>
              <a:rPr lang="zh-CN" altLang="en-US" sz="2400">
                <a:solidFill>
                  <a:srgbClr val="E6D2BE"/>
                </a:solidFill>
                <a:effectLst>
                  <a:outerShdw blurRad="38100" dist="38100" dir="2700000" algn="tl">
                    <a:srgbClr val="000000"/>
                  </a:outerShdw>
                </a:effectLst>
                <a:latin typeface="Arial" panose="020B0604020202020204" pitchFamily="34" charset="0"/>
                <a:ea typeface="隶书" panose="02010509060101010101" pitchFamily="49" charset="-122"/>
              </a:rPr>
              <a:t>劳资关系</a:t>
            </a:r>
          </a:p>
        </p:txBody>
      </p:sp>
      <p:sp>
        <p:nvSpPr>
          <p:cNvPr id="274460" name="Text Box 28"/>
          <p:cNvSpPr txBox="1">
            <a:spLocks noChangeArrowheads="1"/>
          </p:cNvSpPr>
          <p:nvPr/>
        </p:nvSpPr>
        <p:spPr bwMode="auto">
          <a:xfrm>
            <a:off x="4714875" y="4464050"/>
            <a:ext cx="2233613" cy="277813"/>
          </a:xfrm>
          <a:prstGeom prst="rect">
            <a:avLst/>
          </a:prstGeom>
          <a:solidFill>
            <a:srgbClr val="990000">
              <a:alpha val="50000"/>
            </a:srgbClr>
          </a:solidFill>
          <a:ln>
            <a:noFill/>
          </a:ln>
          <a:effectLst/>
          <a:extLst>
            <a:ext uri="{91240B29-F687-4F45-9708-019B960494DF}">
              <a14:hiddenLine xmlns="" xmlns:a14="http://schemas.microsoft.com/office/drawing/2010/main" w="19050" algn="ctr">
                <a:solidFill>
                  <a:srgbClr val="C8B4A0"/>
                </a:solidFill>
                <a:miter lim="800000"/>
                <a:headEnd/>
                <a:tailEnd/>
              </a14:hiddenLine>
            </a:ext>
            <a:ext uri="{AF507438-7753-43E0-B8FC-AC1667EBCBE1}">
              <a14:hiddenEffects xmlns="" xmlns:a14="http://schemas.microsoft.com/office/drawing/2010/main">
                <a:effectLst>
                  <a:outerShdw dist="107763" dir="18900000" algn="ctr" rotWithShape="0">
                    <a:schemeClr val="bg2"/>
                  </a:outerShdw>
                </a:effectLst>
              </a14:hiddenEffects>
            </a:ext>
          </a:extLst>
        </p:spPr>
        <p:txBody>
          <a:bodyPr lIns="18000" tIns="10800" rIns="18000" bIns="10800">
            <a:spAutoFit/>
          </a:bodyPr>
          <a:lstStyle/>
          <a:p>
            <a:pPr algn="ctr">
              <a:lnSpc>
                <a:spcPct val="70000"/>
              </a:lnSpc>
            </a:pPr>
            <a:r>
              <a:rPr lang="zh-CN" altLang="en-US" sz="2400">
                <a:solidFill>
                  <a:srgbClr val="E6D2BE"/>
                </a:solidFill>
                <a:effectLst>
                  <a:outerShdw blurRad="38100" dist="38100" dir="2700000" algn="tl">
                    <a:srgbClr val="000000"/>
                  </a:outerShdw>
                </a:effectLst>
                <a:latin typeface="Arial" panose="020B0604020202020204" pitchFamily="34" charset="0"/>
                <a:ea typeface="隶书" panose="02010509060101010101" pitchFamily="49" charset="-122"/>
              </a:rPr>
              <a:t>资本主义所有制</a:t>
            </a:r>
          </a:p>
        </p:txBody>
      </p:sp>
      <p:sp>
        <p:nvSpPr>
          <p:cNvPr id="274438" name="Rectangle 6"/>
          <p:cNvSpPr>
            <a:spLocks noChangeArrowheads="1"/>
          </p:cNvSpPr>
          <p:nvPr/>
        </p:nvSpPr>
        <p:spPr bwMode="auto">
          <a:xfrm>
            <a:off x="8101013" y="2684463"/>
            <a:ext cx="647700" cy="3600450"/>
          </a:xfrm>
          <a:prstGeom prst="rect">
            <a:avLst/>
          </a:prstGeom>
          <a:solidFill>
            <a:srgbClr val="C8B4A0"/>
          </a:solidFill>
          <a:ln>
            <a:noFill/>
          </a:ln>
          <a:effectLst>
            <a:outerShdw dist="71842" dir="18900000" algn="ctr" rotWithShape="0">
              <a:srgbClr val="000000">
                <a:alpha val="50000"/>
              </a:srgbClr>
            </a:outerShdw>
          </a:effectLst>
          <a:extLst>
            <a:ext uri="{91240B29-F687-4F45-9708-019B960494DF}">
              <a14:hiddenLine xmlns="" xmlns:a14="http://schemas.microsoft.com/office/drawing/2010/main" w="9525" algn="ctr">
                <a:solidFill>
                  <a:srgbClr val="0033CC"/>
                </a:solidFill>
                <a:miter lim="800000"/>
                <a:headEnd/>
                <a:tailEnd/>
              </a14:hiddenLine>
            </a:ext>
          </a:extLst>
        </p:spPr>
        <p:txBody>
          <a:bodyPr vert="eaVert"/>
          <a:lstStyle>
            <a:lvl1pPr marL="342900" indent="-342900">
              <a:spcBef>
                <a:spcPct val="20000"/>
              </a:spcBef>
              <a:defRPr sz="3200" b="1">
                <a:solidFill>
                  <a:schemeClr val="tx1"/>
                </a:solidFill>
                <a:latin typeface="Arial" panose="020B0604020202020204" pitchFamily="34" charset="0"/>
                <a:ea typeface="黑体" panose="02010609060101010101" pitchFamily="49" charset="-122"/>
              </a:defRPr>
            </a:lvl1pPr>
            <a:lvl2pPr marL="742950" indent="-285750">
              <a:spcBef>
                <a:spcPct val="20000"/>
              </a:spcBef>
              <a:defRPr sz="3200" b="1">
                <a:solidFill>
                  <a:schemeClr val="tx1"/>
                </a:solidFill>
                <a:latin typeface="Arial" panose="020B0604020202020204" pitchFamily="34" charset="0"/>
                <a:ea typeface="黑体" panose="02010609060101010101" pitchFamily="49" charset="-122"/>
              </a:defRPr>
            </a:lvl2pPr>
            <a:lvl3pPr marL="1143000" indent="-228600">
              <a:spcBef>
                <a:spcPct val="20000"/>
              </a:spcBef>
              <a:defRPr sz="3200" b="1">
                <a:solidFill>
                  <a:schemeClr val="tx1"/>
                </a:solidFill>
                <a:latin typeface="Arial" panose="020B0604020202020204" pitchFamily="34" charset="0"/>
                <a:ea typeface="黑体" panose="02010609060101010101" pitchFamily="49" charset="-122"/>
              </a:defRPr>
            </a:lvl3pPr>
            <a:lvl4pPr marL="1600200" indent="-228600">
              <a:spcBef>
                <a:spcPct val="20000"/>
              </a:spcBef>
              <a:defRPr sz="3200" b="1">
                <a:solidFill>
                  <a:schemeClr val="tx1"/>
                </a:solidFill>
                <a:latin typeface="Arial" panose="020B0604020202020204" pitchFamily="34" charset="0"/>
                <a:ea typeface="黑体" panose="02010609060101010101" pitchFamily="49" charset="-122"/>
              </a:defRPr>
            </a:lvl4pPr>
            <a:lvl5pPr marL="2057400" indent="-228600">
              <a:spcBef>
                <a:spcPct val="20000"/>
              </a:spcBef>
              <a:defRPr sz="3200" b="1">
                <a:solidFill>
                  <a:schemeClr val="tx1"/>
                </a:solidFill>
                <a:latin typeface="Arial" panose="020B0604020202020204" pitchFamily="34" charset="0"/>
                <a:ea typeface="黑体" panose="02010609060101010101" pitchFamily="49" charset="-122"/>
              </a:defRPr>
            </a:lvl5pPr>
            <a:lvl6pPr marL="2514600" indent="-228600" fontAlgn="base">
              <a:spcBef>
                <a:spcPct val="20000"/>
              </a:spcBef>
              <a:spcAft>
                <a:spcPct val="0"/>
              </a:spcAft>
              <a:defRPr sz="3200" b="1">
                <a:solidFill>
                  <a:schemeClr val="tx1"/>
                </a:solidFill>
                <a:latin typeface="Arial" panose="020B0604020202020204" pitchFamily="34" charset="0"/>
                <a:ea typeface="黑体" panose="02010609060101010101" pitchFamily="49" charset="-122"/>
              </a:defRPr>
            </a:lvl6pPr>
            <a:lvl7pPr marL="2971800" indent="-228600" fontAlgn="base">
              <a:spcBef>
                <a:spcPct val="20000"/>
              </a:spcBef>
              <a:spcAft>
                <a:spcPct val="0"/>
              </a:spcAft>
              <a:defRPr sz="3200" b="1">
                <a:solidFill>
                  <a:schemeClr val="tx1"/>
                </a:solidFill>
                <a:latin typeface="Arial" panose="020B0604020202020204" pitchFamily="34" charset="0"/>
                <a:ea typeface="黑体" panose="02010609060101010101" pitchFamily="49" charset="-122"/>
              </a:defRPr>
            </a:lvl7pPr>
            <a:lvl8pPr marL="3429000" indent="-228600" fontAlgn="base">
              <a:spcBef>
                <a:spcPct val="20000"/>
              </a:spcBef>
              <a:spcAft>
                <a:spcPct val="0"/>
              </a:spcAft>
              <a:defRPr sz="3200" b="1">
                <a:solidFill>
                  <a:schemeClr val="tx1"/>
                </a:solidFill>
                <a:latin typeface="Arial" panose="020B0604020202020204" pitchFamily="34" charset="0"/>
                <a:ea typeface="黑体" panose="02010609060101010101" pitchFamily="49" charset="-122"/>
              </a:defRPr>
            </a:lvl8pPr>
            <a:lvl9pPr marL="3886200" indent="-228600" fontAlgn="base">
              <a:spcBef>
                <a:spcPct val="20000"/>
              </a:spcBef>
              <a:spcAft>
                <a:spcPct val="0"/>
              </a:spcAft>
              <a:defRPr sz="3200" b="1">
                <a:solidFill>
                  <a:schemeClr val="tx1"/>
                </a:solidFill>
                <a:latin typeface="Arial" panose="020B0604020202020204" pitchFamily="34" charset="0"/>
                <a:ea typeface="黑体" panose="02010609060101010101" pitchFamily="49" charset="-122"/>
              </a:defRPr>
            </a:lvl9pPr>
          </a:lstStyle>
          <a:p>
            <a:pPr algn="ctr">
              <a:spcBef>
                <a:spcPct val="0"/>
              </a:spcBef>
            </a:pPr>
            <a:r>
              <a:rPr lang="zh-CN" altLang="en-US">
                <a:solidFill>
                  <a:srgbClr val="5F5F5F"/>
                </a:solidFill>
              </a:rPr>
              <a:t>资本主义经济制度</a:t>
            </a:r>
          </a:p>
        </p:txBody>
      </p:sp>
      <p:sp>
        <p:nvSpPr>
          <p:cNvPr id="274439" name="AutoShape 7"/>
          <p:cNvSpPr>
            <a:spLocks/>
          </p:cNvSpPr>
          <p:nvPr/>
        </p:nvSpPr>
        <p:spPr bwMode="auto">
          <a:xfrm rot="10800000">
            <a:off x="6559550" y="3856038"/>
            <a:ext cx="503238" cy="1728787"/>
          </a:xfrm>
          <a:prstGeom prst="leftBrace">
            <a:avLst>
              <a:gd name="adj1" fmla="val 28628"/>
              <a:gd name="adj2" fmla="val 50000"/>
            </a:avLst>
          </a:prstGeom>
          <a:noFill/>
          <a:ln w="28575">
            <a:solidFill>
              <a:srgbClr val="808080"/>
            </a:solidFill>
            <a:round/>
            <a:headEnd type="arrow" w="med" len="med"/>
            <a:tailEnd type="arrow" w="med" len="med"/>
          </a:ln>
          <a:effectLst>
            <a:prstShdw prst="shdw17" dist="17961" dir="2700000">
              <a:srgbClr val="808080">
                <a:gamma/>
                <a:shade val="60000"/>
                <a:invGamma/>
              </a:srgbClr>
            </a:prstShdw>
          </a:effectLst>
          <a:extLst>
            <a:ext uri="{909E8E84-426E-40DD-AFC4-6F175D3DCCD1}">
              <a14:hiddenFill xmlns="" xmlns:a14="http://schemas.microsoft.com/office/drawing/2010/main">
                <a:solidFill>
                  <a:schemeClr val="accent1"/>
                </a:solidFill>
              </a14:hiddenFill>
            </a:ext>
          </a:extLst>
        </p:spPr>
        <p:txBody>
          <a:bodyPr wrap="none" anchor="ctr"/>
          <a:lstStyle/>
          <a:p>
            <a:endParaRPr lang="zh-CN" altLang="en-US"/>
          </a:p>
        </p:txBody>
      </p:sp>
      <p:sp>
        <p:nvSpPr>
          <p:cNvPr id="274440" name="Line 8"/>
          <p:cNvSpPr>
            <a:spLocks noChangeShapeType="1"/>
          </p:cNvSpPr>
          <p:nvPr/>
        </p:nvSpPr>
        <p:spPr bwMode="auto">
          <a:xfrm flipV="1">
            <a:off x="3997325" y="4360863"/>
            <a:ext cx="0" cy="792162"/>
          </a:xfrm>
          <a:prstGeom prst="line">
            <a:avLst/>
          </a:prstGeom>
          <a:noFill/>
          <a:ln w="38100">
            <a:solidFill>
              <a:srgbClr val="777777"/>
            </a:solidFill>
            <a:round/>
            <a:headEnd/>
            <a:tailEnd type="arrow" w="med" len="med"/>
          </a:ln>
          <a:effectLst>
            <a:prstShdw prst="shdw18" dist="17961" dir="13500000">
              <a:srgbClr val="777777">
                <a:gamma/>
                <a:shade val="60000"/>
                <a:invGamma/>
              </a:srgbClr>
            </a:prstShdw>
          </a:effectLst>
        </p:spPr>
        <p:txBody>
          <a:bodyPr anchor="ctr">
            <a:spAutoFit/>
          </a:bodyPr>
          <a:lstStyle/>
          <a:p>
            <a:endParaRPr lang="zh-CN" altLang="en-US"/>
          </a:p>
        </p:txBody>
      </p:sp>
      <p:sp>
        <p:nvSpPr>
          <p:cNvPr id="274441" name="Line 9"/>
          <p:cNvSpPr>
            <a:spLocks noChangeShapeType="1"/>
          </p:cNvSpPr>
          <p:nvPr/>
        </p:nvSpPr>
        <p:spPr bwMode="auto">
          <a:xfrm>
            <a:off x="4845050" y="5610225"/>
            <a:ext cx="647700" cy="0"/>
          </a:xfrm>
          <a:prstGeom prst="line">
            <a:avLst/>
          </a:prstGeom>
          <a:noFill/>
          <a:ln w="28575">
            <a:solidFill>
              <a:srgbClr val="808080"/>
            </a:solidFill>
            <a:round/>
            <a:headEnd/>
            <a:tailEnd type="arrow" w="med" len="med"/>
          </a:ln>
          <a:effectLst>
            <a:prstShdw prst="shdw17" dist="17961" dir="2700000">
              <a:srgbClr val="808080">
                <a:gamma/>
                <a:shade val="60000"/>
                <a:invGamma/>
              </a:srgbClr>
            </a:prstShdw>
          </a:effectLst>
        </p:spPr>
        <p:txBody>
          <a:bodyPr wrap="none" anchor="ctr">
            <a:spAutoFit/>
          </a:bodyPr>
          <a:lstStyle/>
          <a:p>
            <a:endParaRPr lang="zh-CN" altLang="en-US"/>
          </a:p>
        </p:txBody>
      </p:sp>
      <p:sp>
        <p:nvSpPr>
          <p:cNvPr id="274442" name="Line 10"/>
          <p:cNvSpPr>
            <a:spLocks noChangeShapeType="1"/>
          </p:cNvSpPr>
          <p:nvPr/>
        </p:nvSpPr>
        <p:spPr bwMode="auto">
          <a:xfrm flipH="1">
            <a:off x="4573588" y="3857625"/>
            <a:ext cx="647700" cy="0"/>
          </a:xfrm>
          <a:prstGeom prst="line">
            <a:avLst/>
          </a:prstGeom>
          <a:noFill/>
          <a:ln w="28575">
            <a:solidFill>
              <a:srgbClr val="808080"/>
            </a:solidFill>
            <a:round/>
            <a:headEnd/>
            <a:tailEnd type="arrow" w="med" len="med"/>
          </a:ln>
          <a:effectLst>
            <a:prstShdw prst="shdw17" dist="17961" dir="2700000">
              <a:srgbClr val="808080">
                <a:gamma/>
                <a:shade val="60000"/>
                <a:invGamma/>
              </a:srgbClr>
            </a:prstShdw>
          </a:effectLst>
        </p:spPr>
        <p:txBody>
          <a:bodyPr anchor="ctr">
            <a:spAutoFit/>
          </a:bodyPr>
          <a:lstStyle/>
          <a:p>
            <a:endParaRPr lang="zh-CN" altLang="en-US"/>
          </a:p>
        </p:txBody>
      </p:sp>
      <p:sp>
        <p:nvSpPr>
          <p:cNvPr id="274443" name="AutoShape 11"/>
          <p:cNvSpPr>
            <a:spLocks noChangeArrowheads="1"/>
          </p:cNvSpPr>
          <p:nvPr/>
        </p:nvSpPr>
        <p:spPr bwMode="auto">
          <a:xfrm>
            <a:off x="5510213" y="5180013"/>
            <a:ext cx="931862" cy="841375"/>
          </a:xfrm>
          <a:prstGeom prst="roundRect">
            <a:avLst>
              <a:gd name="adj" fmla="val 16667"/>
            </a:avLst>
          </a:prstGeom>
          <a:solidFill>
            <a:srgbClr val="4D4D4D">
              <a:alpha val="50000"/>
            </a:srgbClr>
          </a:solidFill>
          <a:ln>
            <a:noFill/>
          </a:ln>
          <a:effectLst/>
          <a:extLst>
            <a:ext uri="{91240B29-F687-4F45-9708-019B960494DF}">
              <a14:hiddenLine xmlns="" xmlns:a14="http://schemas.microsoft.com/office/drawing/2010/main" w="19050" algn="ctr">
                <a:solidFill>
                  <a:schemeClr val="tx1"/>
                </a:solidFill>
                <a:round/>
                <a:headEnd/>
                <a:tailEnd/>
              </a14:hiddenLine>
            </a:ext>
            <a:ext uri="{AF507438-7753-43E0-B8FC-AC1667EBCBE1}">
              <a14:hiddenEffects xmlns="" xmlns:a14="http://schemas.microsoft.com/office/drawing/2010/main">
                <a:effectLst>
                  <a:outerShdw dist="17961" dir="2700000" algn="ctr" rotWithShape="0">
                    <a:srgbClr val="4D4D4D">
                      <a:gamma/>
                      <a:shade val="60000"/>
                      <a:invGamma/>
                    </a:srgbClr>
                  </a:outerShdw>
                </a:effectLst>
              </a14:hiddenEffects>
            </a:ext>
          </a:extLst>
        </p:spPr>
        <p:txBody>
          <a:bodyPr lIns="18000" tIns="46800" rIns="18000" bIns="46800" anchor="ctr">
            <a:spAutoFit/>
          </a:bodyPr>
          <a:lstStyle/>
          <a:p>
            <a:pPr algn="ctr">
              <a:lnSpc>
                <a:spcPct val="85000"/>
              </a:lnSpc>
            </a:pPr>
            <a:r>
              <a:rPr lang="zh-CN" altLang="en-US" sz="2600">
                <a:solidFill>
                  <a:srgbClr val="D2BEAA"/>
                </a:solidFill>
                <a:latin typeface="Times New Roman" panose="02020603050405020304" pitchFamily="18" charset="0"/>
                <a:cs typeface="Times New Roman" panose="02020603050405020304" pitchFamily="18" charset="0"/>
              </a:rPr>
              <a:t>雇佣</a:t>
            </a:r>
          </a:p>
          <a:p>
            <a:pPr algn="ctr">
              <a:lnSpc>
                <a:spcPct val="85000"/>
              </a:lnSpc>
            </a:pPr>
            <a:r>
              <a:rPr lang="zh-CN" altLang="en-US" sz="2600">
                <a:solidFill>
                  <a:srgbClr val="D2BEAA"/>
                </a:solidFill>
                <a:latin typeface="Times New Roman" panose="02020603050405020304" pitchFamily="18" charset="0"/>
                <a:cs typeface="Times New Roman" panose="02020603050405020304" pitchFamily="18" charset="0"/>
              </a:rPr>
              <a:t>劳动</a:t>
            </a:r>
          </a:p>
        </p:txBody>
      </p:sp>
      <p:sp>
        <p:nvSpPr>
          <p:cNvPr id="274444" name="AutoShape 12"/>
          <p:cNvSpPr>
            <a:spLocks noChangeArrowheads="1"/>
          </p:cNvSpPr>
          <p:nvPr/>
        </p:nvSpPr>
        <p:spPr bwMode="auto">
          <a:xfrm>
            <a:off x="5221288" y="3251200"/>
            <a:ext cx="1222375" cy="1216025"/>
          </a:xfrm>
          <a:prstGeom prst="roundRect">
            <a:avLst>
              <a:gd name="adj" fmla="val 16667"/>
            </a:avLst>
          </a:prstGeom>
          <a:solidFill>
            <a:srgbClr val="4D4D4D">
              <a:alpha val="50000"/>
            </a:srgbClr>
          </a:solidFill>
          <a:ln>
            <a:noFill/>
          </a:ln>
          <a:effectLst/>
          <a:extLst>
            <a:ext uri="{91240B29-F687-4F45-9708-019B960494DF}">
              <a14:hiddenLine xmlns="" xmlns:a14="http://schemas.microsoft.com/office/drawing/2010/main" w="19050" algn="ctr">
                <a:solidFill>
                  <a:schemeClr val="tx1"/>
                </a:solidFill>
                <a:round/>
                <a:headEnd/>
                <a:tailEnd/>
              </a14:hiddenLine>
            </a:ext>
            <a:ext uri="{AF507438-7753-43E0-B8FC-AC1667EBCBE1}">
              <a14:hiddenEffects xmlns="" xmlns:a14="http://schemas.microsoft.com/office/drawing/2010/main">
                <a:effectLst>
                  <a:outerShdw dist="17961" dir="2700000" algn="ctr" rotWithShape="0">
                    <a:srgbClr val="4D4D4D">
                      <a:gamma/>
                      <a:shade val="60000"/>
                      <a:invGamma/>
                    </a:srgbClr>
                  </a:outerShdw>
                </a:effectLst>
              </a14:hiddenEffects>
            </a:ext>
          </a:extLst>
        </p:spPr>
        <p:txBody>
          <a:bodyPr lIns="18000" tIns="46800" rIns="18000" bIns="46800" anchor="ctr">
            <a:spAutoFit/>
          </a:bodyPr>
          <a:lstStyle/>
          <a:p>
            <a:pPr algn="ctr">
              <a:lnSpc>
                <a:spcPct val="85000"/>
              </a:lnSpc>
            </a:pPr>
            <a:r>
              <a:rPr lang="zh-CN" altLang="en-US" sz="2600" dirty="0">
                <a:solidFill>
                  <a:srgbClr val="D2BEAA"/>
                </a:solidFill>
                <a:latin typeface="Times New Roman" panose="02020603050405020304" pitchFamily="18" charset="0"/>
                <a:cs typeface="Times New Roman" panose="02020603050405020304" pitchFamily="18" charset="0"/>
              </a:rPr>
              <a:t>资本家</a:t>
            </a:r>
          </a:p>
          <a:p>
            <a:pPr algn="ctr">
              <a:lnSpc>
                <a:spcPct val="85000"/>
              </a:lnSpc>
            </a:pPr>
            <a:r>
              <a:rPr lang="zh-CN" altLang="en-US" sz="2600" dirty="0">
                <a:solidFill>
                  <a:srgbClr val="D2BEAA"/>
                </a:solidFill>
                <a:latin typeface="Times New Roman" panose="02020603050405020304" pitchFamily="18" charset="0"/>
                <a:cs typeface="Times New Roman" panose="02020603050405020304" pitchFamily="18" charset="0"/>
              </a:rPr>
              <a:t>占有生</a:t>
            </a:r>
          </a:p>
          <a:p>
            <a:pPr algn="ctr">
              <a:lnSpc>
                <a:spcPct val="85000"/>
              </a:lnSpc>
            </a:pPr>
            <a:r>
              <a:rPr lang="zh-CN" altLang="en-US" sz="2600" dirty="0">
                <a:solidFill>
                  <a:srgbClr val="D2BEAA"/>
                </a:solidFill>
                <a:latin typeface="Times New Roman" panose="02020603050405020304" pitchFamily="18" charset="0"/>
                <a:cs typeface="Times New Roman" panose="02020603050405020304" pitchFamily="18" charset="0"/>
              </a:rPr>
              <a:t>产资料</a:t>
            </a:r>
          </a:p>
        </p:txBody>
      </p:sp>
      <p:sp>
        <p:nvSpPr>
          <p:cNvPr id="274445" name="AutoShape 13"/>
          <p:cNvSpPr>
            <a:spLocks noChangeArrowheads="1"/>
          </p:cNvSpPr>
          <p:nvPr/>
        </p:nvSpPr>
        <p:spPr bwMode="auto">
          <a:xfrm rot="10800000">
            <a:off x="3260725" y="5153025"/>
            <a:ext cx="1670050" cy="892175"/>
          </a:xfrm>
          <a:custGeom>
            <a:avLst/>
            <a:gdLst>
              <a:gd name="G0" fmla="+- 2087 0 0"/>
              <a:gd name="G1" fmla="+- 21600 0 2087"/>
              <a:gd name="G2" fmla="*/ 2087 1 2"/>
              <a:gd name="G3" fmla="+- 21600 0 G2"/>
              <a:gd name="G4" fmla="+/ 2087 21600 2"/>
              <a:gd name="G5" fmla="+/ G1 0 2"/>
              <a:gd name="G6" fmla="*/ 21600 21600 2087"/>
              <a:gd name="G7" fmla="*/ G6 1 2"/>
              <a:gd name="G8" fmla="+- 21600 0 G7"/>
              <a:gd name="G9" fmla="*/ 21600 1 2"/>
              <a:gd name="G10" fmla="+- 2087 0 G9"/>
              <a:gd name="G11" fmla="?: G10 G8 0"/>
              <a:gd name="G12" fmla="?: G10 G7 21600"/>
              <a:gd name="T0" fmla="*/ 20556 w 21600"/>
              <a:gd name="T1" fmla="*/ 10800 h 21600"/>
              <a:gd name="T2" fmla="*/ 10800 w 21600"/>
              <a:gd name="T3" fmla="*/ 21600 h 21600"/>
              <a:gd name="T4" fmla="*/ 1044 w 21600"/>
              <a:gd name="T5" fmla="*/ 10800 h 21600"/>
              <a:gd name="T6" fmla="*/ 10800 w 21600"/>
              <a:gd name="T7" fmla="*/ 0 h 21600"/>
              <a:gd name="T8" fmla="*/ 2844 w 21600"/>
              <a:gd name="T9" fmla="*/ 2844 h 21600"/>
              <a:gd name="T10" fmla="*/ 18756 w 21600"/>
              <a:gd name="T11" fmla="*/ 18756 h 21600"/>
            </a:gdLst>
            <a:ahLst/>
            <a:cxnLst>
              <a:cxn ang="0">
                <a:pos x="T0" y="T1"/>
              </a:cxn>
              <a:cxn ang="0">
                <a:pos x="T2" y="T3"/>
              </a:cxn>
              <a:cxn ang="0">
                <a:pos x="T4" y="T5"/>
              </a:cxn>
              <a:cxn ang="0">
                <a:pos x="T6" y="T7"/>
              </a:cxn>
            </a:cxnLst>
            <a:rect l="T8" t="T9" r="T10" b="T11"/>
            <a:pathLst>
              <a:path w="21600" h="21600">
                <a:moveTo>
                  <a:pt x="0" y="0"/>
                </a:moveTo>
                <a:lnTo>
                  <a:pt x="2087" y="21600"/>
                </a:lnTo>
                <a:lnTo>
                  <a:pt x="19513" y="21600"/>
                </a:lnTo>
                <a:lnTo>
                  <a:pt x="21600" y="0"/>
                </a:lnTo>
                <a:close/>
              </a:path>
            </a:pathLst>
          </a:custGeom>
          <a:solidFill>
            <a:srgbClr val="777777"/>
          </a:solidFill>
          <a:ln>
            <a:noFill/>
          </a:ln>
          <a:effectLst>
            <a:prstShdw prst="shdw17" dist="17961" dir="2700000">
              <a:srgbClr val="777777">
                <a:gamma/>
                <a:shade val="60000"/>
                <a:invGamma/>
              </a:srgbClr>
            </a:prstShdw>
          </a:effectLst>
          <a:extLst>
            <a:ext uri="{91240B29-F687-4F45-9708-019B960494DF}">
              <a14:hiddenLine xmlns="" xmlns:a14="http://schemas.microsoft.com/office/drawing/2010/main" w="19050" algn="ctr">
                <a:solidFill>
                  <a:schemeClr val="tx1"/>
                </a:solidFill>
                <a:miter lim="800000"/>
                <a:headEnd/>
                <a:tailEnd/>
              </a14:hiddenLine>
            </a:ext>
          </a:extLst>
        </p:spPr>
        <p:txBody>
          <a:bodyPr rot="10800000" lIns="0" tIns="0" rIns="0" bIns="0" anchor="ctr">
            <a:spAutoFit/>
          </a:bodyPr>
          <a:lstStyle/>
          <a:p>
            <a:pPr algn="ctr"/>
            <a:r>
              <a:rPr lang="zh-CN" altLang="en-US" sz="2400">
                <a:solidFill>
                  <a:srgbClr val="DCBEA0"/>
                </a:solidFill>
                <a:effectLst>
                  <a:outerShdw blurRad="38100" dist="38100" dir="2700000" algn="tl">
                    <a:srgbClr val="000000"/>
                  </a:outerShdw>
                </a:effectLst>
                <a:latin typeface="宋体" panose="02010600030101010101" pitchFamily="2" charset="-122"/>
                <a:cs typeface="Times New Roman" panose="02020603050405020304" pitchFamily="18" charset="0"/>
              </a:rPr>
              <a:t>劳动力</a:t>
            </a:r>
          </a:p>
          <a:p>
            <a:pPr algn="ctr"/>
            <a:r>
              <a:rPr lang="zh-CN" altLang="en-US" sz="2400">
                <a:solidFill>
                  <a:srgbClr val="DCBEA0"/>
                </a:solidFill>
                <a:effectLst>
                  <a:outerShdw blurRad="38100" dist="38100" dir="2700000" algn="tl">
                    <a:srgbClr val="000000"/>
                  </a:outerShdw>
                </a:effectLst>
                <a:latin typeface="宋体" panose="02010600030101010101" pitchFamily="2" charset="-122"/>
                <a:cs typeface="Times New Roman" panose="02020603050405020304" pitchFamily="18" charset="0"/>
              </a:rPr>
              <a:t>成为商品</a:t>
            </a:r>
          </a:p>
        </p:txBody>
      </p:sp>
      <p:sp>
        <p:nvSpPr>
          <p:cNvPr id="274446" name="AutoShape 14"/>
          <p:cNvSpPr>
            <a:spLocks noChangeArrowheads="1"/>
          </p:cNvSpPr>
          <p:nvPr/>
        </p:nvSpPr>
        <p:spPr bwMode="auto">
          <a:xfrm>
            <a:off x="2951163" y="3403600"/>
            <a:ext cx="1717675" cy="920750"/>
          </a:xfrm>
          <a:custGeom>
            <a:avLst/>
            <a:gdLst>
              <a:gd name="G0" fmla="+- 2588 0 0"/>
              <a:gd name="G1" fmla="+- 21600 0 2588"/>
              <a:gd name="G2" fmla="*/ 2588 1 2"/>
              <a:gd name="G3" fmla="+- 21600 0 G2"/>
              <a:gd name="G4" fmla="+/ 2588 21600 2"/>
              <a:gd name="G5" fmla="+/ G1 0 2"/>
              <a:gd name="G6" fmla="*/ 21600 21600 2588"/>
              <a:gd name="G7" fmla="*/ G6 1 2"/>
              <a:gd name="G8" fmla="+- 21600 0 G7"/>
              <a:gd name="G9" fmla="*/ 21600 1 2"/>
              <a:gd name="G10" fmla="+- 2588 0 G9"/>
              <a:gd name="G11" fmla="?: G10 G8 0"/>
              <a:gd name="G12" fmla="?: G10 G7 21600"/>
              <a:gd name="T0" fmla="*/ 20306 w 21600"/>
              <a:gd name="T1" fmla="*/ 10800 h 21600"/>
              <a:gd name="T2" fmla="*/ 10800 w 21600"/>
              <a:gd name="T3" fmla="*/ 21600 h 21600"/>
              <a:gd name="T4" fmla="*/ 1294 w 21600"/>
              <a:gd name="T5" fmla="*/ 10800 h 21600"/>
              <a:gd name="T6" fmla="*/ 10800 w 21600"/>
              <a:gd name="T7" fmla="*/ 0 h 21600"/>
              <a:gd name="T8" fmla="*/ 3094 w 21600"/>
              <a:gd name="T9" fmla="*/ 3094 h 21600"/>
              <a:gd name="T10" fmla="*/ 18506 w 21600"/>
              <a:gd name="T11" fmla="*/ 18506 h 21600"/>
            </a:gdLst>
            <a:ahLst/>
            <a:cxnLst>
              <a:cxn ang="0">
                <a:pos x="T0" y="T1"/>
              </a:cxn>
              <a:cxn ang="0">
                <a:pos x="T2" y="T3"/>
              </a:cxn>
              <a:cxn ang="0">
                <a:pos x="T4" y="T5"/>
              </a:cxn>
              <a:cxn ang="0">
                <a:pos x="T6" y="T7"/>
              </a:cxn>
            </a:cxnLst>
            <a:rect l="T8" t="T9" r="T10" b="T11"/>
            <a:pathLst>
              <a:path w="21600" h="21600">
                <a:moveTo>
                  <a:pt x="0" y="0"/>
                </a:moveTo>
                <a:lnTo>
                  <a:pt x="2588" y="21600"/>
                </a:lnTo>
                <a:lnTo>
                  <a:pt x="19012" y="21600"/>
                </a:lnTo>
                <a:lnTo>
                  <a:pt x="21600" y="0"/>
                </a:lnTo>
                <a:close/>
              </a:path>
            </a:pathLst>
          </a:custGeom>
          <a:solidFill>
            <a:srgbClr val="777777"/>
          </a:solidFill>
          <a:ln>
            <a:noFill/>
          </a:ln>
          <a:effectLst>
            <a:prstShdw prst="shdw17" dist="17961" dir="2700000">
              <a:srgbClr val="777777">
                <a:gamma/>
                <a:shade val="60000"/>
                <a:invGamma/>
              </a:srgbClr>
            </a:prstShdw>
          </a:effectLst>
          <a:extLst>
            <a:ext uri="{91240B29-F687-4F45-9708-019B960494DF}">
              <a14:hiddenLine xmlns="" xmlns:a14="http://schemas.microsoft.com/office/drawing/2010/main" w="19050" algn="ctr">
                <a:solidFill>
                  <a:schemeClr val="tx1"/>
                </a:solidFill>
                <a:miter lim="800000"/>
                <a:headEnd/>
                <a:tailEnd/>
              </a14:hiddenLine>
            </a:ext>
          </a:extLst>
        </p:spPr>
        <p:txBody>
          <a:bodyPr wrap="none" lIns="0" tIns="0" rIns="0" bIns="0" anchor="ctr">
            <a:spAutoFit/>
          </a:bodyPr>
          <a:lstStyle/>
          <a:p>
            <a:pPr algn="ctr"/>
            <a:r>
              <a:rPr lang="zh-CN" altLang="en-US" sz="2400">
                <a:solidFill>
                  <a:srgbClr val="DCBEA0"/>
                </a:solidFill>
                <a:effectLst>
                  <a:outerShdw blurRad="38100" dist="38100" dir="2700000" algn="tl">
                    <a:srgbClr val="000000"/>
                  </a:outerShdw>
                </a:effectLst>
                <a:latin typeface="宋体" panose="02010600030101010101" pitchFamily="2" charset="-122"/>
                <a:cs typeface="Times New Roman" panose="02020603050405020304" pitchFamily="18" charset="0"/>
              </a:rPr>
              <a:t>货币转化</a:t>
            </a:r>
          </a:p>
          <a:p>
            <a:pPr algn="ctr"/>
            <a:r>
              <a:rPr lang="zh-CN" altLang="en-US" sz="2400">
                <a:solidFill>
                  <a:srgbClr val="DCBEA0"/>
                </a:solidFill>
                <a:effectLst>
                  <a:outerShdw blurRad="38100" dist="38100" dir="2700000" algn="tl">
                    <a:srgbClr val="000000"/>
                  </a:outerShdw>
                </a:effectLst>
                <a:latin typeface="宋体" panose="02010600030101010101" pitchFamily="2" charset="-122"/>
                <a:cs typeface="Times New Roman" panose="02020603050405020304" pitchFamily="18" charset="0"/>
              </a:rPr>
              <a:t>为资本</a:t>
            </a:r>
          </a:p>
        </p:txBody>
      </p:sp>
      <p:sp>
        <p:nvSpPr>
          <p:cNvPr id="274447" name="Text Box 15"/>
          <p:cNvSpPr txBox="1">
            <a:spLocks noChangeArrowheads="1"/>
          </p:cNvSpPr>
          <p:nvPr/>
        </p:nvSpPr>
        <p:spPr bwMode="auto">
          <a:xfrm>
            <a:off x="2844800" y="6069013"/>
            <a:ext cx="2447925" cy="257175"/>
          </a:xfrm>
          <a:prstGeom prst="rect">
            <a:avLst/>
          </a:prstGeom>
          <a:solidFill>
            <a:srgbClr val="990000">
              <a:alpha val="50000"/>
            </a:srgbClr>
          </a:solidFill>
          <a:ln>
            <a:noFill/>
          </a:ln>
          <a:effectLst/>
          <a:extLst>
            <a:ext uri="{91240B29-F687-4F45-9708-019B960494DF}">
              <a14:hiddenLine xmlns="" xmlns:a14="http://schemas.microsoft.com/office/drawing/2010/main" w="19050" algn="ctr">
                <a:solidFill>
                  <a:srgbClr val="C8B4A0"/>
                </a:solidFill>
                <a:miter lim="800000"/>
                <a:headEnd/>
                <a:tailEnd/>
              </a14:hiddenLine>
            </a:ext>
            <a:ext uri="{AF507438-7753-43E0-B8FC-AC1667EBCBE1}">
              <a14:hiddenEffects xmlns="" xmlns:a14="http://schemas.microsoft.com/office/drawing/2010/main">
                <a:effectLst>
                  <a:outerShdw dist="107763" dir="18900000" algn="ctr" rotWithShape="0">
                    <a:schemeClr val="bg2"/>
                  </a:outerShdw>
                </a:effectLst>
              </a14:hiddenEffects>
            </a:ext>
          </a:extLst>
        </p:spPr>
        <p:txBody>
          <a:bodyPr lIns="90000" tIns="10800" rIns="90000" bIns="10800">
            <a:spAutoFit/>
          </a:bodyPr>
          <a:lstStyle/>
          <a:p>
            <a:pPr algn="ctr">
              <a:lnSpc>
                <a:spcPct val="70000"/>
              </a:lnSpc>
            </a:pPr>
            <a:r>
              <a:rPr lang="zh-CN" altLang="en-US" sz="2200">
                <a:solidFill>
                  <a:srgbClr val="E6D2BE"/>
                </a:solidFill>
                <a:effectLst>
                  <a:outerShdw blurRad="38100" dist="38100" dir="2700000" algn="tl">
                    <a:srgbClr val="000000"/>
                  </a:outerShdw>
                </a:effectLst>
                <a:latin typeface="Arial" panose="020B0604020202020204" pitchFamily="34" charset="0"/>
                <a:ea typeface="隶书" panose="02010509060101010101" pitchFamily="49" charset="-122"/>
              </a:rPr>
              <a:t>劳动力商品的特点</a:t>
            </a:r>
          </a:p>
        </p:txBody>
      </p:sp>
      <p:sp>
        <p:nvSpPr>
          <p:cNvPr id="274448" name="Oval 16"/>
          <p:cNvSpPr>
            <a:spLocks noChangeArrowheads="1"/>
          </p:cNvSpPr>
          <p:nvPr/>
        </p:nvSpPr>
        <p:spPr bwMode="auto">
          <a:xfrm>
            <a:off x="7091363" y="4216400"/>
            <a:ext cx="576262" cy="1033463"/>
          </a:xfrm>
          <a:prstGeom prst="ellipse">
            <a:avLst/>
          </a:prstGeom>
          <a:solidFill>
            <a:srgbClr val="4D4D4D">
              <a:alpha val="60001"/>
            </a:srgbClr>
          </a:solidFill>
          <a:ln>
            <a:noFill/>
          </a:ln>
          <a:effectLst>
            <a:outerShdw dist="71842" dir="18900000" algn="ctr" rotWithShape="0">
              <a:srgbClr val="969696"/>
            </a:outerShdw>
          </a:effectLst>
          <a:extLst>
            <a:ext uri="{91240B29-F687-4F45-9708-019B960494DF}">
              <a14:hiddenLine xmlns="" xmlns:a14="http://schemas.microsoft.com/office/drawing/2010/main" w="12700" algn="ctr">
                <a:solidFill>
                  <a:srgbClr val="663300"/>
                </a:solidFill>
                <a:round/>
                <a:headEnd/>
                <a:tailEnd/>
              </a14:hiddenLine>
            </a:ext>
          </a:extLst>
        </p:spPr>
        <p:txBody>
          <a:bodyPr lIns="0" tIns="0" rIns="0" bIns="0">
            <a:spAutoFit/>
          </a:bodyPr>
          <a:lstStyle/>
          <a:p>
            <a:pPr algn="ctr">
              <a:lnSpc>
                <a:spcPct val="75000"/>
              </a:lnSpc>
            </a:pPr>
            <a:r>
              <a:rPr lang="zh-CN" altLang="en-US" sz="3200">
                <a:solidFill>
                  <a:srgbClr val="D2BEAA"/>
                </a:solidFill>
                <a:latin typeface="隶书" panose="02010509060101010101" pitchFamily="49" charset="-122"/>
                <a:ea typeface="隶书" panose="02010509060101010101" pitchFamily="49" charset="-122"/>
              </a:rPr>
              <a:t>基础</a:t>
            </a:r>
          </a:p>
        </p:txBody>
      </p:sp>
      <p:sp>
        <p:nvSpPr>
          <p:cNvPr id="274449" name="Line 17"/>
          <p:cNvSpPr>
            <a:spLocks noChangeShapeType="1"/>
          </p:cNvSpPr>
          <p:nvPr/>
        </p:nvSpPr>
        <p:spPr bwMode="auto">
          <a:xfrm>
            <a:off x="7718425" y="4719638"/>
            <a:ext cx="360363" cy="0"/>
          </a:xfrm>
          <a:prstGeom prst="line">
            <a:avLst/>
          </a:prstGeom>
          <a:noFill/>
          <a:ln w="28575">
            <a:solidFill>
              <a:srgbClr val="C8B4A0"/>
            </a:solidFill>
            <a:round/>
            <a:headEnd/>
            <a:tailEnd/>
          </a:ln>
          <a:effectLst>
            <a:outerShdw dist="53882" dir="18900000" algn="ctr" rotWithShape="0">
              <a:schemeClr val="tx1">
                <a:alpha val="50000"/>
              </a:schemeClr>
            </a:outerShdw>
          </a:effectLst>
          <a:extLst>
            <a:ext uri="{909E8E84-426E-40DD-AFC4-6F175D3DCCD1}">
              <a14:hiddenFill xmlns="" xmlns:a14="http://schemas.microsoft.com/office/drawing/2010/main">
                <a:noFill/>
              </a14:hiddenFill>
            </a:ext>
          </a:extLst>
        </p:spPr>
        <p:txBody>
          <a:bodyPr anchor="ctr">
            <a:spAutoFit/>
          </a:bodyPr>
          <a:lstStyle/>
          <a:p>
            <a:endParaRPr lang="zh-CN" altLang="en-US"/>
          </a:p>
        </p:txBody>
      </p:sp>
      <p:sp>
        <p:nvSpPr>
          <p:cNvPr id="274452" name="Text Box 20"/>
          <p:cNvSpPr txBox="1">
            <a:spLocks noChangeArrowheads="1"/>
          </p:cNvSpPr>
          <p:nvPr/>
        </p:nvSpPr>
        <p:spPr bwMode="auto">
          <a:xfrm>
            <a:off x="557213" y="3429000"/>
            <a:ext cx="2016125" cy="471488"/>
          </a:xfrm>
          <a:prstGeom prst="rect">
            <a:avLst/>
          </a:prstGeom>
          <a:solidFill>
            <a:srgbClr val="777777"/>
          </a:solidFill>
          <a:ln>
            <a:noFill/>
          </a:ln>
          <a:effectLst>
            <a:prstShdw prst="shdw17" dist="17961" dir="2700000">
              <a:srgbClr val="777777">
                <a:gamma/>
                <a:shade val="60000"/>
                <a:invGamma/>
              </a:srgbClr>
            </a:prstShdw>
          </a:effectLst>
          <a:extLst>
            <a:ext uri="{91240B29-F687-4F45-9708-019B960494DF}">
              <a14:hiddenLine xmlns="" xmlns:a14="http://schemas.microsoft.com/office/drawing/2010/main" w="9525" algn="ctr">
                <a:solidFill>
                  <a:srgbClr val="000000"/>
                </a:solidFill>
                <a:miter lim="800000"/>
                <a:headEnd/>
                <a:tailEnd/>
              </a14:hiddenLine>
            </a:ext>
          </a:extLst>
        </p:spPr>
        <p:txBody>
          <a:bodyPr lIns="72000" tIns="72000" rIns="72000" bIns="72000">
            <a:spAutoFit/>
          </a:bodyPr>
          <a:lstStyle/>
          <a:p>
            <a:pPr algn="ctr">
              <a:spcBef>
                <a:spcPct val="50000"/>
              </a:spcBef>
            </a:pPr>
            <a:r>
              <a:rPr lang="en-US" altLang="zh-CN" sz="2400">
                <a:solidFill>
                  <a:srgbClr val="DCBEA0"/>
                </a:solidFill>
                <a:effectLst>
                  <a:outerShdw blurRad="38100" dist="38100" dir="2700000" algn="tl">
                    <a:srgbClr val="000000"/>
                  </a:outerShdw>
                </a:effectLst>
                <a:latin typeface="宋体" panose="02010600030101010101" pitchFamily="2" charset="-122"/>
                <a:cs typeface="Times New Roman" panose="02020603050405020304" pitchFamily="18" charset="0"/>
              </a:rPr>
              <a:t>(</a:t>
            </a:r>
            <a:r>
              <a:rPr lang="zh-CN" altLang="en-US" sz="2400">
                <a:solidFill>
                  <a:srgbClr val="DCBEA0"/>
                </a:solidFill>
                <a:effectLst>
                  <a:outerShdw blurRad="38100" dist="38100" dir="2700000" algn="tl">
                    <a:srgbClr val="000000"/>
                  </a:outerShdw>
                </a:effectLst>
                <a:latin typeface="宋体" panose="02010600030101010101" pitchFamily="2" charset="-122"/>
                <a:cs typeface="Times New Roman" panose="02020603050405020304" pitchFamily="18" charset="0"/>
              </a:rPr>
              <a:t>购买劳动力</a:t>
            </a:r>
            <a:r>
              <a:rPr lang="en-US" altLang="zh-CN" sz="2400">
                <a:solidFill>
                  <a:srgbClr val="DCBEA0"/>
                </a:solidFill>
                <a:effectLst>
                  <a:outerShdw blurRad="38100" dist="38100" dir="2700000" algn="tl">
                    <a:srgbClr val="000000"/>
                  </a:outerShdw>
                </a:effectLst>
                <a:latin typeface="宋体" panose="02010600030101010101" pitchFamily="2" charset="-122"/>
                <a:cs typeface="Times New Roman" panose="02020603050405020304" pitchFamily="18" charset="0"/>
              </a:rPr>
              <a:t>)</a:t>
            </a:r>
          </a:p>
        </p:txBody>
      </p:sp>
      <p:sp>
        <p:nvSpPr>
          <p:cNvPr id="274453" name="Line 21"/>
          <p:cNvSpPr>
            <a:spLocks noChangeShapeType="1"/>
          </p:cNvSpPr>
          <p:nvPr/>
        </p:nvSpPr>
        <p:spPr bwMode="auto">
          <a:xfrm>
            <a:off x="1547813" y="2179638"/>
            <a:ext cx="827087" cy="0"/>
          </a:xfrm>
          <a:prstGeom prst="line">
            <a:avLst/>
          </a:prstGeom>
          <a:noFill/>
          <a:ln w="28575">
            <a:solidFill>
              <a:srgbClr val="777777"/>
            </a:solidFill>
            <a:round/>
            <a:headEnd/>
            <a:tailEnd type="arrow" w="med" len="med"/>
          </a:ln>
          <a:effectLst>
            <a:prstShdw prst="shdw17" dist="17961" dir="2700000">
              <a:srgbClr val="777777">
                <a:gamma/>
                <a:shade val="60000"/>
                <a:invGamma/>
              </a:srgbClr>
            </a:prstShdw>
          </a:effectLst>
          <a:extLst>
            <a:ext uri="{909E8E84-426E-40DD-AFC4-6F175D3DCCD1}">
              <a14:hiddenFill xmlns="" xmlns:a14="http://schemas.microsoft.com/office/drawing/2010/main">
                <a:noFill/>
              </a14:hiddenFill>
            </a:ext>
          </a:extLst>
        </p:spPr>
        <p:txBody>
          <a:bodyPr anchor="ctr">
            <a:spAutoFit/>
          </a:bodyPr>
          <a:lstStyle/>
          <a:p>
            <a:endParaRPr lang="zh-CN" altLang="en-US"/>
          </a:p>
        </p:txBody>
      </p:sp>
      <p:sp>
        <p:nvSpPr>
          <p:cNvPr id="274454" name="Line 22"/>
          <p:cNvSpPr>
            <a:spLocks noChangeShapeType="1"/>
          </p:cNvSpPr>
          <p:nvPr/>
        </p:nvSpPr>
        <p:spPr bwMode="auto">
          <a:xfrm flipV="1">
            <a:off x="1547813" y="2179638"/>
            <a:ext cx="0" cy="1252537"/>
          </a:xfrm>
          <a:prstGeom prst="line">
            <a:avLst/>
          </a:prstGeom>
          <a:noFill/>
          <a:ln w="28575">
            <a:solidFill>
              <a:srgbClr val="777777"/>
            </a:solidFill>
            <a:round/>
            <a:headEnd/>
            <a:tailEnd/>
          </a:ln>
          <a:effectLst>
            <a:prstShdw prst="shdw17" dist="17961" dir="2700000">
              <a:srgbClr val="777777">
                <a:gamma/>
                <a:shade val="60000"/>
                <a:invGamma/>
              </a:srgbClr>
            </a:prstShdw>
          </a:effectLst>
          <a:extLst>
            <a:ext uri="{909E8E84-426E-40DD-AFC4-6F175D3DCCD1}">
              <a14:hiddenFill xmlns="" xmlns:a14="http://schemas.microsoft.com/office/drawing/2010/main">
                <a:noFill/>
              </a14:hiddenFill>
            </a:ext>
          </a:extLst>
        </p:spPr>
        <p:txBody>
          <a:bodyPr anchor="ctr">
            <a:spAutoFit/>
          </a:bodyPr>
          <a:lstStyle/>
          <a:p>
            <a:endParaRPr lang="zh-CN" altLang="en-US"/>
          </a:p>
        </p:txBody>
      </p:sp>
      <p:sp>
        <p:nvSpPr>
          <p:cNvPr id="274455" name="Rectangle 23"/>
          <p:cNvSpPr>
            <a:spLocks noChangeArrowheads="1"/>
          </p:cNvSpPr>
          <p:nvPr/>
        </p:nvSpPr>
        <p:spPr bwMode="auto">
          <a:xfrm>
            <a:off x="557213" y="3932238"/>
            <a:ext cx="2016125" cy="471487"/>
          </a:xfrm>
          <a:prstGeom prst="rect">
            <a:avLst/>
          </a:prstGeom>
          <a:solidFill>
            <a:srgbClr val="777777"/>
          </a:solidFill>
          <a:ln>
            <a:noFill/>
          </a:ln>
          <a:effectLst>
            <a:prstShdw prst="shdw17" dist="17961" dir="2700000">
              <a:srgbClr val="777777">
                <a:gamma/>
                <a:shade val="60000"/>
                <a:invGamma/>
              </a:srgbClr>
            </a:prstShdw>
          </a:effectLst>
          <a:extLst>
            <a:ext uri="{91240B29-F687-4F45-9708-019B960494DF}">
              <a14:hiddenLine xmlns="" xmlns:a14="http://schemas.microsoft.com/office/drawing/2010/main" w="9525" algn="ctr">
                <a:solidFill>
                  <a:srgbClr val="000000"/>
                </a:solidFill>
                <a:miter lim="800000"/>
                <a:headEnd/>
                <a:tailEnd/>
              </a14:hiddenLine>
            </a:ext>
          </a:extLst>
        </p:spPr>
        <p:txBody>
          <a:bodyPr lIns="72000" tIns="72000" rIns="72000" bIns="72000">
            <a:spAutoFit/>
          </a:bodyPr>
          <a:lstStyle/>
          <a:p>
            <a:pPr algn="ctr">
              <a:spcBef>
                <a:spcPct val="50000"/>
              </a:spcBef>
            </a:pPr>
            <a:r>
              <a:rPr lang="zh-CN" altLang="en-US" sz="2400">
                <a:solidFill>
                  <a:srgbClr val="DCBEA0"/>
                </a:solidFill>
                <a:effectLst>
                  <a:outerShdw blurRad="38100" dist="38100" dir="2700000" algn="tl">
                    <a:srgbClr val="000000"/>
                  </a:outerShdw>
                </a:effectLst>
                <a:latin typeface="宋体" panose="02010600030101010101" pitchFamily="2" charset="-122"/>
                <a:cs typeface="Times New Roman" panose="02020603050405020304" pitchFamily="18" charset="0"/>
              </a:rPr>
              <a:t>生产剩余价值</a:t>
            </a:r>
          </a:p>
        </p:txBody>
      </p:sp>
      <p:sp>
        <p:nvSpPr>
          <p:cNvPr id="274456" name="AutoShape 24"/>
          <p:cNvSpPr>
            <a:spLocks noChangeArrowheads="1"/>
          </p:cNvSpPr>
          <p:nvPr/>
        </p:nvSpPr>
        <p:spPr bwMode="auto">
          <a:xfrm>
            <a:off x="2374900" y="1916113"/>
            <a:ext cx="4035425" cy="623887"/>
          </a:xfrm>
          <a:prstGeom prst="roundRect">
            <a:avLst>
              <a:gd name="adj" fmla="val 16667"/>
            </a:avLst>
          </a:prstGeom>
          <a:solidFill>
            <a:srgbClr val="C8B4A0"/>
          </a:solidFill>
          <a:ln>
            <a:noFill/>
          </a:ln>
          <a:effectLst>
            <a:outerShdw dist="71842" dir="18900000" algn="ctr" rotWithShape="0">
              <a:schemeClr val="tx1">
                <a:alpha val="50000"/>
              </a:schemeClr>
            </a:outerShdw>
          </a:effectLst>
          <a:extLst>
            <a:ext uri="{91240B29-F687-4F45-9708-019B960494DF}">
              <a14:hiddenLine xmlns="" xmlns:a14="http://schemas.microsoft.com/office/drawing/2010/main" w="19050" algn="ctr">
                <a:solidFill>
                  <a:schemeClr val="tx1"/>
                </a:solidFill>
                <a:round/>
                <a:headEnd/>
                <a:tailEnd/>
              </a14:hiddenLine>
            </a:ext>
          </a:extLst>
        </p:spPr>
        <p:txBody>
          <a:bodyPr tIns="82800" rIns="90000" bIns="82800" anchor="ctr">
            <a:spAutoFit/>
          </a:bodyPr>
          <a:lstStyle/>
          <a:p>
            <a:pPr algn="ctr">
              <a:lnSpc>
                <a:spcPct val="85000"/>
              </a:lnSpc>
            </a:pPr>
            <a:r>
              <a:rPr lang="zh-CN" altLang="en-US" sz="3200">
                <a:solidFill>
                  <a:srgbClr val="5F5F5F"/>
                </a:solidFill>
                <a:latin typeface="Times New Roman" panose="02020603050405020304" pitchFamily="18" charset="0"/>
                <a:cs typeface="Times New Roman" panose="02020603050405020304" pitchFamily="18" charset="0"/>
              </a:rPr>
              <a:t>资本剥削雇佣劳动</a:t>
            </a:r>
          </a:p>
        </p:txBody>
      </p:sp>
      <p:sp>
        <p:nvSpPr>
          <p:cNvPr id="274457" name="Line 25"/>
          <p:cNvSpPr>
            <a:spLocks noChangeShapeType="1"/>
          </p:cNvSpPr>
          <p:nvPr/>
        </p:nvSpPr>
        <p:spPr bwMode="auto">
          <a:xfrm>
            <a:off x="5940425" y="4484688"/>
            <a:ext cx="0" cy="647700"/>
          </a:xfrm>
          <a:prstGeom prst="line">
            <a:avLst/>
          </a:prstGeom>
          <a:noFill/>
          <a:ln w="28575">
            <a:solidFill>
              <a:srgbClr val="808080"/>
            </a:solidFill>
            <a:round/>
            <a:headEnd/>
            <a:tailEnd type="arrow" w="med" len="med"/>
          </a:ln>
          <a:effectLst>
            <a:prstShdw prst="shdw17" dist="17961" dir="2700000">
              <a:srgbClr val="808080">
                <a:gamma/>
                <a:shade val="60000"/>
                <a:invGamma/>
              </a:srgbClr>
            </a:prstShdw>
          </a:effectLst>
          <a:extLst>
            <a:ext uri="{909E8E84-426E-40DD-AFC4-6F175D3DCCD1}">
              <a14:hiddenFill xmlns="" xmlns:a14="http://schemas.microsoft.com/office/drawing/2010/main">
                <a:noFill/>
              </a14:hiddenFill>
            </a:ext>
          </a:extLst>
        </p:spPr>
        <p:txBody>
          <a:bodyPr anchor="ctr">
            <a:spAutoFit/>
          </a:bodyPr>
          <a:lstStyle/>
          <a:p>
            <a:endParaRPr lang="zh-CN" altLang="en-US"/>
          </a:p>
        </p:txBody>
      </p:sp>
      <p:sp>
        <p:nvSpPr>
          <p:cNvPr id="274458" name="Line 26"/>
          <p:cNvSpPr>
            <a:spLocks noChangeShapeType="1"/>
          </p:cNvSpPr>
          <p:nvPr/>
        </p:nvSpPr>
        <p:spPr bwMode="auto">
          <a:xfrm flipH="1">
            <a:off x="2555875" y="3908425"/>
            <a:ext cx="503238" cy="0"/>
          </a:xfrm>
          <a:prstGeom prst="line">
            <a:avLst/>
          </a:prstGeom>
          <a:noFill/>
          <a:ln w="28575">
            <a:solidFill>
              <a:srgbClr val="777777"/>
            </a:solidFill>
            <a:round/>
            <a:headEnd/>
            <a:tailEnd/>
          </a:ln>
          <a:effectLst>
            <a:prstShdw prst="shdw17" dist="17961" dir="2700000">
              <a:srgbClr val="777777">
                <a:gamma/>
                <a:shade val="60000"/>
                <a:invGamma/>
              </a:srgbClr>
            </a:prstShdw>
          </a:effectLst>
        </p:spPr>
        <p:txBody>
          <a:bodyPr anchor="ctr">
            <a:spAutoFit/>
          </a:bodyPr>
          <a:lstStyle/>
          <a:p>
            <a:endParaRPr lang="zh-CN" altLang="en-US"/>
          </a:p>
        </p:txBody>
      </p:sp>
      <p:sp>
        <p:nvSpPr>
          <p:cNvPr id="274462" name="Text Box 30"/>
          <p:cNvSpPr txBox="1">
            <a:spLocks noChangeArrowheads="1"/>
          </p:cNvSpPr>
          <p:nvPr/>
        </p:nvSpPr>
        <p:spPr bwMode="auto">
          <a:xfrm>
            <a:off x="2916238" y="3089275"/>
            <a:ext cx="1800225" cy="314325"/>
          </a:xfrm>
          <a:prstGeom prst="rect">
            <a:avLst/>
          </a:prstGeom>
          <a:noFill/>
          <a:ln>
            <a:noFill/>
          </a:ln>
          <a:effectLst/>
          <a:extLst>
            <a:ext uri="{909E8E84-426E-40DD-AFC4-6F175D3DCCD1}">
              <a14:hiddenFill xmlns="" xmlns:a14="http://schemas.microsoft.com/office/drawing/2010/main">
                <a:solidFill>
                  <a:srgbClr val="C8B4A0"/>
                </a:solidFill>
              </a14:hiddenFill>
            </a:ext>
            <a:ext uri="{91240B29-F687-4F45-9708-019B960494DF}">
              <a14:hiddenLine xmlns="" xmlns:a14="http://schemas.microsoft.com/office/drawing/2010/main" w="19050" algn="ctr">
                <a:solidFill>
                  <a:srgbClr val="C8B4A0"/>
                </a:solidFill>
                <a:miter lim="800000"/>
                <a:headEnd/>
                <a:tailEnd/>
              </a14:hiddenLine>
            </a:ext>
            <a:ext uri="{AF507438-7753-43E0-B8FC-AC1667EBCBE1}">
              <a14:hiddenEffects xmlns="" xmlns:a14="http://schemas.microsoft.com/office/drawing/2010/main">
                <a:effectLst>
                  <a:outerShdw dist="107763" dir="18900000" algn="ctr" rotWithShape="0">
                    <a:schemeClr val="bg2"/>
                  </a:outerShdw>
                </a:effectLst>
              </a14:hiddenEffects>
            </a:ext>
          </a:extLst>
        </p:spPr>
        <p:txBody>
          <a:bodyPr lIns="54000" tIns="10800" rIns="54000" bIns="10800" anchor="ctr" anchorCtr="1">
            <a:spAutoFit/>
          </a:bodyPr>
          <a:lstStyle/>
          <a:p>
            <a:pPr algn="ctr">
              <a:lnSpc>
                <a:spcPct val="80000"/>
              </a:lnSpc>
            </a:pPr>
            <a:r>
              <a:rPr lang="zh-CN" altLang="en-US" sz="2400">
                <a:solidFill>
                  <a:srgbClr val="DCC8B4"/>
                </a:solidFill>
                <a:effectDag name="">
                  <a:cont type="tree" name="">
                    <a:effect ref="fillLine"/>
                    <a:outerShdw dist="38100" dir="13500000" algn="br">
                      <a:srgbClr val="FFF0E0"/>
                    </a:outerShdw>
                  </a:cont>
                  <a:cont type="tree" name="">
                    <a:effect ref="fillLine"/>
                    <a:outerShdw dist="38100" dir="2700000" algn="tl">
                      <a:srgbClr val="84776C"/>
                    </a:outerShdw>
                  </a:cont>
                  <a:effect ref="fillLine"/>
                </a:effectDag>
                <a:latin typeface="Arial" panose="020B0604020202020204" pitchFamily="34" charset="0"/>
                <a:ea typeface="隶书" panose="02010509060101010101" pitchFamily="49" charset="-122"/>
              </a:rPr>
              <a:t>资本的本质</a:t>
            </a:r>
          </a:p>
        </p:txBody>
      </p:sp>
      <p:sp>
        <p:nvSpPr>
          <p:cNvPr id="27" name="Rectangle 2"/>
          <p:cNvSpPr>
            <a:spLocks noGrp="1" noChangeArrowheads="1"/>
          </p:cNvSpPr>
          <p:nvPr>
            <p:ph type="title"/>
          </p:nvPr>
        </p:nvSpPr>
        <p:spPr>
          <a:xfrm>
            <a:off x="931653" y="474663"/>
            <a:ext cx="3174521" cy="790575"/>
          </a:xfrm>
          <a:solidFill>
            <a:schemeClr val="accent3">
              <a:lumMod val="65000"/>
            </a:schemeClr>
          </a:solidFill>
          <a:scene3d>
            <a:camera prst="orthographicFront"/>
            <a:lightRig rig="threePt" dir="t"/>
          </a:scene3d>
          <a:sp3d>
            <a:bevelT/>
          </a:sp3d>
        </p:spPr>
        <p:style>
          <a:lnRef idx="1">
            <a:schemeClr val="accent5"/>
          </a:lnRef>
          <a:fillRef idx="2">
            <a:schemeClr val="accent5"/>
          </a:fillRef>
          <a:effectRef idx="1">
            <a:schemeClr val="accent5"/>
          </a:effectRef>
          <a:fontRef idx="minor">
            <a:schemeClr val="dk1"/>
          </a:fontRef>
        </p:style>
        <p:txBody>
          <a:bodyPr/>
          <a:lstStyle/>
          <a:p>
            <a:r>
              <a:rPr lang="zh-CN" altLang="en-US" sz="3200" dirty="0" smtClean="0">
                <a:latin typeface="隶书" panose="02010509060101010101" pitchFamily="49" charset="-122"/>
                <a:ea typeface="隶书" panose="02010509060101010101" pitchFamily="49" charset="-122"/>
              </a:rPr>
              <a:t>２</a:t>
            </a:r>
            <a:r>
              <a:rPr lang="en-US" altLang="zh-CN" sz="3200" dirty="0" smtClean="0">
                <a:latin typeface="隶书" panose="02010509060101010101" pitchFamily="49" charset="-122"/>
                <a:ea typeface="隶书" panose="02010509060101010101" pitchFamily="49" charset="-122"/>
              </a:rPr>
              <a:t>.</a:t>
            </a:r>
            <a:r>
              <a:rPr lang="zh-CN" altLang="en-US" sz="3200" dirty="0" smtClean="0">
                <a:latin typeface="隶书" panose="02010509060101010101" pitchFamily="49" charset="-122"/>
                <a:ea typeface="隶书" panose="02010509060101010101" pitchFamily="49" charset="-122"/>
              </a:rPr>
              <a:t>资本的本质</a:t>
            </a:r>
            <a:endParaRPr lang="zh-CN" altLang="en-US" sz="3600" dirty="0">
              <a:latin typeface="隶书" panose="02010509060101010101" pitchFamily="49" charset="-122"/>
              <a:ea typeface="隶书" panose="02010509060101010101" pitchFamily="49" charset="-122"/>
            </a:endParaRPr>
          </a:p>
        </p:txBody>
      </p:sp>
    </p:spTree>
    <p:extLst>
      <p:ext uri="{BB962C8B-B14F-4D97-AF65-F5344CB8AC3E}">
        <p14:creationId xmlns="" xmlns:p14="http://schemas.microsoft.com/office/powerpoint/2010/main" val="74680225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74462"/>
                                        </p:tgtEl>
                                        <p:attrNameLst>
                                          <p:attrName>style.visibility</p:attrName>
                                        </p:attrNameLst>
                                      </p:cBhvr>
                                      <p:to>
                                        <p:strVal val="visible"/>
                                      </p:to>
                                    </p:set>
                                    <p:animEffect transition="in" filter="fade">
                                      <p:cBhvr>
                                        <p:cTn id="7" dur="2000"/>
                                        <p:tgtEl>
                                          <p:spTgt spid="274462"/>
                                        </p:tgtEl>
                                      </p:cBhvr>
                                    </p:animEffect>
                                    <p:anim calcmode="lin" valueType="num">
                                      <p:cBhvr>
                                        <p:cTn id="8" dur="2000" fill="hold"/>
                                        <p:tgtEl>
                                          <p:spTgt spid="274462"/>
                                        </p:tgtEl>
                                        <p:attrNameLst>
                                          <p:attrName>ppt_x</p:attrName>
                                        </p:attrNameLst>
                                      </p:cBhvr>
                                      <p:tavLst>
                                        <p:tav tm="0">
                                          <p:val>
                                            <p:strVal val="#ppt_x"/>
                                          </p:val>
                                        </p:tav>
                                        <p:tav tm="100000">
                                          <p:val>
                                            <p:strVal val="#ppt_x"/>
                                          </p:val>
                                        </p:tav>
                                      </p:tavLst>
                                    </p:anim>
                                    <p:anim calcmode="lin" valueType="num">
                                      <p:cBhvr>
                                        <p:cTn id="9" dur="2000" fill="hold"/>
                                        <p:tgtEl>
                                          <p:spTgt spid="274462"/>
                                        </p:tgtEl>
                                        <p:attrNameLst>
                                          <p:attrName>ppt_y</p:attrName>
                                        </p:attrNameLst>
                                      </p:cBhvr>
                                      <p:tavLst>
                                        <p:tav tm="0">
                                          <p:val>
                                            <p:strVal val="#ppt_y+.1"/>
                                          </p:val>
                                        </p:tav>
                                        <p:tav tm="100000">
                                          <p:val>
                                            <p:strVal val="#ppt_y"/>
                                          </p:val>
                                        </p:tav>
                                      </p:tavLst>
                                    </p:anim>
                                  </p:childTnLst>
                                </p:cTn>
                              </p:par>
                            </p:childTnLst>
                          </p:cTn>
                        </p:par>
                        <p:par>
                          <p:cTn id="10" fill="hold" nodeType="afterGroup">
                            <p:stCondLst>
                              <p:cond delay="2000"/>
                            </p:stCondLst>
                            <p:childTnLst>
                              <p:par>
                                <p:cTn id="11" presetID="1" presetClass="emph" presetSubtype="2" fill="hold" nodeType="afterEffect">
                                  <p:stCondLst>
                                    <p:cond delay="0"/>
                                  </p:stCondLst>
                                  <p:childTnLst>
                                    <p:animClr clrSpc="rgb" dir="cw">
                                      <p:cBhvr>
                                        <p:cTn id="12" dur="2000" fill="hold"/>
                                        <p:tgtEl>
                                          <p:spTgt spid="274462"/>
                                        </p:tgtEl>
                                        <p:attrNameLst>
                                          <p:attrName>fillcolor</p:attrName>
                                        </p:attrNameLst>
                                      </p:cBhvr>
                                      <p:to>
                                        <a:srgbClr val="CC3300"/>
                                      </p:to>
                                    </p:animClr>
                                    <p:set>
                                      <p:cBhvr>
                                        <p:cTn id="13" dur="2000" fill="hold"/>
                                        <p:tgtEl>
                                          <p:spTgt spid="274462"/>
                                        </p:tgtEl>
                                        <p:attrNameLst>
                                          <p:attrName>fill.type</p:attrName>
                                        </p:attrNameLst>
                                      </p:cBhvr>
                                      <p:to>
                                        <p:strVal val="solid"/>
                                      </p:to>
                                    </p:set>
                                    <p:set>
                                      <p:cBhvr>
                                        <p:cTn id="14" dur="2000" fill="hold"/>
                                        <p:tgtEl>
                                          <p:spTgt spid="274462"/>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446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1" name="Rectangle 3"/>
          <p:cNvSpPr>
            <a:spLocks noGrp="1" noChangeArrowheads="1"/>
          </p:cNvSpPr>
          <p:nvPr>
            <p:ph type="body" idx="1"/>
          </p:nvPr>
        </p:nvSpPr>
        <p:spPr>
          <a:xfrm>
            <a:off x="538163" y="3933825"/>
            <a:ext cx="8426450" cy="1152525"/>
          </a:xfrm>
        </p:spPr>
        <p:txBody>
          <a:bodyPr/>
          <a:lstStyle/>
          <a:p>
            <a:pPr algn="just">
              <a:lnSpc>
                <a:spcPct val="120000"/>
              </a:lnSpc>
              <a:spcBef>
                <a:spcPct val="0"/>
              </a:spcBef>
            </a:pPr>
            <a:r>
              <a:rPr lang="zh-CN" altLang="en-US" sz="2800" dirty="0"/>
              <a:t>货币</a:t>
            </a:r>
            <a:r>
              <a:rPr lang="en-US" altLang="zh-CN" sz="2400" dirty="0"/>
              <a:t>——</a:t>
            </a:r>
            <a:r>
              <a:rPr lang="zh-CN" altLang="en-US" sz="2800" dirty="0"/>
              <a:t>固定地充当一般等价物的商品（</a:t>
            </a:r>
            <a:r>
              <a:rPr lang="zh-CN" altLang="en-US" sz="2400" dirty="0"/>
              <a:t>交换的媒介）</a:t>
            </a:r>
          </a:p>
          <a:p>
            <a:pPr algn="just">
              <a:lnSpc>
                <a:spcPct val="120000"/>
              </a:lnSpc>
              <a:spcBef>
                <a:spcPct val="0"/>
              </a:spcBef>
            </a:pPr>
            <a:r>
              <a:rPr lang="zh-CN" altLang="en-US" sz="2800" dirty="0"/>
              <a:t>资本</a:t>
            </a:r>
            <a:r>
              <a:rPr lang="en-US" altLang="zh-CN" sz="2400" dirty="0"/>
              <a:t>——</a:t>
            </a:r>
            <a:r>
              <a:rPr lang="zh-CN" altLang="en-US" sz="2800" dirty="0"/>
              <a:t>能够使自身价值增殖的价值（</a:t>
            </a:r>
            <a:r>
              <a:rPr lang="zh-CN" altLang="en-US" sz="2400" dirty="0"/>
              <a:t>不是物）</a:t>
            </a:r>
          </a:p>
        </p:txBody>
      </p:sp>
      <p:sp>
        <p:nvSpPr>
          <p:cNvPr id="186372" name="AutoShape 4"/>
          <p:cNvSpPr>
            <a:spLocks/>
          </p:cNvSpPr>
          <p:nvPr/>
        </p:nvSpPr>
        <p:spPr bwMode="auto">
          <a:xfrm>
            <a:off x="395288" y="4200525"/>
            <a:ext cx="190500" cy="647700"/>
          </a:xfrm>
          <a:prstGeom prst="leftBrace">
            <a:avLst>
              <a:gd name="adj1" fmla="val 28333"/>
              <a:gd name="adj2" fmla="val 50000"/>
            </a:avLst>
          </a:prstGeom>
          <a:noFill/>
          <a:ln w="28575">
            <a:solidFill>
              <a:srgbClr val="800000"/>
            </a:solidFill>
            <a:round/>
            <a:headEnd/>
            <a:tailEnd/>
          </a:ln>
          <a:effectLst>
            <a:prstShdw prst="shdw17" dist="17961" dir="2700000">
              <a:srgbClr val="800000">
                <a:gamma/>
                <a:shade val="60000"/>
                <a:invGamma/>
              </a:srgbClr>
            </a:prstShdw>
          </a:effectLst>
          <a:extLst>
            <a:ext uri="{909E8E84-426E-40DD-AFC4-6F175D3DCCD1}">
              <a14:hiddenFill xmlns="" xmlns:a14="http://schemas.microsoft.com/office/drawing/2010/main">
                <a:solidFill>
                  <a:schemeClr val="accent1"/>
                </a:solidFill>
              </a14:hiddenFill>
            </a:ext>
          </a:extLst>
        </p:spPr>
        <p:txBody>
          <a:bodyPr wrap="none" anchor="ctr"/>
          <a:lstStyle/>
          <a:p>
            <a:endParaRPr lang="zh-CN" altLang="en-US"/>
          </a:p>
        </p:txBody>
      </p:sp>
      <p:sp>
        <p:nvSpPr>
          <p:cNvPr id="186373" name="Rectangle 5"/>
          <p:cNvSpPr>
            <a:spLocks noChangeArrowheads="1"/>
          </p:cNvSpPr>
          <p:nvPr/>
        </p:nvSpPr>
        <p:spPr bwMode="auto">
          <a:xfrm>
            <a:off x="700088" y="1908175"/>
            <a:ext cx="985837" cy="585788"/>
          </a:xfrm>
          <a:prstGeom prst="rect">
            <a:avLst/>
          </a:prstGeom>
          <a:solidFill>
            <a:srgbClr val="800000"/>
          </a:solidFill>
          <a:ln>
            <a:noFill/>
          </a:ln>
          <a:effectLst>
            <a:prstShdw prst="shdw17" dist="17961" dir="2700000">
              <a:srgbClr val="800000">
                <a:gamma/>
                <a:shade val="60000"/>
                <a:invGamma/>
              </a:srgbClr>
            </a:prstShdw>
          </a:effectLst>
          <a:extLst>
            <a:ext uri="{91240B29-F687-4F45-9708-019B960494DF}">
              <a14:hiddenLine xmlns="" xmlns:a14="http://schemas.microsoft.com/office/drawing/2010/main" w="19050" algn="ctr">
                <a:solidFill>
                  <a:schemeClr val="tx1"/>
                </a:solidFill>
                <a:miter lim="800000"/>
                <a:headEnd/>
                <a:tailEnd/>
              </a14:hiddenLine>
            </a:ext>
          </a:extLst>
        </p:spPr>
        <p:txBody>
          <a:bodyPr wrap="none" lIns="18000" rIns="54000">
            <a:spAutoFit/>
          </a:bodyPr>
          <a:lstStyle/>
          <a:p>
            <a:pPr algn="ctr"/>
            <a:r>
              <a:rPr lang="zh-CN" altLang="en-US" sz="3600">
                <a:solidFill>
                  <a:schemeClr val="bg1"/>
                </a:solidFill>
                <a:latin typeface="Arial" panose="020B0604020202020204" pitchFamily="34" charset="0"/>
                <a:ea typeface="华文新魏" panose="02010800040101010101" pitchFamily="2" charset="-122"/>
              </a:rPr>
              <a:t>资本</a:t>
            </a:r>
          </a:p>
        </p:txBody>
      </p:sp>
      <p:sp>
        <p:nvSpPr>
          <p:cNvPr id="186374" name="Rectangle 6"/>
          <p:cNvSpPr>
            <a:spLocks noChangeArrowheads="1"/>
          </p:cNvSpPr>
          <p:nvPr/>
        </p:nvSpPr>
        <p:spPr bwMode="auto">
          <a:xfrm>
            <a:off x="1981200" y="1557338"/>
            <a:ext cx="6262688" cy="1158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9050" algn="ctr">
                <a:solidFill>
                  <a:schemeClr val="tx1"/>
                </a:solidFill>
                <a:miter lim="800000"/>
                <a:headEnd/>
                <a:tailEnd/>
              </a14:hiddenLine>
            </a:ext>
            <a:ext uri="{AF507438-7753-43E0-B8FC-AC1667EBCBE1}">
              <a14:hiddenEffects xmlns="" xmlns:a14="http://schemas.microsoft.com/office/drawing/2010/main">
                <a:effectLst>
                  <a:outerShdw dist="107763" dir="18900000" algn="ctr" rotWithShape="0">
                    <a:schemeClr val="bg2"/>
                  </a:outerShdw>
                </a:effectLst>
              </a14:hiddenEffects>
            </a:ext>
          </a:extLst>
        </p:spPr>
        <p:txBody>
          <a:bodyPr>
            <a:spAutoFit/>
          </a:bodyPr>
          <a:lstStyle/>
          <a:p>
            <a:pPr>
              <a:lnSpc>
                <a:spcPct val="125000"/>
              </a:lnSpc>
            </a:pPr>
            <a:r>
              <a:rPr lang="zh-CN" altLang="en-US" sz="2800"/>
              <a:t>自然属性：表现为一定的货币和物品</a:t>
            </a:r>
          </a:p>
          <a:p>
            <a:pPr>
              <a:lnSpc>
                <a:spcPct val="125000"/>
              </a:lnSpc>
            </a:pPr>
            <a:r>
              <a:rPr lang="zh-CN" altLang="en-US" sz="2800"/>
              <a:t>社会属性：体现不同的</a:t>
            </a:r>
            <a:r>
              <a:rPr lang="zh-CN" altLang="en-US" sz="2800">
                <a:solidFill>
                  <a:srgbClr val="990000"/>
                </a:solidFill>
                <a:effectLst>
                  <a:outerShdw blurRad="38100" dist="38100" dir="2700000" algn="tl">
                    <a:srgbClr val="000000"/>
                  </a:outerShdw>
                </a:effectLst>
              </a:rPr>
              <a:t>社会生产关系</a:t>
            </a:r>
            <a:endParaRPr lang="zh-CN" altLang="en-US" sz="2400">
              <a:effectLst>
                <a:outerShdw blurRad="38100" dist="38100" dir="2700000" algn="tl">
                  <a:srgbClr val="FFFFFF"/>
                </a:outerShdw>
              </a:effectLst>
              <a:latin typeface="楷体_GB2312" pitchFamily="49" charset="-122"/>
              <a:ea typeface="楷体_GB2312" pitchFamily="49" charset="-122"/>
            </a:endParaRPr>
          </a:p>
        </p:txBody>
      </p:sp>
      <p:sp>
        <p:nvSpPr>
          <p:cNvPr id="186375" name="Rectangle 7"/>
          <p:cNvSpPr>
            <a:spLocks noChangeArrowheads="1"/>
          </p:cNvSpPr>
          <p:nvPr/>
        </p:nvSpPr>
        <p:spPr bwMode="auto">
          <a:xfrm>
            <a:off x="539750" y="5207000"/>
            <a:ext cx="8135938" cy="1031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9050" algn="ctr">
                <a:solidFill>
                  <a:schemeClr val="tx1"/>
                </a:solidFill>
                <a:miter lim="800000"/>
                <a:headEnd/>
                <a:tailEnd/>
              </a14:hiddenLine>
            </a:ext>
            <a:ext uri="{AF507438-7753-43E0-B8FC-AC1667EBCBE1}">
              <a14:hiddenEffects xmlns="" xmlns:a14="http://schemas.microsoft.com/office/drawing/2010/main">
                <a:effectLst>
                  <a:outerShdw dist="107763" dir="18900000" algn="ctr" rotWithShape="0">
                    <a:schemeClr val="bg2"/>
                  </a:outerShdw>
                </a:effectLst>
              </a14:hiddenEffects>
            </a:ext>
          </a:extLst>
        </p:spPr>
        <p:txBody>
          <a:bodyPr>
            <a:spAutoFit/>
          </a:bodyPr>
          <a:lstStyle/>
          <a:p>
            <a:pPr>
              <a:lnSpc>
                <a:spcPct val="110000"/>
              </a:lnSpc>
            </a:pPr>
            <a:r>
              <a:rPr lang="en-US" altLang="zh-CN" sz="2800" dirty="0">
                <a:latin typeface="Arial" panose="020B0604020202020204" pitchFamily="34" charset="0"/>
              </a:rPr>
              <a:t>       </a:t>
            </a:r>
            <a:r>
              <a:rPr lang="zh-CN" altLang="en-US" sz="2800" dirty="0">
                <a:latin typeface="Arial" panose="020B0604020202020204" pitchFamily="34" charset="0"/>
              </a:rPr>
              <a:t>作为资本的货币同一般货币的根本区别在于</a:t>
            </a:r>
            <a:r>
              <a:rPr lang="zh-CN" altLang="en-US" sz="2800" dirty="0">
                <a:solidFill>
                  <a:srgbClr val="C00000"/>
                </a:solidFill>
                <a:effectLst>
                  <a:outerShdw blurRad="38100" dist="38100" dir="2700000" algn="tl">
                    <a:srgbClr val="000000">
                      <a:alpha val="43137"/>
                    </a:srgbClr>
                  </a:outerShdw>
                </a:effectLst>
                <a:latin typeface="Arial" panose="020B0604020202020204" pitchFamily="34" charset="0"/>
              </a:rPr>
              <a:t>能否带来剩余价值</a:t>
            </a:r>
            <a:r>
              <a:rPr lang="zh-CN" altLang="en-US" sz="2800" dirty="0">
                <a:latin typeface="Arial" panose="020B0604020202020204" pitchFamily="34" charset="0"/>
              </a:rPr>
              <a:t>。</a:t>
            </a:r>
          </a:p>
        </p:txBody>
      </p:sp>
      <p:sp>
        <p:nvSpPr>
          <p:cNvPr id="186376" name="AutoShape 8"/>
          <p:cNvSpPr>
            <a:spLocks/>
          </p:cNvSpPr>
          <p:nvPr/>
        </p:nvSpPr>
        <p:spPr bwMode="auto">
          <a:xfrm>
            <a:off x="1763713" y="1846263"/>
            <a:ext cx="217487" cy="719137"/>
          </a:xfrm>
          <a:prstGeom prst="leftBrace">
            <a:avLst>
              <a:gd name="adj1" fmla="val 27555"/>
              <a:gd name="adj2" fmla="val 50000"/>
            </a:avLst>
          </a:prstGeom>
          <a:noFill/>
          <a:ln w="28575">
            <a:solidFill>
              <a:srgbClr val="800000"/>
            </a:solidFill>
            <a:round/>
            <a:headEnd/>
            <a:tailEnd/>
          </a:ln>
          <a:effectLst>
            <a:prstShdw prst="shdw17" dist="17961" dir="2700000">
              <a:srgbClr val="800000">
                <a:gamma/>
                <a:shade val="60000"/>
                <a:invGamma/>
              </a:srgbClr>
            </a:prstShdw>
          </a:effectLst>
          <a:extLst>
            <a:ext uri="{909E8E84-426E-40DD-AFC4-6F175D3DCCD1}">
              <a14:hiddenFill xmlns="" xmlns:a14="http://schemas.microsoft.com/office/drawing/2010/main">
                <a:solidFill>
                  <a:schemeClr val="accent1"/>
                </a:solidFill>
              </a14:hiddenFill>
            </a:ext>
          </a:extLst>
        </p:spPr>
        <p:txBody>
          <a:bodyPr wrap="none" anchor="ctr"/>
          <a:lstStyle/>
          <a:p>
            <a:endParaRPr lang="zh-CN" altLang="en-US"/>
          </a:p>
        </p:txBody>
      </p:sp>
      <p:sp>
        <p:nvSpPr>
          <p:cNvPr id="186377" name="AutoShape 9"/>
          <p:cNvSpPr>
            <a:spLocks noChangeArrowheads="1"/>
          </p:cNvSpPr>
          <p:nvPr/>
        </p:nvSpPr>
        <p:spPr bwMode="auto">
          <a:xfrm>
            <a:off x="1331913" y="2997200"/>
            <a:ext cx="1800225" cy="576263"/>
          </a:xfrm>
          <a:prstGeom prst="wedgeRoundRectCallout">
            <a:avLst>
              <a:gd name="adj1" fmla="val 32097"/>
              <a:gd name="adj2" fmla="val -90495"/>
              <a:gd name="adj3" fmla="val 16667"/>
            </a:avLst>
          </a:prstGeom>
          <a:gradFill rotWithShape="1">
            <a:gsLst>
              <a:gs pos="0">
                <a:srgbClr val="800000"/>
              </a:gs>
              <a:gs pos="100000">
                <a:srgbClr val="800000">
                  <a:gamma/>
                  <a:tint val="63529"/>
                  <a:invGamma/>
                </a:srgbClr>
              </a:gs>
            </a:gsLst>
            <a:path path="rect">
              <a:fillToRect t="100000" r="100000"/>
            </a:path>
          </a:gradFill>
          <a:ln>
            <a:noFill/>
          </a:ln>
          <a:effectLst/>
          <a:extLst>
            <a:ext uri="{91240B29-F687-4F45-9708-019B960494DF}">
              <a14:hiddenLine xmlns="" xmlns:a14="http://schemas.microsoft.com/office/drawing/2010/main" w="19050" algn="ctr">
                <a:solidFill>
                  <a:schemeClr val="tx1"/>
                </a:solidFill>
                <a:miter lim="800000"/>
                <a:headEnd/>
                <a:tailEnd/>
              </a14:hiddenLine>
            </a:ext>
            <a:ext uri="{AF507438-7753-43E0-B8FC-AC1667EBCBE1}">
              <a14:hiddenEffects xmlns="" xmlns:a14="http://schemas.microsoft.com/office/drawing/2010/main">
                <a:effectLst>
                  <a:outerShdw dist="107763" dir="18900000" algn="ctr" rotWithShape="0">
                    <a:schemeClr val="bg2"/>
                  </a:outerShdw>
                </a:effectLst>
              </a14:hiddenEffects>
            </a:ext>
          </a:extLst>
        </p:spPr>
        <p:txBody>
          <a:bodyPr lIns="0" tIns="0" rIns="0" bIns="0" anchor="ctr"/>
          <a:lstStyle/>
          <a:p>
            <a:pPr algn="ctr"/>
            <a:r>
              <a:rPr lang="zh-CN" altLang="en-US" sz="2400">
                <a:solidFill>
                  <a:schemeClr val="bg1"/>
                </a:solidFill>
                <a:effectLst>
                  <a:outerShdw blurRad="38100" dist="38100" dir="2700000" algn="tl">
                    <a:srgbClr val="000000"/>
                  </a:outerShdw>
                </a:effectLst>
                <a:latin typeface="Arial" panose="020B0604020202020204" pitchFamily="34" charset="0"/>
              </a:rPr>
              <a:t>资本的本质</a:t>
            </a:r>
          </a:p>
        </p:txBody>
      </p:sp>
      <p:sp>
        <p:nvSpPr>
          <p:cNvPr id="186378" name="Rectangle 10"/>
          <p:cNvSpPr>
            <a:spLocks noChangeArrowheads="1"/>
          </p:cNvSpPr>
          <p:nvPr/>
        </p:nvSpPr>
        <p:spPr bwMode="auto">
          <a:xfrm>
            <a:off x="3816350" y="2854325"/>
            <a:ext cx="4500563" cy="714375"/>
          </a:xfrm>
          <a:prstGeom prst="rect">
            <a:avLst/>
          </a:prstGeom>
          <a:noFill/>
          <a:ln w="19050" algn="ctr">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107763" dir="18900000" algn="ctr" rotWithShape="0">
                    <a:schemeClr val="bg2"/>
                  </a:outerShdw>
                </a:effectLst>
              </a14:hiddenEffects>
            </a:ext>
          </a:extLst>
        </p:spPr>
        <p:txBody>
          <a:bodyPr>
            <a:spAutoFit/>
          </a:bodyPr>
          <a:lstStyle/>
          <a:p>
            <a:r>
              <a:rPr lang="en-US" altLang="zh-CN" sz="2200">
                <a:latin typeface="楷体_GB2312" pitchFamily="49" charset="-122"/>
                <a:ea typeface="楷体_GB2312" pitchFamily="49" charset="-122"/>
              </a:rPr>
              <a:t>    </a:t>
            </a:r>
            <a:r>
              <a:rPr lang="zh-CN" altLang="en-US" sz="2200">
                <a:latin typeface="楷体_GB2312" pitchFamily="49" charset="-122"/>
                <a:ea typeface="楷体_GB2312" pitchFamily="49" charset="-122"/>
              </a:rPr>
              <a:t>资本主义条件下，资本的本质在于资本家对工人的剥削关系。</a:t>
            </a:r>
          </a:p>
        </p:txBody>
      </p:sp>
      <p:sp>
        <p:nvSpPr>
          <p:cNvPr id="12" name="Rectangle 2"/>
          <p:cNvSpPr>
            <a:spLocks noGrp="1" noChangeArrowheads="1"/>
          </p:cNvSpPr>
          <p:nvPr>
            <p:ph type="title"/>
          </p:nvPr>
        </p:nvSpPr>
        <p:spPr>
          <a:xfrm>
            <a:off x="1052419" y="474663"/>
            <a:ext cx="3174521" cy="790575"/>
          </a:xfrm>
          <a:solidFill>
            <a:schemeClr val="accent3">
              <a:lumMod val="65000"/>
            </a:schemeClr>
          </a:solidFill>
          <a:scene3d>
            <a:camera prst="orthographicFront"/>
            <a:lightRig rig="threePt" dir="t"/>
          </a:scene3d>
          <a:sp3d>
            <a:bevelT/>
          </a:sp3d>
        </p:spPr>
        <p:style>
          <a:lnRef idx="1">
            <a:schemeClr val="accent5"/>
          </a:lnRef>
          <a:fillRef idx="2">
            <a:schemeClr val="accent5"/>
          </a:fillRef>
          <a:effectRef idx="1">
            <a:schemeClr val="accent5"/>
          </a:effectRef>
          <a:fontRef idx="minor">
            <a:schemeClr val="dk1"/>
          </a:fontRef>
        </p:style>
        <p:txBody>
          <a:bodyPr/>
          <a:lstStyle/>
          <a:p>
            <a:r>
              <a:rPr lang="zh-CN" altLang="en-US" sz="3200" dirty="0" smtClean="0">
                <a:latin typeface="隶书" panose="02010509060101010101" pitchFamily="49" charset="-122"/>
                <a:ea typeface="隶书" panose="02010509060101010101" pitchFamily="49" charset="-122"/>
              </a:rPr>
              <a:t>２</a:t>
            </a:r>
            <a:r>
              <a:rPr lang="en-US" altLang="zh-CN" sz="3200" dirty="0" smtClean="0">
                <a:latin typeface="隶书" panose="02010509060101010101" pitchFamily="49" charset="-122"/>
                <a:ea typeface="隶书" panose="02010509060101010101" pitchFamily="49" charset="-122"/>
              </a:rPr>
              <a:t>.</a:t>
            </a:r>
            <a:r>
              <a:rPr lang="zh-CN" altLang="en-US" sz="3200" dirty="0" smtClean="0">
                <a:latin typeface="隶书" panose="02010509060101010101" pitchFamily="49" charset="-122"/>
                <a:ea typeface="隶书" panose="02010509060101010101" pitchFamily="49" charset="-122"/>
              </a:rPr>
              <a:t>资本的本质</a:t>
            </a:r>
            <a:endParaRPr lang="zh-CN" altLang="en-US" sz="3600" dirty="0">
              <a:latin typeface="隶书" panose="02010509060101010101" pitchFamily="49" charset="-122"/>
              <a:ea typeface="隶书" panose="02010509060101010101" pitchFamily="49" charset="-122"/>
            </a:endParaRPr>
          </a:p>
        </p:txBody>
      </p:sp>
    </p:spTree>
    <p:extLst>
      <p:ext uri="{BB962C8B-B14F-4D97-AF65-F5344CB8AC3E}">
        <p14:creationId xmlns="" xmlns:p14="http://schemas.microsoft.com/office/powerpoint/2010/main" val="100721049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86373"/>
                                        </p:tgtEl>
                                        <p:attrNameLst>
                                          <p:attrName>style.visibility</p:attrName>
                                        </p:attrNameLst>
                                      </p:cBhvr>
                                      <p:to>
                                        <p:strVal val="visible"/>
                                      </p:to>
                                    </p:set>
                                    <p:animEffect transition="in" filter="wipe(left)">
                                      <p:cBhvr>
                                        <p:cTn id="7" dur="1000"/>
                                        <p:tgtEl>
                                          <p:spTgt spid="186373"/>
                                        </p:tgtEl>
                                      </p:cBhvr>
                                    </p:animEffect>
                                  </p:childTnLst>
                                </p:cTn>
                              </p:par>
                            </p:childTnLst>
                          </p:cTn>
                        </p:par>
                        <p:par>
                          <p:cTn id="8" fill="hold" nodeType="afterGroup">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186376"/>
                                        </p:tgtEl>
                                        <p:attrNameLst>
                                          <p:attrName>style.visibility</p:attrName>
                                        </p:attrNameLst>
                                      </p:cBhvr>
                                      <p:to>
                                        <p:strVal val="visible"/>
                                      </p:to>
                                    </p:set>
                                    <p:animEffect transition="in" filter="wipe(left)">
                                      <p:cBhvr>
                                        <p:cTn id="11" dur="1000"/>
                                        <p:tgtEl>
                                          <p:spTgt spid="186376"/>
                                        </p:tgtEl>
                                      </p:cBhvr>
                                    </p:animEffect>
                                  </p:childTnLst>
                                </p:cTn>
                              </p:par>
                            </p:childTnLst>
                          </p:cTn>
                        </p:par>
                        <p:par>
                          <p:cTn id="12" fill="hold" nodeType="afterGroup">
                            <p:stCondLst>
                              <p:cond delay="2000"/>
                            </p:stCondLst>
                            <p:childTnLst>
                              <p:par>
                                <p:cTn id="13" presetID="22" presetClass="entr" presetSubtype="8" fill="hold" grpId="0" nodeType="afterEffect">
                                  <p:stCondLst>
                                    <p:cond delay="0"/>
                                  </p:stCondLst>
                                  <p:childTnLst>
                                    <p:set>
                                      <p:cBhvr>
                                        <p:cTn id="14" dur="1" fill="hold">
                                          <p:stCondLst>
                                            <p:cond delay="0"/>
                                          </p:stCondLst>
                                        </p:cTn>
                                        <p:tgtEl>
                                          <p:spTgt spid="186374">
                                            <p:txEl>
                                              <p:pRg st="0" end="0"/>
                                            </p:txEl>
                                          </p:spTgt>
                                        </p:tgtEl>
                                        <p:attrNameLst>
                                          <p:attrName>style.visibility</p:attrName>
                                        </p:attrNameLst>
                                      </p:cBhvr>
                                      <p:to>
                                        <p:strVal val="visible"/>
                                      </p:to>
                                    </p:set>
                                    <p:animEffect transition="in" filter="wipe(left)">
                                      <p:cBhvr>
                                        <p:cTn id="15" dur="1000"/>
                                        <p:tgtEl>
                                          <p:spTgt spid="186374">
                                            <p:txEl>
                                              <p:pRg st="0" end="0"/>
                                            </p:txEl>
                                          </p:spTgt>
                                        </p:tgtEl>
                                      </p:cBhvr>
                                    </p:animEffect>
                                  </p:childTnLst>
                                </p:cTn>
                              </p:par>
                            </p:childTnLst>
                          </p:cTn>
                        </p:par>
                        <p:par>
                          <p:cTn id="16" fill="hold" nodeType="afterGroup">
                            <p:stCondLst>
                              <p:cond delay="3000"/>
                            </p:stCondLst>
                            <p:childTnLst>
                              <p:par>
                                <p:cTn id="17" presetID="22" presetClass="entr" presetSubtype="8" fill="hold" grpId="0" nodeType="afterEffect">
                                  <p:stCondLst>
                                    <p:cond delay="0"/>
                                  </p:stCondLst>
                                  <p:childTnLst>
                                    <p:set>
                                      <p:cBhvr>
                                        <p:cTn id="18" dur="1" fill="hold">
                                          <p:stCondLst>
                                            <p:cond delay="0"/>
                                          </p:stCondLst>
                                        </p:cTn>
                                        <p:tgtEl>
                                          <p:spTgt spid="186374">
                                            <p:txEl>
                                              <p:pRg st="1" end="1"/>
                                            </p:txEl>
                                          </p:spTgt>
                                        </p:tgtEl>
                                        <p:attrNameLst>
                                          <p:attrName>style.visibility</p:attrName>
                                        </p:attrNameLst>
                                      </p:cBhvr>
                                      <p:to>
                                        <p:strVal val="visible"/>
                                      </p:to>
                                    </p:set>
                                    <p:animEffect transition="in" filter="wipe(left)">
                                      <p:cBhvr>
                                        <p:cTn id="19" dur="1000"/>
                                        <p:tgtEl>
                                          <p:spTgt spid="186374">
                                            <p:txEl>
                                              <p:pRg st="1" end="1"/>
                                            </p:txEl>
                                          </p:spTgt>
                                        </p:tgtEl>
                                      </p:cBhvr>
                                    </p:animEffect>
                                  </p:childTnLst>
                                </p:cTn>
                              </p:par>
                            </p:childTnLst>
                          </p:cTn>
                        </p:par>
                        <p:par>
                          <p:cTn id="20" fill="hold" nodeType="afterGroup">
                            <p:stCondLst>
                              <p:cond delay="4000"/>
                            </p:stCondLst>
                            <p:childTnLst>
                              <p:par>
                                <p:cTn id="21" presetID="22" presetClass="entr" presetSubtype="1" fill="hold" grpId="0" nodeType="afterEffect">
                                  <p:stCondLst>
                                    <p:cond delay="0"/>
                                  </p:stCondLst>
                                  <p:childTnLst>
                                    <p:set>
                                      <p:cBhvr>
                                        <p:cTn id="22" dur="1" fill="hold">
                                          <p:stCondLst>
                                            <p:cond delay="0"/>
                                          </p:stCondLst>
                                        </p:cTn>
                                        <p:tgtEl>
                                          <p:spTgt spid="186377"/>
                                        </p:tgtEl>
                                        <p:attrNameLst>
                                          <p:attrName>style.visibility</p:attrName>
                                        </p:attrNameLst>
                                      </p:cBhvr>
                                      <p:to>
                                        <p:strVal val="visible"/>
                                      </p:to>
                                    </p:set>
                                    <p:animEffect transition="in" filter="wipe(up)">
                                      <p:cBhvr>
                                        <p:cTn id="23" dur="1000"/>
                                        <p:tgtEl>
                                          <p:spTgt spid="186377"/>
                                        </p:tgtEl>
                                      </p:cBhvr>
                                    </p:animEffect>
                                  </p:childTnLst>
                                </p:cTn>
                              </p:par>
                            </p:childTnLst>
                          </p:cTn>
                        </p:par>
                        <p:par>
                          <p:cTn id="24" fill="hold" nodeType="afterGroup">
                            <p:stCondLst>
                              <p:cond delay="5000"/>
                            </p:stCondLst>
                            <p:childTnLst>
                              <p:par>
                                <p:cTn id="25" presetID="3" presetClass="entr" presetSubtype="10" fill="hold" grpId="0" nodeType="afterEffect">
                                  <p:stCondLst>
                                    <p:cond delay="0"/>
                                  </p:stCondLst>
                                  <p:childTnLst>
                                    <p:set>
                                      <p:cBhvr>
                                        <p:cTn id="26" dur="1" fill="hold">
                                          <p:stCondLst>
                                            <p:cond delay="0"/>
                                          </p:stCondLst>
                                        </p:cTn>
                                        <p:tgtEl>
                                          <p:spTgt spid="186378"/>
                                        </p:tgtEl>
                                        <p:attrNameLst>
                                          <p:attrName>style.visibility</p:attrName>
                                        </p:attrNameLst>
                                      </p:cBhvr>
                                      <p:to>
                                        <p:strVal val="visible"/>
                                      </p:to>
                                    </p:set>
                                    <p:animEffect transition="in" filter="blinds(horizontal)">
                                      <p:cBhvr>
                                        <p:cTn id="27" dur="1000"/>
                                        <p:tgtEl>
                                          <p:spTgt spid="18637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86372"/>
                                        </p:tgtEl>
                                        <p:attrNameLst>
                                          <p:attrName>style.visibility</p:attrName>
                                        </p:attrNameLst>
                                      </p:cBhvr>
                                      <p:to>
                                        <p:strVal val="visible"/>
                                      </p:to>
                                    </p:set>
                                    <p:animEffect transition="in" filter="wipe(left)">
                                      <p:cBhvr>
                                        <p:cTn id="32" dur="1000"/>
                                        <p:tgtEl>
                                          <p:spTgt spid="186372"/>
                                        </p:tgtEl>
                                      </p:cBhvr>
                                    </p:animEffect>
                                  </p:childTnLst>
                                </p:cTn>
                              </p:par>
                            </p:childTnLst>
                          </p:cTn>
                        </p:par>
                        <p:par>
                          <p:cTn id="33" fill="hold" nodeType="afterGroup">
                            <p:stCondLst>
                              <p:cond delay="1000"/>
                            </p:stCondLst>
                            <p:childTnLst>
                              <p:par>
                                <p:cTn id="34" presetID="22" presetClass="entr" presetSubtype="8" fill="hold" grpId="0" nodeType="afterEffect">
                                  <p:stCondLst>
                                    <p:cond delay="0"/>
                                  </p:stCondLst>
                                  <p:childTnLst>
                                    <p:set>
                                      <p:cBhvr>
                                        <p:cTn id="35" dur="1" fill="hold">
                                          <p:stCondLst>
                                            <p:cond delay="0"/>
                                          </p:stCondLst>
                                        </p:cTn>
                                        <p:tgtEl>
                                          <p:spTgt spid="186371">
                                            <p:txEl>
                                              <p:pRg st="0" end="0"/>
                                            </p:txEl>
                                          </p:spTgt>
                                        </p:tgtEl>
                                        <p:attrNameLst>
                                          <p:attrName>style.visibility</p:attrName>
                                        </p:attrNameLst>
                                      </p:cBhvr>
                                      <p:to>
                                        <p:strVal val="visible"/>
                                      </p:to>
                                    </p:set>
                                    <p:animEffect transition="in" filter="wipe(left)">
                                      <p:cBhvr>
                                        <p:cTn id="36" dur="1000"/>
                                        <p:tgtEl>
                                          <p:spTgt spid="186371">
                                            <p:txEl>
                                              <p:pRg st="0" end="0"/>
                                            </p:txEl>
                                          </p:spTgt>
                                        </p:tgtEl>
                                      </p:cBhvr>
                                    </p:animEffect>
                                  </p:childTnLst>
                                </p:cTn>
                              </p:par>
                            </p:childTnLst>
                          </p:cTn>
                        </p:par>
                        <p:par>
                          <p:cTn id="37" fill="hold" nodeType="afterGroup">
                            <p:stCondLst>
                              <p:cond delay="2000"/>
                            </p:stCondLst>
                            <p:childTnLst>
                              <p:par>
                                <p:cTn id="38" presetID="22" presetClass="entr" presetSubtype="8" fill="hold" grpId="0" nodeType="afterEffect">
                                  <p:stCondLst>
                                    <p:cond delay="0"/>
                                  </p:stCondLst>
                                  <p:childTnLst>
                                    <p:set>
                                      <p:cBhvr>
                                        <p:cTn id="39" dur="1" fill="hold">
                                          <p:stCondLst>
                                            <p:cond delay="0"/>
                                          </p:stCondLst>
                                        </p:cTn>
                                        <p:tgtEl>
                                          <p:spTgt spid="186371">
                                            <p:txEl>
                                              <p:pRg st="1" end="1"/>
                                            </p:txEl>
                                          </p:spTgt>
                                        </p:tgtEl>
                                        <p:attrNameLst>
                                          <p:attrName>style.visibility</p:attrName>
                                        </p:attrNameLst>
                                      </p:cBhvr>
                                      <p:to>
                                        <p:strVal val="visible"/>
                                      </p:to>
                                    </p:set>
                                    <p:animEffect transition="in" filter="wipe(left)">
                                      <p:cBhvr>
                                        <p:cTn id="40" dur="1000"/>
                                        <p:tgtEl>
                                          <p:spTgt spid="186371">
                                            <p:txEl>
                                              <p:pRg st="1" end="1"/>
                                            </p:txEl>
                                          </p:spTgt>
                                        </p:tgtEl>
                                      </p:cBhvr>
                                    </p:animEffect>
                                  </p:childTnLst>
                                </p:cTn>
                              </p:par>
                            </p:childTnLst>
                          </p:cTn>
                        </p:par>
                        <p:par>
                          <p:cTn id="41" fill="hold" nodeType="afterGroup">
                            <p:stCondLst>
                              <p:cond delay="3000"/>
                            </p:stCondLst>
                            <p:childTnLst>
                              <p:par>
                                <p:cTn id="42" presetID="3" presetClass="entr" presetSubtype="5" fill="hold" grpId="0" nodeType="afterEffect">
                                  <p:stCondLst>
                                    <p:cond delay="0"/>
                                  </p:stCondLst>
                                  <p:childTnLst>
                                    <p:set>
                                      <p:cBhvr>
                                        <p:cTn id="43" dur="1" fill="hold">
                                          <p:stCondLst>
                                            <p:cond delay="0"/>
                                          </p:stCondLst>
                                        </p:cTn>
                                        <p:tgtEl>
                                          <p:spTgt spid="186375"/>
                                        </p:tgtEl>
                                        <p:attrNameLst>
                                          <p:attrName>style.visibility</p:attrName>
                                        </p:attrNameLst>
                                      </p:cBhvr>
                                      <p:to>
                                        <p:strVal val="visible"/>
                                      </p:to>
                                    </p:set>
                                    <p:animEffect transition="in" filter="blinds(vertical)">
                                      <p:cBhvr>
                                        <p:cTn id="44" dur="1000"/>
                                        <p:tgtEl>
                                          <p:spTgt spid="1863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6371" grpId="0" build="p"/>
      <p:bldP spid="186372" grpId="0" animBg="1"/>
      <p:bldP spid="186373" grpId="0" animBg="1"/>
      <p:bldP spid="186374" grpId="0" build="p"/>
      <p:bldP spid="186375" grpId="0"/>
      <p:bldP spid="186376" grpId="0" animBg="1"/>
      <p:bldP spid="186377" grpId="0" animBg="1"/>
      <p:bldP spid="186378"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0594" name="Picture 4" descr="1188363686919450_small"/>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095556" y="713573"/>
            <a:ext cx="2208362" cy="315524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10595" name="Text Box 5"/>
          <p:cNvSpPr txBox="1">
            <a:spLocks noChangeArrowheads="1"/>
          </p:cNvSpPr>
          <p:nvPr/>
        </p:nvSpPr>
        <p:spPr bwMode="auto">
          <a:xfrm>
            <a:off x="3769743" y="782370"/>
            <a:ext cx="4218317" cy="274139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wrap="square" lIns="90000" tIns="46800" rIns="90000" bIns="46800">
            <a:spAutoFit/>
          </a:bodyPr>
          <a:lstStyle>
            <a:lvl1pPr eaLnBrk="0" hangingPunct="0">
              <a:defRPr sz="3200">
                <a:solidFill>
                  <a:schemeClr val="tx1"/>
                </a:solidFill>
                <a:latin typeface="Arial" panose="020B0604020202020204" pitchFamily="34" charset="0"/>
                <a:ea typeface="宋体" panose="02010600030101010101" pitchFamily="2" charset="-122"/>
              </a:defRPr>
            </a:lvl1pPr>
            <a:lvl2pPr marL="742950" indent="-285750" eaLnBrk="0" hangingPunct="0">
              <a:defRPr sz="3200">
                <a:solidFill>
                  <a:schemeClr val="tx1"/>
                </a:solidFill>
                <a:latin typeface="Arial" panose="020B0604020202020204" pitchFamily="34" charset="0"/>
                <a:ea typeface="宋体" panose="02010600030101010101" pitchFamily="2" charset="-122"/>
              </a:defRPr>
            </a:lvl2pPr>
            <a:lvl3pPr marL="1143000" indent="-228600" eaLnBrk="0" hangingPunct="0">
              <a:defRPr sz="3200">
                <a:solidFill>
                  <a:schemeClr val="tx1"/>
                </a:solidFill>
                <a:latin typeface="Arial" panose="020B0604020202020204" pitchFamily="34" charset="0"/>
                <a:ea typeface="宋体" panose="02010600030101010101" pitchFamily="2" charset="-122"/>
              </a:defRPr>
            </a:lvl3pPr>
            <a:lvl4pPr marL="1600200" indent="-228600" eaLnBrk="0" hangingPunct="0">
              <a:defRPr sz="3200">
                <a:solidFill>
                  <a:schemeClr val="tx1"/>
                </a:solidFill>
                <a:latin typeface="Arial" panose="020B0604020202020204" pitchFamily="34" charset="0"/>
                <a:ea typeface="宋体" panose="02010600030101010101" pitchFamily="2" charset="-122"/>
              </a:defRPr>
            </a:lvl4pPr>
            <a:lvl5pPr marL="2057400" indent="-228600" eaLnBrk="0" hangingPunct="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sz="3200">
                <a:solidFill>
                  <a:schemeClr val="tx1"/>
                </a:solidFill>
                <a:latin typeface="Arial" panose="020B0604020202020204" pitchFamily="34" charset="0"/>
                <a:ea typeface="宋体" panose="02010600030101010101" pitchFamily="2" charset="-122"/>
              </a:defRPr>
            </a:lvl9pPr>
          </a:lstStyle>
          <a:p>
            <a:pPr marL="457200" indent="-457200" algn="just" eaLnBrk="1" hangingPunct="1">
              <a:buFont typeface="Arial" panose="020B0604020202020204" pitchFamily="34" charset="0"/>
              <a:buChar char="•"/>
            </a:pPr>
            <a:r>
              <a:rPr lang="zh-CN" altLang="en-US" sz="2800" b="1" dirty="0" smtClean="0">
                <a:latin typeface="楷体" panose="02010609060101010101" pitchFamily="49" charset="-122"/>
                <a:ea typeface="楷体" panose="02010609060101010101" pitchFamily="49" charset="-122"/>
              </a:rPr>
              <a:t>　“资本</a:t>
            </a:r>
            <a:r>
              <a:rPr lang="zh-CN" altLang="en-US" sz="2800" b="1" dirty="0">
                <a:latin typeface="楷体" panose="02010609060101010101" pitchFamily="49" charset="-122"/>
                <a:ea typeface="楷体" panose="02010609060101010101" pitchFamily="49" charset="-122"/>
              </a:rPr>
              <a:t>不是物，而是一定的、社会的、属于一定历史社会形态的生产关系，后者体现在一个物上，并赋予这个物以独特的社会性质</a:t>
            </a:r>
            <a:r>
              <a:rPr lang="zh-CN" altLang="en-US" sz="2800" b="1" dirty="0" smtClean="0">
                <a:latin typeface="楷体" panose="02010609060101010101" pitchFamily="49" charset="-122"/>
                <a:ea typeface="楷体" panose="02010609060101010101" pitchFamily="49" charset="-122"/>
              </a:rPr>
              <a:t>。”</a:t>
            </a:r>
            <a:r>
              <a:rPr lang="zh-CN" altLang="en-US" b="1" dirty="0" smtClean="0">
                <a:latin typeface="楷体" panose="02010609060101010101" pitchFamily="49" charset="-122"/>
                <a:ea typeface="楷体" panose="02010609060101010101" pitchFamily="49" charset="-122"/>
              </a:rPr>
              <a:t> </a:t>
            </a:r>
            <a:endParaRPr lang="zh-CN" altLang="en-US" b="1" dirty="0">
              <a:latin typeface="楷体" panose="02010609060101010101" pitchFamily="49" charset="-122"/>
              <a:ea typeface="楷体" panose="02010609060101010101" pitchFamily="49" charset="-122"/>
            </a:endParaRPr>
          </a:p>
        </p:txBody>
      </p:sp>
      <p:sp>
        <p:nvSpPr>
          <p:cNvPr id="4" name="内容占位符 1"/>
          <p:cNvSpPr>
            <a:spLocks noGrp="1"/>
          </p:cNvSpPr>
          <p:nvPr>
            <p:ph idx="1"/>
          </p:nvPr>
        </p:nvSpPr>
        <p:spPr>
          <a:xfrm>
            <a:off x="405443" y="4110360"/>
            <a:ext cx="7582617" cy="2324946"/>
          </a:xfrm>
        </p:spPr>
        <p:txBody>
          <a:bodyPr/>
          <a:lstStyle/>
          <a:p>
            <a:pPr algn="just"/>
            <a:r>
              <a:rPr lang="en-US" altLang="zh-CN" sz="2000" b="1" dirty="0" smtClean="0">
                <a:latin typeface="楷体" panose="02010609060101010101" pitchFamily="49" charset="-122"/>
                <a:ea typeface="楷体" panose="02010609060101010101" pitchFamily="49" charset="-122"/>
              </a:rPr>
              <a:t>“</a:t>
            </a:r>
            <a:r>
              <a:rPr lang="zh-CN" altLang="en-US" sz="2800" b="1" dirty="0" smtClean="0">
                <a:latin typeface="楷体" panose="02010609060101010101" pitchFamily="49" charset="-122"/>
                <a:ea typeface="楷体" panose="02010609060101010101" pitchFamily="49" charset="-122"/>
              </a:rPr>
              <a:t>黑人就是黑人。只有在一定的关系下，他才成为奴隶。纺纱机是纺棉花的机器。只有在一定的关系下，它才成为资本。脱离了这种关系，它也就不是资本了，就像黄金本身并不是货币，砂糖并不是砂糖的价格一样。</a:t>
            </a:r>
            <a:r>
              <a:rPr lang="en-US" altLang="zh-CN" sz="2800" b="1" dirty="0" smtClean="0">
                <a:latin typeface="楷体" panose="02010609060101010101" pitchFamily="49" charset="-122"/>
                <a:ea typeface="楷体" panose="02010609060101010101" pitchFamily="49" charset="-122"/>
              </a:rPr>
              <a:t>”</a:t>
            </a:r>
            <a:endParaRPr lang="zh-CN" altLang="en-US" sz="2800" b="1" dirty="0" smtClean="0">
              <a:latin typeface="楷体" panose="02010609060101010101" pitchFamily="49" charset="-122"/>
              <a:ea typeface="楷体" panose="02010609060101010101" pitchFamily="49" charset="-122"/>
            </a:endParaRPr>
          </a:p>
        </p:txBody>
      </p:sp>
    </p:spTree>
    <p:extLst>
      <p:ext uri="{BB962C8B-B14F-4D97-AF65-F5344CB8AC3E}">
        <p14:creationId xmlns="" xmlns:p14="http://schemas.microsoft.com/office/powerpoint/2010/main" val="3722603680"/>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72" name="Text Box 16"/>
          <p:cNvSpPr txBox="1">
            <a:spLocks noChangeArrowheads="1"/>
          </p:cNvSpPr>
          <p:nvPr/>
        </p:nvSpPr>
        <p:spPr bwMode="auto">
          <a:xfrm>
            <a:off x="539750" y="2060575"/>
            <a:ext cx="8135938" cy="671513"/>
          </a:xfrm>
          <a:prstGeom prst="rect">
            <a:avLst/>
          </a:prstGeom>
          <a:noFill/>
          <a:ln>
            <a:noFill/>
          </a:ln>
          <a:effectLst/>
          <a:extLst>
            <a:ext uri="{909E8E84-426E-40DD-AFC4-6F175D3DCCD1}">
              <a14:hiddenFill xmlns="" xmlns:a14="http://schemas.microsoft.com/office/drawing/2010/main">
                <a:solidFill>
                  <a:srgbClr val="C8B4A0"/>
                </a:solidFill>
              </a14:hiddenFill>
            </a:ext>
            <a:ext uri="{91240B29-F687-4F45-9708-019B960494DF}">
              <a14:hiddenLine xmlns="" xmlns:a14="http://schemas.microsoft.com/office/drawing/2010/main" w="19050" algn="ctr">
                <a:solidFill>
                  <a:schemeClr val="tx1"/>
                </a:solidFill>
                <a:miter lim="800000"/>
                <a:headEnd/>
                <a:tailEnd/>
              </a14:hiddenLine>
            </a:ext>
            <a:ext uri="{AF507438-7753-43E0-B8FC-AC1667EBCBE1}">
              <a14:hiddenEffects xmlns="" xmlns:a14="http://schemas.microsoft.com/office/drawing/2010/main">
                <a:effectLst>
                  <a:outerShdw dist="107763" dir="13500000" algn="ctr" rotWithShape="0">
                    <a:srgbClr val="808080">
                      <a:alpha val="50000"/>
                    </a:srgbClr>
                  </a:outerShdw>
                </a:effectLst>
              </a14:hiddenEffects>
            </a:ext>
          </a:extLst>
        </p:spPr>
        <p:txBody>
          <a:bodyPr>
            <a:spAutoFit/>
          </a:bodyPr>
          <a:lstStyle/>
          <a:p>
            <a:pPr>
              <a:lnSpc>
                <a:spcPct val="100000"/>
              </a:lnSpc>
              <a:spcBef>
                <a:spcPct val="10000"/>
              </a:spcBef>
            </a:pPr>
            <a:r>
              <a:rPr lang="en-US" altLang="zh-CN" sz="3800"/>
              <a:t>    </a:t>
            </a:r>
            <a:endParaRPr lang="en-US" altLang="zh-CN" sz="3200"/>
          </a:p>
        </p:txBody>
      </p:sp>
      <p:sp>
        <p:nvSpPr>
          <p:cNvPr id="275473" name="Rectangle 17"/>
          <p:cNvSpPr>
            <a:spLocks noGrp="1" noChangeArrowheads="1"/>
          </p:cNvSpPr>
          <p:nvPr>
            <p:ph type="body" idx="1"/>
          </p:nvPr>
        </p:nvSpPr>
        <p:spPr>
          <a:xfrm>
            <a:off x="611560" y="1556792"/>
            <a:ext cx="7632526" cy="4464348"/>
          </a:xfrm>
          <a:noFill/>
          <a:ln/>
        </p:spPr>
        <p:txBody>
          <a:bodyPr lIns="18000"/>
          <a:lstStyle/>
          <a:p>
            <a:pPr algn="just">
              <a:lnSpc>
                <a:spcPct val="150000"/>
              </a:lnSpc>
            </a:pPr>
            <a:r>
              <a:rPr lang="zh-CN" altLang="en-US" b="1" dirty="0" smtClean="0"/>
              <a:t>资本</a:t>
            </a:r>
            <a:r>
              <a:rPr lang="zh-CN" altLang="en-US" b="1" dirty="0"/>
              <a:t>在生产过程中以生产资料和劳动力两种形态存在，由于在剩余价值生产中所起作用不同，它们被叫做</a:t>
            </a:r>
            <a:r>
              <a:rPr lang="zh-CN" altLang="en-US" b="1" dirty="0">
                <a:solidFill>
                  <a:srgbClr val="990000"/>
                </a:solidFill>
              </a:rPr>
              <a:t>不变资本</a:t>
            </a:r>
            <a:r>
              <a:rPr lang="zh-CN" altLang="en-US" b="1" dirty="0"/>
              <a:t>和</a:t>
            </a:r>
            <a:r>
              <a:rPr lang="zh-CN" altLang="en-US" b="1" dirty="0">
                <a:solidFill>
                  <a:srgbClr val="990000"/>
                </a:solidFill>
              </a:rPr>
              <a:t>可变资本</a:t>
            </a:r>
            <a:r>
              <a:rPr lang="zh-CN" altLang="en-US" b="1" dirty="0" smtClean="0"/>
              <a:t>。</a:t>
            </a:r>
            <a:endParaRPr lang="zh-CN" altLang="en-US" b="1" dirty="0"/>
          </a:p>
        </p:txBody>
      </p:sp>
      <p:sp>
        <p:nvSpPr>
          <p:cNvPr id="6" name="Rectangle 2"/>
          <p:cNvSpPr>
            <a:spLocks noGrp="1" noChangeArrowheads="1"/>
          </p:cNvSpPr>
          <p:nvPr>
            <p:ph type="title"/>
          </p:nvPr>
        </p:nvSpPr>
        <p:spPr>
          <a:xfrm>
            <a:off x="983410" y="474663"/>
            <a:ext cx="5089585" cy="790575"/>
          </a:xfrm>
          <a:solidFill>
            <a:schemeClr val="accent3">
              <a:lumMod val="65000"/>
            </a:schemeClr>
          </a:solidFill>
          <a:scene3d>
            <a:camera prst="orthographicFront"/>
            <a:lightRig rig="threePt" dir="t"/>
          </a:scene3d>
          <a:sp3d>
            <a:bevelT/>
          </a:sp3d>
        </p:spPr>
        <p:style>
          <a:lnRef idx="1">
            <a:schemeClr val="accent5"/>
          </a:lnRef>
          <a:fillRef idx="2">
            <a:schemeClr val="accent5"/>
          </a:fillRef>
          <a:effectRef idx="1">
            <a:schemeClr val="accent5"/>
          </a:effectRef>
          <a:fontRef idx="minor">
            <a:schemeClr val="dk1"/>
          </a:fontRef>
        </p:style>
        <p:txBody>
          <a:bodyPr/>
          <a:lstStyle/>
          <a:p>
            <a:r>
              <a:rPr lang="zh-CN" altLang="en-US" sz="3200" dirty="0" smtClean="0">
                <a:latin typeface="隶书" panose="02010509060101010101" pitchFamily="49" charset="-122"/>
                <a:ea typeface="隶书" panose="02010509060101010101" pitchFamily="49" charset="-122"/>
              </a:rPr>
              <a:t> ３</a:t>
            </a:r>
            <a:r>
              <a:rPr lang="en-US" altLang="zh-CN" sz="3200" dirty="0" smtClean="0">
                <a:latin typeface="隶书" panose="02010509060101010101" pitchFamily="49" charset="-122"/>
                <a:ea typeface="隶书" panose="02010509060101010101" pitchFamily="49" charset="-122"/>
              </a:rPr>
              <a:t>.</a:t>
            </a:r>
            <a:r>
              <a:rPr lang="zh-CN" altLang="en-US" sz="3200" dirty="0" smtClean="0">
                <a:latin typeface="隶书" panose="02010509060101010101" pitchFamily="49" charset="-122"/>
                <a:ea typeface="隶书" panose="02010509060101010101" pitchFamily="49" charset="-122"/>
              </a:rPr>
              <a:t>不变资本与可变资本</a:t>
            </a:r>
            <a:endParaRPr lang="zh-CN" altLang="en-US" sz="3200" dirty="0">
              <a:latin typeface="隶书" panose="02010509060101010101" pitchFamily="49" charset="-122"/>
              <a:ea typeface="隶书" panose="02010509060101010101" pitchFamily="49" charset="-122"/>
            </a:endParaRPr>
          </a:p>
        </p:txBody>
      </p:sp>
    </p:spTree>
    <p:extLst>
      <p:ext uri="{BB962C8B-B14F-4D97-AF65-F5344CB8AC3E}">
        <p14:creationId xmlns="" xmlns:p14="http://schemas.microsoft.com/office/powerpoint/2010/main" val="127716262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864" name="Rectangle 144"/>
          <p:cNvSpPr>
            <a:spLocks noChangeArrowheads="1"/>
          </p:cNvSpPr>
          <p:nvPr/>
        </p:nvSpPr>
        <p:spPr bwMode="auto">
          <a:xfrm>
            <a:off x="3917950" y="2201863"/>
            <a:ext cx="1584325" cy="420687"/>
          </a:xfrm>
          <a:prstGeom prst="rect">
            <a:avLst/>
          </a:prstGeom>
          <a:solidFill>
            <a:srgbClr val="DCC8B4"/>
          </a:solidFill>
          <a:ln>
            <a:noFill/>
          </a:ln>
          <a:effectLst>
            <a:prstShdw prst="shdw17" dist="17961" dir="2700000">
              <a:srgbClr val="DCC8B4">
                <a:gamma/>
                <a:shade val="60000"/>
                <a:invGamma/>
              </a:srgbClr>
            </a:prstShdw>
          </a:effectLst>
          <a:extLst>
            <a:ext uri="{91240B29-F687-4F45-9708-019B960494DF}">
              <a14:hiddenLine xmlns="" xmlns:a14="http://schemas.microsoft.com/office/drawing/2010/main" w="19050" algn="ctr">
                <a:solidFill>
                  <a:schemeClr val="tx1"/>
                </a:solidFill>
                <a:miter lim="800000"/>
                <a:headEnd/>
                <a:tailEnd/>
              </a14:hiddenLine>
            </a:ext>
          </a:extLst>
        </p:spPr>
        <p:txBody>
          <a:bodyPr lIns="18000" tIns="10800" rIns="18000" bIns="46800">
            <a:spAutoFit/>
          </a:bodyPr>
          <a:lstStyle/>
          <a:p>
            <a:pPr algn="ctr">
              <a:lnSpc>
                <a:spcPct val="85000"/>
              </a:lnSpc>
            </a:pPr>
            <a:r>
              <a:rPr lang="zh-CN" altLang="en-US" sz="2800">
                <a:solidFill>
                  <a:srgbClr val="DCC8B4"/>
                </a:solidFill>
                <a:effectDag name="">
                  <a:cont type="tree" name="">
                    <a:effect ref="fillLine"/>
                    <a:outerShdw dist="38100" dir="13500000" algn="br">
                      <a:srgbClr val="FFF0E0"/>
                    </a:outerShdw>
                  </a:cont>
                  <a:cont type="tree" name="">
                    <a:effect ref="fillLine"/>
                    <a:outerShdw dist="38100" dir="2700000" algn="tl">
                      <a:srgbClr val="84776C"/>
                    </a:outerShdw>
                  </a:cont>
                  <a:effect ref="fillLine"/>
                </a:effectDag>
                <a:latin typeface="Arial" panose="020B0604020202020204" pitchFamily="34" charset="0"/>
                <a:ea typeface="隶书" panose="02010509060101010101" pitchFamily="49" charset="-122"/>
              </a:rPr>
              <a:t>劳动力</a:t>
            </a:r>
          </a:p>
        </p:txBody>
      </p:sp>
      <p:sp>
        <p:nvSpPr>
          <p:cNvPr id="286865" name="Rectangle 145"/>
          <p:cNvSpPr>
            <a:spLocks noChangeArrowheads="1"/>
          </p:cNvSpPr>
          <p:nvPr/>
        </p:nvSpPr>
        <p:spPr bwMode="auto">
          <a:xfrm>
            <a:off x="1182688" y="2227263"/>
            <a:ext cx="1582737" cy="420687"/>
          </a:xfrm>
          <a:prstGeom prst="rect">
            <a:avLst/>
          </a:prstGeom>
          <a:solidFill>
            <a:srgbClr val="DCC8B4"/>
          </a:solidFill>
          <a:ln>
            <a:noFill/>
          </a:ln>
          <a:effectLst>
            <a:prstShdw prst="shdw17" dist="17961" dir="2700000">
              <a:srgbClr val="DCC8B4">
                <a:gamma/>
                <a:shade val="60000"/>
                <a:invGamma/>
              </a:srgbClr>
            </a:prstShdw>
          </a:effectLst>
          <a:extLst>
            <a:ext uri="{91240B29-F687-4F45-9708-019B960494DF}">
              <a14:hiddenLine xmlns="" xmlns:a14="http://schemas.microsoft.com/office/drawing/2010/main" w="19050" algn="ctr">
                <a:solidFill>
                  <a:schemeClr val="tx1"/>
                </a:solidFill>
                <a:miter lim="800000"/>
                <a:headEnd/>
                <a:tailEnd/>
              </a14:hiddenLine>
            </a:ext>
          </a:extLst>
        </p:spPr>
        <p:txBody>
          <a:bodyPr lIns="18000" tIns="10800" rIns="18000" bIns="46800">
            <a:spAutoFit/>
          </a:bodyPr>
          <a:lstStyle/>
          <a:p>
            <a:pPr algn="ctr">
              <a:lnSpc>
                <a:spcPct val="85000"/>
              </a:lnSpc>
            </a:pPr>
            <a:r>
              <a:rPr lang="zh-CN" altLang="en-US" sz="2800">
                <a:solidFill>
                  <a:srgbClr val="DCC8B4"/>
                </a:solidFill>
                <a:effectDag name="">
                  <a:cont type="tree" name="">
                    <a:effect ref="fillLine"/>
                    <a:outerShdw dist="38100" dir="13500000" algn="br">
                      <a:srgbClr val="FFF0E0"/>
                    </a:outerShdw>
                  </a:cont>
                  <a:cont type="tree" name="">
                    <a:effect ref="fillLine"/>
                    <a:outerShdw dist="38100" dir="2700000" algn="tl">
                      <a:srgbClr val="84776C"/>
                    </a:outerShdw>
                  </a:cont>
                  <a:effect ref="fillLine"/>
                </a:effectDag>
                <a:latin typeface="Arial" panose="020B0604020202020204" pitchFamily="34" charset="0"/>
                <a:ea typeface="隶书" panose="02010509060101010101" pitchFamily="49" charset="-122"/>
              </a:rPr>
              <a:t>生产资料</a:t>
            </a:r>
          </a:p>
        </p:txBody>
      </p:sp>
      <p:sp>
        <p:nvSpPr>
          <p:cNvPr id="286863" name="Rectangle 143"/>
          <p:cNvSpPr>
            <a:spLocks noChangeArrowheads="1"/>
          </p:cNvSpPr>
          <p:nvPr/>
        </p:nvSpPr>
        <p:spPr bwMode="auto">
          <a:xfrm>
            <a:off x="2406650" y="2733675"/>
            <a:ext cx="1873250" cy="463550"/>
          </a:xfrm>
          <a:prstGeom prst="rect">
            <a:avLst/>
          </a:prstGeom>
          <a:solidFill>
            <a:srgbClr val="E6D2BE"/>
          </a:solidFill>
          <a:ln>
            <a:noFill/>
          </a:ln>
          <a:effectLst>
            <a:prstShdw prst="shdw17" dist="17961" dir="2700000">
              <a:srgbClr val="E6D2BE">
                <a:gamma/>
                <a:shade val="60000"/>
                <a:invGamma/>
              </a:srgbClr>
            </a:prstShdw>
          </a:effectLst>
          <a:extLst>
            <a:ext uri="{91240B29-F687-4F45-9708-019B960494DF}">
              <a14:hiddenLine xmlns="" xmlns:a14="http://schemas.microsoft.com/office/drawing/2010/main" w="9525">
                <a:solidFill>
                  <a:schemeClr val="tx1"/>
                </a:solidFill>
                <a:miter lim="800000"/>
                <a:headEnd/>
                <a:tailEnd/>
              </a14:hiddenLine>
            </a:ext>
          </a:extLst>
        </p:spPr>
        <p:txBody>
          <a:bodyPr lIns="18000" tIns="10800" rIns="18000" bIns="46800">
            <a:spAutoFit/>
          </a:bodyPr>
          <a:lstStyle/>
          <a:p>
            <a:pPr algn="ctr">
              <a:lnSpc>
                <a:spcPct val="95000"/>
              </a:lnSpc>
            </a:pPr>
            <a:r>
              <a:rPr lang="zh-CN" altLang="en-US" sz="2800">
                <a:solidFill>
                  <a:srgbClr val="E6D2BE"/>
                </a:solidFill>
                <a:effectDag name="">
                  <a:cont type="tree" name="">
                    <a:effect ref="fillLine"/>
                    <a:outerShdw dist="38100" dir="13500000" algn="br">
                      <a:srgbClr val="FFF1E2"/>
                    </a:outerShdw>
                  </a:cont>
                  <a:cont type="tree" name="">
                    <a:effect ref="fillLine"/>
                    <a:outerShdw dist="38100" dir="2700000" algn="tl">
                      <a:srgbClr val="8A7D72"/>
                    </a:outerShdw>
                  </a:cont>
                  <a:effect ref="fillLine"/>
                </a:effectDag>
              </a:rPr>
              <a:t>劳动过程</a:t>
            </a:r>
          </a:p>
        </p:txBody>
      </p:sp>
      <p:sp>
        <p:nvSpPr>
          <p:cNvPr id="286724" name="Rectangle 4"/>
          <p:cNvSpPr>
            <a:spLocks noChangeArrowheads="1"/>
          </p:cNvSpPr>
          <p:nvPr/>
        </p:nvSpPr>
        <p:spPr bwMode="auto">
          <a:xfrm>
            <a:off x="3130550" y="2201863"/>
            <a:ext cx="431800" cy="420687"/>
          </a:xfrm>
          <a:prstGeom prst="rect">
            <a:avLst/>
          </a:prstGeom>
          <a:solidFill>
            <a:srgbClr val="DCC8B4"/>
          </a:solidFill>
          <a:ln>
            <a:noFill/>
          </a:ln>
          <a:effectLst>
            <a:prstShdw prst="shdw17" dist="17961" dir="2700000">
              <a:srgbClr val="DCC8B4">
                <a:gamma/>
                <a:shade val="60000"/>
                <a:invGamma/>
              </a:srgbClr>
            </a:prstShdw>
          </a:effectLst>
          <a:extLst>
            <a:ext uri="{91240B29-F687-4F45-9708-019B960494DF}">
              <a14:hiddenLine xmlns="" xmlns:a14="http://schemas.microsoft.com/office/drawing/2010/main" w="9525" algn="ctr">
                <a:solidFill>
                  <a:schemeClr val="tx1"/>
                </a:solidFill>
                <a:miter lim="800000"/>
                <a:headEnd/>
                <a:tailEnd/>
              </a14:hiddenLine>
            </a:ext>
          </a:extLst>
        </p:spPr>
        <p:txBody>
          <a:bodyPr lIns="18000" tIns="10800" rIns="18000" bIns="46800">
            <a:spAutoFit/>
          </a:bodyPr>
          <a:lstStyle/>
          <a:p>
            <a:pPr algn="ctr">
              <a:lnSpc>
                <a:spcPct val="85000"/>
              </a:lnSpc>
            </a:pPr>
            <a:r>
              <a:rPr lang="en-US" altLang="zh-CN" sz="2800">
                <a:solidFill>
                  <a:srgbClr val="DCC8B4"/>
                </a:solidFill>
                <a:effectDag name="">
                  <a:cont type="tree" name="">
                    <a:effect ref="fillLine"/>
                    <a:outerShdw dist="38100" dir="13500000" algn="br">
                      <a:srgbClr val="FFF0E0"/>
                    </a:outerShdw>
                  </a:cont>
                  <a:cont type="tree" name="">
                    <a:effect ref="fillLine"/>
                    <a:outerShdw dist="38100" dir="2700000" algn="tl">
                      <a:srgbClr val="84776C"/>
                    </a:outerShdw>
                  </a:cont>
                  <a:effect ref="fillLine"/>
                </a:effectDag>
              </a:rPr>
              <a:t>+ </a:t>
            </a:r>
          </a:p>
        </p:txBody>
      </p:sp>
      <p:sp>
        <p:nvSpPr>
          <p:cNvPr id="286725" name="Rectangle 5"/>
          <p:cNvSpPr>
            <a:spLocks noChangeArrowheads="1"/>
          </p:cNvSpPr>
          <p:nvPr/>
        </p:nvSpPr>
        <p:spPr bwMode="auto">
          <a:xfrm>
            <a:off x="395288" y="4868863"/>
            <a:ext cx="863600" cy="935037"/>
          </a:xfrm>
          <a:prstGeom prst="rect">
            <a:avLst/>
          </a:prstGeom>
          <a:solidFill>
            <a:srgbClr val="E6D2BE"/>
          </a:solidFill>
          <a:ln>
            <a:noFill/>
          </a:ln>
          <a:effectLst>
            <a:prstShdw prst="shdw18" dist="17961" dir="13500000">
              <a:srgbClr val="E6D2BE">
                <a:gamma/>
                <a:shade val="60000"/>
                <a:invGamma/>
              </a:srgbClr>
            </a:prstShdw>
          </a:effectLst>
          <a:extLst>
            <a:ext uri="{91240B29-F687-4F45-9708-019B960494DF}">
              <a14:hiddenLine xmlns="" xmlns:a14="http://schemas.microsoft.com/office/drawing/2010/main" w="9525" algn="ctr">
                <a:solidFill>
                  <a:srgbClr val="B2B2B2"/>
                </a:solidFill>
                <a:miter lim="800000"/>
                <a:headEnd/>
                <a:tailEnd/>
              </a14:hiddenLine>
            </a:ext>
          </a:extLst>
        </p:spPr>
        <p:txBody>
          <a:bodyPr tIns="46800" bIns="46800"/>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lnSpc>
                <a:spcPct val="105000"/>
              </a:lnSpc>
            </a:pPr>
            <a:r>
              <a:rPr lang="zh-CN" altLang="en-US" sz="2400">
                <a:solidFill>
                  <a:srgbClr val="E6D2BE"/>
                </a:solidFill>
                <a:effectDag name="">
                  <a:cont type="tree" name="">
                    <a:effect ref="fillLine"/>
                    <a:outerShdw dist="38100" dir="13500000" algn="br">
                      <a:srgbClr val="FFF1E2"/>
                    </a:outerShdw>
                  </a:cont>
                  <a:cont type="tree" name="">
                    <a:effect ref="fillLine"/>
                    <a:outerShdw dist="38100" dir="2700000" algn="tl">
                      <a:srgbClr val="8A7D72"/>
                    </a:outerShdw>
                  </a:cont>
                  <a:effect ref="fillLine"/>
                </a:effectDag>
                <a:latin typeface="黑体" panose="02010609060101010101" pitchFamily="49" charset="-122"/>
                <a:ea typeface="黑体" panose="02010609060101010101" pitchFamily="49" charset="-122"/>
              </a:rPr>
              <a:t>使用</a:t>
            </a:r>
          </a:p>
          <a:p>
            <a:pPr algn="ctr">
              <a:lnSpc>
                <a:spcPct val="105000"/>
              </a:lnSpc>
            </a:pPr>
            <a:r>
              <a:rPr lang="zh-CN" altLang="en-US" sz="2400">
                <a:solidFill>
                  <a:srgbClr val="E6D2BE"/>
                </a:solidFill>
                <a:effectDag name="">
                  <a:cont type="tree" name="">
                    <a:effect ref="fillLine"/>
                    <a:outerShdw dist="38100" dir="13500000" algn="br">
                      <a:srgbClr val="FFF1E2"/>
                    </a:outerShdw>
                  </a:cont>
                  <a:cont type="tree" name="">
                    <a:effect ref="fillLine"/>
                    <a:outerShdw dist="38100" dir="2700000" algn="tl">
                      <a:srgbClr val="8A7D72"/>
                    </a:outerShdw>
                  </a:cont>
                  <a:effect ref="fillLine"/>
                </a:effectDag>
                <a:latin typeface="黑体" panose="02010609060101010101" pitchFamily="49" charset="-122"/>
                <a:ea typeface="黑体" panose="02010609060101010101" pitchFamily="49" charset="-122"/>
              </a:rPr>
              <a:t>价值</a:t>
            </a:r>
            <a:endParaRPr lang="zh-CN" altLang="en-US" sz="2400">
              <a:solidFill>
                <a:srgbClr val="E6D2BE"/>
              </a:solidFill>
              <a:effectDag name="">
                <a:cont type="tree" name="">
                  <a:effect ref="fillLine"/>
                  <a:outerShdw dist="38100" dir="13500000" algn="br">
                    <a:srgbClr val="FFF1E2"/>
                  </a:outerShdw>
                </a:cont>
                <a:cont type="tree" name="">
                  <a:effect ref="fillLine"/>
                  <a:outerShdw dist="38100" dir="2700000" algn="tl">
                    <a:srgbClr val="8A7D72"/>
                  </a:outerShdw>
                </a:cont>
                <a:effect ref="fillLine"/>
              </a:effectDag>
              <a:ea typeface="黑体" panose="02010609060101010101" pitchFamily="49" charset="-122"/>
            </a:endParaRPr>
          </a:p>
        </p:txBody>
      </p:sp>
      <p:sp>
        <p:nvSpPr>
          <p:cNvPr id="286726" name="Rectangle 6"/>
          <p:cNvSpPr>
            <a:spLocks noChangeArrowheads="1"/>
          </p:cNvSpPr>
          <p:nvPr/>
        </p:nvSpPr>
        <p:spPr bwMode="auto">
          <a:xfrm>
            <a:off x="1328738" y="4867275"/>
            <a:ext cx="1152525" cy="935038"/>
          </a:xfrm>
          <a:prstGeom prst="rect">
            <a:avLst/>
          </a:prstGeom>
          <a:solidFill>
            <a:srgbClr val="E6D2BE"/>
          </a:solidFill>
          <a:ln>
            <a:noFill/>
          </a:ln>
          <a:effectLst>
            <a:prstShdw prst="shdw18" dist="17961" dir="13500000">
              <a:srgbClr val="E6D2BE">
                <a:gamma/>
                <a:shade val="60000"/>
                <a:invGamma/>
              </a:srgbClr>
            </a:prstShdw>
          </a:effectLst>
          <a:extLst>
            <a:ext uri="{91240B29-F687-4F45-9708-019B960494DF}">
              <a14:hiddenLine xmlns="" xmlns:a14="http://schemas.microsoft.com/office/drawing/2010/main" w="19050" algn="ctr">
                <a:solidFill>
                  <a:srgbClr val="FF9900"/>
                </a:solidFill>
                <a:miter lim="800000"/>
                <a:headEnd/>
                <a:tailEnd/>
              </a14:hiddenLine>
            </a:ext>
          </a:extLst>
        </p:spPr>
        <p:txBody>
          <a:bodyPr lIns="54000" tIns="46800" rIns="54000" bIns="46800"/>
          <a:lstStyle/>
          <a:p>
            <a:pPr algn="ctr"/>
            <a:r>
              <a:rPr kumimoji="1" lang="zh-CN" altLang="en-US">
                <a:solidFill>
                  <a:srgbClr val="E6D2BE"/>
                </a:solidFill>
                <a:effectDag name="">
                  <a:cont type="tree" name="">
                    <a:effect ref="fillLine"/>
                    <a:outerShdw dist="38100" dir="13500000" algn="br">
                      <a:srgbClr val="FFF1E2"/>
                    </a:outerShdw>
                  </a:cont>
                  <a:cont type="tree" name="">
                    <a:effect ref="fillLine"/>
                    <a:outerShdw dist="38100" dir="2700000" algn="tl">
                      <a:srgbClr val="8A7D72"/>
                    </a:outerShdw>
                  </a:cont>
                  <a:effect ref="fillLine"/>
                </a:effectDag>
              </a:rPr>
              <a:t>所消耗生产资料的原有价值</a:t>
            </a:r>
          </a:p>
        </p:txBody>
      </p:sp>
      <p:sp>
        <p:nvSpPr>
          <p:cNvPr id="286727" name="Rectangle 7"/>
          <p:cNvSpPr>
            <a:spLocks noChangeArrowheads="1"/>
          </p:cNvSpPr>
          <p:nvPr/>
        </p:nvSpPr>
        <p:spPr bwMode="auto">
          <a:xfrm>
            <a:off x="3451225" y="5083175"/>
            <a:ext cx="1150938" cy="938213"/>
          </a:xfrm>
          <a:prstGeom prst="rect">
            <a:avLst/>
          </a:prstGeom>
          <a:solidFill>
            <a:srgbClr val="E6D2BE"/>
          </a:solidFill>
          <a:ln>
            <a:noFill/>
          </a:ln>
          <a:effectLst>
            <a:prstShdw prst="shdw18" dist="17961" dir="13500000">
              <a:srgbClr val="E6D2BE">
                <a:gamma/>
                <a:shade val="60000"/>
                <a:invGamma/>
              </a:srgbClr>
            </a:prstShdw>
          </a:effectLst>
          <a:extLst>
            <a:ext uri="{91240B29-F687-4F45-9708-019B960494DF}">
              <a14:hiddenLine xmlns="" xmlns:a14="http://schemas.microsoft.com/office/drawing/2010/main" w="9525" algn="ctr">
                <a:solidFill>
                  <a:srgbClr val="E6D2BE"/>
                </a:solidFill>
                <a:miter lim="800000"/>
                <a:headEnd/>
                <a:tailEnd/>
              </a14:hiddenLine>
            </a:ext>
          </a:extLst>
        </p:spPr>
        <p:txBody>
          <a:bodyPr lIns="54000" tIns="10800" rIns="54000" bIns="46800"/>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lnSpc>
                <a:spcPct val="75000"/>
              </a:lnSpc>
            </a:pPr>
            <a:r>
              <a:rPr kumimoji="1" lang="zh-CN" altLang="en-US" sz="2400" u="sng">
                <a:solidFill>
                  <a:srgbClr val="E6D2BE"/>
                </a:solidFill>
                <a:effectDag name="">
                  <a:cont type="tree" name="">
                    <a:effect ref="fillLine"/>
                    <a:outerShdw dist="38100" dir="13500000" algn="br">
                      <a:srgbClr val="FFF1E2"/>
                    </a:outerShdw>
                  </a:cont>
                  <a:cont type="tree" name="">
                    <a:effect ref="fillLine"/>
                    <a:outerShdw dist="38100" dir="2700000" algn="tl">
                      <a:srgbClr val="8A7D72"/>
                    </a:outerShdw>
                  </a:cont>
                  <a:effect ref="fillLine"/>
                </a:effectDag>
                <a:ea typeface="隶书" panose="02010509060101010101" pitchFamily="49" charset="-122"/>
              </a:rPr>
              <a:t>新价值</a:t>
            </a:r>
            <a:endParaRPr lang="zh-CN" altLang="en-US" u="sng">
              <a:solidFill>
                <a:srgbClr val="E6D2BE"/>
              </a:solidFill>
              <a:effectDag name="">
                <a:cont type="tree" name="">
                  <a:effect ref="fillLine"/>
                  <a:outerShdw dist="38100" dir="13500000" algn="br">
                    <a:srgbClr val="FFF1E2"/>
                  </a:outerShdw>
                </a:cont>
                <a:cont type="tree" name="">
                  <a:effect ref="fillLine"/>
                  <a:outerShdw dist="38100" dir="2700000" algn="tl">
                    <a:srgbClr val="8A7D72"/>
                  </a:outerShdw>
                </a:cont>
                <a:effect ref="fillLine"/>
              </a:effectDag>
              <a:latin typeface="黑体" panose="02010609060101010101" pitchFamily="49" charset="-122"/>
              <a:ea typeface="隶书" panose="02010509060101010101" pitchFamily="49" charset="-122"/>
            </a:endParaRPr>
          </a:p>
          <a:p>
            <a:pPr algn="ctr">
              <a:lnSpc>
                <a:spcPct val="105000"/>
              </a:lnSpc>
            </a:pPr>
            <a:r>
              <a:rPr lang="zh-CN" altLang="en-US">
                <a:solidFill>
                  <a:srgbClr val="E6D2BE"/>
                </a:solidFill>
                <a:effectDag name="">
                  <a:cont type="tree" name="">
                    <a:effect ref="fillLine"/>
                    <a:outerShdw dist="38100" dir="13500000" algn="br">
                      <a:srgbClr val="FFF1E2"/>
                    </a:outerShdw>
                  </a:cont>
                  <a:cont type="tree" name="">
                    <a:effect ref="fillLine"/>
                    <a:outerShdw dist="38100" dir="2700000" algn="tl">
                      <a:srgbClr val="8A7D72"/>
                    </a:outerShdw>
                  </a:cont>
                  <a:effect ref="fillLine"/>
                </a:effectDag>
                <a:latin typeface="黑体" panose="02010609060101010101" pitchFamily="49" charset="-122"/>
                <a:ea typeface="黑体" panose="02010609060101010101" pitchFamily="49" charset="-122"/>
              </a:rPr>
              <a:t>劳动力</a:t>
            </a:r>
          </a:p>
          <a:p>
            <a:pPr algn="ctr">
              <a:lnSpc>
                <a:spcPct val="95000"/>
              </a:lnSpc>
            </a:pPr>
            <a:r>
              <a:rPr lang="zh-CN" altLang="en-US">
                <a:solidFill>
                  <a:srgbClr val="E6D2BE"/>
                </a:solidFill>
                <a:effectDag name="">
                  <a:cont type="tree" name="">
                    <a:effect ref="fillLine"/>
                    <a:outerShdw dist="38100" dir="13500000" algn="br">
                      <a:srgbClr val="FFF1E2"/>
                    </a:outerShdw>
                  </a:cont>
                  <a:cont type="tree" name="">
                    <a:effect ref="fillLine"/>
                    <a:outerShdw dist="38100" dir="2700000" algn="tl">
                      <a:srgbClr val="8A7D72"/>
                    </a:outerShdw>
                  </a:cont>
                  <a:effect ref="fillLine"/>
                </a:effectDag>
                <a:latin typeface="黑体" panose="02010609060101010101" pitchFamily="49" charset="-122"/>
                <a:ea typeface="黑体" panose="02010609060101010101" pitchFamily="49" charset="-122"/>
              </a:rPr>
              <a:t>价值</a:t>
            </a:r>
          </a:p>
        </p:txBody>
      </p:sp>
      <p:sp>
        <p:nvSpPr>
          <p:cNvPr id="286728" name="AutoShape 8"/>
          <p:cNvSpPr>
            <a:spLocks noChangeArrowheads="1"/>
          </p:cNvSpPr>
          <p:nvPr/>
        </p:nvSpPr>
        <p:spPr bwMode="auto">
          <a:xfrm>
            <a:off x="806450" y="4219575"/>
            <a:ext cx="503238" cy="611188"/>
          </a:xfrm>
          <a:prstGeom prst="downArrow">
            <a:avLst>
              <a:gd name="adj1" fmla="val 52981"/>
              <a:gd name="adj2" fmla="val 32471"/>
            </a:avLst>
          </a:prstGeom>
          <a:solidFill>
            <a:srgbClr val="E6D2BE"/>
          </a:solidFill>
          <a:ln>
            <a:noFill/>
          </a:ln>
          <a:effectLst>
            <a:prstShdw prst="shdw18" dist="17961" dir="13500000">
              <a:srgbClr val="E6D2BE">
                <a:gamma/>
                <a:shade val="60000"/>
                <a:invGamma/>
              </a:srgbClr>
            </a:prstShdw>
          </a:effectLst>
          <a:extLst>
            <a:ext uri="{91240B29-F687-4F45-9708-019B960494DF}">
              <a14:hiddenLine xmlns="" xmlns:a14="http://schemas.microsoft.com/office/drawing/2010/main" w="9525" algn="ctr">
                <a:solidFill>
                  <a:srgbClr val="FFCC00"/>
                </a:solidFill>
                <a:miter lim="800000"/>
                <a:headEnd/>
                <a:tailEnd/>
              </a14:hiddenLine>
            </a:ext>
          </a:extLst>
        </p:spPr>
        <p:txBody>
          <a:bodyPr lIns="18000" tIns="10800" rIns="18000" bIns="10800" anchor="ctr" anchorCtr="1"/>
          <a:lstStyle/>
          <a:p>
            <a:pPr algn="ctr">
              <a:lnSpc>
                <a:spcPct val="80000"/>
              </a:lnSpc>
            </a:pPr>
            <a:r>
              <a:rPr lang="zh-CN" altLang="en-US" sz="1800">
                <a:solidFill>
                  <a:srgbClr val="E6D2BE"/>
                </a:solidFill>
                <a:effectDag name="">
                  <a:cont type="tree" name="">
                    <a:effect ref="fillLine"/>
                    <a:outerShdw dist="38100" dir="13500000" algn="br">
                      <a:srgbClr val="FFF1E2"/>
                    </a:outerShdw>
                  </a:cont>
                  <a:cont type="tree" name="">
                    <a:effect ref="fillLine"/>
                    <a:outerShdw dist="38100" dir="2700000" algn="tl">
                      <a:srgbClr val="8A7D72"/>
                    </a:outerShdw>
                  </a:cont>
                  <a:effect ref="fillLine"/>
                </a:effectDag>
                <a:latin typeface="Arial" panose="020B0604020202020204" pitchFamily="34" charset="0"/>
                <a:ea typeface="楷体_GB2312" pitchFamily="49" charset="-122"/>
              </a:rPr>
              <a:t>创</a:t>
            </a:r>
          </a:p>
          <a:p>
            <a:pPr algn="ctr">
              <a:lnSpc>
                <a:spcPct val="80000"/>
              </a:lnSpc>
            </a:pPr>
            <a:r>
              <a:rPr lang="zh-CN" altLang="en-US" sz="1800">
                <a:solidFill>
                  <a:srgbClr val="E6D2BE"/>
                </a:solidFill>
                <a:effectDag name="">
                  <a:cont type="tree" name="">
                    <a:effect ref="fillLine"/>
                    <a:outerShdw dist="38100" dir="13500000" algn="br">
                      <a:srgbClr val="FFF1E2"/>
                    </a:outerShdw>
                  </a:cont>
                  <a:cont type="tree" name="">
                    <a:effect ref="fillLine"/>
                    <a:outerShdw dist="38100" dir="2700000" algn="tl">
                      <a:srgbClr val="8A7D72"/>
                    </a:outerShdw>
                  </a:cont>
                  <a:effect ref="fillLine"/>
                </a:effectDag>
                <a:latin typeface="Arial" panose="020B0604020202020204" pitchFamily="34" charset="0"/>
                <a:ea typeface="楷体_GB2312" pitchFamily="49" charset="-122"/>
              </a:rPr>
              <a:t>造</a:t>
            </a:r>
          </a:p>
        </p:txBody>
      </p:sp>
      <p:sp>
        <p:nvSpPr>
          <p:cNvPr id="286730" name="Rectangle 10"/>
          <p:cNvSpPr>
            <a:spLocks noChangeArrowheads="1"/>
          </p:cNvSpPr>
          <p:nvPr/>
        </p:nvSpPr>
        <p:spPr bwMode="auto">
          <a:xfrm>
            <a:off x="2408238" y="2735263"/>
            <a:ext cx="1873250" cy="463550"/>
          </a:xfrm>
          <a:prstGeom prst="rect">
            <a:avLst/>
          </a:prstGeom>
          <a:gradFill rotWithShape="1">
            <a:gsLst>
              <a:gs pos="0">
                <a:srgbClr val="996600"/>
              </a:gs>
              <a:gs pos="100000">
                <a:srgbClr val="808000"/>
              </a:gs>
            </a:gsLst>
            <a:lin ang="0" scaled="1"/>
          </a:gradFill>
          <a:ln>
            <a:noFill/>
          </a:ln>
          <a:effectLst>
            <a:prstShdw prst="shdw17" dist="17961" dir="2700000">
              <a:srgbClr val="996600">
                <a:gamma/>
                <a:shade val="60000"/>
                <a:invGamma/>
              </a:srgbClr>
            </a:prstShdw>
          </a:effectLst>
          <a:extLst>
            <a:ext uri="{91240B29-F687-4F45-9708-019B960494DF}">
              <a14:hiddenLine xmlns="" xmlns:a14="http://schemas.microsoft.com/office/drawing/2010/main" w="9525">
                <a:solidFill>
                  <a:schemeClr val="tx1"/>
                </a:solidFill>
                <a:miter lim="800000"/>
                <a:headEnd/>
                <a:tailEnd/>
              </a14:hiddenLine>
            </a:ext>
          </a:extLst>
        </p:spPr>
        <p:txBody>
          <a:bodyPr lIns="18000" tIns="10800" rIns="18000" bIns="46800">
            <a:spAutoFit/>
          </a:bodyPr>
          <a:lstStyle/>
          <a:p>
            <a:pPr algn="ctr">
              <a:lnSpc>
                <a:spcPct val="95000"/>
              </a:lnSpc>
            </a:pPr>
            <a:r>
              <a:rPr lang="zh-CN" altLang="en-US" sz="2800">
                <a:solidFill>
                  <a:schemeClr val="bg1"/>
                </a:solidFill>
              </a:rPr>
              <a:t>生产过程</a:t>
            </a:r>
          </a:p>
        </p:txBody>
      </p:sp>
      <p:sp>
        <p:nvSpPr>
          <p:cNvPr id="286731" name="Rectangle 11"/>
          <p:cNvSpPr>
            <a:spLocks noChangeArrowheads="1"/>
          </p:cNvSpPr>
          <p:nvPr/>
        </p:nvSpPr>
        <p:spPr bwMode="auto">
          <a:xfrm>
            <a:off x="681038" y="3600450"/>
            <a:ext cx="1439862" cy="576263"/>
          </a:xfrm>
          <a:prstGeom prst="rect">
            <a:avLst/>
          </a:prstGeom>
          <a:solidFill>
            <a:srgbClr val="E6D2BE"/>
          </a:solidFill>
          <a:ln>
            <a:noFill/>
          </a:ln>
          <a:effectLst>
            <a:prstShdw prst="shdw18" dist="17961" dir="13500000">
              <a:srgbClr val="E6D2BE">
                <a:gamma/>
                <a:shade val="60000"/>
                <a:invGamma/>
              </a:srgbClr>
            </a:prstShdw>
          </a:effectLst>
          <a:extLst>
            <a:ext uri="{91240B29-F687-4F45-9708-019B960494DF}">
              <a14:hiddenLine xmlns="" xmlns:a14="http://schemas.microsoft.com/office/drawing/2010/main" w="9525" algn="ctr">
                <a:solidFill>
                  <a:schemeClr val="tx1"/>
                </a:solidFill>
                <a:miter lim="800000"/>
                <a:headEnd/>
                <a:tailEnd/>
              </a14:hiddenLine>
            </a:ext>
          </a:extLst>
        </p:spPr>
        <p:txBody>
          <a:bodyPr tIns="46800" bIns="46800" anchor="ct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lnSpc>
                <a:spcPct val="85000"/>
              </a:lnSpc>
            </a:pPr>
            <a:r>
              <a:rPr lang="zh-CN" altLang="en-US" sz="2400">
                <a:solidFill>
                  <a:srgbClr val="E6D2BE"/>
                </a:solidFill>
                <a:effectDag name="">
                  <a:cont type="tree" name="">
                    <a:effect ref="fillLine"/>
                    <a:outerShdw dist="38100" dir="13500000" algn="br">
                      <a:srgbClr val="FFF1E2"/>
                    </a:outerShdw>
                  </a:cont>
                  <a:cont type="tree" name="">
                    <a:effect ref="fillLine"/>
                    <a:outerShdw dist="38100" dir="2700000" algn="tl">
                      <a:srgbClr val="8A7D72"/>
                    </a:outerShdw>
                  </a:cont>
                  <a:effect ref="fillLine"/>
                </a:effectDag>
                <a:latin typeface="黑体" panose="02010609060101010101" pitchFamily="49" charset="-122"/>
                <a:ea typeface="黑体" panose="02010609060101010101" pitchFamily="49" charset="-122"/>
              </a:rPr>
              <a:t>具体劳动</a:t>
            </a:r>
          </a:p>
        </p:txBody>
      </p:sp>
      <p:sp>
        <p:nvSpPr>
          <p:cNvPr id="286732" name="Rectangle 12"/>
          <p:cNvSpPr>
            <a:spLocks noChangeArrowheads="1"/>
          </p:cNvSpPr>
          <p:nvPr/>
        </p:nvSpPr>
        <p:spPr bwMode="auto">
          <a:xfrm>
            <a:off x="3416300" y="3529013"/>
            <a:ext cx="2595563" cy="360362"/>
          </a:xfrm>
          <a:prstGeom prst="rect">
            <a:avLst/>
          </a:prstGeom>
          <a:solidFill>
            <a:srgbClr val="E6D2BE"/>
          </a:solidFill>
          <a:ln>
            <a:noFill/>
          </a:ln>
          <a:effectLst>
            <a:prstShdw prst="shdw18" dist="17961" dir="13500000">
              <a:srgbClr val="E6D2BE">
                <a:gamma/>
                <a:shade val="60000"/>
                <a:invGamma/>
              </a:srgbClr>
            </a:prstShdw>
          </a:effectLst>
          <a:extLst>
            <a:ext uri="{91240B29-F687-4F45-9708-019B960494DF}">
              <a14:hiddenLine xmlns="" xmlns:a14="http://schemas.microsoft.com/office/drawing/2010/main" w="9525" algn="ctr">
                <a:solidFill>
                  <a:schemeClr val="tx1"/>
                </a:solidFill>
                <a:miter lim="800000"/>
                <a:headEnd/>
                <a:tailEnd/>
              </a14:hiddenLine>
            </a:ext>
          </a:extLst>
        </p:spPr>
        <p:txBody>
          <a:bodyPr tIns="10800" bIns="10800" anchor="ctr" anchorCtr="1"/>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lnSpc>
                <a:spcPct val="85000"/>
              </a:lnSpc>
            </a:pPr>
            <a:r>
              <a:rPr lang="zh-CN" altLang="en-US" sz="2400">
                <a:solidFill>
                  <a:srgbClr val="E6D2BE"/>
                </a:solidFill>
                <a:effectDag name="">
                  <a:cont type="tree" name="">
                    <a:effect ref="fillLine"/>
                    <a:outerShdw dist="38100" dir="13500000" algn="br">
                      <a:srgbClr val="FFF1E2"/>
                    </a:outerShdw>
                  </a:cont>
                  <a:cont type="tree" name="">
                    <a:effect ref="fillLine"/>
                    <a:outerShdw dist="38100" dir="2700000" algn="tl">
                      <a:srgbClr val="8A7D72"/>
                    </a:outerShdw>
                  </a:cont>
                  <a:effect ref="fillLine"/>
                </a:effectDag>
                <a:latin typeface="黑体" panose="02010609060101010101" pitchFamily="49" charset="-122"/>
                <a:ea typeface="黑体" panose="02010609060101010101" pitchFamily="49" charset="-122"/>
              </a:rPr>
              <a:t>抽 象 劳 动</a:t>
            </a:r>
          </a:p>
        </p:txBody>
      </p:sp>
      <p:sp>
        <p:nvSpPr>
          <p:cNvPr id="286733" name="AutoShape 13"/>
          <p:cNvSpPr>
            <a:spLocks noChangeArrowheads="1"/>
          </p:cNvSpPr>
          <p:nvPr/>
        </p:nvSpPr>
        <p:spPr bwMode="auto">
          <a:xfrm>
            <a:off x="1547813" y="4219575"/>
            <a:ext cx="503237" cy="611188"/>
          </a:xfrm>
          <a:prstGeom prst="downArrow">
            <a:avLst>
              <a:gd name="adj1" fmla="val 49898"/>
              <a:gd name="adj2" fmla="val 34602"/>
            </a:avLst>
          </a:prstGeom>
          <a:solidFill>
            <a:srgbClr val="E6D2BE"/>
          </a:solidFill>
          <a:ln>
            <a:noFill/>
          </a:ln>
          <a:effectLst>
            <a:prstShdw prst="shdw18" dist="17961" dir="13500000">
              <a:srgbClr val="E6D2BE">
                <a:gamma/>
                <a:shade val="60000"/>
                <a:invGamma/>
              </a:srgbClr>
            </a:prstShdw>
          </a:effectLst>
          <a:extLst>
            <a:ext uri="{91240B29-F687-4F45-9708-019B960494DF}">
              <a14:hiddenLine xmlns="" xmlns:a14="http://schemas.microsoft.com/office/drawing/2010/main" w="9525" algn="ctr">
                <a:solidFill>
                  <a:srgbClr val="FFCC00"/>
                </a:solidFill>
                <a:miter lim="800000"/>
                <a:headEnd/>
                <a:tailEnd/>
              </a14:hiddenLine>
            </a:ext>
          </a:extLst>
        </p:spPr>
        <p:txBody>
          <a:bodyPr lIns="18000" tIns="10800" rIns="18000" bIns="10800" anchor="ctr" anchorCtr="1"/>
          <a:lstStyle/>
          <a:p>
            <a:pPr>
              <a:lnSpc>
                <a:spcPct val="80000"/>
              </a:lnSpc>
            </a:pPr>
            <a:r>
              <a:rPr lang="zh-CN" altLang="en-US" sz="1800">
                <a:solidFill>
                  <a:srgbClr val="E6D2BE"/>
                </a:solidFill>
                <a:effectDag name="">
                  <a:cont type="tree" name="">
                    <a:effect ref="fillLine"/>
                    <a:outerShdw dist="38100" dir="13500000" algn="br">
                      <a:srgbClr val="FFF1E2"/>
                    </a:outerShdw>
                  </a:cont>
                  <a:cont type="tree" name="">
                    <a:effect ref="fillLine"/>
                    <a:outerShdw dist="38100" dir="2700000" algn="tl">
                      <a:srgbClr val="8A7D72"/>
                    </a:outerShdw>
                  </a:cont>
                  <a:effect ref="fillLine"/>
                </a:effectDag>
                <a:latin typeface="Arial" panose="020B0604020202020204" pitchFamily="34" charset="0"/>
                <a:ea typeface="楷体_GB2312" pitchFamily="49" charset="-122"/>
              </a:rPr>
              <a:t>转移</a:t>
            </a:r>
          </a:p>
        </p:txBody>
      </p:sp>
      <p:sp>
        <p:nvSpPr>
          <p:cNvPr id="286737" name="Rectangle 17"/>
          <p:cNvSpPr>
            <a:spLocks noChangeArrowheads="1"/>
          </p:cNvSpPr>
          <p:nvPr/>
        </p:nvSpPr>
        <p:spPr bwMode="auto">
          <a:xfrm>
            <a:off x="3917950" y="2201863"/>
            <a:ext cx="1584325" cy="420687"/>
          </a:xfrm>
          <a:prstGeom prst="rect">
            <a:avLst/>
          </a:prstGeom>
          <a:solidFill>
            <a:srgbClr val="666633"/>
          </a:solidFill>
          <a:ln>
            <a:noFill/>
          </a:ln>
          <a:effectLst/>
          <a:extLst>
            <a:ext uri="{91240B29-F687-4F45-9708-019B960494DF}">
              <a14:hiddenLine xmlns="" xmlns:a14="http://schemas.microsoft.com/office/drawing/2010/main" w="19050" algn="ctr">
                <a:solidFill>
                  <a:schemeClr val="tx1"/>
                </a:solidFill>
                <a:miter lim="800000"/>
                <a:headEnd/>
                <a:tailEnd/>
              </a14:hiddenLine>
            </a:ext>
            <a:ext uri="{AF507438-7753-43E0-B8FC-AC1667EBCBE1}">
              <a14:hiddenEffects xmlns="" xmlns:a14="http://schemas.microsoft.com/office/drawing/2010/main">
                <a:effectLst>
                  <a:outerShdw dist="17961" dir="2700000" algn="ctr" rotWithShape="0">
                    <a:srgbClr val="666633">
                      <a:gamma/>
                      <a:shade val="60000"/>
                      <a:invGamma/>
                    </a:srgbClr>
                  </a:outerShdw>
                </a:effectLst>
              </a14:hiddenEffects>
            </a:ext>
          </a:extLst>
        </p:spPr>
        <p:txBody>
          <a:bodyPr lIns="18000" tIns="10800" rIns="18000" bIns="46800">
            <a:spAutoFit/>
          </a:bodyPr>
          <a:lstStyle/>
          <a:p>
            <a:pPr algn="ctr">
              <a:lnSpc>
                <a:spcPct val="85000"/>
              </a:lnSpc>
            </a:pPr>
            <a:r>
              <a:rPr lang="zh-CN" altLang="en-US" sz="2800" dirty="0">
                <a:solidFill>
                  <a:schemeClr val="bg1"/>
                </a:solidFill>
                <a:latin typeface="Arial" panose="020B0604020202020204" pitchFamily="34" charset="0"/>
                <a:ea typeface="隶书" panose="02010509060101010101" pitchFamily="49" charset="-122"/>
              </a:rPr>
              <a:t>劳动力</a:t>
            </a:r>
          </a:p>
        </p:txBody>
      </p:sp>
      <p:sp>
        <p:nvSpPr>
          <p:cNvPr id="286743" name="Rectangle 23"/>
          <p:cNvSpPr>
            <a:spLocks noChangeArrowheads="1"/>
          </p:cNvSpPr>
          <p:nvPr/>
        </p:nvSpPr>
        <p:spPr bwMode="auto">
          <a:xfrm>
            <a:off x="3451225" y="4105275"/>
            <a:ext cx="1152525" cy="358775"/>
          </a:xfrm>
          <a:prstGeom prst="rect">
            <a:avLst/>
          </a:prstGeom>
          <a:solidFill>
            <a:srgbClr val="E6D2BE"/>
          </a:solidFill>
          <a:ln>
            <a:noFill/>
          </a:ln>
          <a:effectLst>
            <a:prstShdw prst="shdw18" dist="17961" dir="13500000">
              <a:srgbClr val="E6D2BE">
                <a:gamma/>
                <a:shade val="60000"/>
                <a:invGamma/>
              </a:srgbClr>
            </a:prstShdw>
          </a:effectLst>
          <a:extLst>
            <a:ext uri="{91240B29-F687-4F45-9708-019B960494DF}">
              <a14:hiddenLine xmlns="" xmlns:a14="http://schemas.microsoft.com/office/drawing/2010/main" w="9525" algn="ctr">
                <a:solidFill>
                  <a:schemeClr val="tx1"/>
                </a:solidFill>
                <a:miter lim="800000"/>
                <a:headEnd/>
                <a:tailEnd/>
              </a14:hiddenLine>
            </a:ext>
          </a:extLst>
        </p:spPr>
        <p:txBody>
          <a:bodyPr lIns="54000" tIns="10800" rIns="54000" bIns="10800" anchor="ctr" anchorCtr="1"/>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lnSpc>
                <a:spcPct val="85000"/>
              </a:lnSpc>
            </a:pPr>
            <a:r>
              <a:rPr lang="zh-CN" altLang="en-US">
                <a:solidFill>
                  <a:srgbClr val="E6D2BE"/>
                </a:solidFill>
                <a:effectDag name="">
                  <a:cont type="tree" name="">
                    <a:effect ref="fillLine"/>
                    <a:outerShdw dist="38100" dir="13500000" algn="br">
                      <a:srgbClr val="FFF1E2"/>
                    </a:outerShdw>
                  </a:cont>
                  <a:cont type="tree" name="">
                    <a:effect ref="fillLine"/>
                    <a:outerShdw dist="38100" dir="2700000" algn="tl">
                      <a:srgbClr val="8A7D72"/>
                    </a:outerShdw>
                  </a:cont>
                  <a:effect ref="fillLine"/>
                </a:effectDag>
                <a:latin typeface="黑体" panose="02010609060101010101" pitchFamily="49" charset="-122"/>
                <a:ea typeface="黑体" panose="02010609060101010101" pitchFamily="49" charset="-122"/>
              </a:rPr>
              <a:t>必要劳动</a:t>
            </a:r>
          </a:p>
        </p:txBody>
      </p:sp>
      <p:grpSp>
        <p:nvGrpSpPr>
          <p:cNvPr id="2" name="Group 24"/>
          <p:cNvGrpSpPr>
            <a:grpSpLocks/>
          </p:cNvGrpSpPr>
          <p:nvPr/>
        </p:nvGrpSpPr>
        <p:grpSpPr bwMode="auto">
          <a:xfrm>
            <a:off x="1401763" y="3198813"/>
            <a:ext cx="3311525" cy="401637"/>
            <a:chOff x="975" y="1952"/>
            <a:chExt cx="2086" cy="253"/>
          </a:xfrm>
        </p:grpSpPr>
        <p:sp>
          <p:nvSpPr>
            <p:cNvPr id="286745" name="Line 25"/>
            <p:cNvSpPr>
              <a:spLocks noChangeShapeType="1"/>
            </p:cNvSpPr>
            <p:nvPr/>
          </p:nvSpPr>
          <p:spPr bwMode="auto">
            <a:xfrm>
              <a:off x="2200" y="1952"/>
              <a:ext cx="0" cy="109"/>
            </a:xfrm>
            <a:prstGeom prst="line">
              <a:avLst/>
            </a:prstGeom>
            <a:noFill/>
            <a:ln w="19050">
              <a:solidFill>
                <a:srgbClr val="E6D2BE"/>
              </a:solidFill>
              <a:round/>
              <a:headEnd/>
              <a:tailEnd/>
            </a:ln>
            <a:effectLst>
              <a:prstShdw prst="shdw18" dist="17961" dir="13500000">
                <a:srgbClr val="E6D2BE">
                  <a:gamma/>
                  <a:shade val="60000"/>
                  <a:invGamma/>
                </a:srgbClr>
              </a:prstShdw>
            </a:effectLst>
            <a:extLst>
              <a:ext uri="{909E8E84-426E-40DD-AFC4-6F175D3DCCD1}">
                <a14:hiddenFill xmlns="" xmlns:a14="http://schemas.microsoft.com/office/drawing/2010/main">
                  <a:noFill/>
                </a14:hiddenFill>
              </a:ext>
            </a:extLst>
          </p:spPr>
          <p:txBody>
            <a:bodyPr lIns="18000" tIns="10800" rIns="18000" bIns="10800">
              <a:spAutoFit/>
            </a:bodyPr>
            <a:lstStyle/>
            <a:p>
              <a:endParaRPr lang="zh-CN" altLang="en-US"/>
            </a:p>
          </p:txBody>
        </p:sp>
        <p:sp>
          <p:nvSpPr>
            <p:cNvPr id="286746" name="Line 26"/>
            <p:cNvSpPr>
              <a:spLocks noChangeShapeType="1"/>
            </p:cNvSpPr>
            <p:nvPr/>
          </p:nvSpPr>
          <p:spPr bwMode="auto">
            <a:xfrm>
              <a:off x="976" y="2061"/>
              <a:ext cx="2085" cy="0"/>
            </a:xfrm>
            <a:prstGeom prst="line">
              <a:avLst/>
            </a:prstGeom>
            <a:noFill/>
            <a:ln w="19050">
              <a:solidFill>
                <a:srgbClr val="E6D2BE"/>
              </a:solidFill>
              <a:round/>
              <a:headEnd/>
              <a:tailEnd/>
            </a:ln>
            <a:effectLst>
              <a:prstShdw prst="shdw18" dist="17961" dir="13500000">
                <a:srgbClr val="E6D2BE">
                  <a:gamma/>
                  <a:shade val="60000"/>
                  <a:invGamma/>
                </a:srgbClr>
              </a:prstShdw>
            </a:effectLst>
            <a:extLst>
              <a:ext uri="{909E8E84-426E-40DD-AFC4-6F175D3DCCD1}">
                <a14:hiddenFill xmlns="" xmlns:a14="http://schemas.microsoft.com/office/drawing/2010/main">
                  <a:noFill/>
                </a14:hiddenFill>
              </a:ext>
            </a:extLst>
          </p:spPr>
          <p:txBody>
            <a:bodyPr lIns="18000" tIns="10800" rIns="18000" bIns="10800">
              <a:spAutoFit/>
            </a:bodyPr>
            <a:lstStyle/>
            <a:p>
              <a:endParaRPr lang="zh-CN" altLang="en-US"/>
            </a:p>
          </p:txBody>
        </p:sp>
        <p:sp>
          <p:nvSpPr>
            <p:cNvPr id="286747" name="Line 27"/>
            <p:cNvSpPr>
              <a:spLocks noChangeShapeType="1"/>
            </p:cNvSpPr>
            <p:nvPr/>
          </p:nvSpPr>
          <p:spPr bwMode="auto">
            <a:xfrm>
              <a:off x="3060" y="2046"/>
              <a:ext cx="0" cy="127"/>
            </a:xfrm>
            <a:prstGeom prst="line">
              <a:avLst/>
            </a:prstGeom>
            <a:noFill/>
            <a:ln w="19050">
              <a:solidFill>
                <a:srgbClr val="E6D2BE"/>
              </a:solidFill>
              <a:round/>
              <a:headEnd/>
              <a:tailEnd/>
            </a:ln>
            <a:effectLst>
              <a:prstShdw prst="shdw18" dist="17961" dir="13500000">
                <a:srgbClr val="E6D2BE">
                  <a:gamma/>
                  <a:shade val="60000"/>
                  <a:invGamma/>
                </a:srgbClr>
              </a:prstShdw>
            </a:effectLst>
            <a:extLst>
              <a:ext uri="{909E8E84-426E-40DD-AFC4-6F175D3DCCD1}">
                <a14:hiddenFill xmlns="" xmlns:a14="http://schemas.microsoft.com/office/drawing/2010/main">
                  <a:noFill/>
                </a14:hiddenFill>
              </a:ext>
            </a:extLst>
          </p:spPr>
          <p:txBody>
            <a:bodyPr lIns="18000" tIns="10800" rIns="18000" bIns="10800">
              <a:spAutoFit/>
            </a:bodyPr>
            <a:lstStyle/>
            <a:p>
              <a:endParaRPr lang="zh-CN" altLang="en-US"/>
            </a:p>
          </p:txBody>
        </p:sp>
        <p:sp>
          <p:nvSpPr>
            <p:cNvPr id="286748" name="Line 28"/>
            <p:cNvSpPr>
              <a:spLocks noChangeShapeType="1"/>
            </p:cNvSpPr>
            <p:nvPr/>
          </p:nvSpPr>
          <p:spPr bwMode="auto">
            <a:xfrm>
              <a:off x="975" y="2061"/>
              <a:ext cx="0" cy="144"/>
            </a:xfrm>
            <a:prstGeom prst="line">
              <a:avLst/>
            </a:prstGeom>
            <a:noFill/>
            <a:ln w="19050">
              <a:solidFill>
                <a:srgbClr val="E6D2BE"/>
              </a:solidFill>
              <a:round/>
              <a:headEnd/>
              <a:tailEnd/>
            </a:ln>
            <a:effectLst>
              <a:prstShdw prst="shdw18" dist="17961" dir="13500000">
                <a:srgbClr val="E6D2BE">
                  <a:gamma/>
                  <a:shade val="60000"/>
                  <a:invGamma/>
                </a:srgbClr>
              </a:prstShdw>
            </a:effectLst>
          </p:spPr>
          <p:txBody>
            <a:bodyPr lIns="18000" tIns="10800" rIns="18000" bIns="10800">
              <a:spAutoFit/>
            </a:bodyPr>
            <a:lstStyle/>
            <a:p>
              <a:endParaRPr lang="zh-CN" altLang="en-US"/>
            </a:p>
          </p:txBody>
        </p:sp>
      </p:grpSp>
      <p:sp>
        <p:nvSpPr>
          <p:cNvPr id="286752" name="Rectangle 32"/>
          <p:cNvSpPr>
            <a:spLocks noChangeArrowheads="1"/>
          </p:cNvSpPr>
          <p:nvPr/>
        </p:nvSpPr>
        <p:spPr bwMode="auto">
          <a:xfrm>
            <a:off x="1182688" y="2227263"/>
            <a:ext cx="1582737" cy="420687"/>
          </a:xfrm>
          <a:prstGeom prst="rect">
            <a:avLst/>
          </a:prstGeom>
          <a:solidFill>
            <a:srgbClr val="996633"/>
          </a:solidFill>
          <a:ln>
            <a:noFill/>
          </a:ln>
          <a:effectLst/>
          <a:extLst>
            <a:ext uri="{91240B29-F687-4F45-9708-019B960494DF}">
              <a14:hiddenLine xmlns="" xmlns:a14="http://schemas.microsoft.com/office/drawing/2010/main" w="19050" algn="ctr">
                <a:solidFill>
                  <a:schemeClr val="tx1"/>
                </a:solidFill>
                <a:miter lim="800000"/>
                <a:headEnd/>
                <a:tailEnd/>
              </a14:hiddenLine>
            </a:ext>
            <a:ext uri="{AF507438-7753-43E0-B8FC-AC1667EBCBE1}">
              <a14:hiddenEffects xmlns="" xmlns:a14="http://schemas.microsoft.com/office/drawing/2010/main">
                <a:effectLst>
                  <a:outerShdw dist="17961" dir="2700000" algn="ctr" rotWithShape="0">
                    <a:srgbClr val="996633">
                      <a:gamma/>
                      <a:shade val="60000"/>
                      <a:invGamma/>
                    </a:srgbClr>
                  </a:outerShdw>
                </a:effectLst>
              </a14:hiddenEffects>
            </a:ext>
          </a:extLst>
        </p:spPr>
        <p:txBody>
          <a:bodyPr lIns="18000" tIns="10800" rIns="18000" bIns="46800">
            <a:spAutoFit/>
          </a:bodyPr>
          <a:lstStyle/>
          <a:p>
            <a:pPr algn="ctr">
              <a:lnSpc>
                <a:spcPct val="85000"/>
              </a:lnSpc>
            </a:pPr>
            <a:r>
              <a:rPr lang="zh-CN" altLang="en-US" sz="2800" dirty="0">
                <a:solidFill>
                  <a:schemeClr val="bg1"/>
                </a:solidFill>
                <a:latin typeface="Arial" panose="020B0604020202020204" pitchFamily="34" charset="0"/>
                <a:ea typeface="隶书" panose="02010509060101010101" pitchFamily="49" charset="-122"/>
              </a:rPr>
              <a:t>生产资料</a:t>
            </a:r>
          </a:p>
        </p:txBody>
      </p:sp>
      <p:sp>
        <p:nvSpPr>
          <p:cNvPr id="286753" name="Rectangle 33"/>
          <p:cNvSpPr>
            <a:spLocks noChangeArrowheads="1"/>
          </p:cNvSpPr>
          <p:nvPr/>
        </p:nvSpPr>
        <p:spPr bwMode="auto">
          <a:xfrm>
            <a:off x="4786313" y="5083175"/>
            <a:ext cx="1152525" cy="936625"/>
          </a:xfrm>
          <a:prstGeom prst="rect">
            <a:avLst/>
          </a:prstGeom>
          <a:solidFill>
            <a:srgbClr val="E6D2BE"/>
          </a:solidFill>
          <a:ln>
            <a:noFill/>
          </a:ln>
          <a:effectLst>
            <a:prstShdw prst="shdw18" dist="17961" dir="13500000">
              <a:srgbClr val="E6D2BE">
                <a:gamma/>
                <a:shade val="60000"/>
                <a:invGamma/>
              </a:srgbClr>
            </a:prstShdw>
          </a:effectLst>
          <a:extLst>
            <a:ext uri="{91240B29-F687-4F45-9708-019B960494DF}">
              <a14:hiddenLine xmlns="" xmlns:a14="http://schemas.microsoft.com/office/drawing/2010/main" w="9525" algn="ctr">
                <a:solidFill>
                  <a:srgbClr val="FF0000"/>
                </a:solidFill>
                <a:miter lim="800000"/>
                <a:headEnd/>
                <a:tailEnd/>
              </a14:hiddenLine>
            </a:ext>
          </a:extLst>
        </p:spPr>
        <p:txBody>
          <a:bodyPr lIns="54000" tIns="10800" rIns="54000" bIns="46800"/>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lnSpc>
                <a:spcPct val="75000"/>
              </a:lnSpc>
            </a:pPr>
            <a:r>
              <a:rPr kumimoji="1" lang="zh-CN" altLang="en-US" sz="2400" u="sng">
                <a:solidFill>
                  <a:srgbClr val="E6D2BE"/>
                </a:solidFill>
                <a:effectDag name="">
                  <a:cont type="tree" name="">
                    <a:effect ref="fillLine"/>
                    <a:outerShdw dist="38100" dir="13500000" algn="br">
                      <a:srgbClr val="FFF1E2"/>
                    </a:outerShdw>
                  </a:cont>
                  <a:cont type="tree" name="">
                    <a:effect ref="fillLine"/>
                    <a:outerShdw dist="38100" dir="2700000" algn="tl">
                      <a:srgbClr val="8A7D72"/>
                    </a:outerShdw>
                  </a:cont>
                  <a:effect ref="fillLine"/>
                </a:effectDag>
                <a:ea typeface="隶书" panose="02010509060101010101" pitchFamily="49" charset="-122"/>
              </a:rPr>
              <a:t>新价值</a:t>
            </a:r>
          </a:p>
          <a:p>
            <a:pPr algn="ctr">
              <a:lnSpc>
                <a:spcPct val="105000"/>
              </a:lnSpc>
            </a:pPr>
            <a:r>
              <a:rPr lang="zh-CN" altLang="en-US">
                <a:solidFill>
                  <a:srgbClr val="E6D2BE"/>
                </a:solidFill>
                <a:effectDag name="">
                  <a:cont type="tree" name="">
                    <a:effect ref="fillLine"/>
                    <a:outerShdw dist="38100" dir="13500000" algn="br">
                      <a:srgbClr val="FFF1E2"/>
                    </a:outerShdw>
                  </a:cont>
                  <a:cont type="tree" name="">
                    <a:effect ref="fillLine"/>
                    <a:outerShdw dist="38100" dir="2700000" algn="tl">
                      <a:srgbClr val="8A7D72"/>
                    </a:outerShdw>
                  </a:cont>
                  <a:effect ref="fillLine"/>
                </a:effectDag>
                <a:latin typeface="黑体" panose="02010609060101010101" pitchFamily="49" charset="-122"/>
                <a:ea typeface="黑体" panose="02010609060101010101" pitchFamily="49" charset="-122"/>
              </a:rPr>
              <a:t>增殖的</a:t>
            </a:r>
          </a:p>
          <a:p>
            <a:pPr algn="ctr">
              <a:lnSpc>
                <a:spcPct val="95000"/>
              </a:lnSpc>
            </a:pPr>
            <a:r>
              <a:rPr lang="zh-CN" altLang="en-US">
                <a:solidFill>
                  <a:srgbClr val="E6D2BE"/>
                </a:solidFill>
                <a:effectDag name="">
                  <a:cont type="tree" name="">
                    <a:effect ref="fillLine"/>
                    <a:outerShdw dist="38100" dir="13500000" algn="br">
                      <a:srgbClr val="FFF1E2"/>
                    </a:outerShdw>
                  </a:cont>
                  <a:cont type="tree" name="">
                    <a:effect ref="fillLine"/>
                    <a:outerShdw dist="38100" dir="2700000" algn="tl">
                      <a:srgbClr val="8A7D72"/>
                    </a:outerShdw>
                  </a:cont>
                  <a:effect ref="fillLine"/>
                </a:effectDag>
                <a:latin typeface="黑体" panose="02010609060101010101" pitchFamily="49" charset="-122"/>
                <a:ea typeface="黑体" panose="02010609060101010101" pitchFamily="49" charset="-122"/>
              </a:rPr>
              <a:t>价值</a:t>
            </a:r>
          </a:p>
        </p:txBody>
      </p:sp>
      <p:sp>
        <p:nvSpPr>
          <p:cNvPr id="286755" name="Rectangle 35"/>
          <p:cNvSpPr>
            <a:spLocks noChangeArrowheads="1"/>
          </p:cNvSpPr>
          <p:nvPr/>
        </p:nvSpPr>
        <p:spPr bwMode="auto">
          <a:xfrm>
            <a:off x="4786313" y="4106863"/>
            <a:ext cx="1152525" cy="358775"/>
          </a:xfrm>
          <a:prstGeom prst="rect">
            <a:avLst/>
          </a:prstGeom>
          <a:solidFill>
            <a:srgbClr val="E6D2BE"/>
          </a:solidFill>
          <a:ln>
            <a:noFill/>
          </a:ln>
          <a:effectLst>
            <a:prstShdw prst="shdw18" dist="17961" dir="13500000">
              <a:srgbClr val="E6D2BE">
                <a:gamma/>
                <a:shade val="60000"/>
                <a:invGamma/>
              </a:srgbClr>
            </a:prstShdw>
          </a:effectLst>
          <a:extLst>
            <a:ext uri="{91240B29-F687-4F45-9708-019B960494DF}">
              <a14:hiddenLine xmlns="" xmlns:a14="http://schemas.microsoft.com/office/drawing/2010/main" w="9525" algn="ctr">
                <a:solidFill>
                  <a:schemeClr val="tx1"/>
                </a:solidFill>
                <a:miter lim="800000"/>
                <a:headEnd/>
                <a:tailEnd/>
              </a14:hiddenLine>
            </a:ext>
          </a:extLst>
        </p:spPr>
        <p:txBody>
          <a:bodyPr lIns="54000" tIns="10800" rIns="54000" bIns="10800" anchor="ctr" anchorCtr="1"/>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lnSpc>
                <a:spcPct val="85000"/>
              </a:lnSpc>
            </a:pPr>
            <a:r>
              <a:rPr lang="zh-CN" altLang="en-US">
                <a:solidFill>
                  <a:srgbClr val="E6D2BE"/>
                </a:solidFill>
                <a:effectDag name="">
                  <a:cont type="tree" name="">
                    <a:effect ref="fillLine"/>
                    <a:outerShdw dist="38100" dir="13500000" algn="br">
                      <a:srgbClr val="FFF1E2"/>
                    </a:outerShdw>
                  </a:cont>
                  <a:cont type="tree" name="">
                    <a:effect ref="fillLine"/>
                    <a:outerShdw dist="38100" dir="2700000" algn="tl">
                      <a:srgbClr val="8A7D72"/>
                    </a:outerShdw>
                  </a:cont>
                  <a:effect ref="fillLine"/>
                </a:effectDag>
                <a:latin typeface="黑体" panose="02010609060101010101" pitchFamily="49" charset="-122"/>
                <a:ea typeface="黑体" panose="02010609060101010101" pitchFamily="49" charset="-122"/>
              </a:rPr>
              <a:t>剩余劳动</a:t>
            </a:r>
          </a:p>
        </p:txBody>
      </p:sp>
      <p:sp>
        <p:nvSpPr>
          <p:cNvPr id="286756" name="AutoShape 36"/>
          <p:cNvSpPr>
            <a:spLocks noChangeArrowheads="1"/>
          </p:cNvSpPr>
          <p:nvPr/>
        </p:nvSpPr>
        <p:spPr bwMode="auto">
          <a:xfrm>
            <a:off x="5106988" y="4473575"/>
            <a:ext cx="503237" cy="611188"/>
          </a:xfrm>
          <a:prstGeom prst="downArrow">
            <a:avLst>
              <a:gd name="adj1" fmla="val 49898"/>
              <a:gd name="adj2" fmla="val 34602"/>
            </a:avLst>
          </a:prstGeom>
          <a:solidFill>
            <a:srgbClr val="E6D2BE"/>
          </a:solidFill>
          <a:ln>
            <a:noFill/>
          </a:ln>
          <a:effectLst>
            <a:prstShdw prst="shdw18" dist="17961" dir="13500000">
              <a:srgbClr val="E6D2BE">
                <a:gamma/>
                <a:shade val="60000"/>
                <a:invGamma/>
              </a:srgbClr>
            </a:prstShdw>
          </a:effectLst>
          <a:extLst>
            <a:ext uri="{91240B29-F687-4F45-9708-019B960494DF}">
              <a14:hiddenLine xmlns="" xmlns:a14="http://schemas.microsoft.com/office/drawing/2010/main" w="9525" algn="ctr">
                <a:solidFill>
                  <a:srgbClr val="FFCC00"/>
                </a:solidFill>
                <a:miter lim="800000"/>
                <a:headEnd/>
                <a:tailEnd/>
              </a14:hiddenLine>
            </a:ext>
          </a:extLst>
        </p:spPr>
        <p:txBody>
          <a:bodyPr lIns="18000" tIns="46800" rIns="54000" bIns="46800" anchor="ctr"/>
          <a:lstStyle/>
          <a:p>
            <a:pPr>
              <a:lnSpc>
                <a:spcPct val="80000"/>
              </a:lnSpc>
            </a:pPr>
            <a:r>
              <a:rPr lang="zh-CN" altLang="en-US" sz="1800">
                <a:solidFill>
                  <a:srgbClr val="E6D2BE"/>
                </a:solidFill>
                <a:effectDag name="">
                  <a:cont type="tree" name="">
                    <a:effect ref="fillLine"/>
                    <a:outerShdw dist="38100" dir="13500000" algn="br">
                      <a:srgbClr val="FFF1E2"/>
                    </a:outerShdw>
                  </a:cont>
                  <a:cont type="tree" name="">
                    <a:effect ref="fillLine"/>
                    <a:outerShdw dist="38100" dir="2700000" algn="tl">
                      <a:srgbClr val="8A7D72"/>
                    </a:outerShdw>
                  </a:cont>
                  <a:effect ref="fillLine"/>
                </a:effectDag>
                <a:latin typeface="Arial" panose="020B0604020202020204" pitchFamily="34" charset="0"/>
                <a:ea typeface="楷体_GB2312" pitchFamily="49" charset="-122"/>
              </a:rPr>
              <a:t>创</a:t>
            </a:r>
          </a:p>
          <a:p>
            <a:pPr>
              <a:lnSpc>
                <a:spcPct val="80000"/>
              </a:lnSpc>
            </a:pPr>
            <a:r>
              <a:rPr lang="zh-CN" altLang="en-US" sz="1800">
                <a:solidFill>
                  <a:srgbClr val="E6D2BE"/>
                </a:solidFill>
                <a:effectDag name="">
                  <a:cont type="tree" name="">
                    <a:effect ref="fillLine"/>
                    <a:outerShdw dist="38100" dir="13500000" algn="br">
                      <a:srgbClr val="FFF1E2"/>
                    </a:outerShdw>
                  </a:cont>
                  <a:cont type="tree" name="">
                    <a:effect ref="fillLine"/>
                    <a:outerShdw dist="38100" dir="2700000" algn="tl">
                      <a:srgbClr val="8A7D72"/>
                    </a:outerShdw>
                  </a:cont>
                  <a:effect ref="fillLine"/>
                </a:effectDag>
                <a:latin typeface="Arial" panose="020B0604020202020204" pitchFamily="34" charset="0"/>
                <a:ea typeface="楷体_GB2312" pitchFamily="49" charset="-122"/>
              </a:rPr>
              <a:t>造</a:t>
            </a:r>
          </a:p>
        </p:txBody>
      </p:sp>
      <p:sp>
        <p:nvSpPr>
          <p:cNvPr id="286760" name="AutoShape 40"/>
          <p:cNvSpPr>
            <a:spLocks/>
          </p:cNvSpPr>
          <p:nvPr/>
        </p:nvSpPr>
        <p:spPr bwMode="auto">
          <a:xfrm rot="5400000">
            <a:off x="3940969" y="3356769"/>
            <a:ext cx="212725" cy="1258887"/>
          </a:xfrm>
          <a:prstGeom prst="rightBrace">
            <a:avLst>
              <a:gd name="adj1" fmla="val 49316"/>
              <a:gd name="adj2" fmla="val 50000"/>
            </a:avLst>
          </a:prstGeom>
          <a:solidFill>
            <a:srgbClr val="E6D2BE"/>
          </a:solidFill>
          <a:ln>
            <a:noFill/>
          </a:ln>
          <a:effectLst>
            <a:prstShdw prst="shdw18" dist="17961" dir="13500000">
              <a:srgbClr val="E6D2BE">
                <a:gamma/>
                <a:shade val="60000"/>
                <a:invGamma/>
              </a:srgbClr>
            </a:prstShdw>
          </a:effectLst>
          <a:extLst>
            <a:ext uri="{91240B29-F687-4F45-9708-019B960494DF}">
              <a14:hiddenLine xmlns="" xmlns:a14="http://schemas.microsoft.com/office/drawing/2010/main" w="9525">
                <a:solidFill>
                  <a:srgbClr val="E6D2BE"/>
                </a:solidFill>
                <a:round/>
                <a:headEnd/>
                <a:tailEnd/>
              </a14:hiddenLine>
            </a:ext>
          </a:extLst>
        </p:spPr>
        <p:txBody>
          <a:bodyPr wrap="none" tIns="46800" bIns="46800" anchor="ctr"/>
          <a:lstStyle/>
          <a:p>
            <a:endParaRPr lang="zh-CN" altLang="en-US"/>
          </a:p>
        </p:txBody>
      </p:sp>
      <p:sp>
        <p:nvSpPr>
          <p:cNvPr id="286761" name="AutoShape 41"/>
          <p:cNvSpPr>
            <a:spLocks/>
          </p:cNvSpPr>
          <p:nvPr/>
        </p:nvSpPr>
        <p:spPr bwMode="auto">
          <a:xfrm rot="5400000">
            <a:off x="5272881" y="3356769"/>
            <a:ext cx="212725" cy="1258888"/>
          </a:xfrm>
          <a:prstGeom prst="rightBrace">
            <a:avLst>
              <a:gd name="adj1" fmla="val 49316"/>
              <a:gd name="adj2" fmla="val 50000"/>
            </a:avLst>
          </a:prstGeom>
          <a:solidFill>
            <a:srgbClr val="E6D2BE"/>
          </a:solidFill>
          <a:ln>
            <a:noFill/>
          </a:ln>
          <a:effectLst>
            <a:prstShdw prst="shdw18" dist="17961" dir="13500000">
              <a:srgbClr val="E6D2BE">
                <a:gamma/>
                <a:shade val="60000"/>
                <a:invGamma/>
              </a:srgbClr>
            </a:prstShdw>
          </a:effectLst>
          <a:extLst>
            <a:ext uri="{91240B29-F687-4F45-9708-019B960494DF}">
              <a14:hiddenLine xmlns="" xmlns:a14="http://schemas.microsoft.com/office/drawing/2010/main" w="19050">
                <a:solidFill>
                  <a:srgbClr val="B4A08C"/>
                </a:solidFill>
                <a:round/>
                <a:headEnd/>
                <a:tailEnd/>
              </a14:hiddenLine>
            </a:ext>
          </a:extLst>
        </p:spPr>
        <p:txBody>
          <a:bodyPr rot="10800000" vert="eaVert" wrap="none" tIns="46800" bIns="46800" anchor="ct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lnSpc>
                <a:spcPct val="85000"/>
              </a:lnSpc>
            </a:pPr>
            <a:endParaRPr lang="zh-CN" altLang="zh-CN" sz="2400">
              <a:solidFill>
                <a:srgbClr val="E6D2BE"/>
              </a:solidFill>
              <a:effectDag name="">
                <a:cont type="tree" name="">
                  <a:effect ref="fillLine"/>
                  <a:outerShdw dist="38100" dir="13500000" algn="br">
                    <a:srgbClr val="FFF1E2"/>
                  </a:outerShdw>
                </a:cont>
                <a:cont type="tree" name="">
                  <a:effect ref="fillLine"/>
                  <a:outerShdw dist="38100" dir="2700000" algn="tl">
                    <a:srgbClr val="8A7D72"/>
                  </a:outerShdw>
                </a:cont>
                <a:effect ref="fillLine"/>
              </a:effectDag>
              <a:latin typeface="黑体" panose="02010609060101010101" pitchFamily="49" charset="-122"/>
              <a:ea typeface="黑体" panose="02010609060101010101" pitchFamily="49" charset="-122"/>
            </a:endParaRPr>
          </a:p>
        </p:txBody>
      </p:sp>
      <p:grpSp>
        <p:nvGrpSpPr>
          <p:cNvPr id="3" name="Group 47"/>
          <p:cNvGrpSpPr>
            <a:grpSpLocks/>
          </p:cNvGrpSpPr>
          <p:nvPr/>
        </p:nvGrpSpPr>
        <p:grpSpPr bwMode="auto">
          <a:xfrm>
            <a:off x="1978025" y="2665413"/>
            <a:ext cx="2735263" cy="287337"/>
            <a:chOff x="1338" y="1525"/>
            <a:chExt cx="1723" cy="181"/>
          </a:xfrm>
        </p:grpSpPr>
        <p:sp>
          <p:nvSpPr>
            <p:cNvPr id="286768" name="Line 48"/>
            <p:cNvSpPr>
              <a:spLocks noChangeShapeType="1"/>
            </p:cNvSpPr>
            <p:nvPr/>
          </p:nvSpPr>
          <p:spPr bwMode="auto">
            <a:xfrm>
              <a:off x="2789" y="1706"/>
              <a:ext cx="272" cy="0"/>
            </a:xfrm>
            <a:prstGeom prst="line">
              <a:avLst/>
            </a:prstGeom>
            <a:noFill/>
            <a:ln w="19050">
              <a:solidFill>
                <a:srgbClr val="E6D2BE"/>
              </a:solidFill>
              <a:round/>
              <a:headEnd/>
              <a:tailEnd/>
            </a:ln>
            <a:effectLst>
              <a:prstShdw prst="shdw18" dist="17961" dir="13500000">
                <a:srgbClr val="E6D2BE">
                  <a:gamma/>
                  <a:shade val="60000"/>
                  <a:invGamma/>
                </a:srgbClr>
              </a:prstShdw>
            </a:effectLst>
            <a:extLst>
              <a:ext uri="{909E8E84-426E-40DD-AFC4-6F175D3DCCD1}">
                <a14:hiddenFill xmlns="" xmlns:a14="http://schemas.microsoft.com/office/drawing/2010/main">
                  <a:noFill/>
                </a14:hiddenFill>
              </a:ext>
            </a:extLst>
          </p:spPr>
          <p:txBody>
            <a:bodyPr tIns="46800" bIns="46800" anchor="ctr"/>
            <a:lstStyle/>
            <a:p>
              <a:endParaRPr lang="zh-CN" altLang="en-US"/>
            </a:p>
          </p:txBody>
        </p:sp>
        <p:sp>
          <p:nvSpPr>
            <p:cNvPr id="286769" name="Line 49"/>
            <p:cNvSpPr>
              <a:spLocks noChangeShapeType="1"/>
            </p:cNvSpPr>
            <p:nvPr/>
          </p:nvSpPr>
          <p:spPr bwMode="auto">
            <a:xfrm>
              <a:off x="1338" y="1706"/>
              <a:ext cx="272" cy="0"/>
            </a:xfrm>
            <a:prstGeom prst="line">
              <a:avLst/>
            </a:prstGeom>
            <a:noFill/>
            <a:ln w="19050">
              <a:solidFill>
                <a:srgbClr val="E6D2BE"/>
              </a:solidFill>
              <a:round/>
              <a:headEnd/>
              <a:tailEnd/>
            </a:ln>
            <a:effectLst>
              <a:prstShdw prst="shdw18" dist="17961" dir="13500000">
                <a:srgbClr val="E6D2BE">
                  <a:gamma/>
                  <a:shade val="60000"/>
                  <a:invGamma/>
                </a:srgbClr>
              </a:prstShdw>
            </a:effectLst>
            <a:extLst>
              <a:ext uri="{909E8E84-426E-40DD-AFC4-6F175D3DCCD1}">
                <a14:hiddenFill xmlns="" xmlns:a14="http://schemas.microsoft.com/office/drawing/2010/main">
                  <a:noFill/>
                </a14:hiddenFill>
              </a:ext>
            </a:extLst>
          </p:spPr>
          <p:txBody>
            <a:bodyPr tIns="46800" bIns="46800" anchor="ctr"/>
            <a:lstStyle/>
            <a:p>
              <a:endParaRPr lang="zh-CN" altLang="en-US"/>
            </a:p>
          </p:txBody>
        </p:sp>
        <p:sp>
          <p:nvSpPr>
            <p:cNvPr id="286770" name="Line 50"/>
            <p:cNvSpPr>
              <a:spLocks noChangeShapeType="1"/>
            </p:cNvSpPr>
            <p:nvPr/>
          </p:nvSpPr>
          <p:spPr bwMode="auto">
            <a:xfrm flipV="1">
              <a:off x="1338" y="1525"/>
              <a:ext cx="0" cy="181"/>
            </a:xfrm>
            <a:prstGeom prst="line">
              <a:avLst/>
            </a:prstGeom>
            <a:noFill/>
            <a:ln w="19050">
              <a:solidFill>
                <a:srgbClr val="E6D2BE"/>
              </a:solidFill>
              <a:round/>
              <a:headEnd/>
              <a:tailEnd/>
            </a:ln>
            <a:effectLst>
              <a:prstShdw prst="shdw18" dist="17961" dir="13500000">
                <a:srgbClr val="E6D2BE">
                  <a:gamma/>
                  <a:shade val="60000"/>
                  <a:invGamma/>
                </a:srgbClr>
              </a:prstShdw>
            </a:effectLst>
            <a:extLst>
              <a:ext uri="{909E8E84-426E-40DD-AFC4-6F175D3DCCD1}">
                <a14:hiddenFill xmlns="" xmlns:a14="http://schemas.microsoft.com/office/drawing/2010/main">
                  <a:noFill/>
                </a14:hiddenFill>
              </a:ext>
            </a:extLst>
          </p:spPr>
          <p:txBody>
            <a:bodyPr tIns="46800" bIns="46800" anchor="ctr"/>
            <a:lstStyle/>
            <a:p>
              <a:endParaRPr lang="zh-CN" altLang="en-US"/>
            </a:p>
          </p:txBody>
        </p:sp>
        <p:sp>
          <p:nvSpPr>
            <p:cNvPr id="286771" name="Line 51"/>
            <p:cNvSpPr>
              <a:spLocks noChangeShapeType="1"/>
            </p:cNvSpPr>
            <p:nvPr/>
          </p:nvSpPr>
          <p:spPr bwMode="auto">
            <a:xfrm flipV="1">
              <a:off x="3061" y="1525"/>
              <a:ext cx="0" cy="181"/>
            </a:xfrm>
            <a:prstGeom prst="line">
              <a:avLst/>
            </a:prstGeom>
            <a:noFill/>
            <a:ln w="19050">
              <a:solidFill>
                <a:srgbClr val="E6D2BE"/>
              </a:solidFill>
              <a:round/>
              <a:headEnd/>
              <a:tailEnd/>
            </a:ln>
            <a:effectLst>
              <a:prstShdw prst="shdw18" dist="17961" dir="13500000">
                <a:srgbClr val="E6D2BE">
                  <a:gamma/>
                  <a:shade val="60000"/>
                  <a:invGamma/>
                </a:srgbClr>
              </a:prstShdw>
            </a:effectLst>
            <a:extLst>
              <a:ext uri="{909E8E84-426E-40DD-AFC4-6F175D3DCCD1}">
                <a14:hiddenFill xmlns="" xmlns:a14="http://schemas.microsoft.com/office/drawing/2010/main">
                  <a:noFill/>
                </a14:hiddenFill>
              </a:ext>
            </a:extLst>
          </p:spPr>
          <p:txBody>
            <a:bodyPr tIns="46800" bIns="46800" anchor="ctr"/>
            <a:lstStyle/>
            <a:p>
              <a:endParaRPr lang="zh-CN" altLang="en-US"/>
            </a:p>
          </p:txBody>
        </p:sp>
      </p:grpSp>
      <p:sp>
        <p:nvSpPr>
          <p:cNvPr id="286775" name="Oval 55"/>
          <p:cNvSpPr>
            <a:spLocks noChangeArrowheads="1"/>
          </p:cNvSpPr>
          <p:nvPr/>
        </p:nvSpPr>
        <p:spPr bwMode="auto">
          <a:xfrm>
            <a:off x="4633913" y="3806825"/>
            <a:ext cx="142875" cy="144463"/>
          </a:xfrm>
          <a:prstGeom prst="ellipse">
            <a:avLst/>
          </a:prstGeom>
          <a:solidFill>
            <a:srgbClr val="E6D2BE"/>
          </a:solidFill>
          <a:ln>
            <a:noFill/>
          </a:ln>
          <a:effectLst>
            <a:prstShdw prst="shdw17" dist="17961" dir="2700000">
              <a:srgbClr val="E6D2BE">
                <a:gamma/>
                <a:shade val="60000"/>
                <a:invGamma/>
              </a:srgbClr>
            </a:prstShdw>
          </a:effectLst>
          <a:extLst>
            <a:ext uri="{91240B29-F687-4F45-9708-019B960494DF}">
              <a14:hiddenLine xmlns="" xmlns:a14="http://schemas.microsoft.com/office/drawing/2010/main" w="9525" algn="ctr">
                <a:solidFill>
                  <a:schemeClr val="tx1"/>
                </a:solidFill>
                <a:round/>
                <a:headEnd/>
                <a:tailEnd/>
              </a14:hiddenLine>
            </a:ext>
          </a:extLst>
        </p:spPr>
        <p:txBody>
          <a:bodyPr wrap="none" tIns="46800" bIns="46800" anchor="ctr"/>
          <a:lstStyle/>
          <a:p>
            <a:endParaRPr lang="zh-CN" altLang="en-US"/>
          </a:p>
        </p:txBody>
      </p:sp>
      <p:sp>
        <p:nvSpPr>
          <p:cNvPr id="286802" name="Rectangle 82"/>
          <p:cNvSpPr>
            <a:spLocks noChangeArrowheads="1"/>
          </p:cNvSpPr>
          <p:nvPr/>
        </p:nvSpPr>
        <p:spPr bwMode="auto">
          <a:xfrm>
            <a:off x="1187450" y="836613"/>
            <a:ext cx="1584325" cy="576262"/>
          </a:xfrm>
          <a:prstGeom prst="rect">
            <a:avLst/>
          </a:prstGeom>
          <a:solidFill>
            <a:srgbClr val="996600"/>
          </a:solidFill>
          <a:ln>
            <a:noFill/>
          </a:ln>
          <a:effectLst/>
          <a:extLs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107763" dir="13500000" algn="ctr" rotWithShape="0">
                    <a:schemeClr val="bg2">
                      <a:alpha val="50000"/>
                    </a:schemeClr>
                  </a:outerShdw>
                </a:effectLst>
              </a14:hiddenEffects>
            </a:ext>
          </a:extLst>
        </p:spPr>
        <p:txBody>
          <a:bodyPr lIns="54000" tIns="46800" rIns="54000" anchor="ctr" anchorCtr="1"/>
          <a:lstStyle>
            <a:lvl1pPr>
              <a:spcBef>
                <a:spcPct val="20000"/>
              </a:spcBef>
              <a:defRPr sz="3200" b="1">
                <a:solidFill>
                  <a:schemeClr val="tx1"/>
                </a:solidFill>
                <a:latin typeface="Arial" panose="020B0604020202020204" pitchFamily="34" charset="0"/>
                <a:ea typeface="黑体" panose="02010609060101010101" pitchFamily="49" charset="-122"/>
              </a:defRPr>
            </a:lvl1pPr>
            <a:lvl2pPr>
              <a:spcBef>
                <a:spcPct val="20000"/>
              </a:spcBef>
              <a:defRPr sz="3200" b="1">
                <a:solidFill>
                  <a:schemeClr val="tx1"/>
                </a:solidFill>
                <a:latin typeface="Arial" panose="020B0604020202020204" pitchFamily="34" charset="0"/>
                <a:ea typeface="黑体" panose="02010609060101010101" pitchFamily="49" charset="-122"/>
              </a:defRPr>
            </a:lvl2pPr>
            <a:lvl3pPr>
              <a:spcBef>
                <a:spcPct val="20000"/>
              </a:spcBef>
              <a:defRPr sz="3200" b="1">
                <a:solidFill>
                  <a:schemeClr val="tx1"/>
                </a:solidFill>
                <a:latin typeface="Arial" panose="020B0604020202020204" pitchFamily="34" charset="0"/>
                <a:ea typeface="黑体" panose="02010609060101010101" pitchFamily="49" charset="-122"/>
              </a:defRPr>
            </a:lvl3pPr>
            <a:lvl4pPr>
              <a:spcBef>
                <a:spcPct val="20000"/>
              </a:spcBef>
              <a:defRPr sz="3200" b="1">
                <a:solidFill>
                  <a:schemeClr val="tx1"/>
                </a:solidFill>
                <a:latin typeface="Arial" panose="020B0604020202020204" pitchFamily="34" charset="0"/>
                <a:ea typeface="黑体" panose="02010609060101010101" pitchFamily="49" charset="-122"/>
              </a:defRPr>
            </a:lvl4pPr>
            <a:lvl5pPr>
              <a:spcBef>
                <a:spcPct val="20000"/>
              </a:spcBef>
              <a:defRPr sz="3200" b="1">
                <a:solidFill>
                  <a:schemeClr val="tx1"/>
                </a:solidFill>
                <a:latin typeface="Arial" panose="020B0604020202020204" pitchFamily="34" charset="0"/>
                <a:ea typeface="黑体" panose="02010609060101010101" pitchFamily="49" charset="-122"/>
              </a:defRPr>
            </a:lvl5pPr>
            <a:lvl6pPr marL="457200" fontAlgn="base">
              <a:spcBef>
                <a:spcPct val="20000"/>
              </a:spcBef>
              <a:spcAft>
                <a:spcPct val="0"/>
              </a:spcAft>
              <a:defRPr sz="3200" b="1">
                <a:solidFill>
                  <a:schemeClr val="tx1"/>
                </a:solidFill>
                <a:latin typeface="Arial" panose="020B0604020202020204" pitchFamily="34" charset="0"/>
                <a:ea typeface="黑体" panose="02010609060101010101" pitchFamily="49" charset="-122"/>
              </a:defRPr>
            </a:lvl6pPr>
            <a:lvl7pPr marL="914400" fontAlgn="base">
              <a:spcBef>
                <a:spcPct val="20000"/>
              </a:spcBef>
              <a:spcAft>
                <a:spcPct val="0"/>
              </a:spcAft>
              <a:defRPr sz="3200" b="1">
                <a:solidFill>
                  <a:schemeClr val="tx1"/>
                </a:solidFill>
                <a:latin typeface="Arial" panose="020B0604020202020204" pitchFamily="34" charset="0"/>
                <a:ea typeface="黑体" panose="02010609060101010101" pitchFamily="49" charset="-122"/>
              </a:defRPr>
            </a:lvl7pPr>
            <a:lvl8pPr marL="1371600" fontAlgn="base">
              <a:spcBef>
                <a:spcPct val="20000"/>
              </a:spcBef>
              <a:spcAft>
                <a:spcPct val="0"/>
              </a:spcAft>
              <a:defRPr sz="3200" b="1">
                <a:solidFill>
                  <a:schemeClr val="tx1"/>
                </a:solidFill>
                <a:latin typeface="Arial" panose="020B0604020202020204" pitchFamily="34" charset="0"/>
                <a:ea typeface="黑体" panose="02010609060101010101" pitchFamily="49" charset="-122"/>
              </a:defRPr>
            </a:lvl8pPr>
            <a:lvl9pPr marL="1828800" fontAlgn="base">
              <a:spcBef>
                <a:spcPct val="20000"/>
              </a:spcBef>
              <a:spcAft>
                <a:spcPct val="0"/>
              </a:spcAft>
              <a:defRPr sz="3200" b="1">
                <a:solidFill>
                  <a:schemeClr val="tx1"/>
                </a:solidFill>
                <a:latin typeface="Arial" panose="020B0604020202020204" pitchFamily="34" charset="0"/>
                <a:ea typeface="黑体" panose="02010609060101010101" pitchFamily="49" charset="-122"/>
              </a:defRPr>
            </a:lvl9pPr>
          </a:lstStyle>
          <a:p>
            <a:pPr algn="ctr">
              <a:spcBef>
                <a:spcPct val="0"/>
              </a:spcBef>
            </a:pPr>
            <a:r>
              <a:rPr lang="zh-CN" altLang="en-US" sz="2400">
                <a:solidFill>
                  <a:schemeClr val="bg1"/>
                </a:solidFill>
                <a:latin typeface="黑体" panose="02010609060101010101" pitchFamily="49" charset="-122"/>
              </a:rPr>
              <a:t>不变资本</a:t>
            </a:r>
          </a:p>
        </p:txBody>
      </p:sp>
      <p:sp>
        <p:nvSpPr>
          <p:cNvPr id="286803" name="Rectangle 83"/>
          <p:cNvSpPr>
            <a:spLocks noChangeArrowheads="1"/>
          </p:cNvSpPr>
          <p:nvPr/>
        </p:nvSpPr>
        <p:spPr bwMode="auto">
          <a:xfrm>
            <a:off x="3924300" y="836613"/>
            <a:ext cx="1584325" cy="576262"/>
          </a:xfrm>
          <a:prstGeom prst="rect">
            <a:avLst/>
          </a:prstGeom>
          <a:solidFill>
            <a:srgbClr val="666633"/>
          </a:solidFill>
          <a:ln>
            <a:noFill/>
          </a:ln>
          <a:effectLst/>
          <a:extLs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107763" dir="2700000" algn="ctr" rotWithShape="0">
                    <a:schemeClr val="bg2">
                      <a:alpha val="50000"/>
                    </a:schemeClr>
                  </a:outerShdw>
                </a:effectLst>
              </a14:hiddenEffects>
            </a:ext>
          </a:extLst>
        </p:spPr>
        <p:txBody>
          <a:bodyPr lIns="54000" tIns="46800" rIns="54000" anchor="ctr" anchorCtr="1"/>
          <a:lstStyle>
            <a:lvl1pPr>
              <a:spcBef>
                <a:spcPct val="20000"/>
              </a:spcBef>
              <a:defRPr sz="3200" b="1">
                <a:solidFill>
                  <a:schemeClr val="tx1"/>
                </a:solidFill>
                <a:latin typeface="Arial" panose="020B0604020202020204" pitchFamily="34" charset="0"/>
                <a:ea typeface="黑体" panose="02010609060101010101" pitchFamily="49" charset="-122"/>
              </a:defRPr>
            </a:lvl1pPr>
            <a:lvl2pPr>
              <a:spcBef>
                <a:spcPct val="20000"/>
              </a:spcBef>
              <a:defRPr sz="3200" b="1">
                <a:solidFill>
                  <a:schemeClr val="tx1"/>
                </a:solidFill>
                <a:latin typeface="Arial" panose="020B0604020202020204" pitchFamily="34" charset="0"/>
                <a:ea typeface="黑体" panose="02010609060101010101" pitchFamily="49" charset="-122"/>
              </a:defRPr>
            </a:lvl2pPr>
            <a:lvl3pPr>
              <a:spcBef>
                <a:spcPct val="20000"/>
              </a:spcBef>
              <a:defRPr sz="3200" b="1">
                <a:solidFill>
                  <a:schemeClr val="tx1"/>
                </a:solidFill>
                <a:latin typeface="Arial" panose="020B0604020202020204" pitchFamily="34" charset="0"/>
                <a:ea typeface="黑体" panose="02010609060101010101" pitchFamily="49" charset="-122"/>
              </a:defRPr>
            </a:lvl3pPr>
            <a:lvl4pPr>
              <a:spcBef>
                <a:spcPct val="20000"/>
              </a:spcBef>
              <a:defRPr sz="3200" b="1">
                <a:solidFill>
                  <a:schemeClr val="tx1"/>
                </a:solidFill>
                <a:latin typeface="Arial" panose="020B0604020202020204" pitchFamily="34" charset="0"/>
                <a:ea typeface="黑体" panose="02010609060101010101" pitchFamily="49" charset="-122"/>
              </a:defRPr>
            </a:lvl4pPr>
            <a:lvl5pPr>
              <a:spcBef>
                <a:spcPct val="20000"/>
              </a:spcBef>
              <a:defRPr sz="3200" b="1">
                <a:solidFill>
                  <a:schemeClr val="tx1"/>
                </a:solidFill>
                <a:latin typeface="Arial" panose="020B0604020202020204" pitchFamily="34" charset="0"/>
                <a:ea typeface="黑体" panose="02010609060101010101" pitchFamily="49" charset="-122"/>
              </a:defRPr>
            </a:lvl5pPr>
            <a:lvl6pPr marL="457200" fontAlgn="base">
              <a:spcBef>
                <a:spcPct val="20000"/>
              </a:spcBef>
              <a:spcAft>
                <a:spcPct val="0"/>
              </a:spcAft>
              <a:defRPr sz="3200" b="1">
                <a:solidFill>
                  <a:schemeClr val="tx1"/>
                </a:solidFill>
                <a:latin typeface="Arial" panose="020B0604020202020204" pitchFamily="34" charset="0"/>
                <a:ea typeface="黑体" panose="02010609060101010101" pitchFamily="49" charset="-122"/>
              </a:defRPr>
            </a:lvl6pPr>
            <a:lvl7pPr marL="914400" fontAlgn="base">
              <a:spcBef>
                <a:spcPct val="20000"/>
              </a:spcBef>
              <a:spcAft>
                <a:spcPct val="0"/>
              </a:spcAft>
              <a:defRPr sz="3200" b="1">
                <a:solidFill>
                  <a:schemeClr val="tx1"/>
                </a:solidFill>
                <a:latin typeface="Arial" panose="020B0604020202020204" pitchFamily="34" charset="0"/>
                <a:ea typeface="黑体" panose="02010609060101010101" pitchFamily="49" charset="-122"/>
              </a:defRPr>
            </a:lvl7pPr>
            <a:lvl8pPr marL="1371600" fontAlgn="base">
              <a:spcBef>
                <a:spcPct val="20000"/>
              </a:spcBef>
              <a:spcAft>
                <a:spcPct val="0"/>
              </a:spcAft>
              <a:defRPr sz="3200" b="1">
                <a:solidFill>
                  <a:schemeClr val="tx1"/>
                </a:solidFill>
                <a:latin typeface="Arial" panose="020B0604020202020204" pitchFamily="34" charset="0"/>
                <a:ea typeface="黑体" panose="02010609060101010101" pitchFamily="49" charset="-122"/>
              </a:defRPr>
            </a:lvl8pPr>
            <a:lvl9pPr marL="1828800" fontAlgn="base">
              <a:spcBef>
                <a:spcPct val="20000"/>
              </a:spcBef>
              <a:spcAft>
                <a:spcPct val="0"/>
              </a:spcAft>
              <a:defRPr sz="3200" b="1">
                <a:solidFill>
                  <a:schemeClr val="tx1"/>
                </a:solidFill>
                <a:latin typeface="Arial" panose="020B0604020202020204" pitchFamily="34" charset="0"/>
                <a:ea typeface="黑体" panose="02010609060101010101" pitchFamily="49" charset="-122"/>
              </a:defRPr>
            </a:lvl9pPr>
          </a:lstStyle>
          <a:p>
            <a:pPr algn="ctr">
              <a:spcBef>
                <a:spcPct val="0"/>
              </a:spcBef>
            </a:pPr>
            <a:r>
              <a:rPr lang="zh-CN" altLang="en-US" sz="2400">
                <a:solidFill>
                  <a:schemeClr val="bg1"/>
                </a:solidFill>
                <a:latin typeface="黑体" panose="02010609060101010101" pitchFamily="49" charset="-122"/>
              </a:rPr>
              <a:t>可变资本</a:t>
            </a:r>
          </a:p>
        </p:txBody>
      </p:sp>
      <p:sp>
        <p:nvSpPr>
          <p:cNvPr id="286808" name="Rectangle 88"/>
          <p:cNvSpPr>
            <a:spLocks noChangeArrowheads="1"/>
          </p:cNvSpPr>
          <p:nvPr/>
        </p:nvSpPr>
        <p:spPr bwMode="auto">
          <a:xfrm>
            <a:off x="896938" y="5095875"/>
            <a:ext cx="2085975" cy="858838"/>
          </a:xfrm>
          <a:prstGeom prst="rect">
            <a:avLst/>
          </a:prstGeom>
          <a:solidFill>
            <a:srgbClr val="996633"/>
          </a:solidFill>
          <a:ln>
            <a:noFill/>
          </a:ln>
          <a:effectLst/>
          <a:extLst>
            <a:ext uri="{91240B29-F687-4F45-9708-019B960494DF}">
              <a14:hiddenLine xmlns="" xmlns:a14="http://schemas.microsoft.com/office/drawing/2010/main" w="19050" algn="ctr">
                <a:solidFill>
                  <a:schemeClr val="tx1"/>
                </a:solidFill>
                <a:miter lim="800000"/>
                <a:headEnd/>
                <a:tailEnd/>
              </a14:hiddenLine>
            </a:ext>
            <a:ext uri="{AF507438-7753-43E0-B8FC-AC1667EBCBE1}">
              <a14:hiddenEffects xmlns="" xmlns:a14="http://schemas.microsoft.com/office/drawing/2010/main">
                <a:effectLst>
                  <a:outerShdw dist="107763" dir="13500000" algn="ctr" rotWithShape="0">
                    <a:srgbClr val="808080">
                      <a:alpha val="50000"/>
                    </a:srgbClr>
                  </a:outerShdw>
                </a:effectLst>
              </a14:hiddenEffects>
            </a:ext>
          </a:extLst>
        </p:spPr>
        <p:txBody>
          <a:bodyPr bIns="82800" anchor="ctr" anchorCtr="1">
            <a:spAutoFit/>
          </a:bodyPr>
          <a:lstStyle/>
          <a:p>
            <a:pPr>
              <a:lnSpc>
                <a:spcPct val="100000"/>
              </a:lnSpc>
            </a:pPr>
            <a:r>
              <a:rPr lang="zh-CN" altLang="en-US" sz="2400">
                <a:solidFill>
                  <a:schemeClr val="bg1"/>
                </a:solidFill>
                <a:latin typeface="Arial" panose="020B0604020202020204" pitchFamily="34" charset="0"/>
              </a:rPr>
              <a:t>物质形态转变</a:t>
            </a:r>
          </a:p>
          <a:p>
            <a:pPr>
              <a:lnSpc>
                <a:spcPct val="100000"/>
              </a:lnSpc>
            </a:pPr>
            <a:r>
              <a:rPr lang="zh-CN" altLang="en-US" sz="2400">
                <a:solidFill>
                  <a:schemeClr val="bg1"/>
                </a:solidFill>
                <a:latin typeface="Arial" panose="020B0604020202020204" pitchFamily="34" charset="0"/>
              </a:rPr>
              <a:t>价值等量转移</a:t>
            </a:r>
          </a:p>
        </p:txBody>
      </p:sp>
      <p:sp>
        <p:nvSpPr>
          <p:cNvPr id="286809" name="Rectangle 89"/>
          <p:cNvSpPr>
            <a:spLocks noChangeArrowheads="1"/>
          </p:cNvSpPr>
          <p:nvPr/>
        </p:nvSpPr>
        <p:spPr bwMode="auto">
          <a:xfrm>
            <a:off x="3665538" y="5095875"/>
            <a:ext cx="2089150" cy="858838"/>
          </a:xfrm>
          <a:prstGeom prst="rect">
            <a:avLst/>
          </a:prstGeom>
          <a:solidFill>
            <a:srgbClr val="666633"/>
          </a:solidFill>
          <a:ln>
            <a:noFill/>
          </a:ln>
          <a:effectLst/>
          <a:extLst>
            <a:ext uri="{91240B29-F687-4F45-9708-019B960494DF}">
              <a14:hiddenLine xmlns="" xmlns:a14="http://schemas.microsoft.com/office/drawing/2010/main" w="19050" algn="ctr">
                <a:solidFill>
                  <a:schemeClr val="tx1"/>
                </a:solidFill>
                <a:miter lim="800000"/>
                <a:headEnd/>
                <a:tailEnd/>
              </a14:hiddenLine>
            </a:ext>
            <a:ext uri="{AF507438-7753-43E0-B8FC-AC1667EBCBE1}">
              <a14:hiddenEffects xmlns="" xmlns:a14="http://schemas.microsoft.com/office/drawing/2010/main">
                <a:effectLst>
                  <a:outerShdw dist="107763" dir="2700000" algn="ctr" rotWithShape="0">
                    <a:srgbClr val="808080">
                      <a:alpha val="50000"/>
                    </a:srgbClr>
                  </a:outerShdw>
                </a:effectLst>
              </a14:hiddenEffects>
            </a:ext>
          </a:extLst>
        </p:spPr>
        <p:txBody>
          <a:bodyPr bIns="82800" anchor="ctr" anchorCtr="1">
            <a:spAutoFit/>
          </a:bodyPr>
          <a:lstStyle/>
          <a:p>
            <a:pPr algn="ctr">
              <a:lnSpc>
                <a:spcPct val="100000"/>
              </a:lnSpc>
            </a:pPr>
            <a:r>
              <a:rPr lang="zh-CN" altLang="en-US" sz="2400">
                <a:solidFill>
                  <a:schemeClr val="bg1"/>
                </a:solidFill>
                <a:latin typeface="Arial" panose="020B0604020202020204" pitchFamily="34" charset="0"/>
              </a:rPr>
              <a:t>创补已付价值</a:t>
            </a:r>
          </a:p>
          <a:p>
            <a:pPr algn="ctr">
              <a:lnSpc>
                <a:spcPct val="100000"/>
              </a:lnSpc>
            </a:pPr>
            <a:r>
              <a:rPr lang="zh-CN" altLang="en-US" sz="2400">
                <a:solidFill>
                  <a:schemeClr val="bg1"/>
                </a:solidFill>
                <a:latin typeface="Arial" panose="020B0604020202020204" pitchFamily="34" charset="0"/>
              </a:rPr>
              <a:t>又创剩余价值</a:t>
            </a:r>
          </a:p>
        </p:txBody>
      </p:sp>
      <p:sp>
        <p:nvSpPr>
          <p:cNvPr id="286810" name="AutoShape 90"/>
          <p:cNvSpPr>
            <a:spLocks noChangeArrowheads="1"/>
          </p:cNvSpPr>
          <p:nvPr/>
        </p:nvSpPr>
        <p:spPr bwMode="auto">
          <a:xfrm>
            <a:off x="2806700" y="692150"/>
            <a:ext cx="1081088" cy="863600"/>
          </a:xfrm>
          <a:prstGeom prst="leftRightArrow">
            <a:avLst>
              <a:gd name="adj1" fmla="val 50000"/>
              <a:gd name="adj2" fmla="val 25037"/>
            </a:avLst>
          </a:prstGeom>
          <a:gradFill rotWithShape="1">
            <a:gsLst>
              <a:gs pos="0">
                <a:srgbClr val="AA9682">
                  <a:gamma/>
                  <a:shade val="54118"/>
                  <a:invGamma/>
                </a:srgbClr>
              </a:gs>
              <a:gs pos="50000">
                <a:srgbClr val="AA9682"/>
              </a:gs>
              <a:gs pos="100000">
                <a:srgbClr val="AA9682">
                  <a:gamma/>
                  <a:shade val="54118"/>
                  <a:invGamma/>
                </a:srgbClr>
              </a:gs>
            </a:gsLst>
            <a:lin ang="0" scaled="1"/>
          </a:gradFill>
          <a:ln>
            <a:noFill/>
          </a:ln>
          <a:effectLst/>
          <a:extLs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17961" dir="2700000" algn="ctr" rotWithShape="0">
                    <a:srgbClr val="AA9682">
                      <a:gamma/>
                      <a:shade val="60000"/>
                      <a:invGamma/>
                    </a:srgbClr>
                  </a:outerShdw>
                </a:effectLst>
              </a14:hiddenEffects>
            </a:ext>
          </a:extLst>
        </p:spPr>
        <p:txBody>
          <a:bodyPr lIns="54000" tIns="10800" rIns="54000" bIns="10800" anchor="ctr" anchorCtr="1"/>
          <a:lstStyle/>
          <a:p>
            <a:pPr algn="ctr">
              <a:lnSpc>
                <a:spcPct val="80000"/>
              </a:lnSpc>
            </a:pPr>
            <a:r>
              <a:rPr lang="zh-CN" altLang="en-US" sz="2400">
                <a:effectLst>
                  <a:outerShdw blurRad="38100" dist="38100" dir="2700000" algn="tl">
                    <a:srgbClr val="FFFFFF"/>
                  </a:outerShdw>
                </a:effectLst>
                <a:latin typeface="Arial" panose="020B0604020202020204" pitchFamily="34" charset="0"/>
              </a:rPr>
              <a:t>资本 </a:t>
            </a:r>
            <a:endParaRPr lang="zh-CN" altLang="en-US" sz="2400">
              <a:solidFill>
                <a:schemeClr val="bg1"/>
              </a:solidFill>
              <a:effectLst>
                <a:outerShdw blurRad="38100" dist="38100" dir="2700000" algn="tl">
                  <a:srgbClr val="000000"/>
                </a:outerShdw>
              </a:effectLst>
              <a:latin typeface="Arial" panose="020B0604020202020204" pitchFamily="34" charset="0"/>
            </a:endParaRPr>
          </a:p>
        </p:txBody>
      </p:sp>
      <p:sp>
        <p:nvSpPr>
          <p:cNvPr id="286811" name="Text Box 91"/>
          <p:cNvSpPr txBox="1">
            <a:spLocks noChangeArrowheads="1"/>
          </p:cNvSpPr>
          <p:nvPr/>
        </p:nvSpPr>
        <p:spPr bwMode="auto">
          <a:xfrm>
            <a:off x="6372225" y="765175"/>
            <a:ext cx="2446338" cy="5167313"/>
          </a:xfrm>
          <a:prstGeom prst="rect">
            <a:avLst/>
          </a:prstGeom>
          <a:solidFill>
            <a:srgbClr val="E6D2BE"/>
          </a:solidFill>
          <a:ln w="9525" algn="ctr">
            <a:solidFill>
              <a:schemeClr val="tx1"/>
            </a:solidFill>
            <a:miter lim="800000"/>
            <a:headEnd/>
            <a:tailEnd/>
          </a:ln>
          <a:effectLst/>
          <a:extLst>
            <a:ext uri="{AF507438-7753-43E0-B8FC-AC1667EBCBE1}">
              <a14:hiddenEffects xmlns="" xmlns:a14="http://schemas.microsoft.com/office/drawing/2010/main">
                <a:effectLst>
                  <a:outerShdw dist="107763" dir="13500000" algn="ctr" rotWithShape="0">
                    <a:srgbClr val="808080">
                      <a:alpha val="50000"/>
                    </a:srgbClr>
                  </a:outerShdw>
                </a:effectLst>
              </a14:hiddenEffects>
            </a:ext>
          </a:extLst>
        </p:spPr>
        <p:txBody>
          <a:bodyPr bIns="82800" anchor="ctr" anchorCtr="1">
            <a:spAutoFit/>
          </a:bodyPr>
          <a:lstStyle/>
          <a:p>
            <a:pPr>
              <a:lnSpc>
                <a:spcPct val="125000"/>
              </a:lnSpc>
            </a:pPr>
            <a:r>
              <a:rPr lang="en-US" altLang="zh-CN" sz="2400" b="1" dirty="0">
                <a:latin typeface="Arial" panose="020B0604020202020204" pitchFamily="34" charset="0"/>
              </a:rPr>
              <a:t>       </a:t>
            </a:r>
            <a:r>
              <a:rPr lang="zh-CN" altLang="en-US" sz="2400" b="1" dirty="0">
                <a:latin typeface="Arial" panose="020B0604020202020204" pitchFamily="34" charset="0"/>
              </a:rPr>
              <a:t>剩余价值既不是由全部资本创造的，也不是由不变资本创造的，而是由可变资本创造的。</a:t>
            </a:r>
          </a:p>
          <a:p>
            <a:pPr>
              <a:lnSpc>
                <a:spcPct val="125000"/>
              </a:lnSpc>
            </a:pPr>
            <a:r>
              <a:rPr lang="zh-CN" altLang="en-US" sz="2400" b="1" dirty="0">
                <a:latin typeface="Arial" panose="020B0604020202020204" pitchFamily="34" charset="0"/>
              </a:rPr>
              <a:t>       雇佣劳动者的剩余劳动是剩余价值的</a:t>
            </a:r>
            <a:r>
              <a:rPr lang="zh-CN" altLang="en-US" sz="2400" b="1" dirty="0">
                <a:solidFill>
                  <a:srgbClr val="C00000"/>
                </a:solidFill>
                <a:latin typeface="Arial" panose="020B0604020202020204" pitchFamily="34" charset="0"/>
              </a:rPr>
              <a:t>唯一源泉</a:t>
            </a:r>
            <a:r>
              <a:rPr lang="zh-CN" altLang="en-US" sz="2400" b="1" dirty="0">
                <a:latin typeface="Arial" panose="020B0604020202020204" pitchFamily="34" charset="0"/>
              </a:rPr>
              <a:t>，它被资本家所无偿占有。</a:t>
            </a:r>
          </a:p>
        </p:txBody>
      </p:sp>
      <p:sp>
        <p:nvSpPr>
          <p:cNvPr id="286820" name="AutoShape 100"/>
          <p:cNvSpPr>
            <a:spLocks noChangeArrowheads="1"/>
          </p:cNvSpPr>
          <p:nvPr/>
        </p:nvSpPr>
        <p:spPr bwMode="auto">
          <a:xfrm rot="10800000">
            <a:off x="1727200" y="1484313"/>
            <a:ext cx="503238" cy="649287"/>
          </a:xfrm>
          <a:prstGeom prst="upArrow">
            <a:avLst>
              <a:gd name="adj1" fmla="val 50000"/>
              <a:gd name="adj2" fmla="val 32255"/>
            </a:avLst>
          </a:prstGeom>
          <a:solidFill>
            <a:srgbClr val="996633"/>
          </a:solidFill>
          <a:ln>
            <a:noFill/>
          </a:ln>
          <a:effectLst/>
          <a:extLs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107763" dir="13500000" algn="ctr" rotWithShape="0">
                    <a:schemeClr val="bg2">
                      <a:alpha val="50000"/>
                    </a:schemeClr>
                  </a:outerShdw>
                </a:effectLst>
              </a14:hiddenEffects>
            </a:ext>
          </a:extLst>
        </p:spPr>
        <p:txBody>
          <a:bodyPr rot="10800000" lIns="54000" tIns="46800" rIns="54000" anchor="ctr" anchorCtr="1"/>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marL="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9144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1371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18288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lnSpc>
                <a:spcPct val="70000"/>
              </a:lnSpc>
            </a:pPr>
            <a:r>
              <a:rPr lang="en-US" altLang="zh-CN" sz="2400">
                <a:solidFill>
                  <a:schemeClr val="bg1"/>
                </a:solidFill>
                <a:latin typeface="黑体" panose="02010609060101010101" pitchFamily="49" charset="-122"/>
                <a:ea typeface="黑体" panose="02010609060101010101" pitchFamily="49" charset="-122"/>
              </a:rPr>
              <a:t>c</a:t>
            </a:r>
          </a:p>
        </p:txBody>
      </p:sp>
      <p:sp>
        <p:nvSpPr>
          <p:cNvPr id="286821" name="AutoShape 101"/>
          <p:cNvSpPr>
            <a:spLocks noChangeArrowheads="1"/>
          </p:cNvSpPr>
          <p:nvPr/>
        </p:nvSpPr>
        <p:spPr bwMode="auto">
          <a:xfrm rot="10800000">
            <a:off x="4462463" y="1484313"/>
            <a:ext cx="503237" cy="649287"/>
          </a:xfrm>
          <a:prstGeom prst="upArrow">
            <a:avLst>
              <a:gd name="adj1" fmla="val 50000"/>
              <a:gd name="adj2" fmla="val 32256"/>
            </a:avLst>
          </a:prstGeom>
          <a:solidFill>
            <a:srgbClr val="666633"/>
          </a:solidFill>
          <a:ln>
            <a:noFill/>
          </a:ln>
          <a:effectLst/>
          <a:extLs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107763" dir="13500000" algn="ctr" rotWithShape="0">
                    <a:schemeClr val="bg2">
                      <a:alpha val="50000"/>
                    </a:schemeClr>
                  </a:outerShdw>
                </a:effectLst>
              </a14:hiddenEffects>
            </a:ext>
          </a:extLst>
        </p:spPr>
        <p:txBody>
          <a:bodyPr rot="10800000" lIns="54000" tIns="46800" rIns="54000" anchor="ctr" anchorCtr="1"/>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marL="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9144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1371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18288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lnSpc>
                <a:spcPct val="70000"/>
              </a:lnSpc>
            </a:pPr>
            <a:r>
              <a:rPr lang="en-US" altLang="zh-CN" sz="2400">
                <a:solidFill>
                  <a:schemeClr val="bg1"/>
                </a:solidFill>
                <a:latin typeface="黑体" panose="02010609060101010101" pitchFamily="49" charset="-122"/>
                <a:ea typeface="黑体" panose="02010609060101010101" pitchFamily="49" charset="-122"/>
              </a:rPr>
              <a:t>v</a:t>
            </a:r>
          </a:p>
        </p:txBody>
      </p:sp>
      <p:grpSp>
        <p:nvGrpSpPr>
          <p:cNvPr id="4" name="Group 107"/>
          <p:cNvGrpSpPr>
            <a:grpSpLocks/>
          </p:cNvGrpSpPr>
          <p:nvPr/>
        </p:nvGrpSpPr>
        <p:grpSpPr bwMode="auto">
          <a:xfrm>
            <a:off x="1978025" y="2665413"/>
            <a:ext cx="2735263" cy="287337"/>
            <a:chOff x="1338" y="1525"/>
            <a:chExt cx="1723" cy="181"/>
          </a:xfrm>
        </p:grpSpPr>
        <p:sp>
          <p:nvSpPr>
            <p:cNvPr id="286828" name="Line 108"/>
            <p:cNvSpPr>
              <a:spLocks noChangeShapeType="1"/>
            </p:cNvSpPr>
            <p:nvPr/>
          </p:nvSpPr>
          <p:spPr bwMode="auto">
            <a:xfrm>
              <a:off x="2789" y="1706"/>
              <a:ext cx="272" cy="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17961" dir="13500000" algn="ctr" rotWithShape="0">
                      <a:schemeClr val="tx1">
                        <a:gamma/>
                        <a:shade val="60000"/>
                        <a:invGamma/>
                      </a:schemeClr>
                    </a:outerShdw>
                  </a:effectLst>
                </a14:hiddenEffects>
              </a:ext>
            </a:extLst>
          </p:spPr>
          <p:txBody>
            <a:bodyPr tIns="46800" bIns="46800" anchor="ctr"/>
            <a:lstStyle/>
            <a:p>
              <a:endParaRPr lang="zh-CN" altLang="en-US"/>
            </a:p>
          </p:txBody>
        </p:sp>
        <p:sp>
          <p:nvSpPr>
            <p:cNvPr id="286829" name="Line 109"/>
            <p:cNvSpPr>
              <a:spLocks noChangeShapeType="1"/>
            </p:cNvSpPr>
            <p:nvPr/>
          </p:nvSpPr>
          <p:spPr bwMode="auto">
            <a:xfrm>
              <a:off x="1338" y="1706"/>
              <a:ext cx="272" cy="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17961" dir="13500000" algn="ctr" rotWithShape="0">
                      <a:schemeClr val="tx1">
                        <a:gamma/>
                        <a:shade val="60000"/>
                        <a:invGamma/>
                      </a:schemeClr>
                    </a:outerShdw>
                  </a:effectLst>
                </a14:hiddenEffects>
              </a:ext>
            </a:extLst>
          </p:spPr>
          <p:txBody>
            <a:bodyPr tIns="46800" bIns="46800" anchor="ctr"/>
            <a:lstStyle/>
            <a:p>
              <a:endParaRPr lang="zh-CN" altLang="en-US"/>
            </a:p>
          </p:txBody>
        </p:sp>
        <p:sp>
          <p:nvSpPr>
            <p:cNvPr id="286830" name="Line 110"/>
            <p:cNvSpPr>
              <a:spLocks noChangeShapeType="1"/>
            </p:cNvSpPr>
            <p:nvPr/>
          </p:nvSpPr>
          <p:spPr bwMode="auto">
            <a:xfrm flipV="1">
              <a:off x="1338" y="1525"/>
              <a:ext cx="0" cy="181"/>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17961" dir="13500000" algn="ctr" rotWithShape="0">
                      <a:schemeClr val="tx1">
                        <a:gamma/>
                        <a:shade val="60000"/>
                        <a:invGamma/>
                      </a:schemeClr>
                    </a:outerShdw>
                  </a:effectLst>
                </a14:hiddenEffects>
              </a:ext>
            </a:extLst>
          </p:spPr>
          <p:txBody>
            <a:bodyPr tIns="46800" bIns="46800" anchor="ctr"/>
            <a:lstStyle/>
            <a:p>
              <a:endParaRPr lang="zh-CN" altLang="en-US"/>
            </a:p>
          </p:txBody>
        </p:sp>
        <p:sp>
          <p:nvSpPr>
            <p:cNvPr id="286831" name="Line 111"/>
            <p:cNvSpPr>
              <a:spLocks noChangeShapeType="1"/>
            </p:cNvSpPr>
            <p:nvPr/>
          </p:nvSpPr>
          <p:spPr bwMode="auto">
            <a:xfrm flipV="1">
              <a:off x="3061" y="1525"/>
              <a:ext cx="0" cy="181"/>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17961" dir="13500000" algn="ctr" rotWithShape="0">
                      <a:schemeClr val="tx1">
                        <a:gamma/>
                        <a:shade val="60000"/>
                        <a:invGamma/>
                      </a:schemeClr>
                    </a:outerShdw>
                  </a:effectLst>
                </a14:hiddenEffects>
              </a:ext>
            </a:extLst>
          </p:spPr>
          <p:txBody>
            <a:bodyPr tIns="46800" bIns="46800" anchor="ctr"/>
            <a:lstStyle/>
            <a:p>
              <a:endParaRPr lang="zh-CN" altLang="en-US"/>
            </a:p>
          </p:txBody>
        </p:sp>
      </p:grpSp>
      <p:sp>
        <p:nvSpPr>
          <p:cNvPr id="286832" name="Rectangle 112"/>
          <p:cNvSpPr>
            <a:spLocks noChangeArrowheads="1"/>
          </p:cNvSpPr>
          <p:nvPr/>
        </p:nvSpPr>
        <p:spPr bwMode="auto">
          <a:xfrm>
            <a:off x="3132138" y="2201863"/>
            <a:ext cx="431800" cy="420687"/>
          </a:xfrm>
          <a:prstGeom prst="rect">
            <a:avLst/>
          </a:prstGeom>
          <a:gradFill rotWithShape="1">
            <a:gsLst>
              <a:gs pos="0">
                <a:srgbClr val="996600"/>
              </a:gs>
              <a:gs pos="100000">
                <a:srgbClr val="808000"/>
              </a:gs>
            </a:gsLst>
            <a:lin ang="0" scaled="1"/>
          </a:gradFill>
          <a:ln>
            <a:noFill/>
          </a:ln>
          <a:effectLst/>
          <a:extLs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17961" dir="2700000" algn="ctr" rotWithShape="0">
                    <a:srgbClr val="996600">
                      <a:gamma/>
                      <a:shade val="60000"/>
                      <a:invGamma/>
                    </a:srgbClr>
                  </a:outerShdw>
                </a:effectLst>
              </a14:hiddenEffects>
            </a:ext>
          </a:extLst>
        </p:spPr>
        <p:txBody>
          <a:bodyPr lIns="18000" tIns="10800" rIns="18000" bIns="46800">
            <a:spAutoFit/>
          </a:bodyPr>
          <a:lstStyle/>
          <a:p>
            <a:pPr algn="ctr">
              <a:lnSpc>
                <a:spcPct val="85000"/>
              </a:lnSpc>
            </a:pPr>
            <a:r>
              <a:rPr lang="en-US" altLang="zh-CN" sz="2800">
                <a:solidFill>
                  <a:schemeClr val="bg1"/>
                </a:solidFill>
              </a:rPr>
              <a:t>+ </a:t>
            </a:r>
          </a:p>
        </p:txBody>
      </p:sp>
      <p:sp>
        <p:nvSpPr>
          <p:cNvPr id="286805" name="Line 85"/>
          <p:cNvSpPr>
            <a:spLocks noChangeShapeType="1"/>
          </p:cNvSpPr>
          <p:nvPr/>
        </p:nvSpPr>
        <p:spPr bwMode="auto">
          <a:xfrm>
            <a:off x="1979613" y="2636838"/>
            <a:ext cx="0" cy="2447925"/>
          </a:xfrm>
          <a:prstGeom prst="line">
            <a:avLst/>
          </a:prstGeom>
          <a:noFill/>
          <a:ln w="38100">
            <a:solidFill>
              <a:srgbClr val="99663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17961" dir="13500000" algn="ctr" rotWithShape="0">
                    <a:srgbClr val="996633">
                      <a:gamma/>
                      <a:shade val="60000"/>
                      <a:invGamma/>
                    </a:srgbClr>
                  </a:outerShdw>
                </a:effectLst>
              </a14:hiddenEffects>
            </a:ext>
          </a:extLst>
        </p:spPr>
        <p:txBody>
          <a:bodyPr tIns="46800" bIns="46800" anchor="ctr"/>
          <a:lstStyle/>
          <a:p>
            <a:endParaRPr lang="zh-CN" altLang="en-US"/>
          </a:p>
        </p:txBody>
      </p:sp>
      <p:sp>
        <p:nvSpPr>
          <p:cNvPr id="286804" name="Line 84"/>
          <p:cNvSpPr>
            <a:spLocks noChangeShapeType="1"/>
          </p:cNvSpPr>
          <p:nvPr/>
        </p:nvSpPr>
        <p:spPr bwMode="auto">
          <a:xfrm>
            <a:off x="4716463" y="2636838"/>
            <a:ext cx="0" cy="2447925"/>
          </a:xfrm>
          <a:prstGeom prst="line">
            <a:avLst/>
          </a:prstGeom>
          <a:noFill/>
          <a:ln w="38100">
            <a:solidFill>
              <a:srgbClr val="66663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17961" dir="13500000" algn="ctr" rotWithShape="0">
                    <a:srgbClr val="666633">
                      <a:gamma/>
                      <a:shade val="60000"/>
                      <a:invGamma/>
                    </a:srgbClr>
                  </a:outerShdw>
                </a:effectLst>
              </a14:hiddenEffects>
            </a:ext>
          </a:extLst>
        </p:spPr>
        <p:txBody>
          <a:bodyPr tIns="46800" bIns="46800" anchor="ctr"/>
          <a:lstStyle/>
          <a:p>
            <a:endParaRPr lang="zh-CN" altLang="en-US"/>
          </a:p>
        </p:txBody>
      </p:sp>
      <p:sp>
        <p:nvSpPr>
          <p:cNvPr id="286729" name="AutoShape 9"/>
          <p:cNvSpPr>
            <a:spLocks noChangeArrowheads="1"/>
          </p:cNvSpPr>
          <p:nvPr/>
        </p:nvSpPr>
        <p:spPr bwMode="auto">
          <a:xfrm>
            <a:off x="3778250" y="4471988"/>
            <a:ext cx="503238" cy="611187"/>
          </a:xfrm>
          <a:prstGeom prst="downArrow">
            <a:avLst>
              <a:gd name="adj1" fmla="val 49898"/>
              <a:gd name="adj2" fmla="val 34602"/>
            </a:avLst>
          </a:prstGeom>
          <a:solidFill>
            <a:srgbClr val="E6D2BE"/>
          </a:solidFill>
          <a:ln>
            <a:noFill/>
          </a:ln>
          <a:effectLst>
            <a:prstShdw prst="shdw18" dist="17961" dir="13500000">
              <a:srgbClr val="E6D2BE">
                <a:gamma/>
                <a:shade val="60000"/>
                <a:invGamma/>
              </a:srgbClr>
            </a:prstShdw>
          </a:effectLst>
          <a:extLst>
            <a:ext uri="{91240B29-F687-4F45-9708-019B960494DF}">
              <a14:hiddenLine xmlns="" xmlns:a14="http://schemas.microsoft.com/office/drawing/2010/main" w="9525" algn="ctr">
                <a:solidFill>
                  <a:srgbClr val="4D4D4D"/>
                </a:solidFill>
                <a:miter lim="800000"/>
                <a:headEnd/>
                <a:tailEnd/>
              </a14:hiddenLine>
            </a:ext>
          </a:extLst>
        </p:spPr>
        <p:txBody>
          <a:bodyPr lIns="18000" tIns="46800" rIns="54000" bIns="46800" anchor="ctr"/>
          <a:lstStyle/>
          <a:p>
            <a:pPr>
              <a:lnSpc>
                <a:spcPct val="80000"/>
              </a:lnSpc>
            </a:pPr>
            <a:r>
              <a:rPr lang="zh-CN" altLang="en-US" sz="1800">
                <a:solidFill>
                  <a:srgbClr val="E6D2BE"/>
                </a:solidFill>
                <a:effectDag name="">
                  <a:cont type="tree" name="">
                    <a:effect ref="fillLine"/>
                    <a:outerShdw dist="38100" dir="13500000" algn="br">
                      <a:srgbClr val="FFF1E2"/>
                    </a:outerShdw>
                  </a:cont>
                  <a:cont type="tree" name="">
                    <a:effect ref="fillLine"/>
                    <a:outerShdw dist="38100" dir="2700000" algn="tl">
                      <a:srgbClr val="8A7D72"/>
                    </a:outerShdw>
                  </a:cont>
                  <a:effect ref="fillLine"/>
                </a:effectDag>
                <a:latin typeface="Arial" panose="020B0604020202020204" pitchFamily="34" charset="0"/>
                <a:ea typeface="楷体_GB2312" pitchFamily="49" charset="-122"/>
              </a:rPr>
              <a:t>创</a:t>
            </a:r>
          </a:p>
          <a:p>
            <a:pPr>
              <a:lnSpc>
                <a:spcPct val="80000"/>
              </a:lnSpc>
            </a:pPr>
            <a:r>
              <a:rPr lang="zh-CN" altLang="en-US" sz="1800">
                <a:solidFill>
                  <a:srgbClr val="E6D2BE"/>
                </a:solidFill>
                <a:effectDag name="">
                  <a:cont type="tree" name="">
                    <a:effect ref="fillLine"/>
                    <a:outerShdw dist="38100" dir="13500000" algn="br">
                      <a:srgbClr val="FFF1E2"/>
                    </a:outerShdw>
                  </a:cont>
                  <a:cont type="tree" name="">
                    <a:effect ref="fillLine"/>
                    <a:outerShdw dist="38100" dir="2700000" algn="tl">
                      <a:srgbClr val="8A7D72"/>
                    </a:outerShdw>
                  </a:cont>
                  <a:effect ref="fillLine"/>
                </a:effectDag>
                <a:latin typeface="Arial" panose="020B0604020202020204" pitchFamily="34" charset="0"/>
                <a:ea typeface="楷体_GB2312" pitchFamily="49" charset="-122"/>
              </a:rPr>
              <a:t>造</a:t>
            </a:r>
          </a:p>
        </p:txBody>
      </p:sp>
    </p:spTree>
    <p:extLst>
      <p:ext uri="{BB962C8B-B14F-4D97-AF65-F5344CB8AC3E}">
        <p14:creationId xmlns="" xmlns:p14="http://schemas.microsoft.com/office/powerpoint/2010/main" val="157294096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286810"/>
                                        </p:tgtEl>
                                        <p:attrNameLst>
                                          <p:attrName>style.visibility</p:attrName>
                                        </p:attrNameLst>
                                      </p:cBhvr>
                                      <p:to>
                                        <p:strVal val="visible"/>
                                      </p:to>
                                    </p:set>
                                    <p:anim calcmode="lin" valueType="num">
                                      <p:cBhvr>
                                        <p:cTn id="7" dur="1000" fill="hold"/>
                                        <p:tgtEl>
                                          <p:spTgt spid="286810"/>
                                        </p:tgtEl>
                                        <p:attrNameLst>
                                          <p:attrName>ppt_w</p:attrName>
                                        </p:attrNameLst>
                                      </p:cBhvr>
                                      <p:tavLst>
                                        <p:tav tm="0">
                                          <p:val>
                                            <p:fltVal val="0"/>
                                          </p:val>
                                        </p:tav>
                                        <p:tav tm="100000">
                                          <p:val>
                                            <p:strVal val="#ppt_w"/>
                                          </p:val>
                                        </p:tav>
                                      </p:tavLst>
                                    </p:anim>
                                    <p:anim calcmode="lin" valueType="num">
                                      <p:cBhvr>
                                        <p:cTn id="8" dur="1000" fill="hold"/>
                                        <p:tgtEl>
                                          <p:spTgt spid="286810"/>
                                        </p:tgtEl>
                                        <p:attrNameLst>
                                          <p:attrName>ppt_h</p:attrName>
                                        </p:attrNameLst>
                                      </p:cBhvr>
                                      <p:tavLst>
                                        <p:tav tm="0">
                                          <p:val>
                                            <p:strVal val="#ppt_h"/>
                                          </p:val>
                                        </p:tav>
                                        <p:tav tm="100000">
                                          <p:val>
                                            <p:strVal val="#ppt_h"/>
                                          </p:val>
                                        </p:tav>
                                      </p:tavLst>
                                    </p:anim>
                                  </p:childTnLst>
                                </p:cTn>
                              </p:par>
                            </p:childTnLst>
                          </p:cTn>
                        </p:par>
                        <p:par>
                          <p:cTn id="9" fill="hold" nodeType="afterGroup">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286802"/>
                                        </p:tgtEl>
                                        <p:attrNameLst>
                                          <p:attrName>style.visibility</p:attrName>
                                        </p:attrNameLst>
                                      </p:cBhvr>
                                      <p:to>
                                        <p:strVal val="visible"/>
                                      </p:to>
                                    </p:set>
                                    <p:animEffect transition="in" filter="fade">
                                      <p:cBhvr>
                                        <p:cTn id="12" dur="2000"/>
                                        <p:tgtEl>
                                          <p:spTgt spid="286802"/>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86803"/>
                                        </p:tgtEl>
                                        <p:attrNameLst>
                                          <p:attrName>style.visibility</p:attrName>
                                        </p:attrNameLst>
                                      </p:cBhvr>
                                      <p:to>
                                        <p:strVal val="visible"/>
                                      </p:to>
                                    </p:set>
                                    <p:animEffect transition="in" filter="fade">
                                      <p:cBhvr>
                                        <p:cTn id="15" dur="2000"/>
                                        <p:tgtEl>
                                          <p:spTgt spid="286803"/>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8" presetClass="emph" presetSubtype="0" fill="hold" grpId="1" nodeType="clickEffect">
                                  <p:stCondLst>
                                    <p:cond delay="0"/>
                                  </p:stCondLst>
                                  <p:childTnLst>
                                    <p:animRot by="21600000">
                                      <p:cBhvr>
                                        <p:cTn id="19" dur="2000" fill="hold"/>
                                        <p:tgtEl>
                                          <p:spTgt spid="286802"/>
                                        </p:tgtEl>
                                        <p:attrNameLst>
                                          <p:attrName>r</p:attrName>
                                        </p:attrNameLst>
                                      </p:cBhvr>
                                    </p:animRot>
                                  </p:childTnLst>
                                </p:cTn>
                              </p:par>
                            </p:childTnLst>
                          </p:cTn>
                        </p:par>
                        <p:par>
                          <p:cTn id="20" fill="hold" nodeType="afterGroup">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286820"/>
                                        </p:tgtEl>
                                        <p:attrNameLst>
                                          <p:attrName>style.visibility</p:attrName>
                                        </p:attrNameLst>
                                      </p:cBhvr>
                                      <p:to>
                                        <p:strVal val="visible"/>
                                      </p:to>
                                    </p:set>
                                    <p:animEffect transition="in" filter="wipe(up)">
                                      <p:cBhvr>
                                        <p:cTn id="23" dur="1000"/>
                                        <p:tgtEl>
                                          <p:spTgt spid="286820"/>
                                        </p:tgtEl>
                                      </p:cBhvr>
                                    </p:animEffect>
                                  </p:childTnLst>
                                </p:cTn>
                              </p:par>
                            </p:childTnLst>
                          </p:cTn>
                        </p:par>
                        <p:par>
                          <p:cTn id="24" fill="hold" nodeType="afterGroup">
                            <p:stCondLst>
                              <p:cond delay="3000"/>
                            </p:stCondLst>
                            <p:childTnLst>
                              <p:par>
                                <p:cTn id="25" presetID="10" presetClass="entr" presetSubtype="0" fill="hold" grpId="1" nodeType="afterEffect">
                                  <p:stCondLst>
                                    <p:cond delay="0"/>
                                  </p:stCondLst>
                                  <p:childTnLst>
                                    <p:set>
                                      <p:cBhvr>
                                        <p:cTn id="26" dur="1" fill="hold">
                                          <p:stCondLst>
                                            <p:cond delay="0"/>
                                          </p:stCondLst>
                                        </p:cTn>
                                        <p:tgtEl>
                                          <p:spTgt spid="286752"/>
                                        </p:tgtEl>
                                        <p:attrNameLst>
                                          <p:attrName>style.visibility</p:attrName>
                                        </p:attrNameLst>
                                      </p:cBhvr>
                                      <p:to>
                                        <p:strVal val="visible"/>
                                      </p:to>
                                    </p:set>
                                    <p:animEffect transition="in" filter="fade">
                                      <p:cBhvr>
                                        <p:cTn id="27" dur="2000"/>
                                        <p:tgtEl>
                                          <p:spTgt spid="28675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8" presetClass="emph" presetSubtype="0" fill="hold" nodeType="clickEffect">
                                  <p:stCondLst>
                                    <p:cond delay="0"/>
                                  </p:stCondLst>
                                  <p:childTnLst>
                                    <p:animRot by="21600000">
                                      <p:cBhvr>
                                        <p:cTn id="31" dur="2000" fill="hold"/>
                                        <p:tgtEl>
                                          <p:spTgt spid="286803"/>
                                        </p:tgtEl>
                                        <p:attrNameLst>
                                          <p:attrName>r</p:attrName>
                                        </p:attrNameLst>
                                      </p:cBhvr>
                                    </p:animRot>
                                  </p:childTnLst>
                                </p:cTn>
                              </p:par>
                            </p:childTnLst>
                          </p:cTn>
                        </p:par>
                        <p:par>
                          <p:cTn id="32" fill="hold" nodeType="afterGroup">
                            <p:stCondLst>
                              <p:cond delay="2000"/>
                            </p:stCondLst>
                            <p:childTnLst>
                              <p:par>
                                <p:cTn id="33" presetID="22" presetClass="entr" presetSubtype="1" fill="hold" nodeType="afterEffect">
                                  <p:stCondLst>
                                    <p:cond delay="0"/>
                                  </p:stCondLst>
                                  <p:childTnLst>
                                    <p:set>
                                      <p:cBhvr>
                                        <p:cTn id="34" dur="1" fill="hold">
                                          <p:stCondLst>
                                            <p:cond delay="0"/>
                                          </p:stCondLst>
                                        </p:cTn>
                                        <p:tgtEl>
                                          <p:spTgt spid="286821"/>
                                        </p:tgtEl>
                                        <p:attrNameLst>
                                          <p:attrName>style.visibility</p:attrName>
                                        </p:attrNameLst>
                                      </p:cBhvr>
                                      <p:to>
                                        <p:strVal val="visible"/>
                                      </p:to>
                                    </p:set>
                                    <p:animEffect transition="in" filter="wipe(up)">
                                      <p:cBhvr>
                                        <p:cTn id="35" dur="1000"/>
                                        <p:tgtEl>
                                          <p:spTgt spid="286821"/>
                                        </p:tgtEl>
                                      </p:cBhvr>
                                    </p:animEffect>
                                  </p:childTnLst>
                                </p:cTn>
                              </p:par>
                            </p:childTnLst>
                          </p:cTn>
                        </p:par>
                        <p:par>
                          <p:cTn id="36" fill="hold" nodeType="afterGroup">
                            <p:stCondLst>
                              <p:cond delay="3000"/>
                            </p:stCondLst>
                            <p:childTnLst>
                              <p:par>
                                <p:cTn id="37" presetID="10" presetClass="entr" presetSubtype="0" fill="hold" grpId="1" nodeType="afterEffect">
                                  <p:stCondLst>
                                    <p:cond delay="0"/>
                                  </p:stCondLst>
                                  <p:childTnLst>
                                    <p:set>
                                      <p:cBhvr>
                                        <p:cTn id="38" dur="1" fill="hold">
                                          <p:stCondLst>
                                            <p:cond delay="0"/>
                                          </p:stCondLst>
                                        </p:cTn>
                                        <p:tgtEl>
                                          <p:spTgt spid="286737"/>
                                        </p:tgtEl>
                                        <p:attrNameLst>
                                          <p:attrName>style.visibility</p:attrName>
                                        </p:attrNameLst>
                                      </p:cBhvr>
                                      <p:to>
                                        <p:strVal val="visible"/>
                                      </p:to>
                                    </p:set>
                                    <p:animEffect transition="in" filter="fade">
                                      <p:cBhvr>
                                        <p:cTn id="39" dur="2000"/>
                                        <p:tgtEl>
                                          <p:spTgt spid="286737"/>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6" presetClass="emph" presetSubtype="0" repeatCount="3000" fill="hold" grpId="0" nodeType="clickEffect">
                                  <p:stCondLst>
                                    <p:cond delay="0"/>
                                  </p:stCondLst>
                                  <p:childTnLst>
                                    <p:animEffect transition="out" filter="fade">
                                      <p:cBhvr>
                                        <p:cTn id="43" dur="500" tmFilter="0, 0; .2, .5; .8, .5; 1, 0"/>
                                        <p:tgtEl>
                                          <p:spTgt spid="286752"/>
                                        </p:tgtEl>
                                      </p:cBhvr>
                                    </p:animEffect>
                                    <p:animScale>
                                      <p:cBhvr>
                                        <p:cTn id="44" dur="250" autoRev="1" fill="hold"/>
                                        <p:tgtEl>
                                          <p:spTgt spid="286752"/>
                                        </p:tgtEl>
                                      </p:cBhvr>
                                      <p:by x="105000" y="105000"/>
                                    </p:animScale>
                                  </p:childTnLst>
                                </p:cTn>
                              </p:par>
                            </p:childTnLst>
                          </p:cTn>
                        </p:par>
                        <p:par>
                          <p:cTn id="45" fill="hold" nodeType="afterGroup">
                            <p:stCondLst>
                              <p:cond delay="1500"/>
                            </p:stCondLst>
                            <p:childTnLst>
                              <p:par>
                                <p:cTn id="46" presetID="10" presetClass="entr" presetSubtype="0" fill="hold" grpId="0" nodeType="afterEffect">
                                  <p:stCondLst>
                                    <p:cond delay="0"/>
                                  </p:stCondLst>
                                  <p:childTnLst>
                                    <p:set>
                                      <p:cBhvr>
                                        <p:cTn id="47" dur="1" fill="hold">
                                          <p:stCondLst>
                                            <p:cond delay="0"/>
                                          </p:stCondLst>
                                        </p:cTn>
                                        <p:tgtEl>
                                          <p:spTgt spid="286832"/>
                                        </p:tgtEl>
                                        <p:attrNameLst>
                                          <p:attrName>style.visibility</p:attrName>
                                        </p:attrNameLst>
                                      </p:cBhvr>
                                      <p:to>
                                        <p:strVal val="visible"/>
                                      </p:to>
                                    </p:set>
                                    <p:animEffect transition="in" filter="fade">
                                      <p:cBhvr>
                                        <p:cTn id="48" dur="2000"/>
                                        <p:tgtEl>
                                          <p:spTgt spid="286832"/>
                                        </p:tgtEl>
                                      </p:cBhvr>
                                    </p:animEffect>
                                  </p:childTnLst>
                                </p:cTn>
                              </p:par>
                            </p:childTnLst>
                          </p:cTn>
                        </p:par>
                        <p:par>
                          <p:cTn id="49" fill="hold" nodeType="afterGroup">
                            <p:stCondLst>
                              <p:cond delay="3500"/>
                            </p:stCondLst>
                            <p:childTnLst>
                              <p:par>
                                <p:cTn id="50" presetID="26" presetClass="emph" presetSubtype="0" repeatCount="3000" fill="hold" grpId="0" nodeType="afterEffect">
                                  <p:stCondLst>
                                    <p:cond delay="0"/>
                                  </p:stCondLst>
                                  <p:childTnLst>
                                    <p:animEffect transition="out" filter="fade">
                                      <p:cBhvr>
                                        <p:cTn id="51" dur="500" tmFilter="0, 0; .2, .5; .8, .5; 1, 0"/>
                                        <p:tgtEl>
                                          <p:spTgt spid="286737"/>
                                        </p:tgtEl>
                                      </p:cBhvr>
                                    </p:animEffect>
                                    <p:animScale>
                                      <p:cBhvr>
                                        <p:cTn id="52" dur="250" autoRev="1" fill="hold"/>
                                        <p:tgtEl>
                                          <p:spTgt spid="286737"/>
                                        </p:tgtEl>
                                      </p:cBhvr>
                                      <p:by x="105000" y="105000"/>
                                    </p:animScale>
                                  </p:childTnLst>
                                </p:cTn>
                              </p:par>
                            </p:childTnLst>
                          </p:cTn>
                        </p:par>
                        <p:par>
                          <p:cTn id="53" fill="hold" nodeType="afterGroup">
                            <p:stCondLst>
                              <p:cond delay="5000"/>
                            </p:stCondLst>
                            <p:childTnLst>
                              <p:par>
                                <p:cTn id="54" presetID="22" presetClass="entr" presetSubtype="1" fill="hold" nodeType="afterEffect">
                                  <p:stCondLst>
                                    <p:cond delay="0"/>
                                  </p:stCondLst>
                                  <p:childTnLst>
                                    <p:set>
                                      <p:cBhvr>
                                        <p:cTn id="55" dur="1" fill="hold">
                                          <p:stCondLst>
                                            <p:cond delay="0"/>
                                          </p:stCondLst>
                                        </p:cTn>
                                        <p:tgtEl>
                                          <p:spTgt spid="4"/>
                                        </p:tgtEl>
                                        <p:attrNameLst>
                                          <p:attrName>style.visibility</p:attrName>
                                        </p:attrNameLst>
                                      </p:cBhvr>
                                      <p:to>
                                        <p:strVal val="visible"/>
                                      </p:to>
                                    </p:set>
                                    <p:animEffect transition="in" filter="wipe(up)">
                                      <p:cBhvr>
                                        <p:cTn id="56" dur="1000"/>
                                        <p:tgtEl>
                                          <p:spTgt spid="4"/>
                                        </p:tgtEl>
                                      </p:cBhvr>
                                    </p:animEffect>
                                  </p:childTnLst>
                                </p:cTn>
                              </p:par>
                            </p:childTnLst>
                          </p:cTn>
                        </p:par>
                        <p:par>
                          <p:cTn id="57" fill="hold" nodeType="afterGroup">
                            <p:stCondLst>
                              <p:cond delay="6000"/>
                            </p:stCondLst>
                            <p:childTnLst>
                              <p:par>
                                <p:cTn id="58" presetID="10" presetClass="entr" presetSubtype="0" fill="hold" nodeType="afterEffect">
                                  <p:stCondLst>
                                    <p:cond delay="0"/>
                                  </p:stCondLst>
                                  <p:childTnLst>
                                    <p:set>
                                      <p:cBhvr>
                                        <p:cTn id="59" dur="1" fill="hold">
                                          <p:stCondLst>
                                            <p:cond delay="0"/>
                                          </p:stCondLst>
                                        </p:cTn>
                                        <p:tgtEl>
                                          <p:spTgt spid="286730"/>
                                        </p:tgtEl>
                                        <p:attrNameLst>
                                          <p:attrName>style.visibility</p:attrName>
                                        </p:attrNameLst>
                                      </p:cBhvr>
                                      <p:to>
                                        <p:strVal val="visible"/>
                                      </p:to>
                                    </p:set>
                                    <p:animEffect transition="in" filter="fade">
                                      <p:cBhvr>
                                        <p:cTn id="60" dur="2000"/>
                                        <p:tgtEl>
                                          <p:spTgt spid="286730"/>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22" presetClass="entr" presetSubtype="1" fill="hold" grpId="0" nodeType="clickEffect">
                                  <p:stCondLst>
                                    <p:cond delay="0"/>
                                  </p:stCondLst>
                                  <p:childTnLst>
                                    <p:set>
                                      <p:cBhvr>
                                        <p:cTn id="64" dur="1" fill="hold">
                                          <p:stCondLst>
                                            <p:cond delay="0"/>
                                          </p:stCondLst>
                                        </p:cTn>
                                        <p:tgtEl>
                                          <p:spTgt spid="286805"/>
                                        </p:tgtEl>
                                        <p:attrNameLst>
                                          <p:attrName>style.visibility</p:attrName>
                                        </p:attrNameLst>
                                      </p:cBhvr>
                                      <p:to>
                                        <p:strVal val="visible"/>
                                      </p:to>
                                    </p:set>
                                    <p:animEffect transition="in" filter="wipe(up)">
                                      <p:cBhvr>
                                        <p:cTn id="65" dur="1000"/>
                                        <p:tgtEl>
                                          <p:spTgt spid="286805"/>
                                        </p:tgtEl>
                                      </p:cBhvr>
                                    </p:animEffect>
                                  </p:childTnLst>
                                </p:cTn>
                              </p:par>
                            </p:childTnLst>
                          </p:cTn>
                        </p:par>
                        <p:par>
                          <p:cTn id="66" fill="hold" nodeType="afterGroup">
                            <p:stCondLst>
                              <p:cond delay="1000"/>
                            </p:stCondLst>
                            <p:childTnLst>
                              <p:par>
                                <p:cTn id="67" presetID="10" presetClass="entr" presetSubtype="0" fill="hold" nodeType="afterEffect">
                                  <p:stCondLst>
                                    <p:cond delay="0"/>
                                  </p:stCondLst>
                                  <p:childTnLst>
                                    <p:set>
                                      <p:cBhvr>
                                        <p:cTn id="68" dur="1" fill="hold">
                                          <p:stCondLst>
                                            <p:cond delay="0"/>
                                          </p:stCondLst>
                                        </p:cTn>
                                        <p:tgtEl>
                                          <p:spTgt spid="286808"/>
                                        </p:tgtEl>
                                        <p:attrNameLst>
                                          <p:attrName>style.visibility</p:attrName>
                                        </p:attrNameLst>
                                      </p:cBhvr>
                                      <p:to>
                                        <p:strVal val="visible"/>
                                      </p:to>
                                    </p:set>
                                    <p:animEffect transition="in" filter="fade">
                                      <p:cBhvr>
                                        <p:cTn id="69" dur="2000"/>
                                        <p:tgtEl>
                                          <p:spTgt spid="286808"/>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22" presetClass="entr" presetSubtype="1" fill="hold" grpId="0" nodeType="clickEffect">
                                  <p:stCondLst>
                                    <p:cond delay="0"/>
                                  </p:stCondLst>
                                  <p:childTnLst>
                                    <p:set>
                                      <p:cBhvr>
                                        <p:cTn id="73" dur="1" fill="hold">
                                          <p:stCondLst>
                                            <p:cond delay="0"/>
                                          </p:stCondLst>
                                        </p:cTn>
                                        <p:tgtEl>
                                          <p:spTgt spid="286804"/>
                                        </p:tgtEl>
                                        <p:attrNameLst>
                                          <p:attrName>style.visibility</p:attrName>
                                        </p:attrNameLst>
                                      </p:cBhvr>
                                      <p:to>
                                        <p:strVal val="visible"/>
                                      </p:to>
                                    </p:set>
                                    <p:animEffect transition="in" filter="wipe(up)">
                                      <p:cBhvr>
                                        <p:cTn id="74" dur="1000"/>
                                        <p:tgtEl>
                                          <p:spTgt spid="286804"/>
                                        </p:tgtEl>
                                      </p:cBhvr>
                                    </p:animEffect>
                                  </p:childTnLst>
                                </p:cTn>
                              </p:par>
                            </p:childTnLst>
                          </p:cTn>
                        </p:par>
                        <p:par>
                          <p:cTn id="75" fill="hold" nodeType="afterGroup">
                            <p:stCondLst>
                              <p:cond delay="1000"/>
                            </p:stCondLst>
                            <p:childTnLst>
                              <p:par>
                                <p:cTn id="76" presetID="10" presetClass="entr" presetSubtype="0" fill="hold" nodeType="afterEffect">
                                  <p:stCondLst>
                                    <p:cond delay="0"/>
                                  </p:stCondLst>
                                  <p:childTnLst>
                                    <p:set>
                                      <p:cBhvr>
                                        <p:cTn id="77" dur="1" fill="hold">
                                          <p:stCondLst>
                                            <p:cond delay="0"/>
                                          </p:stCondLst>
                                        </p:cTn>
                                        <p:tgtEl>
                                          <p:spTgt spid="286809"/>
                                        </p:tgtEl>
                                        <p:attrNameLst>
                                          <p:attrName>style.visibility</p:attrName>
                                        </p:attrNameLst>
                                      </p:cBhvr>
                                      <p:to>
                                        <p:strVal val="visible"/>
                                      </p:to>
                                    </p:set>
                                    <p:animEffect transition="in" filter="fade">
                                      <p:cBhvr>
                                        <p:cTn id="78" dur="2000"/>
                                        <p:tgtEl>
                                          <p:spTgt spid="286809"/>
                                        </p:tgtEl>
                                      </p:cBhvr>
                                    </p:animEffect>
                                  </p:childTnLst>
                                </p:cTn>
                              </p:par>
                            </p:childTnLst>
                          </p:cTn>
                        </p:par>
                      </p:childTnLst>
                    </p:cTn>
                  </p:par>
                  <p:par>
                    <p:cTn id="79" fill="hold" nodeType="clickPar">
                      <p:stCondLst>
                        <p:cond delay="indefinite"/>
                      </p:stCondLst>
                      <p:childTnLst>
                        <p:par>
                          <p:cTn id="80" fill="hold" nodeType="withGroup">
                            <p:stCondLst>
                              <p:cond delay="0"/>
                            </p:stCondLst>
                            <p:childTnLst>
                              <p:par>
                                <p:cTn id="81" presetID="22" presetClass="entr" presetSubtype="1" fill="hold" nodeType="clickEffect">
                                  <p:stCondLst>
                                    <p:cond delay="0"/>
                                  </p:stCondLst>
                                  <p:childTnLst>
                                    <p:set>
                                      <p:cBhvr>
                                        <p:cTn id="82" dur="1" fill="hold">
                                          <p:stCondLst>
                                            <p:cond delay="0"/>
                                          </p:stCondLst>
                                        </p:cTn>
                                        <p:tgtEl>
                                          <p:spTgt spid="286811"/>
                                        </p:tgtEl>
                                        <p:attrNameLst>
                                          <p:attrName>style.visibility</p:attrName>
                                        </p:attrNameLst>
                                      </p:cBhvr>
                                      <p:to>
                                        <p:strVal val="visible"/>
                                      </p:to>
                                    </p:set>
                                    <p:animEffect transition="in" filter="wipe(up)">
                                      <p:cBhvr>
                                        <p:cTn id="83" dur="1000"/>
                                        <p:tgtEl>
                                          <p:spTgt spid="2868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37" grpId="0" animBg="1"/>
      <p:bldP spid="286737" grpId="1" animBg="1"/>
      <p:bldP spid="286752" grpId="0" animBg="1"/>
      <p:bldP spid="286752" grpId="1" animBg="1"/>
      <p:bldP spid="286802" grpId="0" animBg="1"/>
      <p:bldP spid="286802" grpId="1" animBg="1"/>
      <p:bldP spid="286803" grpId="0" animBg="1"/>
      <p:bldP spid="286810" grpId="0" animBg="1"/>
      <p:bldP spid="286820" grpId="0" animBg="1"/>
      <p:bldP spid="286832" grpId="0" animBg="1"/>
      <p:bldP spid="286805" grpId="0" animBg="1"/>
      <p:bldP spid="286804"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lgn="just">
              <a:lnSpc>
                <a:spcPct val="150000"/>
              </a:lnSpc>
            </a:pPr>
            <a:r>
              <a:rPr lang="zh-CN" altLang="en-US" b="1" dirty="0"/>
              <a:t>区分不变资本和可变资本的意义在于：</a:t>
            </a:r>
          </a:p>
          <a:p>
            <a:pPr marL="514350" indent="-514350" algn="just">
              <a:lnSpc>
                <a:spcPct val="150000"/>
              </a:lnSpc>
              <a:buFont typeface="+mj-ea"/>
              <a:buAutoNum type="circleNumDbPlain"/>
            </a:pPr>
            <a:r>
              <a:rPr lang="zh-CN" altLang="en-US" b="1" dirty="0" smtClean="0"/>
              <a:t>揭示</a:t>
            </a:r>
            <a:r>
              <a:rPr lang="zh-CN" altLang="en-US" b="1" dirty="0"/>
              <a:t>了可变资本是剩余价值的真正来源，从而揭示了资本主义剥削的实质。</a:t>
            </a:r>
          </a:p>
          <a:p>
            <a:pPr marL="514350" indent="-514350" algn="just">
              <a:lnSpc>
                <a:spcPct val="150000"/>
              </a:lnSpc>
              <a:buFont typeface="+mj-ea"/>
              <a:buAutoNum type="circleNumDbPlain"/>
            </a:pPr>
            <a:r>
              <a:rPr lang="zh-CN" altLang="en-US" b="1" dirty="0" smtClean="0"/>
              <a:t>为</a:t>
            </a:r>
            <a:r>
              <a:rPr lang="zh-CN" altLang="en-US" b="1" dirty="0"/>
              <a:t>确定资本家对工人的剥削程度提供了科学依据</a:t>
            </a:r>
            <a:r>
              <a:rPr lang="zh-CN" altLang="en-US" b="1" dirty="0" smtClean="0"/>
              <a:t>。</a:t>
            </a:r>
            <a:endParaRPr lang="zh-CN" altLang="en-US" b="1" dirty="0"/>
          </a:p>
        </p:txBody>
      </p:sp>
      <p:sp>
        <p:nvSpPr>
          <p:cNvPr id="5" name="Rectangle 2"/>
          <p:cNvSpPr>
            <a:spLocks noGrp="1" noChangeArrowheads="1"/>
          </p:cNvSpPr>
          <p:nvPr>
            <p:ph type="title"/>
          </p:nvPr>
        </p:nvSpPr>
        <p:spPr>
          <a:xfrm>
            <a:off x="983410" y="474663"/>
            <a:ext cx="5089585" cy="790575"/>
          </a:xfrm>
          <a:solidFill>
            <a:schemeClr val="accent3">
              <a:lumMod val="65000"/>
            </a:schemeClr>
          </a:solidFill>
          <a:scene3d>
            <a:camera prst="orthographicFront"/>
            <a:lightRig rig="threePt" dir="t"/>
          </a:scene3d>
          <a:sp3d>
            <a:bevelT/>
          </a:sp3d>
        </p:spPr>
        <p:style>
          <a:lnRef idx="1">
            <a:schemeClr val="accent5"/>
          </a:lnRef>
          <a:fillRef idx="2">
            <a:schemeClr val="accent5"/>
          </a:fillRef>
          <a:effectRef idx="1">
            <a:schemeClr val="accent5"/>
          </a:effectRef>
          <a:fontRef idx="minor">
            <a:schemeClr val="dk1"/>
          </a:fontRef>
        </p:style>
        <p:txBody>
          <a:bodyPr/>
          <a:lstStyle/>
          <a:p>
            <a:r>
              <a:rPr lang="zh-CN" altLang="en-US" sz="3200" dirty="0" smtClean="0">
                <a:latin typeface="隶书" panose="02010509060101010101" pitchFamily="49" charset="-122"/>
                <a:ea typeface="隶书" panose="02010509060101010101" pitchFamily="49" charset="-122"/>
              </a:rPr>
              <a:t> ３</a:t>
            </a:r>
            <a:r>
              <a:rPr lang="en-US" altLang="zh-CN" sz="3200" dirty="0" smtClean="0">
                <a:latin typeface="隶书" panose="02010509060101010101" pitchFamily="49" charset="-122"/>
                <a:ea typeface="隶书" panose="02010509060101010101" pitchFamily="49" charset="-122"/>
              </a:rPr>
              <a:t>.</a:t>
            </a:r>
            <a:r>
              <a:rPr lang="zh-CN" altLang="en-US" sz="3200" dirty="0" smtClean="0">
                <a:latin typeface="隶书" panose="02010509060101010101" pitchFamily="49" charset="-122"/>
                <a:ea typeface="隶书" panose="02010509060101010101" pitchFamily="49" charset="-122"/>
              </a:rPr>
              <a:t>不变资本与可变资本</a:t>
            </a:r>
            <a:endParaRPr lang="zh-CN" altLang="en-US" sz="3200" dirty="0">
              <a:latin typeface="隶书" panose="02010509060101010101" pitchFamily="49" charset="-122"/>
              <a:ea typeface="隶书" panose="02010509060101010101" pitchFamily="49" charset="-122"/>
            </a:endParaRPr>
          </a:p>
        </p:txBody>
      </p:sp>
    </p:spTree>
    <p:extLst>
      <p:ext uri="{BB962C8B-B14F-4D97-AF65-F5344CB8AC3E}">
        <p14:creationId xmlns="" xmlns:p14="http://schemas.microsoft.com/office/powerpoint/2010/main" val="151299851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3" name="Rectangle 3"/>
          <p:cNvSpPr>
            <a:spLocks noGrp="1" noChangeArrowheads="1"/>
          </p:cNvSpPr>
          <p:nvPr>
            <p:ph type="body" idx="1"/>
          </p:nvPr>
        </p:nvSpPr>
        <p:spPr>
          <a:xfrm>
            <a:off x="611560" y="1700808"/>
            <a:ext cx="7992120" cy="4248894"/>
          </a:xfrm>
        </p:spPr>
        <p:txBody>
          <a:bodyPr/>
          <a:lstStyle/>
          <a:p>
            <a:pPr algn="just">
              <a:lnSpc>
                <a:spcPct val="150000"/>
              </a:lnSpc>
            </a:pPr>
            <a:r>
              <a:rPr lang="zh-CN" altLang="en-US" sz="2800" b="1" dirty="0" smtClean="0">
                <a:solidFill>
                  <a:srgbClr val="990000"/>
                </a:solidFill>
                <a:latin typeface="黑体" panose="02010609060101010101" pitchFamily="49" charset="-122"/>
              </a:rPr>
              <a:t>剩余价值率</a:t>
            </a:r>
            <a:r>
              <a:rPr lang="zh-CN" altLang="en-US" sz="2800" b="1" dirty="0">
                <a:latin typeface="黑体" panose="02010609060101010101" pitchFamily="49" charset="-122"/>
              </a:rPr>
              <a:t>是剩余价值与可变资本的比率，反映了资本家对工人的剥削程度。</a:t>
            </a:r>
            <a:r>
              <a:rPr lang="zh-CN" altLang="en-US" sz="2800" b="1" dirty="0">
                <a:effectLst>
                  <a:outerShdw blurRad="38100" dist="38100" dir="2700000" algn="tl">
                    <a:srgbClr val="FFFFFF"/>
                  </a:outerShdw>
                </a:effectLst>
                <a:latin typeface="黑体" panose="02010609060101010101" pitchFamily="49" charset="-122"/>
              </a:rPr>
              <a:t> </a:t>
            </a:r>
          </a:p>
          <a:p>
            <a:pPr algn="just">
              <a:lnSpc>
                <a:spcPct val="150000"/>
              </a:lnSpc>
            </a:pPr>
            <a:r>
              <a:rPr lang="en-US" altLang="zh-CN" sz="2800" b="1" dirty="0" smtClean="0"/>
              <a:t>m</a:t>
            </a:r>
            <a:r>
              <a:rPr lang="en-US" altLang="zh-CN" sz="2800" b="1" dirty="0"/>
              <a:t>′= m</a:t>
            </a:r>
            <a:r>
              <a:rPr lang="zh-CN" altLang="en-US" sz="2800" b="1" dirty="0"/>
              <a:t>（剩余价值）</a:t>
            </a:r>
            <a:r>
              <a:rPr lang="en-US" altLang="zh-CN" sz="2800" b="1" dirty="0"/>
              <a:t>/ v</a:t>
            </a:r>
            <a:r>
              <a:rPr lang="zh-CN" altLang="en-US" sz="2800" b="1" dirty="0"/>
              <a:t>（可变资本）</a:t>
            </a:r>
          </a:p>
          <a:p>
            <a:pPr algn="just">
              <a:lnSpc>
                <a:spcPct val="150000"/>
              </a:lnSpc>
            </a:pPr>
            <a:r>
              <a:rPr lang="en-US" altLang="zh-CN" sz="2800" b="1" dirty="0" smtClean="0"/>
              <a:t>m</a:t>
            </a:r>
            <a:r>
              <a:rPr lang="en-US" altLang="zh-CN" sz="2800" b="1" dirty="0"/>
              <a:t>′= </a:t>
            </a:r>
            <a:r>
              <a:rPr lang="zh-CN" altLang="en-US" sz="2800" b="1" dirty="0"/>
              <a:t>剩余劳动 </a:t>
            </a:r>
            <a:r>
              <a:rPr lang="en-US" altLang="zh-CN" sz="2800" b="1" dirty="0"/>
              <a:t>/ </a:t>
            </a:r>
            <a:r>
              <a:rPr lang="zh-CN" altLang="en-US" sz="2800" b="1" dirty="0" smtClean="0"/>
              <a:t>必要劳动（物化劳动） </a:t>
            </a:r>
            <a:endParaRPr lang="en-US" altLang="zh-CN" sz="2800" b="1" dirty="0" smtClean="0"/>
          </a:p>
          <a:p>
            <a:pPr marL="0" indent="0" algn="just">
              <a:lnSpc>
                <a:spcPct val="150000"/>
              </a:lnSpc>
              <a:buNone/>
            </a:pPr>
            <a:r>
              <a:rPr lang="zh-CN" altLang="en-US" sz="2800" b="1" dirty="0"/>
              <a:t>　</a:t>
            </a:r>
            <a:r>
              <a:rPr lang="zh-CN" altLang="en-US" sz="2800" b="1" dirty="0" smtClean="0"/>
              <a:t>　</a:t>
            </a:r>
            <a:r>
              <a:rPr lang="en-US" altLang="zh-CN" sz="2800" b="1" dirty="0" smtClean="0"/>
              <a:t>= </a:t>
            </a:r>
            <a:r>
              <a:rPr lang="zh-CN" altLang="en-US" sz="2800" b="1" dirty="0"/>
              <a:t>剩余劳动时间 </a:t>
            </a:r>
            <a:r>
              <a:rPr lang="en-US" altLang="zh-CN" sz="2800" b="1" dirty="0"/>
              <a:t>/ </a:t>
            </a:r>
            <a:r>
              <a:rPr lang="zh-CN" altLang="en-US" sz="2800" b="1" dirty="0"/>
              <a:t>必要劳动时间 </a:t>
            </a:r>
            <a:r>
              <a:rPr lang="zh-CN" altLang="en-US" sz="2800" b="1" dirty="0" smtClean="0"/>
              <a:t>（活劳动）</a:t>
            </a:r>
            <a:endParaRPr lang="zh-CN" altLang="en-US" sz="2800" b="1" dirty="0"/>
          </a:p>
        </p:txBody>
      </p:sp>
      <p:sp>
        <p:nvSpPr>
          <p:cNvPr id="5" name="Rectangle 2"/>
          <p:cNvSpPr>
            <a:spLocks noGrp="1" noChangeArrowheads="1"/>
          </p:cNvSpPr>
          <p:nvPr>
            <p:ph type="title"/>
          </p:nvPr>
        </p:nvSpPr>
        <p:spPr>
          <a:xfrm>
            <a:off x="983411" y="474663"/>
            <a:ext cx="3217654" cy="790575"/>
          </a:xfrm>
          <a:solidFill>
            <a:schemeClr val="accent3">
              <a:lumMod val="65000"/>
            </a:schemeClr>
          </a:solidFill>
          <a:scene3d>
            <a:camera prst="orthographicFront"/>
            <a:lightRig rig="threePt" dir="t"/>
          </a:scene3d>
          <a:sp3d>
            <a:bevelT/>
          </a:sp3d>
        </p:spPr>
        <p:style>
          <a:lnRef idx="1">
            <a:schemeClr val="accent5"/>
          </a:lnRef>
          <a:fillRef idx="2">
            <a:schemeClr val="accent5"/>
          </a:fillRef>
          <a:effectRef idx="1">
            <a:schemeClr val="accent5"/>
          </a:effectRef>
          <a:fontRef idx="minor">
            <a:schemeClr val="dk1"/>
          </a:fontRef>
        </p:style>
        <p:txBody>
          <a:bodyPr/>
          <a:lstStyle/>
          <a:p>
            <a:pPr algn="l"/>
            <a:r>
              <a:rPr lang="zh-CN" altLang="en-US" sz="3200" dirty="0" smtClean="0">
                <a:latin typeface="隶书" panose="02010509060101010101" pitchFamily="49" charset="-122"/>
                <a:ea typeface="隶书" panose="02010509060101010101" pitchFamily="49" charset="-122"/>
              </a:rPr>
              <a:t> ４</a:t>
            </a:r>
            <a:r>
              <a:rPr lang="en-US" altLang="zh-CN" sz="3200" dirty="0" smtClean="0">
                <a:latin typeface="隶书" panose="02010509060101010101" pitchFamily="49" charset="-122"/>
                <a:ea typeface="隶书" panose="02010509060101010101" pitchFamily="49" charset="-122"/>
              </a:rPr>
              <a:t>.</a:t>
            </a:r>
            <a:r>
              <a:rPr lang="zh-CN" altLang="en-US" sz="3200" dirty="0" smtClean="0">
                <a:latin typeface="隶书" panose="02010509060101010101" pitchFamily="49" charset="-122"/>
                <a:ea typeface="隶书" panose="02010509060101010101" pitchFamily="49" charset="-122"/>
              </a:rPr>
              <a:t>剩余价值率</a:t>
            </a:r>
            <a:endParaRPr lang="zh-CN" altLang="en-US" sz="3600" dirty="0">
              <a:latin typeface="隶书" panose="02010509060101010101" pitchFamily="49" charset="-122"/>
              <a:ea typeface="隶书" panose="02010509060101010101" pitchFamily="49" charset="-122"/>
            </a:endParaRPr>
          </a:p>
        </p:txBody>
      </p:sp>
    </p:spTree>
    <p:extLst>
      <p:ext uri="{BB962C8B-B14F-4D97-AF65-F5344CB8AC3E}">
        <p14:creationId xmlns="" xmlns:p14="http://schemas.microsoft.com/office/powerpoint/2010/main" val="19215589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68963">
                                            <p:txEl>
                                              <p:pRg st="0" end="0"/>
                                            </p:txEl>
                                          </p:spTgt>
                                        </p:tgtEl>
                                        <p:attrNameLst>
                                          <p:attrName>style.visibility</p:attrName>
                                        </p:attrNameLst>
                                      </p:cBhvr>
                                      <p:to>
                                        <p:strVal val="visible"/>
                                      </p:to>
                                    </p:set>
                                    <p:animEffect transition="in" filter="wipe(left)">
                                      <p:cBhvr>
                                        <p:cTn id="7" dur="1000"/>
                                        <p:tgtEl>
                                          <p:spTgt spid="168963">
                                            <p:txEl>
                                              <p:pRg st="0" end="0"/>
                                            </p:txEl>
                                          </p:spTgt>
                                        </p:tgtEl>
                                      </p:cBhvr>
                                    </p:animEffect>
                                  </p:childTnLst>
                                </p:cTn>
                              </p:par>
                            </p:childTnLst>
                          </p:cTn>
                        </p:par>
                        <p:par>
                          <p:cTn id="8" fill="hold" nodeType="afterGroup">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168963">
                                            <p:txEl>
                                              <p:pRg st="1" end="1"/>
                                            </p:txEl>
                                          </p:spTgt>
                                        </p:tgtEl>
                                        <p:attrNameLst>
                                          <p:attrName>style.visibility</p:attrName>
                                        </p:attrNameLst>
                                      </p:cBhvr>
                                      <p:to>
                                        <p:strVal val="visible"/>
                                      </p:to>
                                    </p:set>
                                    <p:animEffect transition="in" filter="wipe(left)">
                                      <p:cBhvr>
                                        <p:cTn id="11" dur="1000"/>
                                        <p:tgtEl>
                                          <p:spTgt spid="168963">
                                            <p:txEl>
                                              <p:pRg st="1" end="1"/>
                                            </p:txEl>
                                          </p:spTgt>
                                        </p:tgtEl>
                                      </p:cBhvr>
                                    </p:animEffect>
                                  </p:childTnLst>
                                </p:cTn>
                              </p:par>
                            </p:childTnLst>
                          </p:cTn>
                        </p:par>
                        <p:par>
                          <p:cTn id="12" fill="hold" nodeType="afterGroup">
                            <p:stCondLst>
                              <p:cond delay="2000"/>
                            </p:stCondLst>
                            <p:childTnLst>
                              <p:par>
                                <p:cTn id="13" presetID="22" presetClass="entr" presetSubtype="8" fill="hold" grpId="0" nodeType="afterEffect">
                                  <p:stCondLst>
                                    <p:cond delay="0"/>
                                  </p:stCondLst>
                                  <p:childTnLst>
                                    <p:set>
                                      <p:cBhvr>
                                        <p:cTn id="14" dur="1" fill="hold">
                                          <p:stCondLst>
                                            <p:cond delay="0"/>
                                          </p:stCondLst>
                                        </p:cTn>
                                        <p:tgtEl>
                                          <p:spTgt spid="168963">
                                            <p:txEl>
                                              <p:pRg st="2" end="2"/>
                                            </p:txEl>
                                          </p:spTgt>
                                        </p:tgtEl>
                                        <p:attrNameLst>
                                          <p:attrName>style.visibility</p:attrName>
                                        </p:attrNameLst>
                                      </p:cBhvr>
                                      <p:to>
                                        <p:strVal val="visible"/>
                                      </p:to>
                                    </p:set>
                                    <p:animEffect transition="in" filter="wipe(left)">
                                      <p:cBhvr>
                                        <p:cTn id="15" dur="1000"/>
                                        <p:tgtEl>
                                          <p:spTgt spid="168963">
                                            <p:txEl>
                                              <p:pRg st="2" end="2"/>
                                            </p:txEl>
                                          </p:spTgt>
                                        </p:tgtEl>
                                      </p:cBhvr>
                                    </p:animEffect>
                                  </p:childTnLst>
                                </p:cTn>
                              </p:par>
                            </p:childTnLst>
                          </p:cTn>
                        </p:par>
                        <p:par>
                          <p:cTn id="16" fill="hold">
                            <p:stCondLst>
                              <p:cond delay="3000"/>
                            </p:stCondLst>
                            <p:childTnLst>
                              <p:par>
                                <p:cTn id="17" presetID="22" presetClass="entr" presetSubtype="8" fill="hold" grpId="0" nodeType="afterEffect">
                                  <p:stCondLst>
                                    <p:cond delay="0"/>
                                  </p:stCondLst>
                                  <p:childTnLst>
                                    <p:set>
                                      <p:cBhvr>
                                        <p:cTn id="18" dur="1" fill="hold">
                                          <p:stCondLst>
                                            <p:cond delay="0"/>
                                          </p:stCondLst>
                                        </p:cTn>
                                        <p:tgtEl>
                                          <p:spTgt spid="168963">
                                            <p:txEl>
                                              <p:pRg st="3" end="3"/>
                                            </p:txEl>
                                          </p:spTgt>
                                        </p:tgtEl>
                                        <p:attrNameLst>
                                          <p:attrName>style.visibility</p:attrName>
                                        </p:attrNameLst>
                                      </p:cBhvr>
                                      <p:to>
                                        <p:strVal val="visible"/>
                                      </p:to>
                                    </p:set>
                                    <p:animEffect transition="in" filter="wipe(left)">
                                      <p:cBhvr>
                                        <p:cTn id="19" dur="1000"/>
                                        <p:tgtEl>
                                          <p:spTgt spid="16896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896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a:xfrm>
            <a:off x="312738" y="692150"/>
            <a:ext cx="8507412" cy="1081088"/>
          </a:xfrm>
        </p:spPr>
        <p:txBody>
          <a:bodyPr/>
          <a:lstStyle/>
          <a:p>
            <a:r>
              <a:rPr lang="en-US" altLang="zh-CN" sz="3600" dirty="0" smtClean="0">
                <a:latin typeface="隶书" panose="02010509060101010101" pitchFamily="49" charset="-122"/>
                <a:ea typeface="隶书" panose="02010509060101010101" pitchFamily="49" charset="-122"/>
              </a:rPr>
              <a:t>(</a:t>
            </a:r>
            <a:r>
              <a:rPr lang="zh-CN" altLang="en-US" sz="3600" dirty="0" smtClean="0">
                <a:latin typeface="隶书" panose="02010509060101010101" pitchFamily="49" charset="-122"/>
                <a:ea typeface="隶书" panose="02010509060101010101" pitchFamily="49" charset="-122"/>
              </a:rPr>
              <a:t>二</a:t>
            </a:r>
            <a:r>
              <a:rPr lang="en-US" altLang="zh-CN" sz="3600" dirty="0" smtClean="0">
                <a:latin typeface="隶书" panose="02010509060101010101" pitchFamily="49" charset="-122"/>
                <a:ea typeface="隶书" panose="02010509060101010101" pitchFamily="49" charset="-122"/>
              </a:rPr>
              <a:t>) </a:t>
            </a:r>
            <a:r>
              <a:rPr lang="zh-CN" altLang="en-US" sz="4000" dirty="0" smtClean="0">
                <a:latin typeface="隶书" panose="02010509060101010101" pitchFamily="49" charset="-122"/>
                <a:ea typeface="隶书" panose="02010509060101010101" pitchFamily="49" charset="-122"/>
              </a:rPr>
              <a:t>生产</a:t>
            </a:r>
            <a:r>
              <a:rPr lang="zh-CN" altLang="en-US" sz="4000" dirty="0">
                <a:latin typeface="隶书" panose="02010509060101010101" pitchFamily="49" charset="-122"/>
                <a:ea typeface="隶书" panose="02010509060101010101" pitchFamily="49" charset="-122"/>
              </a:rPr>
              <a:t>剩余价值的两种基本方法</a:t>
            </a:r>
          </a:p>
        </p:txBody>
      </p:sp>
      <p:sp>
        <p:nvSpPr>
          <p:cNvPr id="144387" name="Rectangle 3"/>
          <p:cNvSpPr>
            <a:spLocks noGrp="1" noChangeArrowheads="1"/>
          </p:cNvSpPr>
          <p:nvPr>
            <p:ph type="body" idx="1"/>
          </p:nvPr>
        </p:nvSpPr>
        <p:spPr>
          <a:xfrm>
            <a:off x="1258888" y="2276475"/>
            <a:ext cx="6337300" cy="2808288"/>
          </a:xfrm>
        </p:spPr>
        <p:txBody>
          <a:bodyPr/>
          <a:lstStyle/>
          <a:p>
            <a:r>
              <a:rPr lang="en-US" altLang="zh-CN" sz="4000" b="1" dirty="0">
                <a:latin typeface="华文仿宋" panose="02010600040101010101" pitchFamily="2" charset="-122"/>
                <a:ea typeface="华文仿宋" panose="02010600040101010101" pitchFamily="2" charset="-122"/>
              </a:rPr>
              <a:t>1</a:t>
            </a:r>
            <a:r>
              <a:rPr lang="zh-CN" altLang="en-US" sz="4000" b="1" dirty="0">
                <a:latin typeface="华文仿宋" panose="02010600040101010101" pitchFamily="2" charset="-122"/>
                <a:ea typeface="华文仿宋" panose="02010600040101010101" pitchFamily="2" charset="-122"/>
              </a:rPr>
              <a:t>、绝对剩余价值的生产</a:t>
            </a:r>
          </a:p>
          <a:p>
            <a:endParaRPr lang="zh-CN" altLang="en-US" sz="4000" b="1" dirty="0">
              <a:latin typeface="华文仿宋" panose="02010600040101010101" pitchFamily="2" charset="-122"/>
              <a:ea typeface="华文仿宋" panose="02010600040101010101" pitchFamily="2" charset="-122"/>
            </a:endParaRPr>
          </a:p>
          <a:p>
            <a:r>
              <a:rPr lang="en-US" altLang="zh-CN" sz="4000" b="1" dirty="0">
                <a:latin typeface="华文仿宋" panose="02010600040101010101" pitchFamily="2" charset="-122"/>
                <a:ea typeface="华文仿宋" panose="02010600040101010101" pitchFamily="2" charset="-122"/>
              </a:rPr>
              <a:t>2</a:t>
            </a:r>
            <a:r>
              <a:rPr lang="zh-CN" altLang="en-US" sz="4000" b="1" dirty="0">
                <a:latin typeface="华文仿宋" panose="02010600040101010101" pitchFamily="2" charset="-122"/>
                <a:ea typeface="华文仿宋" panose="02010600040101010101" pitchFamily="2" charset="-122"/>
              </a:rPr>
              <a:t>、相对剩余价值的生产</a:t>
            </a:r>
          </a:p>
        </p:txBody>
      </p:sp>
    </p:spTree>
    <p:extLst>
      <p:ext uri="{BB962C8B-B14F-4D97-AF65-F5344CB8AC3E}">
        <p14:creationId xmlns="" xmlns:p14="http://schemas.microsoft.com/office/powerpoint/2010/main" val="30936849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3" name="Rectangle 3"/>
          <p:cNvSpPr>
            <a:spLocks noGrp="1" noChangeArrowheads="1"/>
          </p:cNvSpPr>
          <p:nvPr>
            <p:ph type="body" idx="1"/>
          </p:nvPr>
        </p:nvSpPr>
        <p:spPr>
          <a:xfrm>
            <a:off x="107950" y="1412875"/>
            <a:ext cx="8507413" cy="1728788"/>
          </a:xfrm>
        </p:spPr>
        <p:txBody>
          <a:bodyPr/>
          <a:lstStyle/>
          <a:p>
            <a:pPr algn="just">
              <a:lnSpc>
                <a:spcPct val="120000"/>
              </a:lnSpc>
            </a:pPr>
            <a:r>
              <a:rPr lang="en-US" altLang="zh-CN" sz="2800" b="1" dirty="0"/>
              <a:t>       </a:t>
            </a:r>
            <a:r>
              <a:rPr lang="zh-CN" altLang="en-US" sz="2800" b="1" dirty="0" smtClean="0"/>
              <a:t>在</a:t>
            </a:r>
            <a:r>
              <a:rPr lang="zh-CN" altLang="en-US" sz="2800" b="1" dirty="0"/>
              <a:t>必要劳动时间不变的条件下，由于工作日的绝对延长而生产的剩余价值，叫</a:t>
            </a:r>
            <a:r>
              <a:rPr lang="zh-CN" altLang="en-US" sz="2800" b="1" dirty="0">
                <a:solidFill>
                  <a:srgbClr val="990000"/>
                </a:solidFill>
              </a:rPr>
              <a:t>绝对剩余价值</a:t>
            </a:r>
            <a:r>
              <a:rPr lang="zh-CN" altLang="en-US" sz="2800" b="1" dirty="0"/>
              <a:t>，用这种方法提高剥削程度，叫</a:t>
            </a:r>
            <a:r>
              <a:rPr lang="zh-CN" altLang="en-US" sz="2800" b="1" dirty="0">
                <a:solidFill>
                  <a:srgbClr val="990000"/>
                </a:solidFill>
              </a:rPr>
              <a:t>绝对剩余价值的生产</a:t>
            </a:r>
            <a:r>
              <a:rPr lang="zh-CN" altLang="en-US" sz="2800" b="1" dirty="0"/>
              <a:t>。</a:t>
            </a:r>
          </a:p>
        </p:txBody>
      </p:sp>
      <p:sp>
        <p:nvSpPr>
          <p:cNvPr id="174084" name="Line 4"/>
          <p:cNvSpPr>
            <a:spLocks noChangeShapeType="1"/>
          </p:cNvSpPr>
          <p:nvPr/>
        </p:nvSpPr>
        <p:spPr bwMode="auto">
          <a:xfrm flipH="1">
            <a:off x="609600" y="4292600"/>
            <a:ext cx="1588" cy="252413"/>
          </a:xfrm>
          <a:prstGeom prst="line">
            <a:avLst/>
          </a:prstGeom>
          <a:noFill/>
          <a:ln w="57150">
            <a:solidFill>
              <a:srgbClr val="B86754"/>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4085" name="AutoShape 5"/>
          <p:cNvSpPr>
            <a:spLocks/>
          </p:cNvSpPr>
          <p:nvPr/>
        </p:nvSpPr>
        <p:spPr bwMode="auto">
          <a:xfrm rot="16200000">
            <a:off x="1473201" y="4079875"/>
            <a:ext cx="222250" cy="1800225"/>
          </a:xfrm>
          <a:prstGeom prst="leftBrace">
            <a:avLst>
              <a:gd name="adj1" fmla="val 67500"/>
              <a:gd name="adj2" fmla="val 50000"/>
            </a:avLst>
          </a:prstGeom>
          <a:noFill/>
          <a:ln w="28575">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086" name="AutoShape 6"/>
          <p:cNvSpPr>
            <a:spLocks/>
          </p:cNvSpPr>
          <p:nvPr/>
        </p:nvSpPr>
        <p:spPr bwMode="auto">
          <a:xfrm rot="16200000">
            <a:off x="3866357" y="3629819"/>
            <a:ext cx="304800" cy="2782887"/>
          </a:xfrm>
          <a:prstGeom prst="leftBrace">
            <a:avLst>
              <a:gd name="adj1" fmla="val 76085"/>
              <a:gd name="adj2" fmla="val 50000"/>
            </a:avLst>
          </a:prstGeom>
          <a:noFill/>
          <a:ln w="28575">
            <a:solidFill>
              <a:srgbClr val="FF99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087" name="Text Box 7"/>
          <p:cNvSpPr txBox="1">
            <a:spLocks noChangeArrowheads="1"/>
          </p:cNvSpPr>
          <p:nvPr/>
        </p:nvSpPr>
        <p:spPr bwMode="auto">
          <a:xfrm>
            <a:off x="457200" y="4432300"/>
            <a:ext cx="457200" cy="5191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50000"/>
              </a:spcBef>
            </a:pPr>
            <a:r>
              <a:rPr kumimoji="1" lang="en-US" altLang="zh-CN" sz="2800">
                <a:solidFill>
                  <a:srgbClr val="B86754"/>
                </a:solidFill>
                <a:effectLst>
                  <a:outerShdw blurRad="38100" dist="38100" dir="2700000" algn="tl">
                    <a:srgbClr val="000000"/>
                  </a:outerShdw>
                </a:effectLst>
                <a:latin typeface="Times New Roman" panose="02020603050405020304" pitchFamily="18" charset="0"/>
                <a:ea typeface="宋体" panose="02010600030101010101" pitchFamily="2" charset="-122"/>
              </a:rPr>
              <a:t>0</a:t>
            </a:r>
          </a:p>
        </p:txBody>
      </p:sp>
      <p:sp>
        <p:nvSpPr>
          <p:cNvPr id="174088" name="Text Box 8"/>
          <p:cNvSpPr txBox="1">
            <a:spLocks noChangeArrowheads="1"/>
          </p:cNvSpPr>
          <p:nvPr/>
        </p:nvSpPr>
        <p:spPr bwMode="auto">
          <a:xfrm>
            <a:off x="2341563" y="4437063"/>
            <a:ext cx="358775" cy="5191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50000"/>
              </a:spcBef>
            </a:pPr>
            <a:r>
              <a:rPr kumimoji="1" lang="en-US" altLang="zh-CN" sz="2800" dirty="0">
                <a:solidFill>
                  <a:srgbClr val="B86754"/>
                </a:solidFill>
                <a:effectLst>
                  <a:outerShdw blurRad="38100" dist="38100" dir="2700000" algn="tl">
                    <a:srgbClr val="000000"/>
                  </a:outerShdw>
                </a:effectLst>
                <a:latin typeface="Times New Roman" panose="02020603050405020304" pitchFamily="18" charset="0"/>
                <a:ea typeface="宋体" panose="02010600030101010101" pitchFamily="2" charset="-122"/>
              </a:rPr>
              <a:t>4</a:t>
            </a:r>
          </a:p>
        </p:txBody>
      </p:sp>
      <p:sp>
        <p:nvSpPr>
          <p:cNvPr id="174089" name="Text Box 9"/>
          <p:cNvSpPr txBox="1">
            <a:spLocks noChangeArrowheads="1"/>
          </p:cNvSpPr>
          <p:nvPr/>
        </p:nvSpPr>
        <p:spPr bwMode="auto">
          <a:xfrm>
            <a:off x="4284663" y="4478338"/>
            <a:ext cx="457200" cy="5191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50000"/>
              </a:spcBef>
            </a:pPr>
            <a:r>
              <a:rPr kumimoji="1" lang="en-US" altLang="zh-CN" sz="2800">
                <a:solidFill>
                  <a:srgbClr val="B86754"/>
                </a:solidFill>
                <a:effectLst>
                  <a:outerShdw blurRad="38100" dist="38100" dir="2700000" algn="tl">
                    <a:srgbClr val="000000"/>
                  </a:outerShdw>
                </a:effectLst>
                <a:latin typeface="Times New Roman" panose="02020603050405020304" pitchFamily="18" charset="0"/>
                <a:ea typeface="宋体" panose="02010600030101010101" pitchFamily="2" charset="-122"/>
              </a:rPr>
              <a:t>8</a:t>
            </a:r>
          </a:p>
        </p:txBody>
      </p:sp>
      <p:sp>
        <p:nvSpPr>
          <p:cNvPr id="174090" name="Line 10"/>
          <p:cNvSpPr>
            <a:spLocks noChangeShapeType="1"/>
          </p:cNvSpPr>
          <p:nvPr/>
        </p:nvSpPr>
        <p:spPr bwMode="auto">
          <a:xfrm>
            <a:off x="611188" y="4508500"/>
            <a:ext cx="3886200" cy="0"/>
          </a:xfrm>
          <a:prstGeom prst="line">
            <a:avLst/>
          </a:prstGeom>
          <a:noFill/>
          <a:ln w="38100">
            <a:solidFill>
              <a:srgbClr val="B86754"/>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4091" name="Text Box 11"/>
          <p:cNvSpPr txBox="1">
            <a:spLocks noChangeArrowheads="1"/>
          </p:cNvSpPr>
          <p:nvPr/>
        </p:nvSpPr>
        <p:spPr bwMode="auto">
          <a:xfrm>
            <a:off x="381000" y="5164138"/>
            <a:ext cx="2390775" cy="4889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50000"/>
              </a:spcBef>
            </a:pPr>
            <a:r>
              <a:rPr kumimoji="1" lang="zh-CN" altLang="en-US" sz="2600" dirty="0"/>
              <a:t>必要劳动时间</a:t>
            </a:r>
            <a:r>
              <a:rPr kumimoji="1" lang="en-US" altLang="zh-CN" sz="2600" dirty="0"/>
              <a:t>4</a:t>
            </a:r>
          </a:p>
        </p:txBody>
      </p:sp>
      <p:sp>
        <p:nvSpPr>
          <p:cNvPr id="174092" name="Text Box 12"/>
          <p:cNvSpPr txBox="1">
            <a:spLocks noChangeArrowheads="1"/>
          </p:cNvSpPr>
          <p:nvPr/>
        </p:nvSpPr>
        <p:spPr bwMode="auto">
          <a:xfrm>
            <a:off x="2895600" y="5164138"/>
            <a:ext cx="2397125" cy="4889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50000"/>
              </a:spcBef>
            </a:pPr>
            <a:r>
              <a:rPr kumimoji="1" lang="zh-CN" altLang="en-US" sz="2600">
                <a:solidFill>
                  <a:srgbClr val="FF9900"/>
                </a:solidFill>
                <a:effectLst>
                  <a:outerShdw blurRad="38100" dist="38100" dir="2700000" algn="tl">
                    <a:srgbClr val="000000"/>
                  </a:outerShdw>
                </a:effectLst>
              </a:rPr>
              <a:t>剩余劳动时间</a:t>
            </a:r>
            <a:r>
              <a:rPr kumimoji="1" lang="en-US" altLang="zh-CN" sz="2600">
                <a:solidFill>
                  <a:srgbClr val="FF9900"/>
                </a:solidFill>
                <a:effectLst>
                  <a:outerShdw blurRad="38100" dist="38100" dir="2700000" algn="tl">
                    <a:srgbClr val="000000"/>
                  </a:outerShdw>
                </a:effectLst>
              </a:rPr>
              <a:t>6</a:t>
            </a:r>
          </a:p>
        </p:txBody>
      </p:sp>
      <p:sp>
        <p:nvSpPr>
          <p:cNvPr id="174093" name="AutoShape 13"/>
          <p:cNvSpPr>
            <a:spLocks/>
          </p:cNvSpPr>
          <p:nvPr/>
        </p:nvSpPr>
        <p:spPr bwMode="auto">
          <a:xfrm rot="5400000" flipV="1">
            <a:off x="3352800" y="3365500"/>
            <a:ext cx="304800" cy="1981200"/>
          </a:xfrm>
          <a:prstGeom prst="leftBrace">
            <a:avLst>
              <a:gd name="adj1" fmla="val 54167"/>
              <a:gd name="adj2" fmla="val 50000"/>
            </a:avLst>
          </a:prstGeom>
          <a:noFill/>
          <a:ln w="28575">
            <a:solidFill>
              <a:schemeClr val="bg2"/>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094" name="Line 14"/>
          <p:cNvSpPr>
            <a:spLocks noChangeShapeType="1"/>
          </p:cNvSpPr>
          <p:nvPr/>
        </p:nvSpPr>
        <p:spPr bwMode="auto">
          <a:xfrm>
            <a:off x="4495800" y="4508500"/>
            <a:ext cx="914400" cy="0"/>
          </a:xfrm>
          <a:prstGeom prst="line">
            <a:avLst/>
          </a:prstGeom>
          <a:noFill/>
          <a:ln w="38100">
            <a:solidFill>
              <a:srgbClr val="FF0000"/>
            </a:solidFill>
            <a:prstDash val="sysDot"/>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4095" name="AutoShape 15"/>
          <p:cNvSpPr>
            <a:spLocks/>
          </p:cNvSpPr>
          <p:nvPr/>
        </p:nvSpPr>
        <p:spPr bwMode="auto">
          <a:xfrm rot="5400000" flipV="1">
            <a:off x="4800600" y="3944938"/>
            <a:ext cx="304800" cy="914400"/>
          </a:xfrm>
          <a:prstGeom prst="leftBrace">
            <a:avLst>
              <a:gd name="adj1" fmla="val 25000"/>
              <a:gd name="adj2" fmla="val 50000"/>
            </a:avLst>
          </a:prstGeom>
          <a:noFill/>
          <a:ln w="28575">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096" name="Text Box 16"/>
          <p:cNvSpPr txBox="1">
            <a:spLocks noChangeArrowheads="1"/>
          </p:cNvSpPr>
          <p:nvPr/>
        </p:nvSpPr>
        <p:spPr bwMode="auto">
          <a:xfrm>
            <a:off x="4787900" y="3773488"/>
            <a:ext cx="423863" cy="5191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50000"/>
              </a:spcBef>
            </a:pPr>
            <a:r>
              <a:rPr kumimoji="1" lang="en-US" altLang="zh-CN" sz="2800">
                <a:solidFill>
                  <a:srgbClr val="FF0000"/>
                </a:solidFill>
                <a:effectLst>
                  <a:outerShdw blurRad="38100" dist="38100" dir="2700000" algn="tl">
                    <a:srgbClr val="000000"/>
                  </a:outerShdw>
                </a:effectLst>
                <a:latin typeface="楷体_GB2312" pitchFamily="49" charset="-122"/>
                <a:ea typeface="楷体_GB2312" pitchFamily="49" charset="-122"/>
              </a:rPr>
              <a:t>2</a:t>
            </a:r>
          </a:p>
        </p:txBody>
      </p:sp>
      <p:sp>
        <p:nvSpPr>
          <p:cNvPr id="174098" name="Text Box 18"/>
          <p:cNvSpPr txBox="1">
            <a:spLocks noChangeArrowheads="1"/>
          </p:cNvSpPr>
          <p:nvPr/>
        </p:nvSpPr>
        <p:spPr bwMode="auto">
          <a:xfrm>
            <a:off x="5148263" y="4494213"/>
            <a:ext cx="576262" cy="5191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50000"/>
              </a:spcBef>
            </a:pPr>
            <a:r>
              <a:rPr kumimoji="1" lang="en-US" altLang="zh-CN" sz="2800">
                <a:solidFill>
                  <a:srgbClr val="FF0000"/>
                </a:solidFill>
                <a:effectLst>
                  <a:outerShdw blurRad="38100" dist="38100" dir="2700000" algn="tl">
                    <a:srgbClr val="000000"/>
                  </a:outerShdw>
                </a:effectLst>
                <a:latin typeface="Times New Roman" panose="02020603050405020304" pitchFamily="18" charset="0"/>
                <a:ea typeface="宋体" panose="02010600030101010101" pitchFamily="2" charset="-122"/>
              </a:rPr>
              <a:t>10</a:t>
            </a:r>
          </a:p>
        </p:txBody>
      </p:sp>
      <p:sp>
        <p:nvSpPr>
          <p:cNvPr id="174099" name="Text Box 19"/>
          <p:cNvSpPr txBox="1">
            <a:spLocks noChangeArrowheads="1"/>
          </p:cNvSpPr>
          <p:nvPr/>
        </p:nvSpPr>
        <p:spPr bwMode="auto">
          <a:xfrm>
            <a:off x="1452563" y="5697538"/>
            <a:ext cx="2614612" cy="561975"/>
          </a:xfrm>
          <a:prstGeom prst="rect">
            <a:avLst/>
          </a:prstGeom>
          <a:noFill/>
          <a:ln>
            <a:noFill/>
          </a:ln>
          <a:effectLst/>
          <a:extLst>
            <a:ext uri="{909E8E84-426E-40DD-AFC4-6F175D3DCCD1}">
              <a14:hiddenFill xmlns="" xmlns:a14="http://schemas.microsoft.com/office/drawing/2010/main">
                <a:solidFill>
                  <a:srgbClr val="99CCFF">
                    <a:alpha val="50000"/>
                  </a:srgbClr>
                </a:solidFill>
              </a14:hiddenFill>
            </a:ext>
            <a:ext uri="{91240B29-F687-4F45-9708-019B960494DF}">
              <a14:hiddenLine xmlns="" xmlns:a14="http://schemas.microsoft.com/office/drawing/2010/main" w="50800">
                <a:solidFill>
                  <a:schemeClr val="folHlink"/>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lgn="ctr">
              <a:lnSpc>
                <a:spcPct val="110000"/>
              </a:lnSpc>
              <a:spcBef>
                <a:spcPct val="50000"/>
              </a:spcBef>
              <a:buClr>
                <a:schemeClr val="accent1"/>
              </a:buClr>
              <a:buSzPct val="70000"/>
              <a:buFont typeface="Monotype Sorts" charset="2"/>
              <a:buNone/>
            </a:pPr>
            <a:r>
              <a:rPr kumimoji="1" lang="zh-CN" altLang="en-US" sz="2800">
                <a:solidFill>
                  <a:srgbClr val="333333"/>
                </a:solidFill>
              </a:rPr>
              <a:t>工作日</a:t>
            </a:r>
            <a:r>
              <a:rPr kumimoji="1" lang="en-US" altLang="zh-CN" sz="2800">
                <a:solidFill>
                  <a:srgbClr val="333333"/>
                </a:solidFill>
                <a:effectLst>
                  <a:outerShdw blurRad="38100" dist="38100" dir="2700000" algn="tl">
                    <a:srgbClr val="000000"/>
                  </a:outerShdw>
                </a:effectLst>
              </a:rPr>
              <a:t>10</a:t>
            </a:r>
            <a:r>
              <a:rPr kumimoji="1" lang="zh-CN" altLang="en-US" sz="2800">
                <a:solidFill>
                  <a:srgbClr val="333333"/>
                </a:solidFill>
              </a:rPr>
              <a:t>小时</a:t>
            </a:r>
          </a:p>
        </p:txBody>
      </p:sp>
      <p:grpSp>
        <p:nvGrpSpPr>
          <p:cNvPr id="2" name="Group 38"/>
          <p:cNvGrpSpPr>
            <a:grpSpLocks/>
          </p:cNvGrpSpPr>
          <p:nvPr/>
        </p:nvGrpSpPr>
        <p:grpSpPr bwMode="auto">
          <a:xfrm>
            <a:off x="5435600" y="5157788"/>
            <a:ext cx="3162300" cy="1022350"/>
            <a:chOff x="3470" y="3249"/>
            <a:chExt cx="1992" cy="644"/>
          </a:xfrm>
        </p:grpSpPr>
        <p:sp>
          <p:nvSpPr>
            <p:cNvPr id="174101" name="Text Box 21"/>
            <p:cNvSpPr txBox="1">
              <a:spLocks noChangeArrowheads="1"/>
            </p:cNvSpPr>
            <p:nvPr/>
          </p:nvSpPr>
          <p:spPr bwMode="auto">
            <a:xfrm>
              <a:off x="3470" y="3393"/>
              <a:ext cx="384" cy="3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50000"/>
                </a:spcBef>
              </a:pPr>
              <a:r>
                <a:rPr kumimoji="1" lang="en-US" altLang="zh-CN" sz="3200" b="0">
                  <a:solidFill>
                    <a:srgbClr val="FF9900"/>
                  </a:solidFill>
                  <a:effectLst>
                    <a:outerShdw blurRad="38100" dist="38100" dir="2700000" algn="tl">
                      <a:srgbClr val="000000"/>
                    </a:outerShdw>
                  </a:effectLst>
                  <a:latin typeface="Times New Roman" panose="02020603050405020304" pitchFamily="18" charset="0"/>
                  <a:ea typeface="宋体" panose="02010600030101010101" pitchFamily="2" charset="-122"/>
                </a:rPr>
                <a:t>m</a:t>
              </a:r>
              <a:r>
                <a:rPr kumimoji="1" lang="en-US" altLang="zh-CN" sz="3200" b="0">
                  <a:solidFill>
                    <a:srgbClr val="FF99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800" b="0">
                  <a:solidFill>
                    <a:srgbClr val="FF99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rPr>
                <a:t> </a:t>
              </a:r>
              <a:endParaRPr kumimoji="1" lang="en-US" altLang="zh-CN" sz="2800" b="0">
                <a:solidFill>
                  <a:srgbClr val="FF9900"/>
                </a:solidFill>
                <a:effectLst>
                  <a:outerShdw blurRad="38100" dist="38100" dir="2700000" algn="tl">
                    <a:srgbClr val="000000"/>
                  </a:outerShdw>
                </a:effectLst>
                <a:latin typeface="Times New Roman" panose="02020603050405020304" pitchFamily="18" charset="0"/>
                <a:ea typeface="宋体" panose="02010600030101010101" pitchFamily="2" charset="-122"/>
              </a:endParaRPr>
            </a:p>
          </p:txBody>
        </p:sp>
        <p:sp>
          <p:nvSpPr>
            <p:cNvPr id="174102" name="Text Box 22"/>
            <p:cNvSpPr txBox="1">
              <a:spLocks noChangeArrowheads="1"/>
            </p:cNvSpPr>
            <p:nvPr/>
          </p:nvSpPr>
          <p:spPr bwMode="auto">
            <a:xfrm>
              <a:off x="3758" y="3402"/>
              <a:ext cx="288" cy="3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50000"/>
                </a:spcBef>
              </a:pPr>
              <a:r>
                <a:rPr kumimoji="1" lang="en-US" altLang="zh-CN" sz="3200" b="0">
                  <a:solidFill>
                    <a:srgbClr val="FF9900"/>
                  </a:solidFill>
                  <a:effectLst>
                    <a:outerShdw blurRad="38100" dist="38100" dir="2700000" algn="tl">
                      <a:srgbClr val="000000"/>
                    </a:outerShdw>
                  </a:effectLst>
                  <a:latin typeface="Times New Roman" panose="02020603050405020304" pitchFamily="18" charset="0"/>
                  <a:ea typeface="宋体" panose="02010600030101010101" pitchFamily="2" charset="-122"/>
                </a:rPr>
                <a:t>= </a:t>
              </a:r>
              <a:r>
                <a:rPr kumimoji="1" lang="en-US" altLang="zh-CN" sz="2800" b="0">
                  <a:solidFill>
                    <a:srgbClr val="FF9900"/>
                  </a:solidFill>
                  <a:effectLst>
                    <a:outerShdw blurRad="38100" dist="38100" dir="2700000" algn="tl">
                      <a:srgbClr val="000000"/>
                    </a:outerShdw>
                  </a:effectLst>
                  <a:latin typeface="Times New Roman" panose="02020603050405020304" pitchFamily="18" charset="0"/>
                  <a:ea typeface="宋体" panose="02010600030101010101" pitchFamily="2" charset="-122"/>
                </a:rPr>
                <a:t>  </a:t>
              </a:r>
            </a:p>
          </p:txBody>
        </p:sp>
        <p:sp>
          <p:nvSpPr>
            <p:cNvPr id="174103" name="Text Box 23"/>
            <p:cNvSpPr txBox="1">
              <a:spLocks noChangeArrowheads="1"/>
            </p:cNvSpPr>
            <p:nvPr/>
          </p:nvSpPr>
          <p:spPr bwMode="auto">
            <a:xfrm>
              <a:off x="3950" y="3249"/>
              <a:ext cx="864" cy="32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50000"/>
                </a:spcBef>
              </a:pPr>
              <a:r>
                <a:rPr kumimoji="1" lang="en-US" altLang="zh-CN" sz="2800">
                  <a:solidFill>
                    <a:srgbClr val="FF9900"/>
                  </a:solidFill>
                  <a:effectLst>
                    <a:outerShdw blurRad="38100" dist="38100" dir="2700000" algn="tl">
                      <a:srgbClr val="000000"/>
                    </a:outerShdw>
                  </a:effectLst>
                  <a:latin typeface="楷体_GB2312" pitchFamily="49" charset="-122"/>
                  <a:ea typeface="楷体_GB2312" pitchFamily="49" charset="-122"/>
                </a:rPr>
                <a:t>6</a:t>
              </a:r>
              <a:r>
                <a:rPr kumimoji="1" lang="zh-CN" altLang="en-US" sz="2800">
                  <a:solidFill>
                    <a:srgbClr val="FF9900"/>
                  </a:solidFill>
                  <a:effectLst>
                    <a:outerShdw blurRad="38100" dist="38100" dir="2700000" algn="tl">
                      <a:srgbClr val="000000"/>
                    </a:outerShdw>
                  </a:effectLst>
                  <a:latin typeface="楷体_GB2312" pitchFamily="49" charset="-122"/>
                  <a:ea typeface="楷体_GB2312" pitchFamily="49" charset="-122"/>
                </a:rPr>
                <a:t>小时 </a:t>
              </a:r>
            </a:p>
          </p:txBody>
        </p:sp>
        <p:sp>
          <p:nvSpPr>
            <p:cNvPr id="174104" name="Text Box 24"/>
            <p:cNvSpPr txBox="1">
              <a:spLocks noChangeArrowheads="1"/>
            </p:cNvSpPr>
            <p:nvPr/>
          </p:nvSpPr>
          <p:spPr bwMode="auto">
            <a:xfrm>
              <a:off x="4558" y="3393"/>
              <a:ext cx="288" cy="3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50000"/>
                </a:spcBef>
              </a:pPr>
              <a:r>
                <a:rPr kumimoji="1" lang="en-US" altLang="zh-CN" sz="3200" b="0">
                  <a:solidFill>
                    <a:srgbClr val="FF9900"/>
                  </a:solidFill>
                  <a:effectLst>
                    <a:outerShdw blurRad="38100" dist="38100" dir="2700000" algn="tl">
                      <a:srgbClr val="000000"/>
                    </a:outerShdw>
                  </a:effectLst>
                  <a:latin typeface="Times New Roman" panose="02020603050405020304" pitchFamily="18" charset="0"/>
                  <a:ea typeface="宋体" panose="02010600030101010101" pitchFamily="2" charset="-122"/>
                </a:rPr>
                <a:t>=</a:t>
              </a:r>
            </a:p>
          </p:txBody>
        </p:sp>
        <p:sp>
          <p:nvSpPr>
            <p:cNvPr id="174105" name="Text Box 25"/>
            <p:cNvSpPr txBox="1">
              <a:spLocks noChangeArrowheads="1"/>
            </p:cNvSpPr>
            <p:nvPr/>
          </p:nvSpPr>
          <p:spPr bwMode="auto">
            <a:xfrm>
              <a:off x="4694" y="3393"/>
              <a:ext cx="768" cy="32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50000"/>
                </a:spcBef>
              </a:pPr>
              <a:r>
                <a:rPr kumimoji="1" lang="en-US" altLang="zh-CN" sz="2800">
                  <a:solidFill>
                    <a:srgbClr val="FF9900"/>
                  </a:solidFill>
                  <a:effectLst>
                    <a:outerShdw blurRad="38100" dist="38100" dir="2700000" algn="tl">
                      <a:srgbClr val="000000"/>
                    </a:outerShdw>
                  </a:effectLst>
                  <a:latin typeface="Times New Roman" panose="02020603050405020304" pitchFamily="18" charset="0"/>
                  <a:ea typeface="宋体" panose="02010600030101010101" pitchFamily="2" charset="-122"/>
                </a:rPr>
                <a:t> 150%</a:t>
              </a:r>
            </a:p>
          </p:txBody>
        </p:sp>
        <p:sp>
          <p:nvSpPr>
            <p:cNvPr id="174106" name="Text Box 26"/>
            <p:cNvSpPr txBox="1">
              <a:spLocks noChangeArrowheads="1"/>
            </p:cNvSpPr>
            <p:nvPr/>
          </p:nvSpPr>
          <p:spPr bwMode="auto">
            <a:xfrm>
              <a:off x="3950" y="3566"/>
              <a:ext cx="744" cy="32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50000"/>
                </a:spcBef>
              </a:pPr>
              <a:r>
                <a:rPr kumimoji="1" lang="en-US" altLang="zh-CN" sz="2800">
                  <a:solidFill>
                    <a:srgbClr val="FF9900"/>
                  </a:solidFill>
                  <a:effectLst>
                    <a:outerShdw blurRad="38100" dist="38100" dir="2700000" algn="tl">
                      <a:srgbClr val="000000"/>
                    </a:outerShdw>
                  </a:effectLst>
                  <a:latin typeface="楷体_GB2312" pitchFamily="49" charset="-122"/>
                  <a:ea typeface="楷体_GB2312" pitchFamily="49" charset="-122"/>
                </a:rPr>
                <a:t>4</a:t>
              </a:r>
              <a:r>
                <a:rPr kumimoji="1" lang="zh-CN" altLang="en-US" sz="2800">
                  <a:solidFill>
                    <a:srgbClr val="FF9900"/>
                  </a:solidFill>
                  <a:effectLst>
                    <a:outerShdw blurRad="38100" dist="38100" dir="2700000" algn="tl">
                      <a:srgbClr val="000000"/>
                    </a:outerShdw>
                  </a:effectLst>
                  <a:latin typeface="楷体_GB2312" pitchFamily="49" charset="-122"/>
                  <a:ea typeface="楷体_GB2312" pitchFamily="49" charset="-122"/>
                </a:rPr>
                <a:t>小时</a:t>
              </a:r>
            </a:p>
          </p:txBody>
        </p:sp>
        <p:sp>
          <p:nvSpPr>
            <p:cNvPr id="174107" name="Line 27"/>
            <p:cNvSpPr>
              <a:spLocks noChangeShapeType="1"/>
            </p:cNvSpPr>
            <p:nvPr/>
          </p:nvSpPr>
          <p:spPr bwMode="auto">
            <a:xfrm>
              <a:off x="3998" y="3585"/>
              <a:ext cx="576" cy="0"/>
            </a:xfrm>
            <a:prstGeom prst="line">
              <a:avLst/>
            </a:prstGeom>
            <a:noFill/>
            <a:ln w="28575">
              <a:solidFill>
                <a:srgbClr val="FF99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sp>
        <p:nvSpPr>
          <p:cNvPr id="174108" name="Line 28"/>
          <p:cNvSpPr>
            <a:spLocks noChangeShapeType="1"/>
          </p:cNvSpPr>
          <p:nvPr/>
        </p:nvSpPr>
        <p:spPr bwMode="auto">
          <a:xfrm>
            <a:off x="2514600" y="4292600"/>
            <a:ext cx="0" cy="252413"/>
          </a:xfrm>
          <a:prstGeom prst="line">
            <a:avLst/>
          </a:prstGeom>
          <a:noFill/>
          <a:ln w="57150">
            <a:solidFill>
              <a:srgbClr val="B86754"/>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74109" name="Line 29"/>
          <p:cNvSpPr>
            <a:spLocks noChangeShapeType="1"/>
          </p:cNvSpPr>
          <p:nvPr/>
        </p:nvSpPr>
        <p:spPr bwMode="auto">
          <a:xfrm>
            <a:off x="4495800" y="4292600"/>
            <a:ext cx="0" cy="252413"/>
          </a:xfrm>
          <a:prstGeom prst="line">
            <a:avLst/>
          </a:prstGeom>
          <a:noFill/>
          <a:ln w="57150">
            <a:solidFill>
              <a:srgbClr val="B86754"/>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74110" name="Text Box 30"/>
          <p:cNvSpPr txBox="1">
            <a:spLocks noChangeArrowheads="1"/>
          </p:cNvSpPr>
          <p:nvPr/>
        </p:nvSpPr>
        <p:spPr bwMode="auto">
          <a:xfrm>
            <a:off x="5435600" y="3567113"/>
            <a:ext cx="609600" cy="5794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50000"/>
              </a:spcBef>
            </a:pPr>
            <a:r>
              <a:rPr kumimoji="1" lang="en-US" altLang="zh-CN" sz="3200" b="0">
                <a:solidFill>
                  <a:schemeClr val="bg2"/>
                </a:solidFill>
                <a:effectLst>
                  <a:outerShdw blurRad="38100" dist="38100" dir="2700000" algn="tl">
                    <a:srgbClr val="000000"/>
                  </a:outerShdw>
                </a:effectLst>
                <a:latin typeface="Times New Roman" panose="02020603050405020304" pitchFamily="18" charset="0"/>
                <a:ea typeface="宋体" panose="02010600030101010101" pitchFamily="2" charset="-122"/>
              </a:rPr>
              <a:t>m</a:t>
            </a:r>
            <a:r>
              <a:rPr kumimoji="1" lang="en-US" altLang="zh-CN" sz="3200" b="0">
                <a:solidFill>
                  <a:schemeClr val="bg2"/>
                </a:solidFill>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800" b="0">
                <a:solidFill>
                  <a:schemeClr val="bg2"/>
                </a:solidFill>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rPr>
              <a:t> </a:t>
            </a:r>
            <a:endParaRPr kumimoji="1" lang="en-US" altLang="zh-CN" sz="2800" b="0">
              <a:solidFill>
                <a:schemeClr val="bg2"/>
              </a:solidFill>
              <a:effectLst>
                <a:outerShdw blurRad="38100" dist="38100" dir="2700000" algn="tl">
                  <a:srgbClr val="000000"/>
                </a:outerShdw>
              </a:effectLst>
              <a:latin typeface="Times New Roman" panose="02020603050405020304" pitchFamily="18" charset="0"/>
              <a:ea typeface="宋体" panose="02010600030101010101" pitchFamily="2" charset="-122"/>
            </a:endParaRPr>
          </a:p>
        </p:txBody>
      </p:sp>
      <p:sp>
        <p:nvSpPr>
          <p:cNvPr id="174111" name="Text Box 31"/>
          <p:cNvSpPr txBox="1">
            <a:spLocks noChangeArrowheads="1"/>
          </p:cNvSpPr>
          <p:nvPr/>
        </p:nvSpPr>
        <p:spPr bwMode="auto">
          <a:xfrm>
            <a:off x="5892800" y="3581400"/>
            <a:ext cx="457200" cy="5794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50000"/>
              </a:spcBef>
            </a:pPr>
            <a:r>
              <a:rPr kumimoji="1" lang="en-US" altLang="zh-CN" sz="3200" b="0">
                <a:solidFill>
                  <a:schemeClr val="bg2"/>
                </a:solidFill>
                <a:effectLst>
                  <a:outerShdw blurRad="38100" dist="38100" dir="2700000" algn="tl">
                    <a:srgbClr val="000000"/>
                  </a:outerShdw>
                </a:effectLst>
                <a:latin typeface="Times New Roman" panose="02020603050405020304" pitchFamily="18" charset="0"/>
                <a:ea typeface="宋体" panose="02010600030101010101" pitchFamily="2" charset="-122"/>
              </a:rPr>
              <a:t>= </a:t>
            </a:r>
            <a:r>
              <a:rPr kumimoji="1" lang="en-US" altLang="zh-CN" sz="2800" b="0">
                <a:solidFill>
                  <a:schemeClr val="bg2"/>
                </a:solidFill>
                <a:effectLst>
                  <a:outerShdw blurRad="38100" dist="38100" dir="2700000" algn="tl">
                    <a:srgbClr val="000000"/>
                  </a:outerShdw>
                </a:effectLst>
                <a:latin typeface="Times New Roman" panose="02020603050405020304" pitchFamily="18" charset="0"/>
                <a:ea typeface="宋体" panose="02010600030101010101" pitchFamily="2" charset="-122"/>
              </a:rPr>
              <a:t>  </a:t>
            </a:r>
          </a:p>
        </p:txBody>
      </p:sp>
      <p:sp>
        <p:nvSpPr>
          <p:cNvPr id="174112" name="Text Box 32"/>
          <p:cNvSpPr txBox="1">
            <a:spLocks noChangeArrowheads="1"/>
          </p:cNvSpPr>
          <p:nvPr/>
        </p:nvSpPr>
        <p:spPr bwMode="auto">
          <a:xfrm>
            <a:off x="6197600" y="3357563"/>
            <a:ext cx="1152525" cy="5191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50000"/>
              </a:spcBef>
            </a:pPr>
            <a:r>
              <a:rPr kumimoji="1" lang="en-US" altLang="zh-CN" sz="2800" dirty="0">
                <a:solidFill>
                  <a:schemeClr val="bg2"/>
                </a:solidFill>
                <a:effectLst>
                  <a:outerShdw blurRad="38100" dist="38100" dir="2700000" algn="tl">
                    <a:srgbClr val="000000"/>
                  </a:outerShdw>
                </a:effectLst>
                <a:latin typeface="楷体_GB2312" pitchFamily="49" charset="-122"/>
                <a:ea typeface="楷体_GB2312" pitchFamily="49" charset="-122"/>
              </a:rPr>
              <a:t>4</a:t>
            </a:r>
            <a:r>
              <a:rPr kumimoji="1" lang="zh-CN" altLang="en-US" sz="2800" dirty="0">
                <a:solidFill>
                  <a:schemeClr val="bg2"/>
                </a:solidFill>
                <a:effectLst>
                  <a:outerShdw blurRad="38100" dist="38100" dir="2700000" algn="tl">
                    <a:srgbClr val="000000"/>
                  </a:outerShdw>
                </a:effectLst>
                <a:latin typeface="楷体_GB2312" pitchFamily="49" charset="-122"/>
                <a:ea typeface="楷体_GB2312" pitchFamily="49" charset="-122"/>
              </a:rPr>
              <a:t>小时 </a:t>
            </a:r>
          </a:p>
        </p:txBody>
      </p:sp>
      <p:sp>
        <p:nvSpPr>
          <p:cNvPr id="174113" name="Text Box 33"/>
          <p:cNvSpPr txBox="1">
            <a:spLocks noChangeArrowheads="1"/>
          </p:cNvSpPr>
          <p:nvPr/>
        </p:nvSpPr>
        <p:spPr bwMode="auto">
          <a:xfrm>
            <a:off x="7180263" y="3567113"/>
            <a:ext cx="457200" cy="5794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50000"/>
              </a:spcBef>
            </a:pPr>
            <a:r>
              <a:rPr kumimoji="1" lang="en-US" altLang="zh-CN" sz="3200" b="0">
                <a:solidFill>
                  <a:schemeClr val="bg2"/>
                </a:solidFill>
                <a:effectLst>
                  <a:outerShdw blurRad="38100" dist="38100" dir="2700000" algn="tl">
                    <a:srgbClr val="000000"/>
                  </a:outerShdw>
                </a:effectLst>
                <a:latin typeface="Times New Roman" panose="02020603050405020304" pitchFamily="18" charset="0"/>
                <a:ea typeface="宋体" panose="02010600030101010101" pitchFamily="2" charset="-122"/>
              </a:rPr>
              <a:t>=</a:t>
            </a:r>
          </a:p>
        </p:txBody>
      </p:sp>
      <p:sp>
        <p:nvSpPr>
          <p:cNvPr id="174114" name="Text Box 34"/>
          <p:cNvSpPr txBox="1">
            <a:spLocks noChangeArrowheads="1"/>
          </p:cNvSpPr>
          <p:nvPr/>
        </p:nvSpPr>
        <p:spPr bwMode="auto">
          <a:xfrm>
            <a:off x="7421563" y="3567113"/>
            <a:ext cx="1368425" cy="5191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50000"/>
              </a:spcBef>
            </a:pPr>
            <a:r>
              <a:rPr kumimoji="1" lang="en-US" altLang="zh-CN" sz="2800">
                <a:solidFill>
                  <a:schemeClr val="bg2"/>
                </a:solidFill>
                <a:effectLst>
                  <a:outerShdw blurRad="38100" dist="38100" dir="2700000" algn="tl">
                    <a:srgbClr val="000000"/>
                  </a:outerShdw>
                </a:effectLst>
                <a:latin typeface="Times New Roman" panose="02020603050405020304" pitchFamily="18" charset="0"/>
                <a:ea typeface="宋体" panose="02010600030101010101" pitchFamily="2" charset="-122"/>
              </a:rPr>
              <a:t> 100%</a:t>
            </a:r>
          </a:p>
        </p:txBody>
      </p:sp>
      <p:sp>
        <p:nvSpPr>
          <p:cNvPr id="174115" name="Text Box 35"/>
          <p:cNvSpPr txBox="1">
            <a:spLocks noChangeArrowheads="1"/>
          </p:cNvSpPr>
          <p:nvPr/>
        </p:nvSpPr>
        <p:spPr bwMode="auto">
          <a:xfrm>
            <a:off x="6197600" y="3860800"/>
            <a:ext cx="1152525" cy="5191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pPr>
            <a:r>
              <a:rPr kumimoji="1" lang="en-US" altLang="zh-CN" sz="2800">
                <a:solidFill>
                  <a:schemeClr val="bg2"/>
                </a:solidFill>
                <a:effectLst>
                  <a:outerShdw blurRad="38100" dist="38100" dir="2700000" algn="tl">
                    <a:srgbClr val="000000"/>
                  </a:outerShdw>
                </a:effectLst>
                <a:latin typeface="楷体_GB2312" pitchFamily="49" charset="-122"/>
                <a:ea typeface="楷体_GB2312" pitchFamily="49" charset="-122"/>
              </a:rPr>
              <a:t>4</a:t>
            </a:r>
            <a:r>
              <a:rPr kumimoji="1" lang="zh-CN" altLang="en-US" sz="2800">
                <a:solidFill>
                  <a:schemeClr val="bg2"/>
                </a:solidFill>
                <a:effectLst>
                  <a:outerShdw blurRad="38100" dist="38100" dir="2700000" algn="tl">
                    <a:srgbClr val="000000"/>
                  </a:outerShdw>
                </a:effectLst>
                <a:latin typeface="楷体_GB2312" pitchFamily="49" charset="-122"/>
                <a:ea typeface="楷体_GB2312" pitchFamily="49" charset="-122"/>
              </a:rPr>
              <a:t>小时</a:t>
            </a:r>
          </a:p>
        </p:txBody>
      </p:sp>
      <p:sp>
        <p:nvSpPr>
          <p:cNvPr id="174116" name="Line 36"/>
          <p:cNvSpPr>
            <a:spLocks noChangeShapeType="1"/>
          </p:cNvSpPr>
          <p:nvPr/>
        </p:nvSpPr>
        <p:spPr bwMode="auto">
          <a:xfrm>
            <a:off x="6273800" y="3871913"/>
            <a:ext cx="914400" cy="0"/>
          </a:xfrm>
          <a:prstGeom prst="line">
            <a:avLst/>
          </a:prstGeom>
          <a:noFill/>
          <a:ln w="25400">
            <a:solidFill>
              <a:schemeClr val="bg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74117" name="Text Box 37"/>
          <p:cNvSpPr txBox="1">
            <a:spLocks noChangeArrowheads="1"/>
          </p:cNvSpPr>
          <p:nvPr/>
        </p:nvSpPr>
        <p:spPr bwMode="auto">
          <a:xfrm>
            <a:off x="2195513" y="3630613"/>
            <a:ext cx="2609850" cy="4889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lgn="ctr">
              <a:lnSpc>
                <a:spcPct val="100000"/>
              </a:lnSpc>
              <a:spcBef>
                <a:spcPct val="50000"/>
              </a:spcBef>
            </a:pPr>
            <a:r>
              <a:rPr kumimoji="1" lang="zh-CN" altLang="en-US" sz="2600" dirty="0">
                <a:solidFill>
                  <a:schemeClr val="bg2"/>
                </a:solidFill>
                <a:effectLst>
                  <a:outerShdw blurRad="38100" dist="38100" dir="2700000" algn="tl">
                    <a:srgbClr val="000000"/>
                  </a:outerShdw>
                </a:effectLst>
              </a:rPr>
              <a:t>剩余劳动时间</a:t>
            </a:r>
            <a:r>
              <a:rPr kumimoji="1" lang="en-US" altLang="zh-CN" sz="2600" dirty="0">
                <a:solidFill>
                  <a:schemeClr val="bg2"/>
                </a:solidFill>
                <a:effectLst>
                  <a:outerShdw blurRad="38100" dist="38100" dir="2700000" algn="tl">
                    <a:srgbClr val="000000"/>
                  </a:outerShdw>
                </a:effectLst>
              </a:rPr>
              <a:t>4</a:t>
            </a:r>
          </a:p>
        </p:txBody>
      </p:sp>
      <p:sp>
        <p:nvSpPr>
          <p:cNvPr id="38" name="Rectangle 2"/>
          <p:cNvSpPr>
            <a:spLocks noGrp="1" noChangeArrowheads="1"/>
          </p:cNvSpPr>
          <p:nvPr>
            <p:ph type="title"/>
          </p:nvPr>
        </p:nvSpPr>
        <p:spPr>
          <a:xfrm>
            <a:off x="983410" y="474663"/>
            <a:ext cx="5089585" cy="790575"/>
          </a:xfrm>
          <a:solidFill>
            <a:schemeClr val="accent3">
              <a:lumMod val="65000"/>
            </a:schemeClr>
          </a:solidFill>
          <a:scene3d>
            <a:camera prst="orthographicFront"/>
            <a:lightRig rig="threePt" dir="t"/>
          </a:scene3d>
          <a:sp3d>
            <a:bevelT/>
          </a:sp3d>
        </p:spPr>
        <p:style>
          <a:lnRef idx="1">
            <a:schemeClr val="accent5"/>
          </a:lnRef>
          <a:fillRef idx="2">
            <a:schemeClr val="accent5"/>
          </a:fillRef>
          <a:effectRef idx="1">
            <a:schemeClr val="accent5"/>
          </a:effectRef>
          <a:fontRef idx="minor">
            <a:schemeClr val="dk1"/>
          </a:fontRef>
        </p:style>
        <p:txBody>
          <a:bodyPr/>
          <a:lstStyle/>
          <a:p>
            <a:r>
              <a:rPr lang="zh-CN" altLang="en-US" sz="3200" dirty="0" smtClean="0">
                <a:latin typeface="隶书" panose="02010509060101010101" pitchFamily="49" charset="-122"/>
                <a:ea typeface="隶书" panose="02010509060101010101" pitchFamily="49" charset="-122"/>
              </a:rPr>
              <a:t> １</a:t>
            </a:r>
            <a:r>
              <a:rPr lang="en-US" altLang="zh-CN" sz="3200" dirty="0" smtClean="0">
                <a:latin typeface="隶书" panose="02010509060101010101" pitchFamily="49" charset="-122"/>
                <a:ea typeface="隶书" panose="02010509060101010101" pitchFamily="49" charset="-122"/>
              </a:rPr>
              <a:t>.</a:t>
            </a:r>
            <a:r>
              <a:rPr lang="zh-CN" altLang="en-US" sz="3200" dirty="0" smtClean="0">
                <a:latin typeface="隶书" panose="02010509060101010101" pitchFamily="49" charset="-122"/>
                <a:ea typeface="隶书" panose="02010509060101010101" pitchFamily="49" charset="-122"/>
              </a:rPr>
              <a:t>绝对剩余价值的生产</a:t>
            </a:r>
            <a:endParaRPr lang="zh-CN" altLang="en-US" sz="3600" dirty="0">
              <a:latin typeface="隶书" panose="02010509060101010101" pitchFamily="49" charset="-122"/>
              <a:ea typeface="隶书" panose="02010509060101010101" pitchFamily="49" charset="-122"/>
            </a:endParaRPr>
          </a:p>
        </p:txBody>
      </p:sp>
    </p:spTree>
    <p:extLst>
      <p:ext uri="{BB962C8B-B14F-4D97-AF65-F5344CB8AC3E}">
        <p14:creationId xmlns="" xmlns:p14="http://schemas.microsoft.com/office/powerpoint/2010/main" val="147085518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74084"/>
                                        </p:tgtEl>
                                        <p:attrNameLst>
                                          <p:attrName>style.visibility</p:attrName>
                                        </p:attrNameLst>
                                      </p:cBhvr>
                                      <p:to>
                                        <p:strVal val="visible"/>
                                      </p:to>
                                    </p:set>
                                    <p:animEffect transition="in" filter="wipe(left)">
                                      <p:cBhvr>
                                        <p:cTn id="7" dur="500"/>
                                        <p:tgtEl>
                                          <p:spTgt spid="174084"/>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74090"/>
                                        </p:tgtEl>
                                        <p:attrNameLst>
                                          <p:attrName>style.visibility</p:attrName>
                                        </p:attrNameLst>
                                      </p:cBhvr>
                                      <p:to>
                                        <p:strVal val="visible"/>
                                      </p:to>
                                    </p:set>
                                    <p:animEffect transition="in" filter="wipe(left)">
                                      <p:cBhvr>
                                        <p:cTn id="11" dur="500"/>
                                        <p:tgtEl>
                                          <p:spTgt spid="174090"/>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74108"/>
                                        </p:tgtEl>
                                        <p:attrNameLst>
                                          <p:attrName>style.visibility</p:attrName>
                                        </p:attrNameLst>
                                      </p:cBhvr>
                                      <p:to>
                                        <p:strVal val="visible"/>
                                      </p:to>
                                    </p:set>
                                    <p:animEffect transition="in" filter="wipe(left)">
                                      <p:cBhvr>
                                        <p:cTn id="15" dur="500"/>
                                        <p:tgtEl>
                                          <p:spTgt spid="174108"/>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74109"/>
                                        </p:tgtEl>
                                        <p:attrNameLst>
                                          <p:attrName>style.visibility</p:attrName>
                                        </p:attrNameLst>
                                      </p:cBhvr>
                                      <p:to>
                                        <p:strVal val="visible"/>
                                      </p:to>
                                    </p:set>
                                    <p:animEffect transition="in" filter="wipe(left)">
                                      <p:cBhvr>
                                        <p:cTn id="19" dur="500"/>
                                        <p:tgtEl>
                                          <p:spTgt spid="174109"/>
                                        </p:tgtEl>
                                      </p:cBhvr>
                                    </p:animEffect>
                                  </p:childTnLst>
                                </p:cTn>
                              </p:par>
                            </p:childTnLst>
                          </p:cTn>
                        </p:par>
                        <p:par>
                          <p:cTn id="20" fill="hold" nodeType="afterGroup">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174087"/>
                                        </p:tgtEl>
                                        <p:attrNameLst>
                                          <p:attrName>style.visibility</p:attrName>
                                        </p:attrNameLst>
                                      </p:cBhvr>
                                      <p:to>
                                        <p:strVal val="visible"/>
                                      </p:to>
                                    </p:set>
                                    <p:animEffect transition="in" filter="wipe(left)">
                                      <p:cBhvr>
                                        <p:cTn id="23" dur="500"/>
                                        <p:tgtEl>
                                          <p:spTgt spid="174087"/>
                                        </p:tgtEl>
                                      </p:cBhvr>
                                    </p:animEffect>
                                  </p:childTnLst>
                                </p:cTn>
                              </p:par>
                            </p:childTnLst>
                          </p:cTn>
                        </p:par>
                        <p:par>
                          <p:cTn id="24" fill="hold" nodeType="afterGroup">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174088"/>
                                        </p:tgtEl>
                                        <p:attrNameLst>
                                          <p:attrName>style.visibility</p:attrName>
                                        </p:attrNameLst>
                                      </p:cBhvr>
                                      <p:to>
                                        <p:strVal val="visible"/>
                                      </p:to>
                                    </p:set>
                                    <p:animEffect transition="in" filter="wipe(left)">
                                      <p:cBhvr>
                                        <p:cTn id="27" dur="500"/>
                                        <p:tgtEl>
                                          <p:spTgt spid="174088"/>
                                        </p:tgtEl>
                                      </p:cBhvr>
                                    </p:animEffect>
                                  </p:childTnLst>
                                </p:cTn>
                              </p:par>
                            </p:childTnLst>
                          </p:cTn>
                        </p:par>
                        <p:par>
                          <p:cTn id="28" fill="hold" nodeType="afterGroup">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174089"/>
                                        </p:tgtEl>
                                        <p:attrNameLst>
                                          <p:attrName>style.visibility</p:attrName>
                                        </p:attrNameLst>
                                      </p:cBhvr>
                                      <p:to>
                                        <p:strVal val="visible"/>
                                      </p:to>
                                    </p:set>
                                    <p:animEffect transition="in" filter="wipe(left)">
                                      <p:cBhvr>
                                        <p:cTn id="31" dur="500"/>
                                        <p:tgtEl>
                                          <p:spTgt spid="174089"/>
                                        </p:tgtEl>
                                      </p:cBhvr>
                                    </p:animEffect>
                                  </p:childTnLst>
                                </p:cTn>
                              </p:par>
                            </p:childTnLst>
                          </p:cTn>
                        </p:par>
                        <p:par>
                          <p:cTn id="32" fill="hold" nodeType="afterGroup">
                            <p:stCondLst>
                              <p:cond delay="3500"/>
                            </p:stCondLst>
                            <p:childTnLst>
                              <p:par>
                                <p:cTn id="33" presetID="22" presetClass="entr" presetSubtype="8" fill="hold" grpId="0" nodeType="afterEffect">
                                  <p:stCondLst>
                                    <p:cond delay="0"/>
                                  </p:stCondLst>
                                  <p:childTnLst>
                                    <p:set>
                                      <p:cBhvr>
                                        <p:cTn id="34" dur="1" fill="hold">
                                          <p:stCondLst>
                                            <p:cond delay="0"/>
                                          </p:stCondLst>
                                        </p:cTn>
                                        <p:tgtEl>
                                          <p:spTgt spid="174085"/>
                                        </p:tgtEl>
                                        <p:attrNameLst>
                                          <p:attrName>style.visibility</p:attrName>
                                        </p:attrNameLst>
                                      </p:cBhvr>
                                      <p:to>
                                        <p:strVal val="visible"/>
                                      </p:to>
                                    </p:set>
                                    <p:animEffect transition="in" filter="wipe(left)">
                                      <p:cBhvr>
                                        <p:cTn id="35" dur="500"/>
                                        <p:tgtEl>
                                          <p:spTgt spid="174085"/>
                                        </p:tgtEl>
                                      </p:cBhvr>
                                    </p:animEffect>
                                  </p:childTnLst>
                                </p:cTn>
                              </p:par>
                            </p:childTnLst>
                          </p:cTn>
                        </p:par>
                        <p:par>
                          <p:cTn id="36" fill="hold" nodeType="afterGroup">
                            <p:stCondLst>
                              <p:cond delay="4000"/>
                            </p:stCondLst>
                            <p:childTnLst>
                              <p:par>
                                <p:cTn id="37" presetID="22" presetClass="entr" presetSubtype="8" fill="hold" grpId="0" nodeType="afterEffect">
                                  <p:stCondLst>
                                    <p:cond delay="0"/>
                                  </p:stCondLst>
                                  <p:childTnLst>
                                    <p:set>
                                      <p:cBhvr>
                                        <p:cTn id="38" dur="1" fill="hold">
                                          <p:stCondLst>
                                            <p:cond delay="0"/>
                                          </p:stCondLst>
                                        </p:cTn>
                                        <p:tgtEl>
                                          <p:spTgt spid="174091"/>
                                        </p:tgtEl>
                                        <p:attrNameLst>
                                          <p:attrName>style.visibility</p:attrName>
                                        </p:attrNameLst>
                                      </p:cBhvr>
                                      <p:to>
                                        <p:strVal val="visible"/>
                                      </p:to>
                                    </p:set>
                                    <p:animEffect transition="in" filter="wipe(left)">
                                      <p:cBhvr>
                                        <p:cTn id="39" dur="500"/>
                                        <p:tgtEl>
                                          <p:spTgt spid="174091"/>
                                        </p:tgtEl>
                                      </p:cBhvr>
                                    </p:animEffect>
                                  </p:childTnLst>
                                </p:cTn>
                              </p:par>
                            </p:childTnLst>
                          </p:cTn>
                        </p:par>
                        <p:par>
                          <p:cTn id="40" fill="hold" nodeType="afterGroup">
                            <p:stCondLst>
                              <p:cond delay="4500"/>
                            </p:stCondLst>
                            <p:childTnLst>
                              <p:par>
                                <p:cTn id="41" presetID="22" presetClass="entr" presetSubtype="8" fill="hold" grpId="0" nodeType="afterEffect">
                                  <p:stCondLst>
                                    <p:cond delay="0"/>
                                  </p:stCondLst>
                                  <p:childTnLst>
                                    <p:set>
                                      <p:cBhvr>
                                        <p:cTn id="42" dur="1" fill="hold">
                                          <p:stCondLst>
                                            <p:cond delay="0"/>
                                          </p:stCondLst>
                                        </p:cTn>
                                        <p:tgtEl>
                                          <p:spTgt spid="174093"/>
                                        </p:tgtEl>
                                        <p:attrNameLst>
                                          <p:attrName>style.visibility</p:attrName>
                                        </p:attrNameLst>
                                      </p:cBhvr>
                                      <p:to>
                                        <p:strVal val="visible"/>
                                      </p:to>
                                    </p:set>
                                    <p:animEffect transition="in" filter="wipe(left)">
                                      <p:cBhvr>
                                        <p:cTn id="43" dur="500"/>
                                        <p:tgtEl>
                                          <p:spTgt spid="174093"/>
                                        </p:tgtEl>
                                      </p:cBhvr>
                                    </p:animEffect>
                                  </p:childTnLst>
                                </p:cTn>
                              </p:par>
                            </p:childTnLst>
                          </p:cTn>
                        </p:par>
                        <p:par>
                          <p:cTn id="44" fill="hold" nodeType="afterGroup">
                            <p:stCondLst>
                              <p:cond delay="5000"/>
                            </p:stCondLst>
                            <p:childTnLst>
                              <p:par>
                                <p:cTn id="45" presetID="22" presetClass="entr" presetSubtype="8" fill="hold" grpId="0" nodeType="afterEffect">
                                  <p:stCondLst>
                                    <p:cond delay="0"/>
                                  </p:stCondLst>
                                  <p:childTnLst>
                                    <p:set>
                                      <p:cBhvr>
                                        <p:cTn id="46" dur="1" fill="hold">
                                          <p:stCondLst>
                                            <p:cond delay="0"/>
                                          </p:stCondLst>
                                        </p:cTn>
                                        <p:tgtEl>
                                          <p:spTgt spid="174117"/>
                                        </p:tgtEl>
                                        <p:attrNameLst>
                                          <p:attrName>style.visibility</p:attrName>
                                        </p:attrNameLst>
                                      </p:cBhvr>
                                      <p:to>
                                        <p:strVal val="visible"/>
                                      </p:to>
                                    </p:set>
                                    <p:animEffect transition="in" filter="wipe(left)">
                                      <p:cBhvr>
                                        <p:cTn id="47" dur="500"/>
                                        <p:tgtEl>
                                          <p:spTgt spid="174117"/>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74110"/>
                                        </p:tgtEl>
                                        <p:attrNameLst>
                                          <p:attrName>style.visibility</p:attrName>
                                        </p:attrNameLst>
                                      </p:cBhvr>
                                      <p:to>
                                        <p:strVal val="visible"/>
                                      </p:to>
                                    </p:set>
                                    <p:animEffect transition="in" filter="wipe(left)">
                                      <p:cBhvr>
                                        <p:cTn id="52" dur="500"/>
                                        <p:tgtEl>
                                          <p:spTgt spid="174110"/>
                                        </p:tgtEl>
                                      </p:cBhvr>
                                    </p:animEffect>
                                  </p:childTnLst>
                                </p:cTn>
                              </p:par>
                            </p:childTnLst>
                          </p:cTn>
                        </p:par>
                        <p:par>
                          <p:cTn id="53" fill="hold" nodeType="afterGroup">
                            <p:stCondLst>
                              <p:cond delay="500"/>
                            </p:stCondLst>
                            <p:childTnLst>
                              <p:par>
                                <p:cTn id="54" presetID="22" presetClass="entr" presetSubtype="8" fill="hold" grpId="0" nodeType="afterEffect">
                                  <p:stCondLst>
                                    <p:cond delay="0"/>
                                  </p:stCondLst>
                                  <p:childTnLst>
                                    <p:set>
                                      <p:cBhvr>
                                        <p:cTn id="55" dur="1" fill="hold">
                                          <p:stCondLst>
                                            <p:cond delay="0"/>
                                          </p:stCondLst>
                                        </p:cTn>
                                        <p:tgtEl>
                                          <p:spTgt spid="174111"/>
                                        </p:tgtEl>
                                        <p:attrNameLst>
                                          <p:attrName>style.visibility</p:attrName>
                                        </p:attrNameLst>
                                      </p:cBhvr>
                                      <p:to>
                                        <p:strVal val="visible"/>
                                      </p:to>
                                    </p:set>
                                    <p:animEffect transition="in" filter="wipe(left)">
                                      <p:cBhvr>
                                        <p:cTn id="56" dur="500"/>
                                        <p:tgtEl>
                                          <p:spTgt spid="174111"/>
                                        </p:tgtEl>
                                      </p:cBhvr>
                                    </p:animEffect>
                                  </p:childTnLst>
                                </p:cTn>
                              </p:par>
                            </p:childTnLst>
                          </p:cTn>
                        </p:par>
                        <p:par>
                          <p:cTn id="57" fill="hold" nodeType="afterGroup">
                            <p:stCondLst>
                              <p:cond delay="1000"/>
                            </p:stCondLst>
                            <p:childTnLst>
                              <p:par>
                                <p:cTn id="58" presetID="22" presetClass="entr" presetSubtype="8" fill="hold" grpId="0" nodeType="afterEffect">
                                  <p:stCondLst>
                                    <p:cond delay="0"/>
                                  </p:stCondLst>
                                  <p:childTnLst>
                                    <p:set>
                                      <p:cBhvr>
                                        <p:cTn id="59" dur="1" fill="hold">
                                          <p:stCondLst>
                                            <p:cond delay="0"/>
                                          </p:stCondLst>
                                        </p:cTn>
                                        <p:tgtEl>
                                          <p:spTgt spid="174112"/>
                                        </p:tgtEl>
                                        <p:attrNameLst>
                                          <p:attrName>style.visibility</p:attrName>
                                        </p:attrNameLst>
                                      </p:cBhvr>
                                      <p:to>
                                        <p:strVal val="visible"/>
                                      </p:to>
                                    </p:set>
                                    <p:animEffect transition="in" filter="wipe(left)">
                                      <p:cBhvr>
                                        <p:cTn id="60" dur="500"/>
                                        <p:tgtEl>
                                          <p:spTgt spid="174112"/>
                                        </p:tgtEl>
                                      </p:cBhvr>
                                    </p:animEffect>
                                  </p:childTnLst>
                                </p:cTn>
                              </p:par>
                            </p:childTnLst>
                          </p:cTn>
                        </p:par>
                        <p:par>
                          <p:cTn id="61" fill="hold" nodeType="afterGroup">
                            <p:stCondLst>
                              <p:cond delay="1500"/>
                            </p:stCondLst>
                            <p:childTnLst>
                              <p:par>
                                <p:cTn id="62" presetID="22" presetClass="entr" presetSubtype="8" fill="hold" grpId="0" nodeType="afterEffect">
                                  <p:stCondLst>
                                    <p:cond delay="0"/>
                                  </p:stCondLst>
                                  <p:childTnLst>
                                    <p:set>
                                      <p:cBhvr>
                                        <p:cTn id="63" dur="1" fill="hold">
                                          <p:stCondLst>
                                            <p:cond delay="0"/>
                                          </p:stCondLst>
                                        </p:cTn>
                                        <p:tgtEl>
                                          <p:spTgt spid="174116"/>
                                        </p:tgtEl>
                                        <p:attrNameLst>
                                          <p:attrName>style.visibility</p:attrName>
                                        </p:attrNameLst>
                                      </p:cBhvr>
                                      <p:to>
                                        <p:strVal val="visible"/>
                                      </p:to>
                                    </p:set>
                                    <p:animEffect transition="in" filter="wipe(left)">
                                      <p:cBhvr>
                                        <p:cTn id="64" dur="500"/>
                                        <p:tgtEl>
                                          <p:spTgt spid="174116"/>
                                        </p:tgtEl>
                                      </p:cBhvr>
                                    </p:animEffect>
                                  </p:childTnLst>
                                </p:cTn>
                              </p:par>
                            </p:childTnLst>
                          </p:cTn>
                        </p:par>
                        <p:par>
                          <p:cTn id="65" fill="hold" nodeType="afterGroup">
                            <p:stCondLst>
                              <p:cond delay="2000"/>
                            </p:stCondLst>
                            <p:childTnLst>
                              <p:par>
                                <p:cTn id="66" presetID="22" presetClass="entr" presetSubtype="8" fill="hold" grpId="0" nodeType="afterEffect">
                                  <p:stCondLst>
                                    <p:cond delay="0"/>
                                  </p:stCondLst>
                                  <p:childTnLst>
                                    <p:set>
                                      <p:cBhvr>
                                        <p:cTn id="67" dur="1" fill="hold">
                                          <p:stCondLst>
                                            <p:cond delay="0"/>
                                          </p:stCondLst>
                                        </p:cTn>
                                        <p:tgtEl>
                                          <p:spTgt spid="174115"/>
                                        </p:tgtEl>
                                        <p:attrNameLst>
                                          <p:attrName>style.visibility</p:attrName>
                                        </p:attrNameLst>
                                      </p:cBhvr>
                                      <p:to>
                                        <p:strVal val="visible"/>
                                      </p:to>
                                    </p:set>
                                    <p:animEffect transition="in" filter="wipe(left)">
                                      <p:cBhvr>
                                        <p:cTn id="68" dur="500"/>
                                        <p:tgtEl>
                                          <p:spTgt spid="174115"/>
                                        </p:tgtEl>
                                      </p:cBhvr>
                                    </p:animEffect>
                                  </p:childTnLst>
                                </p:cTn>
                              </p:par>
                            </p:childTnLst>
                          </p:cTn>
                        </p:par>
                        <p:par>
                          <p:cTn id="69" fill="hold" nodeType="afterGroup">
                            <p:stCondLst>
                              <p:cond delay="2500"/>
                            </p:stCondLst>
                            <p:childTnLst>
                              <p:par>
                                <p:cTn id="70" presetID="22" presetClass="entr" presetSubtype="8" fill="hold" grpId="0" nodeType="afterEffect">
                                  <p:stCondLst>
                                    <p:cond delay="0"/>
                                  </p:stCondLst>
                                  <p:childTnLst>
                                    <p:set>
                                      <p:cBhvr>
                                        <p:cTn id="71" dur="1" fill="hold">
                                          <p:stCondLst>
                                            <p:cond delay="0"/>
                                          </p:stCondLst>
                                        </p:cTn>
                                        <p:tgtEl>
                                          <p:spTgt spid="174113"/>
                                        </p:tgtEl>
                                        <p:attrNameLst>
                                          <p:attrName>style.visibility</p:attrName>
                                        </p:attrNameLst>
                                      </p:cBhvr>
                                      <p:to>
                                        <p:strVal val="visible"/>
                                      </p:to>
                                    </p:set>
                                    <p:animEffect transition="in" filter="wipe(left)">
                                      <p:cBhvr>
                                        <p:cTn id="72" dur="500"/>
                                        <p:tgtEl>
                                          <p:spTgt spid="174113"/>
                                        </p:tgtEl>
                                      </p:cBhvr>
                                    </p:animEffect>
                                  </p:childTnLst>
                                </p:cTn>
                              </p:par>
                            </p:childTnLst>
                          </p:cTn>
                        </p:par>
                        <p:par>
                          <p:cTn id="73" fill="hold" nodeType="afterGroup">
                            <p:stCondLst>
                              <p:cond delay="3000"/>
                            </p:stCondLst>
                            <p:childTnLst>
                              <p:par>
                                <p:cTn id="74" presetID="22" presetClass="entr" presetSubtype="8" fill="hold" grpId="0" nodeType="afterEffect">
                                  <p:stCondLst>
                                    <p:cond delay="0"/>
                                  </p:stCondLst>
                                  <p:childTnLst>
                                    <p:set>
                                      <p:cBhvr>
                                        <p:cTn id="75" dur="1" fill="hold">
                                          <p:stCondLst>
                                            <p:cond delay="0"/>
                                          </p:stCondLst>
                                        </p:cTn>
                                        <p:tgtEl>
                                          <p:spTgt spid="174114"/>
                                        </p:tgtEl>
                                        <p:attrNameLst>
                                          <p:attrName>style.visibility</p:attrName>
                                        </p:attrNameLst>
                                      </p:cBhvr>
                                      <p:to>
                                        <p:strVal val="visible"/>
                                      </p:to>
                                    </p:set>
                                    <p:animEffect transition="in" filter="wipe(left)">
                                      <p:cBhvr>
                                        <p:cTn id="76" dur="500"/>
                                        <p:tgtEl>
                                          <p:spTgt spid="174114"/>
                                        </p:tgtEl>
                                      </p:cBhvr>
                                    </p:animEffect>
                                  </p:childTnLst>
                                </p:cTn>
                              </p:par>
                            </p:childTnLst>
                          </p:cTn>
                        </p:par>
                      </p:childTnLst>
                    </p:cTn>
                  </p:par>
                  <p:par>
                    <p:cTn id="77" fill="hold" nodeType="clickPar">
                      <p:stCondLst>
                        <p:cond delay="indefinite"/>
                      </p:stCondLst>
                      <p:childTnLst>
                        <p:par>
                          <p:cTn id="78" fill="hold" nodeType="withGroup">
                            <p:stCondLst>
                              <p:cond delay="0"/>
                            </p:stCondLst>
                            <p:childTnLst>
                              <p:par>
                                <p:cTn id="79" presetID="22" presetClass="entr" presetSubtype="8" fill="hold" grpId="0" nodeType="clickEffect">
                                  <p:stCondLst>
                                    <p:cond delay="0"/>
                                  </p:stCondLst>
                                  <p:childTnLst>
                                    <p:set>
                                      <p:cBhvr>
                                        <p:cTn id="80" dur="1" fill="hold">
                                          <p:stCondLst>
                                            <p:cond delay="0"/>
                                          </p:stCondLst>
                                        </p:cTn>
                                        <p:tgtEl>
                                          <p:spTgt spid="174094"/>
                                        </p:tgtEl>
                                        <p:attrNameLst>
                                          <p:attrName>style.visibility</p:attrName>
                                        </p:attrNameLst>
                                      </p:cBhvr>
                                      <p:to>
                                        <p:strVal val="visible"/>
                                      </p:to>
                                    </p:set>
                                    <p:animEffect transition="in" filter="wipe(left)">
                                      <p:cBhvr>
                                        <p:cTn id="81" dur="500"/>
                                        <p:tgtEl>
                                          <p:spTgt spid="174094"/>
                                        </p:tgtEl>
                                      </p:cBhvr>
                                    </p:animEffect>
                                  </p:childTnLst>
                                </p:cTn>
                              </p:par>
                            </p:childTnLst>
                          </p:cTn>
                        </p:par>
                      </p:childTnLst>
                    </p:cTn>
                  </p:par>
                  <p:par>
                    <p:cTn id="82" fill="hold" nodeType="clickPar">
                      <p:stCondLst>
                        <p:cond delay="indefinite"/>
                      </p:stCondLst>
                      <p:childTnLst>
                        <p:par>
                          <p:cTn id="83" fill="hold" nodeType="withGroup">
                            <p:stCondLst>
                              <p:cond delay="0"/>
                            </p:stCondLst>
                            <p:childTnLst>
                              <p:par>
                                <p:cTn id="84" presetID="22" presetClass="entr" presetSubtype="8" fill="hold" grpId="0" nodeType="clickEffect">
                                  <p:stCondLst>
                                    <p:cond delay="0"/>
                                  </p:stCondLst>
                                  <p:childTnLst>
                                    <p:set>
                                      <p:cBhvr>
                                        <p:cTn id="85" dur="1" fill="hold">
                                          <p:stCondLst>
                                            <p:cond delay="0"/>
                                          </p:stCondLst>
                                        </p:cTn>
                                        <p:tgtEl>
                                          <p:spTgt spid="174098"/>
                                        </p:tgtEl>
                                        <p:attrNameLst>
                                          <p:attrName>style.visibility</p:attrName>
                                        </p:attrNameLst>
                                      </p:cBhvr>
                                      <p:to>
                                        <p:strVal val="visible"/>
                                      </p:to>
                                    </p:set>
                                    <p:animEffect transition="in" filter="wipe(left)">
                                      <p:cBhvr>
                                        <p:cTn id="86" dur="500"/>
                                        <p:tgtEl>
                                          <p:spTgt spid="174098"/>
                                        </p:tgtEl>
                                      </p:cBhvr>
                                    </p:animEffect>
                                  </p:childTnLst>
                                </p:cTn>
                              </p:par>
                            </p:childTnLst>
                          </p:cTn>
                        </p:par>
                      </p:childTnLst>
                    </p:cTn>
                  </p:par>
                  <p:par>
                    <p:cTn id="87" fill="hold" nodeType="clickPar">
                      <p:stCondLst>
                        <p:cond delay="indefinite"/>
                      </p:stCondLst>
                      <p:childTnLst>
                        <p:par>
                          <p:cTn id="88" fill="hold" nodeType="withGroup">
                            <p:stCondLst>
                              <p:cond delay="0"/>
                            </p:stCondLst>
                            <p:childTnLst>
                              <p:par>
                                <p:cTn id="89" presetID="22" presetClass="entr" presetSubtype="8" fill="hold" grpId="0" nodeType="clickEffect">
                                  <p:stCondLst>
                                    <p:cond delay="0"/>
                                  </p:stCondLst>
                                  <p:childTnLst>
                                    <p:set>
                                      <p:cBhvr>
                                        <p:cTn id="90" dur="1" fill="hold">
                                          <p:stCondLst>
                                            <p:cond delay="0"/>
                                          </p:stCondLst>
                                        </p:cTn>
                                        <p:tgtEl>
                                          <p:spTgt spid="174095"/>
                                        </p:tgtEl>
                                        <p:attrNameLst>
                                          <p:attrName>style.visibility</p:attrName>
                                        </p:attrNameLst>
                                      </p:cBhvr>
                                      <p:to>
                                        <p:strVal val="visible"/>
                                      </p:to>
                                    </p:set>
                                    <p:animEffect transition="in" filter="wipe(left)">
                                      <p:cBhvr>
                                        <p:cTn id="91" dur="500"/>
                                        <p:tgtEl>
                                          <p:spTgt spid="174095"/>
                                        </p:tgtEl>
                                      </p:cBhvr>
                                    </p:animEffect>
                                  </p:childTnLst>
                                </p:cTn>
                              </p:par>
                            </p:childTnLst>
                          </p:cTn>
                        </p:par>
                        <p:par>
                          <p:cTn id="92" fill="hold" nodeType="afterGroup">
                            <p:stCondLst>
                              <p:cond delay="500"/>
                            </p:stCondLst>
                            <p:childTnLst>
                              <p:par>
                                <p:cTn id="93" presetID="22" presetClass="entr" presetSubtype="8" fill="hold" grpId="0" nodeType="afterEffect">
                                  <p:stCondLst>
                                    <p:cond delay="0"/>
                                  </p:stCondLst>
                                  <p:childTnLst>
                                    <p:set>
                                      <p:cBhvr>
                                        <p:cTn id="94" dur="1" fill="hold">
                                          <p:stCondLst>
                                            <p:cond delay="0"/>
                                          </p:stCondLst>
                                        </p:cTn>
                                        <p:tgtEl>
                                          <p:spTgt spid="174096"/>
                                        </p:tgtEl>
                                        <p:attrNameLst>
                                          <p:attrName>style.visibility</p:attrName>
                                        </p:attrNameLst>
                                      </p:cBhvr>
                                      <p:to>
                                        <p:strVal val="visible"/>
                                      </p:to>
                                    </p:set>
                                    <p:animEffect transition="in" filter="wipe(left)">
                                      <p:cBhvr>
                                        <p:cTn id="95" dur="500"/>
                                        <p:tgtEl>
                                          <p:spTgt spid="174096"/>
                                        </p:tgtEl>
                                      </p:cBhvr>
                                    </p:animEffect>
                                  </p:childTnLst>
                                </p:cTn>
                              </p:par>
                            </p:childTnLst>
                          </p:cTn>
                        </p:par>
                      </p:childTnLst>
                    </p:cTn>
                  </p:par>
                  <p:par>
                    <p:cTn id="96" fill="hold" nodeType="clickPar">
                      <p:stCondLst>
                        <p:cond delay="indefinite"/>
                      </p:stCondLst>
                      <p:childTnLst>
                        <p:par>
                          <p:cTn id="97" fill="hold" nodeType="withGroup">
                            <p:stCondLst>
                              <p:cond delay="0"/>
                            </p:stCondLst>
                            <p:childTnLst>
                              <p:par>
                                <p:cTn id="98" presetID="22" presetClass="entr" presetSubtype="8" fill="hold" grpId="0" nodeType="clickEffect">
                                  <p:stCondLst>
                                    <p:cond delay="0"/>
                                  </p:stCondLst>
                                  <p:childTnLst>
                                    <p:set>
                                      <p:cBhvr>
                                        <p:cTn id="99" dur="1" fill="hold">
                                          <p:stCondLst>
                                            <p:cond delay="0"/>
                                          </p:stCondLst>
                                        </p:cTn>
                                        <p:tgtEl>
                                          <p:spTgt spid="174086"/>
                                        </p:tgtEl>
                                        <p:attrNameLst>
                                          <p:attrName>style.visibility</p:attrName>
                                        </p:attrNameLst>
                                      </p:cBhvr>
                                      <p:to>
                                        <p:strVal val="visible"/>
                                      </p:to>
                                    </p:set>
                                    <p:animEffect transition="in" filter="wipe(left)">
                                      <p:cBhvr>
                                        <p:cTn id="100" dur="500"/>
                                        <p:tgtEl>
                                          <p:spTgt spid="174086"/>
                                        </p:tgtEl>
                                      </p:cBhvr>
                                    </p:animEffect>
                                  </p:childTnLst>
                                </p:cTn>
                              </p:par>
                            </p:childTnLst>
                          </p:cTn>
                        </p:par>
                        <p:par>
                          <p:cTn id="101" fill="hold" nodeType="afterGroup">
                            <p:stCondLst>
                              <p:cond delay="500"/>
                            </p:stCondLst>
                            <p:childTnLst>
                              <p:par>
                                <p:cTn id="102" presetID="22" presetClass="entr" presetSubtype="8" fill="hold" grpId="0" nodeType="afterEffect">
                                  <p:stCondLst>
                                    <p:cond delay="0"/>
                                  </p:stCondLst>
                                  <p:childTnLst>
                                    <p:set>
                                      <p:cBhvr>
                                        <p:cTn id="103" dur="1" fill="hold">
                                          <p:stCondLst>
                                            <p:cond delay="0"/>
                                          </p:stCondLst>
                                        </p:cTn>
                                        <p:tgtEl>
                                          <p:spTgt spid="174092"/>
                                        </p:tgtEl>
                                        <p:attrNameLst>
                                          <p:attrName>style.visibility</p:attrName>
                                        </p:attrNameLst>
                                      </p:cBhvr>
                                      <p:to>
                                        <p:strVal val="visible"/>
                                      </p:to>
                                    </p:set>
                                    <p:animEffect transition="in" filter="wipe(left)">
                                      <p:cBhvr>
                                        <p:cTn id="104" dur="500"/>
                                        <p:tgtEl>
                                          <p:spTgt spid="174092"/>
                                        </p:tgtEl>
                                      </p:cBhvr>
                                    </p:animEffect>
                                  </p:childTnLst>
                                </p:cTn>
                              </p:par>
                            </p:childTnLst>
                          </p:cTn>
                        </p:par>
                      </p:childTnLst>
                    </p:cTn>
                  </p:par>
                  <p:par>
                    <p:cTn id="105" fill="hold" nodeType="clickPar">
                      <p:stCondLst>
                        <p:cond delay="indefinite"/>
                      </p:stCondLst>
                      <p:childTnLst>
                        <p:par>
                          <p:cTn id="106" fill="hold" nodeType="withGroup">
                            <p:stCondLst>
                              <p:cond delay="0"/>
                            </p:stCondLst>
                            <p:childTnLst>
                              <p:par>
                                <p:cTn id="107" presetID="22" presetClass="entr" presetSubtype="8" fill="hold" grpId="0" nodeType="clickEffect">
                                  <p:stCondLst>
                                    <p:cond delay="0"/>
                                  </p:stCondLst>
                                  <p:childTnLst>
                                    <p:set>
                                      <p:cBhvr>
                                        <p:cTn id="108" dur="1" fill="hold">
                                          <p:stCondLst>
                                            <p:cond delay="0"/>
                                          </p:stCondLst>
                                        </p:cTn>
                                        <p:tgtEl>
                                          <p:spTgt spid="174099"/>
                                        </p:tgtEl>
                                        <p:attrNameLst>
                                          <p:attrName>style.visibility</p:attrName>
                                        </p:attrNameLst>
                                      </p:cBhvr>
                                      <p:to>
                                        <p:strVal val="visible"/>
                                      </p:to>
                                    </p:set>
                                    <p:animEffect transition="in" filter="wipe(left)">
                                      <p:cBhvr>
                                        <p:cTn id="109" dur="500"/>
                                        <p:tgtEl>
                                          <p:spTgt spid="174099"/>
                                        </p:tgtEl>
                                      </p:cBhvr>
                                    </p:animEffect>
                                  </p:childTnLst>
                                </p:cTn>
                              </p:par>
                            </p:childTnLst>
                          </p:cTn>
                        </p:par>
                      </p:childTnLst>
                    </p:cTn>
                  </p:par>
                  <p:par>
                    <p:cTn id="110" fill="hold" nodeType="clickPar">
                      <p:stCondLst>
                        <p:cond delay="indefinite"/>
                      </p:stCondLst>
                      <p:childTnLst>
                        <p:par>
                          <p:cTn id="111" fill="hold" nodeType="withGroup">
                            <p:stCondLst>
                              <p:cond delay="0"/>
                            </p:stCondLst>
                            <p:childTnLst>
                              <p:par>
                                <p:cTn id="112" presetID="22" presetClass="entr" presetSubtype="8" fill="hold" nodeType="clickEffect">
                                  <p:stCondLst>
                                    <p:cond delay="0"/>
                                  </p:stCondLst>
                                  <p:childTnLst>
                                    <p:set>
                                      <p:cBhvr>
                                        <p:cTn id="113" dur="1" fill="hold">
                                          <p:stCondLst>
                                            <p:cond delay="0"/>
                                          </p:stCondLst>
                                        </p:cTn>
                                        <p:tgtEl>
                                          <p:spTgt spid="2"/>
                                        </p:tgtEl>
                                        <p:attrNameLst>
                                          <p:attrName>style.visibility</p:attrName>
                                        </p:attrNameLst>
                                      </p:cBhvr>
                                      <p:to>
                                        <p:strVal val="visible"/>
                                      </p:to>
                                    </p:set>
                                    <p:animEffect transition="in" filter="wipe(left)">
                                      <p:cBhvr>
                                        <p:cTn id="11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084" grpId="0" animBg="1"/>
      <p:bldP spid="174085" grpId="0" animBg="1"/>
      <p:bldP spid="174086" grpId="0" animBg="1"/>
      <p:bldP spid="174087" grpId="0" autoUpdateAnimBg="0"/>
      <p:bldP spid="174088" grpId="0" autoUpdateAnimBg="0"/>
      <p:bldP spid="174089" grpId="0" autoUpdateAnimBg="0"/>
      <p:bldP spid="174090" grpId="0" animBg="1"/>
      <p:bldP spid="174091" grpId="0" autoUpdateAnimBg="0"/>
      <p:bldP spid="174092" grpId="0" autoUpdateAnimBg="0"/>
      <p:bldP spid="174093" grpId="0" animBg="1"/>
      <p:bldP spid="174094" grpId="0" animBg="1"/>
      <p:bldP spid="174095" grpId="0" animBg="1"/>
      <p:bldP spid="174096" grpId="0" autoUpdateAnimBg="0"/>
      <p:bldP spid="174098" grpId="0" autoUpdateAnimBg="0"/>
      <p:bldP spid="174099" grpId="0" autoUpdateAnimBg="0"/>
      <p:bldP spid="174108" grpId="0" animBg="1"/>
      <p:bldP spid="174109" grpId="0" animBg="1"/>
      <p:bldP spid="174110" grpId="0" autoUpdateAnimBg="0"/>
      <p:bldP spid="174111" grpId="0" autoUpdateAnimBg="0"/>
      <p:bldP spid="174112" grpId="0" autoUpdateAnimBg="0"/>
      <p:bldP spid="174113" grpId="0" autoUpdateAnimBg="0"/>
      <p:bldP spid="174114" grpId="0" autoUpdateAnimBg="0"/>
      <p:bldP spid="174115" grpId="0" autoUpdateAnimBg="0"/>
      <p:bldP spid="174116" grpId="0" animBg="1"/>
      <p:bldP spid="174117" grpId="0"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7" name="Rectangle 3"/>
          <p:cNvSpPr>
            <a:spLocks noGrp="1" noChangeArrowheads="1"/>
          </p:cNvSpPr>
          <p:nvPr>
            <p:ph type="body" idx="1"/>
          </p:nvPr>
        </p:nvSpPr>
        <p:spPr>
          <a:xfrm>
            <a:off x="107950" y="1341438"/>
            <a:ext cx="8507413" cy="2044700"/>
          </a:xfrm>
        </p:spPr>
        <p:txBody>
          <a:bodyPr/>
          <a:lstStyle/>
          <a:p>
            <a:pPr algn="just">
              <a:lnSpc>
                <a:spcPct val="115000"/>
              </a:lnSpc>
            </a:pPr>
            <a:r>
              <a:rPr lang="en-US" altLang="zh-CN" sz="2800" dirty="0"/>
              <a:t>       </a:t>
            </a:r>
            <a:r>
              <a:rPr lang="zh-CN" altLang="en-US" sz="2800" dirty="0" smtClean="0"/>
              <a:t>在</a:t>
            </a:r>
            <a:r>
              <a:rPr lang="zh-CN" altLang="en-US" sz="2800" dirty="0"/>
              <a:t>工作日长度不变的条件下，由于缩短必要劳动时间从而相对延长剩余劳动时间而生产的剩余价值，叫</a:t>
            </a:r>
            <a:r>
              <a:rPr lang="zh-CN" altLang="en-US" sz="2800" dirty="0">
                <a:solidFill>
                  <a:srgbClr val="990000"/>
                </a:solidFill>
              </a:rPr>
              <a:t>相对剩余价值</a:t>
            </a:r>
            <a:r>
              <a:rPr lang="zh-CN" altLang="en-US" sz="2800" dirty="0"/>
              <a:t>，用这种方法提高剥削程度，叫</a:t>
            </a:r>
            <a:r>
              <a:rPr lang="zh-CN" altLang="en-US" sz="2800" dirty="0">
                <a:solidFill>
                  <a:srgbClr val="990000"/>
                </a:solidFill>
              </a:rPr>
              <a:t>相对剩余价值的生产</a:t>
            </a:r>
            <a:r>
              <a:rPr lang="zh-CN" altLang="en-US" sz="2800" dirty="0"/>
              <a:t>。        </a:t>
            </a:r>
          </a:p>
        </p:txBody>
      </p:sp>
      <p:sp>
        <p:nvSpPr>
          <p:cNvPr id="175108" name="AutoShape 4"/>
          <p:cNvSpPr>
            <a:spLocks noChangeArrowheads="1"/>
          </p:cNvSpPr>
          <p:nvPr/>
        </p:nvSpPr>
        <p:spPr bwMode="auto">
          <a:xfrm>
            <a:off x="790575" y="3717925"/>
            <a:ext cx="1800225" cy="792163"/>
          </a:xfrm>
          <a:prstGeom prst="flowChartProcess">
            <a:avLst/>
          </a:prstGeom>
          <a:solidFill>
            <a:srgbClr val="4D4D4D"/>
          </a:solidFill>
          <a:ln>
            <a:noFill/>
          </a:ln>
          <a:effectLst>
            <a:outerShdw dist="107763" dir="2700000" algn="ctr" rotWithShape="0">
              <a:schemeClr val="bg2">
                <a:alpha val="50000"/>
              </a:schemeClr>
            </a:outerShdw>
          </a:effectLst>
          <a:extLst>
            <a:ext uri="{91240B29-F687-4F45-9708-019B960494DF}">
              <a14:hiddenLine xmlns="" xmlns:a14="http://schemas.microsoft.com/office/drawing/2010/main" w="9525" algn="ctr">
                <a:solidFill>
                  <a:schemeClr val="tx1"/>
                </a:solidFill>
                <a:miter lim="800000"/>
                <a:headEnd/>
                <a:tailEnd/>
              </a14:hiddenLine>
            </a:ext>
          </a:extLst>
        </p:spPr>
        <p:txBody>
          <a:bodyPr lIns="54000" tIns="46800" rIns="54000"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marL="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9144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1371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18288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400">
                <a:solidFill>
                  <a:schemeClr val="bg1"/>
                </a:solidFill>
                <a:latin typeface="楷体_GB2312" pitchFamily="49" charset="-122"/>
                <a:ea typeface="楷体_GB2312" pitchFamily="49" charset="-122"/>
              </a:rPr>
              <a:t>生产相对</a:t>
            </a:r>
          </a:p>
          <a:p>
            <a:pPr algn="ctr"/>
            <a:r>
              <a:rPr lang="zh-CN" altLang="en-US" sz="2400">
                <a:solidFill>
                  <a:schemeClr val="bg1"/>
                </a:solidFill>
                <a:latin typeface="楷体_GB2312" pitchFamily="49" charset="-122"/>
                <a:ea typeface="楷体_GB2312" pitchFamily="49" charset="-122"/>
              </a:rPr>
              <a:t>剩余价值</a:t>
            </a:r>
          </a:p>
        </p:txBody>
      </p:sp>
      <p:sp>
        <p:nvSpPr>
          <p:cNvPr id="175109" name="AutoShape 5"/>
          <p:cNvSpPr>
            <a:spLocks noChangeArrowheads="1"/>
          </p:cNvSpPr>
          <p:nvPr/>
        </p:nvSpPr>
        <p:spPr bwMode="auto">
          <a:xfrm>
            <a:off x="3741738" y="3717925"/>
            <a:ext cx="1800225" cy="792163"/>
          </a:xfrm>
          <a:prstGeom prst="flowChartProcess">
            <a:avLst/>
          </a:prstGeom>
          <a:solidFill>
            <a:srgbClr val="4D4D4D"/>
          </a:solidFill>
          <a:ln>
            <a:noFill/>
          </a:ln>
          <a:effectLst>
            <a:outerShdw dist="107763" dir="2700000" algn="ctr" rotWithShape="0">
              <a:schemeClr val="bg2">
                <a:alpha val="50000"/>
              </a:schemeClr>
            </a:outerShdw>
          </a:effectLst>
          <a:extLst>
            <a:ext uri="{91240B29-F687-4F45-9708-019B960494DF}">
              <a14:hiddenLine xmlns="" xmlns:a14="http://schemas.microsoft.com/office/drawing/2010/main" w="9525" algn="ctr">
                <a:solidFill>
                  <a:schemeClr val="tx1"/>
                </a:solidFill>
                <a:miter lim="800000"/>
                <a:headEnd/>
                <a:tailEnd/>
              </a14:hiddenLine>
            </a:ext>
          </a:extLst>
        </p:spPr>
        <p:txBody>
          <a:bodyPr lIns="54000" tIns="46800" rIns="54000"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marL="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9144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1371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18288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400">
                <a:solidFill>
                  <a:schemeClr val="bg1"/>
                </a:solidFill>
                <a:latin typeface="楷体_GB2312" pitchFamily="49" charset="-122"/>
                <a:ea typeface="楷体_GB2312" pitchFamily="49" charset="-122"/>
              </a:rPr>
              <a:t>缩短必要</a:t>
            </a:r>
          </a:p>
          <a:p>
            <a:pPr algn="ctr"/>
            <a:r>
              <a:rPr lang="zh-CN" altLang="en-US" sz="2400">
                <a:solidFill>
                  <a:schemeClr val="bg1"/>
                </a:solidFill>
                <a:latin typeface="楷体_GB2312" pitchFamily="49" charset="-122"/>
                <a:ea typeface="楷体_GB2312" pitchFamily="49" charset="-122"/>
              </a:rPr>
              <a:t>劳动时间</a:t>
            </a:r>
          </a:p>
        </p:txBody>
      </p:sp>
      <p:sp>
        <p:nvSpPr>
          <p:cNvPr id="175110" name="AutoShape 6"/>
          <p:cNvSpPr>
            <a:spLocks noChangeArrowheads="1"/>
          </p:cNvSpPr>
          <p:nvPr/>
        </p:nvSpPr>
        <p:spPr bwMode="auto">
          <a:xfrm>
            <a:off x="6659563" y="3722688"/>
            <a:ext cx="1800225" cy="792162"/>
          </a:xfrm>
          <a:prstGeom prst="flowChartProcess">
            <a:avLst/>
          </a:prstGeom>
          <a:solidFill>
            <a:srgbClr val="4D4D4D"/>
          </a:solidFill>
          <a:ln>
            <a:noFill/>
          </a:ln>
          <a:effectLst>
            <a:outerShdw dist="107763" dir="2700000" algn="ctr" rotWithShape="0">
              <a:schemeClr val="bg2">
                <a:alpha val="50000"/>
              </a:schemeClr>
            </a:outerShdw>
          </a:effectLst>
          <a:extLst>
            <a:ext uri="{91240B29-F687-4F45-9708-019B960494DF}">
              <a14:hiddenLine xmlns="" xmlns:a14="http://schemas.microsoft.com/office/drawing/2010/main" w="9525" algn="ctr">
                <a:solidFill>
                  <a:schemeClr val="tx1"/>
                </a:solidFill>
                <a:miter lim="800000"/>
                <a:headEnd/>
                <a:tailEnd/>
              </a14:hiddenLine>
            </a:ext>
          </a:extLst>
        </p:spPr>
        <p:txBody>
          <a:bodyPr lIns="54000" tIns="46800" rIns="54000"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marL="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9144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1371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18288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400">
                <a:solidFill>
                  <a:schemeClr val="bg1"/>
                </a:solidFill>
                <a:latin typeface="楷体_GB2312" pitchFamily="49" charset="-122"/>
                <a:ea typeface="楷体_GB2312" pitchFamily="49" charset="-122"/>
              </a:rPr>
              <a:t>降低劳动</a:t>
            </a:r>
          </a:p>
          <a:p>
            <a:pPr algn="ctr"/>
            <a:r>
              <a:rPr lang="zh-CN" altLang="en-US" sz="2400">
                <a:solidFill>
                  <a:schemeClr val="bg1"/>
                </a:solidFill>
                <a:latin typeface="楷体_GB2312" pitchFamily="49" charset="-122"/>
                <a:ea typeface="楷体_GB2312" pitchFamily="49" charset="-122"/>
              </a:rPr>
              <a:t>力的价值</a:t>
            </a:r>
          </a:p>
        </p:txBody>
      </p:sp>
      <p:sp>
        <p:nvSpPr>
          <p:cNvPr id="175111" name="AutoShape 7"/>
          <p:cNvSpPr>
            <a:spLocks noChangeArrowheads="1"/>
          </p:cNvSpPr>
          <p:nvPr/>
        </p:nvSpPr>
        <p:spPr bwMode="auto">
          <a:xfrm>
            <a:off x="6765925" y="5373688"/>
            <a:ext cx="1619250" cy="792162"/>
          </a:xfrm>
          <a:prstGeom prst="flowChartProcess">
            <a:avLst/>
          </a:prstGeom>
          <a:solidFill>
            <a:srgbClr val="4D4D4D"/>
          </a:solidFill>
          <a:ln>
            <a:noFill/>
          </a:ln>
          <a:effectLst>
            <a:outerShdw dist="107763" dir="2700000" algn="ctr" rotWithShape="0">
              <a:schemeClr val="bg2">
                <a:alpha val="50000"/>
              </a:schemeClr>
            </a:outerShdw>
          </a:effectLst>
          <a:extLst>
            <a:ext uri="{91240B29-F687-4F45-9708-019B960494DF}">
              <a14:hiddenLine xmlns="" xmlns:a14="http://schemas.microsoft.com/office/drawing/2010/main" w="9525" algn="ctr">
                <a:solidFill>
                  <a:schemeClr val="tx1"/>
                </a:solidFill>
                <a:miter lim="800000"/>
                <a:headEnd/>
                <a:tailEnd/>
              </a14:hiddenLine>
            </a:ext>
          </a:extLst>
        </p:spPr>
        <p:txBody>
          <a:bodyPr lIns="54000" tIns="46800" rIns="54000"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marL="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9144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1371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18288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400">
                <a:solidFill>
                  <a:schemeClr val="bg1"/>
                </a:solidFill>
                <a:latin typeface="楷体_GB2312" pitchFamily="49" charset="-122"/>
                <a:ea typeface="楷体_GB2312" pitchFamily="49" charset="-122"/>
              </a:rPr>
              <a:t>降低生活</a:t>
            </a:r>
          </a:p>
          <a:p>
            <a:pPr algn="ctr"/>
            <a:r>
              <a:rPr lang="zh-CN" altLang="en-US" sz="2400">
                <a:solidFill>
                  <a:schemeClr val="bg1"/>
                </a:solidFill>
                <a:latin typeface="楷体_GB2312" pitchFamily="49" charset="-122"/>
                <a:ea typeface="楷体_GB2312" pitchFamily="49" charset="-122"/>
              </a:rPr>
              <a:t>资料价值</a:t>
            </a:r>
          </a:p>
        </p:txBody>
      </p:sp>
      <p:sp>
        <p:nvSpPr>
          <p:cNvPr id="175112" name="AutoShape 8"/>
          <p:cNvSpPr>
            <a:spLocks noChangeArrowheads="1"/>
          </p:cNvSpPr>
          <p:nvPr/>
        </p:nvSpPr>
        <p:spPr bwMode="auto">
          <a:xfrm>
            <a:off x="3671888" y="5157788"/>
            <a:ext cx="2159000" cy="1150937"/>
          </a:xfrm>
          <a:prstGeom prst="flowChartProcess">
            <a:avLst/>
          </a:prstGeom>
          <a:solidFill>
            <a:srgbClr val="4D4D4D"/>
          </a:solidFill>
          <a:ln>
            <a:noFill/>
          </a:ln>
          <a:effectLst>
            <a:outerShdw dist="107763" dir="2700000" algn="ctr" rotWithShape="0">
              <a:schemeClr val="bg2">
                <a:alpha val="50000"/>
              </a:schemeClr>
            </a:outerShdw>
          </a:effectLst>
          <a:extLst>
            <a:ext uri="{91240B29-F687-4F45-9708-019B960494DF}">
              <a14:hiddenLine xmlns="" xmlns:a14="http://schemas.microsoft.com/office/drawing/2010/main" w="9525" algn="ctr">
                <a:solidFill>
                  <a:schemeClr val="tx1"/>
                </a:solidFill>
                <a:miter lim="800000"/>
                <a:headEnd/>
                <a:tailEnd/>
              </a14:hiddenLine>
            </a:ext>
          </a:extLst>
        </p:spPr>
        <p:txBody>
          <a:bodyPr lIns="54000" tIns="46800" rIns="54000"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marL="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9144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1371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18288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400">
                <a:solidFill>
                  <a:schemeClr val="bg1"/>
                </a:solidFill>
                <a:latin typeface="楷体_GB2312" pitchFamily="49" charset="-122"/>
                <a:ea typeface="楷体_GB2312" pitchFamily="49" charset="-122"/>
              </a:rPr>
              <a:t>提高生活资料</a:t>
            </a:r>
          </a:p>
          <a:p>
            <a:pPr algn="ctr"/>
            <a:r>
              <a:rPr lang="zh-CN" altLang="en-US" sz="2400">
                <a:solidFill>
                  <a:schemeClr val="bg1"/>
                </a:solidFill>
                <a:latin typeface="楷体_GB2312" pitchFamily="49" charset="-122"/>
                <a:ea typeface="楷体_GB2312" pitchFamily="49" charset="-122"/>
              </a:rPr>
              <a:t>和生产资料部</a:t>
            </a:r>
          </a:p>
          <a:p>
            <a:pPr algn="ctr"/>
            <a:r>
              <a:rPr lang="zh-CN" altLang="en-US" sz="2400">
                <a:solidFill>
                  <a:schemeClr val="bg1"/>
                </a:solidFill>
                <a:latin typeface="楷体_GB2312" pitchFamily="49" charset="-122"/>
                <a:ea typeface="楷体_GB2312" pitchFamily="49" charset="-122"/>
              </a:rPr>
              <a:t>门劳动生产率</a:t>
            </a:r>
          </a:p>
        </p:txBody>
      </p:sp>
      <p:sp>
        <p:nvSpPr>
          <p:cNvPr id="175113" name="AutoShape 9"/>
          <p:cNvSpPr>
            <a:spLocks noChangeArrowheads="1"/>
          </p:cNvSpPr>
          <p:nvPr/>
        </p:nvSpPr>
        <p:spPr bwMode="auto">
          <a:xfrm>
            <a:off x="574675" y="5373688"/>
            <a:ext cx="2159000" cy="792162"/>
          </a:xfrm>
          <a:prstGeom prst="flowChartProcess">
            <a:avLst/>
          </a:prstGeom>
          <a:solidFill>
            <a:srgbClr val="4D4D4D"/>
          </a:solidFill>
          <a:ln>
            <a:noFill/>
          </a:ln>
          <a:effectLst>
            <a:outerShdw dist="107763" dir="2700000" algn="ctr" rotWithShape="0">
              <a:schemeClr val="bg2">
                <a:alpha val="50000"/>
              </a:schemeClr>
            </a:outerShdw>
          </a:effectLst>
          <a:extLst>
            <a:ext uri="{91240B29-F687-4F45-9708-019B960494DF}">
              <a14:hiddenLine xmlns="" xmlns:a14="http://schemas.microsoft.com/office/drawing/2010/main" w="9525" algn="ctr">
                <a:solidFill>
                  <a:schemeClr val="tx1"/>
                </a:solidFill>
                <a:miter lim="800000"/>
                <a:headEnd/>
                <a:tailEnd/>
              </a14:hiddenLine>
            </a:ext>
          </a:extLst>
        </p:spPr>
        <p:txBody>
          <a:bodyPr lIns="54000" tIns="46800" rIns="54000"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marL="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9144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1371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18288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400">
                <a:solidFill>
                  <a:schemeClr val="bg1"/>
                </a:solidFill>
                <a:latin typeface="楷体_GB2312" pitchFamily="49" charset="-122"/>
                <a:ea typeface="楷体_GB2312" pitchFamily="49" charset="-122"/>
              </a:rPr>
              <a:t>提高整个社会的劳动生产率 </a:t>
            </a:r>
          </a:p>
        </p:txBody>
      </p:sp>
      <p:sp>
        <p:nvSpPr>
          <p:cNvPr id="175115" name="AutoShape 11"/>
          <p:cNvSpPr>
            <a:spLocks noChangeArrowheads="1"/>
          </p:cNvSpPr>
          <p:nvPr/>
        </p:nvSpPr>
        <p:spPr bwMode="auto">
          <a:xfrm>
            <a:off x="2914650" y="3756025"/>
            <a:ext cx="611188" cy="322263"/>
          </a:xfrm>
          <a:prstGeom prst="rightArrow">
            <a:avLst>
              <a:gd name="adj1" fmla="val 50000"/>
              <a:gd name="adj2" fmla="val 47414"/>
            </a:avLst>
          </a:prstGeom>
          <a:solidFill>
            <a:srgbClr val="DDDDDD"/>
          </a:solidFill>
          <a:ln w="9525" algn="ctr">
            <a:solidFill>
              <a:srgbClr val="4D4D4D"/>
            </a:solidFill>
            <a:miter lim="800000"/>
            <a:headEnd/>
            <a:tailEnd/>
          </a:ln>
          <a:effectLst/>
          <a:extLst>
            <a:ext uri="{AF507438-7753-43E0-B8FC-AC1667EBCBE1}">
              <a14:hiddenEffects xmlns="" xmlns:a14="http://schemas.microsoft.com/office/drawing/2010/main">
                <a:effectLst>
                  <a:outerShdw dist="107763" dir="2700000" algn="ctr" rotWithShape="0">
                    <a:schemeClr val="bg2">
                      <a:alpha val="50000"/>
                    </a:schemeClr>
                  </a:outerShdw>
                </a:effectLst>
              </a14:hiddenEffects>
            </a:ext>
          </a:extLst>
        </p:spPr>
        <p:txBody>
          <a:bodyPr tIns="0" anchor="ctr"/>
          <a:lstStyle/>
          <a:p>
            <a:endParaRPr lang="zh-CN" altLang="en-US"/>
          </a:p>
        </p:txBody>
      </p:sp>
      <p:sp>
        <p:nvSpPr>
          <p:cNvPr id="175116" name="AutoShape 12"/>
          <p:cNvSpPr>
            <a:spLocks noChangeArrowheads="1"/>
          </p:cNvSpPr>
          <p:nvPr/>
        </p:nvSpPr>
        <p:spPr bwMode="auto">
          <a:xfrm>
            <a:off x="5864225" y="3756025"/>
            <a:ext cx="611188" cy="322263"/>
          </a:xfrm>
          <a:prstGeom prst="rightArrow">
            <a:avLst>
              <a:gd name="adj1" fmla="val 50000"/>
              <a:gd name="adj2" fmla="val 47414"/>
            </a:avLst>
          </a:prstGeom>
          <a:solidFill>
            <a:srgbClr val="DDDDDD"/>
          </a:solidFill>
          <a:ln w="9525" algn="ctr">
            <a:solidFill>
              <a:srgbClr val="4D4D4D"/>
            </a:solidFill>
            <a:miter lim="800000"/>
            <a:headEnd/>
            <a:tailEnd/>
          </a:ln>
          <a:effectLst/>
          <a:extLst>
            <a:ext uri="{AF507438-7753-43E0-B8FC-AC1667EBCBE1}">
              <a14:hiddenEffects xmlns="" xmlns:a14="http://schemas.microsoft.com/office/drawing/2010/main">
                <a:effectLst>
                  <a:outerShdw dist="107763" dir="2700000" algn="ctr" rotWithShape="0">
                    <a:schemeClr val="bg2">
                      <a:alpha val="50000"/>
                    </a:schemeClr>
                  </a:outerShdw>
                </a:effectLst>
              </a14:hiddenEffects>
            </a:ext>
          </a:extLst>
        </p:spPr>
        <p:txBody>
          <a:bodyPr tIns="0" anchor="ctr"/>
          <a:lstStyle/>
          <a:p>
            <a:endParaRPr lang="zh-CN" altLang="en-US"/>
          </a:p>
        </p:txBody>
      </p:sp>
      <p:sp>
        <p:nvSpPr>
          <p:cNvPr id="175117" name="AutoShape 13"/>
          <p:cNvSpPr>
            <a:spLocks noChangeArrowheads="1"/>
          </p:cNvSpPr>
          <p:nvPr/>
        </p:nvSpPr>
        <p:spPr bwMode="auto">
          <a:xfrm rot="10800000">
            <a:off x="7162800" y="4654550"/>
            <a:ext cx="323850" cy="611188"/>
          </a:xfrm>
          <a:prstGeom prst="downArrow">
            <a:avLst>
              <a:gd name="adj1" fmla="val 50000"/>
              <a:gd name="adj2" fmla="val 47181"/>
            </a:avLst>
          </a:prstGeom>
          <a:solidFill>
            <a:schemeClr val="bg2"/>
          </a:solidFill>
          <a:ln w="25400" algn="ctr">
            <a:solidFill>
              <a:srgbClr val="DDDDDD"/>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75118" name="AutoShape 14"/>
          <p:cNvSpPr>
            <a:spLocks noChangeArrowheads="1"/>
          </p:cNvSpPr>
          <p:nvPr/>
        </p:nvSpPr>
        <p:spPr bwMode="auto">
          <a:xfrm>
            <a:off x="7667625" y="4691063"/>
            <a:ext cx="323850" cy="611187"/>
          </a:xfrm>
          <a:prstGeom prst="downArrow">
            <a:avLst>
              <a:gd name="adj1" fmla="val 50000"/>
              <a:gd name="adj2" fmla="val 47181"/>
            </a:avLst>
          </a:prstGeom>
          <a:solidFill>
            <a:srgbClr val="DDDDDD"/>
          </a:solidFill>
          <a:ln w="9525" algn="ctr">
            <a:solidFill>
              <a:srgbClr val="4D4D4D"/>
            </a:solidFill>
            <a:miter lim="800000"/>
            <a:headEnd/>
            <a:tailEnd/>
          </a:ln>
          <a:effectLst/>
          <a:extLst>
            <a:ext uri="{AF507438-7753-43E0-B8FC-AC1667EBCBE1}">
              <a14:hiddenEffects xmlns="" xmlns:a14="http://schemas.microsoft.com/office/drawing/2010/main">
                <a:effectLst>
                  <a:outerShdw dist="107763" dir="2700000" algn="ctr" rotWithShape="0">
                    <a:schemeClr val="bg2">
                      <a:alpha val="50000"/>
                    </a:schemeClr>
                  </a:outerShdw>
                </a:effectLst>
              </a14:hiddenEffects>
            </a:ext>
          </a:extLst>
        </p:spPr>
        <p:txBody>
          <a:bodyPr tIns="0" anchor="ctr"/>
          <a:lstStyle/>
          <a:p>
            <a:endParaRPr lang="zh-CN" altLang="en-US"/>
          </a:p>
        </p:txBody>
      </p:sp>
      <p:sp>
        <p:nvSpPr>
          <p:cNvPr id="175119" name="AutoShape 15"/>
          <p:cNvSpPr>
            <a:spLocks noChangeArrowheads="1"/>
          </p:cNvSpPr>
          <p:nvPr/>
        </p:nvSpPr>
        <p:spPr bwMode="auto">
          <a:xfrm>
            <a:off x="6011863" y="5445125"/>
            <a:ext cx="611187" cy="323850"/>
          </a:xfrm>
          <a:prstGeom prst="leftArrow">
            <a:avLst>
              <a:gd name="adj1" fmla="val 50000"/>
              <a:gd name="adj2" fmla="val 47181"/>
            </a:avLst>
          </a:prstGeom>
          <a:solidFill>
            <a:srgbClr val="DDDDDD"/>
          </a:solidFill>
          <a:ln w="9525" algn="ctr">
            <a:solidFill>
              <a:srgbClr val="4D4D4D"/>
            </a:solidFill>
            <a:miter lim="800000"/>
            <a:headEnd/>
            <a:tailEnd/>
          </a:ln>
          <a:effectLst/>
          <a:extLst>
            <a:ext uri="{AF507438-7753-43E0-B8FC-AC1667EBCBE1}">
              <a14:hiddenEffects xmlns="" xmlns:a14="http://schemas.microsoft.com/office/drawing/2010/main">
                <a:effectLst>
                  <a:outerShdw dist="107763" dir="2700000" algn="ctr" rotWithShape="0">
                    <a:schemeClr val="bg2">
                      <a:alpha val="50000"/>
                    </a:schemeClr>
                  </a:outerShdw>
                </a:effectLst>
              </a14:hiddenEffects>
            </a:ext>
          </a:extLst>
        </p:spPr>
        <p:txBody>
          <a:bodyPr tIns="0" anchor="ctr"/>
          <a:lstStyle/>
          <a:p>
            <a:endParaRPr lang="zh-CN" altLang="en-US"/>
          </a:p>
        </p:txBody>
      </p:sp>
      <p:sp>
        <p:nvSpPr>
          <p:cNvPr id="175120" name="AutoShape 16"/>
          <p:cNvSpPr>
            <a:spLocks noChangeArrowheads="1"/>
          </p:cNvSpPr>
          <p:nvPr/>
        </p:nvSpPr>
        <p:spPr bwMode="auto">
          <a:xfrm>
            <a:off x="2882900" y="5445125"/>
            <a:ext cx="611188" cy="323850"/>
          </a:xfrm>
          <a:prstGeom prst="leftArrow">
            <a:avLst>
              <a:gd name="adj1" fmla="val 50000"/>
              <a:gd name="adj2" fmla="val 47181"/>
            </a:avLst>
          </a:prstGeom>
          <a:solidFill>
            <a:srgbClr val="DDDDDD"/>
          </a:solidFill>
          <a:ln w="9525" algn="ctr">
            <a:solidFill>
              <a:srgbClr val="4D4D4D"/>
            </a:solidFill>
            <a:miter lim="800000"/>
            <a:headEnd/>
            <a:tailEnd/>
          </a:ln>
          <a:effectLst/>
          <a:extLst>
            <a:ext uri="{AF507438-7753-43E0-B8FC-AC1667EBCBE1}">
              <a14:hiddenEffects xmlns="" xmlns:a14="http://schemas.microsoft.com/office/drawing/2010/main">
                <a:effectLst>
                  <a:outerShdw dist="107763" dir="2700000" algn="ctr" rotWithShape="0">
                    <a:schemeClr val="bg2">
                      <a:alpha val="50000"/>
                    </a:schemeClr>
                  </a:outerShdw>
                </a:effectLst>
              </a14:hiddenEffects>
            </a:ext>
          </a:extLst>
        </p:spPr>
        <p:txBody>
          <a:bodyPr tIns="0" anchor="ctr"/>
          <a:lstStyle/>
          <a:p>
            <a:endParaRPr lang="zh-CN" altLang="en-US"/>
          </a:p>
        </p:txBody>
      </p:sp>
      <p:sp>
        <p:nvSpPr>
          <p:cNvPr id="175121" name="AutoShape 17"/>
          <p:cNvSpPr>
            <a:spLocks noChangeArrowheads="1"/>
          </p:cNvSpPr>
          <p:nvPr/>
        </p:nvSpPr>
        <p:spPr bwMode="auto">
          <a:xfrm>
            <a:off x="2914650" y="5842000"/>
            <a:ext cx="611188" cy="323850"/>
          </a:xfrm>
          <a:prstGeom prst="rightArrow">
            <a:avLst>
              <a:gd name="adj1" fmla="val 50000"/>
              <a:gd name="adj2" fmla="val 47181"/>
            </a:avLst>
          </a:prstGeom>
          <a:solidFill>
            <a:schemeClr val="bg2"/>
          </a:solidFill>
          <a:ln w="25400" algn="ctr">
            <a:solidFill>
              <a:srgbClr val="DDDDDD"/>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75122" name="AutoShape 18"/>
          <p:cNvSpPr>
            <a:spLocks noChangeArrowheads="1"/>
          </p:cNvSpPr>
          <p:nvPr/>
        </p:nvSpPr>
        <p:spPr bwMode="auto">
          <a:xfrm>
            <a:off x="6011863" y="5842000"/>
            <a:ext cx="611187" cy="323850"/>
          </a:xfrm>
          <a:prstGeom prst="rightArrow">
            <a:avLst>
              <a:gd name="adj1" fmla="val 50000"/>
              <a:gd name="adj2" fmla="val 47181"/>
            </a:avLst>
          </a:prstGeom>
          <a:solidFill>
            <a:schemeClr val="bg2"/>
          </a:solidFill>
          <a:ln w="25400" algn="ctr">
            <a:solidFill>
              <a:srgbClr val="DDDDDD"/>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75123" name="AutoShape 19"/>
          <p:cNvSpPr>
            <a:spLocks noChangeArrowheads="1"/>
          </p:cNvSpPr>
          <p:nvPr/>
        </p:nvSpPr>
        <p:spPr bwMode="auto">
          <a:xfrm>
            <a:off x="5830888" y="4149725"/>
            <a:ext cx="611187" cy="323850"/>
          </a:xfrm>
          <a:prstGeom prst="leftArrow">
            <a:avLst>
              <a:gd name="adj1" fmla="val 50000"/>
              <a:gd name="adj2" fmla="val 47181"/>
            </a:avLst>
          </a:prstGeom>
          <a:solidFill>
            <a:schemeClr val="bg2"/>
          </a:solidFill>
          <a:ln w="25400" algn="ctr">
            <a:solidFill>
              <a:srgbClr val="DDDDDD"/>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75124" name="AutoShape 20"/>
          <p:cNvSpPr>
            <a:spLocks noChangeArrowheads="1"/>
          </p:cNvSpPr>
          <p:nvPr/>
        </p:nvSpPr>
        <p:spPr bwMode="auto">
          <a:xfrm>
            <a:off x="2892425" y="4149725"/>
            <a:ext cx="611188" cy="323850"/>
          </a:xfrm>
          <a:prstGeom prst="leftArrow">
            <a:avLst>
              <a:gd name="adj1" fmla="val 50000"/>
              <a:gd name="adj2" fmla="val 47181"/>
            </a:avLst>
          </a:prstGeom>
          <a:solidFill>
            <a:schemeClr val="bg2"/>
          </a:solidFill>
          <a:ln w="25400" algn="ctr">
            <a:solidFill>
              <a:srgbClr val="DDDDDD"/>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75125" name="AutoShape 21"/>
          <p:cNvSpPr>
            <a:spLocks noChangeArrowheads="1"/>
          </p:cNvSpPr>
          <p:nvPr/>
        </p:nvSpPr>
        <p:spPr bwMode="auto">
          <a:xfrm>
            <a:off x="1655763" y="4508500"/>
            <a:ext cx="2916237" cy="792163"/>
          </a:xfrm>
          <a:prstGeom prst="wedgeEllipseCallout">
            <a:avLst>
              <a:gd name="adj1" fmla="val -43032"/>
              <a:gd name="adj2" fmla="val 71241"/>
            </a:avLst>
          </a:prstGeom>
          <a:solidFill>
            <a:srgbClr val="C8B4A0">
              <a:alpha val="60001"/>
            </a:srgbClr>
          </a:solidFill>
          <a:ln>
            <a:noFill/>
          </a:ln>
          <a:effectLst>
            <a:prstShdw prst="shdw18" dist="17961" dir="13500000">
              <a:srgbClr val="C8B4A0">
                <a:gamma/>
                <a:shade val="60000"/>
                <a:invGamma/>
              </a:srgbClr>
            </a:prstShdw>
          </a:effectLst>
          <a:extLst>
            <a:ext uri="{91240B29-F687-4F45-9708-019B960494DF}">
              <a14:hiddenLine xmlns="" xmlns:a14="http://schemas.microsoft.com/office/drawing/2010/main" w="50800">
                <a:solidFill>
                  <a:schemeClr val="folHlink"/>
                </a:solidFill>
                <a:miter lim="800000"/>
                <a:headEnd/>
                <a:tailEnd/>
              </a14:hiddenLine>
            </a:ext>
          </a:extLst>
        </p:spPr>
        <p:txBody>
          <a:bodyPr lIns="0" tIns="0" rIns="0" bIns="0" anchor="ctr" anchorCtr="1"/>
          <a:lstStyle/>
          <a:p>
            <a:pPr algn="ctr">
              <a:buClr>
                <a:schemeClr val="accent1"/>
              </a:buClr>
              <a:buSzPct val="70000"/>
              <a:buFont typeface="Monotype Sorts" charset="2"/>
              <a:buNone/>
            </a:pPr>
            <a:r>
              <a:rPr lang="zh-CN" altLang="en-US" sz="2200">
                <a:latin typeface="楷体_GB2312" pitchFamily="49" charset="-122"/>
                <a:ea typeface="楷体_GB2312" pitchFamily="49" charset="-122"/>
              </a:rPr>
              <a:t>个别资本家追逐超额剩余价值</a:t>
            </a:r>
          </a:p>
        </p:txBody>
      </p:sp>
      <p:sp>
        <p:nvSpPr>
          <p:cNvPr id="22" name="Rectangle 2"/>
          <p:cNvSpPr>
            <a:spLocks noGrp="1" noChangeArrowheads="1"/>
          </p:cNvSpPr>
          <p:nvPr>
            <p:ph type="title"/>
          </p:nvPr>
        </p:nvSpPr>
        <p:spPr>
          <a:xfrm>
            <a:off x="983410" y="474663"/>
            <a:ext cx="5089585" cy="790575"/>
          </a:xfrm>
          <a:solidFill>
            <a:schemeClr val="accent3">
              <a:lumMod val="65000"/>
            </a:schemeClr>
          </a:solidFill>
          <a:scene3d>
            <a:camera prst="orthographicFront"/>
            <a:lightRig rig="threePt" dir="t"/>
          </a:scene3d>
          <a:sp3d>
            <a:bevelT/>
          </a:sp3d>
        </p:spPr>
        <p:style>
          <a:lnRef idx="1">
            <a:schemeClr val="accent5"/>
          </a:lnRef>
          <a:fillRef idx="2">
            <a:schemeClr val="accent5"/>
          </a:fillRef>
          <a:effectRef idx="1">
            <a:schemeClr val="accent5"/>
          </a:effectRef>
          <a:fontRef idx="minor">
            <a:schemeClr val="dk1"/>
          </a:fontRef>
        </p:style>
        <p:txBody>
          <a:bodyPr/>
          <a:lstStyle/>
          <a:p>
            <a:r>
              <a:rPr lang="zh-CN" altLang="en-US" sz="3200" dirty="0" smtClean="0">
                <a:latin typeface="隶书" panose="02010509060101010101" pitchFamily="49" charset="-122"/>
                <a:ea typeface="隶书" panose="02010509060101010101" pitchFamily="49" charset="-122"/>
              </a:rPr>
              <a:t> ２</a:t>
            </a:r>
            <a:r>
              <a:rPr lang="en-US" altLang="zh-CN" sz="3200" dirty="0" smtClean="0">
                <a:latin typeface="隶书" panose="02010509060101010101" pitchFamily="49" charset="-122"/>
                <a:ea typeface="隶书" panose="02010509060101010101" pitchFamily="49" charset="-122"/>
              </a:rPr>
              <a:t>.</a:t>
            </a:r>
            <a:r>
              <a:rPr lang="zh-CN" altLang="en-US" sz="3200" dirty="0">
                <a:latin typeface="隶书" panose="02010509060101010101" pitchFamily="49" charset="-122"/>
                <a:ea typeface="隶书" panose="02010509060101010101" pitchFamily="49" charset="-122"/>
              </a:rPr>
              <a:t>相</a:t>
            </a:r>
            <a:r>
              <a:rPr lang="zh-CN" altLang="en-US" sz="3200" dirty="0" smtClean="0">
                <a:latin typeface="隶书" panose="02010509060101010101" pitchFamily="49" charset="-122"/>
                <a:ea typeface="隶书" panose="02010509060101010101" pitchFamily="49" charset="-122"/>
              </a:rPr>
              <a:t>对剩余价值的生产</a:t>
            </a:r>
            <a:endParaRPr lang="zh-CN" altLang="en-US" sz="3600" dirty="0">
              <a:latin typeface="隶书" panose="02010509060101010101" pitchFamily="49" charset="-122"/>
              <a:ea typeface="隶书" panose="02010509060101010101" pitchFamily="49" charset="-122"/>
            </a:endParaRPr>
          </a:p>
        </p:txBody>
      </p:sp>
    </p:spTree>
    <p:extLst>
      <p:ext uri="{BB962C8B-B14F-4D97-AF65-F5344CB8AC3E}">
        <p14:creationId xmlns="" xmlns:p14="http://schemas.microsoft.com/office/powerpoint/2010/main" val="18604515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75108"/>
                                        </p:tgtEl>
                                        <p:attrNameLst>
                                          <p:attrName>style.visibility</p:attrName>
                                        </p:attrNameLst>
                                      </p:cBhvr>
                                      <p:to>
                                        <p:strVal val="visible"/>
                                      </p:to>
                                    </p:set>
                                    <p:animEffect transition="in" filter="box(in)">
                                      <p:cBhvr>
                                        <p:cTn id="7" dur="500"/>
                                        <p:tgtEl>
                                          <p:spTgt spid="175108"/>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75115"/>
                                        </p:tgtEl>
                                        <p:attrNameLst>
                                          <p:attrName>style.visibility</p:attrName>
                                        </p:attrNameLst>
                                      </p:cBhvr>
                                      <p:to>
                                        <p:strVal val="visible"/>
                                      </p:to>
                                    </p:set>
                                    <p:animEffect transition="in" filter="wipe(left)">
                                      <p:cBhvr>
                                        <p:cTn id="11" dur="500"/>
                                        <p:tgtEl>
                                          <p:spTgt spid="175115"/>
                                        </p:tgtEl>
                                      </p:cBhvr>
                                    </p:animEffect>
                                  </p:childTnLst>
                                </p:cTn>
                              </p:par>
                            </p:childTnLst>
                          </p:cTn>
                        </p:par>
                        <p:par>
                          <p:cTn id="12" fill="hold" nodeType="afterGroup">
                            <p:stCondLst>
                              <p:cond delay="1000"/>
                            </p:stCondLst>
                            <p:childTnLst>
                              <p:par>
                                <p:cTn id="13" presetID="4" presetClass="entr" presetSubtype="16" fill="hold" grpId="0" nodeType="afterEffect">
                                  <p:stCondLst>
                                    <p:cond delay="0"/>
                                  </p:stCondLst>
                                  <p:childTnLst>
                                    <p:set>
                                      <p:cBhvr>
                                        <p:cTn id="14" dur="1" fill="hold">
                                          <p:stCondLst>
                                            <p:cond delay="0"/>
                                          </p:stCondLst>
                                        </p:cTn>
                                        <p:tgtEl>
                                          <p:spTgt spid="175109"/>
                                        </p:tgtEl>
                                        <p:attrNameLst>
                                          <p:attrName>style.visibility</p:attrName>
                                        </p:attrNameLst>
                                      </p:cBhvr>
                                      <p:to>
                                        <p:strVal val="visible"/>
                                      </p:to>
                                    </p:set>
                                    <p:animEffect transition="in" filter="box(in)">
                                      <p:cBhvr>
                                        <p:cTn id="15" dur="500"/>
                                        <p:tgtEl>
                                          <p:spTgt spid="175109"/>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75116"/>
                                        </p:tgtEl>
                                        <p:attrNameLst>
                                          <p:attrName>style.visibility</p:attrName>
                                        </p:attrNameLst>
                                      </p:cBhvr>
                                      <p:to>
                                        <p:strVal val="visible"/>
                                      </p:to>
                                    </p:set>
                                    <p:animEffect transition="in" filter="wipe(left)">
                                      <p:cBhvr>
                                        <p:cTn id="19" dur="500"/>
                                        <p:tgtEl>
                                          <p:spTgt spid="175116"/>
                                        </p:tgtEl>
                                      </p:cBhvr>
                                    </p:animEffect>
                                  </p:childTnLst>
                                </p:cTn>
                              </p:par>
                            </p:childTnLst>
                          </p:cTn>
                        </p:par>
                        <p:par>
                          <p:cTn id="20" fill="hold" nodeType="afterGroup">
                            <p:stCondLst>
                              <p:cond delay="2000"/>
                            </p:stCondLst>
                            <p:childTnLst>
                              <p:par>
                                <p:cTn id="21" presetID="4" presetClass="entr" presetSubtype="16" fill="hold" grpId="0" nodeType="afterEffect">
                                  <p:stCondLst>
                                    <p:cond delay="0"/>
                                  </p:stCondLst>
                                  <p:childTnLst>
                                    <p:set>
                                      <p:cBhvr>
                                        <p:cTn id="22" dur="1" fill="hold">
                                          <p:stCondLst>
                                            <p:cond delay="0"/>
                                          </p:stCondLst>
                                        </p:cTn>
                                        <p:tgtEl>
                                          <p:spTgt spid="175110"/>
                                        </p:tgtEl>
                                        <p:attrNameLst>
                                          <p:attrName>style.visibility</p:attrName>
                                        </p:attrNameLst>
                                      </p:cBhvr>
                                      <p:to>
                                        <p:strVal val="visible"/>
                                      </p:to>
                                    </p:set>
                                    <p:animEffect transition="in" filter="box(in)">
                                      <p:cBhvr>
                                        <p:cTn id="23" dur="500"/>
                                        <p:tgtEl>
                                          <p:spTgt spid="175110"/>
                                        </p:tgtEl>
                                      </p:cBhvr>
                                    </p:animEffect>
                                  </p:childTnLst>
                                </p:cTn>
                              </p:par>
                            </p:childTnLst>
                          </p:cTn>
                        </p:par>
                        <p:par>
                          <p:cTn id="24" fill="hold" nodeType="afterGroup">
                            <p:stCondLst>
                              <p:cond delay="2500"/>
                            </p:stCondLst>
                            <p:childTnLst>
                              <p:par>
                                <p:cTn id="25" presetID="22" presetClass="entr" presetSubtype="1" fill="hold" grpId="0" nodeType="afterEffect">
                                  <p:stCondLst>
                                    <p:cond delay="0"/>
                                  </p:stCondLst>
                                  <p:childTnLst>
                                    <p:set>
                                      <p:cBhvr>
                                        <p:cTn id="26" dur="1" fill="hold">
                                          <p:stCondLst>
                                            <p:cond delay="0"/>
                                          </p:stCondLst>
                                        </p:cTn>
                                        <p:tgtEl>
                                          <p:spTgt spid="175118"/>
                                        </p:tgtEl>
                                        <p:attrNameLst>
                                          <p:attrName>style.visibility</p:attrName>
                                        </p:attrNameLst>
                                      </p:cBhvr>
                                      <p:to>
                                        <p:strVal val="visible"/>
                                      </p:to>
                                    </p:set>
                                    <p:animEffect transition="in" filter="wipe(up)">
                                      <p:cBhvr>
                                        <p:cTn id="27" dur="500"/>
                                        <p:tgtEl>
                                          <p:spTgt spid="175118"/>
                                        </p:tgtEl>
                                      </p:cBhvr>
                                    </p:animEffect>
                                  </p:childTnLst>
                                </p:cTn>
                              </p:par>
                            </p:childTnLst>
                          </p:cTn>
                        </p:par>
                        <p:par>
                          <p:cTn id="28" fill="hold" nodeType="afterGroup">
                            <p:stCondLst>
                              <p:cond delay="3000"/>
                            </p:stCondLst>
                            <p:childTnLst>
                              <p:par>
                                <p:cTn id="29" presetID="4" presetClass="entr" presetSubtype="16" fill="hold" grpId="0" nodeType="afterEffect">
                                  <p:stCondLst>
                                    <p:cond delay="0"/>
                                  </p:stCondLst>
                                  <p:childTnLst>
                                    <p:set>
                                      <p:cBhvr>
                                        <p:cTn id="30" dur="1" fill="hold">
                                          <p:stCondLst>
                                            <p:cond delay="0"/>
                                          </p:stCondLst>
                                        </p:cTn>
                                        <p:tgtEl>
                                          <p:spTgt spid="175111"/>
                                        </p:tgtEl>
                                        <p:attrNameLst>
                                          <p:attrName>style.visibility</p:attrName>
                                        </p:attrNameLst>
                                      </p:cBhvr>
                                      <p:to>
                                        <p:strVal val="visible"/>
                                      </p:to>
                                    </p:set>
                                    <p:animEffect transition="in" filter="box(in)">
                                      <p:cBhvr>
                                        <p:cTn id="31" dur="500"/>
                                        <p:tgtEl>
                                          <p:spTgt spid="175111"/>
                                        </p:tgtEl>
                                      </p:cBhvr>
                                    </p:animEffect>
                                  </p:childTnLst>
                                </p:cTn>
                              </p:par>
                            </p:childTnLst>
                          </p:cTn>
                        </p:par>
                        <p:par>
                          <p:cTn id="32" fill="hold" nodeType="afterGroup">
                            <p:stCondLst>
                              <p:cond delay="3500"/>
                            </p:stCondLst>
                            <p:childTnLst>
                              <p:par>
                                <p:cTn id="33" presetID="22" presetClass="entr" presetSubtype="2" fill="hold" grpId="0" nodeType="afterEffect">
                                  <p:stCondLst>
                                    <p:cond delay="0"/>
                                  </p:stCondLst>
                                  <p:childTnLst>
                                    <p:set>
                                      <p:cBhvr>
                                        <p:cTn id="34" dur="1" fill="hold">
                                          <p:stCondLst>
                                            <p:cond delay="0"/>
                                          </p:stCondLst>
                                        </p:cTn>
                                        <p:tgtEl>
                                          <p:spTgt spid="175119"/>
                                        </p:tgtEl>
                                        <p:attrNameLst>
                                          <p:attrName>style.visibility</p:attrName>
                                        </p:attrNameLst>
                                      </p:cBhvr>
                                      <p:to>
                                        <p:strVal val="visible"/>
                                      </p:to>
                                    </p:set>
                                    <p:animEffect transition="in" filter="wipe(right)">
                                      <p:cBhvr>
                                        <p:cTn id="35" dur="500"/>
                                        <p:tgtEl>
                                          <p:spTgt spid="175119"/>
                                        </p:tgtEl>
                                      </p:cBhvr>
                                    </p:animEffect>
                                  </p:childTnLst>
                                </p:cTn>
                              </p:par>
                            </p:childTnLst>
                          </p:cTn>
                        </p:par>
                        <p:par>
                          <p:cTn id="36" fill="hold" nodeType="afterGroup">
                            <p:stCondLst>
                              <p:cond delay="4000"/>
                            </p:stCondLst>
                            <p:childTnLst>
                              <p:par>
                                <p:cTn id="37" presetID="4" presetClass="entr" presetSubtype="16" fill="hold" grpId="0" nodeType="afterEffect">
                                  <p:stCondLst>
                                    <p:cond delay="0"/>
                                  </p:stCondLst>
                                  <p:childTnLst>
                                    <p:set>
                                      <p:cBhvr>
                                        <p:cTn id="38" dur="1" fill="hold">
                                          <p:stCondLst>
                                            <p:cond delay="0"/>
                                          </p:stCondLst>
                                        </p:cTn>
                                        <p:tgtEl>
                                          <p:spTgt spid="175112"/>
                                        </p:tgtEl>
                                        <p:attrNameLst>
                                          <p:attrName>style.visibility</p:attrName>
                                        </p:attrNameLst>
                                      </p:cBhvr>
                                      <p:to>
                                        <p:strVal val="visible"/>
                                      </p:to>
                                    </p:set>
                                    <p:animEffect transition="in" filter="box(in)">
                                      <p:cBhvr>
                                        <p:cTn id="39" dur="500"/>
                                        <p:tgtEl>
                                          <p:spTgt spid="175112"/>
                                        </p:tgtEl>
                                      </p:cBhvr>
                                    </p:animEffect>
                                  </p:childTnLst>
                                </p:cTn>
                              </p:par>
                            </p:childTnLst>
                          </p:cTn>
                        </p:par>
                        <p:par>
                          <p:cTn id="40" fill="hold" nodeType="afterGroup">
                            <p:stCondLst>
                              <p:cond delay="4500"/>
                            </p:stCondLst>
                            <p:childTnLst>
                              <p:par>
                                <p:cTn id="41" presetID="22" presetClass="entr" presetSubtype="2" fill="hold" grpId="0" nodeType="afterEffect">
                                  <p:stCondLst>
                                    <p:cond delay="0"/>
                                  </p:stCondLst>
                                  <p:childTnLst>
                                    <p:set>
                                      <p:cBhvr>
                                        <p:cTn id="42" dur="1" fill="hold">
                                          <p:stCondLst>
                                            <p:cond delay="0"/>
                                          </p:stCondLst>
                                        </p:cTn>
                                        <p:tgtEl>
                                          <p:spTgt spid="175120"/>
                                        </p:tgtEl>
                                        <p:attrNameLst>
                                          <p:attrName>style.visibility</p:attrName>
                                        </p:attrNameLst>
                                      </p:cBhvr>
                                      <p:to>
                                        <p:strVal val="visible"/>
                                      </p:to>
                                    </p:set>
                                    <p:animEffect transition="in" filter="wipe(right)">
                                      <p:cBhvr>
                                        <p:cTn id="43" dur="500"/>
                                        <p:tgtEl>
                                          <p:spTgt spid="175120"/>
                                        </p:tgtEl>
                                      </p:cBhvr>
                                    </p:animEffect>
                                  </p:childTnLst>
                                </p:cTn>
                              </p:par>
                            </p:childTnLst>
                          </p:cTn>
                        </p:par>
                        <p:par>
                          <p:cTn id="44" fill="hold" nodeType="afterGroup">
                            <p:stCondLst>
                              <p:cond delay="5000"/>
                            </p:stCondLst>
                            <p:childTnLst>
                              <p:par>
                                <p:cTn id="45" presetID="22" presetClass="entr" presetSubtype="2" fill="hold" grpId="0" nodeType="afterEffect">
                                  <p:stCondLst>
                                    <p:cond delay="0"/>
                                  </p:stCondLst>
                                  <p:childTnLst>
                                    <p:set>
                                      <p:cBhvr>
                                        <p:cTn id="46" dur="1" fill="hold">
                                          <p:stCondLst>
                                            <p:cond delay="0"/>
                                          </p:stCondLst>
                                        </p:cTn>
                                        <p:tgtEl>
                                          <p:spTgt spid="175113"/>
                                        </p:tgtEl>
                                        <p:attrNameLst>
                                          <p:attrName>style.visibility</p:attrName>
                                        </p:attrNameLst>
                                      </p:cBhvr>
                                      <p:to>
                                        <p:strVal val="visible"/>
                                      </p:to>
                                    </p:set>
                                    <p:animEffect transition="in" filter="wipe(right)">
                                      <p:cBhvr>
                                        <p:cTn id="47" dur="500"/>
                                        <p:tgtEl>
                                          <p:spTgt spid="175113"/>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75121"/>
                                        </p:tgtEl>
                                        <p:attrNameLst>
                                          <p:attrName>style.visibility</p:attrName>
                                        </p:attrNameLst>
                                      </p:cBhvr>
                                      <p:to>
                                        <p:strVal val="visible"/>
                                      </p:to>
                                    </p:set>
                                    <p:animEffect transition="in" filter="wipe(left)">
                                      <p:cBhvr>
                                        <p:cTn id="52" dur="500"/>
                                        <p:tgtEl>
                                          <p:spTgt spid="175121"/>
                                        </p:tgtEl>
                                      </p:cBhvr>
                                    </p:animEffect>
                                  </p:childTnLst>
                                </p:cTn>
                              </p:par>
                            </p:childTnLst>
                          </p:cTn>
                        </p:par>
                        <p:par>
                          <p:cTn id="53" fill="hold" nodeType="afterGroup">
                            <p:stCondLst>
                              <p:cond delay="500"/>
                            </p:stCondLst>
                            <p:childTnLst>
                              <p:par>
                                <p:cTn id="54" presetID="22" presetClass="entr" presetSubtype="8" fill="hold" grpId="0" nodeType="afterEffect">
                                  <p:stCondLst>
                                    <p:cond delay="0"/>
                                  </p:stCondLst>
                                  <p:childTnLst>
                                    <p:set>
                                      <p:cBhvr>
                                        <p:cTn id="55" dur="1" fill="hold">
                                          <p:stCondLst>
                                            <p:cond delay="0"/>
                                          </p:stCondLst>
                                        </p:cTn>
                                        <p:tgtEl>
                                          <p:spTgt spid="175122"/>
                                        </p:tgtEl>
                                        <p:attrNameLst>
                                          <p:attrName>style.visibility</p:attrName>
                                        </p:attrNameLst>
                                      </p:cBhvr>
                                      <p:to>
                                        <p:strVal val="visible"/>
                                      </p:to>
                                    </p:set>
                                    <p:animEffect transition="in" filter="wipe(left)">
                                      <p:cBhvr>
                                        <p:cTn id="56" dur="500"/>
                                        <p:tgtEl>
                                          <p:spTgt spid="175122"/>
                                        </p:tgtEl>
                                      </p:cBhvr>
                                    </p:animEffect>
                                  </p:childTnLst>
                                </p:cTn>
                              </p:par>
                            </p:childTnLst>
                          </p:cTn>
                        </p:par>
                        <p:par>
                          <p:cTn id="57" fill="hold" nodeType="afterGroup">
                            <p:stCondLst>
                              <p:cond delay="1000"/>
                            </p:stCondLst>
                            <p:childTnLst>
                              <p:par>
                                <p:cTn id="58" presetID="22" presetClass="entr" presetSubtype="4" fill="hold" grpId="0" nodeType="afterEffect">
                                  <p:stCondLst>
                                    <p:cond delay="0"/>
                                  </p:stCondLst>
                                  <p:childTnLst>
                                    <p:set>
                                      <p:cBhvr>
                                        <p:cTn id="59" dur="1" fill="hold">
                                          <p:stCondLst>
                                            <p:cond delay="0"/>
                                          </p:stCondLst>
                                        </p:cTn>
                                        <p:tgtEl>
                                          <p:spTgt spid="175117"/>
                                        </p:tgtEl>
                                        <p:attrNameLst>
                                          <p:attrName>style.visibility</p:attrName>
                                        </p:attrNameLst>
                                      </p:cBhvr>
                                      <p:to>
                                        <p:strVal val="visible"/>
                                      </p:to>
                                    </p:set>
                                    <p:animEffect transition="in" filter="wipe(down)">
                                      <p:cBhvr>
                                        <p:cTn id="60" dur="500"/>
                                        <p:tgtEl>
                                          <p:spTgt spid="175117"/>
                                        </p:tgtEl>
                                      </p:cBhvr>
                                    </p:animEffect>
                                  </p:childTnLst>
                                </p:cTn>
                              </p:par>
                            </p:childTnLst>
                          </p:cTn>
                        </p:par>
                        <p:par>
                          <p:cTn id="61" fill="hold" nodeType="afterGroup">
                            <p:stCondLst>
                              <p:cond delay="1500"/>
                            </p:stCondLst>
                            <p:childTnLst>
                              <p:par>
                                <p:cTn id="62" presetID="22" presetClass="entr" presetSubtype="2" fill="hold" grpId="0" nodeType="afterEffect">
                                  <p:stCondLst>
                                    <p:cond delay="0"/>
                                  </p:stCondLst>
                                  <p:childTnLst>
                                    <p:set>
                                      <p:cBhvr>
                                        <p:cTn id="63" dur="1" fill="hold">
                                          <p:stCondLst>
                                            <p:cond delay="0"/>
                                          </p:stCondLst>
                                        </p:cTn>
                                        <p:tgtEl>
                                          <p:spTgt spid="175123"/>
                                        </p:tgtEl>
                                        <p:attrNameLst>
                                          <p:attrName>style.visibility</p:attrName>
                                        </p:attrNameLst>
                                      </p:cBhvr>
                                      <p:to>
                                        <p:strVal val="visible"/>
                                      </p:to>
                                    </p:set>
                                    <p:animEffect transition="in" filter="wipe(right)">
                                      <p:cBhvr>
                                        <p:cTn id="64" dur="500"/>
                                        <p:tgtEl>
                                          <p:spTgt spid="175123"/>
                                        </p:tgtEl>
                                      </p:cBhvr>
                                    </p:animEffect>
                                  </p:childTnLst>
                                </p:cTn>
                              </p:par>
                            </p:childTnLst>
                          </p:cTn>
                        </p:par>
                        <p:par>
                          <p:cTn id="65" fill="hold" nodeType="afterGroup">
                            <p:stCondLst>
                              <p:cond delay="2000"/>
                            </p:stCondLst>
                            <p:childTnLst>
                              <p:par>
                                <p:cTn id="66" presetID="22" presetClass="entr" presetSubtype="2" fill="hold" grpId="0" nodeType="afterEffect">
                                  <p:stCondLst>
                                    <p:cond delay="0"/>
                                  </p:stCondLst>
                                  <p:childTnLst>
                                    <p:set>
                                      <p:cBhvr>
                                        <p:cTn id="67" dur="1" fill="hold">
                                          <p:stCondLst>
                                            <p:cond delay="0"/>
                                          </p:stCondLst>
                                        </p:cTn>
                                        <p:tgtEl>
                                          <p:spTgt spid="175124"/>
                                        </p:tgtEl>
                                        <p:attrNameLst>
                                          <p:attrName>style.visibility</p:attrName>
                                        </p:attrNameLst>
                                      </p:cBhvr>
                                      <p:to>
                                        <p:strVal val="visible"/>
                                      </p:to>
                                    </p:set>
                                    <p:animEffect transition="in" filter="wipe(right)">
                                      <p:cBhvr>
                                        <p:cTn id="68" dur="500"/>
                                        <p:tgtEl>
                                          <p:spTgt spid="175124"/>
                                        </p:tgtEl>
                                      </p:cBhvr>
                                    </p:animEffect>
                                  </p:childTnLst>
                                </p:cTn>
                              </p:par>
                            </p:childTnLst>
                          </p:cTn>
                        </p:par>
                        <p:par>
                          <p:cTn id="69" fill="hold" nodeType="afterGroup">
                            <p:stCondLst>
                              <p:cond delay="2500"/>
                            </p:stCondLst>
                            <p:childTnLst>
                              <p:par>
                                <p:cTn id="70" presetID="3" presetClass="entr" presetSubtype="10" fill="hold" grpId="0" nodeType="afterEffect">
                                  <p:stCondLst>
                                    <p:cond delay="0"/>
                                  </p:stCondLst>
                                  <p:childTnLst>
                                    <p:set>
                                      <p:cBhvr>
                                        <p:cTn id="71" dur="1" fill="hold">
                                          <p:stCondLst>
                                            <p:cond delay="0"/>
                                          </p:stCondLst>
                                        </p:cTn>
                                        <p:tgtEl>
                                          <p:spTgt spid="175125"/>
                                        </p:tgtEl>
                                        <p:attrNameLst>
                                          <p:attrName>style.visibility</p:attrName>
                                        </p:attrNameLst>
                                      </p:cBhvr>
                                      <p:to>
                                        <p:strVal val="visible"/>
                                      </p:to>
                                    </p:set>
                                    <p:animEffect transition="in" filter="blinds(horizontal)">
                                      <p:cBhvr>
                                        <p:cTn id="72" dur="500"/>
                                        <p:tgtEl>
                                          <p:spTgt spid="175125"/>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35" presetClass="exit" presetSubtype="0" fill="hold" grpId="1" nodeType="clickEffect">
                                  <p:stCondLst>
                                    <p:cond delay="0"/>
                                  </p:stCondLst>
                                  <p:childTnLst>
                                    <p:animEffect transition="out" filter="fade">
                                      <p:cBhvr>
                                        <p:cTn id="76" dur="2000"/>
                                        <p:tgtEl>
                                          <p:spTgt spid="175108"/>
                                        </p:tgtEl>
                                      </p:cBhvr>
                                    </p:animEffect>
                                    <p:anim calcmode="lin" valueType="num">
                                      <p:cBhvr>
                                        <p:cTn id="77" dur="2000"/>
                                        <p:tgtEl>
                                          <p:spTgt spid="175108"/>
                                        </p:tgtEl>
                                        <p:attrNameLst>
                                          <p:attrName>style.rotation</p:attrName>
                                        </p:attrNameLst>
                                      </p:cBhvr>
                                      <p:tavLst>
                                        <p:tav tm="0">
                                          <p:val>
                                            <p:fltVal val="0"/>
                                          </p:val>
                                        </p:tav>
                                        <p:tav tm="100000">
                                          <p:val>
                                            <p:fltVal val="720"/>
                                          </p:val>
                                        </p:tav>
                                      </p:tavLst>
                                    </p:anim>
                                    <p:anim calcmode="lin" valueType="num">
                                      <p:cBhvr>
                                        <p:cTn id="78" dur="2000"/>
                                        <p:tgtEl>
                                          <p:spTgt spid="175108"/>
                                        </p:tgtEl>
                                        <p:attrNameLst>
                                          <p:attrName>ppt_h</p:attrName>
                                        </p:attrNameLst>
                                      </p:cBhvr>
                                      <p:tavLst>
                                        <p:tav tm="0">
                                          <p:val>
                                            <p:strVal val="ppt_h"/>
                                          </p:val>
                                        </p:tav>
                                        <p:tav tm="100000">
                                          <p:val>
                                            <p:fltVal val="0"/>
                                          </p:val>
                                        </p:tav>
                                      </p:tavLst>
                                    </p:anim>
                                    <p:anim calcmode="lin" valueType="num">
                                      <p:cBhvr>
                                        <p:cTn id="79" dur="2000"/>
                                        <p:tgtEl>
                                          <p:spTgt spid="175108"/>
                                        </p:tgtEl>
                                        <p:attrNameLst>
                                          <p:attrName>ppt_w</p:attrName>
                                        </p:attrNameLst>
                                      </p:cBhvr>
                                      <p:tavLst>
                                        <p:tav tm="0">
                                          <p:val>
                                            <p:strVal val="ppt_w"/>
                                          </p:val>
                                        </p:tav>
                                        <p:tav tm="100000">
                                          <p:val>
                                            <p:fltVal val="0"/>
                                          </p:val>
                                        </p:tav>
                                      </p:tavLst>
                                    </p:anim>
                                    <p:set>
                                      <p:cBhvr>
                                        <p:cTn id="80" dur="1" fill="hold">
                                          <p:stCondLst>
                                            <p:cond delay="1999"/>
                                          </p:stCondLst>
                                        </p:cTn>
                                        <p:tgtEl>
                                          <p:spTgt spid="175108"/>
                                        </p:tgtEl>
                                        <p:attrNameLst>
                                          <p:attrName>style.visibility</p:attrName>
                                        </p:attrNameLst>
                                      </p:cBhvr>
                                      <p:to>
                                        <p:strVal val="hidden"/>
                                      </p:to>
                                    </p:set>
                                  </p:childTnLst>
                                </p:cTn>
                              </p:par>
                              <p:par>
                                <p:cTn id="81" presetID="35" presetClass="exit" presetSubtype="0" fill="hold" grpId="1" nodeType="withEffect">
                                  <p:stCondLst>
                                    <p:cond delay="0"/>
                                  </p:stCondLst>
                                  <p:childTnLst>
                                    <p:animEffect transition="out" filter="fade">
                                      <p:cBhvr>
                                        <p:cTn id="82" dur="2000"/>
                                        <p:tgtEl>
                                          <p:spTgt spid="175109"/>
                                        </p:tgtEl>
                                      </p:cBhvr>
                                    </p:animEffect>
                                    <p:anim calcmode="lin" valueType="num">
                                      <p:cBhvr>
                                        <p:cTn id="83" dur="2000"/>
                                        <p:tgtEl>
                                          <p:spTgt spid="175109"/>
                                        </p:tgtEl>
                                        <p:attrNameLst>
                                          <p:attrName>style.rotation</p:attrName>
                                        </p:attrNameLst>
                                      </p:cBhvr>
                                      <p:tavLst>
                                        <p:tav tm="0">
                                          <p:val>
                                            <p:fltVal val="0"/>
                                          </p:val>
                                        </p:tav>
                                        <p:tav tm="100000">
                                          <p:val>
                                            <p:fltVal val="720"/>
                                          </p:val>
                                        </p:tav>
                                      </p:tavLst>
                                    </p:anim>
                                    <p:anim calcmode="lin" valueType="num">
                                      <p:cBhvr>
                                        <p:cTn id="84" dur="2000"/>
                                        <p:tgtEl>
                                          <p:spTgt spid="175109"/>
                                        </p:tgtEl>
                                        <p:attrNameLst>
                                          <p:attrName>ppt_h</p:attrName>
                                        </p:attrNameLst>
                                      </p:cBhvr>
                                      <p:tavLst>
                                        <p:tav tm="0">
                                          <p:val>
                                            <p:strVal val="ppt_h"/>
                                          </p:val>
                                        </p:tav>
                                        <p:tav tm="100000">
                                          <p:val>
                                            <p:fltVal val="0"/>
                                          </p:val>
                                        </p:tav>
                                      </p:tavLst>
                                    </p:anim>
                                    <p:anim calcmode="lin" valueType="num">
                                      <p:cBhvr>
                                        <p:cTn id="85" dur="2000"/>
                                        <p:tgtEl>
                                          <p:spTgt spid="175109"/>
                                        </p:tgtEl>
                                        <p:attrNameLst>
                                          <p:attrName>ppt_w</p:attrName>
                                        </p:attrNameLst>
                                      </p:cBhvr>
                                      <p:tavLst>
                                        <p:tav tm="0">
                                          <p:val>
                                            <p:strVal val="ppt_w"/>
                                          </p:val>
                                        </p:tav>
                                        <p:tav tm="100000">
                                          <p:val>
                                            <p:fltVal val="0"/>
                                          </p:val>
                                        </p:tav>
                                      </p:tavLst>
                                    </p:anim>
                                    <p:set>
                                      <p:cBhvr>
                                        <p:cTn id="86" dur="1" fill="hold">
                                          <p:stCondLst>
                                            <p:cond delay="1999"/>
                                          </p:stCondLst>
                                        </p:cTn>
                                        <p:tgtEl>
                                          <p:spTgt spid="175109"/>
                                        </p:tgtEl>
                                        <p:attrNameLst>
                                          <p:attrName>style.visibility</p:attrName>
                                        </p:attrNameLst>
                                      </p:cBhvr>
                                      <p:to>
                                        <p:strVal val="hidden"/>
                                      </p:to>
                                    </p:set>
                                  </p:childTnLst>
                                </p:cTn>
                              </p:par>
                              <p:par>
                                <p:cTn id="87" presetID="35" presetClass="exit" presetSubtype="0" fill="hold" grpId="1" nodeType="withEffect">
                                  <p:stCondLst>
                                    <p:cond delay="0"/>
                                  </p:stCondLst>
                                  <p:childTnLst>
                                    <p:animEffect transition="out" filter="fade">
                                      <p:cBhvr>
                                        <p:cTn id="88" dur="2000"/>
                                        <p:tgtEl>
                                          <p:spTgt spid="175110"/>
                                        </p:tgtEl>
                                      </p:cBhvr>
                                    </p:animEffect>
                                    <p:anim calcmode="lin" valueType="num">
                                      <p:cBhvr>
                                        <p:cTn id="89" dur="2000"/>
                                        <p:tgtEl>
                                          <p:spTgt spid="175110"/>
                                        </p:tgtEl>
                                        <p:attrNameLst>
                                          <p:attrName>style.rotation</p:attrName>
                                        </p:attrNameLst>
                                      </p:cBhvr>
                                      <p:tavLst>
                                        <p:tav tm="0">
                                          <p:val>
                                            <p:fltVal val="0"/>
                                          </p:val>
                                        </p:tav>
                                        <p:tav tm="100000">
                                          <p:val>
                                            <p:fltVal val="720"/>
                                          </p:val>
                                        </p:tav>
                                      </p:tavLst>
                                    </p:anim>
                                    <p:anim calcmode="lin" valueType="num">
                                      <p:cBhvr>
                                        <p:cTn id="90" dur="2000"/>
                                        <p:tgtEl>
                                          <p:spTgt spid="175110"/>
                                        </p:tgtEl>
                                        <p:attrNameLst>
                                          <p:attrName>ppt_h</p:attrName>
                                        </p:attrNameLst>
                                      </p:cBhvr>
                                      <p:tavLst>
                                        <p:tav tm="0">
                                          <p:val>
                                            <p:strVal val="ppt_h"/>
                                          </p:val>
                                        </p:tav>
                                        <p:tav tm="100000">
                                          <p:val>
                                            <p:fltVal val="0"/>
                                          </p:val>
                                        </p:tav>
                                      </p:tavLst>
                                    </p:anim>
                                    <p:anim calcmode="lin" valueType="num">
                                      <p:cBhvr>
                                        <p:cTn id="91" dur="2000"/>
                                        <p:tgtEl>
                                          <p:spTgt spid="175110"/>
                                        </p:tgtEl>
                                        <p:attrNameLst>
                                          <p:attrName>ppt_w</p:attrName>
                                        </p:attrNameLst>
                                      </p:cBhvr>
                                      <p:tavLst>
                                        <p:tav tm="0">
                                          <p:val>
                                            <p:strVal val="ppt_w"/>
                                          </p:val>
                                        </p:tav>
                                        <p:tav tm="100000">
                                          <p:val>
                                            <p:fltVal val="0"/>
                                          </p:val>
                                        </p:tav>
                                      </p:tavLst>
                                    </p:anim>
                                    <p:set>
                                      <p:cBhvr>
                                        <p:cTn id="92" dur="1" fill="hold">
                                          <p:stCondLst>
                                            <p:cond delay="1999"/>
                                          </p:stCondLst>
                                        </p:cTn>
                                        <p:tgtEl>
                                          <p:spTgt spid="175110"/>
                                        </p:tgtEl>
                                        <p:attrNameLst>
                                          <p:attrName>style.visibility</p:attrName>
                                        </p:attrNameLst>
                                      </p:cBhvr>
                                      <p:to>
                                        <p:strVal val="hidden"/>
                                      </p:to>
                                    </p:set>
                                  </p:childTnLst>
                                </p:cTn>
                              </p:par>
                              <p:par>
                                <p:cTn id="93" presetID="35" presetClass="exit" presetSubtype="0" fill="hold" grpId="1" nodeType="withEffect">
                                  <p:stCondLst>
                                    <p:cond delay="0"/>
                                  </p:stCondLst>
                                  <p:childTnLst>
                                    <p:animEffect transition="out" filter="fade">
                                      <p:cBhvr>
                                        <p:cTn id="94" dur="2000"/>
                                        <p:tgtEl>
                                          <p:spTgt spid="175111"/>
                                        </p:tgtEl>
                                      </p:cBhvr>
                                    </p:animEffect>
                                    <p:anim calcmode="lin" valueType="num">
                                      <p:cBhvr>
                                        <p:cTn id="95" dur="2000"/>
                                        <p:tgtEl>
                                          <p:spTgt spid="175111"/>
                                        </p:tgtEl>
                                        <p:attrNameLst>
                                          <p:attrName>style.rotation</p:attrName>
                                        </p:attrNameLst>
                                      </p:cBhvr>
                                      <p:tavLst>
                                        <p:tav tm="0">
                                          <p:val>
                                            <p:fltVal val="0"/>
                                          </p:val>
                                        </p:tav>
                                        <p:tav tm="100000">
                                          <p:val>
                                            <p:fltVal val="720"/>
                                          </p:val>
                                        </p:tav>
                                      </p:tavLst>
                                    </p:anim>
                                    <p:anim calcmode="lin" valueType="num">
                                      <p:cBhvr>
                                        <p:cTn id="96" dur="2000"/>
                                        <p:tgtEl>
                                          <p:spTgt spid="175111"/>
                                        </p:tgtEl>
                                        <p:attrNameLst>
                                          <p:attrName>ppt_h</p:attrName>
                                        </p:attrNameLst>
                                      </p:cBhvr>
                                      <p:tavLst>
                                        <p:tav tm="0">
                                          <p:val>
                                            <p:strVal val="ppt_h"/>
                                          </p:val>
                                        </p:tav>
                                        <p:tav tm="100000">
                                          <p:val>
                                            <p:fltVal val="0"/>
                                          </p:val>
                                        </p:tav>
                                      </p:tavLst>
                                    </p:anim>
                                    <p:anim calcmode="lin" valueType="num">
                                      <p:cBhvr>
                                        <p:cTn id="97" dur="2000"/>
                                        <p:tgtEl>
                                          <p:spTgt spid="175111"/>
                                        </p:tgtEl>
                                        <p:attrNameLst>
                                          <p:attrName>ppt_w</p:attrName>
                                        </p:attrNameLst>
                                      </p:cBhvr>
                                      <p:tavLst>
                                        <p:tav tm="0">
                                          <p:val>
                                            <p:strVal val="ppt_w"/>
                                          </p:val>
                                        </p:tav>
                                        <p:tav tm="100000">
                                          <p:val>
                                            <p:fltVal val="0"/>
                                          </p:val>
                                        </p:tav>
                                      </p:tavLst>
                                    </p:anim>
                                    <p:set>
                                      <p:cBhvr>
                                        <p:cTn id="98" dur="1" fill="hold">
                                          <p:stCondLst>
                                            <p:cond delay="1999"/>
                                          </p:stCondLst>
                                        </p:cTn>
                                        <p:tgtEl>
                                          <p:spTgt spid="175111"/>
                                        </p:tgtEl>
                                        <p:attrNameLst>
                                          <p:attrName>style.visibility</p:attrName>
                                        </p:attrNameLst>
                                      </p:cBhvr>
                                      <p:to>
                                        <p:strVal val="hidden"/>
                                      </p:to>
                                    </p:set>
                                  </p:childTnLst>
                                </p:cTn>
                              </p:par>
                              <p:par>
                                <p:cTn id="99" presetID="35" presetClass="exit" presetSubtype="0" fill="hold" grpId="1" nodeType="withEffect">
                                  <p:stCondLst>
                                    <p:cond delay="0"/>
                                  </p:stCondLst>
                                  <p:childTnLst>
                                    <p:animEffect transition="out" filter="fade">
                                      <p:cBhvr>
                                        <p:cTn id="100" dur="2000"/>
                                        <p:tgtEl>
                                          <p:spTgt spid="175112"/>
                                        </p:tgtEl>
                                      </p:cBhvr>
                                    </p:animEffect>
                                    <p:anim calcmode="lin" valueType="num">
                                      <p:cBhvr>
                                        <p:cTn id="101" dur="2000"/>
                                        <p:tgtEl>
                                          <p:spTgt spid="175112"/>
                                        </p:tgtEl>
                                        <p:attrNameLst>
                                          <p:attrName>style.rotation</p:attrName>
                                        </p:attrNameLst>
                                      </p:cBhvr>
                                      <p:tavLst>
                                        <p:tav tm="0">
                                          <p:val>
                                            <p:fltVal val="0"/>
                                          </p:val>
                                        </p:tav>
                                        <p:tav tm="100000">
                                          <p:val>
                                            <p:fltVal val="720"/>
                                          </p:val>
                                        </p:tav>
                                      </p:tavLst>
                                    </p:anim>
                                    <p:anim calcmode="lin" valueType="num">
                                      <p:cBhvr>
                                        <p:cTn id="102" dur="2000"/>
                                        <p:tgtEl>
                                          <p:spTgt spid="175112"/>
                                        </p:tgtEl>
                                        <p:attrNameLst>
                                          <p:attrName>ppt_h</p:attrName>
                                        </p:attrNameLst>
                                      </p:cBhvr>
                                      <p:tavLst>
                                        <p:tav tm="0">
                                          <p:val>
                                            <p:strVal val="ppt_h"/>
                                          </p:val>
                                        </p:tav>
                                        <p:tav tm="100000">
                                          <p:val>
                                            <p:fltVal val="0"/>
                                          </p:val>
                                        </p:tav>
                                      </p:tavLst>
                                    </p:anim>
                                    <p:anim calcmode="lin" valueType="num">
                                      <p:cBhvr>
                                        <p:cTn id="103" dur="2000"/>
                                        <p:tgtEl>
                                          <p:spTgt spid="175112"/>
                                        </p:tgtEl>
                                        <p:attrNameLst>
                                          <p:attrName>ppt_w</p:attrName>
                                        </p:attrNameLst>
                                      </p:cBhvr>
                                      <p:tavLst>
                                        <p:tav tm="0">
                                          <p:val>
                                            <p:strVal val="ppt_w"/>
                                          </p:val>
                                        </p:tav>
                                        <p:tav tm="100000">
                                          <p:val>
                                            <p:fltVal val="0"/>
                                          </p:val>
                                        </p:tav>
                                      </p:tavLst>
                                    </p:anim>
                                    <p:set>
                                      <p:cBhvr>
                                        <p:cTn id="104" dur="1" fill="hold">
                                          <p:stCondLst>
                                            <p:cond delay="1999"/>
                                          </p:stCondLst>
                                        </p:cTn>
                                        <p:tgtEl>
                                          <p:spTgt spid="175112"/>
                                        </p:tgtEl>
                                        <p:attrNameLst>
                                          <p:attrName>style.visibility</p:attrName>
                                        </p:attrNameLst>
                                      </p:cBhvr>
                                      <p:to>
                                        <p:strVal val="hidden"/>
                                      </p:to>
                                    </p:set>
                                  </p:childTnLst>
                                </p:cTn>
                              </p:par>
                              <p:par>
                                <p:cTn id="105" presetID="35" presetClass="exit" presetSubtype="0" fill="hold" grpId="1" nodeType="withEffect">
                                  <p:stCondLst>
                                    <p:cond delay="0"/>
                                  </p:stCondLst>
                                  <p:childTnLst>
                                    <p:animEffect transition="out" filter="fade">
                                      <p:cBhvr>
                                        <p:cTn id="106" dur="2000"/>
                                        <p:tgtEl>
                                          <p:spTgt spid="175113"/>
                                        </p:tgtEl>
                                      </p:cBhvr>
                                    </p:animEffect>
                                    <p:anim calcmode="lin" valueType="num">
                                      <p:cBhvr>
                                        <p:cTn id="107" dur="2000"/>
                                        <p:tgtEl>
                                          <p:spTgt spid="175113"/>
                                        </p:tgtEl>
                                        <p:attrNameLst>
                                          <p:attrName>style.rotation</p:attrName>
                                        </p:attrNameLst>
                                      </p:cBhvr>
                                      <p:tavLst>
                                        <p:tav tm="0">
                                          <p:val>
                                            <p:fltVal val="0"/>
                                          </p:val>
                                        </p:tav>
                                        <p:tav tm="100000">
                                          <p:val>
                                            <p:fltVal val="720"/>
                                          </p:val>
                                        </p:tav>
                                      </p:tavLst>
                                    </p:anim>
                                    <p:anim calcmode="lin" valueType="num">
                                      <p:cBhvr>
                                        <p:cTn id="108" dur="2000"/>
                                        <p:tgtEl>
                                          <p:spTgt spid="175113"/>
                                        </p:tgtEl>
                                        <p:attrNameLst>
                                          <p:attrName>ppt_h</p:attrName>
                                        </p:attrNameLst>
                                      </p:cBhvr>
                                      <p:tavLst>
                                        <p:tav tm="0">
                                          <p:val>
                                            <p:strVal val="ppt_h"/>
                                          </p:val>
                                        </p:tav>
                                        <p:tav tm="100000">
                                          <p:val>
                                            <p:fltVal val="0"/>
                                          </p:val>
                                        </p:tav>
                                      </p:tavLst>
                                    </p:anim>
                                    <p:anim calcmode="lin" valueType="num">
                                      <p:cBhvr>
                                        <p:cTn id="109" dur="2000"/>
                                        <p:tgtEl>
                                          <p:spTgt spid="175113"/>
                                        </p:tgtEl>
                                        <p:attrNameLst>
                                          <p:attrName>ppt_w</p:attrName>
                                        </p:attrNameLst>
                                      </p:cBhvr>
                                      <p:tavLst>
                                        <p:tav tm="0">
                                          <p:val>
                                            <p:strVal val="ppt_w"/>
                                          </p:val>
                                        </p:tav>
                                        <p:tav tm="100000">
                                          <p:val>
                                            <p:fltVal val="0"/>
                                          </p:val>
                                        </p:tav>
                                      </p:tavLst>
                                    </p:anim>
                                    <p:set>
                                      <p:cBhvr>
                                        <p:cTn id="110" dur="1" fill="hold">
                                          <p:stCondLst>
                                            <p:cond delay="1999"/>
                                          </p:stCondLst>
                                        </p:cTn>
                                        <p:tgtEl>
                                          <p:spTgt spid="175113"/>
                                        </p:tgtEl>
                                        <p:attrNameLst>
                                          <p:attrName>style.visibility</p:attrName>
                                        </p:attrNameLst>
                                      </p:cBhvr>
                                      <p:to>
                                        <p:strVal val="hidden"/>
                                      </p:to>
                                    </p:set>
                                  </p:childTnLst>
                                </p:cTn>
                              </p:par>
                              <p:par>
                                <p:cTn id="111" presetID="35" presetClass="exit" presetSubtype="0" fill="hold" grpId="1" nodeType="withEffect">
                                  <p:stCondLst>
                                    <p:cond delay="0"/>
                                  </p:stCondLst>
                                  <p:childTnLst>
                                    <p:animEffect transition="out" filter="fade">
                                      <p:cBhvr>
                                        <p:cTn id="112" dur="2000"/>
                                        <p:tgtEl>
                                          <p:spTgt spid="175115"/>
                                        </p:tgtEl>
                                      </p:cBhvr>
                                    </p:animEffect>
                                    <p:anim calcmode="lin" valueType="num">
                                      <p:cBhvr>
                                        <p:cTn id="113" dur="2000"/>
                                        <p:tgtEl>
                                          <p:spTgt spid="175115"/>
                                        </p:tgtEl>
                                        <p:attrNameLst>
                                          <p:attrName>style.rotation</p:attrName>
                                        </p:attrNameLst>
                                      </p:cBhvr>
                                      <p:tavLst>
                                        <p:tav tm="0">
                                          <p:val>
                                            <p:fltVal val="0"/>
                                          </p:val>
                                        </p:tav>
                                        <p:tav tm="100000">
                                          <p:val>
                                            <p:fltVal val="720"/>
                                          </p:val>
                                        </p:tav>
                                      </p:tavLst>
                                    </p:anim>
                                    <p:anim calcmode="lin" valueType="num">
                                      <p:cBhvr>
                                        <p:cTn id="114" dur="2000"/>
                                        <p:tgtEl>
                                          <p:spTgt spid="175115"/>
                                        </p:tgtEl>
                                        <p:attrNameLst>
                                          <p:attrName>ppt_h</p:attrName>
                                        </p:attrNameLst>
                                      </p:cBhvr>
                                      <p:tavLst>
                                        <p:tav tm="0">
                                          <p:val>
                                            <p:strVal val="ppt_h"/>
                                          </p:val>
                                        </p:tav>
                                        <p:tav tm="100000">
                                          <p:val>
                                            <p:fltVal val="0"/>
                                          </p:val>
                                        </p:tav>
                                      </p:tavLst>
                                    </p:anim>
                                    <p:anim calcmode="lin" valueType="num">
                                      <p:cBhvr>
                                        <p:cTn id="115" dur="2000"/>
                                        <p:tgtEl>
                                          <p:spTgt spid="175115"/>
                                        </p:tgtEl>
                                        <p:attrNameLst>
                                          <p:attrName>ppt_w</p:attrName>
                                        </p:attrNameLst>
                                      </p:cBhvr>
                                      <p:tavLst>
                                        <p:tav tm="0">
                                          <p:val>
                                            <p:strVal val="ppt_w"/>
                                          </p:val>
                                        </p:tav>
                                        <p:tav tm="100000">
                                          <p:val>
                                            <p:fltVal val="0"/>
                                          </p:val>
                                        </p:tav>
                                      </p:tavLst>
                                    </p:anim>
                                    <p:set>
                                      <p:cBhvr>
                                        <p:cTn id="116" dur="1" fill="hold">
                                          <p:stCondLst>
                                            <p:cond delay="1999"/>
                                          </p:stCondLst>
                                        </p:cTn>
                                        <p:tgtEl>
                                          <p:spTgt spid="175115"/>
                                        </p:tgtEl>
                                        <p:attrNameLst>
                                          <p:attrName>style.visibility</p:attrName>
                                        </p:attrNameLst>
                                      </p:cBhvr>
                                      <p:to>
                                        <p:strVal val="hidden"/>
                                      </p:to>
                                    </p:set>
                                  </p:childTnLst>
                                </p:cTn>
                              </p:par>
                              <p:par>
                                <p:cTn id="117" presetID="35" presetClass="exit" presetSubtype="0" fill="hold" grpId="1" nodeType="withEffect">
                                  <p:stCondLst>
                                    <p:cond delay="0"/>
                                  </p:stCondLst>
                                  <p:childTnLst>
                                    <p:animEffect transition="out" filter="fade">
                                      <p:cBhvr>
                                        <p:cTn id="118" dur="2000"/>
                                        <p:tgtEl>
                                          <p:spTgt spid="175116"/>
                                        </p:tgtEl>
                                      </p:cBhvr>
                                    </p:animEffect>
                                    <p:anim calcmode="lin" valueType="num">
                                      <p:cBhvr>
                                        <p:cTn id="119" dur="2000"/>
                                        <p:tgtEl>
                                          <p:spTgt spid="175116"/>
                                        </p:tgtEl>
                                        <p:attrNameLst>
                                          <p:attrName>style.rotation</p:attrName>
                                        </p:attrNameLst>
                                      </p:cBhvr>
                                      <p:tavLst>
                                        <p:tav tm="0">
                                          <p:val>
                                            <p:fltVal val="0"/>
                                          </p:val>
                                        </p:tav>
                                        <p:tav tm="100000">
                                          <p:val>
                                            <p:fltVal val="720"/>
                                          </p:val>
                                        </p:tav>
                                      </p:tavLst>
                                    </p:anim>
                                    <p:anim calcmode="lin" valueType="num">
                                      <p:cBhvr>
                                        <p:cTn id="120" dur="2000"/>
                                        <p:tgtEl>
                                          <p:spTgt spid="175116"/>
                                        </p:tgtEl>
                                        <p:attrNameLst>
                                          <p:attrName>ppt_h</p:attrName>
                                        </p:attrNameLst>
                                      </p:cBhvr>
                                      <p:tavLst>
                                        <p:tav tm="0">
                                          <p:val>
                                            <p:strVal val="ppt_h"/>
                                          </p:val>
                                        </p:tav>
                                        <p:tav tm="100000">
                                          <p:val>
                                            <p:fltVal val="0"/>
                                          </p:val>
                                        </p:tav>
                                      </p:tavLst>
                                    </p:anim>
                                    <p:anim calcmode="lin" valueType="num">
                                      <p:cBhvr>
                                        <p:cTn id="121" dur="2000"/>
                                        <p:tgtEl>
                                          <p:spTgt spid="175116"/>
                                        </p:tgtEl>
                                        <p:attrNameLst>
                                          <p:attrName>ppt_w</p:attrName>
                                        </p:attrNameLst>
                                      </p:cBhvr>
                                      <p:tavLst>
                                        <p:tav tm="0">
                                          <p:val>
                                            <p:strVal val="ppt_w"/>
                                          </p:val>
                                        </p:tav>
                                        <p:tav tm="100000">
                                          <p:val>
                                            <p:fltVal val="0"/>
                                          </p:val>
                                        </p:tav>
                                      </p:tavLst>
                                    </p:anim>
                                    <p:set>
                                      <p:cBhvr>
                                        <p:cTn id="122" dur="1" fill="hold">
                                          <p:stCondLst>
                                            <p:cond delay="1999"/>
                                          </p:stCondLst>
                                        </p:cTn>
                                        <p:tgtEl>
                                          <p:spTgt spid="175116"/>
                                        </p:tgtEl>
                                        <p:attrNameLst>
                                          <p:attrName>style.visibility</p:attrName>
                                        </p:attrNameLst>
                                      </p:cBhvr>
                                      <p:to>
                                        <p:strVal val="hidden"/>
                                      </p:to>
                                    </p:set>
                                  </p:childTnLst>
                                </p:cTn>
                              </p:par>
                              <p:par>
                                <p:cTn id="123" presetID="35" presetClass="exit" presetSubtype="0" fill="hold" grpId="1" nodeType="withEffect">
                                  <p:stCondLst>
                                    <p:cond delay="0"/>
                                  </p:stCondLst>
                                  <p:childTnLst>
                                    <p:animEffect transition="out" filter="fade">
                                      <p:cBhvr>
                                        <p:cTn id="124" dur="2000"/>
                                        <p:tgtEl>
                                          <p:spTgt spid="175117"/>
                                        </p:tgtEl>
                                      </p:cBhvr>
                                    </p:animEffect>
                                    <p:anim calcmode="lin" valueType="num">
                                      <p:cBhvr>
                                        <p:cTn id="125" dur="2000"/>
                                        <p:tgtEl>
                                          <p:spTgt spid="175117"/>
                                        </p:tgtEl>
                                        <p:attrNameLst>
                                          <p:attrName>style.rotation</p:attrName>
                                        </p:attrNameLst>
                                      </p:cBhvr>
                                      <p:tavLst>
                                        <p:tav tm="0">
                                          <p:val>
                                            <p:fltVal val="0"/>
                                          </p:val>
                                        </p:tav>
                                        <p:tav tm="100000">
                                          <p:val>
                                            <p:fltVal val="720"/>
                                          </p:val>
                                        </p:tav>
                                      </p:tavLst>
                                    </p:anim>
                                    <p:anim calcmode="lin" valueType="num">
                                      <p:cBhvr>
                                        <p:cTn id="126" dur="2000"/>
                                        <p:tgtEl>
                                          <p:spTgt spid="175117"/>
                                        </p:tgtEl>
                                        <p:attrNameLst>
                                          <p:attrName>ppt_h</p:attrName>
                                        </p:attrNameLst>
                                      </p:cBhvr>
                                      <p:tavLst>
                                        <p:tav tm="0">
                                          <p:val>
                                            <p:strVal val="ppt_h"/>
                                          </p:val>
                                        </p:tav>
                                        <p:tav tm="100000">
                                          <p:val>
                                            <p:fltVal val="0"/>
                                          </p:val>
                                        </p:tav>
                                      </p:tavLst>
                                    </p:anim>
                                    <p:anim calcmode="lin" valueType="num">
                                      <p:cBhvr>
                                        <p:cTn id="127" dur="2000"/>
                                        <p:tgtEl>
                                          <p:spTgt spid="175117"/>
                                        </p:tgtEl>
                                        <p:attrNameLst>
                                          <p:attrName>ppt_w</p:attrName>
                                        </p:attrNameLst>
                                      </p:cBhvr>
                                      <p:tavLst>
                                        <p:tav tm="0">
                                          <p:val>
                                            <p:strVal val="ppt_w"/>
                                          </p:val>
                                        </p:tav>
                                        <p:tav tm="100000">
                                          <p:val>
                                            <p:fltVal val="0"/>
                                          </p:val>
                                        </p:tav>
                                      </p:tavLst>
                                    </p:anim>
                                    <p:set>
                                      <p:cBhvr>
                                        <p:cTn id="128" dur="1" fill="hold">
                                          <p:stCondLst>
                                            <p:cond delay="1999"/>
                                          </p:stCondLst>
                                        </p:cTn>
                                        <p:tgtEl>
                                          <p:spTgt spid="175117"/>
                                        </p:tgtEl>
                                        <p:attrNameLst>
                                          <p:attrName>style.visibility</p:attrName>
                                        </p:attrNameLst>
                                      </p:cBhvr>
                                      <p:to>
                                        <p:strVal val="hidden"/>
                                      </p:to>
                                    </p:set>
                                  </p:childTnLst>
                                </p:cTn>
                              </p:par>
                              <p:par>
                                <p:cTn id="129" presetID="35" presetClass="exit" presetSubtype="0" fill="hold" grpId="1" nodeType="withEffect">
                                  <p:stCondLst>
                                    <p:cond delay="0"/>
                                  </p:stCondLst>
                                  <p:childTnLst>
                                    <p:animEffect transition="out" filter="fade">
                                      <p:cBhvr>
                                        <p:cTn id="130" dur="2000"/>
                                        <p:tgtEl>
                                          <p:spTgt spid="175118"/>
                                        </p:tgtEl>
                                      </p:cBhvr>
                                    </p:animEffect>
                                    <p:anim calcmode="lin" valueType="num">
                                      <p:cBhvr>
                                        <p:cTn id="131" dur="2000"/>
                                        <p:tgtEl>
                                          <p:spTgt spid="175118"/>
                                        </p:tgtEl>
                                        <p:attrNameLst>
                                          <p:attrName>style.rotation</p:attrName>
                                        </p:attrNameLst>
                                      </p:cBhvr>
                                      <p:tavLst>
                                        <p:tav tm="0">
                                          <p:val>
                                            <p:fltVal val="0"/>
                                          </p:val>
                                        </p:tav>
                                        <p:tav tm="100000">
                                          <p:val>
                                            <p:fltVal val="720"/>
                                          </p:val>
                                        </p:tav>
                                      </p:tavLst>
                                    </p:anim>
                                    <p:anim calcmode="lin" valueType="num">
                                      <p:cBhvr>
                                        <p:cTn id="132" dur="2000"/>
                                        <p:tgtEl>
                                          <p:spTgt spid="175118"/>
                                        </p:tgtEl>
                                        <p:attrNameLst>
                                          <p:attrName>ppt_h</p:attrName>
                                        </p:attrNameLst>
                                      </p:cBhvr>
                                      <p:tavLst>
                                        <p:tav tm="0">
                                          <p:val>
                                            <p:strVal val="ppt_h"/>
                                          </p:val>
                                        </p:tav>
                                        <p:tav tm="100000">
                                          <p:val>
                                            <p:fltVal val="0"/>
                                          </p:val>
                                        </p:tav>
                                      </p:tavLst>
                                    </p:anim>
                                    <p:anim calcmode="lin" valueType="num">
                                      <p:cBhvr>
                                        <p:cTn id="133" dur="2000"/>
                                        <p:tgtEl>
                                          <p:spTgt spid="175118"/>
                                        </p:tgtEl>
                                        <p:attrNameLst>
                                          <p:attrName>ppt_w</p:attrName>
                                        </p:attrNameLst>
                                      </p:cBhvr>
                                      <p:tavLst>
                                        <p:tav tm="0">
                                          <p:val>
                                            <p:strVal val="ppt_w"/>
                                          </p:val>
                                        </p:tav>
                                        <p:tav tm="100000">
                                          <p:val>
                                            <p:fltVal val="0"/>
                                          </p:val>
                                        </p:tav>
                                      </p:tavLst>
                                    </p:anim>
                                    <p:set>
                                      <p:cBhvr>
                                        <p:cTn id="134" dur="1" fill="hold">
                                          <p:stCondLst>
                                            <p:cond delay="1999"/>
                                          </p:stCondLst>
                                        </p:cTn>
                                        <p:tgtEl>
                                          <p:spTgt spid="175118"/>
                                        </p:tgtEl>
                                        <p:attrNameLst>
                                          <p:attrName>style.visibility</p:attrName>
                                        </p:attrNameLst>
                                      </p:cBhvr>
                                      <p:to>
                                        <p:strVal val="hidden"/>
                                      </p:to>
                                    </p:set>
                                  </p:childTnLst>
                                </p:cTn>
                              </p:par>
                              <p:par>
                                <p:cTn id="135" presetID="35" presetClass="exit" presetSubtype="0" fill="hold" grpId="1" nodeType="withEffect">
                                  <p:stCondLst>
                                    <p:cond delay="0"/>
                                  </p:stCondLst>
                                  <p:childTnLst>
                                    <p:animEffect transition="out" filter="fade">
                                      <p:cBhvr>
                                        <p:cTn id="136" dur="2000"/>
                                        <p:tgtEl>
                                          <p:spTgt spid="175119"/>
                                        </p:tgtEl>
                                      </p:cBhvr>
                                    </p:animEffect>
                                    <p:anim calcmode="lin" valueType="num">
                                      <p:cBhvr>
                                        <p:cTn id="137" dur="2000"/>
                                        <p:tgtEl>
                                          <p:spTgt spid="175119"/>
                                        </p:tgtEl>
                                        <p:attrNameLst>
                                          <p:attrName>style.rotation</p:attrName>
                                        </p:attrNameLst>
                                      </p:cBhvr>
                                      <p:tavLst>
                                        <p:tav tm="0">
                                          <p:val>
                                            <p:fltVal val="0"/>
                                          </p:val>
                                        </p:tav>
                                        <p:tav tm="100000">
                                          <p:val>
                                            <p:fltVal val="720"/>
                                          </p:val>
                                        </p:tav>
                                      </p:tavLst>
                                    </p:anim>
                                    <p:anim calcmode="lin" valueType="num">
                                      <p:cBhvr>
                                        <p:cTn id="138" dur="2000"/>
                                        <p:tgtEl>
                                          <p:spTgt spid="175119"/>
                                        </p:tgtEl>
                                        <p:attrNameLst>
                                          <p:attrName>ppt_h</p:attrName>
                                        </p:attrNameLst>
                                      </p:cBhvr>
                                      <p:tavLst>
                                        <p:tav tm="0">
                                          <p:val>
                                            <p:strVal val="ppt_h"/>
                                          </p:val>
                                        </p:tav>
                                        <p:tav tm="100000">
                                          <p:val>
                                            <p:fltVal val="0"/>
                                          </p:val>
                                        </p:tav>
                                      </p:tavLst>
                                    </p:anim>
                                    <p:anim calcmode="lin" valueType="num">
                                      <p:cBhvr>
                                        <p:cTn id="139" dur="2000"/>
                                        <p:tgtEl>
                                          <p:spTgt spid="175119"/>
                                        </p:tgtEl>
                                        <p:attrNameLst>
                                          <p:attrName>ppt_w</p:attrName>
                                        </p:attrNameLst>
                                      </p:cBhvr>
                                      <p:tavLst>
                                        <p:tav tm="0">
                                          <p:val>
                                            <p:strVal val="ppt_w"/>
                                          </p:val>
                                        </p:tav>
                                        <p:tav tm="100000">
                                          <p:val>
                                            <p:fltVal val="0"/>
                                          </p:val>
                                        </p:tav>
                                      </p:tavLst>
                                    </p:anim>
                                    <p:set>
                                      <p:cBhvr>
                                        <p:cTn id="140" dur="1" fill="hold">
                                          <p:stCondLst>
                                            <p:cond delay="1999"/>
                                          </p:stCondLst>
                                        </p:cTn>
                                        <p:tgtEl>
                                          <p:spTgt spid="175119"/>
                                        </p:tgtEl>
                                        <p:attrNameLst>
                                          <p:attrName>style.visibility</p:attrName>
                                        </p:attrNameLst>
                                      </p:cBhvr>
                                      <p:to>
                                        <p:strVal val="hidden"/>
                                      </p:to>
                                    </p:set>
                                  </p:childTnLst>
                                </p:cTn>
                              </p:par>
                              <p:par>
                                <p:cTn id="141" presetID="35" presetClass="exit" presetSubtype="0" fill="hold" grpId="1" nodeType="withEffect">
                                  <p:stCondLst>
                                    <p:cond delay="0"/>
                                  </p:stCondLst>
                                  <p:childTnLst>
                                    <p:animEffect transition="out" filter="fade">
                                      <p:cBhvr>
                                        <p:cTn id="142" dur="2000"/>
                                        <p:tgtEl>
                                          <p:spTgt spid="175120"/>
                                        </p:tgtEl>
                                      </p:cBhvr>
                                    </p:animEffect>
                                    <p:anim calcmode="lin" valueType="num">
                                      <p:cBhvr>
                                        <p:cTn id="143" dur="2000"/>
                                        <p:tgtEl>
                                          <p:spTgt spid="175120"/>
                                        </p:tgtEl>
                                        <p:attrNameLst>
                                          <p:attrName>style.rotation</p:attrName>
                                        </p:attrNameLst>
                                      </p:cBhvr>
                                      <p:tavLst>
                                        <p:tav tm="0">
                                          <p:val>
                                            <p:fltVal val="0"/>
                                          </p:val>
                                        </p:tav>
                                        <p:tav tm="100000">
                                          <p:val>
                                            <p:fltVal val="720"/>
                                          </p:val>
                                        </p:tav>
                                      </p:tavLst>
                                    </p:anim>
                                    <p:anim calcmode="lin" valueType="num">
                                      <p:cBhvr>
                                        <p:cTn id="144" dur="2000"/>
                                        <p:tgtEl>
                                          <p:spTgt spid="175120"/>
                                        </p:tgtEl>
                                        <p:attrNameLst>
                                          <p:attrName>ppt_h</p:attrName>
                                        </p:attrNameLst>
                                      </p:cBhvr>
                                      <p:tavLst>
                                        <p:tav tm="0">
                                          <p:val>
                                            <p:strVal val="ppt_h"/>
                                          </p:val>
                                        </p:tav>
                                        <p:tav tm="100000">
                                          <p:val>
                                            <p:fltVal val="0"/>
                                          </p:val>
                                        </p:tav>
                                      </p:tavLst>
                                    </p:anim>
                                    <p:anim calcmode="lin" valueType="num">
                                      <p:cBhvr>
                                        <p:cTn id="145" dur="2000"/>
                                        <p:tgtEl>
                                          <p:spTgt spid="175120"/>
                                        </p:tgtEl>
                                        <p:attrNameLst>
                                          <p:attrName>ppt_w</p:attrName>
                                        </p:attrNameLst>
                                      </p:cBhvr>
                                      <p:tavLst>
                                        <p:tav tm="0">
                                          <p:val>
                                            <p:strVal val="ppt_w"/>
                                          </p:val>
                                        </p:tav>
                                        <p:tav tm="100000">
                                          <p:val>
                                            <p:fltVal val="0"/>
                                          </p:val>
                                        </p:tav>
                                      </p:tavLst>
                                    </p:anim>
                                    <p:set>
                                      <p:cBhvr>
                                        <p:cTn id="146" dur="1" fill="hold">
                                          <p:stCondLst>
                                            <p:cond delay="1999"/>
                                          </p:stCondLst>
                                        </p:cTn>
                                        <p:tgtEl>
                                          <p:spTgt spid="175120"/>
                                        </p:tgtEl>
                                        <p:attrNameLst>
                                          <p:attrName>style.visibility</p:attrName>
                                        </p:attrNameLst>
                                      </p:cBhvr>
                                      <p:to>
                                        <p:strVal val="hidden"/>
                                      </p:to>
                                    </p:set>
                                  </p:childTnLst>
                                </p:cTn>
                              </p:par>
                              <p:par>
                                <p:cTn id="147" presetID="35" presetClass="exit" presetSubtype="0" fill="hold" grpId="1" nodeType="withEffect">
                                  <p:stCondLst>
                                    <p:cond delay="0"/>
                                  </p:stCondLst>
                                  <p:childTnLst>
                                    <p:animEffect transition="out" filter="fade">
                                      <p:cBhvr>
                                        <p:cTn id="148" dur="2000"/>
                                        <p:tgtEl>
                                          <p:spTgt spid="175121"/>
                                        </p:tgtEl>
                                      </p:cBhvr>
                                    </p:animEffect>
                                    <p:anim calcmode="lin" valueType="num">
                                      <p:cBhvr>
                                        <p:cTn id="149" dur="2000"/>
                                        <p:tgtEl>
                                          <p:spTgt spid="175121"/>
                                        </p:tgtEl>
                                        <p:attrNameLst>
                                          <p:attrName>style.rotation</p:attrName>
                                        </p:attrNameLst>
                                      </p:cBhvr>
                                      <p:tavLst>
                                        <p:tav tm="0">
                                          <p:val>
                                            <p:fltVal val="0"/>
                                          </p:val>
                                        </p:tav>
                                        <p:tav tm="100000">
                                          <p:val>
                                            <p:fltVal val="720"/>
                                          </p:val>
                                        </p:tav>
                                      </p:tavLst>
                                    </p:anim>
                                    <p:anim calcmode="lin" valueType="num">
                                      <p:cBhvr>
                                        <p:cTn id="150" dur="2000"/>
                                        <p:tgtEl>
                                          <p:spTgt spid="175121"/>
                                        </p:tgtEl>
                                        <p:attrNameLst>
                                          <p:attrName>ppt_h</p:attrName>
                                        </p:attrNameLst>
                                      </p:cBhvr>
                                      <p:tavLst>
                                        <p:tav tm="0">
                                          <p:val>
                                            <p:strVal val="ppt_h"/>
                                          </p:val>
                                        </p:tav>
                                        <p:tav tm="100000">
                                          <p:val>
                                            <p:fltVal val="0"/>
                                          </p:val>
                                        </p:tav>
                                      </p:tavLst>
                                    </p:anim>
                                    <p:anim calcmode="lin" valueType="num">
                                      <p:cBhvr>
                                        <p:cTn id="151" dur="2000"/>
                                        <p:tgtEl>
                                          <p:spTgt spid="175121"/>
                                        </p:tgtEl>
                                        <p:attrNameLst>
                                          <p:attrName>ppt_w</p:attrName>
                                        </p:attrNameLst>
                                      </p:cBhvr>
                                      <p:tavLst>
                                        <p:tav tm="0">
                                          <p:val>
                                            <p:strVal val="ppt_w"/>
                                          </p:val>
                                        </p:tav>
                                        <p:tav tm="100000">
                                          <p:val>
                                            <p:fltVal val="0"/>
                                          </p:val>
                                        </p:tav>
                                      </p:tavLst>
                                    </p:anim>
                                    <p:set>
                                      <p:cBhvr>
                                        <p:cTn id="152" dur="1" fill="hold">
                                          <p:stCondLst>
                                            <p:cond delay="1999"/>
                                          </p:stCondLst>
                                        </p:cTn>
                                        <p:tgtEl>
                                          <p:spTgt spid="175121"/>
                                        </p:tgtEl>
                                        <p:attrNameLst>
                                          <p:attrName>style.visibility</p:attrName>
                                        </p:attrNameLst>
                                      </p:cBhvr>
                                      <p:to>
                                        <p:strVal val="hidden"/>
                                      </p:to>
                                    </p:set>
                                  </p:childTnLst>
                                </p:cTn>
                              </p:par>
                              <p:par>
                                <p:cTn id="153" presetID="35" presetClass="exit" presetSubtype="0" fill="hold" grpId="1" nodeType="withEffect">
                                  <p:stCondLst>
                                    <p:cond delay="0"/>
                                  </p:stCondLst>
                                  <p:childTnLst>
                                    <p:animEffect transition="out" filter="fade">
                                      <p:cBhvr>
                                        <p:cTn id="154" dur="2000"/>
                                        <p:tgtEl>
                                          <p:spTgt spid="175122"/>
                                        </p:tgtEl>
                                      </p:cBhvr>
                                    </p:animEffect>
                                    <p:anim calcmode="lin" valueType="num">
                                      <p:cBhvr>
                                        <p:cTn id="155" dur="2000"/>
                                        <p:tgtEl>
                                          <p:spTgt spid="175122"/>
                                        </p:tgtEl>
                                        <p:attrNameLst>
                                          <p:attrName>style.rotation</p:attrName>
                                        </p:attrNameLst>
                                      </p:cBhvr>
                                      <p:tavLst>
                                        <p:tav tm="0">
                                          <p:val>
                                            <p:fltVal val="0"/>
                                          </p:val>
                                        </p:tav>
                                        <p:tav tm="100000">
                                          <p:val>
                                            <p:fltVal val="720"/>
                                          </p:val>
                                        </p:tav>
                                      </p:tavLst>
                                    </p:anim>
                                    <p:anim calcmode="lin" valueType="num">
                                      <p:cBhvr>
                                        <p:cTn id="156" dur="2000"/>
                                        <p:tgtEl>
                                          <p:spTgt spid="175122"/>
                                        </p:tgtEl>
                                        <p:attrNameLst>
                                          <p:attrName>ppt_h</p:attrName>
                                        </p:attrNameLst>
                                      </p:cBhvr>
                                      <p:tavLst>
                                        <p:tav tm="0">
                                          <p:val>
                                            <p:strVal val="ppt_h"/>
                                          </p:val>
                                        </p:tav>
                                        <p:tav tm="100000">
                                          <p:val>
                                            <p:fltVal val="0"/>
                                          </p:val>
                                        </p:tav>
                                      </p:tavLst>
                                    </p:anim>
                                    <p:anim calcmode="lin" valueType="num">
                                      <p:cBhvr>
                                        <p:cTn id="157" dur="2000"/>
                                        <p:tgtEl>
                                          <p:spTgt spid="175122"/>
                                        </p:tgtEl>
                                        <p:attrNameLst>
                                          <p:attrName>ppt_w</p:attrName>
                                        </p:attrNameLst>
                                      </p:cBhvr>
                                      <p:tavLst>
                                        <p:tav tm="0">
                                          <p:val>
                                            <p:strVal val="ppt_w"/>
                                          </p:val>
                                        </p:tav>
                                        <p:tav tm="100000">
                                          <p:val>
                                            <p:fltVal val="0"/>
                                          </p:val>
                                        </p:tav>
                                      </p:tavLst>
                                    </p:anim>
                                    <p:set>
                                      <p:cBhvr>
                                        <p:cTn id="158" dur="1" fill="hold">
                                          <p:stCondLst>
                                            <p:cond delay="1999"/>
                                          </p:stCondLst>
                                        </p:cTn>
                                        <p:tgtEl>
                                          <p:spTgt spid="175122"/>
                                        </p:tgtEl>
                                        <p:attrNameLst>
                                          <p:attrName>style.visibility</p:attrName>
                                        </p:attrNameLst>
                                      </p:cBhvr>
                                      <p:to>
                                        <p:strVal val="hidden"/>
                                      </p:to>
                                    </p:set>
                                  </p:childTnLst>
                                </p:cTn>
                              </p:par>
                              <p:par>
                                <p:cTn id="159" presetID="35" presetClass="exit" presetSubtype="0" fill="hold" grpId="1" nodeType="withEffect">
                                  <p:stCondLst>
                                    <p:cond delay="0"/>
                                  </p:stCondLst>
                                  <p:childTnLst>
                                    <p:animEffect transition="out" filter="fade">
                                      <p:cBhvr>
                                        <p:cTn id="160" dur="2000"/>
                                        <p:tgtEl>
                                          <p:spTgt spid="175123"/>
                                        </p:tgtEl>
                                      </p:cBhvr>
                                    </p:animEffect>
                                    <p:anim calcmode="lin" valueType="num">
                                      <p:cBhvr>
                                        <p:cTn id="161" dur="2000"/>
                                        <p:tgtEl>
                                          <p:spTgt spid="175123"/>
                                        </p:tgtEl>
                                        <p:attrNameLst>
                                          <p:attrName>style.rotation</p:attrName>
                                        </p:attrNameLst>
                                      </p:cBhvr>
                                      <p:tavLst>
                                        <p:tav tm="0">
                                          <p:val>
                                            <p:fltVal val="0"/>
                                          </p:val>
                                        </p:tav>
                                        <p:tav tm="100000">
                                          <p:val>
                                            <p:fltVal val="720"/>
                                          </p:val>
                                        </p:tav>
                                      </p:tavLst>
                                    </p:anim>
                                    <p:anim calcmode="lin" valueType="num">
                                      <p:cBhvr>
                                        <p:cTn id="162" dur="2000"/>
                                        <p:tgtEl>
                                          <p:spTgt spid="175123"/>
                                        </p:tgtEl>
                                        <p:attrNameLst>
                                          <p:attrName>ppt_h</p:attrName>
                                        </p:attrNameLst>
                                      </p:cBhvr>
                                      <p:tavLst>
                                        <p:tav tm="0">
                                          <p:val>
                                            <p:strVal val="ppt_h"/>
                                          </p:val>
                                        </p:tav>
                                        <p:tav tm="100000">
                                          <p:val>
                                            <p:fltVal val="0"/>
                                          </p:val>
                                        </p:tav>
                                      </p:tavLst>
                                    </p:anim>
                                    <p:anim calcmode="lin" valueType="num">
                                      <p:cBhvr>
                                        <p:cTn id="163" dur="2000"/>
                                        <p:tgtEl>
                                          <p:spTgt spid="175123"/>
                                        </p:tgtEl>
                                        <p:attrNameLst>
                                          <p:attrName>ppt_w</p:attrName>
                                        </p:attrNameLst>
                                      </p:cBhvr>
                                      <p:tavLst>
                                        <p:tav tm="0">
                                          <p:val>
                                            <p:strVal val="ppt_w"/>
                                          </p:val>
                                        </p:tav>
                                        <p:tav tm="100000">
                                          <p:val>
                                            <p:fltVal val="0"/>
                                          </p:val>
                                        </p:tav>
                                      </p:tavLst>
                                    </p:anim>
                                    <p:set>
                                      <p:cBhvr>
                                        <p:cTn id="164" dur="1" fill="hold">
                                          <p:stCondLst>
                                            <p:cond delay="1999"/>
                                          </p:stCondLst>
                                        </p:cTn>
                                        <p:tgtEl>
                                          <p:spTgt spid="175123"/>
                                        </p:tgtEl>
                                        <p:attrNameLst>
                                          <p:attrName>style.visibility</p:attrName>
                                        </p:attrNameLst>
                                      </p:cBhvr>
                                      <p:to>
                                        <p:strVal val="hidden"/>
                                      </p:to>
                                    </p:set>
                                  </p:childTnLst>
                                </p:cTn>
                              </p:par>
                              <p:par>
                                <p:cTn id="165" presetID="35" presetClass="exit" presetSubtype="0" fill="hold" grpId="1" nodeType="withEffect">
                                  <p:stCondLst>
                                    <p:cond delay="0"/>
                                  </p:stCondLst>
                                  <p:childTnLst>
                                    <p:animEffect transition="out" filter="fade">
                                      <p:cBhvr>
                                        <p:cTn id="166" dur="2000"/>
                                        <p:tgtEl>
                                          <p:spTgt spid="175124"/>
                                        </p:tgtEl>
                                      </p:cBhvr>
                                    </p:animEffect>
                                    <p:anim calcmode="lin" valueType="num">
                                      <p:cBhvr>
                                        <p:cTn id="167" dur="2000"/>
                                        <p:tgtEl>
                                          <p:spTgt spid="175124"/>
                                        </p:tgtEl>
                                        <p:attrNameLst>
                                          <p:attrName>style.rotation</p:attrName>
                                        </p:attrNameLst>
                                      </p:cBhvr>
                                      <p:tavLst>
                                        <p:tav tm="0">
                                          <p:val>
                                            <p:fltVal val="0"/>
                                          </p:val>
                                        </p:tav>
                                        <p:tav tm="100000">
                                          <p:val>
                                            <p:fltVal val="720"/>
                                          </p:val>
                                        </p:tav>
                                      </p:tavLst>
                                    </p:anim>
                                    <p:anim calcmode="lin" valueType="num">
                                      <p:cBhvr>
                                        <p:cTn id="168" dur="2000"/>
                                        <p:tgtEl>
                                          <p:spTgt spid="175124"/>
                                        </p:tgtEl>
                                        <p:attrNameLst>
                                          <p:attrName>ppt_h</p:attrName>
                                        </p:attrNameLst>
                                      </p:cBhvr>
                                      <p:tavLst>
                                        <p:tav tm="0">
                                          <p:val>
                                            <p:strVal val="ppt_h"/>
                                          </p:val>
                                        </p:tav>
                                        <p:tav tm="100000">
                                          <p:val>
                                            <p:fltVal val="0"/>
                                          </p:val>
                                        </p:tav>
                                      </p:tavLst>
                                    </p:anim>
                                    <p:anim calcmode="lin" valueType="num">
                                      <p:cBhvr>
                                        <p:cTn id="169" dur="2000"/>
                                        <p:tgtEl>
                                          <p:spTgt spid="175124"/>
                                        </p:tgtEl>
                                        <p:attrNameLst>
                                          <p:attrName>ppt_w</p:attrName>
                                        </p:attrNameLst>
                                      </p:cBhvr>
                                      <p:tavLst>
                                        <p:tav tm="0">
                                          <p:val>
                                            <p:strVal val="ppt_w"/>
                                          </p:val>
                                        </p:tav>
                                        <p:tav tm="100000">
                                          <p:val>
                                            <p:fltVal val="0"/>
                                          </p:val>
                                        </p:tav>
                                      </p:tavLst>
                                    </p:anim>
                                    <p:set>
                                      <p:cBhvr>
                                        <p:cTn id="170" dur="1" fill="hold">
                                          <p:stCondLst>
                                            <p:cond delay="1999"/>
                                          </p:stCondLst>
                                        </p:cTn>
                                        <p:tgtEl>
                                          <p:spTgt spid="175124"/>
                                        </p:tgtEl>
                                        <p:attrNameLst>
                                          <p:attrName>style.visibility</p:attrName>
                                        </p:attrNameLst>
                                      </p:cBhvr>
                                      <p:to>
                                        <p:strVal val="hidden"/>
                                      </p:to>
                                    </p:set>
                                  </p:childTnLst>
                                </p:cTn>
                              </p:par>
                              <p:par>
                                <p:cTn id="171" presetID="35" presetClass="exit" presetSubtype="0" fill="hold" grpId="1" nodeType="withEffect">
                                  <p:stCondLst>
                                    <p:cond delay="0"/>
                                  </p:stCondLst>
                                  <p:childTnLst>
                                    <p:animEffect transition="out" filter="fade">
                                      <p:cBhvr>
                                        <p:cTn id="172" dur="2000"/>
                                        <p:tgtEl>
                                          <p:spTgt spid="175125"/>
                                        </p:tgtEl>
                                      </p:cBhvr>
                                    </p:animEffect>
                                    <p:anim calcmode="lin" valueType="num">
                                      <p:cBhvr>
                                        <p:cTn id="173" dur="2000"/>
                                        <p:tgtEl>
                                          <p:spTgt spid="175125"/>
                                        </p:tgtEl>
                                        <p:attrNameLst>
                                          <p:attrName>style.rotation</p:attrName>
                                        </p:attrNameLst>
                                      </p:cBhvr>
                                      <p:tavLst>
                                        <p:tav tm="0">
                                          <p:val>
                                            <p:fltVal val="0"/>
                                          </p:val>
                                        </p:tav>
                                        <p:tav tm="100000">
                                          <p:val>
                                            <p:fltVal val="720"/>
                                          </p:val>
                                        </p:tav>
                                      </p:tavLst>
                                    </p:anim>
                                    <p:anim calcmode="lin" valueType="num">
                                      <p:cBhvr>
                                        <p:cTn id="174" dur="2000"/>
                                        <p:tgtEl>
                                          <p:spTgt spid="175125"/>
                                        </p:tgtEl>
                                        <p:attrNameLst>
                                          <p:attrName>ppt_h</p:attrName>
                                        </p:attrNameLst>
                                      </p:cBhvr>
                                      <p:tavLst>
                                        <p:tav tm="0">
                                          <p:val>
                                            <p:strVal val="ppt_h"/>
                                          </p:val>
                                        </p:tav>
                                        <p:tav tm="100000">
                                          <p:val>
                                            <p:fltVal val="0"/>
                                          </p:val>
                                        </p:tav>
                                      </p:tavLst>
                                    </p:anim>
                                    <p:anim calcmode="lin" valueType="num">
                                      <p:cBhvr>
                                        <p:cTn id="175" dur="2000"/>
                                        <p:tgtEl>
                                          <p:spTgt spid="175125"/>
                                        </p:tgtEl>
                                        <p:attrNameLst>
                                          <p:attrName>ppt_w</p:attrName>
                                        </p:attrNameLst>
                                      </p:cBhvr>
                                      <p:tavLst>
                                        <p:tav tm="0">
                                          <p:val>
                                            <p:strVal val="ppt_w"/>
                                          </p:val>
                                        </p:tav>
                                        <p:tav tm="100000">
                                          <p:val>
                                            <p:fltVal val="0"/>
                                          </p:val>
                                        </p:tav>
                                      </p:tavLst>
                                    </p:anim>
                                    <p:set>
                                      <p:cBhvr>
                                        <p:cTn id="176" dur="1" fill="hold">
                                          <p:stCondLst>
                                            <p:cond delay="1999"/>
                                          </p:stCondLst>
                                        </p:cTn>
                                        <p:tgtEl>
                                          <p:spTgt spid="17512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108" grpId="0" animBg="1" autoUpdateAnimBg="0"/>
      <p:bldP spid="175108" grpId="1" animBg="1"/>
      <p:bldP spid="175109" grpId="0" animBg="1" autoUpdateAnimBg="0"/>
      <p:bldP spid="175109" grpId="1" animBg="1"/>
      <p:bldP spid="175110" grpId="0" animBg="1" autoUpdateAnimBg="0"/>
      <p:bldP spid="175110" grpId="1" animBg="1"/>
      <p:bldP spid="175111" grpId="0" animBg="1" autoUpdateAnimBg="0"/>
      <p:bldP spid="175111" grpId="1" animBg="1"/>
      <p:bldP spid="175112" grpId="0" animBg="1" autoUpdateAnimBg="0"/>
      <p:bldP spid="175112" grpId="1" animBg="1"/>
      <p:bldP spid="175113" grpId="0" animBg="1" autoUpdateAnimBg="0"/>
      <p:bldP spid="175113" grpId="1" animBg="1"/>
      <p:bldP spid="175115" grpId="0" animBg="1"/>
      <p:bldP spid="175115" grpId="1" animBg="1"/>
      <p:bldP spid="175116" grpId="0" animBg="1"/>
      <p:bldP spid="175116" grpId="1" animBg="1"/>
      <p:bldP spid="175117" grpId="0" animBg="1"/>
      <p:bldP spid="175117" grpId="1" animBg="1"/>
      <p:bldP spid="175118" grpId="0" animBg="1"/>
      <p:bldP spid="175118" grpId="1" animBg="1"/>
      <p:bldP spid="175119" grpId="0" animBg="1"/>
      <p:bldP spid="175119" grpId="1" animBg="1"/>
      <p:bldP spid="175120" grpId="0" animBg="1"/>
      <p:bldP spid="175120" grpId="1" animBg="1"/>
      <p:bldP spid="175121" grpId="0" animBg="1"/>
      <p:bldP spid="175121" grpId="1" animBg="1"/>
      <p:bldP spid="175122" grpId="0" animBg="1"/>
      <p:bldP spid="175122" grpId="1" animBg="1"/>
      <p:bldP spid="175123" grpId="0" animBg="1"/>
      <p:bldP spid="175123" grpId="1" animBg="1"/>
      <p:bldP spid="175124" grpId="0" animBg="1"/>
      <p:bldP spid="175124" grpId="1" animBg="1"/>
      <p:bldP spid="175125" grpId="0" animBg="1" autoUpdateAnimBg="0"/>
      <p:bldP spid="175125" grpId="1"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6386" name="Picture 2" descr="_1048130426_115books"/>
          <p:cNvPicPr>
            <a:picLocks noChangeAspect="1" noChangeArrowheads="1"/>
          </p:cNvPicPr>
          <p:nvPr/>
        </p:nvPicPr>
        <p:blipFill>
          <a:blip r:embed="rId2" cstate="print"/>
          <a:srcRect/>
          <a:stretch>
            <a:fillRect/>
          </a:stretch>
        </p:blipFill>
        <p:spPr bwMode="auto">
          <a:xfrm>
            <a:off x="971550" y="3789363"/>
            <a:ext cx="2971800" cy="2362200"/>
          </a:xfrm>
          <a:prstGeom prst="rect">
            <a:avLst/>
          </a:prstGeom>
          <a:noFill/>
          <a:ln w="9525">
            <a:noFill/>
            <a:miter lim="800000"/>
            <a:headEnd/>
            <a:tailEnd/>
          </a:ln>
        </p:spPr>
      </p:pic>
      <p:pic>
        <p:nvPicPr>
          <p:cNvPr id="656387" name="Picture 3" descr="ef2e36012c61ac7c68f66ff4cefef5ab"/>
          <p:cNvPicPr>
            <a:picLocks noChangeAspect="1" noChangeArrowheads="1"/>
          </p:cNvPicPr>
          <p:nvPr/>
        </p:nvPicPr>
        <p:blipFill>
          <a:blip r:embed="rId3" cstate="print"/>
          <a:srcRect/>
          <a:stretch>
            <a:fillRect/>
          </a:stretch>
        </p:blipFill>
        <p:spPr bwMode="auto">
          <a:xfrm>
            <a:off x="827088" y="1412875"/>
            <a:ext cx="2743200" cy="2149475"/>
          </a:xfrm>
          <a:prstGeom prst="rect">
            <a:avLst/>
          </a:prstGeom>
          <a:noFill/>
          <a:ln w="9525">
            <a:noFill/>
            <a:miter lim="800000"/>
            <a:headEnd/>
            <a:tailEnd/>
          </a:ln>
        </p:spPr>
      </p:pic>
      <p:sp>
        <p:nvSpPr>
          <p:cNvPr id="656388" name="Text Box 4"/>
          <p:cNvSpPr txBox="1">
            <a:spLocks noChangeArrowheads="1"/>
          </p:cNvSpPr>
          <p:nvPr/>
        </p:nvSpPr>
        <p:spPr bwMode="auto">
          <a:xfrm>
            <a:off x="1547813" y="3068638"/>
            <a:ext cx="1304925" cy="762000"/>
          </a:xfrm>
          <a:prstGeom prst="rect">
            <a:avLst/>
          </a:prstGeom>
          <a:noFill/>
          <a:ln w="9525">
            <a:noFill/>
            <a:miter lim="800000"/>
            <a:headEnd/>
            <a:tailEnd/>
          </a:ln>
          <a:effectLst>
            <a:outerShdw dist="35921" dir="2700000" algn="ctr" rotWithShape="0">
              <a:schemeClr val="bg1"/>
            </a:outerShdw>
          </a:effectLst>
        </p:spPr>
        <p:txBody>
          <a:bodyPr wrap="none">
            <a:spAutoFit/>
          </a:bodyPr>
          <a:lstStyle/>
          <a:p>
            <a:pPr>
              <a:spcBef>
                <a:spcPct val="0"/>
              </a:spcBef>
              <a:defRPr/>
            </a:pPr>
            <a:r>
              <a:rPr lang="zh-CN" altLang="en-US" sz="4400" b="1">
                <a:solidFill>
                  <a:srgbClr val="FF0066"/>
                </a:solidFill>
                <a:latin typeface="Arial" charset="0"/>
                <a:ea typeface="隶书" pitchFamily="49" charset="-122"/>
              </a:rPr>
              <a:t>充饥</a:t>
            </a:r>
          </a:p>
        </p:txBody>
      </p:sp>
      <p:sp>
        <p:nvSpPr>
          <p:cNvPr id="656389" name="Text Box 5"/>
          <p:cNvSpPr txBox="1">
            <a:spLocks noChangeArrowheads="1"/>
          </p:cNvSpPr>
          <p:nvPr/>
        </p:nvSpPr>
        <p:spPr bwMode="auto">
          <a:xfrm>
            <a:off x="1692275" y="5949950"/>
            <a:ext cx="1304925" cy="762000"/>
          </a:xfrm>
          <a:prstGeom prst="rect">
            <a:avLst/>
          </a:prstGeom>
          <a:noFill/>
          <a:ln w="9525">
            <a:noFill/>
            <a:miter lim="800000"/>
            <a:headEnd/>
            <a:tailEnd/>
          </a:ln>
          <a:effectLst>
            <a:outerShdw dist="35921" dir="2700000" algn="ctr" rotWithShape="0">
              <a:schemeClr val="bg1"/>
            </a:outerShdw>
          </a:effectLst>
        </p:spPr>
        <p:txBody>
          <a:bodyPr wrap="none">
            <a:spAutoFit/>
          </a:bodyPr>
          <a:lstStyle/>
          <a:p>
            <a:pPr>
              <a:spcBef>
                <a:spcPct val="0"/>
              </a:spcBef>
              <a:defRPr/>
            </a:pPr>
            <a:r>
              <a:rPr lang="zh-CN" altLang="en-US" sz="4400" b="1">
                <a:solidFill>
                  <a:srgbClr val="FF0066"/>
                </a:solidFill>
                <a:latin typeface="Arial" charset="0"/>
                <a:ea typeface="隶书" pitchFamily="49" charset="-122"/>
              </a:rPr>
              <a:t>阅览</a:t>
            </a:r>
          </a:p>
        </p:txBody>
      </p:sp>
      <p:pic>
        <p:nvPicPr>
          <p:cNvPr id="656390" name="Picture 6" descr="dc3900_1"/>
          <p:cNvPicPr>
            <a:picLocks noChangeAspect="1" noChangeArrowheads="1"/>
          </p:cNvPicPr>
          <p:nvPr/>
        </p:nvPicPr>
        <p:blipFill>
          <a:blip r:embed="rId4" cstate="print"/>
          <a:srcRect/>
          <a:stretch>
            <a:fillRect/>
          </a:stretch>
        </p:blipFill>
        <p:spPr bwMode="auto">
          <a:xfrm>
            <a:off x="5364163" y="1341438"/>
            <a:ext cx="2790825" cy="1824037"/>
          </a:xfrm>
          <a:prstGeom prst="rect">
            <a:avLst/>
          </a:prstGeom>
          <a:noFill/>
          <a:ln w="9525">
            <a:noFill/>
            <a:miter lim="800000"/>
            <a:headEnd/>
            <a:tailEnd/>
          </a:ln>
        </p:spPr>
      </p:pic>
      <p:pic>
        <p:nvPicPr>
          <p:cNvPr id="656391" name="Picture 7" descr="MT-50PZ41"/>
          <p:cNvPicPr>
            <a:picLocks noChangeAspect="1" noChangeArrowheads="1"/>
          </p:cNvPicPr>
          <p:nvPr/>
        </p:nvPicPr>
        <p:blipFill>
          <a:blip r:embed="rId5" cstate="print"/>
          <a:srcRect/>
          <a:stretch>
            <a:fillRect/>
          </a:stretch>
        </p:blipFill>
        <p:spPr bwMode="auto">
          <a:xfrm>
            <a:off x="5003800" y="4076700"/>
            <a:ext cx="3232150" cy="2286000"/>
          </a:xfrm>
          <a:prstGeom prst="rect">
            <a:avLst/>
          </a:prstGeom>
          <a:noFill/>
          <a:ln w="9525">
            <a:noFill/>
            <a:miter lim="800000"/>
            <a:headEnd/>
            <a:tailEnd/>
          </a:ln>
        </p:spPr>
      </p:pic>
      <p:sp>
        <p:nvSpPr>
          <p:cNvPr id="656392" name="Text Box 8"/>
          <p:cNvSpPr txBox="1">
            <a:spLocks noChangeArrowheads="1"/>
          </p:cNvSpPr>
          <p:nvPr/>
        </p:nvSpPr>
        <p:spPr bwMode="auto">
          <a:xfrm>
            <a:off x="6156325" y="2781300"/>
            <a:ext cx="1304925" cy="762000"/>
          </a:xfrm>
          <a:prstGeom prst="rect">
            <a:avLst/>
          </a:prstGeom>
          <a:noFill/>
          <a:ln w="9525">
            <a:noFill/>
            <a:miter lim="800000"/>
            <a:headEnd/>
            <a:tailEnd/>
          </a:ln>
          <a:effectLst>
            <a:outerShdw dist="35921" dir="2700000" algn="ctr" rotWithShape="0">
              <a:schemeClr val="bg1"/>
            </a:outerShdw>
          </a:effectLst>
        </p:spPr>
        <p:txBody>
          <a:bodyPr wrap="none">
            <a:spAutoFit/>
          </a:bodyPr>
          <a:lstStyle/>
          <a:p>
            <a:pPr>
              <a:spcBef>
                <a:spcPct val="0"/>
              </a:spcBef>
              <a:defRPr/>
            </a:pPr>
            <a:r>
              <a:rPr lang="zh-CN" altLang="en-US" sz="4400" b="1">
                <a:solidFill>
                  <a:srgbClr val="FF0066"/>
                </a:solidFill>
                <a:latin typeface="Arial" charset="0"/>
                <a:ea typeface="隶书" pitchFamily="49" charset="-122"/>
              </a:rPr>
              <a:t>拍照</a:t>
            </a:r>
          </a:p>
        </p:txBody>
      </p:sp>
      <p:sp>
        <p:nvSpPr>
          <p:cNvPr id="656393" name="Text Box 9"/>
          <p:cNvSpPr txBox="1">
            <a:spLocks noChangeArrowheads="1"/>
          </p:cNvSpPr>
          <p:nvPr/>
        </p:nvSpPr>
        <p:spPr bwMode="auto">
          <a:xfrm>
            <a:off x="6156325" y="5734050"/>
            <a:ext cx="1304925" cy="762000"/>
          </a:xfrm>
          <a:prstGeom prst="rect">
            <a:avLst/>
          </a:prstGeom>
          <a:noFill/>
          <a:ln w="9525">
            <a:noFill/>
            <a:miter lim="800000"/>
            <a:headEnd/>
            <a:tailEnd/>
          </a:ln>
          <a:effectLst>
            <a:outerShdw dist="35921" dir="2700000" algn="ctr" rotWithShape="0">
              <a:schemeClr val="bg1"/>
            </a:outerShdw>
          </a:effectLst>
        </p:spPr>
        <p:txBody>
          <a:bodyPr wrap="none">
            <a:spAutoFit/>
          </a:bodyPr>
          <a:lstStyle/>
          <a:p>
            <a:pPr>
              <a:spcBef>
                <a:spcPct val="0"/>
              </a:spcBef>
              <a:defRPr/>
            </a:pPr>
            <a:r>
              <a:rPr lang="zh-CN" altLang="en-US" sz="4400" b="1">
                <a:solidFill>
                  <a:srgbClr val="FF0066"/>
                </a:solidFill>
                <a:latin typeface="Arial" charset="0"/>
                <a:ea typeface="隶书" pitchFamily="49" charset="-122"/>
              </a:rPr>
              <a:t>观看</a:t>
            </a:r>
          </a:p>
        </p:txBody>
      </p:sp>
      <p:sp>
        <p:nvSpPr>
          <p:cNvPr id="656394" name="WordArt 10"/>
          <p:cNvSpPr>
            <a:spLocks noChangeArrowheads="1" noChangeShapeType="1" noTextEdit="1"/>
          </p:cNvSpPr>
          <p:nvPr/>
        </p:nvSpPr>
        <p:spPr bwMode="auto">
          <a:xfrm>
            <a:off x="3635375" y="2924175"/>
            <a:ext cx="2362200" cy="1341438"/>
          </a:xfrm>
          <a:prstGeom prst="rect">
            <a:avLst/>
          </a:prstGeom>
        </p:spPr>
        <p:txBody>
          <a:bodyPr wrap="none" fromWordArt="1">
            <a:prstTxWarp prst="textCascadeUp">
              <a:avLst>
                <a:gd name="adj" fmla="val 100000"/>
              </a:avLst>
            </a:prstTxWarp>
            <a:scene3d>
              <a:camera prst="legacyPerspectiveFront">
                <a:rot lat="20519980" lon="1080000" rev="0"/>
              </a:camera>
              <a:lightRig rig="legacyHarsh2" dir="b"/>
            </a:scene3d>
            <a:sp3d extrusionH="430200" prstMaterial="legacyMatte">
              <a:extrusionClr>
                <a:srgbClr val="FF6600"/>
              </a:extrusionClr>
            </a:sp3d>
          </a:bodyPr>
          <a:lstStyle/>
          <a:p>
            <a:r>
              <a:rPr lang="zh-CN" altLang="en-US" sz="3600" b="1" kern="10">
                <a:ln w="9525">
                  <a:round/>
                  <a:headEnd/>
                  <a:tailEnd/>
                </a:ln>
                <a:gradFill rotWithShape="1">
                  <a:gsLst>
                    <a:gs pos="0">
                      <a:srgbClr val="FFE701"/>
                    </a:gs>
                    <a:gs pos="100000">
                      <a:srgbClr val="FE3E02"/>
                    </a:gs>
                  </a:gsLst>
                  <a:lin ang="5400000" scaled="1"/>
                </a:gradFill>
                <a:latin typeface="宋体"/>
                <a:ea typeface="宋体"/>
              </a:rPr>
              <a:t>使用价值</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afterEffect">
                                  <p:stCondLst>
                                    <p:cond delay="0"/>
                                  </p:stCondLst>
                                  <p:childTnLst>
                                    <p:set>
                                      <p:cBhvr>
                                        <p:cTn id="6" dur="1" fill="hold">
                                          <p:stCondLst>
                                            <p:cond delay="0"/>
                                          </p:stCondLst>
                                        </p:cTn>
                                        <p:tgtEl>
                                          <p:spTgt spid="656387"/>
                                        </p:tgtEl>
                                        <p:attrNameLst>
                                          <p:attrName>style.visibility</p:attrName>
                                        </p:attrNameLst>
                                      </p:cBhvr>
                                      <p:to>
                                        <p:strVal val="visible"/>
                                      </p:to>
                                    </p:set>
                                    <p:animEffect transition="in" filter="slide(fromBottom)">
                                      <p:cBhvr>
                                        <p:cTn id="7" dur="500"/>
                                        <p:tgtEl>
                                          <p:spTgt spid="656387"/>
                                        </p:tgtEl>
                                      </p:cBhvr>
                                    </p:animEffect>
                                  </p:childTnLst>
                                </p:cTn>
                              </p:par>
                            </p:childTnLst>
                          </p:cTn>
                        </p:par>
                        <p:par>
                          <p:cTn id="8" fill="hold">
                            <p:stCondLst>
                              <p:cond delay="500"/>
                            </p:stCondLst>
                            <p:childTnLst>
                              <p:par>
                                <p:cTn id="9" presetID="17" presetClass="entr" presetSubtype="8" fill="hold" grpId="0" nodeType="afterEffect">
                                  <p:stCondLst>
                                    <p:cond delay="0"/>
                                  </p:stCondLst>
                                  <p:childTnLst>
                                    <p:set>
                                      <p:cBhvr>
                                        <p:cTn id="10" dur="1" fill="hold">
                                          <p:stCondLst>
                                            <p:cond delay="0"/>
                                          </p:stCondLst>
                                        </p:cTn>
                                        <p:tgtEl>
                                          <p:spTgt spid="656388"/>
                                        </p:tgtEl>
                                        <p:attrNameLst>
                                          <p:attrName>style.visibility</p:attrName>
                                        </p:attrNameLst>
                                      </p:cBhvr>
                                      <p:to>
                                        <p:strVal val="visible"/>
                                      </p:to>
                                    </p:set>
                                    <p:anim calcmode="lin" valueType="num">
                                      <p:cBhvr>
                                        <p:cTn id="11" dur="500" fill="hold"/>
                                        <p:tgtEl>
                                          <p:spTgt spid="656388"/>
                                        </p:tgtEl>
                                        <p:attrNameLst>
                                          <p:attrName>ppt_x</p:attrName>
                                        </p:attrNameLst>
                                      </p:cBhvr>
                                      <p:tavLst>
                                        <p:tav tm="0">
                                          <p:val>
                                            <p:strVal val="#ppt_x-#ppt_w/2"/>
                                          </p:val>
                                        </p:tav>
                                        <p:tav tm="100000">
                                          <p:val>
                                            <p:strVal val="#ppt_x"/>
                                          </p:val>
                                        </p:tav>
                                      </p:tavLst>
                                    </p:anim>
                                    <p:anim calcmode="lin" valueType="num">
                                      <p:cBhvr>
                                        <p:cTn id="12" dur="500" fill="hold"/>
                                        <p:tgtEl>
                                          <p:spTgt spid="656388"/>
                                        </p:tgtEl>
                                        <p:attrNameLst>
                                          <p:attrName>ppt_y</p:attrName>
                                        </p:attrNameLst>
                                      </p:cBhvr>
                                      <p:tavLst>
                                        <p:tav tm="0">
                                          <p:val>
                                            <p:strVal val="#ppt_y"/>
                                          </p:val>
                                        </p:tav>
                                        <p:tav tm="100000">
                                          <p:val>
                                            <p:strVal val="#ppt_y"/>
                                          </p:val>
                                        </p:tav>
                                      </p:tavLst>
                                    </p:anim>
                                    <p:anim calcmode="lin" valueType="num">
                                      <p:cBhvr>
                                        <p:cTn id="13" dur="500" fill="hold"/>
                                        <p:tgtEl>
                                          <p:spTgt spid="656388"/>
                                        </p:tgtEl>
                                        <p:attrNameLst>
                                          <p:attrName>ppt_w</p:attrName>
                                        </p:attrNameLst>
                                      </p:cBhvr>
                                      <p:tavLst>
                                        <p:tav tm="0">
                                          <p:val>
                                            <p:fltVal val="0"/>
                                          </p:val>
                                        </p:tav>
                                        <p:tav tm="100000">
                                          <p:val>
                                            <p:strVal val="#ppt_w"/>
                                          </p:val>
                                        </p:tav>
                                      </p:tavLst>
                                    </p:anim>
                                    <p:anim calcmode="lin" valueType="num">
                                      <p:cBhvr>
                                        <p:cTn id="14" dur="500" fill="hold"/>
                                        <p:tgtEl>
                                          <p:spTgt spid="656388"/>
                                        </p:tgtEl>
                                        <p:attrNameLst>
                                          <p:attrName>ppt_h</p:attrName>
                                        </p:attrNameLst>
                                      </p:cBhvr>
                                      <p:tavLst>
                                        <p:tav tm="0">
                                          <p:val>
                                            <p:strVal val="#ppt_h"/>
                                          </p:val>
                                        </p:tav>
                                        <p:tav tm="100000">
                                          <p:val>
                                            <p:strVal val="#ppt_h"/>
                                          </p:val>
                                        </p:tav>
                                      </p:tavLst>
                                    </p:anim>
                                  </p:childTnLst>
                                </p:cTn>
                              </p:par>
                            </p:childTnLst>
                          </p:cTn>
                        </p:par>
                        <p:par>
                          <p:cTn id="15" fill="hold">
                            <p:stCondLst>
                              <p:cond delay="1000"/>
                            </p:stCondLst>
                            <p:childTnLst>
                              <p:par>
                                <p:cTn id="16" presetID="12" presetClass="entr" presetSubtype="4" fill="hold" nodeType="afterEffect">
                                  <p:stCondLst>
                                    <p:cond delay="0"/>
                                  </p:stCondLst>
                                  <p:childTnLst>
                                    <p:set>
                                      <p:cBhvr>
                                        <p:cTn id="17" dur="1" fill="hold">
                                          <p:stCondLst>
                                            <p:cond delay="0"/>
                                          </p:stCondLst>
                                        </p:cTn>
                                        <p:tgtEl>
                                          <p:spTgt spid="656386"/>
                                        </p:tgtEl>
                                        <p:attrNameLst>
                                          <p:attrName>style.visibility</p:attrName>
                                        </p:attrNameLst>
                                      </p:cBhvr>
                                      <p:to>
                                        <p:strVal val="visible"/>
                                      </p:to>
                                    </p:set>
                                    <p:animEffect transition="in" filter="slide(fromBottom)">
                                      <p:cBhvr>
                                        <p:cTn id="18" dur="500"/>
                                        <p:tgtEl>
                                          <p:spTgt spid="656386"/>
                                        </p:tgtEl>
                                      </p:cBhvr>
                                    </p:animEffect>
                                  </p:childTnLst>
                                </p:cTn>
                              </p:par>
                            </p:childTnLst>
                          </p:cTn>
                        </p:par>
                        <p:par>
                          <p:cTn id="19" fill="hold">
                            <p:stCondLst>
                              <p:cond delay="1500"/>
                            </p:stCondLst>
                            <p:childTnLst>
                              <p:par>
                                <p:cTn id="20" presetID="17" presetClass="entr" presetSubtype="8" fill="hold" grpId="0" nodeType="afterEffect">
                                  <p:stCondLst>
                                    <p:cond delay="0"/>
                                  </p:stCondLst>
                                  <p:childTnLst>
                                    <p:set>
                                      <p:cBhvr>
                                        <p:cTn id="21" dur="1" fill="hold">
                                          <p:stCondLst>
                                            <p:cond delay="0"/>
                                          </p:stCondLst>
                                        </p:cTn>
                                        <p:tgtEl>
                                          <p:spTgt spid="656389"/>
                                        </p:tgtEl>
                                        <p:attrNameLst>
                                          <p:attrName>style.visibility</p:attrName>
                                        </p:attrNameLst>
                                      </p:cBhvr>
                                      <p:to>
                                        <p:strVal val="visible"/>
                                      </p:to>
                                    </p:set>
                                    <p:anim calcmode="lin" valueType="num">
                                      <p:cBhvr>
                                        <p:cTn id="22" dur="500" fill="hold"/>
                                        <p:tgtEl>
                                          <p:spTgt spid="656389"/>
                                        </p:tgtEl>
                                        <p:attrNameLst>
                                          <p:attrName>ppt_x</p:attrName>
                                        </p:attrNameLst>
                                      </p:cBhvr>
                                      <p:tavLst>
                                        <p:tav tm="0">
                                          <p:val>
                                            <p:strVal val="#ppt_x-#ppt_w/2"/>
                                          </p:val>
                                        </p:tav>
                                        <p:tav tm="100000">
                                          <p:val>
                                            <p:strVal val="#ppt_x"/>
                                          </p:val>
                                        </p:tav>
                                      </p:tavLst>
                                    </p:anim>
                                    <p:anim calcmode="lin" valueType="num">
                                      <p:cBhvr>
                                        <p:cTn id="23" dur="500" fill="hold"/>
                                        <p:tgtEl>
                                          <p:spTgt spid="656389"/>
                                        </p:tgtEl>
                                        <p:attrNameLst>
                                          <p:attrName>ppt_y</p:attrName>
                                        </p:attrNameLst>
                                      </p:cBhvr>
                                      <p:tavLst>
                                        <p:tav tm="0">
                                          <p:val>
                                            <p:strVal val="#ppt_y"/>
                                          </p:val>
                                        </p:tav>
                                        <p:tav tm="100000">
                                          <p:val>
                                            <p:strVal val="#ppt_y"/>
                                          </p:val>
                                        </p:tav>
                                      </p:tavLst>
                                    </p:anim>
                                    <p:anim calcmode="lin" valueType="num">
                                      <p:cBhvr>
                                        <p:cTn id="24" dur="500" fill="hold"/>
                                        <p:tgtEl>
                                          <p:spTgt spid="656389"/>
                                        </p:tgtEl>
                                        <p:attrNameLst>
                                          <p:attrName>ppt_w</p:attrName>
                                        </p:attrNameLst>
                                      </p:cBhvr>
                                      <p:tavLst>
                                        <p:tav tm="0">
                                          <p:val>
                                            <p:fltVal val="0"/>
                                          </p:val>
                                        </p:tav>
                                        <p:tav tm="100000">
                                          <p:val>
                                            <p:strVal val="#ppt_w"/>
                                          </p:val>
                                        </p:tav>
                                      </p:tavLst>
                                    </p:anim>
                                    <p:anim calcmode="lin" valueType="num">
                                      <p:cBhvr>
                                        <p:cTn id="25" dur="500" fill="hold"/>
                                        <p:tgtEl>
                                          <p:spTgt spid="656389"/>
                                        </p:tgtEl>
                                        <p:attrNameLst>
                                          <p:attrName>ppt_h</p:attrName>
                                        </p:attrNameLst>
                                      </p:cBhvr>
                                      <p:tavLst>
                                        <p:tav tm="0">
                                          <p:val>
                                            <p:strVal val="#ppt_h"/>
                                          </p:val>
                                        </p:tav>
                                        <p:tav tm="100000">
                                          <p:val>
                                            <p:strVal val="#ppt_h"/>
                                          </p:val>
                                        </p:tav>
                                      </p:tavLst>
                                    </p:anim>
                                  </p:childTnLst>
                                </p:cTn>
                              </p:par>
                            </p:childTnLst>
                          </p:cTn>
                        </p:par>
                        <p:par>
                          <p:cTn id="26" fill="hold">
                            <p:stCondLst>
                              <p:cond delay="2000"/>
                            </p:stCondLst>
                            <p:childTnLst>
                              <p:par>
                                <p:cTn id="27" presetID="12" presetClass="entr" presetSubtype="4" fill="hold" nodeType="afterEffect">
                                  <p:stCondLst>
                                    <p:cond delay="0"/>
                                  </p:stCondLst>
                                  <p:childTnLst>
                                    <p:set>
                                      <p:cBhvr>
                                        <p:cTn id="28" dur="1" fill="hold">
                                          <p:stCondLst>
                                            <p:cond delay="0"/>
                                          </p:stCondLst>
                                        </p:cTn>
                                        <p:tgtEl>
                                          <p:spTgt spid="656391"/>
                                        </p:tgtEl>
                                        <p:attrNameLst>
                                          <p:attrName>style.visibility</p:attrName>
                                        </p:attrNameLst>
                                      </p:cBhvr>
                                      <p:to>
                                        <p:strVal val="visible"/>
                                      </p:to>
                                    </p:set>
                                    <p:animEffect transition="in" filter="slide(fromBottom)">
                                      <p:cBhvr>
                                        <p:cTn id="29" dur="500"/>
                                        <p:tgtEl>
                                          <p:spTgt spid="656391"/>
                                        </p:tgtEl>
                                      </p:cBhvr>
                                    </p:animEffect>
                                  </p:childTnLst>
                                </p:cTn>
                              </p:par>
                            </p:childTnLst>
                          </p:cTn>
                        </p:par>
                        <p:par>
                          <p:cTn id="30" fill="hold">
                            <p:stCondLst>
                              <p:cond delay="2500"/>
                            </p:stCondLst>
                            <p:childTnLst>
                              <p:par>
                                <p:cTn id="31" presetID="17" presetClass="entr" presetSubtype="8" fill="hold" grpId="0" nodeType="afterEffect">
                                  <p:stCondLst>
                                    <p:cond delay="0"/>
                                  </p:stCondLst>
                                  <p:childTnLst>
                                    <p:set>
                                      <p:cBhvr>
                                        <p:cTn id="32" dur="1" fill="hold">
                                          <p:stCondLst>
                                            <p:cond delay="0"/>
                                          </p:stCondLst>
                                        </p:cTn>
                                        <p:tgtEl>
                                          <p:spTgt spid="656393"/>
                                        </p:tgtEl>
                                        <p:attrNameLst>
                                          <p:attrName>style.visibility</p:attrName>
                                        </p:attrNameLst>
                                      </p:cBhvr>
                                      <p:to>
                                        <p:strVal val="visible"/>
                                      </p:to>
                                    </p:set>
                                    <p:anim calcmode="lin" valueType="num">
                                      <p:cBhvr>
                                        <p:cTn id="33" dur="500" fill="hold"/>
                                        <p:tgtEl>
                                          <p:spTgt spid="656393"/>
                                        </p:tgtEl>
                                        <p:attrNameLst>
                                          <p:attrName>ppt_x</p:attrName>
                                        </p:attrNameLst>
                                      </p:cBhvr>
                                      <p:tavLst>
                                        <p:tav tm="0">
                                          <p:val>
                                            <p:strVal val="#ppt_x-#ppt_w/2"/>
                                          </p:val>
                                        </p:tav>
                                        <p:tav tm="100000">
                                          <p:val>
                                            <p:strVal val="#ppt_x"/>
                                          </p:val>
                                        </p:tav>
                                      </p:tavLst>
                                    </p:anim>
                                    <p:anim calcmode="lin" valueType="num">
                                      <p:cBhvr>
                                        <p:cTn id="34" dur="500" fill="hold"/>
                                        <p:tgtEl>
                                          <p:spTgt spid="656393"/>
                                        </p:tgtEl>
                                        <p:attrNameLst>
                                          <p:attrName>ppt_y</p:attrName>
                                        </p:attrNameLst>
                                      </p:cBhvr>
                                      <p:tavLst>
                                        <p:tav tm="0">
                                          <p:val>
                                            <p:strVal val="#ppt_y"/>
                                          </p:val>
                                        </p:tav>
                                        <p:tav tm="100000">
                                          <p:val>
                                            <p:strVal val="#ppt_y"/>
                                          </p:val>
                                        </p:tav>
                                      </p:tavLst>
                                    </p:anim>
                                    <p:anim calcmode="lin" valueType="num">
                                      <p:cBhvr>
                                        <p:cTn id="35" dur="500" fill="hold"/>
                                        <p:tgtEl>
                                          <p:spTgt spid="656393"/>
                                        </p:tgtEl>
                                        <p:attrNameLst>
                                          <p:attrName>ppt_w</p:attrName>
                                        </p:attrNameLst>
                                      </p:cBhvr>
                                      <p:tavLst>
                                        <p:tav tm="0">
                                          <p:val>
                                            <p:fltVal val="0"/>
                                          </p:val>
                                        </p:tav>
                                        <p:tav tm="100000">
                                          <p:val>
                                            <p:strVal val="#ppt_w"/>
                                          </p:val>
                                        </p:tav>
                                      </p:tavLst>
                                    </p:anim>
                                    <p:anim calcmode="lin" valueType="num">
                                      <p:cBhvr>
                                        <p:cTn id="36" dur="500" fill="hold"/>
                                        <p:tgtEl>
                                          <p:spTgt spid="656393"/>
                                        </p:tgtEl>
                                        <p:attrNameLst>
                                          <p:attrName>ppt_h</p:attrName>
                                        </p:attrNameLst>
                                      </p:cBhvr>
                                      <p:tavLst>
                                        <p:tav tm="0">
                                          <p:val>
                                            <p:strVal val="#ppt_h"/>
                                          </p:val>
                                        </p:tav>
                                        <p:tav tm="100000">
                                          <p:val>
                                            <p:strVal val="#ppt_h"/>
                                          </p:val>
                                        </p:tav>
                                      </p:tavLst>
                                    </p:anim>
                                  </p:childTnLst>
                                </p:cTn>
                              </p:par>
                            </p:childTnLst>
                          </p:cTn>
                        </p:par>
                        <p:par>
                          <p:cTn id="37" fill="hold">
                            <p:stCondLst>
                              <p:cond delay="3000"/>
                            </p:stCondLst>
                            <p:childTnLst>
                              <p:par>
                                <p:cTn id="38" presetID="12" presetClass="entr" presetSubtype="4" fill="hold" nodeType="afterEffect">
                                  <p:stCondLst>
                                    <p:cond delay="0"/>
                                  </p:stCondLst>
                                  <p:childTnLst>
                                    <p:set>
                                      <p:cBhvr>
                                        <p:cTn id="39" dur="1" fill="hold">
                                          <p:stCondLst>
                                            <p:cond delay="0"/>
                                          </p:stCondLst>
                                        </p:cTn>
                                        <p:tgtEl>
                                          <p:spTgt spid="656390"/>
                                        </p:tgtEl>
                                        <p:attrNameLst>
                                          <p:attrName>style.visibility</p:attrName>
                                        </p:attrNameLst>
                                      </p:cBhvr>
                                      <p:to>
                                        <p:strVal val="visible"/>
                                      </p:to>
                                    </p:set>
                                    <p:animEffect transition="in" filter="slide(fromBottom)">
                                      <p:cBhvr>
                                        <p:cTn id="40" dur="500"/>
                                        <p:tgtEl>
                                          <p:spTgt spid="656390"/>
                                        </p:tgtEl>
                                      </p:cBhvr>
                                    </p:animEffect>
                                  </p:childTnLst>
                                </p:cTn>
                              </p:par>
                            </p:childTnLst>
                          </p:cTn>
                        </p:par>
                        <p:par>
                          <p:cTn id="41" fill="hold">
                            <p:stCondLst>
                              <p:cond delay="3500"/>
                            </p:stCondLst>
                            <p:childTnLst>
                              <p:par>
                                <p:cTn id="42" presetID="17" presetClass="entr" presetSubtype="8" fill="hold" grpId="0" nodeType="afterEffect">
                                  <p:stCondLst>
                                    <p:cond delay="0"/>
                                  </p:stCondLst>
                                  <p:childTnLst>
                                    <p:set>
                                      <p:cBhvr>
                                        <p:cTn id="43" dur="1" fill="hold">
                                          <p:stCondLst>
                                            <p:cond delay="0"/>
                                          </p:stCondLst>
                                        </p:cTn>
                                        <p:tgtEl>
                                          <p:spTgt spid="656392"/>
                                        </p:tgtEl>
                                        <p:attrNameLst>
                                          <p:attrName>style.visibility</p:attrName>
                                        </p:attrNameLst>
                                      </p:cBhvr>
                                      <p:to>
                                        <p:strVal val="visible"/>
                                      </p:to>
                                    </p:set>
                                    <p:anim calcmode="lin" valueType="num">
                                      <p:cBhvr>
                                        <p:cTn id="44" dur="500" fill="hold"/>
                                        <p:tgtEl>
                                          <p:spTgt spid="656392"/>
                                        </p:tgtEl>
                                        <p:attrNameLst>
                                          <p:attrName>ppt_x</p:attrName>
                                        </p:attrNameLst>
                                      </p:cBhvr>
                                      <p:tavLst>
                                        <p:tav tm="0">
                                          <p:val>
                                            <p:strVal val="#ppt_x-#ppt_w/2"/>
                                          </p:val>
                                        </p:tav>
                                        <p:tav tm="100000">
                                          <p:val>
                                            <p:strVal val="#ppt_x"/>
                                          </p:val>
                                        </p:tav>
                                      </p:tavLst>
                                    </p:anim>
                                    <p:anim calcmode="lin" valueType="num">
                                      <p:cBhvr>
                                        <p:cTn id="45" dur="500" fill="hold"/>
                                        <p:tgtEl>
                                          <p:spTgt spid="656392"/>
                                        </p:tgtEl>
                                        <p:attrNameLst>
                                          <p:attrName>ppt_y</p:attrName>
                                        </p:attrNameLst>
                                      </p:cBhvr>
                                      <p:tavLst>
                                        <p:tav tm="0">
                                          <p:val>
                                            <p:strVal val="#ppt_y"/>
                                          </p:val>
                                        </p:tav>
                                        <p:tav tm="100000">
                                          <p:val>
                                            <p:strVal val="#ppt_y"/>
                                          </p:val>
                                        </p:tav>
                                      </p:tavLst>
                                    </p:anim>
                                    <p:anim calcmode="lin" valueType="num">
                                      <p:cBhvr>
                                        <p:cTn id="46" dur="500" fill="hold"/>
                                        <p:tgtEl>
                                          <p:spTgt spid="656392"/>
                                        </p:tgtEl>
                                        <p:attrNameLst>
                                          <p:attrName>ppt_w</p:attrName>
                                        </p:attrNameLst>
                                      </p:cBhvr>
                                      <p:tavLst>
                                        <p:tav tm="0">
                                          <p:val>
                                            <p:fltVal val="0"/>
                                          </p:val>
                                        </p:tav>
                                        <p:tav tm="100000">
                                          <p:val>
                                            <p:strVal val="#ppt_w"/>
                                          </p:val>
                                        </p:tav>
                                      </p:tavLst>
                                    </p:anim>
                                    <p:anim calcmode="lin" valueType="num">
                                      <p:cBhvr>
                                        <p:cTn id="47" dur="500" fill="hold"/>
                                        <p:tgtEl>
                                          <p:spTgt spid="656392"/>
                                        </p:tgtEl>
                                        <p:attrNameLst>
                                          <p:attrName>ppt_h</p:attrName>
                                        </p:attrNameLst>
                                      </p:cBhvr>
                                      <p:tavLst>
                                        <p:tav tm="0">
                                          <p:val>
                                            <p:strVal val="#ppt_h"/>
                                          </p:val>
                                        </p:tav>
                                        <p:tav tm="100000">
                                          <p:val>
                                            <p:strVal val="#ppt_h"/>
                                          </p:val>
                                        </p:tav>
                                      </p:tavLst>
                                    </p:anim>
                                  </p:childTnLst>
                                </p:cTn>
                              </p:par>
                            </p:childTnLst>
                          </p:cTn>
                        </p:par>
                        <p:par>
                          <p:cTn id="48" fill="hold">
                            <p:stCondLst>
                              <p:cond delay="4000"/>
                            </p:stCondLst>
                            <p:childTnLst>
                              <p:par>
                                <p:cTn id="49" presetID="22" presetClass="entr" presetSubtype="8" fill="hold" grpId="0" nodeType="afterEffect">
                                  <p:stCondLst>
                                    <p:cond delay="0"/>
                                  </p:stCondLst>
                                  <p:childTnLst>
                                    <p:set>
                                      <p:cBhvr>
                                        <p:cTn id="50" dur="1" fill="hold">
                                          <p:stCondLst>
                                            <p:cond delay="0"/>
                                          </p:stCondLst>
                                        </p:cTn>
                                        <p:tgtEl>
                                          <p:spTgt spid="656394"/>
                                        </p:tgtEl>
                                        <p:attrNameLst>
                                          <p:attrName>style.visibility</p:attrName>
                                        </p:attrNameLst>
                                      </p:cBhvr>
                                      <p:to>
                                        <p:strVal val="visible"/>
                                      </p:to>
                                    </p:set>
                                    <p:animEffect transition="in" filter="wipe(left)">
                                      <p:cBhvr>
                                        <p:cTn id="51" dur="500"/>
                                        <p:tgtEl>
                                          <p:spTgt spid="6563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6388" grpId="0" autoUpdateAnimBg="0"/>
      <p:bldP spid="656389" grpId="0" autoUpdateAnimBg="0"/>
      <p:bldP spid="656392" grpId="0" autoUpdateAnimBg="0"/>
      <p:bldP spid="656393" grpId="0" autoUpdateAnimBg="0"/>
      <p:bldP spid="656394"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5"/>
          <p:cNvGrpSpPr>
            <a:grpSpLocks/>
          </p:cNvGrpSpPr>
          <p:nvPr/>
        </p:nvGrpSpPr>
        <p:grpSpPr bwMode="auto">
          <a:xfrm>
            <a:off x="684213" y="5189538"/>
            <a:ext cx="3024187" cy="952500"/>
            <a:chOff x="3515" y="2858"/>
            <a:chExt cx="1905" cy="600"/>
          </a:xfrm>
        </p:grpSpPr>
        <p:sp>
          <p:nvSpPr>
            <p:cNvPr id="193558" name="Text Box 22"/>
            <p:cNvSpPr txBox="1">
              <a:spLocks noChangeArrowheads="1"/>
            </p:cNvSpPr>
            <p:nvPr/>
          </p:nvSpPr>
          <p:spPr bwMode="auto">
            <a:xfrm>
              <a:off x="3515" y="2942"/>
              <a:ext cx="348" cy="30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lnSpc>
                  <a:spcPct val="100000"/>
                </a:lnSpc>
                <a:spcBef>
                  <a:spcPct val="50000"/>
                </a:spcBef>
              </a:pPr>
              <a:r>
                <a:rPr kumimoji="1" lang="en-US" altLang="zh-CN" sz="3200" b="0">
                  <a:solidFill>
                    <a:srgbClr val="FF0000"/>
                  </a:solidFill>
                  <a:effectLst>
                    <a:outerShdw blurRad="38100" dist="38100" dir="2700000" algn="tl">
                      <a:srgbClr val="000000"/>
                    </a:outerShdw>
                  </a:effectLst>
                  <a:latin typeface="Times New Roman" panose="02020603050405020304" pitchFamily="18" charset="0"/>
                  <a:ea typeface="宋体" panose="02010600030101010101" pitchFamily="2" charset="-122"/>
                </a:rPr>
                <a:t>m</a:t>
              </a:r>
              <a:r>
                <a:rPr kumimoji="1" lang="en-US" altLang="zh-CN" sz="3200" b="0">
                  <a:solidFill>
                    <a:srgbClr val="FF00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3200" b="0">
                  <a:solidFill>
                    <a:srgbClr val="FF0000"/>
                  </a:solidFill>
                  <a:latin typeface="Times New Roman" panose="02020603050405020304" pitchFamily="18" charset="0"/>
                  <a:ea typeface="宋体" panose="02010600030101010101" pitchFamily="2" charset="-122"/>
                  <a:cs typeface="Times New Roman" panose="02020603050405020304" pitchFamily="18" charset="0"/>
                </a:rPr>
                <a:t> </a:t>
              </a:r>
              <a:endParaRPr kumimoji="1" lang="en-US" altLang="zh-CN" sz="3200" b="0">
                <a:solidFill>
                  <a:srgbClr val="FF0000"/>
                </a:solidFill>
                <a:latin typeface="Times New Roman" panose="02020603050405020304" pitchFamily="18" charset="0"/>
                <a:ea typeface="宋体" panose="02010600030101010101" pitchFamily="2" charset="-122"/>
              </a:endParaRPr>
            </a:p>
          </p:txBody>
        </p:sp>
        <p:sp>
          <p:nvSpPr>
            <p:cNvPr id="193559" name="Text Box 23"/>
            <p:cNvSpPr txBox="1">
              <a:spLocks noChangeArrowheads="1"/>
            </p:cNvSpPr>
            <p:nvPr/>
          </p:nvSpPr>
          <p:spPr bwMode="auto">
            <a:xfrm>
              <a:off x="3812" y="2987"/>
              <a:ext cx="247" cy="30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rgbClr val="FF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lnSpc>
                  <a:spcPct val="100000"/>
                </a:lnSpc>
                <a:spcBef>
                  <a:spcPct val="50000"/>
                </a:spcBef>
              </a:pPr>
              <a:r>
                <a:rPr kumimoji="1" lang="en-US" altLang="zh-CN" sz="3200" b="0">
                  <a:solidFill>
                    <a:srgbClr val="FF0000"/>
                  </a:solidFill>
                  <a:effectLst>
                    <a:outerShdw blurRad="38100" dist="38100" dir="2700000" algn="tl">
                      <a:srgbClr val="000000"/>
                    </a:outerShdw>
                  </a:effectLst>
                  <a:latin typeface="Times New Roman" panose="02020603050405020304" pitchFamily="18" charset="0"/>
                  <a:ea typeface="宋体" panose="02010600030101010101" pitchFamily="2" charset="-122"/>
                </a:rPr>
                <a:t>=   </a:t>
              </a:r>
            </a:p>
          </p:txBody>
        </p:sp>
        <p:sp>
          <p:nvSpPr>
            <p:cNvPr id="193560" name="Text Box 24"/>
            <p:cNvSpPr txBox="1">
              <a:spLocks noChangeArrowheads="1"/>
            </p:cNvSpPr>
            <p:nvPr/>
          </p:nvSpPr>
          <p:spPr bwMode="auto">
            <a:xfrm>
              <a:off x="4004" y="2858"/>
              <a:ext cx="690" cy="3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800">
                  <a:solidFill>
                    <a:srgbClr val="FF0000"/>
                  </a:solidFill>
                  <a:effectLst>
                    <a:outerShdw blurRad="38100" dist="38100" dir="2700000" algn="tl">
                      <a:srgbClr val="000000"/>
                    </a:outerShdw>
                  </a:effectLst>
                  <a:latin typeface="楷体_GB2312" pitchFamily="49" charset="-122"/>
                  <a:ea typeface="楷体_GB2312" pitchFamily="49" charset="-122"/>
                </a:rPr>
                <a:t>5</a:t>
              </a:r>
              <a:r>
                <a:rPr kumimoji="1" lang="zh-CN" altLang="en-US" sz="2800">
                  <a:solidFill>
                    <a:srgbClr val="FF0000"/>
                  </a:solidFill>
                  <a:effectLst>
                    <a:outerShdw blurRad="38100" dist="38100" dir="2700000" algn="tl">
                      <a:srgbClr val="000000"/>
                    </a:outerShdw>
                  </a:effectLst>
                  <a:latin typeface="楷体_GB2312" pitchFamily="49" charset="-122"/>
                  <a:ea typeface="楷体_GB2312" pitchFamily="49" charset="-122"/>
                </a:rPr>
                <a:t>小时</a:t>
              </a:r>
              <a:r>
                <a:rPr kumimoji="1" lang="zh-CN" altLang="en-US" sz="2800">
                  <a:solidFill>
                    <a:srgbClr val="FF9900"/>
                  </a:solidFill>
                  <a:effectLst>
                    <a:outerShdw blurRad="38100" dist="38100" dir="2700000" algn="tl">
                      <a:srgbClr val="000000"/>
                    </a:outerShdw>
                  </a:effectLst>
                  <a:latin typeface="楷体_GB2312" pitchFamily="49" charset="-122"/>
                  <a:ea typeface="楷体_GB2312" pitchFamily="49" charset="-122"/>
                </a:rPr>
                <a:t> </a:t>
              </a:r>
            </a:p>
          </p:txBody>
        </p:sp>
        <p:sp>
          <p:nvSpPr>
            <p:cNvPr id="193561" name="Text Box 25"/>
            <p:cNvSpPr txBox="1">
              <a:spLocks noChangeArrowheads="1"/>
            </p:cNvSpPr>
            <p:nvPr/>
          </p:nvSpPr>
          <p:spPr bwMode="auto">
            <a:xfrm>
              <a:off x="4649" y="2987"/>
              <a:ext cx="245" cy="30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lnSpc>
                  <a:spcPct val="100000"/>
                </a:lnSpc>
                <a:spcBef>
                  <a:spcPct val="50000"/>
                </a:spcBef>
              </a:pPr>
              <a:r>
                <a:rPr kumimoji="1" lang="en-US" altLang="zh-CN" sz="3200" b="0">
                  <a:solidFill>
                    <a:srgbClr val="FF0000"/>
                  </a:solidFill>
                  <a:effectLst>
                    <a:outerShdw blurRad="38100" dist="38100" dir="2700000" algn="tl">
                      <a:srgbClr val="000000"/>
                    </a:outerShdw>
                  </a:effectLst>
                  <a:latin typeface="Times New Roman" panose="02020603050405020304" pitchFamily="18" charset="0"/>
                  <a:ea typeface="宋体" panose="02010600030101010101" pitchFamily="2" charset="-122"/>
                </a:rPr>
                <a:t>=</a:t>
              </a:r>
            </a:p>
          </p:txBody>
        </p:sp>
        <p:sp>
          <p:nvSpPr>
            <p:cNvPr id="193562" name="Text Box 26"/>
            <p:cNvSpPr txBox="1">
              <a:spLocks noChangeArrowheads="1"/>
            </p:cNvSpPr>
            <p:nvPr/>
          </p:nvSpPr>
          <p:spPr bwMode="auto">
            <a:xfrm>
              <a:off x="4772" y="2976"/>
              <a:ext cx="648" cy="3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lgn="ctr"/>
              <a:r>
                <a:rPr kumimoji="1" lang="en-US" altLang="zh-CN" sz="2800">
                  <a:solidFill>
                    <a:srgbClr val="FF0000"/>
                  </a:solidFill>
                  <a:effectLst>
                    <a:outerShdw blurRad="38100" dist="38100" dir="2700000" algn="tl">
                      <a:srgbClr val="000000"/>
                    </a:outerShdw>
                  </a:effectLst>
                  <a:latin typeface="楷体_GB2312" pitchFamily="49" charset="-122"/>
                  <a:ea typeface="楷体_GB2312" pitchFamily="49" charset="-122"/>
                </a:rPr>
                <a:t>167%</a:t>
              </a:r>
            </a:p>
          </p:txBody>
        </p:sp>
        <p:sp>
          <p:nvSpPr>
            <p:cNvPr id="193563" name="Text Box 27"/>
            <p:cNvSpPr txBox="1">
              <a:spLocks noChangeArrowheads="1"/>
            </p:cNvSpPr>
            <p:nvPr/>
          </p:nvSpPr>
          <p:spPr bwMode="auto">
            <a:xfrm>
              <a:off x="4015" y="3158"/>
              <a:ext cx="679" cy="3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800">
                  <a:solidFill>
                    <a:srgbClr val="FF0000"/>
                  </a:solidFill>
                  <a:effectLst>
                    <a:outerShdw blurRad="38100" dist="38100" dir="2700000" algn="tl">
                      <a:srgbClr val="000000"/>
                    </a:outerShdw>
                  </a:effectLst>
                  <a:latin typeface="楷体_GB2312" pitchFamily="49" charset="-122"/>
                  <a:ea typeface="楷体_GB2312" pitchFamily="49" charset="-122"/>
                </a:rPr>
                <a:t>3</a:t>
              </a:r>
              <a:r>
                <a:rPr kumimoji="1" lang="zh-CN" altLang="en-US" sz="2800">
                  <a:solidFill>
                    <a:srgbClr val="FF0000"/>
                  </a:solidFill>
                  <a:effectLst>
                    <a:outerShdw blurRad="38100" dist="38100" dir="2700000" algn="tl">
                      <a:srgbClr val="000000"/>
                    </a:outerShdw>
                  </a:effectLst>
                  <a:latin typeface="楷体_GB2312" pitchFamily="49" charset="-122"/>
                  <a:ea typeface="楷体_GB2312" pitchFamily="49" charset="-122"/>
                </a:rPr>
                <a:t>小时</a:t>
              </a:r>
            </a:p>
          </p:txBody>
        </p:sp>
        <p:sp>
          <p:nvSpPr>
            <p:cNvPr id="193564" name="Line 28"/>
            <p:cNvSpPr>
              <a:spLocks noChangeShapeType="1"/>
            </p:cNvSpPr>
            <p:nvPr/>
          </p:nvSpPr>
          <p:spPr bwMode="auto">
            <a:xfrm>
              <a:off x="4052" y="3152"/>
              <a:ext cx="576" cy="0"/>
            </a:xfrm>
            <a:prstGeom prst="line">
              <a:avLst/>
            </a:prstGeom>
            <a:noFill/>
            <a:ln w="28575">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sp>
        <p:nvSpPr>
          <p:cNvPr id="193565" name="Line 29"/>
          <p:cNvSpPr>
            <a:spLocks noChangeShapeType="1"/>
          </p:cNvSpPr>
          <p:nvPr/>
        </p:nvSpPr>
        <p:spPr bwMode="auto">
          <a:xfrm>
            <a:off x="4211638" y="4694238"/>
            <a:ext cx="4030662" cy="0"/>
          </a:xfrm>
          <a:prstGeom prst="line">
            <a:avLst/>
          </a:prstGeom>
          <a:noFill/>
          <a:ln w="38100">
            <a:solidFill>
              <a:srgbClr val="B86754"/>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3566" name="Line 30"/>
          <p:cNvSpPr>
            <a:spLocks noChangeShapeType="1"/>
          </p:cNvSpPr>
          <p:nvPr/>
        </p:nvSpPr>
        <p:spPr bwMode="auto">
          <a:xfrm>
            <a:off x="5700713" y="4694238"/>
            <a:ext cx="503237" cy="0"/>
          </a:xfrm>
          <a:prstGeom prst="line">
            <a:avLst/>
          </a:prstGeom>
          <a:noFill/>
          <a:ln w="57150">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3567" name="AutoShape 31"/>
          <p:cNvSpPr>
            <a:spLocks/>
          </p:cNvSpPr>
          <p:nvPr/>
        </p:nvSpPr>
        <p:spPr bwMode="auto">
          <a:xfrm rot="16200000">
            <a:off x="6795294" y="3983831"/>
            <a:ext cx="377825" cy="2519363"/>
          </a:xfrm>
          <a:prstGeom prst="leftBrace">
            <a:avLst>
              <a:gd name="adj1" fmla="val 55567"/>
              <a:gd name="adj2" fmla="val 49944"/>
            </a:avLst>
          </a:prstGeom>
          <a:noFill/>
          <a:ln w="38100">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pPr algn="ctr">
              <a:lnSpc>
                <a:spcPct val="100000"/>
              </a:lnSpc>
            </a:pPr>
            <a:endParaRPr lang="zh-CN" altLang="zh-CN" b="0">
              <a:solidFill>
                <a:srgbClr val="FF0000"/>
              </a:solidFill>
              <a:latin typeface="Arial" panose="020B0604020202020204" pitchFamily="34" charset="0"/>
              <a:ea typeface="隶书" panose="02010509060101010101" pitchFamily="49" charset="-122"/>
            </a:endParaRPr>
          </a:p>
        </p:txBody>
      </p:sp>
      <p:sp>
        <p:nvSpPr>
          <p:cNvPr id="193568" name="Line 32"/>
          <p:cNvSpPr>
            <a:spLocks noChangeShapeType="1"/>
          </p:cNvSpPr>
          <p:nvPr/>
        </p:nvSpPr>
        <p:spPr bwMode="auto">
          <a:xfrm>
            <a:off x="4210050" y="4486275"/>
            <a:ext cx="1588" cy="252413"/>
          </a:xfrm>
          <a:prstGeom prst="line">
            <a:avLst/>
          </a:prstGeom>
          <a:noFill/>
          <a:ln w="57150">
            <a:solidFill>
              <a:srgbClr val="B86754"/>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3569" name="Line 33"/>
          <p:cNvSpPr>
            <a:spLocks noChangeShapeType="1"/>
          </p:cNvSpPr>
          <p:nvPr/>
        </p:nvSpPr>
        <p:spPr bwMode="auto">
          <a:xfrm>
            <a:off x="8243888" y="4478338"/>
            <a:ext cx="0" cy="252412"/>
          </a:xfrm>
          <a:prstGeom prst="line">
            <a:avLst/>
          </a:prstGeom>
          <a:noFill/>
          <a:ln w="57150">
            <a:solidFill>
              <a:srgbClr val="B86754"/>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3570" name="Line 34"/>
          <p:cNvSpPr>
            <a:spLocks noChangeShapeType="1"/>
          </p:cNvSpPr>
          <p:nvPr/>
        </p:nvSpPr>
        <p:spPr bwMode="auto">
          <a:xfrm>
            <a:off x="6227763" y="4478338"/>
            <a:ext cx="0" cy="252412"/>
          </a:xfrm>
          <a:prstGeom prst="line">
            <a:avLst/>
          </a:prstGeom>
          <a:noFill/>
          <a:ln w="57150">
            <a:solidFill>
              <a:srgbClr val="B86754"/>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3571" name="AutoShape 35"/>
          <p:cNvSpPr>
            <a:spLocks/>
          </p:cNvSpPr>
          <p:nvPr/>
        </p:nvSpPr>
        <p:spPr bwMode="auto">
          <a:xfrm rot="16200000">
            <a:off x="4826794" y="4458494"/>
            <a:ext cx="301625" cy="1493837"/>
          </a:xfrm>
          <a:prstGeom prst="leftBrace">
            <a:avLst>
              <a:gd name="adj1" fmla="val 41272"/>
              <a:gd name="adj2" fmla="val 50000"/>
            </a:avLst>
          </a:prstGeom>
          <a:noFill/>
          <a:ln w="28575">
            <a:solidFill>
              <a:srgbClr val="FF99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pPr algn="ctr">
              <a:lnSpc>
                <a:spcPct val="100000"/>
              </a:lnSpc>
            </a:pPr>
            <a:endParaRPr lang="zh-CN" altLang="zh-CN" b="0">
              <a:latin typeface="Arial" panose="020B0604020202020204" pitchFamily="34" charset="0"/>
              <a:ea typeface="隶书" panose="02010509060101010101" pitchFamily="49" charset="-122"/>
            </a:endParaRPr>
          </a:p>
        </p:txBody>
      </p:sp>
      <p:sp>
        <p:nvSpPr>
          <p:cNvPr id="193572" name="Text Box 36"/>
          <p:cNvSpPr txBox="1">
            <a:spLocks noChangeArrowheads="1"/>
          </p:cNvSpPr>
          <p:nvPr/>
        </p:nvSpPr>
        <p:spPr bwMode="auto">
          <a:xfrm>
            <a:off x="3995738" y="4694238"/>
            <a:ext cx="433387" cy="3841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spcBef>
                <a:spcPct val="50000"/>
              </a:spcBef>
            </a:pPr>
            <a:r>
              <a:rPr kumimoji="1" lang="en-US" altLang="zh-CN" sz="2800">
                <a:solidFill>
                  <a:srgbClr val="CC6600"/>
                </a:solidFill>
                <a:effectLst>
                  <a:outerShdw blurRad="38100" dist="38100" dir="2700000" algn="tl">
                    <a:srgbClr val="000000"/>
                  </a:outerShdw>
                </a:effectLst>
                <a:latin typeface="Times New Roman" panose="02020603050405020304" pitchFamily="18" charset="0"/>
                <a:ea typeface="宋体" panose="02010600030101010101" pitchFamily="2" charset="-122"/>
              </a:rPr>
              <a:t>0</a:t>
            </a:r>
          </a:p>
        </p:txBody>
      </p:sp>
      <p:sp>
        <p:nvSpPr>
          <p:cNvPr id="193573" name="Text Box 37"/>
          <p:cNvSpPr txBox="1">
            <a:spLocks noChangeArrowheads="1"/>
          </p:cNvSpPr>
          <p:nvPr/>
        </p:nvSpPr>
        <p:spPr bwMode="auto">
          <a:xfrm>
            <a:off x="6084888" y="4694238"/>
            <a:ext cx="287337" cy="3841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spcBef>
                <a:spcPct val="50000"/>
              </a:spcBef>
            </a:pPr>
            <a:r>
              <a:rPr kumimoji="1" lang="en-US" altLang="zh-CN" sz="2800">
                <a:solidFill>
                  <a:srgbClr val="CC6600"/>
                </a:solidFill>
                <a:effectLst>
                  <a:outerShdw blurRad="38100" dist="38100" dir="2700000" algn="tl">
                    <a:srgbClr val="000000"/>
                  </a:outerShdw>
                </a:effectLst>
                <a:latin typeface="Times New Roman" panose="02020603050405020304" pitchFamily="18" charset="0"/>
                <a:ea typeface="宋体" panose="02010600030101010101" pitchFamily="2" charset="-122"/>
              </a:rPr>
              <a:t>4</a:t>
            </a:r>
          </a:p>
        </p:txBody>
      </p:sp>
      <p:sp>
        <p:nvSpPr>
          <p:cNvPr id="193574" name="Text Box 38"/>
          <p:cNvSpPr txBox="1">
            <a:spLocks noChangeArrowheads="1"/>
          </p:cNvSpPr>
          <p:nvPr/>
        </p:nvSpPr>
        <p:spPr bwMode="auto">
          <a:xfrm>
            <a:off x="8075613" y="4741863"/>
            <a:ext cx="384175" cy="3841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spcBef>
                <a:spcPct val="50000"/>
              </a:spcBef>
            </a:pPr>
            <a:r>
              <a:rPr kumimoji="1" lang="en-US" altLang="zh-CN" sz="2800">
                <a:solidFill>
                  <a:srgbClr val="CC6600"/>
                </a:solidFill>
                <a:effectLst>
                  <a:outerShdw blurRad="38100" dist="38100" dir="2700000" algn="tl">
                    <a:srgbClr val="000000"/>
                  </a:outerShdw>
                </a:effectLst>
                <a:latin typeface="Times New Roman" panose="02020603050405020304" pitchFamily="18" charset="0"/>
                <a:ea typeface="宋体" panose="02010600030101010101" pitchFamily="2" charset="-122"/>
              </a:rPr>
              <a:t>8</a:t>
            </a:r>
          </a:p>
        </p:txBody>
      </p:sp>
      <p:sp>
        <p:nvSpPr>
          <p:cNvPr id="193575" name="Text Box 39"/>
          <p:cNvSpPr txBox="1">
            <a:spLocks noChangeArrowheads="1"/>
          </p:cNvSpPr>
          <p:nvPr/>
        </p:nvSpPr>
        <p:spPr bwMode="auto">
          <a:xfrm>
            <a:off x="4211638" y="5486400"/>
            <a:ext cx="1524000" cy="727075"/>
          </a:xfrm>
          <a:prstGeom prst="rect">
            <a:avLst/>
          </a:prstGeom>
          <a:noFill/>
          <a:ln>
            <a:noFill/>
          </a:ln>
          <a:effectLst/>
          <a:extLst>
            <a:ext uri="{909E8E84-426E-40DD-AFC4-6F175D3DCCD1}">
              <a14:hiddenFill xmlns="" xmlns:a14="http://schemas.microsoft.com/office/drawing/2010/main">
                <a:solidFill>
                  <a:srgbClr val="99CCFF">
                    <a:alpha val="50000"/>
                  </a:srgbClr>
                </a:solidFill>
              </a14:hiddenFill>
            </a:ext>
            <a:ext uri="{91240B29-F687-4F45-9708-019B960494DF}">
              <a14:hiddenLine xmlns="" xmlns:a14="http://schemas.microsoft.com/office/drawing/2010/main" w="50800" algn="ctr">
                <a:solidFill>
                  <a:schemeClr val="folHlink"/>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lgn="ctr">
              <a:lnSpc>
                <a:spcPct val="80000"/>
              </a:lnSpc>
              <a:spcBef>
                <a:spcPct val="50000"/>
              </a:spcBef>
              <a:buClr>
                <a:schemeClr val="accent1"/>
              </a:buClr>
              <a:buSzPct val="70000"/>
              <a:buFont typeface="Monotype Sorts" charset="2"/>
              <a:buNone/>
            </a:pPr>
            <a:r>
              <a:rPr kumimoji="1" lang="zh-CN" altLang="en-US" sz="2600">
                <a:solidFill>
                  <a:srgbClr val="FF9900"/>
                </a:solidFill>
                <a:effectLst>
                  <a:outerShdw blurRad="38100" dist="38100" dir="2700000" algn="tl">
                    <a:srgbClr val="000000"/>
                  </a:outerShdw>
                </a:effectLst>
              </a:rPr>
              <a:t>必要劳动时间</a:t>
            </a:r>
            <a:r>
              <a:rPr kumimoji="1" lang="en-US" altLang="zh-CN" sz="2600">
                <a:solidFill>
                  <a:srgbClr val="FF9900"/>
                </a:solidFill>
                <a:effectLst>
                  <a:outerShdw blurRad="38100" dist="38100" dir="2700000" algn="tl">
                    <a:srgbClr val="000000"/>
                  </a:outerShdw>
                </a:effectLst>
              </a:rPr>
              <a:t>3</a:t>
            </a:r>
          </a:p>
        </p:txBody>
      </p:sp>
      <p:sp>
        <p:nvSpPr>
          <p:cNvPr id="193576" name="Text Box 40"/>
          <p:cNvSpPr txBox="1">
            <a:spLocks noChangeArrowheads="1"/>
          </p:cNvSpPr>
          <p:nvPr/>
        </p:nvSpPr>
        <p:spPr bwMode="auto">
          <a:xfrm>
            <a:off x="5795963" y="5557838"/>
            <a:ext cx="2447925" cy="409575"/>
          </a:xfrm>
          <a:prstGeom prst="rect">
            <a:avLst/>
          </a:prstGeom>
          <a:noFill/>
          <a:ln>
            <a:noFill/>
          </a:ln>
          <a:effectLst/>
          <a:extLst>
            <a:ext uri="{909E8E84-426E-40DD-AFC4-6F175D3DCCD1}">
              <a14:hiddenFill xmlns="" xmlns:a14="http://schemas.microsoft.com/office/drawing/2010/main">
                <a:solidFill>
                  <a:srgbClr val="99CCFF">
                    <a:alpha val="50000"/>
                  </a:srgbClr>
                </a:solidFill>
              </a14:hiddenFill>
            </a:ext>
            <a:ext uri="{91240B29-F687-4F45-9708-019B960494DF}">
              <a14:hiddenLine xmlns="" xmlns:a14="http://schemas.microsoft.com/office/drawing/2010/main" w="50800" algn="ctr">
                <a:solidFill>
                  <a:schemeClr val="folHlink"/>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lgn="ctr">
              <a:lnSpc>
                <a:spcPct val="80000"/>
              </a:lnSpc>
              <a:spcBef>
                <a:spcPct val="50000"/>
              </a:spcBef>
              <a:buClr>
                <a:schemeClr val="accent1"/>
              </a:buClr>
              <a:buSzPct val="70000"/>
              <a:buFont typeface="Monotype Sorts" charset="2"/>
              <a:buNone/>
            </a:pPr>
            <a:r>
              <a:rPr kumimoji="1" lang="zh-CN" altLang="en-US" sz="2600">
                <a:solidFill>
                  <a:srgbClr val="FF0000"/>
                </a:solidFill>
                <a:effectLst>
                  <a:outerShdw blurRad="38100" dist="38100" dir="2700000" algn="tl">
                    <a:srgbClr val="000000"/>
                  </a:outerShdw>
                </a:effectLst>
              </a:rPr>
              <a:t>剩余劳动时间</a:t>
            </a:r>
            <a:r>
              <a:rPr kumimoji="1" lang="en-US" altLang="zh-CN" sz="2600">
                <a:solidFill>
                  <a:srgbClr val="FF0000"/>
                </a:solidFill>
                <a:effectLst>
                  <a:outerShdw blurRad="38100" dist="38100" dir="2700000" algn="tl">
                    <a:srgbClr val="000000"/>
                  </a:outerShdw>
                </a:effectLst>
              </a:rPr>
              <a:t>5</a:t>
            </a:r>
          </a:p>
        </p:txBody>
      </p:sp>
      <p:sp>
        <p:nvSpPr>
          <p:cNvPr id="193577" name="AutoShape 41"/>
          <p:cNvSpPr>
            <a:spLocks/>
          </p:cNvSpPr>
          <p:nvPr/>
        </p:nvSpPr>
        <p:spPr bwMode="auto">
          <a:xfrm rot="5400000">
            <a:off x="7117557" y="3523456"/>
            <a:ext cx="236538" cy="2016125"/>
          </a:xfrm>
          <a:prstGeom prst="leftBrace">
            <a:avLst>
              <a:gd name="adj1" fmla="val 71029"/>
              <a:gd name="adj2" fmla="val 49292"/>
            </a:avLst>
          </a:prstGeom>
          <a:noFill/>
          <a:ln w="28575">
            <a:solidFill>
              <a:schemeClr val="bg2"/>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3578" name="Text Box 42"/>
          <p:cNvSpPr txBox="1">
            <a:spLocks noChangeArrowheads="1"/>
          </p:cNvSpPr>
          <p:nvPr/>
        </p:nvSpPr>
        <p:spPr bwMode="auto">
          <a:xfrm>
            <a:off x="5508625" y="4694238"/>
            <a:ext cx="431800" cy="3841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spcBef>
                <a:spcPct val="50000"/>
              </a:spcBef>
            </a:pPr>
            <a:r>
              <a:rPr kumimoji="1" lang="en-US" altLang="zh-CN" sz="2800">
                <a:solidFill>
                  <a:srgbClr val="FF3300"/>
                </a:solidFill>
                <a:effectLst>
                  <a:outerShdw blurRad="38100" dist="38100" dir="2700000" algn="tl">
                    <a:srgbClr val="000000"/>
                  </a:outerShdw>
                </a:effectLst>
                <a:latin typeface="Times New Roman" panose="02020603050405020304" pitchFamily="18" charset="0"/>
                <a:ea typeface="宋体" panose="02010600030101010101" pitchFamily="2" charset="-122"/>
              </a:rPr>
              <a:t>3</a:t>
            </a:r>
          </a:p>
        </p:txBody>
      </p:sp>
      <p:sp>
        <p:nvSpPr>
          <p:cNvPr id="193579" name="Line 43"/>
          <p:cNvSpPr>
            <a:spLocks noChangeShapeType="1"/>
          </p:cNvSpPr>
          <p:nvPr/>
        </p:nvSpPr>
        <p:spPr bwMode="auto">
          <a:xfrm>
            <a:off x="5721350" y="4478338"/>
            <a:ext cx="0" cy="252412"/>
          </a:xfrm>
          <a:prstGeom prst="line">
            <a:avLst/>
          </a:prstGeom>
          <a:noFill/>
          <a:ln w="57150">
            <a:solidFill>
              <a:srgbClr val="B86754"/>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3580" name="Text Box 44"/>
          <p:cNvSpPr txBox="1">
            <a:spLocks noChangeArrowheads="1"/>
          </p:cNvSpPr>
          <p:nvPr/>
        </p:nvSpPr>
        <p:spPr bwMode="auto">
          <a:xfrm>
            <a:off x="5122863" y="3860800"/>
            <a:ext cx="2233612" cy="409575"/>
          </a:xfrm>
          <a:prstGeom prst="rect">
            <a:avLst/>
          </a:prstGeom>
          <a:noFill/>
          <a:ln>
            <a:noFill/>
          </a:ln>
          <a:effectLst/>
          <a:extLst>
            <a:ext uri="{909E8E84-426E-40DD-AFC4-6F175D3DCCD1}">
              <a14:hiddenFill xmlns="" xmlns:a14="http://schemas.microsoft.com/office/drawing/2010/main">
                <a:solidFill>
                  <a:srgbClr val="99CCFF">
                    <a:alpha val="50000"/>
                  </a:srgbClr>
                </a:solidFill>
              </a14:hiddenFill>
            </a:ext>
            <a:ext uri="{91240B29-F687-4F45-9708-019B960494DF}">
              <a14:hiddenLine xmlns="" xmlns:a14="http://schemas.microsoft.com/office/drawing/2010/main" w="50800">
                <a:solidFill>
                  <a:schemeClr val="folHlink"/>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lgn="ctr">
              <a:lnSpc>
                <a:spcPct val="80000"/>
              </a:lnSpc>
              <a:spcBef>
                <a:spcPct val="50000"/>
              </a:spcBef>
              <a:buClr>
                <a:schemeClr val="accent1"/>
              </a:buClr>
              <a:buSzPct val="70000"/>
              <a:buFont typeface="Monotype Sorts" charset="2"/>
              <a:buNone/>
            </a:pPr>
            <a:r>
              <a:rPr kumimoji="1" lang="zh-CN" altLang="en-US" sz="2600">
                <a:solidFill>
                  <a:srgbClr val="333333"/>
                </a:solidFill>
              </a:rPr>
              <a:t>工作日</a:t>
            </a:r>
            <a:r>
              <a:rPr kumimoji="1" lang="en-US" altLang="zh-CN" sz="2600">
                <a:solidFill>
                  <a:srgbClr val="333333"/>
                </a:solidFill>
              </a:rPr>
              <a:t>8</a:t>
            </a:r>
            <a:r>
              <a:rPr kumimoji="1" lang="zh-CN" altLang="en-US" sz="2600">
                <a:solidFill>
                  <a:srgbClr val="333333"/>
                </a:solidFill>
              </a:rPr>
              <a:t>小时</a:t>
            </a:r>
          </a:p>
        </p:txBody>
      </p:sp>
      <p:grpSp>
        <p:nvGrpSpPr>
          <p:cNvPr id="3" name="Group 56"/>
          <p:cNvGrpSpPr>
            <a:grpSpLocks/>
          </p:cNvGrpSpPr>
          <p:nvPr/>
        </p:nvGrpSpPr>
        <p:grpSpPr bwMode="auto">
          <a:xfrm>
            <a:off x="723900" y="4011613"/>
            <a:ext cx="3055938" cy="993775"/>
            <a:chOff x="385" y="2496"/>
            <a:chExt cx="1925" cy="626"/>
          </a:xfrm>
        </p:grpSpPr>
        <p:sp>
          <p:nvSpPr>
            <p:cNvPr id="193583" name="Text Box 47"/>
            <p:cNvSpPr txBox="1">
              <a:spLocks noChangeArrowheads="1"/>
            </p:cNvSpPr>
            <p:nvPr/>
          </p:nvSpPr>
          <p:spPr bwMode="auto">
            <a:xfrm>
              <a:off x="385" y="2628"/>
              <a:ext cx="384" cy="3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50000"/>
                </a:spcBef>
              </a:pPr>
              <a:r>
                <a:rPr kumimoji="1" lang="en-US" altLang="zh-CN" sz="3200" b="0">
                  <a:solidFill>
                    <a:schemeClr val="bg2"/>
                  </a:solidFill>
                  <a:effectLst>
                    <a:outerShdw blurRad="38100" dist="38100" dir="2700000" algn="tl">
                      <a:srgbClr val="000000"/>
                    </a:outerShdw>
                  </a:effectLst>
                  <a:latin typeface="Times New Roman" panose="02020603050405020304" pitchFamily="18" charset="0"/>
                  <a:ea typeface="宋体" panose="02010600030101010101" pitchFamily="2" charset="-122"/>
                </a:rPr>
                <a:t>m</a:t>
              </a:r>
              <a:r>
                <a:rPr kumimoji="1" lang="en-US" altLang="zh-CN" sz="3200" b="0">
                  <a:solidFill>
                    <a:schemeClr val="bg2"/>
                  </a:solidFill>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800" b="0">
                  <a:solidFill>
                    <a:schemeClr val="bg2"/>
                  </a:solidFill>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rPr>
                <a:t> </a:t>
              </a:r>
              <a:endParaRPr kumimoji="1" lang="en-US" altLang="zh-CN" sz="2800" b="0">
                <a:solidFill>
                  <a:schemeClr val="bg2"/>
                </a:solidFill>
                <a:effectLst>
                  <a:outerShdw blurRad="38100" dist="38100" dir="2700000" algn="tl">
                    <a:srgbClr val="000000"/>
                  </a:outerShdw>
                </a:effectLst>
                <a:latin typeface="Times New Roman" panose="02020603050405020304" pitchFamily="18" charset="0"/>
                <a:ea typeface="宋体" panose="02010600030101010101" pitchFamily="2" charset="-122"/>
              </a:endParaRPr>
            </a:p>
          </p:txBody>
        </p:sp>
        <p:sp>
          <p:nvSpPr>
            <p:cNvPr id="193584" name="Text Box 48"/>
            <p:cNvSpPr txBox="1">
              <a:spLocks noChangeArrowheads="1"/>
            </p:cNvSpPr>
            <p:nvPr/>
          </p:nvSpPr>
          <p:spPr bwMode="auto">
            <a:xfrm>
              <a:off x="673" y="2637"/>
              <a:ext cx="288" cy="3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50000"/>
                </a:spcBef>
              </a:pPr>
              <a:r>
                <a:rPr kumimoji="1" lang="en-US" altLang="zh-CN" sz="3200" b="0">
                  <a:solidFill>
                    <a:schemeClr val="bg2"/>
                  </a:solidFill>
                  <a:effectLst>
                    <a:outerShdw blurRad="38100" dist="38100" dir="2700000" algn="tl">
                      <a:srgbClr val="000000"/>
                    </a:outerShdw>
                  </a:effectLst>
                  <a:latin typeface="Times New Roman" panose="02020603050405020304" pitchFamily="18" charset="0"/>
                  <a:ea typeface="宋体" panose="02010600030101010101" pitchFamily="2" charset="-122"/>
                </a:rPr>
                <a:t>= </a:t>
              </a:r>
              <a:r>
                <a:rPr kumimoji="1" lang="en-US" altLang="zh-CN" sz="2800" b="0">
                  <a:solidFill>
                    <a:schemeClr val="bg2"/>
                  </a:solidFill>
                  <a:effectLst>
                    <a:outerShdw blurRad="38100" dist="38100" dir="2700000" algn="tl">
                      <a:srgbClr val="000000"/>
                    </a:outerShdw>
                  </a:effectLst>
                  <a:latin typeface="Times New Roman" panose="02020603050405020304" pitchFamily="18" charset="0"/>
                  <a:ea typeface="宋体" panose="02010600030101010101" pitchFamily="2" charset="-122"/>
                </a:rPr>
                <a:t>  </a:t>
              </a:r>
            </a:p>
          </p:txBody>
        </p:sp>
        <p:sp>
          <p:nvSpPr>
            <p:cNvPr id="193585" name="Text Box 49"/>
            <p:cNvSpPr txBox="1">
              <a:spLocks noChangeArrowheads="1"/>
            </p:cNvSpPr>
            <p:nvPr/>
          </p:nvSpPr>
          <p:spPr bwMode="auto">
            <a:xfrm>
              <a:off x="865" y="2496"/>
              <a:ext cx="726" cy="32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50000"/>
                </a:spcBef>
              </a:pPr>
              <a:r>
                <a:rPr kumimoji="1" lang="en-US" altLang="zh-CN" sz="2800">
                  <a:solidFill>
                    <a:schemeClr val="bg2"/>
                  </a:solidFill>
                  <a:effectLst>
                    <a:outerShdw blurRad="38100" dist="38100" dir="2700000" algn="tl">
                      <a:srgbClr val="000000"/>
                    </a:outerShdw>
                  </a:effectLst>
                  <a:latin typeface="楷体_GB2312" pitchFamily="49" charset="-122"/>
                  <a:ea typeface="楷体_GB2312" pitchFamily="49" charset="-122"/>
                </a:rPr>
                <a:t>4</a:t>
              </a:r>
              <a:r>
                <a:rPr kumimoji="1" lang="zh-CN" altLang="en-US" sz="2800">
                  <a:solidFill>
                    <a:schemeClr val="bg2"/>
                  </a:solidFill>
                  <a:effectLst>
                    <a:outerShdw blurRad="38100" dist="38100" dir="2700000" algn="tl">
                      <a:srgbClr val="000000"/>
                    </a:outerShdw>
                  </a:effectLst>
                  <a:latin typeface="楷体_GB2312" pitchFamily="49" charset="-122"/>
                  <a:ea typeface="楷体_GB2312" pitchFamily="49" charset="-122"/>
                </a:rPr>
                <a:t>小时 </a:t>
              </a:r>
            </a:p>
          </p:txBody>
        </p:sp>
        <p:sp>
          <p:nvSpPr>
            <p:cNvPr id="193586" name="Text Box 50"/>
            <p:cNvSpPr txBox="1">
              <a:spLocks noChangeArrowheads="1"/>
            </p:cNvSpPr>
            <p:nvPr/>
          </p:nvSpPr>
          <p:spPr bwMode="auto">
            <a:xfrm>
              <a:off x="1484" y="2628"/>
              <a:ext cx="288" cy="3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50000"/>
                </a:spcBef>
              </a:pPr>
              <a:r>
                <a:rPr kumimoji="1" lang="en-US" altLang="zh-CN" sz="3200" b="0">
                  <a:solidFill>
                    <a:schemeClr val="bg2"/>
                  </a:solidFill>
                  <a:effectLst>
                    <a:outerShdw blurRad="38100" dist="38100" dir="2700000" algn="tl">
                      <a:srgbClr val="000000"/>
                    </a:outerShdw>
                  </a:effectLst>
                  <a:latin typeface="Times New Roman" panose="02020603050405020304" pitchFamily="18" charset="0"/>
                  <a:ea typeface="宋体" panose="02010600030101010101" pitchFamily="2" charset="-122"/>
                </a:rPr>
                <a:t>=</a:t>
              </a:r>
            </a:p>
          </p:txBody>
        </p:sp>
        <p:sp>
          <p:nvSpPr>
            <p:cNvPr id="193587" name="Text Box 51"/>
            <p:cNvSpPr txBox="1">
              <a:spLocks noChangeArrowheads="1"/>
            </p:cNvSpPr>
            <p:nvPr/>
          </p:nvSpPr>
          <p:spPr bwMode="auto">
            <a:xfrm>
              <a:off x="1610" y="2628"/>
              <a:ext cx="700" cy="32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50000"/>
                </a:spcBef>
              </a:pPr>
              <a:r>
                <a:rPr kumimoji="1" lang="en-US" altLang="zh-CN" sz="2800">
                  <a:solidFill>
                    <a:schemeClr val="bg2"/>
                  </a:solidFill>
                  <a:effectLst>
                    <a:outerShdw blurRad="38100" dist="38100" dir="2700000" algn="tl">
                      <a:srgbClr val="000000"/>
                    </a:outerShdw>
                  </a:effectLst>
                  <a:latin typeface="Times New Roman" panose="02020603050405020304" pitchFamily="18" charset="0"/>
                  <a:ea typeface="宋体" panose="02010600030101010101" pitchFamily="2" charset="-122"/>
                </a:rPr>
                <a:t> </a:t>
              </a:r>
              <a:r>
                <a:rPr kumimoji="1" lang="en-US" altLang="zh-CN" sz="2800">
                  <a:solidFill>
                    <a:schemeClr val="bg2"/>
                  </a:solidFill>
                  <a:effectLst>
                    <a:outerShdw blurRad="38100" dist="38100" dir="2700000" algn="tl">
                      <a:srgbClr val="000000"/>
                    </a:outerShdw>
                  </a:effectLst>
                  <a:latin typeface="楷体_GB2312" pitchFamily="49" charset="-122"/>
                  <a:ea typeface="楷体_GB2312" pitchFamily="49" charset="-122"/>
                </a:rPr>
                <a:t>100%</a:t>
              </a:r>
            </a:p>
          </p:txBody>
        </p:sp>
        <p:sp>
          <p:nvSpPr>
            <p:cNvPr id="193588" name="Text Box 52"/>
            <p:cNvSpPr txBox="1">
              <a:spLocks noChangeArrowheads="1"/>
            </p:cNvSpPr>
            <p:nvPr/>
          </p:nvSpPr>
          <p:spPr bwMode="auto">
            <a:xfrm>
              <a:off x="865" y="2795"/>
              <a:ext cx="726" cy="32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pPr>
              <a:r>
                <a:rPr kumimoji="1" lang="en-US" altLang="zh-CN" sz="2800">
                  <a:solidFill>
                    <a:schemeClr val="bg2"/>
                  </a:solidFill>
                  <a:effectLst>
                    <a:outerShdw blurRad="38100" dist="38100" dir="2700000" algn="tl">
                      <a:srgbClr val="000000"/>
                    </a:outerShdw>
                  </a:effectLst>
                  <a:latin typeface="楷体_GB2312" pitchFamily="49" charset="-122"/>
                  <a:ea typeface="楷体_GB2312" pitchFamily="49" charset="-122"/>
                </a:rPr>
                <a:t>4</a:t>
              </a:r>
              <a:r>
                <a:rPr kumimoji="1" lang="zh-CN" altLang="en-US" sz="2800">
                  <a:solidFill>
                    <a:schemeClr val="bg2"/>
                  </a:solidFill>
                  <a:effectLst>
                    <a:outerShdw blurRad="38100" dist="38100" dir="2700000" algn="tl">
                      <a:srgbClr val="000000"/>
                    </a:outerShdw>
                  </a:effectLst>
                  <a:latin typeface="楷体_GB2312" pitchFamily="49" charset="-122"/>
                  <a:ea typeface="楷体_GB2312" pitchFamily="49" charset="-122"/>
                </a:rPr>
                <a:t>小时</a:t>
              </a:r>
            </a:p>
          </p:txBody>
        </p:sp>
        <p:sp>
          <p:nvSpPr>
            <p:cNvPr id="193589" name="Line 53"/>
            <p:cNvSpPr>
              <a:spLocks noChangeShapeType="1"/>
            </p:cNvSpPr>
            <p:nvPr/>
          </p:nvSpPr>
          <p:spPr bwMode="auto">
            <a:xfrm>
              <a:off x="913" y="2820"/>
              <a:ext cx="576" cy="0"/>
            </a:xfrm>
            <a:prstGeom prst="line">
              <a:avLst/>
            </a:prstGeom>
            <a:noFill/>
            <a:ln w="25400">
              <a:solidFill>
                <a:schemeClr val="bg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sp>
        <p:nvSpPr>
          <p:cNvPr id="193590" name="AutoShape 54"/>
          <p:cNvSpPr>
            <a:spLocks/>
          </p:cNvSpPr>
          <p:nvPr/>
        </p:nvSpPr>
        <p:spPr bwMode="auto">
          <a:xfrm rot="5400000">
            <a:off x="5101432" y="3523456"/>
            <a:ext cx="236538" cy="2016125"/>
          </a:xfrm>
          <a:prstGeom prst="leftBrace">
            <a:avLst>
              <a:gd name="adj1" fmla="val 71029"/>
              <a:gd name="adj2" fmla="val 49292"/>
            </a:avLst>
          </a:prstGeom>
          <a:noFill/>
          <a:ln w="28575">
            <a:solidFill>
              <a:schemeClr val="bg2"/>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3594" name="Rectangle 58"/>
          <p:cNvSpPr>
            <a:spLocks noGrp="1" noChangeArrowheads="1"/>
          </p:cNvSpPr>
          <p:nvPr>
            <p:ph type="body" idx="1"/>
          </p:nvPr>
        </p:nvSpPr>
        <p:spPr>
          <a:xfrm>
            <a:off x="107950" y="1341438"/>
            <a:ext cx="8507413" cy="2044700"/>
          </a:xfrm>
          <a:noFill/>
          <a:ln/>
          <a:extLst>
            <a:ext uri="{91240B29-F687-4F45-9708-019B960494DF}">
              <a14:hiddenLine xmlns="" xmlns:a14="http://schemas.microsoft.com/office/drawing/2010/main" w="9525" cap="flat" cmpd="sng" algn="ctr">
                <a:solidFill>
                  <a:schemeClr val="tx1"/>
                </a:solidFill>
                <a:prstDash val="solid"/>
                <a:miter lim="800000"/>
                <a:headEnd/>
                <a:tailEnd/>
              </a14:hiddenLine>
            </a:ext>
          </a:extLst>
        </p:spPr>
        <p:txBody>
          <a:bodyPr/>
          <a:lstStyle/>
          <a:p>
            <a:pPr algn="just">
              <a:lnSpc>
                <a:spcPct val="115000"/>
              </a:lnSpc>
            </a:pPr>
            <a:r>
              <a:rPr lang="en-US" altLang="zh-CN" sz="2800" dirty="0"/>
              <a:t>       </a:t>
            </a:r>
            <a:r>
              <a:rPr lang="en-US" altLang="zh-CN" sz="2800" dirty="0" smtClean="0"/>
              <a:t> </a:t>
            </a:r>
            <a:r>
              <a:rPr lang="zh-CN" altLang="en-US" sz="2800" dirty="0"/>
              <a:t>在工作日长度不变的条件下，由于缩短必要劳动时间从而相对延长剩余劳动时间而生产的剩余价值，叫</a:t>
            </a:r>
            <a:r>
              <a:rPr lang="zh-CN" altLang="en-US" sz="2800" dirty="0">
                <a:solidFill>
                  <a:srgbClr val="990000"/>
                </a:solidFill>
              </a:rPr>
              <a:t>相对剩余价值</a:t>
            </a:r>
            <a:r>
              <a:rPr lang="zh-CN" altLang="en-US" sz="2800" dirty="0"/>
              <a:t>，用这种方法提高剥削程度，叫</a:t>
            </a:r>
            <a:r>
              <a:rPr lang="zh-CN" altLang="en-US" sz="2800" dirty="0">
                <a:solidFill>
                  <a:srgbClr val="990000"/>
                </a:solidFill>
              </a:rPr>
              <a:t>相对剩余价值的生产</a:t>
            </a:r>
            <a:r>
              <a:rPr lang="zh-CN" altLang="en-US" sz="2800" dirty="0"/>
              <a:t>。        </a:t>
            </a:r>
          </a:p>
        </p:txBody>
      </p:sp>
      <p:sp>
        <p:nvSpPr>
          <p:cNvPr id="39" name="Rectangle 2"/>
          <p:cNvSpPr>
            <a:spLocks noGrp="1" noChangeArrowheads="1"/>
          </p:cNvSpPr>
          <p:nvPr>
            <p:ph type="title"/>
          </p:nvPr>
        </p:nvSpPr>
        <p:spPr>
          <a:xfrm>
            <a:off x="983410" y="474663"/>
            <a:ext cx="5089585" cy="790575"/>
          </a:xfrm>
          <a:solidFill>
            <a:schemeClr val="accent3">
              <a:lumMod val="65000"/>
            </a:schemeClr>
          </a:solidFill>
          <a:scene3d>
            <a:camera prst="orthographicFront"/>
            <a:lightRig rig="threePt" dir="t"/>
          </a:scene3d>
          <a:sp3d>
            <a:bevelT/>
          </a:sp3d>
        </p:spPr>
        <p:style>
          <a:lnRef idx="1">
            <a:schemeClr val="accent5"/>
          </a:lnRef>
          <a:fillRef idx="2">
            <a:schemeClr val="accent5"/>
          </a:fillRef>
          <a:effectRef idx="1">
            <a:schemeClr val="accent5"/>
          </a:effectRef>
          <a:fontRef idx="minor">
            <a:schemeClr val="dk1"/>
          </a:fontRef>
        </p:style>
        <p:txBody>
          <a:bodyPr/>
          <a:lstStyle/>
          <a:p>
            <a:r>
              <a:rPr lang="zh-CN" altLang="en-US" sz="3200" dirty="0" smtClean="0">
                <a:latin typeface="隶书" panose="02010509060101010101" pitchFamily="49" charset="-122"/>
                <a:ea typeface="隶书" panose="02010509060101010101" pitchFamily="49" charset="-122"/>
              </a:rPr>
              <a:t> ２</a:t>
            </a:r>
            <a:r>
              <a:rPr lang="en-US" altLang="zh-CN" sz="3200" dirty="0" smtClean="0">
                <a:latin typeface="隶书" panose="02010509060101010101" pitchFamily="49" charset="-122"/>
                <a:ea typeface="隶书" panose="02010509060101010101" pitchFamily="49" charset="-122"/>
              </a:rPr>
              <a:t>.</a:t>
            </a:r>
            <a:r>
              <a:rPr lang="zh-CN" altLang="en-US" sz="3200" dirty="0">
                <a:latin typeface="隶书" panose="02010509060101010101" pitchFamily="49" charset="-122"/>
                <a:ea typeface="隶书" panose="02010509060101010101" pitchFamily="49" charset="-122"/>
              </a:rPr>
              <a:t>相</a:t>
            </a:r>
            <a:r>
              <a:rPr lang="zh-CN" altLang="en-US" sz="3200" dirty="0" smtClean="0">
                <a:latin typeface="隶书" panose="02010509060101010101" pitchFamily="49" charset="-122"/>
                <a:ea typeface="隶书" panose="02010509060101010101" pitchFamily="49" charset="-122"/>
              </a:rPr>
              <a:t>对剩余价值的生产</a:t>
            </a:r>
            <a:endParaRPr lang="zh-CN" altLang="en-US" sz="3600" dirty="0">
              <a:latin typeface="隶书" panose="02010509060101010101" pitchFamily="49" charset="-122"/>
              <a:ea typeface="隶书" panose="02010509060101010101" pitchFamily="49" charset="-122"/>
            </a:endParaRPr>
          </a:p>
        </p:txBody>
      </p:sp>
    </p:spTree>
    <p:extLst>
      <p:ext uri="{BB962C8B-B14F-4D97-AF65-F5344CB8AC3E}">
        <p14:creationId xmlns="" xmlns:p14="http://schemas.microsoft.com/office/powerpoint/2010/main" val="373639960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193579"/>
                                        </p:tgtEl>
                                        <p:attrNameLst>
                                          <p:attrName>style.visibility</p:attrName>
                                        </p:attrNameLst>
                                      </p:cBhvr>
                                      <p:to>
                                        <p:strVal val="visible"/>
                                      </p:to>
                                    </p:set>
                                    <p:anim calcmode="lin" valueType="num">
                                      <p:cBhvr>
                                        <p:cTn id="7" dur="1000" fill="hold"/>
                                        <p:tgtEl>
                                          <p:spTgt spid="193579"/>
                                        </p:tgtEl>
                                        <p:attrNameLst>
                                          <p:attrName>ppt_x</p:attrName>
                                        </p:attrNameLst>
                                      </p:cBhvr>
                                      <p:tavLst>
                                        <p:tav tm="0">
                                          <p:val>
                                            <p:strVal val="#ppt_x-.2"/>
                                          </p:val>
                                        </p:tav>
                                        <p:tav tm="100000">
                                          <p:val>
                                            <p:strVal val="#ppt_x"/>
                                          </p:val>
                                        </p:tav>
                                      </p:tavLst>
                                    </p:anim>
                                    <p:anim calcmode="lin" valueType="num">
                                      <p:cBhvr>
                                        <p:cTn id="8" dur="1000" fill="hold"/>
                                        <p:tgtEl>
                                          <p:spTgt spid="193579"/>
                                        </p:tgtEl>
                                        <p:attrNameLst>
                                          <p:attrName>ppt_y</p:attrName>
                                        </p:attrNameLst>
                                      </p:cBhvr>
                                      <p:tavLst>
                                        <p:tav tm="0">
                                          <p:val>
                                            <p:strVal val="#ppt_y"/>
                                          </p:val>
                                        </p:tav>
                                        <p:tav tm="100000">
                                          <p:val>
                                            <p:strVal val="#ppt_y"/>
                                          </p:val>
                                        </p:tav>
                                      </p:tavLst>
                                    </p:anim>
                                    <p:animEffect transition="in" filter="wipe(right)" prLst="gradientSize: 0.1">
                                      <p:cBhvr>
                                        <p:cTn id="9" dur="1000"/>
                                        <p:tgtEl>
                                          <p:spTgt spid="193579"/>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17" presetClass="entr" presetSubtype="2" fill="hold" grpId="0" nodeType="clickEffect">
                                  <p:stCondLst>
                                    <p:cond delay="0"/>
                                  </p:stCondLst>
                                  <p:childTnLst>
                                    <p:set>
                                      <p:cBhvr>
                                        <p:cTn id="13" dur="1" fill="hold">
                                          <p:stCondLst>
                                            <p:cond delay="0"/>
                                          </p:stCondLst>
                                        </p:cTn>
                                        <p:tgtEl>
                                          <p:spTgt spid="193566"/>
                                        </p:tgtEl>
                                        <p:attrNameLst>
                                          <p:attrName>style.visibility</p:attrName>
                                        </p:attrNameLst>
                                      </p:cBhvr>
                                      <p:to>
                                        <p:strVal val="visible"/>
                                      </p:to>
                                    </p:set>
                                    <p:anim calcmode="lin" valueType="num">
                                      <p:cBhvr>
                                        <p:cTn id="14" dur="500" fill="hold"/>
                                        <p:tgtEl>
                                          <p:spTgt spid="193566"/>
                                        </p:tgtEl>
                                        <p:attrNameLst>
                                          <p:attrName>ppt_x</p:attrName>
                                        </p:attrNameLst>
                                      </p:cBhvr>
                                      <p:tavLst>
                                        <p:tav tm="0">
                                          <p:val>
                                            <p:strVal val="#ppt_x+#ppt_w/2"/>
                                          </p:val>
                                        </p:tav>
                                        <p:tav tm="100000">
                                          <p:val>
                                            <p:strVal val="#ppt_x"/>
                                          </p:val>
                                        </p:tav>
                                      </p:tavLst>
                                    </p:anim>
                                    <p:anim calcmode="lin" valueType="num">
                                      <p:cBhvr>
                                        <p:cTn id="15" dur="500" fill="hold"/>
                                        <p:tgtEl>
                                          <p:spTgt spid="193566"/>
                                        </p:tgtEl>
                                        <p:attrNameLst>
                                          <p:attrName>ppt_y</p:attrName>
                                        </p:attrNameLst>
                                      </p:cBhvr>
                                      <p:tavLst>
                                        <p:tav tm="0">
                                          <p:val>
                                            <p:strVal val="#ppt_y"/>
                                          </p:val>
                                        </p:tav>
                                        <p:tav tm="100000">
                                          <p:val>
                                            <p:strVal val="#ppt_y"/>
                                          </p:val>
                                        </p:tav>
                                      </p:tavLst>
                                    </p:anim>
                                    <p:anim calcmode="lin" valueType="num">
                                      <p:cBhvr>
                                        <p:cTn id="16" dur="500" fill="hold"/>
                                        <p:tgtEl>
                                          <p:spTgt spid="193566"/>
                                        </p:tgtEl>
                                        <p:attrNameLst>
                                          <p:attrName>ppt_w</p:attrName>
                                        </p:attrNameLst>
                                      </p:cBhvr>
                                      <p:tavLst>
                                        <p:tav tm="0">
                                          <p:val>
                                            <p:fltVal val="0"/>
                                          </p:val>
                                        </p:tav>
                                        <p:tav tm="100000">
                                          <p:val>
                                            <p:strVal val="#ppt_w"/>
                                          </p:val>
                                        </p:tav>
                                      </p:tavLst>
                                    </p:anim>
                                    <p:anim calcmode="lin" valueType="num">
                                      <p:cBhvr>
                                        <p:cTn id="17" dur="500" fill="hold"/>
                                        <p:tgtEl>
                                          <p:spTgt spid="193566"/>
                                        </p:tgtEl>
                                        <p:attrNameLst>
                                          <p:attrName>ppt_h</p:attrName>
                                        </p:attrNameLst>
                                      </p:cBhvr>
                                      <p:tavLst>
                                        <p:tav tm="0">
                                          <p:val>
                                            <p:strVal val="#ppt_h"/>
                                          </p:val>
                                        </p:tav>
                                        <p:tav tm="100000">
                                          <p:val>
                                            <p:strVal val="#ppt_h"/>
                                          </p:val>
                                        </p:tav>
                                      </p:tavLst>
                                    </p:anim>
                                  </p:childTnLst>
                                </p:cTn>
                              </p:par>
                            </p:childTnLst>
                          </p:cTn>
                        </p:par>
                        <p:par>
                          <p:cTn id="18" fill="hold" nodeType="afterGroup">
                            <p:stCondLst>
                              <p:cond delay="500"/>
                            </p:stCondLst>
                            <p:childTnLst>
                              <p:par>
                                <p:cTn id="19" presetID="1" presetClass="entr" presetSubtype="0" fill="hold" grpId="0" nodeType="afterEffect">
                                  <p:stCondLst>
                                    <p:cond delay="0"/>
                                  </p:stCondLst>
                                  <p:childTnLst>
                                    <p:set>
                                      <p:cBhvr>
                                        <p:cTn id="20" dur="1" fill="hold">
                                          <p:stCondLst>
                                            <p:cond delay="499"/>
                                          </p:stCondLst>
                                        </p:cTn>
                                        <p:tgtEl>
                                          <p:spTgt spid="193578"/>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7" presetClass="entr" presetSubtype="8" fill="hold" grpId="0" nodeType="clickEffect">
                                  <p:stCondLst>
                                    <p:cond delay="0"/>
                                  </p:stCondLst>
                                  <p:childTnLst>
                                    <p:set>
                                      <p:cBhvr>
                                        <p:cTn id="24" dur="1" fill="hold">
                                          <p:stCondLst>
                                            <p:cond delay="0"/>
                                          </p:stCondLst>
                                        </p:cTn>
                                        <p:tgtEl>
                                          <p:spTgt spid="193571"/>
                                        </p:tgtEl>
                                        <p:attrNameLst>
                                          <p:attrName>style.visibility</p:attrName>
                                        </p:attrNameLst>
                                      </p:cBhvr>
                                      <p:to>
                                        <p:strVal val="visible"/>
                                      </p:to>
                                    </p:set>
                                    <p:anim calcmode="lin" valueType="num">
                                      <p:cBhvr>
                                        <p:cTn id="25" dur="500" fill="hold"/>
                                        <p:tgtEl>
                                          <p:spTgt spid="193571"/>
                                        </p:tgtEl>
                                        <p:attrNameLst>
                                          <p:attrName>ppt_x</p:attrName>
                                        </p:attrNameLst>
                                      </p:cBhvr>
                                      <p:tavLst>
                                        <p:tav tm="0">
                                          <p:val>
                                            <p:strVal val="#ppt_x-#ppt_w/2"/>
                                          </p:val>
                                        </p:tav>
                                        <p:tav tm="100000">
                                          <p:val>
                                            <p:strVal val="#ppt_x"/>
                                          </p:val>
                                        </p:tav>
                                      </p:tavLst>
                                    </p:anim>
                                    <p:anim calcmode="lin" valueType="num">
                                      <p:cBhvr>
                                        <p:cTn id="26" dur="500" fill="hold"/>
                                        <p:tgtEl>
                                          <p:spTgt spid="193571"/>
                                        </p:tgtEl>
                                        <p:attrNameLst>
                                          <p:attrName>ppt_y</p:attrName>
                                        </p:attrNameLst>
                                      </p:cBhvr>
                                      <p:tavLst>
                                        <p:tav tm="0">
                                          <p:val>
                                            <p:strVal val="#ppt_y"/>
                                          </p:val>
                                        </p:tav>
                                        <p:tav tm="100000">
                                          <p:val>
                                            <p:strVal val="#ppt_y"/>
                                          </p:val>
                                        </p:tav>
                                      </p:tavLst>
                                    </p:anim>
                                    <p:anim calcmode="lin" valueType="num">
                                      <p:cBhvr>
                                        <p:cTn id="27" dur="500" fill="hold"/>
                                        <p:tgtEl>
                                          <p:spTgt spid="193571"/>
                                        </p:tgtEl>
                                        <p:attrNameLst>
                                          <p:attrName>ppt_w</p:attrName>
                                        </p:attrNameLst>
                                      </p:cBhvr>
                                      <p:tavLst>
                                        <p:tav tm="0">
                                          <p:val>
                                            <p:fltVal val="0"/>
                                          </p:val>
                                        </p:tav>
                                        <p:tav tm="100000">
                                          <p:val>
                                            <p:strVal val="#ppt_w"/>
                                          </p:val>
                                        </p:tav>
                                      </p:tavLst>
                                    </p:anim>
                                    <p:anim calcmode="lin" valueType="num">
                                      <p:cBhvr>
                                        <p:cTn id="28" dur="500" fill="hold"/>
                                        <p:tgtEl>
                                          <p:spTgt spid="193571"/>
                                        </p:tgtEl>
                                        <p:attrNameLst>
                                          <p:attrName>ppt_h</p:attrName>
                                        </p:attrNameLst>
                                      </p:cBhvr>
                                      <p:tavLst>
                                        <p:tav tm="0">
                                          <p:val>
                                            <p:strVal val="#ppt_h"/>
                                          </p:val>
                                        </p:tav>
                                        <p:tav tm="100000">
                                          <p:val>
                                            <p:strVal val="#ppt_h"/>
                                          </p:val>
                                        </p:tav>
                                      </p:tavLst>
                                    </p:anim>
                                  </p:childTnLst>
                                </p:cTn>
                              </p:par>
                            </p:childTnLst>
                          </p:cTn>
                        </p:par>
                        <p:par>
                          <p:cTn id="29" fill="hold" nodeType="afterGroup">
                            <p:stCondLst>
                              <p:cond delay="500"/>
                            </p:stCondLst>
                            <p:childTnLst>
                              <p:par>
                                <p:cTn id="30" presetID="22" presetClass="entr" presetSubtype="1" fill="hold" grpId="0" nodeType="afterEffect">
                                  <p:stCondLst>
                                    <p:cond delay="0"/>
                                  </p:stCondLst>
                                  <p:childTnLst>
                                    <p:set>
                                      <p:cBhvr>
                                        <p:cTn id="31" dur="1" fill="hold">
                                          <p:stCondLst>
                                            <p:cond delay="0"/>
                                          </p:stCondLst>
                                        </p:cTn>
                                        <p:tgtEl>
                                          <p:spTgt spid="193575"/>
                                        </p:tgtEl>
                                        <p:attrNameLst>
                                          <p:attrName>style.visibility</p:attrName>
                                        </p:attrNameLst>
                                      </p:cBhvr>
                                      <p:to>
                                        <p:strVal val="visible"/>
                                      </p:to>
                                    </p:set>
                                    <p:animEffect transition="in" filter="wipe(up)">
                                      <p:cBhvr>
                                        <p:cTn id="32" dur="500"/>
                                        <p:tgtEl>
                                          <p:spTgt spid="193575"/>
                                        </p:tgtEl>
                                      </p:cBhvr>
                                    </p:animEffect>
                                  </p:childTnLst>
                                </p:cTn>
                              </p:par>
                            </p:childTnLst>
                          </p:cTn>
                        </p:par>
                        <p:par>
                          <p:cTn id="33" fill="hold" nodeType="afterGroup">
                            <p:stCondLst>
                              <p:cond delay="1000"/>
                            </p:stCondLst>
                            <p:childTnLst>
                              <p:par>
                                <p:cTn id="34" presetID="17" presetClass="entr" presetSubtype="8" fill="hold" grpId="0" nodeType="afterEffect">
                                  <p:stCondLst>
                                    <p:cond delay="1000"/>
                                  </p:stCondLst>
                                  <p:childTnLst>
                                    <p:set>
                                      <p:cBhvr>
                                        <p:cTn id="35" dur="1" fill="hold">
                                          <p:stCondLst>
                                            <p:cond delay="0"/>
                                          </p:stCondLst>
                                        </p:cTn>
                                        <p:tgtEl>
                                          <p:spTgt spid="193567"/>
                                        </p:tgtEl>
                                        <p:attrNameLst>
                                          <p:attrName>style.visibility</p:attrName>
                                        </p:attrNameLst>
                                      </p:cBhvr>
                                      <p:to>
                                        <p:strVal val="visible"/>
                                      </p:to>
                                    </p:set>
                                    <p:anim calcmode="lin" valueType="num">
                                      <p:cBhvr>
                                        <p:cTn id="36" dur="500" fill="hold"/>
                                        <p:tgtEl>
                                          <p:spTgt spid="193567"/>
                                        </p:tgtEl>
                                        <p:attrNameLst>
                                          <p:attrName>ppt_x</p:attrName>
                                        </p:attrNameLst>
                                      </p:cBhvr>
                                      <p:tavLst>
                                        <p:tav tm="0">
                                          <p:val>
                                            <p:strVal val="#ppt_x-#ppt_w/2"/>
                                          </p:val>
                                        </p:tav>
                                        <p:tav tm="100000">
                                          <p:val>
                                            <p:strVal val="#ppt_x"/>
                                          </p:val>
                                        </p:tav>
                                      </p:tavLst>
                                    </p:anim>
                                    <p:anim calcmode="lin" valueType="num">
                                      <p:cBhvr>
                                        <p:cTn id="37" dur="500" fill="hold"/>
                                        <p:tgtEl>
                                          <p:spTgt spid="193567"/>
                                        </p:tgtEl>
                                        <p:attrNameLst>
                                          <p:attrName>ppt_y</p:attrName>
                                        </p:attrNameLst>
                                      </p:cBhvr>
                                      <p:tavLst>
                                        <p:tav tm="0">
                                          <p:val>
                                            <p:strVal val="#ppt_y"/>
                                          </p:val>
                                        </p:tav>
                                        <p:tav tm="100000">
                                          <p:val>
                                            <p:strVal val="#ppt_y"/>
                                          </p:val>
                                        </p:tav>
                                      </p:tavLst>
                                    </p:anim>
                                    <p:anim calcmode="lin" valueType="num">
                                      <p:cBhvr>
                                        <p:cTn id="38" dur="500" fill="hold"/>
                                        <p:tgtEl>
                                          <p:spTgt spid="193567"/>
                                        </p:tgtEl>
                                        <p:attrNameLst>
                                          <p:attrName>ppt_w</p:attrName>
                                        </p:attrNameLst>
                                      </p:cBhvr>
                                      <p:tavLst>
                                        <p:tav tm="0">
                                          <p:val>
                                            <p:fltVal val="0"/>
                                          </p:val>
                                        </p:tav>
                                        <p:tav tm="100000">
                                          <p:val>
                                            <p:strVal val="#ppt_w"/>
                                          </p:val>
                                        </p:tav>
                                      </p:tavLst>
                                    </p:anim>
                                    <p:anim calcmode="lin" valueType="num">
                                      <p:cBhvr>
                                        <p:cTn id="39" dur="500" fill="hold"/>
                                        <p:tgtEl>
                                          <p:spTgt spid="193567"/>
                                        </p:tgtEl>
                                        <p:attrNameLst>
                                          <p:attrName>ppt_h</p:attrName>
                                        </p:attrNameLst>
                                      </p:cBhvr>
                                      <p:tavLst>
                                        <p:tav tm="0">
                                          <p:val>
                                            <p:strVal val="#ppt_h"/>
                                          </p:val>
                                        </p:tav>
                                        <p:tav tm="100000">
                                          <p:val>
                                            <p:strVal val="#ppt_h"/>
                                          </p:val>
                                        </p:tav>
                                      </p:tavLst>
                                    </p:anim>
                                  </p:childTnLst>
                                </p:cTn>
                              </p:par>
                            </p:childTnLst>
                          </p:cTn>
                        </p:par>
                        <p:par>
                          <p:cTn id="40" fill="hold" nodeType="afterGroup">
                            <p:stCondLst>
                              <p:cond delay="2500"/>
                            </p:stCondLst>
                            <p:childTnLst>
                              <p:par>
                                <p:cTn id="41" presetID="22" presetClass="entr" presetSubtype="1" fill="hold" grpId="0" nodeType="afterEffect">
                                  <p:stCondLst>
                                    <p:cond delay="0"/>
                                  </p:stCondLst>
                                  <p:childTnLst>
                                    <p:set>
                                      <p:cBhvr>
                                        <p:cTn id="42" dur="1" fill="hold">
                                          <p:stCondLst>
                                            <p:cond delay="0"/>
                                          </p:stCondLst>
                                        </p:cTn>
                                        <p:tgtEl>
                                          <p:spTgt spid="193576"/>
                                        </p:tgtEl>
                                        <p:attrNameLst>
                                          <p:attrName>style.visibility</p:attrName>
                                        </p:attrNameLst>
                                      </p:cBhvr>
                                      <p:to>
                                        <p:strVal val="visible"/>
                                      </p:to>
                                    </p:set>
                                    <p:animEffect transition="in" filter="wipe(up)">
                                      <p:cBhvr>
                                        <p:cTn id="43" dur="500"/>
                                        <p:tgtEl>
                                          <p:spTgt spid="193576"/>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8" fill="hold" nodeType="clickEffect">
                                  <p:stCondLst>
                                    <p:cond delay="0"/>
                                  </p:stCondLst>
                                  <p:childTnLst>
                                    <p:set>
                                      <p:cBhvr>
                                        <p:cTn id="47" dur="1" fill="hold">
                                          <p:stCondLst>
                                            <p:cond delay="0"/>
                                          </p:stCondLst>
                                        </p:cTn>
                                        <p:tgtEl>
                                          <p:spTgt spid="2"/>
                                        </p:tgtEl>
                                        <p:attrNameLst>
                                          <p:attrName>style.visibility</p:attrName>
                                        </p:attrNameLst>
                                      </p:cBhvr>
                                      <p:to>
                                        <p:strVal val="visible"/>
                                      </p:to>
                                    </p:set>
                                    <p:animEffect transition="in" filter="wipe(left)">
                                      <p:cBhvr>
                                        <p:cTn id="48"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566" grpId="0" animBg="1"/>
      <p:bldP spid="193567" grpId="0" animBg="1"/>
      <p:bldP spid="193571" grpId="0" animBg="1"/>
      <p:bldP spid="193575" grpId="0" autoUpdateAnimBg="0"/>
      <p:bldP spid="193576" grpId="0" autoUpdateAnimBg="0"/>
      <p:bldP spid="193578" grpId="0" autoUpdateAnimBg="0"/>
      <p:bldP spid="193579" grpId="0" animBg="1"/>
    </p:bld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87747" name="Rectangle 3"/>
          <p:cNvSpPr>
            <a:spLocks noGrp="1" noChangeArrowheads="1"/>
          </p:cNvSpPr>
          <p:nvPr>
            <p:ph type="body" idx="1"/>
          </p:nvPr>
        </p:nvSpPr>
        <p:spPr>
          <a:xfrm>
            <a:off x="827584" y="692696"/>
            <a:ext cx="7921128" cy="5518627"/>
          </a:xfrm>
          <a:noFill/>
        </p:spPr>
        <p:txBody>
          <a:bodyPr wrap="square">
            <a:spAutoFit/>
          </a:bodyPr>
          <a:lstStyle/>
          <a:p>
            <a:pPr algn="just">
              <a:lnSpc>
                <a:spcPct val="115000"/>
              </a:lnSpc>
              <a:spcBef>
                <a:spcPct val="40000"/>
              </a:spcBef>
            </a:pPr>
            <a:r>
              <a:rPr lang="en-US" altLang="zh-CN" sz="2800" b="1" dirty="0"/>
              <a:t>   </a:t>
            </a:r>
            <a:r>
              <a:rPr lang="zh-CN" altLang="en-US" sz="2800" b="1" dirty="0" smtClean="0">
                <a:solidFill>
                  <a:srgbClr val="C00000"/>
                </a:solidFill>
              </a:rPr>
              <a:t>小结：</a:t>
            </a:r>
            <a:r>
              <a:rPr lang="zh-CN" altLang="en-US" sz="2800" b="1" u="sng" dirty="0" smtClean="0"/>
              <a:t>剩余价值</a:t>
            </a:r>
            <a:r>
              <a:rPr lang="zh-CN" altLang="en-US" sz="2800" b="1" u="sng" dirty="0"/>
              <a:t>规律是资本主义的基本经济规律，它深刻表明了资本主义经济制度的本质及其发展趋势。</a:t>
            </a:r>
          </a:p>
          <a:p>
            <a:pPr algn="just">
              <a:lnSpc>
                <a:spcPct val="115000"/>
              </a:lnSpc>
              <a:spcBef>
                <a:spcPct val="40000"/>
              </a:spcBef>
            </a:pPr>
            <a:r>
              <a:rPr lang="zh-CN" altLang="en-US" sz="2800" b="1" dirty="0" smtClean="0"/>
              <a:t>第一</a:t>
            </a:r>
            <a:r>
              <a:rPr lang="zh-CN" altLang="en-US" sz="2800" b="1" dirty="0"/>
              <a:t>，剩余价值规律体现着资本主义的生产目的。</a:t>
            </a:r>
          </a:p>
          <a:p>
            <a:pPr algn="just">
              <a:lnSpc>
                <a:spcPct val="115000"/>
              </a:lnSpc>
              <a:spcBef>
                <a:spcPct val="40000"/>
              </a:spcBef>
            </a:pPr>
            <a:r>
              <a:rPr lang="zh-CN" altLang="en-US" sz="2800" b="1" dirty="0" smtClean="0"/>
              <a:t>第二</a:t>
            </a:r>
            <a:r>
              <a:rPr lang="zh-CN" altLang="en-US" sz="2800" b="1" dirty="0"/>
              <a:t>，剩余价值规律决定着资本主义生产的主要方面和主要过程，支配着资本主义的生产、分配、交换和消费的各个环节。</a:t>
            </a:r>
          </a:p>
          <a:p>
            <a:pPr algn="just">
              <a:lnSpc>
                <a:spcPct val="115000"/>
              </a:lnSpc>
              <a:spcBef>
                <a:spcPct val="40000"/>
              </a:spcBef>
            </a:pPr>
            <a:r>
              <a:rPr lang="zh-CN" altLang="en-US" sz="2800" b="1" dirty="0" smtClean="0"/>
              <a:t>第三</a:t>
            </a:r>
            <a:r>
              <a:rPr lang="zh-CN" altLang="en-US" sz="2800" b="1" dirty="0"/>
              <a:t>，剩余价值规律决定着资本主义生产方式产生、发展和衰亡的全部过程。</a:t>
            </a:r>
          </a:p>
        </p:txBody>
      </p:sp>
    </p:spTree>
    <p:extLst>
      <p:ext uri="{BB962C8B-B14F-4D97-AF65-F5344CB8AC3E}">
        <p14:creationId xmlns="" xmlns:p14="http://schemas.microsoft.com/office/powerpoint/2010/main" val="2716532403"/>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214313" y="1481138"/>
            <a:ext cx="8715375" cy="5162550"/>
          </a:xfrm>
          <a:effectLst>
            <a:outerShdw blurRad="50800" dist="38100" dir="10800000" algn="r" rotWithShape="0">
              <a:prstClr val="black">
                <a:alpha val="40000"/>
              </a:prstClr>
            </a:outerShdw>
          </a:effectLst>
        </p:spPr>
        <p:style>
          <a:lnRef idx="1">
            <a:schemeClr val="accent5"/>
          </a:lnRef>
          <a:fillRef idx="2">
            <a:schemeClr val="accent5"/>
          </a:fillRef>
          <a:effectRef idx="1">
            <a:schemeClr val="accent5"/>
          </a:effectRef>
          <a:fontRef idx="minor">
            <a:schemeClr val="dk1"/>
          </a:fontRef>
        </p:style>
        <p:txBody>
          <a:bodyPr/>
          <a:lstStyle/>
          <a:p>
            <a:pPr algn="just"/>
            <a:r>
              <a:rPr lang="zh-CN" altLang="en-US" sz="2800" b="1" dirty="0" smtClean="0">
                <a:latin typeface="仿宋" panose="02010609060101010101" pitchFamily="49" charset="-122"/>
                <a:ea typeface="仿宋" panose="02010609060101010101" pitchFamily="49" charset="-122"/>
              </a:rPr>
              <a:t>机器体系仍是生产资料、生产的物的因素，是生产剩余价值的手段。新价值还是由活劳动创造的。</a:t>
            </a:r>
            <a:endParaRPr lang="en-US" altLang="zh-CN" sz="2800" b="1" dirty="0" smtClean="0">
              <a:latin typeface="仿宋" panose="02010609060101010101" pitchFamily="49" charset="-122"/>
              <a:ea typeface="仿宋" panose="02010609060101010101" pitchFamily="49" charset="-122"/>
            </a:endParaRPr>
          </a:p>
          <a:p>
            <a:pPr algn="just"/>
            <a:r>
              <a:rPr lang="zh-CN" altLang="en-US" sz="2800" b="1" dirty="0" smtClean="0">
                <a:latin typeface="仿宋" panose="02010609060101010101" pitchFamily="49" charset="-122"/>
                <a:ea typeface="仿宋" panose="02010609060101010101" pitchFamily="49" charset="-122"/>
              </a:rPr>
              <a:t>自动化的机器设备再先进，也改变不了劳动者在生产中的主体地位。</a:t>
            </a:r>
            <a:endParaRPr lang="en-US" altLang="zh-CN" sz="2800" b="1" dirty="0" smtClean="0">
              <a:latin typeface="仿宋" panose="02010609060101010101" pitchFamily="49" charset="-122"/>
              <a:ea typeface="仿宋" panose="02010609060101010101" pitchFamily="49" charset="-122"/>
            </a:endParaRPr>
          </a:p>
          <a:p>
            <a:pPr algn="just"/>
            <a:r>
              <a:rPr lang="zh-CN" altLang="en-US" sz="2800" b="1" dirty="0" smtClean="0">
                <a:latin typeface="仿宋" panose="02010609060101010101" pitchFamily="49" charset="-122"/>
                <a:ea typeface="仿宋" panose="02010609060101010101" pitchFamily="49" charset="-122"/>
              </a:rPr>
              <a:t>自动化企业中，劳动者所从事的劳动是一种复杂劳动，自动化机器体系和机器人是工人、科学家、工程师复杂劳动的物化。</a:t>
            </a:r>
            <a:endParaRPr lang="en-US" altLang="zh-CN" sz="2800" b="1" dirty="0" smtClean="0">
              <a:latin typeface="仿宋" panose="02010609060101010101" pitchFamily="49" charset="-122"/>
              <a:ea typeface="仿宋" panose="02010609060101010101" pitchFamily="49" charset="-122"/>
            </a:endParaRPr>
          </a:p>
          <a:p>
            <a:pPr algn="just"/>
            <a:r>
              <a:rPr lang="zh-CN" altLang="en-US" sz="2800" b="1" dirty="0" smtClean="0">
                <a:latin typeface="仿宋" panose="02010609060101010101" pitchFamily="49" charset="-122"/>
                <a:ea typeface="仿宋" panose="02010609060101010101" pitchFamily="49" charset="-122"/>
              </a:rPr>
              <a:t>自动化条件下，生产工人的范围扩大了。</a:t>
            </a:r>
            <a:endParaRPr lang="en-US" altLang="zh-CN" sz="2800" b="1" dirty="0" smtClean="0">
              <a:latin typeface="仿宋" panose="02010609060101010101" pitchFamily="49" charset="-122"/>
              <a:ea typeface="仿宋" panose="02010609060101010101" pitchFamily="49" charset="-122"/>
            </a:endParaRPr>
          </a:p>
          <a:p>
            <a:pPr algn="just"/>
            <a:r>
              <a:rPr lang="en-US" altLang="zh-CN" sz="2800" dirty="0" smtClean="0">
                <a:latin typeface="华文行楷" panose="02010800040101010101" pitchFamily="2" charset="-122"/>
                <a:ea typeface="华文行楷" panose="02010800040101010101" pitchFamily="2" charset="-122"/>
              </a:rPr>
              <a:t>“</a:t>
            </a:r>
            <a:r>
              <a:rPr lang="zh-CN" altLang="en-US" sz="2800" dirty="0" smtClean="0">
                <a:latin typeface="华文行楷" panose="02010800040101010101" pitchFamily="2" charset="-122"/>
                <a:ea typeface="华文行楷" panose="02010800040101010101" pitchFamily="2" charset="-122"/>
              </a:rPr>
              <a:t>剩余价值不是来源于资本家用机器代替的劳动力，恰恰相反，是来源于资本家用来使用机器的劳动力。</a:t>
            </a:r>
            <a:r>
              <a:rPr lang="en-US" altLang="zh-CN" sz="2800" dirty="0" smtClean="0">
                <a:latin typeface="华文行楷" panose="02010800040101010101" pitchFamily="2" charset="-122"/>
                <a:ea typeface="华文行楷" panose="02010800040101010101" pitchFamily="2" charset="-122"/>
              </a:rPr>
              <a:t>”</a:t>
            </a:r>
            <a:endParaRPr lang="zh-CN" altLang="en-US" sz="2800" dirty="0" smtClean="0">
              <a:latin typeface="华文行楷" panose="02010800040101010101" pitchFamily="2" charset="-122"/>
              <a:ea typeface="华文行楷" panose="02010800040101010101" pitchFamily="2" charset="-122"/>
            </a:endParaRPr>
          </a:p>
        </p:txBody>
      </p:sp>
      <p:sp>
        <p:nvSpPr>
          <p:cNvPr id="3" name="标题 2"/>
          <p:cNvSpPr>
            <a:spLocks noGrp="1"/>
          </p:cNvSpPr>
          <p:nvPr>
            <p:ph type="title"/>
          </p:nvPr>
        </p:nvSpPr>
        <p:spPr/>
        <p:txBody>
          <a:bodyPr>
            <a:normAutofit fontScale="90000"/>
          </a:bodyPr>
          <a:lstStyle/>
          <a:p>
            <a:pPr algn="l">
              <a:buFont typeface="Wingdings" pitchFamily="2" charset="2"/>
              <a:buChar char="u"/>
              <a:defRPr/>
            </a:pPr>
            <a:r>
              <a:rPr lang="zh-CN" altLang="en-US" dirty="0" smtClean="0">
                <a:solidFill>
                  <a:srgbClr val="C00000"/>
                </a:solidFill>
                <a:latin typeface="隶书" panose="02010509060101010101" pitchFamily="49" charset="-122"/>
                <a:ea typeface="隶书" panose="02010509060101010101" pitchFamily="49" charset="-122"/>
              </a:rPr>
              <a:t>生产自动化条件下剩余价值的源泉发生变化了吗？</a:t>
            </a:r>
            <a:endParaRPr lang="zh-CN" altLang="en-US" dirty="0">
              <a:solidFill>
                <a:srgbClr val="C00000"/>
              </a:solidFill>
              <a:latin typeface="隶书" panose="02010509060101010101" pitchFamily="49" charset="-122"/>
              <a:ea typeface="隶书" panose="02010509060101010101" pitchFamily="49" charset="-122"/>
            </a:endParaRPr>
          </a:p>
        </p:txBody>
      </p:sp>
    </p:spTree>
    <p:extLst>
      <p:ext uri="{BB962C8B-B14F-4D97-AF65-F5344CB8AC3E}">
        <p14:creationId xmlns="" xmlns:p14="http://schemas.microsoft.com/office/powerpoint/2010/main" val="1089351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
                                            <p:txEl>
                                              <p:pRg st="4" end="4"/>
                                            </p:txEl>
                                          </p:spTgt>
                                        </p:tgtEl>
                                        <p:attrNameLst>
                                          <p:attrName>style.visibility</p:attrName>
                                        </p:attrNameLst>
                                      </p:cBhvr>
                                      <p:to>
                                        <p:strVal val="visible"/>
                                      </p:to>
                                    </p:set>
                                    <p:anim calcmode="lin" valueType="num">
                                      <p:cBhvr additive="base">
                                        <p:cTn id="31"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sz="2800" b="1" dirty="0" smtClean="0"/>
              <a:t>三、资本主义的内在矛盾决定了资本主义必然被社会主义所代替</a:t>
            </a:r>
            <a:endParaRPr lang="zh-CN" altLang="en-US" sz="2800" b="1" dirty="0"/>
          </a:p>
        </p:txBody>
      </p:sp>
      <p:sp>
        <p:nvSpPr>
          <p:cNvPr id="3" name="内容占位符 2"/>
          <p:cNvSpPr>
            <a:spLocks noGrp="1"/>
          </p:cNvSpPr>
          <p:nvPr>
            <p:ph idx="1"/>
          </p:nvPr>
        </p:nvSpPr>
        <p:spPr>
          <a:xfrm>
            <a:off x="467544" y="1484784"/>
            <a:ext cx="8229600" cy="4525963"/>
          </a:xfrm>
        </p:spPr>
        <p:txBody>
          <a:bodyPr/>
          <a:lstStyle/>
          <a:p>
            <a:pPr>
              <a:lnSpc>
                <a:spcPct val="150000"/>
              </a:lnSpc>
            </a:pPr>
            <a:r>
              <a:rPr lang="en-US" altLang="zh-CN" sz="2400" b="1" dirty="0" smtClean="0"/>
              <a:t>1</a:t>
            </a:r>
            <a:r>
              <a:rPr lang="zh-CN" altLang="en-US" sz="2400" b="1" dirty="0" smtClean="0"/>
              <a:t>、资本主义基本矛盾“包含着现代的一切冲突的萌芽”。</a:t>
            </a:r>
            <a:endParaRPr lang="en-US" altLang="zh-CN" sz="2400" b="1" dirty="0" smtClean="0"/>
          </a:p>
          <a:p>
            <a:pPr>
              <a:lnSpc>
                <a:spcPct val="150000"/>
              </a:lnSpc>
            </a:pPr>
            <a:r>
              <a:rPr lang="en-US" altLang="zh-CN" sz="2400" b="1" dirty="0" smtClean="0"/>
              <a:t>2</a:t>
            </a:r>
            <a:r>
              <a:rPr lang="zh-CN" altLang="en-US" sz="2400" b="1" dirty="0" smtClean="0"/>
              <a:t>、资本积累推动资本主义基本矛盾不断激化并最终否定资本主义自身。</a:t>
            </a:r>
            <a:endParaRPr lang="en-US" altLang="zh-CN" sz="2400" b="1" dirty="0" smtClean="0"/>
          </a:p>
          <a:p>
            <a:pPr>
              <a:lnSpc>
                <a:spcPct val="150000"/>
              </a:lnSpc>
            </a:pPr>
            <a:r>
              <a:rPr lang="en-US" altLang="zh-CN" sz="2400" b="1" dirty="0" smtClean="0"/>
              <a:t>3</a:t>
            </a:r>
            <a:r>
              <a:rPr lang="zh-CN" altLang="en-US" sz="2400" b="1" dirty="0" smtClean="0"/>
              <a:t>、国家垄断资本主义是资本社会化的更高形式，将成为社会主义的前奏。</a:t>
            </a:r>
            <a:endParaRPr lang="en-US" altLang="zh-CN" sz="2400" b="1" dirty="0" smtClean="0"/>
          </a:p>
          <a:p>
            <a:pPr>
              <a:lnSpc>
                <a:spcPct val="150000"/>
              </a:lnSpc>
            </a:pPr>
            <a:r>
              <a:rPr lang="en-US" altLang="zh-CN" sz="2400" b="1" dirty="0" smtClean="0"/>
              <a:t>4</a:t>
            </a:r>
            <a:r>
              <a:rPr lang="zh-CN" altLang="en-US" sz="2400" b="1" dirty="0" smtClean="0"/>
              <a:t>、资本主义社会存在着资产阶级和无产阶级两大阶级之间的矛盾和斗争。</a:t>
            </a:r>
            <a:endParaRPr lang="en-US" altLang="zh-CN" sz="2400" b="1" dirty="0" smtClean="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971600" y="476672"/>
            <a:ext cx="7604795" cy="750888"/>
          </a:xfrm>
        </p:spPr>
        <p:txBody>
          <a:bodyPr/>
          <a:lstStyle/>
          <a:p>
            <a:pPr eaLnBrk="1" fontAlgn="auto" hangingPunct="1">
              <a:spcAft>
                <a:spcPts val="0"/>
              </a:spcAft>
              <a:buFont typeface="Wingdings" pitchFamily="2" charset="2"/>
              <a:buChar char="Ø"/>
              <a:defRPr/>
            </a:pPr>
            <a:r>
              <a:rPr lang="zh-CN" altLang="en-US" sz="3800" b="1" dirty="0" smtClean="0">
                <a:solidFill>
                  <a:schemeClr val="accent2"/>
                </a:solidFill>
              </a:rPr>
              <a:t>私有制商品经济的基本矛盾</a:t>
            </a:r>
          </a:p>
        </p:txBody>
      </p:sp>
      <p:sp>
        <p:nvSpPr>
          <p:cNvPr id="692227" name="Rectangle 3"/>
          <p:cNvSpPr>
            <a:spLocks noChangeArrowheads="1"/>
          </p:cNvSpPr>
          <p:nvPr/>
        </p:nvSpPr>
        <p:spPr bwMode="auto">
          <a:xfrm>
            <a:off x="488949" y="1598613"/>
            <a:ext cx="735535" cy="3539430"/>
          </a:xfrm>
          <a:prstGeom prst="rect">
            <a:avLst/>
          </a:prstGeom>
          <a:solidFill>
            <a:srgbClr val="339966"/>
          </a:solidFill>
          <a:ln w="57150">
            <a:solidFill>
              <a:srgbClr val="3366CC"/>
            </a:solidFill>
            <a:miter lim="800000"/>
            <a:headEnd/>
            <a:tailEnd/>
          </a:ln>
          <a:effectLst>
            <a:outerShdw dist="107763" dir="18900000" algn="ctr" rotWithShape="0">
              <a:schemeClr val="bg2"/>
            </a:outerShdw>
          </a:effectLst>
        </p:spPr>
        <p:txBody>
          <a:bodyPr wrap="square">
            <a:spAutoFit/>
          </a:bodyPr>
          <a:lstStyle/>
          <a:p>
            <a:pPr>
              <a:spcBef>
                <a:spcPct val="0"/>
              </a:spcBef>
              <a:defRPr/>
            </a:pPr>
            <a:r>
              <a:rPr lang="zh-CN" altLang="en-US" sz="2800" b="1">
                <a:solidFill>
                  <a:schemeClr val="bg1"/>
                </a:solidFill>
                <a:effectLst>
                  <a:outerShdw blurRad="38100" dist="38100" dir="2700000" algn="tl">
                    <a:srgbClr val="000000"/>
                  </a:outerShdw>
                </a:effectLst>
                <a:latin typeface="黑体" pitchFamily="49" charset="-122"/>
                <a:ea typeface="隶书" pitchFamily="49" charset="-122"/>
              </a:rPr>
              <a:t>商品经济产生条件</a:t>
            </a:r>
          </a:p>
        </p:txBody>
      </p:sp>
      <p:sp>
        <p:nvSpPr>
          <p:cNvPr id="692228" name="Rectangle 4"/>
          <p:cNvSpPr>
            <a:spLocks noChangeArrowheads="1"/>
          </p:cNvSpPr>
          <p:nvPr/>
        </p:nvSpPr>
        <p:spPr bwMode="auto">
          <a:xfrm>
            <a:off x="1847850" y="2347913"/>
            <a:ext cx="1225892" cy="954107"/>
          </a:xfrm>
          <a:prstGeom prst="rect">
            <a:avLst/>
          </a:prstGeom>
          <a:gradFill rotWithShape="0">
            <a:gsLst>
              <a:gs pos="0">
                <a:schemeClr val="bg1"/>
              </a:gs>
              <a:gs pos="50000">
                <a:srgbClr val="FFFFFF"/>
              </a:gs>
              <a:gs pos="100000">
                <a:schemeClr val="bg1"/>
              </a:gs>
            </a:gsLst>
            <a:lin ang="18900000" scaled="1"/>
          </a:gradFill>
          <a:ln w="57150">
            <a:solidFill>
              <a:srgbClr val="3366CC"/>
            </a:solidFill>
            <a:miter lim="800000"/>
            <a:headEnd/>
            <a:tailEnd/>
          </a:ln>
          <a:effectLst>
            <a:outerShdw dist="107763" dir="18900000" algn="ctr" rotWithShape="0">
              <a:schemeClr val="bg2"/>
            </a:outerShdw>
          </a:effectLst>
        </p:spPr>
        <p:txBody>
          <a:bodyPr wrap="square">
            <a:spAutoFit/>
          </a:bodyPr>
          <a:lstStyle/>
          <a:p>
            <a:pPr>
              <a:spcBef>
                <a:spcPct val="0"/>
              </a:spcBef>
              <a:defRPr/>
            </a:pPr>
            <a:r>
              <a:rPr lang="zh-CN" altLang="en-US" sz="2800" b="1" dirty="0">
                <a:solidFill>
                  <a:srgbClr val="003399"/>
                </a:solidFill>
                <a:effectLst>
                  <a:outerShdw blurRad="38100" dist="38100" dir="2700000" algn="tl">
                    <a:srgbClr val="C0C0C0"/>
                  </a:outerShdw>
                </a:effectLst>
                <a:latin typeface="楷体_GB2312" pitchFamily="49" charset="-122"/>
                <a:ea typeface="隶书" pitchFamily="49" charset="-122"/>
              </a:rPr>
              <a:t>社会分工</a:t>
            </a:r>
          </a:p>
        </p:txBody>
      </p:sp>
      <p:sp>
        <p:nvSpPr>
          <p:cNvPr id="692229" name="Rectangle 5"/>
          <p:cNvSpPr>
            <a:spLocks noChangeArrowheads="1"/>
          </p:cNvSpPr>
          <p:nvPr/>
        </p:nvSpPr>
        <p:spPr bwMode="auto">
          <a:xfrm>
            <a:off x="1771650" y="4481513"/>
            <a:ext cx="1144166" cy="954107"/>
          </a:xfrm>
          <a:prstGeom prst="rect">
            <a:avLst/>
          </a:prstGeom>
          <a:gradFill rotWithShape="0">
            <a:gsLst>
              <a:gs pos="0">
                <a:schemeClr val="bg1"/>
              </a:gs>
              <a:gs pos="50000">
                <a:srgbClr val="FFFFFF"/>
              </a:gs>
              <a:gs pos="100000">
                <a:schemeClr val="bg1"/>
              </a:gs>
            </a:gsLst>
            <a:lin ang="18900000" scaled="1"/>
          </a:gradFill>
          <a:ln w="57150">
            <a:solidFill>
              <a:srgbClr val="3366CC"/>
            </a:solidFill>
            <a:miter lim="800000"/>
            <a:headEnd/>
            <a:tailEnd/>
          </a:ln>
          <a:effectLst>
            <a:outerShdw dist="107763" dir="18900000" algn="ctr" rotWithShape="0">
              <a:schemeClr val="bg2"/>
            </a:outerShdw>
          </a:effectLst>
        </p:spPr>
        <p:txBody>
          <a:bodyPr wrap="square">
            <a:spAutoFit/>
          </a:bodyPr>
          <a:lstStyle/>
          <a:p>
            <a:pPr>
              <a:spcBef>
                <a:spcPct val="0"/>
              </a:spcBef>
              <a:defRPr/>
            </a:pPr>
            <a:r>
              <a:rPr lang="zh-CN" altLang="en-US" sz="2800" b="1">
                <a:solidFill>
                  <a:srgbClr val="003399"/>
                </a:solidFill>
                <a:effectLst>
                  <a:outerShdw blurRad="38100" dist="38100" dir="2700000" algn="tl">
                    <a:srgbClr val="C0C0C0"/>
                  </a:outerShdw>
                </a:effectLst>
                <a:latin typeface="楷体_GB2312" pitchFamily="49" charset="-122"/>
                <a:ea typeface="隶书" pitchFamily="49" charset="-122"/>
              </a:rPr>
              <a:t>私有制</a:t>
            </a:r>
          </a:p>
        </p:txBody>
      </p:sp>
      <p:sp>
        <p:nvSpPr>
          <p:cNvPr id="692230" name="Rectangle 6" descr="1b004"/>
          <p:cNvSpPr>
            <a:spLocks noChangeArrowheads="1"/>
          </p:cNvSpPr>
          <p:nvPr/>
        </p:nvSpPr>
        <p:spPr bwMode="auto">
          <a:xfrm>
            <a:off x="3448050" y="4557713"/>
            <a:ext cx="2533510" cy="954107"/>
          </a:xfrm>
          <a:prstGeom prst="rect">
            <a:avLst/>
          </a:prstGeom>
          <a:blipFill dpi="0" rotWithShape="0">
            <a:blip r:embed="rId2" cstate="print"/>
            <a:srcRect/>
            <a:stretch>
              <a:fillRect/>
            </a:stretch>
          </a:blipFill>
          <a:ln w="57150">
            <a:solidFill>
              <a:srgbClr val="3366CC"/>
            </a:solidFill>
            <a:miter lim="800000"/>
            <a:headEnd/>
            <a:tailEnd/>
          </a:ln>
          <a:effectLst/>
        </p:spPr>
        <p:txBody>
          <a:bodyPr wrap="square">
            <a:spAutoFit/>
          </a:bodyPr>
          <a:lstStyle/>
          <a:p>
            <a:pPr>
              <a:spcBef>
                <a:spcPct val="0"/>
              </a:spcBef>
              <a:defRPr/>
            </a:pPr>
            <a:r>
              <a:rPr lang="zh-CN" altLang="en-US" sz="2800" b="1">
                <a:solidFill>
                  <a:srgbClr val="003399"/>
                </a:solidFill>
                <a:effectLst>
                  <a:outerShdw blurRad="38100" dist="38100" dir="2700000" algn="tl">
                    <a:srgbClr val="C0C0C0"/>
                  </a:outerShdw>
                </a:effectLst>
                <a:latin typeface="楷体_GB2312" pitchFamily="49" charset="-122"/>
                <a:ea typeface="楷体_GB2312" pitchFamily="49" charset="-122"/>
              </a:rPr>
              <a:t>劳动是生产者的私事</a:t>
            </a:r>
          </a:p>
        </p:txBody>
      </p:sp>
      <p:sp>
        <p:nvSpPr>
          <p:cNvPr id="692231" name="Rectangle 7" descr="1b004"/>
          <p:cNvSpPr>
            <a:spLocks noChangeArrowheads="1"/>
          </p:cNvSpPr>
          <p:nvPr/>
        </p:nvSpPr>
        <p:spPr bwMode="auto">
          <a:xfrm>
            <a:off x="3492499" y="2205038"/>
            <a:ext cx="2615237" cy="954107"/>
          </a:xfrm>
          <a:prstGeom prst="rect">
            <a:avLst/>
          </a:prstGeom>
          <a:blipFill dpi="0" rotWithShape="0">
            <a:blip r:embed="rId2" cstate="print"/>
            <a:srcRect/>
            <a:stretch>
              <a:fillRect/>
            </a:stretch>
          </a:blipFill>
          <a:ln w="57150">
            <a:solidFill>
              <a:srgbClr val="3366CC"/>
            </a:solidFill>
            <a:miter lim="800000"/>
            <a:headEnd/>
            <a:tailEnd/>
          </a:ln>
          <a:effectLst/>
        </p:spPr>
        <p:txBody>
          <a:bodyPr wrap="square">
            <a:spAutoFit/>
          </a:bodyPr>
          <a:lstStyle/>
          <a:p>
            <a:pPr>
              <a:spcBef>
                <a:spcPct val="0"/>
              </a:spcBef>
              <a:defRPr/>
            </a:pPr>
            <a:r>
              <a:rPr lang="zh-CN" altLang="en-US" sz="2800" b="1">
                <a:solidFill>
                  <a:srgbClr val="003399"/>
                </a:solidFill>
                <a:effectLst>
                  <a:outerShdw blurRad="38100" dist="38100" dir="2700000" algn="tl">
                    <a:srgbClr val="C0C0C0"/>
                  </a:outerShdw>
                </a:effectLst>
                <a:latin typeface="楷体_GB2312" pitchFamily="49" charset="-122"/>
                <a:ea typeface="楷体_GB2312" pitchFamily="49" charset="-122"/>
              </a:rPr>
              <a:t>社会总劳动的一部分</a:t>
            </a:r>
          </a:p>
        </p:txBody>
      </p:sp>
      <p:sp>
        <p:nvSpPr>
          <p:cNvPr id="692232" name="Rectangle 8"/>
          <p:cNvSpPr>
            <a:spLocks noChangeArrowheads="1"/>
          </p:cNvSpPr>
          <p:nvPr/>
        </p:nvSpPr>
        <p:spPr bwMode="auto">
          <a:xfrm>
            <a:off x="6648450" y="2347913"/>
            <a:ext cx="2043154" cy="523220"/>
          </a:xfrm>
          <a:prstGeom prst="rect">
            <a:avLst/>
          </a:prstGeom>
          <a:solidFill>
            <a:srgbClr val="FFFF99"/>
          </a:solidFill>
          <a:ln w="57150">
            <a:solidFill>
              <a:srgbClr val="3366CC"/>
            </a:solidFill>
            <a:miter lim="800000"/>
            <a:headEnd/>
            <a:tailEnd/>
          </a:ln>
          <a:effectLst>
            <a:outerShdw dist="107763" dir="18900000" algn="ctr" rotWithShape="0">
              <a:schemeClr val="bg2"/>
            </a:outerShdw>
          </a:effectLst>
        </p:spPr>
        <p:txBody>
          <a:bodyPr wrap="square">
            <a:spAutoFit/>
          </a:bodyPr>
          <a:lstStyle/>
          <a:p>
            <a:pPr>
              <a:spcBef>
                <a:spcPct val="0"/>
              </a:spcBef>
              <a:defRPr/>
            </a:pPr>
            <a:r>
              <a:rPr lang="zh-CN" altLang="en-US" sz="2800" b="1">
                <a:solidFill>
                  <a:srgbClr val="006600"/>
                </a:solidFill>
                <a:effectLst>
                  <a:outerShdw blurRad="38100" dist="38100" dir="2700000" algn="tl">
                    <a:srgbClr val="000000"/>
                  </a:outerShdw>
                </a:effectLst>
                <a:latin typeface="隶书" pitchFamily="49" charset="-122"/>
                <a:ea typeface="隶书" pitchFamily="49" charset="-122"/>
              </a:rPr>
              <a:t>社会劳动</a:t>
            </a:r>
          </a:p>
        </p:txBody>
      </p:sp>
      <p:sp>
        <p:nvSpPr>
          <p:cNvPr id="692233" name="Rectangle 9"/>
          <p:cNvSpPr>
            <a:spLocks noChangeArrowheads="1"/>
          </p:cNvSpPr>
          <p:nvPr/>
        </p:nvSpPr>
        <p:spPr bwMode="auto">
          <a:xfrm>
            <a:off x="6800850" y="4849813"/>
            <a:ext cx="2043154" cy="523220"/>
          </a:xfrm>
          <a:prstGeom prst="rect">
            <a:avLst/>
          </a:prstGeom>
          <a:solidFill>
            <a:srgbClr val="FFFF99"/>
          </a:solidFill>
          <a:ln w="57150">
            <a:solidFill>
              <a:srgbClr val="3366CC"/>
            </a:solidFill>
            <a:miter lim="800000"/>
            <a:headEnd/>
            <a:tailEnd/>
          </a:ln>
          <a:effectLst>
            <a:outerShdw dist="107763" dir="18900000" algn="ctr" rotWithShape="0">
              <a:schemeClr val="bg2"/>
            </a:outerShdw>
          </a:effectLst>
        </p:spPr>
        <p:txBody>
          <a:bodyPr wrap="square">
            <a:spAutoFit/>
          </a:bodyPr>
          <a:lstStyle/>
          <a:p>
            <a:pPr>
              <a:spcBef>
                <a:spcPct val="0"/>
              </a:spcBef>
              <a:defRPr/>
            </a:pPr>
            <a:r>
              <a:rPr lang="zh-CN" altLang="en-US" sz="2800" b="1">
                <a:solidFill>
                  <a:srgbClr val="006600"/>
                </a:solidFill>
                <a:effectLst>
                  <a:outerShdw blurRad="38100" dist="38100" dir="2700000" algn="tl">
                    <a:srgbClr val="000000"/>
                  </a:outerShdw>
                </a:effectLst>
                <a:latin typeface="Arial" charset="0"/>
                <a:ea typeface="隶书" pitchFamily="49" charset="-122"/>
              </a:rPr>
              <a:t>私人劳动</a:t>
            </a:r>
          </a:p>
        </p:txBody>
      </p:sp>
      <p:sp>
        <p:nvSpPr>
          <p:cNvPr id="692234" name="Line 10"/>
          <p:cNvSpPr>
            <a:spLocks noChangeShapeType="1"/>
          </p:cNvSpPr>
          <p:nvPr/>
        </p:nvSpPr>
        <p:spPr bwMode="auto">
          <a:xfrm>
            <a:off x="1238250" y="3948113"/>
            <a:ext cx="228600" cy="0"/>
          </a:xfrm>
          <a:prstGeom prst="line">
            <a:avLst/>
          </a:prstGeom>
          <a:noFill/>
          <a:ln w="57150">
            <a:solidFill>
              <a:srgbClr val="669900"/>
            </a:solidFill>
            <a:round/>
            <a:headEnd/>
            <a:tailEnd/>
          </a:ln>
        </p:spPr>
        <p:txBody>
          <a:bodyPr/>
          <a:lstStyle/>
          <a:p>
            <a:endParaRPr lang="zh-CN" altLang="en-US"/>
          </a:p>
        </p:txBody>
      </p:sp>
      <p:sp>
        <p:nvSpPr>
          <p:cNvPr id="692235" name="Line 11"/>
          <p:cNvSpPr>
            <a:spLocks noChangeShapeType="1"/>
          </p:cNvSpPr>
          <p:nvPr/>
        </p:nvSpPr>
        <p:spPr bwMode="auto">
          <a:xfrm>
            <a:off x="1466850" y="2805113"/>
            <a:ext cx="0" cy="2362200"/>
          </a:xfrm>
          <a:prstGeom prst="line">
            <a:avLst/>
          </a:prstGeom>
          <a:noFill/>
          <a:ln w="57150">
            <a:solidFill>
              <a:srgbClr val="669900"/>
            </a:solidFill>
            <a:round/>
            <a:headEnd/>
            <a:tailEnd/>
          </a:ln>
        </p:spPr>
        <p:txBody>
          <a:bodyPr/>
          <a:lstStyle/>
          <a:p>
            <a:endParaRPr lang="zh-CN" altLang="en-US"/>
          </a:p>
        </p:txBody>
      </p:sp>
      <p:sp>
        <p:nvSpPr>
          <p:cNvPr id="692236" name="Line 12"/>
          <p:cNvSpPr>
            <a:spLocks noChangeShapeType="1"/>
          </p:cNvSpPr>
          <p:nvPr/>
        </p:nvSpPr>
        <p:spPr bwMode="auto">
          <a:xfrm>
            <a:off x="1466850" y="2805113"/>
            <a:ext cx="381000" cy="0"/>
          </a:xfrm>
          <a:prstGeom prst="line">
            <a:avLst/>
          </a:prstGeom>
          <a:noFill/>
          <a:ln w="57150">
            <a:solidFill>
              <a:srgbClr val="669900"/>
            </a:solidFill>
            <a:round/>
            <a:headEnd/>
            <a:tailEnd/>
          </a:ln>
        </p:spPr>
        <p:txBody>
          <a:bodyPr/>
          <a:lstStyle/>
          <a:p>
            <a:endParaRPr lang="zh-CN" altLang="en-US"/>
          </a:p>
        </p:txBody>
      </p:sp>
      <p:sp>
        <p:nvSpPr>
          <p:cNvPr id="692237" name="Line 13"/>
          <p:cNvSpPr>
            <a:spLocks noChangeShapeType="1"/>
          </p:cNvSpPr>
          <p:nvPr/>
        </p:nvSpPr>
        <p:spPr bwMode="auto">
          <a:xfrm>
            <a:off x="1466850" y="5167313"/>
            <a:ext cx="304800" cy="0"/>
          </a:xfrm>
          <a:prstGeom prst="line">
            <a:avLst/>
          </a:prstGeom>
          <a:noFill/>
          <a:ln w="57150">
            <a:solidFill>
              <a:srgbClr val="669900"/>
            </a:solidFill>
            <a:round/>
            <a:headEnd/>
            <a:tailEnd/>
          </a:ln>
        </p:spPr>
        <p:txBody>
          <a:bodyPr/>
          <a:lstStyle/>
          <a:p>
            <a:endParaRPr lang="zh-CN" altLang="en-US"/>
          </a:p>
        </p:txBody>
      </p:sp>
      <p:sp>
        <p:nvSpPr>
          <p:cNvPr id="692238" name="Line 14"/>
          <p:cNvSpPr>
            <a:spLocks noChangeShapeType="1"/>
          </p:cNvSpPr>
          <p:nvPr/>
        </p:nvSpPr>
        <p:spPr bwMode="auto">
          <a:xfrm flipV="1">
            <a:off x="7639050" y="2957513"/>
            <a:ext cx="0" cy="1828800"/>
          </a:xfrm>
          <a:prstGeom prst="line">
            <a:avLst/>
          </a:prstGeom>
          <a:noFill/>
          <a:ln w="57150">
            <a:solidFill>
              <a:srgbClr val="FF6600"/>
            </a:solidFill>
            <a:round/>
            <a:headEnd/>
            <a:tailEnd type="triangle" w="med" len="med"/>
          </a:ln>
        </p:spPr>
        <p:txBody>
          <a:bodyPr/>
          <a:lstStyle/>
          <a:p>
            <a:endParaRPr lang="zh-CN" altLang="en-US"/>
          </a:p>
        </p:txBody>
      </p:sp>
      <p:sp>
        <p:nvSpPr>
          <p:cNvPr id="692239" name="Line 15"/>
          <p:cNvSpPr>
            <a:spLocks noChangeShapeType="1"/>
          </p:cNvSpPr>
          <p:nvPr/>
        </p:nvSpPr>
        <p:spPr bwMode="auto">
          <a:xfrm>
            <a:off x="2990850" y="2805113"/>
            <a:ext cx="533400" cy="0"/>
          </a:xfrm>
          <a:prstGeom prst="line">
            <a:avLst/>
          </a:prstGeom>
          <a:noFill/>
          <a:ln w="57150">
            <a:solidFill>
              <a:srgbClr val="669900"/>
            </a:solidFill>
            <a:round/>
            <a:headEnd/>
            <a:tailEnd/>
          </a:ln>
        </p:spPr>
        <p:txBody>
          <a:bodyPr/>
          <a:lstStyle/>
          <a:p>
            <a:endParaRPr lang="zh-CN" altLang="en-US"/>
          </a:p>
        </p:txBody>
      </p:sp>
      <p:sp>
        <p:nvSpPr>
          <p:cNvPr id="692240" name="Line 16"/>
          <p:cNvSpPr>
            <a:spLocks noChangeShapeType="1"/>
          </p:cNvSpPr>
          <p:nvPr/>
        </p:nvSpPr>
        <p:spPr bwMode="auto">
          <a:xfrm>
            <a:off x="2838450" y="5167313"/>
            <a:ext cx="609600" cy="0"/>
          </a:xfrm>
          <a:prstGeom prst="line">
            <a:avLst/>
          </a:prstGeom>
          <a:noFill/>
          <a:ln w="57150">
            <a:solidFill>
              <a:srgbClr val="669900"/>
            </a:solidFill>
            <a:round/>
            <a:headEnd/>
            <a:tailEnd/>
          </a:ln>
        </p:spPr>
        <p:txBody>
          <a:bodyPr/>
          <a:lstStyle/>
          <a:p>
            <a:endParaRPr lang="zh-CN" altLang="en-US"/>
          </a:p>
        </p:txBody>
      </p:sp>
      <p:sp>
        <p:nvSpPr>
          <p:cNvPr id="692241" name="Line 17"/>
          <p:cNvSpPr>
            <a:spLocks noChangeShapeType="1"/>
          </p:cNvSpPr>
          <p:nvPr/>
        </p:nvSpPr>
        <p:spPr bwMode="auto">
          <a:xfrm>
            <a:off x="5962650" y="2728913"/>
            <a:ext cx="685800" cy="0"/>
          </a:xfrm>
          <a:prstGeom prst="line">
            <a:avLst/>
          </a:prstGeom>
          <a:noFill/>
          <a:ln w="57150">
            <a:solidFill>
              <a:srgbClr val="669900"/>
            </a:solidFill>
            <a:round/>
            <a:headEnd/>
            <a:tailEnd/>
          </a:ln>
        </p:spPr>
        <p:txBody>
          <a:bodyPr/>
          <a:lstStyle/>
          <a:p>
            <a:endParaRPr lang="zh-CN" altLang="en-US"/>
          </a:p>
        </p:txBody>
      </p:sp>
      <p:sp>
        <p:nvSpPr>
          <p:cNvPr id="692242" name="Line 18"/>
          <p:cNvSpPr>
            <a:spLocks noChangeShapeType="1"/>
          </p:cNvSpPr>
          <p:nvPr/>
        </p:nvSpPr>
        <p:spPr bwMode="auto">
          <a:xfrm>
            <a:off x="5810250" y="5167313"/>
            <a:ext cx="990600" cy="0"/>
          </a:xfrm>
          <a:prstGeom prst="line">
            <a:avLst/>
          </a:prstGeom>
          <a:noFill/>
          <a:ln w="57150">
            <a:solidFill>
              <a:srgbClr val="669900"/>
            </a:solidFill>
            <a:round/>
            <a:headEnd/>
            <a:tailEnd/>
          </a:ln>
        </p:spPr>
        <p:txBody>
          <a:bodyPr/>
          <a:lstStyle/>
          <a:p>
            <a:endParaRPr lang="zh-CN" altLang="en-US"/>
          </a:p>
        </p:txBody>
      </p:sp>
      <p:sp>
        <p:nvSpPr>
          <p:cNvPr id="692243" name="Line 19"/>
          <p:cNvSpPr>
            <a:spLocks noChangeShapeType="1"/>
          </p:cNvSpPr>
          <p:nvPr/>
        </p:nvSpPr>
        <p:spPr bwMode="auto">
          <a:xfrm flipV="1">
            <a:off x="7639050" y="2957513"/>
            <a:ext cx="0" cy="1828800"/>
          </a:xfrm>
          <a:prstGeom prst="line">
            <a:avLst/>
          </a:prstGeom>
          <a:noFill/>
          <a:ln w="57150">
            <a:solidFill>
              <a:schemeClr val="accent2"/>
            </a:solidFill>
            <a:round/>
            <a:headEnd/>
            <a:tailEnd type="triangle" w="med" len="med"/>
          </a:ln>
        </p:spPr>
        <p:txBody>
          <a:bodyPr/>
          <a:lstStyle/>
          <a:p>
            <a:endParaRPr lang="zh-CN" altLang="en-US"/>
          </a:p>
        </p:txBody>
      </p:sp>
      <p:sp>
        <p:nvSpPr>
          <p:cNvPr id="692244" name="Line 20"/>
          <p:cNvSpPr>
            <a:spLocks noChangeShapeType="1"/>
          </p:cNvSpPr>
          <p:nvPr/>
        </p:nvSpPr>
        <p:spPr bwMode="auto">
          <a:xfrm flipV="1">
            <a:off x="7639050" y="2957513"/>
            <a:ext cx="0" cy="1828800"/>
          </a:xfrm>
          <a:prstGeom prst="line">
            <a:avLst/>
          </a:prstGeom>
          <a:noFill/>
          <a:ln w="57150">
            <a:solidFill>
              <a:srgbClr val="66FFFF"/>
            </a:solidFill>
            <a:round/>
            <a:headEnd/>
            <a:tailEnd type="triangle" w="med" len="med"/>
          </a:ln>
        </p:spPr>
        <p:txBody>
          <a:bodyPr/>
          <a:lstStyle/>
          <a:p>
            <a:endParaRPr lang="zh-CN" altLang="en-US"/>
          </a:p>
        </p:txBody>
      </p:sp>
      <p:sp>
        <p:nvSpPr>
          <p:cNvPr id="692245" name="Line 21"/>
          <p:cNvSpPr>
            <a:spLocks noChangeShapeType="1"/>
          </p:cNvSpPr>
          <p:nvPr/>
        </p:nvSpPr>
        <p:spPr bwMode="auto">
          <a:xfrm flipV="1">
            <a:off x="7639050" y="2957513"/>
            <a:ext cx="0" cy="1828800"/>
          </a:xfrm>
          <a:prstGeom prst="line">
            <a:avLst/>
          </a:prstGeom>
          <a:noFill/>
          <a:ln w="57150">
            <a:solidFill>
              <a:srgbClr val="FF00FF"/>
            </a:solidFill>
            <a:round/>
            <a:headEnd/>
            <a:tailEnd type="triangle" w="med" len="med"/>
          </a:ln>
        </p:spPr>
        <p:txBody>
          <a:bodyPr/>
          <a:lstStyle/>
          <a:p>
            <a:endParaRPr lang="zh-CN" altLang="en-US" sz="2800"/>
          </a:p>
        </p:txBody>
      </p:sp>
      <p:sp>
        <p:nvSpPr>
          <p:cNvPr id="692246" name="Oval 22"/>
          <p:cNvSpPr>
            <a:spLocks noChangeArrowheads="1"/>
          </p:cNvSpPr>
          <p:nvPr/>
        </p:nvSpPr>
        <p:spPr bwMode="auto">
          <a:xfrm>
            <a:off x="7689850" y="3148013"/>
            <a:ext cx="952500" cy="1511300"/>
          </a:xfrm>
          <a:prstGeom prst="ellipse">
            <a:avLst/>
          </a:prstGeom>
          <a:solidFill>
            <a:schemeClr val="accent2"/>
          </a:solidFill>
          <a:ln w="9525">
            <a:noFill/>
            <a:round/>
            <a:headEnd/>
            <a:tailEnd/>
          </a:ln>
          <a:effectLst/>
        </p:spPr>
        <p:txBody>
          <a:bodyPr wrap="none" anchor="ctr"/>
          <a:lstStyle/>
          <a:p>
            <a:pPr>
              <a:spcBef>
                <a:spcPct val="0"/>
              </a:spcBef>
              <a:defRPr/>
            </a:pPr>
            <a:r>
              <a:rPr lang="zh-CN" altLang="en-US" sz="3600" b="1">
                <a:solidFill>
                  <a:srgbClr val="FFFF00"/>
                </a:solidFill>
                <a:effectLst>
                  <a:outerShdw blurRad="38100" dist="38100" dir="2700000" algn="tl">
                    <a:srgbClr val="000000"/>
                  </a:outerShdw>
                </a:effectLst>
                <a:latin typeface="隶书" pitchFamily="49" charset="-122"/>
                <a:ea typeface="隶书" pitchFamily="49" charset="-122"/>
              </a:rPr>
              <a:t>矛</a:t>
            </a:r>
          </a:p>
          <a:p>
            <a:pPr>
              <a:spcBef>
                <a:spcPct val="0"/>
              </a:spcBef>
              <a:defRPr/>
            </a:pPr>
            <a:r>
              <a:rPr lang="zh-CN" altLang="en-US" sz="3600" b="1">
                <a:solidFill>
                  <a:srgbClr val="FFFF00"/>
                </a:solidFill>
                <a:effectLst>
                  <a:outerShdw blurRad="38100" dist="38100" dir="2700000" algn="tl">
                    <a:srgbClr val="000000"/>
                  </a:outerShdw>
                </a:effectLst>
                <a:latin typeface="隶书" pitchFamily="49" charset="-122"/>
                <a:ea typeface="隶书" pitchFamily="49" charset="-122"/>
              </a:rPr>
              <a:t>盾</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692227"/>
                                        </p:tgtEl>
                                        <p:attrNameLst>
                                          <p:attrName>style.visibility</p:attrName>
                                        </p:attrNameLst>
                                      </p:cBhvr>
                                      <p:to>
                                        <p:strVal val="visible"/>
                                      </p:to>
                                    </p:set>
                                    <p:animEffect transition="in" filter="barn(outHorizontal)">
                                      <p:cBhvr>
                                        <p:cTn id="7" dur="500"/>
                                        <p:tgtEl>
                                          <p:spTgt spid="69222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92234"/>
                                        </p:tgtEl>
                                        <p:attrNameLst>
                                          <p:attrName>style.visibility</p:attrName>
                                        </p:attrNameLst>
                                      </p:cBhvr>
                                      <p:to>
                                        <p:strVal val="visible"/>
                                      </p:to>
                                    </p:set>
                                    <p:animEffect transition="in" filter="wipe(left)">
                                      <p:cBhvr>
                                        <p:cTn id="11" dur="500"/>
                                        <p:tgtEl>
                                          <p:spTgt spid="692234"/>
                                        </p:tgtEl>
                                      </p:cBhvr>
                                    </p:animEffect>
                                  </p:childTnLst>
                                </p:cTn>
                              </p:par>
                            </p:childTnLst>
                          </p:cTn>
                        </p:par>
                        <p:par>
                          <p:cTn id="12" fill="hold">
                            <p:stCondLst>
                              <p:cond delay="1000"/>
                            </p:stCondLst>
                            <p:childTnLst>
                              <p:par>
                                <p:cTn id="13" presetID="16" presetClass="entr" presetSubtype="42" fill="hold" grpId="0" nodeType="afterEffect">
                                  <p:stCondLst>
                                    <p:cond delay="0"/>
                                  </p:stCondLst>
                                  <p:childTnLst>
                                    <p:set>
                                      <p:cBhvr>
                                        <p:cTn id="14" dur="1" fill="hold">
                                          <p:stCondLst>
                                            <p:cond delay="0"/>
                                          </p:stCondLst>
                                        </p:cTn>
                                        <p:tgtEl>
                                          <p:spTgt spid="692235"/>
                                        </p:tgtEl>
                                        <p:attrNameLst>
                                          <p:attrName>style.visibility</p:attrName>
                                        </p:attrNameLst>
                                      </p:cBhvr>
                                      <p:to>
                                        <p:strVal val="visible"/>
                                      </p:to>
                                    </p:set>
                                    <p:animEffect transition="in" filter="barn(outHorizontal)">
                                      <p:cBhvr>
                                        <p:cTn id="15" dur="500"/>
                                        <p:tgtEl>
                                          <p:spTgt spid="692235"/>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692236"/>
                                        </p:tgtEl>
                                        <p:attrNameLst>
                                          <p:attrName>style.visibility</p:attrName>
                                        </p:attrNameLst>
                                      </p:cBhvr>
                                      <p:to>
                                        <p:strVal val="visible"/>
                                      </p:to>
                                    </p:set>
                                    <p:animEffect transition="in" filter="wipe(left)">
                                      <p:cBhvr>
                                        <p:cTn id="19" dur="500"/>
                                        <p:tgtEl>
                                          <p:spTgt spid="692236"/>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692237"/>
                                        </p:tgtEl>
                                        <p:attrNameLst>
                                          <p:attrName>style.visibility</p:attrName>
                                        </p:attrNameLst>
                                      </p:cBhvr>
                                      <p:to>
                                        <p:strVal val="visible"/>
                                      </p:to>
                                    </p:set>
                                    <p:animEffect transition="in" filter="wipe(left)">
                                      <p:cBhvr>
                                        <p:cTn id="23" dur="500"/>
                                        <p:tgtEl>
                                          <p:spTgt spid="692237"/>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692228"/>
                                        </p:tgtEl>
                                        <p:attrNameLst>
                                          <p:attrName>style.visibility</p:attrName>
                                        </p:attrNameLst>
                                      </p:cBhvr>
                                      <p:to>
                                        <p:strVal val="visible"/>
                                      </p:to>
                                    </p:set>
                                    <p:animEffect transition="in" filter="wipe(left)">
                                      <p:cBhvr>
                                        <p:cTn id="27" dur="500"/>
                                        <p:tgtEl>
                                          <p:spTgt spid="692228"/>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692229"/>
                                        </p:tgtEl>
                                        <p:attrNameLst>
                                          <p:attrName>style.visibility</p:attrName>
                                        </p:attrNameLst>
                                      </p:cBhvr>
                                      <p:to>
                                        <p:strVal val="visible"/>
                                      </p:to>
                                    </p:set>
                                    <p:animEffect transition="in" filter="wipe(left)">
                                      <p:cBhvr>
                                        <p:cTn id="31" dur="500"/>
                                        <p:tgtEl>
                                          <p:spTgt spid="692229"/>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692239"/>
                                        </p:tgtEl>
                                        <p:attrNameLst>
                                          <p:attrName>style.visibility</p:attrName>
                                        </p:attrNameLst>
                                      </p:cBhvr>
                                      <p:to>
                                        <p:strVal val="visible"/>
                                      </p:to>
                                    </p:set>
                                    <p:animEffect transition="in" filter="wipe(left)">
                                      <p:cBhvr>
                                        <p:cTn id="36" dur="500"/>
                                        <p:tgtEl>
                                          <p:spTgt spid="692239"/>
                                        </p:tgtEl>
                                      </p:cBhvr>
                                    </p:animEffect>
                                  </p:childTnLst>
                                </p:cTn>
                              </p:par>
                            </p:childTnLst>
                          </p:cTn>
                        </p:par>
                        <p:par>
                          <p:cTn id="37" fill="hold">
                            <p:stCondLst>
                              <p:cond delay="500"/>
                            </p:stCondLst>
                            <p:childTnLst>
                              <p:par>
                                <p:cTn id="38" presetID="22" presetClass="entr" presetSubtype="8" fill="hold" grpId="0" nodeType="afterEffect">
                                  <p:stCondLst>
                                    <p:cond delay="0"/>
                                  </p:stCondLst>
                                  <p:childTnLst>
                                    <p:set>
                                      <p:cBhvr>
                                        <p:cTn id="39" dur="1" fill="hold">
                                          <p:stCondLst>
                                            <p:cond delay="0"/>
                                          </p:stCondLst>
                                        </p:cTn>
                                        <p:tgtEl>
                                          <p:spTgt spid="692231"/>
                                        </p:tgtEl>
                                        <p:attrNameLst>
                                          <p:attrName>style.visibility</p:attrName>
                                        </p:attrNameLst>
                                      </p:cBhvr>
                                      <p:to>
                                        <p:strVal val="visible"/>
                                      </p:to>
                                    </p:set>
                                    <p:animEffect transition="in" filter="wipe(left)">
                                      <p:cBhvr>
                                        <p:cTn id="40" dur="500"/>
                                        <p:tgtEl>
                                          <p:spTgt spid="692231"/>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692240"/>
                                        </p:tgtEl>
                                        <p:attrNameLst>
                                          <p:attrName>style.visibility</p:attrName>
                                        </p:attrNameLst>
                                      </p:cBhvr>
                                      <p:to>
                                        <p:strVal val="visible"/>
                                      </p:to>
                                    </p:set>
                                    <p:animEffect transition="in" filter="wipe(left)">
                                      <p:cBhvr>
                                        <p:cTn id="45" dur="500"/>
                                        <p:tgtEl>
                                          <p:spTgt spid="692240"/>
                                        </p:tgtEl>
                                      </p:cBhvr>
                                    </p:animEffect>
                                  </p:childTnLst>
                                </p:cTn>
                              </p:par>
                            </p:childTnLst>
                          </p:cTn>
                        </p:par>
                        <p:par>
                          <p:cTn id="46" fill="hold">
                            <p:stCondLst>
                              <p:cond delay="500"/>
                            </p:stCondLst>
                            <p:childTnLst>
                              <p:par>
                                <p:cTn id="47" presetID="22" presetClass="entr" presetSubtype="8" fill="hold" grpId="0" nodeType="afterEffect">
                                  <p:stCondLst>
                                    <p:cond delay="0"/>
                                  </p:stCondLst>
                                  <p:childTnLst>
                                    <p:set>
                                      <p:cBhvr>
                                        <p:cTn id="48" dur="1" fill="hold">
                                          <p:stCondLst>
                                            <p:cond delay="0"/>
                                          </p:stCondLst>
                                        </p:cTn>
                                        <p:tgtEl>
                                          <p:spTgt spid="692230"/>
                                        </p:tgtEl>
                                        <p:attrNameLst>
                                          <p:attrName>style.visibility</p:attrName>
                                        </p:attrNameLst>
                                      </p:cBhvr>
                                      <p:to>
                                        <p:strVal val="visible"/>
                                      </p:to>
                                    </p:set>
                                    <p:animEffect transition="in" filter="wipe(left)">
                                      <p:cBhvr>
                                        <p:cTn id="49" dur="500"/>
                                        <p:tgtEl>
                                          <p:spTgt spid="692230"/>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692241"/>
                                        </p:tgtEl>
                                        <p:attrNameLst>
                                          <p:attrName>style.visibility</p:attrName>
                                        </p:attrNameLst>
                                      </p:cBhvr>
                                      <p:to>
                                        <p:strVal val="visible"/>
                                      </p:to>
                                    </p:set>
                                    <p:animEffect transition="in" filter="wipe(left)">
                                      <p:cBhvr>
                                        <p:cTn id="54" dur="500"/>
                                        <p:tgtEl>
                                          <p:spTgt spid="692241"/>
                                        </p:tgtEl>
                                      </p:cBhvr>
                                    </p:animEffect>
                                  </p:childTnLst>
                                </p:cTn>
                              </p:par>
                            </p:childTnLst>
                          </p:cTn>
                        </p:par>
                        <p:par>
                          <p:cTn id="55" fill="hold">
                            <p:stCondLst>
                              <p:cond delay="500"/>
                            </p:stCondLst>
                            <p:childTnLst>
                              <p:par>
                                <p:cTn id="56" presetID="22" presetClass="entr" presetSubtype="8" fill="hold" grpId="0" nodeType="afterEffect">
                                  <p:stCondLst>
                                    <p:cond delay="0"/>
                                  </p:stCondLst>
                                  <p:childTnLst>
                                    <p:set>
                                      <p:cBhvr>
                                        <p:cTn id="57" dur="1" fill="hold">
                                          <p:stCondLst>
                                            <p:cond delay="0"/>
                                          </p:stCondLst>
                                        </p:cTn>
                                        <p:tgtEl>
                                          <p:spTgt spid="692232"/>
                                        </p:tgtEl>
                                        <p:attrNameLst>
                                          <p:attrName>style.visibility</p:attrName>
                                        </p:attrNameLst>
                                      </p:cBhvr>
                                      <p:to>
                                        <p:strVal val="visible"/>
                                      </p:to>
                                    </p:set>
                                    <p:animEffect transition="in" filter="wipe(left)">
                                      <p:cBhvr>
                                        <p:cTn id="58" dur="500"/>
                                        <p:tgtEl>
                                          <p:spTgt spid="692232"/>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grpId="0" nodeType="clickEffect">
                                  <p:stCondLst>
                                    <p:cond delay="0"/>
                                  </p:stCondLst>
                                  <p:childTnLst>
                                    <p:set>
                                      <p:cBhvr>
                                        <p:cTn id="62" dur="1" fill="hold">
                                          <p:stCondLst>
                                            <p:cond delay="0"/>
                                          </p:stCondLst>
                                        </p:cTn>
                                        <p:tgtEl>
                                          <p:spTgt spid="692242"/>
                                        </p:tgtEl>
                                        <p:attrNameLst>
                                          <p:attrName>style.visibility</p:attrName>
                                        </p:attrNameLst>
                                      </p:cBhvr>
                                      <p:to>
                                        <p:strVal val="visible"/>
                                      </p:to>
                                    </p:set>
                                    <p:animEffect transition="in" filter="wipe(left)">
                                      <p:cBhvr>
                                        <p:cTn id="63" dur="500"/>
                                        <p:tgtEl>
                                          <p:spTgt spid="692242"/>
                                        </p:tgtEl>
                                      </p:cBhvr>
                                    </p:animEffect>
                                  </p:childTnLst>
                                </p:cTn>
                              </p:par>
                            </p:childTnLst>
                          </p:cTn>
                        </p:par>
                        <p:par>
                          <p:cTn id="64" fill="hold">
                            <p:stCondLst>
                              <p:cond delay="500"/>
                            </p:stCondLst>
                            <p:childTnLst>
                              <p:par>
                                <p:cTn id="65" presetID="22" presetClass="entr" presetSubtype="8" fill="hold" grpId="0" nodeType="afterEffect">
                                  <p:stCondLst>
                                    <p:cond delay="0"/>
                                  </p:stCondLst>
                                  <p:childTnLst>
                                    <p:set>
                                      <p:cBhvr>
                                        <p:cTn id="66" dur="1" fill="hold">
                                          <p:stCondLst>
                                            <p:cond delay="0"/>
                                          </p:stCondLst>
                                        </p:cTn>
                                        <p:tgtEl>
                                          <p:spTgt spid="692233"/>
                                        </p:tgtEl>
                                        <p:attrNameLst>
                                          <p:attrName>style.visibility</p:attrName>
                                        </p:attrNameLst>
                                      </p:cBhvr>
                                      <p:to>
                                        <p:strVal val="visible"/>
                                      </p:to>
                                    </p:set>
                                    <p:animEffect transition="in" filter="wipe(left)">
                                      <p:cBhvr>
                                        <p:cTn id="67" dur="500"/>
                                        <p:tgtEl>
                                          <p:spTgt spid="692233"/>
                                        </p:tgtEl>
                                      </p:cBhvr>
                                    </p:animEffect>
                                  </p:childTnLst>
                                </p:cTn>
                              </p:par>
                            </p:childTnLst>
                          </p:cTn>
                        </p:par>
                        <p:par>
                          <p:cTn id="68" fill="hold">
                            <p:stCondLst>
                              <p:cond delay="1000"/>
                            </p:stCondLst>
                            <p:childTnLst>
                              <p:par>
                                <p:cTn id="69" presetID="22" presetClass="entr" presetSubtype="4" fill="hold" grpId="0" nodeType="afterEffect">
                                  <p:stCondLst>
                                    <p:cond delay="0"/>
                                  </p:stCondLst>
                                  <p:childTnLst>
                                    <p:set>
                                      <p:cBhvr>
                                        <p:cTn id="70" dur="1" fill="hold">
                                          <p:stCondLst>
                                            <p:cond delay="0"/>
                                          </p:stCondLst>
                                        </p:cTn>
                                        <p:tgtEl>
                                          <p:spTgt spid="692238"/>
                                        </p:tgtEl>
                                        <p:attrNameLst>
                                          <p:attrName>style.visibility</p:attrName>
                                        </p:attrNameLst>
                                      </p:cBhvr>
                                      <p:to>
                                        <p:strVal val="visible"/>
                                      </p:to>
                                    </p:set>
                                    <p:animEffect transition="in" filter="wipe(down)">
                                      <p:cBhvr>
                                        <p:cTn id="71" dur="500"/>
                                        <p:tgtEl>
                                          <p:spTgt spid="692238"/>
                                        </p:tgtEl>
                                      </p:cBhvr>
                                    </p:animEffect>
                                  </p:childTnLst>
                                </p:cTn>
                              </p:par>
                            </p:childTnLst>
                          </p:cTn>
                        </p:par>
                        <p:par>
                          <p:cTn id="72" fill="hold">
                            <p:stCondLst>
                              <p:cond delay="1500"/>
                            </p:stCondLst>
                            <p:childTnLst>
                              <p:par>
                                <p:cTn id="73" presetID="22" presetClass="entr" presetSubtype="4" fill="hold" grpId="0" nodeType="afterEffect">
                                  <p:stCondLst>
                                    <p:cond delay="0"/>
                                  </p:stCondLst>
                                  <p:childTnLst>
                                    <p:set>
                                      <p:cBhvr>
                                        <p:cTn id="74" dur="1" fill="hold">
                                          <p:stCondLst>
                                            <p:cond delay="0"/>
                                          </p:stCondLst>
                                        </p:cTn>
                                        <p:tgtEl>
                                          <p:spTgt spid="692243"/>
                                        </p:tgtEl>
                                        <p:attrNameLst>
                                          <p:attrName>style.visibility</p:attrName>
                                        </p:attrNameLst>
                                      </p:cBhvr>
                                      <p:to>
                                        <p:strVal val="visible"/>
                                      </p:to>
                                    </p:set>
                                    <p:animEffect transition="in" filter="wipe(down)">
                                      <p:cBhvr>
                                        <p:cTn id="75" dur="500"/>
                                        <p:tgtEl>
                                          <p:spTgt spid="692243"/>
                                        </p:tgtEl>
                                      </p:cBhvr>
                                    </p:animEffect>
                                  </p:childTnLst>
                                </p:cTn>
                              </p:par>
                            </p:childTnLst>
                          </p:cTn>
                        </p:par>
                        <p:par>
                          <p:cTn id="76" fill="hold">
                            <p:stCondLst>
                              <p:cond delay="2000"/>
                            </p:stCondLst>
                            <p:childTnLst>
                              <p:par>
                                <p:cTn id="77" presetID="22" presetClass="entr" presetSubtype="4" fill="hold" grpId="0" nodeType="afterEffect">
                                  <p:stCondLst>
                                    <p:cond delay="0"/>
                                  </p:stCondLst>
                                  <p:childTnLst>
                                    <p:set>
                                      <p:cBhvr>
                                        <p:cTn id="78" dur="1" fill="hold">
                                          <p:stCondLst>
                                            <p:cond delay="0"/>
                                          </p:stCondLst>
                                        </p:cTn>
                                        <p:tgtEl>
                                          <p:spTgt spid="692244"/>
                                        </p:tgtEl>
                                        <p:attrNameLst>
                                          <p:attrName>style.visibility</p:attrName>
                                        </p:attrNameLst>
                                      </p:cBhvr>
                                      <p:to>
                                        <p:strVal val="visible"/>
                                      </p:to>
                                    </p:set>
                                    <p:animEffect transition="in" filter="wipe(down)">
                                      <p:cBhvr>
                                        <p:cTn id="79" dur="500"/>
                                        <p:tgtEl>
                                          <p:spTgt spid="692244"/>
                                        </p:tgtEl>
                                      </p:cBhvr>
                                    </p:animEffect>
                                  </p:childTnLst>
                                </p:cTn>
                              </p:par>
                            </p:childTnLst>
                          </p:cTn>
                        </p:par>
                        <p:par>
                          <p:cTn id="80" fill="hold">
                            <p:stCondLst>
                              <p:cond delay="2500"/>
                            </p:stCondLst>
                            <p:childTnLst>
                              <p:par>
                                <p:cTn id="81" presetID="22" presetClass="entr" presetSubtype="4" fill="hold" grpId="0" nodeType="afterEffect">
                                  <p:stCondLst>
                                    <p:cond delay="0"/>
                                  </p:stCondLst>
                                  <p:childTnLst>
                                    <p:set>
                                      <p:cBhvr>
                                        <p:cTn id="82" dur="1" fill="hold">
                                          <p:stCondLst>
                                            <p:cond delay="0"/>
                                          </p:stCondLst>
                                        </p:cTn>
                                        <p:tgtEl>
                                          <p:spTgt spid="692245"/>
                                        </p:tgtEl>
                                        <p:attrNameLst>
                                          <p:attrName>style.visibility</p:attrName>
                                        </p:attrNameLst>
                                      </p:cBhvr>
                                      <p:to>
                                        <p:strVal val="visible"/>
                                      </p:to>
                                    </p:set>
                                    <p:animEffect transition="in" filter="wipe(down)">
                                      <p:cBhvr>
                                        <p:cTn id="83" dur="500"/>
                                        <p:tgtEl>
                                          <p:spTgt spid="692245"/>
                                        </p:tgtEl>
                                      </p:cBhvr>
                                    </p:animEffect>
                                  </p:childTnLst>
                                </p:cTn>
                              </p:par>
                            </p:childTnLst>
                          </p:cTn>
                        </p:par>
                        <p:par>
                          <p:cTn id="84" fill="hold">
                            <p:stCondLst>
                              <p:cond delay="3000"/>
                            </p:stCondLst>
                            <p:childTnLst>
                              <p:par>
                                <p:cTn id="85" presetID="22" presetClass="entr" presetSubtype="1" fill="hold" grpId="0" nodeType="afterEffect">
                                  <p:stCondLst>
                                    <p:cond delay="0"/>
                                  </p:stCondLst>
                                  <p:childTnLst>
                                    <p:set>
                                      <p:cBhvr>
                                        <p:cTn id="86" dur="1" fill="hold">
                                          <p:stCondLst>
                                            <p:cond delay="0"/>
                                          </p:stCondLst>
                                        </p:cTn>
                                        <p:tgtEl>
                                          <p:spTgt spid="692246"/>
                                        </p:tgtEl>
                                        <p:attrNameLst>
                                          <p:attrName>style.visibility</p:attrName>
                                        </p:attrNameLst>
                                      </p:cBhvr>
                                      <p:to>
                                        <p:strVal val="visible"/>
                                      </p:to>
                                    </p:set>
                                    <p:animEffect transition="in" filter="wipe(up)">
                                      <p:cBhvr>
                                        <p:cTn id="87" dur="500"/>
                                        <p:tgtEl>
                                          <p:spTgt spid="6922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2227" grpId="0" animBg="1" autoUpdateAnimBg="0"/>
      <p:bldP spid="692228" grpId="0" animBg="1" autoUpdateAnimBg="0"/>
      <p:bldP spid="692229" grpId="0" animBg="1" autoUpdateAnimBg="0"/>
      <p:bldP spid="692230" grpId="0" animBg="1" autoUpdateAnimBg="0"/>
      <p:bldP spid="692231" grpId="0" animBg="1" autoUpdateAnimBg="0"/>
      <p:bldP spid="692232" grpId="0" animBg="1" autoUpdateAnimBg="0"/>
      <p:bldP spid="692233" grpId="0" animBg="1" autoUpdateAnimBg="0"/>
      <p:bldP spid="692234" grpId="0" animBg="1"/>
      <p:bldP spid="692235" grpId="0" animBg="1"/>
      <p:bldP spid="692236" grpId="0" animBg="1"/>
      <p:bldP spid="692237" grpId="0" animBg="1"/>
      <p:bldP spid="692238" grpId="0" animBg="1"/>
      <p:bldP spid="692239" grpId="0" animBg="1"/>
      <p:bldP spid="692240" grpId="0" animBg="1"/>
      <p:bldP spid="692241" grpId="0" animBg="1"/>
      <p:bldP spid="692242" grpId="0" animBg="1"/>
      <p:bldP spid="692243" grpId="0" animBg="1"/>
      <p:bldP spid="692244" grpId="0" animBg="1"/>
      <p:bldP spid="692245" grpId="0" animBg="1"/>
      <p:bldP spid="692246" grpId="0" animBg="1"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6979" name="Text Box 3"/>
          <p:cNvSpPr txBox="1">
            <a:spLocks noChangeArrowheads="1"/>
          </p:cNvSpPr>
          <p:nvPr/>
        </p:nvSpPr>
        <p:spPr bwMode="auto">
          <a:xfrm>
            <a:off x="2214563" y="1416050"/>
            <a:ext cx="1570037" cy="523220"/>
          </a:xfrm>
          <a:prstGeom prst="rect">
            <a:avLst/>
          </a:prstGeom>
          <a:gradFill rotWithShape="0">
            <a:gsLst>
              <a:gs pos="0">
                <a:srgbClr val="66CCFF"/>
              </a:gs>
              <a:gs pos="50000">
                <a:srgbClr val="CCFFFF"/>
              </a:gs>
              <a:gs pos="100000">
                <a:srgbClr val="66CCFF"/>
              </a:gs>
            </a:gsLst>
            <a:lin ang="5400000" scaled="1"/>
          </a:gradFill>
          <a:ln w="9525">
            <a:noFill/>
            <a:miter lim="800000"/>
            <a:headEnd/>
            <a:tailEnd/>
          </a:ln>
        </p:spPr>
        <p:txBody>
          <a:bodyPr>
            <a:spAutoFit/>
          </a:bodyPr>
          <a:lstStyle/>
          <a:p>
            <a:r>
              <a:rPr lang="zh-CN" altLang="en-US" sz="2800" b="1">
                <a:ea typeface="华文行楷" pitchFamily="2" charset="-122"/>
              </a:rPr>
              <a:t>社会化</a:t>
            </a:r>
          </a:p>
        </p:txBody>
      </p:sp>
      <p:sp>
        <p:nvSpPr>
          <p:cNvPr id="766980" name="Text Box 4"/>
          <p:cNvSpPr txBox="1">
            <a:spLocks noChangeArrowheads="1"/>
          </p:cNvSpPr>
          <p:nvPr/>
        </p:nvSpPr>
        <p:spPr bwMode="auto">
          <a:xfrm>
            <a:off x="4424363" y="785813"/>
            <a:ext cx="3429000" cy="519112"/>
          </a:xfrm>
          <a:prstGeom prst="rect">
            <a:avLst/>
          </a:prstGeom>
          <a:gradFill rotWithShape="0">
            <a:gsLst>
              <a:gs pos="0">
                <a:srgbClr val="66CCFF"/>
              </a:gs>
              <a:gs pos="50000">
                <a:srgbClr val="CCFFFF"/>
              </a:gs>
              <a:gs pos="100000">
                <a:srgbClr val="66CCFF"/>
              </a:gs>
            </a:gsLst>
            <a:lin ang="5400000" scaled="1"/>
          </a:gradFill>
          <a:ln w="9525">
            <a:noFill/>
            <a:miter lim="800000"/>
            <a:headEnd/>
            <a:tailEnd/>
          </a:ln>
        </p:spPr>
        <p:txBody>
          <a:bodyPr>
            <a:spAutoFit/>
          </a:bodyPr>
          <a:lstStyle/>
          <a:p>
            <a:r>
              <a:rPr lang="zh-CN" altLang="en-US" sz="2800" b="1">
                <a:ea typeface="华文行楷" pitchFamily="2" charset="-122"/>
              </a:rPr>
              <a:t>生产资料的共同使用</a:t>
            </a:r>
          </a:p>
        </p:txBody>
      </p:sp>
      <p:sp>
        <p:nvSpPr>
          <p:cNvPr id="766981" name="Text Box 5"/>
          <p:cNvSpPr txBox="1">
            <a:spLocks noChangeArrowheads="1"/>
          </p:cNvSpPr>
          <p:nvPr/>
        </p:nvSpPr>
        <p:spPr bwMode="auto">
          <a:xfrm>
            <a:off x="4424363" y="1395413"/>
            <a:ext cx="3429000" cy="519112"/>
          </a:xfrm>
          <a:prstGeom prst="rect">
            <a:avLst/>
          </a:prstGeom>
          <a:gradFill rotWithShape="0">
            <a:gsLst>
              <a:gs pos="0">
                <a:srgbClr val="66CCFF"/>
              </a:gs>
              <a:gs pos="50000">
                <a:srgbClr val="CCFFFF"/>
              </a:gs>
              <a:gs pos="100000">
                <a:srgbClr val="66CCFF"/>
              </a:gs>
            </a:gsLst>
            <a:lin ang="5400000" scaled="1"/>
          </a:gradFill>
          <a:ln w="9525">
            <a:noFill/>
            <a:miter lim="800000"/>
            <a:headEnd/>
            <a:tailEnd/>
          </a:ln>
        </p:spPr>
        <p:txBody>
          <a:bodyPr>
            <a:spAutoFit/>
          </a:bodyPr>
          <a:lstStyle/>
          <a:p>
            <a:r>
              <a:rPr lang="zh-CN" altLang="en-US" sz="2800" b="1">
                <a:ea typeface="华文行楷" pitchFamily="2" charset="-122"/>
              </a:rPr>
              <a:t>生产过程是分工协作</a:t>
            </a:r>
          </a:p>
        </p:txBody>
      </p:sp>
      <p:sp>
        <p:nvSpPr>
          <p:cNvPr id="766982" name="Text Box 6"/>
          <p:cNvSpPr txBox="1">
            <a:spLocks noChangeArrowheads="1"/>
          </p:cNvSpPr>
          <p:nvPr/>
        </p:nvSpPr>
        <p:spPr bwMode="auto">
          <a:xfrm>
            <a:off x="4424363" y="2005013"/>
            <a:ext cx="3429000" cy="519112"/>
          </a:xfrm>
          <a:prstGeom prst="rect">
            <a:avLst/>
          </a:prstGeom>
          <a:gradFill rotWithShape="0">
            <a:gsLst>
              <a:gs pos="0">
                <a:srgbClr val="66CCFF"/>
              </a:gs>
              <a:gs pos="50000">
                <a:srgbClr val="CCFFFF"/>
              </a:gs>
              <a:gs pos="100000">
                <a:srgbClr val="66CCFF"/>
              </a:gs>
            </a:gsLst>
            <a:lin ang="5400000" scaled="1"/>
          </a:gradFill>
          <a:ln w="9525">
            <a:noFill/>
            <a:miter lim="800000"/>
            <a:headEnd/>
            <a:tailEnd/>
          </a:ln>
        </p:spPr>
        <p:txBody>
          <a:bodyPr>
            <a:spAutoFit/>
          </a:bodyPr>
          <a:lstStyle/>
          <a:p>
            <a:r>
              <a:rPr lang="zh-CN" altLang="en-US" sz="2800" b="1">
                <a:ea typeface="华文行楷" pitchFamily="2" charset="-122"/>
              </a:rPr>
              <a:t>劳动产品由市场交换</a:t>
            </a:r>
          </a:p>
        </p:txBody>
      </p:sp>
      <p:sp>
        <p:nvSpPr>
          <p:cNvPr id="766983" name="Text Box 7"/>
          <p:cNvSpPr txBox="1">
            <a:spLocks noChangeArrowheads="1"/>
          </p:cNvSpPr>
          <p:nvPr/>
        </p:nvSpPr>
        <p:spPr bwMode="auto">
          <a:xfrm>
            <a:off x="2214563" y="3833813"/>
            <a:ext cx="1600200" cy="523220"/>
          </a:xfrm>
          <a:prstGeom prst="rect">
            <a:avLst/>
          </a:prstGeom>
          <a:gradFill rotWithShape="0">
            <a:gsLst>
              <a:gs pos="0">
                <a:srgbClr val="66CCFF"/>
              </a:gs>
              <a:gs pos="50000">
                <a:srgbClr val="CCFFFF"/>
              </a:gs>
              <a:gs pos="100000">
                <a:srgbClr val="66CCFF"/>
              </a:gs>
            </a:gsLst>
            <a:lin ang="5400000" scaled="1"/>
          </a:gradFill>
          <a:ln w="9525">
            <a:noFill/>
            <a:miter lim="800000"/>
            <a:headEnd/>
            <a:tailEnd/>
          </a:ln>
        </p:spPr>
        <p:txBody>
          <a:bodyPr>
            <a:spAutoFit/>
          </a:bodyPr>
          <a:lstStyle/>
          <a:p>
            <a:r>
              <a:rPr lang="zh-CN" altLang="en-US" sz="2800" b="1">
                <a:ea typeface="华文行楷" pitchFamily="2" charset="-122"/>
              </a:rPr>
              <a:t>私有制</a:t>
            </a:r>
          </a:p>
        </p:txBody>
      </p:sp>
      <p:sp>
        <p:nvSpPr>
          <p:cNvPr id="766984" name="Text Box 8"/>
          <p:cNvSpPr txBox="1">
            <a:spLocks noChangeArrowheads="1"/>
          </p:cNvSpPr>
          <p:nvPr/>
        </p:nvSpPr>
        <p:spPr bwMode="auto">
          <a:xfrm>
            <a:off x="4500563" y="3076575"/>
            <a:ext cx="3505200" cy="519113"/>
          </a:xfrm>
          <a:prstGeom prst="rect">
            <a:avLst/>
          </a:prstGeom>
          <a:gradFill rotWithShape="0">
            <a:gsLst>
              <a:gs pos="0">
                <a:srgbClr val="66CCFF"/>
              </a:gs>
              <a:gs pos="50000">
                <a:srgbClr val="CCFFFF"/>
              </a:gs>
              <a:gs pos="100000">
                <a:srgbClr val="66CCFF"/>
              </a:gs>
            </a:gsLst>
            <a:lin ang="5400000" scaled="1"/>
          </a:gradFill>
          <a:ln w="9525">
            <a:noFill/>
            <a:miter lim="800000"/>
            <a:headEnd/>
            <a:tailEnd/>
          </a:ln>
        </p:spPr>
        <p:txBody>
          <a:bodyPr>
            <a:spAutoFit/>
          </a:bodyPr>
          <a:lstStyle/>
          <a:p>
            <a:r>
              <a:rPr lang="zh-CN" altLang="en-US" sz="2800" b="1">
                <a:ea typeface="华文行楷" pitchFamily="2" charset="-122"/>
              </a:rPr>
              <a:t>生产资料的私人占有</a:t>
            </a:r>
          </a:p>
        </p:txBody>
      </p:sp>
      <p:sp>
        <p:nvSpPr>
          <p:cNvPr id="766985" name="Text Box 9"/>
          <p:cNvSpPr txBox="1">
            <a:spLocks noChangeArrowheads="1"/>
          </p:cNvSpPr>
          <p:nvPr/>
        </p:nvSpPr>
        <p:spPr bwMode="auto">
          <a:xfrm>
            <a:off x="4500563" y="3762375"/>
            <a:ext cx="3505200" cy="519113"/>
          </a:xfrm>
          <a:prstGeom prst="rect">
            <a:avLst/>
          </a:prstGeom>
          <a:gradFill rotWithShape="0">
            <a:gsLst>
              <a:gs pos="0">
                <a:srgbClr val="66CCFF"/>
              </a:gs>
              <a:gs pos="50000">
                <a:srgbClr val="CCFFFF"/>
              </a:gs>
              <a:gs pos="100000">
                <a:srgbClr val="66CCFF"/>
              </a:gs>
            </a:gsLst>
            <a:lin ang="5400000" scaled="1"/>
          </a:gradFill>
          <a:ln w="9525">
            <a:noFill/>
            <a:miter lim="800000"/>
            <a:headEnd/>
            <a:tailEnd/>
          </a:ln>
        </p:spPr>
        <p:txBody>
          <a:bodyPr>
            <a:spAutoFit/>
          </a:bodyPr>
          <a:lstStyle/>
          <a:p>
            <a:r>
              <a:rPr lang="zh-CN" altLang="en-US" sz="2800" b="1">
                <a:ea typeface="华文行楷" pitchFamily="2" charset="-122"/>
              </a:rPr>
              <a:t>生产过程由个人控制</a:t>
            </a:r>
          </a:p>
        </p:txBody>
      </p:sp>
      <p:sp>
        <p:nvSpPr>
          <p:cNvPr id="766986" name="Text Box 10"/>
          <p:cNvSpPr txBox="1">
            <a:spLocks noChangeArrowheads="1"/>
          </p:cNvSpPr>
          <p:nvPr/>
        </p:nvSpPr>
        <p:spPr bwMode="auto">
          <a:xfrm>
            <a:off x="4500563" y="4448175"/>
            <a:ext cx="3505200" cy="519113"/>
          </a:xfrm>
          <a:prstGeom prst="rect">
            <a:avLst/>
          </a:prstGeom>
          <a:gradFill rotWithShape="0">
            <a:gsLst>
              <a:gs pos="0">
                <a:srgbClr val="66CCFF"/>
              </a:gs>
              <a:gs pos="50000">
                <a:srgbClr val="CCFFFF"/>
              </a:gs>
              <a:gs pos="100000">
                <a:srgbClr val="66CCFF"/>
              </a:gs>
            </a:gsLst>
            <a:lin ang="5400000" scaled="1"/>
          </a:gradFill>
          <a:ln w="9525">
            <a:noFill/>
            <a:miter lim="800000"/>
            <a:headEnd/>
            <a:tailEnd/>
          </a:ln>
        </p:spPr>
        <p:txBody>
          <a:bodyPr>
            <a:spAutoFit/>
          </a:bodyPr>
          <a:lstStyle/>
          <a:p>
            <a:r>
              <a:rPr lang="zh-CN" altLang="en-US" sz="2800" b="1">
                <a:ea typeface="华文行楷" pitchFamily="2" charset="-122"/>
              </a:rPr>
              <a:t>劳动产品由个人支配</a:t>
            </a:r>
          </a:p>
        </p:txBody>
      </p:sp>
      <p:sp>
        <p:nvSpPr>
          <p:cNvPr id="766987" name="Line 11"/>
          <p:cNvSpPr>
            <a:spLocks noChangeShapeType="1"/>
          </p:cNvSpPr>
          <p:nvPr/>
        </p:nvSpPr>
        <p:spPr bwMode="auto">
          <a:xfrm>
            <a:off x="1681163" y="1666875"/>
            <a:ext cx="0" cy="719138"/>
          </a:xfrm>
          <a:prstGeom prst="line">
            <a:avLst/>
          </a:prstGeom>
          <a:noFill/>
          <a:ln w="28575">
            <a:solidFill>
              <a:srgbClr val="0000FF"/>
            </a:solidFill>
            <a:round/>
            <a:headEnd/>
            <a:tailEnd/>
          </a:ln>
        </p:spPr>
        <p:txBody>
          <a:bodyPr/>
          <a:lstStyle/>
          <a:p>
            <a:endParaRPr lang="zh-CN" altLang="en-US"/>
          </a:p>
        </p:txBody>
      </p:sp>
      <p:sp>
        <p:nvSpPr>
          <p:cNvPr id="766988" name="Line 12"/>
          <p:cNvSpPr>
            <a:spLocks noChangeShapeType="1"/>
          </p:cNvSpPr>
          <p:nvPr/>
        </p:nvSpPr>
        <p:spPr bwMode="auto">
          <a:xfrm>
            <a:off x="1681163" y="3432175"/>
            <a:ext cx="0" cy="719138"/>
          </a:xfrm>
          <a:prstGeom prst="line">
            <a:avLst/>
          </a:prstGeom>
          <a:noFill/>
          <a:ln w="28575">
            <a:solidFill>
              <a:srgbClr val="0000FF"/>
            </a:solidFill>
            <a:round/>
            <a:headEnd/>
            <a:tailEnd/>
          </a:ln>
        </p:spPr>
        <p:txBody>
          <a:bodyPr/>
          <a:lstStyle/>
          <a:p>
            <a:endParaRPr lang="zh-CN" altLang="en-US"/>
          </a:p>
        </p:txBody>
      </p:sp>
      <p:sp>
        <p:nvSpPr>
          <p:cNvPr id="766989" name="Line 13"/>
          <p:cNvSpPr>
            <a:spLocks noChangeShapeType="1"/>
          </p:cNvSpPr>
          <p:nvPr/>
        </p:nvSpPr>
        <p:spPr bwMode="auto">
          <a:xfrm>
            <a:off x="1681163" y="1700213"/>
            <a:ext cx="533400" cy="0"/>
          </a:xfrm>
          <a:prstGeom prst="line">
            <a:avLst/>
          </a:prstGeom>
          <a:noFill/>
          <a:ln w="28575">
            <a:solidFill>
              <a:srgbClr val="0000FF"/>
            </a:solidFill>
            <a:round/>
            <a:headEnd/>
            <a:tailEnd type="triangle" w="med" len="med"/>
          </a:ln>
        </p:spPr>
        <p:txBody>
          <a:bodyPr/>
          <a:lstStyle/>
          <a:p>
            <a:endParaRPr lang="zh-CN" altLang="en-US"/>
          </a:p>
        </p:txBody>
      </p:sp>
      <p:sp>
        <p:nvSpPr>
          <p:cNvPr id="766990" name="Line 14"/>
          <p:cNvSpPr>
            <a:spLocks noChangeShapeType="1"/>
          </p:cNvSpPr>
          <p:nvPr/>
        </p:nvSpPr>
        <p:spPr bwMode="auto">
          <a:xfrm>
            <a:off x="1681163" y="4138613"/>
            <a:ext cx="533400" cy="0"/>
          </a:xfrm>
          <a:prstGeom prst="line">
            <a:avLst/>
          </a:prstGeom>
          <a:noFill/>
          <a:ln w="28575">
            <a:solidFill>
              <a:srgbClr val="0000FF"/>
            </a:solidFill>
            <a:round/>
            <a:headEnd/>
            <a:tailEnd type="triangle" w="med" len="med"/>
          </a:ln>
        </p:spPr>
        <p:txBody>
          <a:bodyPr/>
          <a:lstStyle/>
          <a:p>
            <a:endParaRPr lang="zh-CN" altLang="en-US"/>
          </a:p>
        </p:txBody>
      </p:sp>
      <p:sp>
        <p:nvSpPr>
          <p:cNvPr id="766991" name="Text Box 15"/>
          <p:cNvSpPr txBox="1">
            <a:spLocks noChangeArrowheads="1"/>
          </p:cNvSpPr>
          <p:nvPr/>
        </p:nvSpPr>
        <p:spPr bwMode="auto">
          <a:xfrm>
            <a:off x="995363" y="2355850"/>
            <a:ext cx="1447800" cy="954107"/>
          </a:xfrm>
          <a:prstGeom prst="rect">
            <a:avLst/>
          </a:prstGeom>
          <a:gradFill rotWithShape="0">
            <a:gsLst>
              <a:gs pos="0">
                <a:srgbClr val="66CCFF"/>
              </a:gs>
              <a:gs pos="50000">
                <a:srgbClr val="CCFFFF"/>
              </a:gs>
              <a:gs pos="100000">
                <a:srgbClr val="66CCFF"/>
              </a:gs>
            </a:gsLst>
            <a:lin ang="5400000" scaled="1"/>
          </a:gradFill>
          <a:ln w="9525">
            <a:noFill/>
            <a:miter lim="800000"/>
            <a:headEnd/>
            <a:tailEnd/>
          </a:ln>
        </p:spPr>
        <p:txBody>
          <a:bodyPr>
            <a:spAutoFit/>
          </a:bodyPr>
          <a:lstStyle/>
          <a:p>
            <a:r>
              <a:rPr lang="zh-CN" altLang="en-US" sz="2800" b="1" dirty="0">
                <a:ea typeface="黑体" pitchFamily="49" charset="-122"/>
              </a:rPr>
              <a:t>资本主义生产</a:t>
            </a:r>
          </a:p>
        </p:txBody>
      </p:sp>
      <p:sp>
        <p:nvSpPr>
          <p:cNvPr id="766992" name="Line 16"/>
          <p:cNvSpPr>
            <a:spLocks noChangeShapeType="1"/>
          </p:cNvSpPr>
          <p:nvPr/>
        </p:nvSpPr>
        <p:spPr bwMode="auto">
          <a:xfrm>
            <a:off x="4064000" y="1090613"/>
            <a:ext cx="360363" cy="0"/>
          </a:xfrm>
          <a:prstGeom prst="line">
            <a:avLst/>
          </a:prstGeom>
          <a:noFill/>
          <a:ln w="28575">
            <a:solidFill>
              <a:srgbClr val="0000FF"/>
            </a:solidFill>
            <a:round/>
            <a:headEnd/>
            <a:tailEnd/>
          </a:ln>
        </p:spPr>
        <p:txBody>
          <a:bodyPr/>
          <a:lstStyle/>
          <a:p>
            <a:endParaRPr lang="zh-CN" altLang="en-US"/>
          </a:p>
        </p:txBody>
      </p:sp>
      <p:sp>
        <p:nvSpPr>
          <p:cNvPr id="766993" name="Line 17"/>
          <p:cNvSpPr>
            <a:spLocks noChangeShapeType="1"/>
          </p:cNvSpPr>
          <p:nvPr/>
        </p:nvSpPr>
        <p:spPr bwMode="auto">
          <a:xfrm>
            <a:off x="3884613" y="1700213"/>
            <a:ext cx="158750" cy="0"/>
          </a:xfrm>
          <a:prstGeom prst="line">
            <a:avLst/>
          </a:prstGeom>
          <a:noFill/>
          <a:ln w="28575">
            <a:solidFill>
              <a:srgbClr val="0000FF"/>
            </a:solidFill>
            <a:round/>
            <a:headEnd/>
            <a:tailEnd/>
          </a:ln>
        </p:spPr>
        <p:txBody>
          <a:bodyPr/>
          <a:lstStyle/>
          <a:p>
            <a:endParaRPr lang="zh-CN" altLang="en-US"/>
          </a:p>
        </p:txBody>
      </p:sp>
      <p:sp>
        <p:nvSpPr>
          <p:cNvPr id="766994" name="Line 18"/>
          <p:cNvSpPr>
            <a:spLocks noChangeShapeType="1"/>
          </p:cNvSpPr>
          <p:nvPr/>
        </p:nvSpPr>
        <p:spPr bwMode="auto">
          <a:xfrm>
            <a:off x="4043363" y="2233613"/>
            <a:ext cx="360362" cy="0"/>
          </a:xfrm>
          <a:prstGeom prst="line">
            <a:avLst/>
          </a:prstGeom>
          <a:noFill/>
          <a:ln w="28575">
            <a:solidFill>
              <a:srgbClr val="0000FF"/>
            </a:solidFill>
            <a:round/>
            <a:headEnd/>
            <a:tailEnd/>
          </a:ln>
        </p:spPr>
        <p:txBody>
          <a:bodyPr/>
          <a:lstStyle/>
          <a:p>
            <a:endParaRPr lang="zh-CN" altLang="en-US"/>
          </a:p>
        </p:txBody>
      </p:sp>
      <p:sp>
        <p:nvSpPr>
          <p:cNvPr id="766995" name="Line 19"/>
          <p:cNvSpPr>
            <a:spLocks noChangeShapeType="1"/>
          </p:cNvSpPr>
          <p:nvPr/>
        </p:nvSpPr>
        <p:spPr bwMode="auto">
          <a:xfrm>
            <a:off x="4043363" y="1090613"/>
            <a:ext cx="0" cy="1143000"/>
          </a:xfrm>
          <a:prstGeom prst="line">
            <a:avLst/>
          </a:prstGeom>
          <a:noFill/>
          <a:ln w="9525">
            <a:solidFill>
              <a:srgbClr val="0000FF"/>
            </a:solidFill>
            <a:round/>
            <a:headEnd/>
            <a:tailEnd/>
          </a:ln>
        </p:spPr>
        <p:txBody>
          <a:bodyPr/>
          <a:lstStyle/>
          <a:p>
            <a:endParaRPr lang="zh-CN" altLang="en-US"/>
          </a:p>
        </p:txBody>
      </p:sp>
      <p:sp>
        <p:nvSpPr>
          <p:cNvPr id="766996" name="Line 20"/>
          <p:cNvSpPr>
            <a:spLocks noChangeShapeType="1"/>
          </p:cNvSpPr>
          <p:nvPr/>
        </p:nvSpPr>
        <p:spPr bwMode="auto">
          <a:xfrm>
            <a:off x="4070350" y="3457575"/>
            <a:ext cx="360363" cy="0"/>
          </a:xfrm>
          <a:prstGeom prst="line">
            <a:avLst/>
          </a:prstGeom>
          <a:noFill/>
          <a:ln w="28575">
            <a:solidFill>
              <a:srgbClr val="0000FF"/>
            </a:solidFill>
            <a:round/>
            <a:headEnd/>
            <a:tailEnd/>
          </a:ln>
        </p:spPr>
        <p:txBody>
          <a:bodyPr/>
          <a:lstStyle/>
          <a:p>
            <a:endParaRPr lang="zh-CN" altLang="en-US"/>
          </a:p>
        </p:txBody>
      </p:sp>
      <p:sp>
        <p:nvSpPr>
          <p:cNvPr id="766997" name="Line 21"/>
          <p:cNvSpPr>
            <a:spLocks noChangeShapeType="1"/>
          </p:cNvSpPr>
          <p:nvPr/>
        </p:nvSpPr>
        <p:spPr bwMode="auto">
          <a:xfrm flipV="1">
            <a:off x="3890963" y="4062413"/>
            <a:ext cx="152400" cy="4762"/>
          </a:xfrm>
          <a:prstGeom prst="line">
            <a:avLst/>
          </a:prstGeom>
          <a:noFill/>
          <a:ln w="28575">
            <a:solidFill>
              <a:srgbClr val="0000FF"/>
            </a:solidFill>
            <a:round/>
            <a:headEnd/>
            <a:tailEnd/>
          </a:ln>
        </p:spPr>
        <p:txBody>
          <a:bodyPr/>
          <a:lstStyle/>
          <a:p>
            <a:endParaRPr lang="zh-CN" altLang="en-US"/>
          </a:p>
        </p:txBody>
      </p:sp>
      <p:sp>
        <p:nvSpPr>
          <p:cNvPr id="766998" name="Line 22"/>
          <p:cNvSpPr>
            <a:spLocks noChangeShapeType="1"/>
          </p:cNvSpPr>
          <p:nvPr/>
        </p:nvSpPr>
        <p:spPr bwMode="auto">
          <a:xfrm>
            <a:off x="4049713" y="4600575"/>
            <a:ext cx="360362" cy="0"/>
          </a:xfrm>
          <a:prstGeom prst="line">
            <a:avLst/>
          </a:prstGeom>
          <a:noFill/>
          <a:ln w="28575">
            <a:solidFill>
              <a:srgbClr val="0000FF"/>
            </a:solidFill>
            <a:round/>
            <a:headEnd/>
            <a:tailEnd/>
          </a:ln>
        </p:spPr>
        <p:txBody>
          <a:bodyPr/>
          <a:lstStyle/>
          <a:p>
            <a:endParaRPr lang="zh-CN" altLang="en-US"/>
          </a:p>
        </p:txBody>
      </p:sp>
      <p:sp>
        <p:nvSpPr>
          <p:cNvPr id="766999" name="Line 23"/>
          <p:cNvSpPr>
            <a:spLocks noChangeShapeType="1"/>
          </p:cNvSpPr>
          <p:nvPr/>
        </p:nvSpPr>
        <p:spPr bwMode="auto">
          <a:xfrm>
            <a:off x="4049713" y="3457575"/>
            <a:ext cx="0" cy="1143000"/>
          </a:xfrm>
          <a:prstGeom prst="line">
            <a:avLst/>
          </a:prstGeom>
          <a:noFill/>
          <a:ln w="9525">
            <a:solidFill>
              <a:srgbClr val="0000FF"/>
            </a:solidFill>
            <a:round/>
            <a:headEnd/>
            <a:tailEnd/>
          </a:ln>
        </p:spPr>
        <p:txBody>
          <a:bodyPr/>
          <a:lstStyle/>
          <a:p>
            <a:endParaRPr lang="zh-CN" altLang="en-US"/>
          </a:p>
        </p:txBody>
      </p:sp>
      <p:sp>
        <p:nvSpPr>
          <p:cNvPr id="767000" name="AutoShape 24"/>
          <p:cNvSpPr>
            <a:spLocks noChangeArrowheads="1"/>
          </p:cNvSpPr>
          <p:nvPr/>
        </p:nvSpPr>
        <p:spPr bwMode="auto">
          <a:xfrm>
            <a:off x="2595563" y="1624013"/>
            <a:ext cx="1920875" cy="2439987"/>
          </a:xfrm>
          <a:prstGeom prst="irregularSeal1">
            <a:avLst/>
          </a:prstGeom>
          <a:solidFill>
            <a:srgbClr val="F60C39"/>
          </a:solidFill>
          <a:ln w="9525">
            <a:solidFill>
              <a:schemeClr val="tx1"/>
            </a:solidFill>
            <a:miter lim="800000"/>
            <a:headEnd/>
            <a:tailEnd/>
          </a:ln>
        </p:spPr>
        <p:txBody>
          <a:bodyPr anchor="ctr">
            <a:spAutoFit/>
          </a:bodyPr>
          <a:lstStyle/>
          <a:p>
            <a:pPr>
              <a:spcBef>
                <a:spcPct val="0"/>
              </a:spcBef>
            </a:pPr>
            <a:r>
              <a:rPr lang="zh-CN" altLang="en-US" sz="3600" b="1">
                <a:solidFill>
                  <a:schemeClr val="bg1"/>
                </a:solidFill>
                <a:ea typeface="华文行楷" pitchFamily="2" charset="-122"/>
              </a:rPr>
              <a:t>矛盾</a:t>
            </a:r>
          </a:p>
          <a:p>
            <a:pPr>
              <a:spcBef>
                <a:spcPct val="0"/>
              </a:spcBef>
            </a:pPr>
            <a:endParaRPr lang="zh-CN" altLang="en-US" sz="1800"/>
          </a:p>
        </p:txBody>
      </p:sp>
      <p:sp>
        <p:nvSpPr>
          <p:cNvPr id="767001" name="Line 25"/>
          <p:cNvSpPr>
            <a:spLocks noChangeShapeType="1"/>
          </p:cNvSpPr>
          <p:nvPr/>
        </p:nvSpPr>
        <p:spPr bwMode="auto">
          <a:xfrm>
            <a:off x="4043363" y="1700213"/>
            <a:ext cx="387350" cy="0"/>
          </a:xfrm>
          <a:prstGeom prst="line">
            <a:avLst/>
          </a:prstGeom>
          <a:noFill/>
          <a:ln w="28575">
            <a:solidFill>
              <a:srgbClr val="0000FF"/>
            </a:solidFill>
            <a:round/>
            <a:headEnd/>
            <a:tailEnd/>
          </a:ln>
        </p:spPr>
        <p:txBody>
          <a:bodyPr/>
          <a:lstStyle/>
          <a:p>
            <a:endParaRPr lang="zh-CN" altLang="en-US"/>
          </a:p>
        </p:txBody>
      </p:sp>
      <p:sp>
        <p:nvSpPr>
          <p:cNvPr id="767002" name="Line 26"/>
          <p:cNvSpPr>
            <a:spLocks noChangeShapeType="1"/>
          </p:cNvSpPr>
          <p:nvPr/>
        </p:nvSpPr>
        <p:spPr bwMode="auto">
          <a:xfrm>
            <a:off x="4043363" y="4062413"/>
            <a:ext cx="387350" cy="0"/>
          </a:xfrm>
          <a:prstGeom prst="line">
            <a:avLst/>
          </a:prstGeom>
          <a:noFill/>
          <a:ln w="28575">
            <a:solidFill>
              <a:srgbClr val="0000FF"/>
            </a:solidFill>
            <a:round/>
            <a:headEnd/>
            <a:tailEnd/>
          </a:ln>
        </p:spPr>
        <p:txBody>
          <a:bodyPr/>
          <a:lstStyle/>
          <a:p>
            <a:endParaRPr lang="zh-CN" altLang="en-US"/>
          </a:p>
        </p:txBody>
      </p:sp>
      <p:sp>
        <p:nvSpPr>
          <p:cNvPr id="767003" name="Rectangle 27"/>
          <p:cNvSpPr>
            <a:spLocks noChangeArrowheads="1"/>
          </p:cNvSpPr>
          <p:nvPr/>
        </p:nvSpPr>
        <p:spPr bwMode="auto">
          <a:xfrm>
            <a:off x="285750" y="5357813"/>
            <a:ext cx="8569325" cy="867930"/>
          </a:xfrm>
          <a:prstGeom prst="rect">
            <a:avLst/>
          </a:prstGeom>
          <a:solidFill>
            <a:srgbClr val="FFFFCC"/>
          </a:solidFill>
          <a:ln w="9525">
            <a:noFill/>
            <a:miter lim="800000"/>
            <a:headEnd/>
            <a:tailEnd/>
          </a:ln>
        </p:spPr>
        <p:txBody>
          <a:bodyPr>
            <a:spAutoFit/>
          </a:bodyPr>
          <a:lstStyle/>
          <a:p>
            <a:pPr>
              <a:lnSpc>
                <a:spcPct val="90000"/>
              </a:lnSpc>
              <a:spcBef>
                <a:spcPct val="35000"/>
              </a:spcBef>
              <a:buClr>
                <a:srgbClr val="66FF66"/>
              </a:buClr>
              <a:buFont typeface="Wingdings 3" pitchFamily="18" charset="2"/>
              <a:buNone/>
            </a:pPr>
            <a:r>
              <a:rPr lang="zh-CN" altLang="en-US" sz="2800" b="1" dirty="0">
                <a:latin typeface="华文行楷" pitchFamily="2" charset="-122"/>
                <a:ea typeface="华文行楷" pitchFamily="2" charset="-122"/>
              </a:rPr>
              <a:t>资本主义基本矛盾是生产的社会化与生产资料资本主义私有制的矛盾</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766991"/>
                                        </p:tgtEl>
                                        <p:attrNameLst>
                                          <p:attrName>style.visibility</p:attrName>
                                        </p:attrNameLst>
                                      </p:cBhvr>
                                      <p:to>
                                        <p:strVal val="visible"/>
                                      </p:to>
                                    </p:set>
                                    <p:animEffect transition="in" filter="box(out)">
                                      <p:cBhvr>
                                        <p:cTn id="7" dur="500"/>
                                        <p:tgtEl>
                                          <p:spTgt spid="766991"/>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766987"/>
                                        </p:tgtEl>
                                        <p:attrNameLst>
                                          <p:attrName>style.visibility</p:attrName>
                                        </p:attrNameLst>
                                      </p:cBhvr>
                                      <p:to>
                                        <p:strVal val="visible"/>
                                      </p:to>
                                    </p:set>
                                    <p:animEffect transition="in" filter="wipe(down)">
                                      <p:cBhvr>
                                        <p:cTn id="11" dur="500"/>
                                        <p:tgtEl>
                                          <p:spTgt spid="766987"/>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766989"/>
                                        </p:tgtEl>
                                        <p:attrNameLst>
                                          <p:attrName>style.visibility</p:attrName>
                                        </p:attrNameLst>
                                      </p:cBhvr>
                                      <p:to>
                                        <p:strVal val="visible"/>
                                      </p:to>
                                    </p:set>
                                    <p:animEffect transition="in" filter="wipe(left)">
                                      <p:cBhvr>
                                        <p:cTn id="15" dur="500"/>
                                        <p:tgtEl>
                                          <p:spTgt spid="766989"/>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766979"/>
                                        </p:tgtEl>
                                        <p:attrNameLst>
                                          <p:attrName>style.visibility</p:attrName>
                                        </p:attrNameLst>
                                      </p:cBhvr>
                                      <p:to>
                                        <p:strVal val="visible"/>
                                      </p:to>
                                    </p:set>
                                    <p:animEffect transition="in" filter="wipe(left)">
                                      <p:cBhvr>
                                        <p:cTn id="19" dur="500"/>
                                        <p:tgtEl>
                                          <p:spTgt spid="766979"/>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766993"/>
                                        </p:tgtEl>
                                        <p:attrNameLst>
                                          <p:attrName>style.visibility</p:attrName>
                                        </p:attrNameLst>
                                      </p:cBhvr>
                                      <p:to>
                                        <p:strVal val="visible"/>
                                      </p:to>
                                    </p:set>
                                    <p:animEffect transition="in" filter="wipe(left)">
                                      <p:cBhvr>
                                        <p:cTn id="24" dur="500"/>
                                        <p:tgtEl>
                                          <p:spTgt spid="766993"/>
                                        </p:tgtEl>
                                      </p:cBhvr>
                                    </p:animEffect>
                                  </p:childTnLst>
                                </p:cTn>
                              </p:par>
                            </p:childTnLst>
                          </p:cTn>
                        </p:par>
                        <p:par>
                          <p:cTn id="25" fill="hold">
                            <p:stCondLst>
                              <p:cond delay="500"/>
                            </p:stCondLst>
                            <p:childTnLst>
                              <p:par>
                                <p:cTn id="26" presetID="16" presetClass="entr" presetSubtype="42" fill="hold" grpId="0" nodeType="afterEffect">
                                  <p:stCondLst>
                                    <p:cond delay="0"/>
                                  </p:stCondLst>
                                  <p:childTnLst>
                                    <p:set>
                                      <p:cBhvr>
                                        <p:cTn id="27" dur="1" fill="hold">
                                          <p:stCondLst>
                                            <p:cond delay="0"/>
                                          </p:stCondLst>
                                        </p:cTn>
                                        <p:tgtEl>
                                          <p:spTgt spid="766995"/>
                                        </p:tgtEl>
                                        <p:attrNameLst>
                                          <p:attrName>style.visibility</p:attrName>
                                        </p:attrNameLst>
                                      </p:cBhvr>
                                      <p:to>
                                        <p:strVal val="visible"/>
                                      </p:to>
                                    </p:set>
                                    <p:animEffect transition="in" filter="barn(outHorizontal)">
                                      <p:cBhvr>
                                        <p:cTn id="28" dur="500"/>
                                        <p:tgtEl>
                                          <p:spTgt spid="766995"/>
                                        </p:tgtEl>
                                      </p:cBhvr>
                                    </p:animEffect>
                                  </p:childTnLst>
                                </p:cTn>
                              </p:par>
                            </p:childTnLst>
                          </p:cTn>
                        </p:par>
                        <p:par>
                          <p:cTn id="29" fill="hold">
                            <p:stCondLst>
                              <p:cond delay="1000"/>
                            </p:stCondLst>
                            <p:childTnLst>
                              <p:par>
                                <p:cTn id="30" presetID="22" presetClass="entr" presetSubtype="8" fill="hold" grpId="0" nodeType="afterEffect">
                                  <p:stCondLst>
                                    <p:cond delay="0"/>
                                  </p:stCondLst>
                                  <p:childTnLst>
                                    <p:set>
                                      <p:cBhvr>
                                        <p:cTn id="31" dur="1" fill="hold">
                                          <p:stCondLst>
                                            <p:cond delay="0"/>
                                          </p:stCondLst>
                                        </p:cTn>
                                        <p:tgtEl>
                                          <p:spTgt spid="766992"/>
                                        </p:tgtEl>
                                        <p:attrNameLst>
                                          <p:attrName>style.visibility</p:attrName>
                                        </p:attrNameLst>
                                      </p:cBhvr>
                                      <p:to>
                                        <p:strVal val="visible"/>
                                      </p:to>
                                    </p:set>
                                    <p:animEffect transition="in" filter="wipe(left)">
                                      <p:cBhvr>
                                        <p:cTn id="32" dur="500"/>
                                        <p:tgtEl>
                                          <p:spTgt spid="766992"/>
                                        </p:tgtEl>
                                      </p:cBhvr>
                                    </p:animEffect>
                                  </p:childTnLst>
                                </p:cTn>
                              </p:par>
                            </p:childTnLst>
                          </p:cTn>
                        </p:par>
                        <p:par>
                          <p:cTn id="33" fill="hold">
                            <p:stCondLst>
                              <p:cond delay="1500"/>
                            </p:stCondLst>
                            <p:childTnLst>
                              <p:par>
                                <p:cTn id="34" presetID="22" presetClass="entr" presetSubtype="8" fill="hold" grpId="0" nodeType="afterEffect">
                                  <p:stCondLst>
                                    <p:cond delay="0"/>
                                  </p:stCondLst>
                                  <p:childTnLst>
                                    <p:set>
                                      <p:cBhvr>
                                        <p:cTn id="35" dur="1" fill="hold">
                                          <p:stCondLst>
                                            <p:cond delay="0"/>
                                          </p:stCondLst>
                                        </p:cTn>
                                        <p:tgtEl>
                                          <p:spTgt spid="766980"/>
                                        </p:tgtEl>
                                        <p:attrNameLst>
                                          <p:attrName>style.visibility</p:attrName>
                                        </p:attrNameLst>
                                      </p:cBhvr>
                                      <p:to>
                                        <p:strVal val="visible"/>
                                      </p:to>
                                    </p:set>
                                    <p:animEffect transition="in" filter="wipe(left)">
                                      <p:cBhvr>
                                        <p:cTn id="36" dur="500"/>
                                        <p:tgtEl>
                                          <p:spTgt spid="766980"/>
                                        </p:tgtEl>
                                      </p:cBhvr>
                                    </p:animEffect>
                                  </p:childTnLst>
                                </p:cTn>
                              </p:par>
                            </p:childTnLst>
                          </p:cTn>
                        </p:par>
                        <p:par>
                          <p:cTn id="37" fill="hold">
                            <p:stCondLst>
                              <p:cond delay="2000"/>
                            </p:stCondLst>
                            <p:childTnLst>
                              <p:par>
                                <p:cTn id="38" presetID="22" presetClass="entr" presetSubtype="8" fill="hold" grpId="0" nodeType="afterEffect">
                                  <p:stCondLst>
                                    <p:cond delay="0"/>
                                  </p:stCondLst>
                                  <p:childTnLst>
                                    <p:set>
                                      <p:cBhvr>
                                        <p:cTn id="39" dur="1" fill="hold">
                                          <p:stCondLst>
                                            <p:cond delay="0"/>
                                          </p:stCondLst>
                                        </p:cTn>
                                        <p:tgtEl>
                                          <p:spTgt spid="767001"/>
                                        </p:tgtEl>
                                        <p:attrNameLst>
                                          <p:attrName>style.visibility</p:attrName>
                                        </p:attrNameLst>
                                      </p:cBhvr>
                                      <p:to>
                                        <p:strVal val="visible"/>
                                      </p:to>
                                    </p:set>
                                    <p:animEffect transition="in" filter="wipe(left)">
                                      <p:cBhvr>
                                        <p:cTn id="40" dur="500"/>
                                        <p:tgtEl>
                                          <p:spTgt spid="767001"/>
                                        </p:tgtEl>
                                      </p:cBhvr>
                                    </p:animEffect>
                                  </p:childTnLst>
                                </p:cTn>
                              </p:par>
                            </p:childTnLst>
                          </p:cTn>
                        </p:par>
                        <p:par>
                          <p:cTn id="41" fill="hold">
                            <p:stCondLst>
                              <p:cond delay="2500"/>
                            </p:stCondLst>
                            <p:childTnLst>
                              <p:par>
                                <p:cTn id="42" presetID="22" presetClass="entr" presetSubtype="8" fill="hold" grpId="0" nodeType="afterEffect">
                                  <p:stCondLst>
                                    <p:cond delay="0"/>
                                  </p:stCondLst>
                                  <p:childTnLst>
                                    <p:set>
                                      <p:cBhvr>
                                        <p:cTn id="43" dur="1" fill="hold">
                                          <p:stCondLst>
                                            <p:cond delay="0"/>
                                          </p:stCondLst>
                                        </p:cTn>
                                        <p:tgtEl>
                                          <p:spTgt spid="766981"/>
                                        </p:tgtEl>
                                        <p:attrNameLst>
                                          <p:attrName>style.visibility</p:attrName>
                                        </p:attrNameLst>
                                      </p:cBhvr>
                                      <p:to>
                                        <p:strVal val="visible"/>
                                      </p:to>
                                    </p:set>
                                    <p:animEffect transition="in" filter="wipe(left)">
                                      <p:cBhvr>
                                        <p:cTn id="44" dur="500"/>
                                        <p:tgtEl>
                                          <p:spTgt spid="766981"/>
                                        </p:tgtEl>
                                      </p:cBhvr>
                                    </p:animEffect>
                                  </p:childTnLst>
                                </p:cTn>
                              </p:par>
                            </p:childTnLst>
                          </p:cTn>
                        </p:par>
                        <p:par>
                          <p:cTn id="45" fill="hold">
                            <p:stCondLst>
                              <p:cond delay="3000"/>
                            </p:stCondLst>
                            <p:childTnLst>
                              <p:par>
                                <p:cTn id="46" presetID="22" presetClass="entr" presetSubtype="8" fill="hold" grpId="0" nodeType="afterEffect">
                                  <p:stCondLst>
                                    <p:cond delay="0"/>
                                  </p:stCondLst>
                                  <p:childTnLst>
                                    <p:set>
                                      <p:cBhvr>
                                        <p:cTn id="47" dur="1" fill="hold">
                                          <p:stCondLst>
                                            <p:cond delay="0"/>
                                          </p:stCondLst>
                                        </p:cTn>
                                        <p:tgtEl>
                                          <p:spTgt spid="766994"/>
                                        </p:tgtEl>
                                        <p:attrNameLst>
                                          <p:attrName>style.visibility</p:attrName>
                                        </p:attrNameLst>
                                      </p:cBhvr>
                                      <p:to>
                                        <p:strVal val="visible"/>
                                      </p:to>
                                    </p:set>
                                    <p:animEffect transition="in" filter="wipe(left)">
                                      <p:cBhvr>
                                        <p:cTn id="48" dur="500"/>
                                        <p:tgtEl>
                                          <p:spTgt spid="766994"/>
                                        </p:tgtEl>
                                      </p:cBhvr>
                                    </p:animEffect>
                                  </p:childTnLst>
                                </p:cTn>
                              </p:par>
                            </p:childTnLst>
                          </p:cTn>
                        </p:par>
                        <p:par>
                          <p:cTn id="49" fill="hold">
                            <p:stCondLst>
                              <p:cond delay="3500"/>
                            </p:stCondLst>
                            <p:childTnLst>
                              <p:par>
                                <p:cTn id="50" presetID="22" presetClass="entr" presetSubtype="8" fill="hold" grpId="0" nodeType="afterEffect">
                                  <p:stCondLst>
                                    <p:cond delay="0"/>
                                  </p:stCondLst>
                                  <p:childTnLst>
                                    <p:set>
                                      <p:cBhvr>
                                        <p:cTn id="51" dur="1" fill="hold">
                                          <p:stCondLst>
                                            <p:cond delay="0"/>
                                          </p:stCondLst>
                                        </p:cTn>
                                        <p:tgtEl>
                                          <p:spTgt spid="766982"/>
                                        </p:tgtEl>
                                        <p:attrNameLst>
                                          <p:attrName>style.visibility</p:attrName>
                                        </p:attrNameLst>
                                      </p:cBhvr>
                                      <p:to>
                                        <p:strVal val="visible"/>
                                      </p:to>
                                    </p:set>
                                    <p:animEffect transition="in" filter="wipe(left)">
                                      <p:cBhvr>
                                        <p:cTn id="52" dur="500"/>
                                        <p:tgtEl>
                                          <p:spTgt spid="766982"/>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grpId="0" nodeType="clickEffect">
                                  <p:stCondLst>
                                    <p:cond delay="0"/>
                                  </p:stCondLst>
                                  <p:childTnLst>
                                    <p:set>
                                      <p:cBhvr>
                                        <p:cTn id="56" dur="1" fill="hold">
                                          <p:stCondLst>
                                            <p:cond delay="0"/>
                                          </p:stCondLst>
                                        </p:cTn>
                                        <p:tgtEl>
                                          <p:spTgt spid="766988"/>
                                        </p:tgtEl>
                                        <p:attrNameLst>
                                          <p:attrName>style.visibility</p:attrName>
                                        </p:attrNameLst>
                                      </p:cBhvr>
                                      <p:to>
                                        <p:strVal val="visible"/>
                                      </p:to>
                                    </p:set>
                                    <p:animEffect transition="in" filter="wipe(up)">
                                      <p:cBhvr>
                                        <p:cTn id="57" dur="500"/>
                                        <p:tgtEl>
                                          <p:spTgt spid="766988"/>
                                        </p:tgtEl>
                                      </p:cBhvr>
                                    </p:animEffect>
                                  </p:childTnLst>
                                </p:cTn>
                              </p:par>
                            </p:childTnLst>
                          </p:cTn>
                        </p:par>
                        <p:par>
                          <p:cTn id="58" fill="hold">
                            <p:stCondLst>
                              <p:cond delay="500"/>
                            </p:stCondLst>
                            <p:childTnLst>
                              <p:par>
                                <p:cTn id="59" presetID="22" presetClass="entr" presetSubtype="8" fill="hold" grpId="0" nodeType="afterEffect">
                                  <p:stCondLst>
                                    <p:cond delay="0"/>
                                  </p:stCondLst>
                                  <p:childTnLst>
                                    <p:set>
                                      <p:cBhvr>
                                        <p:cTn id="60" dur="1" fill="hold">
                                          <p:stCondLst>
                                            <p:cond delay="0"/>
                                          </p:stCondLst>
                                        </p:cTn>
                                        <p:tgtEl>
                                          <p:spTgt spid="766990"/>
                                        </p:tgtEl>
                                        <p:attrNameLst>
                                          <p:attrName>style.visibility</p:attrName>
                                        </p:attrNameLst>
                                      </p:cBhvr>
                                      <p:to>
                                        <p:strVal val="visible"/>
                                      </p:to>
                                    </p:set>
                                    <p:animEffect transition="in" filter="wipe(left)">
                                      <p:cBhvr>
                                        <p:cTn id="61" dur="500"/>
                                        <p:tgtEl>
                                          <p:spTgt spid="766990"/>
                                        </p:tgtEl>
                                      </p:cBhvr>
                                    </p:animEffect>
                                  </p:childTnLst>
                                </p:cTn>
                              </p:par>
                            </p:childTnLst>
                          </p:cTn>
                        </p:par>
                        <p:par>
                          <p:cTn id="62" fill="hold">
                            <p:stCondLst>
                              <p:cond delay="1000"/>
                            </p:stCondLst>
                            <p:childTnLst>
                              <p:par>
                                <p:cTn id="63" presetID="22" presetClass="entr" presetSubtype="8" fill="hold" grpId="0" nodeType="afterEffect">
                                  <p:stCondLst>
                                    <p:cond delay="0"/>
                                  </p:stCondLst>
                                  <p:childTnLst>
                                    <p:set>
                                      <p:cBhvr>
                                        <p:cTn id="64" dur="1" fill="hold">
                                          <p:stCondLst>
                                            <p:cond delay="0"/>
                                          </p:stCondLst>
                                        </p:cTn>
                                        <p:tgtEl>
                                          <p:spTgt spid="766983"/>
                                        </p:tgtEl>
                                        <p:attrNameLst>
                                          <p:attrName>style.visibility</p:attrName>
                                        </p:attrNameLst>
                                      </p:cBhvr>
                                      <p:to>
                                        <p:strVal val="visible"/>
                                      </p:to>
                                    </p:set>
                                    <p:animEffect transition="in" filter="wipe(left)">
                                      <p:cBhvr>
                                        <p:cTn id="65" dur="500"/>
                                        <p:tgtEl>
                                          <p:spTgt spid="766983"/>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8" fill="hold" grpId="0" nodeType="clickEffect">
                                  <p:stCondLst>
                                    <p:cond delay="0"/>
                                  </p:stCondLst>
                                  <p:childTnLst>
                                    <p:set>
                                      <p:cBhvr>
                                        <p:cTn id="69" dur="1" fill="hold">
                                          <p:stCondLst>
                                            <p:cond delay="0"/>
                                          </p:stCondLst>
                                        </p:cTn>
                                        <p:tgtEl>
                                          <p:spTgt spid="766997"/>
                                        </p:tgtEl>
                                        <p:attrNameLst>
                                          <p:attrName>style.visibility</p:attrName>
                                        </p:attrNameLst>
                                      </p:cBhvr>
                                      <p:to>
                                        <p:strVal val="visible"/>
                                      </p:to>
                                    </p:set>
                                    <p:animEffect transition="in" filter="wipe(left)">
                                      <p:cBhvr>
                                        <p:cTn id="70" dur="500"/>
                                        <p:tgtEl>
                                          <p:spTgt spid="766997"/>
                                        </p:tgtEl>
                                      </p:cBhvr>
                                    </p:animEffect>
                                  </p:childTnLst>
                                </p:cTn>
                              </p:par>
                            </p:childTnLst>
                          </p:cTn>
                        </p:par>
                        <p:par>
                          <p:cTn id="71" fill="hold">
                            <p:stCondLst>
                              <p:cond delay="500"/>
                            </p:stCondLst>
                            <p:childTnLst>
                              <p:par>
                                <p:cTn id="72" presetID="16" presetClass="entr" presetSubtype="42" fill="hold" grpId="0" nodeType="afterEffect">
                                  <p:stCondLst>
                                    <p:cond delay="0"/>
                                  </p:stCondLst>
                                  <p:childTnLst>
                                    <p:set>
                                      <p:cBhvr>
                                        <p:cTn id="73" dur="1" fill="hold">
                                          <p:stCondLst>
                                            <p:cond delay="0"/>
                                          </p:stCondLst>
                                        </p:cTn>
                                        <p:tgtEl>
                                          <p:spTgt spid="766999"/>
                                        </p:tgtEl>
                                        <p:attrNameLst>
                                          <p:attrName>style.visibility</p:attrName>
                                        </p:attrNameLst>
                                      </p:cBhvr>
                                      <p:to>
                                        <p:strVal val="visible"/>
                                      </p:to>
                                    </p:set>
                                    <p:animEffect transition="in" filter="barn(outHorizontal)">
                                      <p:cBhvr>
                                        <p:cTn id="74" dur="500"/>
                                        <p:tgtEl>
                                          <p:spTgt spid="766999"/>
                                        </p:tgtEl>
                                      </p:cBhvr>
                                    </p:animEffect>
                                  </p:childTnLst>
                                </p:cTn>
                              </p:par>
                            </p:childTnLst>
                          </p:cTn>
                        </p:par>
                        <p:par>
                          <p:cTn id="75" fill="hold">
                            <p:stCondLst>
                              <p:cond delay="1000"/>
                            </p:stCondLst>
                            <p:childTnLst>
                              <p:par>
                                <p:cTn id="76" presetID="22" presetClass="entr" presetSubtype="8" fill="hold" grpId="0" nodeType="afterEffect">
                                  <p:stCondLst>
                                    <p:cond delay="0"/>
                                  </p:stCondLst>
                                  <p:childTnLst>
                                    <p:set>
                                      <p:cBhvr>
                                        <p:cTn id="77" dur="1" fill="hold">
                                          <p:stCondLst>
                                            <p:cond delay="0"/>
                                          </p:stCondLst>
                                        </p:cTn>
                                        <p:tgtEl>
                                          <p:spTgt spid="766996"/>
                                        </p:tgtEl>
                                        <p:attrNameLst>
                                          <p:attrName>style.visibility</p:attrName>
                                        </p:attrNameLst>
                                      </p:cBhvr>
                                      <p:to>
                                        <p:strVal val="visible"/>
                                      </p:to>
                                    </p:set>
                                    <p:animEffect transition="in" filter="wipe(left)">
                                      <p:cBhvr>
                                        <p:cTn id="78" dur="500"/>
                                        <p:tgtEl>
                                          <p:spTgt spid="766996"/>
                                        </p:tgtEl>
                                      </p:cBhvr>
                                    </p:animEffect>
                                  </p:childTnLst>
                                </p:cTn>
                              </p:par>
                            </p:childTnLst>
                          </p:cTn>
                        </p:par>
                        <p:par>
                          <p:cTn id="79" fill="hold">
                            <p:stCondLst>
                              <p:cond delay="1500"/>
                            </p:stCondLst>
                            <p:childTnLst>
                              <p:par>
                                <p:cTn id="80" presetID="22" presetClass="entr" presetSubtype="8" fill="hold" grpId="0" nodeType="afterEffect">
                                  <p:stCondLst>
                                    <p:cond delay="0"/>
                                  </p:stCondLst>
                                  <p:childTnLst>
                                    <p:set>
                                      <p:cBhvr>
                                        <p:cTn id="81" dur="1" fill="hold">
                                          <p:stCondLst>
                                            <p:cond delay="0"/>
                                          </p:stCondLst>
                                        </p:cTn>
                                        <p:tgtEl>
                                          <p:spTgt spid="766984"/>
                                        </p:tgtEl>
                                        <p:attrNameLst>
                                          <p:attrName>style.visibility</p:attrName>
                                        </p:attrNameLst>
                                      </p:cBhvr>
                                      <p:to>
                                        <p:strVal val="visible"/>
                                      </p:to>
                                    </p:set>
                                    <p:animEffect transition="in" filter="wipe(left)">
                                      <p:cBhvr>
                                        <p:cTn id="82" dur="500"/>
                                        <p:tgtEl>
                                          <p:spTgt spid="766984"/>
                                        </p:tgtEl>
                                      </p:cBhvr>
                                    </p:animEffect>
                                  </p:childTnLst>
                                </p:cTn>
                              </p:par>
                            </p:childTnLst>
                          </p:cTn>
                        </p:par>
                        <p:par>
                          <p:cTn id="83" fill="hold">
                            <p:stCondLst>
                              <p:cond delay="2000"/>
                            </p:stCondLst>
                            <p:childTnLst>
                              <p:par>
                                <p:cTn id="84" presetID="22" presetClass="entr" presetSubtype="8" fill="hold" grpId="0" nodeType="afterEffect">
                                  <p:stCondLst>
                                    <p:cond delay="0"/>
                                  </p:stCondLst>
                                  <p:childTnLst>
                                    <p:set>
                                      <p:cBhvr>
                                        <p:cTn id="85" dur="1" fill="hold">
                                          <p:stCondLst>
                                            <p:cond delay="0"/>
                                          </p:stCondLst>
                                        </p:cTn>
                                        <p:tgtEl>
                                          <p:spTgt spid="767002"/>
                                        </p:tgtEl>
                                        <p:attrNameLst>
                                          <p:attrName>style.visibility</p:attrName>
                                        </p:attrNameLst>
                                      </p:cBhvr>
                                      <p:to>
                                        <p:strVal val="visible"/>
                                      </p:to>
                                    </p:set>
                                    <p:animEffect transition="in" filter="wipe(left)">
                                      <p:cBhvr>
                                        <p:cTn id="86" dur="500"/>
                                        <p:tgtEl>
                                          <p:spTgt spid="767002"/>
                                        </p:tgtEl>
                                      </p:cBhvr>
                                    </p:animEffect>
                                  </p:childTnLst>
                                </p:cTn>
                              </p:par>
                            </p:childTnLst>
                          </p:cTn>
                        </p:par>
                        <p:par>
                          <p:cTn id="87" fill="hold">
                            <p:stCondLst>
                              <p:cond delay="2500"/>
                            </p:stCondLst>
                            <p:childTnLst>
                              <p:par>
                                <p:cTn id="88" presetID="22" presetClass="entr" presetSubtype="8" fill="hold" grpId="0" nodeType="afterEffect">
                                  <p:stCondLst>
                                    <p:cond delay="0"/>
                                  </p:stCondLst>
                                  <p:childTnLst>
                                    <p:set>
                                      <p:cBhvr>
                                        <p:cTn id="89" dur="1" fill="hold">
                                          <p:stCondLst>
                                            <p:cond delay="0"/>
                                          </p:stCondLst>
                                        </p:cTn>
                                        <p:tgtEl>
                                          <p:spTgt spid="766985"/>
                                        </p:tgtEl>
                                        <p:attrNameLst>
                                          <p:attrName>style.visibility</p:attrName>
                                        </p:attrNameLst>
                                      </p:cBhvr>
                                      <p:to>
                                        <p:strVal val="visible"/>
                                      </p:to>
                                    </p:set>
                                    <p:animEffect transition="in" filter="wipe(left)">
                                      <p:cBhvr>
                                        <p:cTn id="90" dur="500"/>
                                        <p:tgtEl>
                                          <p:spTgt spid="766985"/>
                                        </p:tgtEl>
                                      </p:cBhvr>
                                    </p:animEffect>
                                  </p:childTnLst>
                                </p:cTn>
                              </p:par>
                            </p:childTnLst>
                          </p:cTn>
                        </p:par>
                        <p:par>
                          <p:cTn id="91" fill="hold">
                            <p:stCondLst>
                              <p:cond delay="3000"/>
                            </p:stCondLst>
                            <p:childTnLst>
                              <p:par>
                                <p:cTn id="92" presetID="22" presetClass="entr" presetSubtype="8" fill="hold" grpId="0" nodeType="afterEffect">
                                  <p:stCondLst>
                                    <p:cond delay="0"/>
                                  </p:stCondLst>
                                  <p:childTnLst>
                                    <p:set>
                                      <p:cBhvr>
                                        <p:cTn id="93" dur="1" fill="hold">
                                          <p:stCondLst>
                                            <p:cond delay="0"/>
                                          </p:stCondLst>
                                        </p:cTn>
                                        <p:tgtEl>
                                          <p:spTgt spid="766998"/>
                                        </p:tgtEl>
                                        <p:attrNameLst>
                                          <p:attrName>style.visibility</p:attrName>
                                        </p:attrNameLst>
                                      </p:cBhvr>
                                      <p:to>
                                        <p:strVal val="visible"/>
                                      </p:to>
                                    </p:set>
                                    <p:animEffect transition="in" filter="wipe(left)">
                                      <p:cBhvr>
                                        <p:cTn id="94" dur="500"/>
                                        <p:tgtEl>
                                          <p:spTgt spid="766998"/>
                                        </p:tgtEl>
                                      </p:cBhvr>
                                    </p:animEffect>
                                  </p:childTnLst>
                                </p:cTn>
                              </p:par>
                            </p:childTnLst>
                          </p:cTn>
                        </p:par>
                        <p:par>
                          <p:cTn id="95" fill="hold">
                            <p:stCondLst>
                              <p:cond delay="3500"/>
                            </p:stCondLst>
                            <p:childTnLst>
                              <p:par>
                                <p:cTn id="96" presetID="22" presetClass="entr" presetSubtype="8" fill="hold" grpId="0" nodeType="afterEffect">
                                  <p:stCondLst>
                                    <p:cond delay="0"/>
                                  </p:stCondLst>
                                  <p:childTnLst>
                                    <p:set>
                                      <p:cBhvr>
                                        <p:cTn id="97" dur="1" fill="hold">
                                          <p:stCondLst>
                                            <p:cond delay="0"/>
                                          </p:stCondLst>
                                        </p:cTn>
                                        <p:tgtEl>
                                          <p:spTgt spid="766986"/>
                                        </p:tgtEl>
                                        <p:attrNameLst>
                                          <p:attrName>style.visibility</p:attrName>
                                        </p:attrNameLst>
                                      </p:cBhvr>
                                      <p:to>
                                        <p:strVal val="visible"/>
                                      </p:to>
                                    </p:set>
                                    <p:animEffect transition="in" filter="wipe(left)">
                                      <p:cBhvr>
                                        <p:cTn id="98" dur="500"/>
                                        <p:tgtEl>
                                          <p:spTgt spid="766986"/>
                                        </p:tgtEl>
                                      </p:cBhvr>
                                    </p:animEffect>
                                  </p:childTnLst>
                                </p:cTn>
                              </p:par>
                            </p:childTnLst>
                          </p:cTn>
                        </p:par>
                      </p:childTnLst>
                    </p:cTn>
                  </p:par>
                  <p:par>
                    <p:cTn id="99" fill="hold">
                      <p:stCondLst>
                        <p:cond delay="indefinite"/>
                      </p:stCondLst>
                      <p:childTnLst>
                        <p:par>
                          <p:cTn id="100" fill="hold">
                            <p:stCondLst>
                              <p:cond delay="0"/>
                            </p:stCondLst>
                            <p:childTnLst>
                              <p:par>
                                <p:cTn id="101" presetID="23" presetClass="entr" presetSubtype="32" fill="hold" grpId="0" nodeType="clickEffect">
                                  <p:stCondLst>
                                    <p:cond delay="0"/>
                                  </p:stCondLst>
                                  <p:childTnLst>
                                    <p:set>
                                      <p:cBhvr>
                                        <p:cTn id="102" dur="1" fill="hold">
                                          <p:stCondLst>
                                            <p:cond delay="0"/>
                                          </p:stCondLst>
                                        </p:cTn>
                                        <p:tgtEl>
                                          <p:spTgt spid="767000"/>
                                        </p:tgtEl>
                                        <p:attrNameLst>
                                          <p:attrName>style.visibility</p:attrName>
                                        </p:attrNameLst>
                                      </p:cBhvr>
                                      <p:to>
                                        <p:strVal val="visible"/>
                                      </p:to>
                                    </p:set>
                                    <p:anim calcmode="lin" valueType="num">
                                      <p:cBhvr>
                                        <p:cTn id="103" dur="500" fill="hold"/>
                                        <p:tgtEl>
                                          <p:spTgt spid="767000"/>
                                        </p:tgtEl>
                                        <p:attrNameLst>
                                          <p:attrName>ppt_w</p:attrName>
                                        </p:attrNameLst>
                                      </p:cBhvr>
                                      <p:tavLst>
                                        <p:tav tm="0">
                                          <p:val>
                                            <p:strVal val="4*#ppt_w"/>
                                          </p:val>
                                        </p:tav>
                                        <p:tav tm="100000">
                                          <p:val>
                                            <p:strVal val="#ppt_w"/>
                                          </p:val>
                                        </p:tav>
                                      </p:tavLst>
                                    </p:anim>
                                    <p:anim calcmode="lin" valueType="num">
                                      <p:cBhvr>
                                        <p:cTn id="104" dur="500" fill="hold"/>
                                        <p:tgtEl>
                                          <p:spTgt spid="767000"/>
                                        </p:tgtEl>
                                        <p:attrNameLst>
                                          <p:attrName>ppt_h</p:attrName>
                                        </p:attrNameLst>
                                      </p:cBhvr>
                                      <p:tavLst>
                                        <p:tav tm="0">
                                          <p:val>
                                            <p:strVal val="4*#ppt_h"/>
                                          </p:val>
                                        </p:tav>
                                        <p:tav tm="100000">
                                          <p:val>
                                            <p:strVal val="#ppt_h"/>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8" fill="hold" grpId="0" nodeType="clickEffect">
                                  <p:stCondLst>
                                    <p:cond delay="0"/>
                                  </p:stCondLst>
                                  <p:childTnLst>
                                    <p:set>
                                      <p:cBhvr>
                                        <p:cTn id="108" dur="1" fill="hold">
                                          <p:stCondLst>
                                            <p:cond delay="0"/>
                                          </p:stCondLst>
                                        </p:cTn>
                                        <p:tgtEl>
                                          <p:spTgt spid="767003"/>
                                        </p:tgtEl>
                                        <p:attrNameLst>
                                          <p:attrName>style.visibility</p:attrName>
                                        </p:attrNameLst>
                                      </p:cBhvr>
                                      <p:to>
                                        <p:strVal val="visible"/>
                                      </p:to>
                                    </p:set>
                                    <p:anim calcmode="lin" valueType="num">
                                      <p:cBhvr additive="base">
                                        <p:cTn id="109" dur="500" fill="hold"/>
                                        <p:tgtEl>
                                          <p:spTgt spid="767003"/>
                                        </p:tgtEl>
                                        <p:attrNameLst>
                                          <p:attrName>ppt_x</p:attrName>
                                        </p:attrNameLst>
                                      </p:cBhvr>
                                      <p:tavLst>
                                        <p:tav tm="0">
                                          <p:val>
                                            <p:strVal val="0-#ppt_w/2"/>
                                          </p:val>
                                        </p:tav>
                                        <p:tav tm="100000">
                                          <p:val>
                                            <p:strVal val="#ppt_x"/>
                                          </p:val>
                                        </p:tav>
                                      </p:tavLst>
                                    </p:anim>
                                    <p:anim calcmode="lin" valueType="num">
                                      <p:cBhvr additive="base">
                                        <p:cTn id="110" dur="500" fill="hold"/>
                                        <p:tgtEl>
                                          <p:spTgt spid="76700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6979" grpId="0" animBg="1" autoUpdateAnimBg="0"/>
      <p:bldP spid="766980" grpId="0" animBg="1" autoUpdateAnimBg="0"/>
      <p:bldP spid="766981" grpId="0" animBg="1" autoUpdateAnimBg="0"/>
      <p:bldP spid="766982" grpId="0" animBg="1" autoUpdateAnimBg="0"/>
      <p:bldP spid="766983" grpId="0" animBg="1" autoUpdateAnimBg="0"/>
      <p:bldP spid="766984" grpId="0" animBg="1" autoUpdateAnimBg="0"/>
      <p:bldP spid="766985" grpId="0" animBg="1" autoUpdateAnimBg="0"/>
      <p:bldP spid="766986" grpId="0" animBg="1" autoUpdateAnimBg="0"/>
      <p:bldP spid="766987" grpId="0" animBg="1"/>
      <p:bldP spid="766988" grpId="0" animBg="1"/>
      <p:bldP spid="766989" grpId="0" animBg="1"/>
      <p:bldP spid="766990" grpId="0" animBg="1"/>
      <p:bldP spid="766991" grpId="0" animBg="1" autoUpdateAnimBg="0"/>
      <p:bldP spid="766992" grpId="0" animBg="1"/>
      <p:bldP spid="766993" grpId="0" animBg="1"/>
      <p:bldP spid="766994" grpId="0" animBg="1"/>
      <p:bldP spid="766995" grpId="0" animBg="1"/>
      <p:bldP spid="766996" grpId="0" animBg="1"/>
      <p:bldP spid="766997" grpId="0" animBg="1"/>
      <p:bldP spid="766998" grpId="0" animBg="1"/>
      <p:bldP spid="766999" grpId="0" animBg="1"/>
      <p:bldP spid="767000" grpId="0" animBg="1" autoUpdateAnimBg="0"/>
      <p:bldP spid="767001" grpId="0" animBg="1"/>
      <p:bldP spid="767002" grpId="0" animBg="1"/>
      <p:bldP spid="767003" grpId="0" animBg="1"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4"/>
          <p:cNvSpPr>
            <a:spLocks noChangeArrowheads="1"/>
          </p:cNvSpPr>
          <p:nvPr/>
        </p:nvSpPr>
        <p:spPr bwMode="auto">
          <a:xfrm>
            <a:off x="500063" y="1666798"/>
            <a:ext cx="8072437" cy="2576667"/>
          </a:xfrm>
          <a:prstGeom prst="rect">
            <a:avLst/>
          </a:prstGeom>
          <a:noFill/>
          <a:ln w="9525" algn="ctr">
            <a:noFill/>
            <a:miter lim="800000"/>
            <a:headEnd/>
            <a:tailEnd/>
          </a:ln>
        </p:spPr>
        <p:txBody>
          <a:bodyPr anchor="ctr">
            <a:spAutoFit/>
          </a:bodyPr>
          <a:lstStyle/>
          <a:p>
            <a:pPr>
              <a:lnSpc>
                <a:spcPct val="150000"/>
              </a:lnSpc>
              <a:spcBef>
                <a:spcPct val="0"/>
              </a:spcBef>
            </a:pPr>
            <a:r>
              <a:rPr lang="zh-CN" altLang="en-US" sz="2800" b="1" dirty="0">
                <a:solidFill>
                  <a:srgbClr val="FF0000"/>
                </a:solidFill>
              </a:rPr>
              <a:t>经济危机（</a:t>
            </a:r>
            <a:r>
              <a:rPr lang="en-US" altLang="zh-CN" sz="2800" b="1" dirty="0">
                <a:solidFill>
                  <a:srgbClr val="FF0000"/>
                </a:solidFill>
              </a:rPr>
              <a:t>Economic Crisis</a:t>
            </a:r>
            <a:r>
              <a:rPr lang="zh-CN" altLang="en-US" sz="2800" dirty="0">
                <a:solidFill>
                  <a:srgbClr val="FF0000"/>
                </a:solidFill>
              </a:rPr>
              <a:t>）</a:t>
            </a:r>
            <a:r>
              <a:rPr lang="zh-CN" altLang="en-US" sz="2800" dirty="0">
                <a:latin typeface="黑体" pitchFamily="49" charset="-122"/>
                <a:ea typeface="黑体" pitchFamily="49" charset="-122"/>
              </a:rPr>
              <a:t>指的是一个或多个国民经济或整个世界经济在一段比较长的时间内不断收缩（负的经济增长率）。是资本主义经济发展过程中周期爆发的生产过剩的危机 。</a:t>
            </a:r>
          </a:p>
        </p:txBody>
      </p: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4"/>
          <p:cNvSpPr>
            <a:spLocks noChangeArrowheads="1"/>
          </p:cNvSpPr>
          <p:nvPr/>
        </p:nvSpPr>
        <p:spPr bwMode="auto">
          <a:xfrm>
            <a:off x="642938" y="924390"/>
            <a:ext cx="7858125" cy="4532972"/>
          </a:xfrm>
          <a:prstGeom prst="rect">
            <a:avLst/>
          </a:prstGeom>
          <a:noFill/>
          <a:ln w="9525" algn="ctr">
            <a:noFill/>
            <a:miter lim="800000"/>
            <a:headEnd/>
            <a:tailEnd/>
          </a:ln>
        </p:spPr>
        <p:txBody>
          <a:bodyPr anchor="ctr">
            <a:spAutoFit/>
          </a:bodyPr>
          <a:lstStyle/>
          <a:p>
            <a:pPr algn="just">
              <a:lnSpc>
                <a:spcPct val="150000"/>
              </a:lnSpc>
              <a:spcBef>
                <a:spcPct val="0"/>
              </a:spcBef>
            </a:pPr>
            <a:r>
              <a:rPr lang="zh-CN" altLang="en-US" sz="2800" b="1" dirty="0">
                <a:solidFill>
                  <a:srgbClr val="FF0000"/>
                </a:solidFill>
              </a:rPr>
              <a:t>经济危机的根本原因是资本主义基本矛盾，具体表现为：</a:t>
            </a:r>
          </a:p>
          <a:p>
            <a:pPr algn="just">
              <a:lnSpc>
                <a:spcPct val="150000"/>
              </a:lnSpc>
              <a:spcBef>
                <a:spcPct val="0"/>
              </a:spcBef>
              <a:buFont typeface="Wingdings" pitchFamily="2" charset="2"/>
              <a:buChar char="ü"/>
            </a:pPr>
            <a:r>
              <a:rPr lang="zh-CN" altLang="en-US" sz="2800" b="1" dirty="0"/>
              <a:t>生产无限扩大的趋势与劳动人民有支付能力的需求相对缩小的趋势造成生产相对过剩危机。</a:t>
            </a:r>
          </a:p>
          <a:p>
            <a:pPr algn="just">
              <a:lnSpc>
                <a:spcPct val="150000"/>
              </a:lnSpc>
              <a:spcBef>
                <a:spcPct val="0"/>
              </a:spcBef>
              <a:buFont typeface="Wingdings" pitchFamily="2" charset="2"/>
              <a:buChar char="ü"/>
            </a:pPr>
            <a:r>
              <a:rPr lang="zh-CN" altLang="en-US" sz="2800" b="1" dirty="0"/>
              <a:t>个别企业内部生产的有组织性和整个社会生产的无政府状态之间的矛盾造成生产比例失调的结构性危机。</a:t>
            </a:r>
            <a:endParaRPr lang="zh-CN" altLang="en-US" sz="2800" dirty="0"/>
          </a:p>
        </p:txBody>
      </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内容占位符 1"/>
          <p:cNvSpPr>
            <a:spLocks noGrp="1"/>
          </p:cNvSpPr>
          <p:nvPr>
            <p:ph idx="1"/>
          </p:nvPr>
        </p:nvSpPr>
        <p:spPr/>
        <p:txBody>
          <a:bodyPr/>
          <a:lstStyle/>
          <a:p>
            <a:pPr>
              <a:lnSpc>
                <a:spcPct val="150000"/>
              </a:lnSpc>
            </a:pPr>
            <a:r>
              <a:rPr lang="zh-CN" altLang="en-US" sz="2800" b="1" dirty="0" smtClean="0"/>
              <a:t>主要表现是：</a:t>
            </a:r>
            <a:endParaRPr lang="en-US" altLang="zh-CN" sz="2800" b="1" dirty="0" smtClean="0"/>
          </a:p>
          <a:p>
            <a:pPr>
              <a:lnSpc>
                <a:spcPct val="150000"/>
              </a:lnSpc>
            </a:pPr>
            <a:r>
              <a:rPr lang="zh-CN" altLang="en-US" sz="2800" b="1" dirty="0" smtClean="0"/>
              <a:t>商品大量过剩，销售停滞；</a:t>
            </a:r>
            <a:endParaRPr lang="en-US" altLang="zh-CN" sz="2800" b="1" dirty="0" smtClean="0"/>
          </a:p>
          <a:p>
            <a:pPr>
              <a:lnSpc>
                <a:spcPct val="150000"/>
              </a:lnSpc>
            </a:pPr>
            <a:r>
              <a:rPr lang="zh-CN" altLang="en-US" sz="2800" b="1" dirty="0" smtClean="0"/>
              <a:t>生产大幅度下降，企业开工不足甚至倒闭，失业工人剧增；</a:t>
            </a:r>
            <a:endParaRPr lang="en-US" altLang="zh-CN" sz="2800" b="1" dirty="0" smtClean="0"/>
          </a:p>
          <a:p>
            <a:pPr>
              <a:lnSpc>
                <a:spcPct val="150000"/>
              </a:lnSpc>
            </a:pPr>
            <a:r>
              <a:rPr lang="zh-CN" altLang="en-US" sz="2800" b="1" dirty="0" smtClean="0"/>
              <a:t>企业资金周转不灵，银根紧缺，利率上升，信用制度受到严重破坏，银行纷纷宣布破产等。 </a:t>
            </a:r>
          </a:p>
        </p:txBody>
      </p:sp>
      <p:sp>
        <p:nvSpPr>
          <p:cNvPr id="3" name="标题 2"/>
          <p:cNvSpPr>
            <a:spLocks noGrp="1"/>
          </p:cNvSpPr>
          <p:nvPr>
            <p:ph type="title"/>
          </p:nvPr>
        </p:nvSpPr>
        <p:spPr/>
        <p:txBody>
          <a:bodyPr/>
          <a:lstStyle/>
          <a:p>
            <a:pPr>
              <a:defRPr/>
            </a:pPr>
            <a:endParaRPr lang="zh-CN" altLang="en-US"/>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内容占位符 1"/>
          <p:cNvSpPr>
            <a:spLocks noGrp="1"/>
          </p:cNvSpPr>
          <p:nvPr>
            <p:ph idx="1"/>
          </p:nvPr>
        </p:nvSpPr>
        <p:spPr/>
        <p:txBody>
          <a:bodyPr/>
          <a:lstStyle/>
          <a:p>
            <a:pPr algn="just">
              <a:lnSpc>
                <a:spcPct val="150000"/>
              </a:lnSpc>
            </a:pPr>
            <a:r>
              <a:rPr lang="zh-CN" altLang="en-US" sz="2400" b="1" dirty="0" smtClean="0"/>
              <a:t>美国次贷危机（</a:t>
            </a:r>
            <a:r>
              <a:rPr lang="en-US" altLang="zh-CN" sz="2400" b="1" dirty="0" smtClean="0"/>
              <a:t>subprime crisis</a:t>
            </a:r>
            <a:r>
              <a:rPr lang="zh-CN" altLang="en-US" sz="2400" b="1" dirty="0" smtClean="0"/>
              <a:t>）又称次级房贷危机，也译为次债危机。</a:t>
            </a:r>
            <a:endParaRPr lang="en-US" altLang="zh-CN" sz="2400" b="1" dirty="0" smtClean="0"/>
          </a:p>
          <a:p>
            <a:pPr algn="just">
              <a:lnSpc>
                <a:spcPct val="150000"/>
              </a:lnSpc>
            </a:pPr>
            <a:r>
              <a:rPr lang="zh-CN" altLang="en-US" sz="2400" b="1" dirty="0" smtClean="0"/>
              <a:t>它是指一场发生在美国，因次级抵押贷款机构破产、投资基金被迫关闭、股市剧烈震荡引起的金融风暴。</a:t>
            </a:r>
            <a:endParaRPr lang="en-US" altLang="zh-CN" sz="2400" b="1" dirty="0" smtClean="0"/>
          </a:p>
          <a:p>
            <a:pPr algn="just">
              <a:lnSpc>
                <a:spcPct val="150000"/>
              </a:lnSpc>
            </a:pPr>
            <a:r>
              <a:rPr lang="zh-CN" altLang="en-US" sz="2400" b="1" dirty="0" smtClean="0"/>
              <a:t>它致使全球主要金融市场出现流动性不足危机。</a:t>
            </a:r>
            <a:endParaRPr lang="en-US" altLang="zh-CN" sz="2400" b="1" dirty="0" smtClean="0"/>
          </a:p>
          <a:p>
            <a:pPr algn="just">
              <a:lnSpc>
                <a:spcPct val="150000"/>
              </a:lnSpc>
            </a:pPr>
            <a:r>
              <a:rPr lang="zh-CN" altLang="en-US" sz="2400" b="1" dirty="0" smtClean="0"/>
              <a:t>美国“次贷危机”是从</a:t>
            </a:r>
            <a:r>
              <a:rPr lang="en-US" altLang="zh-CN" sz="2400" b="1" dirty="0" smtClean="0"/>
              <a:t>2006</a:t>
            </a:r>
            <a:r>
              <a:rPr lang="zh-CN" altLang="en-US" sz="2400" b="1" dirty="0" smtClean="0"/>
              <a:t>年春季开始逐步显现的。</a:t>
            </a:r>
            <a:r>
              <a:rPr lang="en-US" altLang="zh-CN" sz="2400" b="1" dirty="0" smtClean="0"/>
              <a:t>2007</a:t>
            </a:r>
            <a:r>
              <a:rPr lang="zh-CN" altLang="en-US" sz="2400" b="1" dirty="0" smtClean="0"/>
              <a:t>年</a:t>
            </a:r>
            <a:r>
              <a:rPr lang="en-US" altLang="zh-CN" sz="2400" b="1" dirty="0" smtClean="0"/>
              <a:t>8</a:t>
            </a:r>
            <a:r>
              <a:rPr lang="zh-CN" altLang="en-US" sz="2400" b="1" dirty="0" smtClean="0"/>
              <a:t>月开始席卷美国、欧盟和日本等世界主要金融市场。</a:t>
            </a:r>
          </a:p>
        </p:txBody>
      </p:sp>
      <p:sp>
        <p:nvSpPr>
          <p:cNvPr id="3" name="标题 2"/>
          <p:cNvSpPr>
            <a:spLocks noGrp="1"/>
          </p:cNvSpPr>
          <p:nvPr>
            <p:ph type="title"/>
          </p:nvPr>
        </p:nvSpPr>
        <p:spPr/>
        <p:txBody>
          <a:bodyPr/>
          <a:lstStyle/>
          <a:p>
            <a:pPr>
              <a:defRPr/>
            </a:pPr>
            <a:r>
              <a:rPr lang="zh-CN" altLang="en-US" dirty="0" smtClean="0"/>
              <a:t>次贷危机</a:t>
            </a:r>
            <a:endParaRPr lang="zh-CN" alt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p:cNvSpPr>
          <p:nvPr/>
        </p:nvSpPr>
        <p:spPr bwMode="auto">
          <a:xfrm>
            <a:off x="685800" y="879475"/>
            <a:ext cx="7650163" cy="5129213"/>
          </a:xfrm>
          <a:prstGeom prst="rect">
            <a:avLst/>
          </a:prstGeom>
          <a:solidFill>
            <a:schemeClr val="bg1">
              <a:alpha val="50195"/>
            </a:schemeClr>
          </a:solidFill>
          <a:ln w="9525">
            <a:noFill/>
            <a:miter lim="800000"/>
            <a:headEnd/>
            <a:tailEnd/>
          </a:ln>
        </p:spPr>
        <p:txBody>
          <a:bodyPr anchor="ctr">
            <a:spAutoFit/>
          </a:bodyPr>
          <a:lstStyle/>
          <a:p>
            <a:endParaRPr lang="zh-CN" altLang="en-US"/>
          </a:p>
        </p:txBody>
      </p:sp>
      <p:sp>
        <p:nvSpPr>
          <p:cNvPr id="657411" name="Rectangle 3"/>
          <p:cNvSpPr>
            <a:spLocks noChangeArrowheads="1"/>
          </p:cNvSpPr>
          <p:nvPr/>
        </p:nvSpPr>
        <p:spPr bwMode="auto">
          <a:xfrm>
            <a:off x="684213" y="2133600"/>
            <a:ext cx="838200" cy="3048000"/>
          </a:xfrm>
          <a:prstGeom prst="rect">
            <a:avLst/>
          </a:prstGeom>
          <a:solidFill>
            <a:srgbClr val="FFFF99"/>
          </a:solidFill>
          <a:ln w="57150">
            <a:solidFill>
              <a:srgbClr val="009900"/>
            </a:solidFill>
            <a:miter lim="800000"/>
            <a:headEnd/>
            <a:tailEnd/>
          </a:ln>
          <a:effectLst>
            <a:outerShdw dist="107763" dir="18900000" algn="ctr" rotWithShape="0">
              <a:schemeClr val="bg2"/>
            </a:outerShdw>
          </a:effectLst>
        </p:spPr>
        <p:txBody>
          <a:bodyPr anchor="ctr"/>
          <a:lstStyle/>
          <a:p>
            <a:pPr>
              <a:spcBef>
                <a:spcPct val="0"/>
              </a:spcBef>
              <a:defRPr/>
            </a:pPr>
            <a:r>
              <a:rPr lang="zh-CN" altLang="en-US" sz="3600" b="1">
                <a:latin typeface="隶书" pitchFamily="49" charset="-122"/>
                <a:ea typeface="隶书" pitchFamily="49" charset="-122"/>
              </a:rPr>
              <a:t>商</a:t>
            </a:r>
            <a:br>
              <a:rPr lang="zh-CN" altLang="en-US" sz="3600" b="1">
                <a:latin typeface="隶书" pitchFamily="49" charset="-122"/>
                <a:ea typeface="隶书" pitchFamily="49" charset="-122"/>
              </a:rPr>
            </a:br>
            <a:r>
              <a:rPr lang="zh-CN" altLang="en-US" sz="3600" b="1">
                <a:latin typeface="隶书" pitchFamily="49" charset="-122"/>
                <a:ea typeface="隶书" pitchFamily="49" charset="-122"/>
              </a:rPr>
              <a:t>品</a:t>
            </a:r>
            <a:br>
              <a:rPr lang="zh-CN" altLang="en-US" sz="3600" b="1">
                <a:latin typeface="隶书" pitchFamily="49" charset="-122"/>
                <a:ea typeface="隶书" pitchFamily="49" charset="-122"/>
              </a:rPr>
            </a:br>
            <a:r>
              <a:rPr lang="zh-CN" altLang="en-US" sz="3600" b="1">
                <a:latin typeface="隶书" pitchFamily="49" charset="-122"/>
                <a:ea typeface="隶书" pitchFamily="49" charset="-122"/>
              </a:rPr>
              <a:t>二</a:t>
            </a:r>
            <a:br>
              <a:rPr lang="zh-CN" altLang="en-US" sz="3600" b="1">
                <a:latin typeface="隶书" pitchFamily="49" charset="-122"/>
                <a:ea typeface="隶书" pitchFamily="49" charset="-122"/>
              </a:rPr>
            </a:br>
            <a:r>
              <a:rPr lang="zh-CN" altLang="en-US" sz="3600" b="1">
                <a:latin typeface="隶书" pitchFamily="49" charset="-122"/>
                <a:ea typeface="隶书" pitchFamily="49" charset="-122"/>
              </a:rPr>
              <a:t>因</a:t>
            </a:r>
            <a:br>
              <a:rPr lang="zh-CN" altLang="en-US" sz="3600" b="1">
                <a:latin typeface="隶书" pitchFamily="49" charset="-122"/>
                <a:ea typeface="隶书" pitchFamily="49" charset="-122"/>
              </a:rPr>
            </a:br>
            <a:r>
              <a:rPr lang="zh-CN" altLang="en-US" sz="3600" b="1">
                <a:latin typeface="隶书" pitchFamily="49" charset="-122"/>
                <a:ea typeface="隶书" pitchFamily="49" charset="-122"/>
              </a:rPr>
              <a:t>素</a:t>
            </a:r>
          </a:p>
        </p:txBody>
      </p:sp>
      <p:sp>
        <p:nvSpPr>
          <p:cNvPr id="46084" name="Line 4"/>
          <p:cNvSpPr>
            <a:spLocks noChangeShapeType="1"/>
          </p:cNvSpPr>
          <p:nvPr/>
        </p:nvSpPr>
        <p:spPr bwMode="auto">
          <a:xfrm>
            <a:off x="1522413" y="3733800"/>
            <a:ext cx="533400" cy="0"/>
          </a:xfrm>
          <a:prstGeom prst="line">
            <a:avLst/>
          </a:prstGeom>
          <a:noFill/>
          <a:ln w="57150">
            <a:solidFill>
              <a:srgbClr val="009900"/>
            </a:solidFill>
            <a:round/>
            <a:headEnd/>
            <a:tailEnd/>
          </a:ln>
        </p:spPr>
        <p:txBody>
          <a:bodyPr/>
          <a:lstStyle/>
          <a:p>
            <a:endParaRPr lang="zh-CN" altLang="en-US"/>
          </a:p>
        </p:txBody>
      </p:sp>
      <p:sp>
        <p:nvSpPr>
          <p:cNvPr id="46085" name="Line 5"/>
          <p:cNvSpPr>
            <a:spLocks noChangeShapeType="1"/>
          </p:cNvSpPr>
          <p:nvPr/>
        </p:nvSpPr>
        <p:spPr bwMode="auto">
          <a:xfrm>
            <a:off x="2055813" y="2133600"/>
            <a:ext cx="0" cy="3276600"/>
          </a:xfrm>
          <a:prstGeom prst="line">
            <a:avLst/>
          </a:prstGeom>
          <a:noFill/>
          <a:ln w="57150">
            <a:solidFill>
              <a:srgbClr val="009900"/>
            </a:solidFill>
            <a:round/>
            <a:headEnd/>
            <a:tailEnd/>
          </a:ln>
        </p:spPr>
        <p:txBody>
          <a:bodyPr/>
          <a:lstStyle/>
          <a:p>
            <a:endParaRPr lang="zh-CN" altLang="en-US"/>
          </a:p>
        </p:txBody>
      </p:sp>
      <p:sp>
        <p:nvSpPr>
          <p:cNvPr id="46086" name="Line 6"/>
          <p:cNvSpPr>
            <a:spLocks noChangeShapeType="1"/>
          </p:cNvSpPr>
          <p:nvPr/>
        </p:nvSpPr>
        <p:spPr bwMode="auto">
          <a:xfrm>
            <a:off x="2055813" y="2133600"/>
            <a:ext cx="685800" cy="0"/>
          </a:xfrm>
          <a:prstGeom prst="line">
            <a:avLst/>
          </a:prstGeom>
          <a:noFill/>
          <a:ln w="57150">
            <a:solidFill>
              <a:srgbClr val="009900"/>
            </a:solidFill>
            <a:round/>
            <a:headEnd/>
            <a:tailEnd/>
          </a:ln>
        </p:spPr>
        <p:txBody>
          <a:bodyPr/>
          <a:lstStyle/>
          <a:p>
            <a:endParaRPr lang="zh-CN" altLang="en-US"/>
          </a:p>
        </p:txBody>
      </p:sp>
      <p:sp>
        <p:nvSpPr>
          <p:cNvPr id="46087" name="Line 7"/>
          <p:cNvSpPr>
            <a:spLocks noChangeShapeType="1"/>
          </p:cNvSpPr>
          <p:nvPr/>
        </p:nvSpPr>
        <p:spPr bwMode="auto">
          <a:xfrm>
            <a:off x="2055813" y="5410200"/>
            <a:ext cx="685800" cy="0"/>
          </a:xfrm>
          <a:prstGeom prst="line">
            <a:avLst/>
          </a:prstGeom>
          <a:noFill/>
          <a:ln w="57150">
            <a:solidFill>
              <a:srgbClr val="009900"/>
            </a:solidFill>
            <a:round/>
            <a:headEnd/>
            <a:tailEnd/>
          </a:ln>
        </p:spPr>
        <p:txBody>
          <a:bodyPr/>
          <a:lstStyle/>
          <a:p>
            <a:endParaRPr lang="zh-CN" altLang="en-US"/>
          </a:p>
        </p:txBody>
      </p:sp>
      <p:sp>
        <p:nvSpPr>
          <p:cNvPr id="657416" name="Rectangle 8"/>
          <p:cNvSpPr>
            <a:spLocks noChangeArrowheads="1"/>
          </p:cNvSpPr>
          <p:nvPr/>
        </p:nvSpPr>
        <p:spPr bwMode="auto">
          <a:xfrm>
            <a:off x="2665413" y="1828800"/>
            <a:ext cx="2133600" cy="685800"/>
          </a:xfrm>
          <a:prstGeom prst="rect">
            <a:avLst/>
          </a:prstGeom>
          <a:solidFill>
            <a:srgbClr val="CCFFFF"/>
          </a:solidFill>
          <a:ln w="57150">
            <a:solidFill>
              <a:srgbClr val="009900"/>
            </a:solidFill>
            <a:miter lim="800000"/>
            <a:headEnd/>
            <a:tailEnd/>
          </a:ln>
          <a:effectLst>
            <a:outerShdw dist="107763" dir="18900000" algn="ctr" rotWithShape="0">
              <a:schemeClr val="bg2"/>
            </a:outerShdw>
          </a:effectLst>
        </p:spPr>
        <p:txBody>
          <a:bodyPr wrap="none" anchor="ctr"/>
          <a:lstStyle/>
          <a:p>
            <a:pPr>
              <a:spcBef>
                <a:spcPct val="0"/>
              </a:spcBef>
              <a:defRPr/>
            </a:pPr>
            <a:r>
              <a:rPr lang="zh-CN" altLang="en-US" sz="4000" b="1">
                <a:latin typeface="隶书" pitchFamily="49" charset="-122"/>
                <a:ea typeface="隶书" pitchFamily="49" charset="-122"/>
              </a:rPr>
              <a:t>使用价值</a:t>
            </a:r>
          </a:p>
        </p:txBody>
      </p:sp>
      <p:sp>
        <p:nvSpPr>
          <p:cNvPr id="657417" name="Rectangle 9"/>
          <p:cNvSpPr>
            <a:spLocks noChangeArrowheads="1"/>
          </p:cNvSpPr>
          <p:nvPr/>
        </p:nvSpPr>
        <p:spPr bwMode="auto">
          <a:xfrm>
            <a:off x="2741613" y="5029200"/>
            <a:ext cx="1828800" cy="685800"/>
          </a:xfrm>
          <a:prstGeom prst="rect">
            <a:avLst/>
          </a:prstGeom>
          <a:gradFill rotWithShape="0">
            <a:gsLst>
              <a:gs pos="0">
                <a:srgbClr val="FFCC00"/>
              </a:gs>
              <a:gs pos="50000">
                <a:srgbClr val="FFFFFF"/>
              </a:gs>
              <a:gs pos="100000">
                <a:srgbClr val="FFCC00"/>
              </a:gs>
            </a:gsLst>
            <a:lin ang="18900000" scaled="1"/>
          </a:gradFill>
          <a:ln w="57150">
            <a:solidFill>
              <a:srgbClr val="009900"/>
            </a:solidFill>
            <a:miter lim="800000"/>
            <a:headEnd/>
            <a:tailEnd/>
          </a:ln>
          <a:effectLst>
            <a:outerShdw dist="107763" dir="18900000" algn="ctr" rotWithShape="0">
              <a:schemeClr val="bg2"/>
            </a:outerShdw>
          </a:effectLst>
        </p:spPr>
        <p:txBody>
          <a:bodyPr wrap="none" anchor="ctr"/>
          <a:lstStyle/>
          <a:p>
            <a:pPr>
              <a:spcBef>
                <a:spcPct val="0"/>
              </a:spcBef>
              <a:defRPr/>
            </a:pPr>
            <a:r>
              <a:rPr lang="zh-CN" altLang="en-US" sz="4000" b="1">
                <a:latin typeface="隶书" pitchFamily="49" charset="-122"/>
                <a:ea typeface="隶书" pitchFamily="49" charset="-122"/>
              </a:rPr>
              <a:t>价  值</a:t>
            </a:r>
          </a:p>
        </p:txBody>
      </p:sp>
      <p:sp>
        <p:nvSpPr>
          <p:cNvPr id="657418" name="Line 10"/>
          <p:cNvSpPr>
            <a:spLocks noChangeShapeType="1"/>
          </p:cNvSpPr>
          <p:nvPr/>
        </p:nvSpPr>
        <p:spPr bwMode="auto">
          <a:xfrm>
            <a:off x="3427413" y="2667000"/>
            <a:ext cx="0" cy="533400"/>
          </a:xfrm>
          <a:prstGeom prst="line">
            <a:avLst/>
          </a:prstGeom>
          <a:noFill/>
          <a:ln w="57150" cap="rnd">
            <a:solidFill>
              <a:srgbClr val="990000"/>
            </a:solidFill>
            <a:prstDash val="sysDot"/>
            <a:round/>
            <a:headEnd/>
            <a:tailEnd/>
          </a:ln>
        </p:spPr>
        <p:txBody>
          <a:bodyPr lIns="270000"/>
          <a:lstStyle/>
          <a:p>
            <a:endParaRPr lang="zh-CN" altLang="en-US"/>
          </a:p>
        </p:txBody>
      </p:sp>
      <p:sp>
        <p:nvSpPr>
          <p:cNvPr id="657419" name="Rectangle 11"/>
          <p:cNvSpPr>
            <a:spLocks noChangeArrowheads="1"/>
          </p:cNvSpPr>
          <p:nvPr/>
        </p:nvSpPr>
        <p:spPr bwMode="auto">
          <a:xfrm>
            <a:off x="2589213" y="3200400"/>
            <a:ext cx="1905000" cy="762000"/>
          </a:xfrm>
          <a:prstGeom prst="rect">
            <a:avLst/>
          </a:prstGeom>
          <a:noFill/>
          <a:ln w="57150">
            <a:solidFill>
              <a:srgbClr val="990000"/>
            </a:solidFill>
            <a:prstDash val="dash"/>
            <a:miter lim="800000"/>
            <a:headEnd/>
            <a:tailEnd/>
          </a:ln>
        </p:spPr>
        <p:txBody>
          <a:bodyPr wrap="none" anchor="ctr"/>
          <a:lstStyle/>
          <a:p>
            <a:pPr>
              <a:spcBef>
                <a:spcPct val="0"/>
              </a:spcBef>
            </a:pPr>
            <a:r>
              <a:rPr lang="zh-CN" altLang="en-US" sz="3600" b="1">
                <a:solidFill>
                  <a:srgbClr val="FF0000"/>
                </a:solidFill>
                <a:latin typeface="宋体" pitchFamily="2" charset="-122"/>
              </a:rPr>
              <a:t>交换价值</a:t>
            </a:r>
          </a:p>
        </p:txBody>
      </p:sp>
      <p:sp>
        <p:nvSpPr>
          <p:cNvPr id="46092" name="Rectangle 12"/>
          <p:cNvSpPr>
            <a:spLocks noChangeArrowheads="1"/>
          </p:cNvSpPr>
          <p:nvPr/>
        </p:nvSpPr>
        <p:spPr bwMode="auto">
          <a:xfrm>
            <a:off x="1835150" y="476250"/>
            <a:ext cx="4876800" cy="641350"/>
          </a:xfrm>
          <a:prstGeom prst="rect">
            <a:avLst/>
          </a:prstGeom>
          <a:noFill/>
          <a:ln w="9525">
            <a:noFill/>
            <a:miter lim="800000"/>
            <a:headEnd/>
            <a:tailEnd/>
          </a:ln>
        </p:spPr>
        <p:txBody>
          <a:bodyPr>
            <a:spAutoFit/>
          </a:bodyPr>
          <a:lstStyle/>
          <a:p>
            <a:r>
              <a:rPr lang="zh-CN" altLang="en-US" sz="3600">
                <a:latin typeface="黑体" pitchFamily="49" charset="-122"/>
                <a:ea typeface="黑体" pitchFamily="49" charset="-122"/>
              </a:rPr>
              <a:t>商品的二因素</a:t>
            </a:r>
          </a:p>
        </p:txBody>
      </p:sp>
      <p:sp>
        <p:nvSpPr>
          <p:cNvPr id="657421" name="AutoShape 13"/>
          <p:cNvSpPr>
            <a:spLocks/>
          </p:cNvSpPr>
          <p:nvPr/>
        </p:nvSpPr>
        <p:spPr bwMode="auto">
          <a:xfrm>
            <a:off x="5189538" y="1524000"/>
            <a:ext cx="2960687" cy="1812925"/>
          </a:xfrm>
          <a:prstGeom prst="borderCallout1">
            <a:avLst>
              <a:gd name="adj1" fmla="val 6306"/>
              <a:gd name="adj2" fmla="val -2574"/>
              <a:gd name="adj3" fmla="val 29509"/>
              <a:gd name="adj4" fmla="val -19144"/>
            </a:avLst>
          </a:prstGeom>
          <a:solidFill>
            <a:srgbClr val="F8F4D0"/>
          </a:solidFill>
          <a:ln w="38100">
            <a:solidFill>
              <a:schemeClr val="accent2"/>
            </a:solidFill>
            <a:miter lim="800000"/>
            <a:headEnd/>
            <a:tailEnd/>
          </a:ln>
        </p:spPr>
        <p:txBody>
          <a:bodyPr/>
          <a:lstStyle/>
          <a:p>
            <a:pPr>
              <a:spcBef>
                <a:spcPct val="0"/>
              </a:spcBef>
            </a:pPr>
            <a:r>
              <a:rPr lang="zh-CN" altLang="en-US" sz="2800" b="1">
                <a:solidFill>
                  <a:srgbClr val="CC0000"/>
                </a:solidFill>
                <a:ea typeface="楷体_GB2312" pitchFamily="49" charset="-122"/>
              </a:rPr>
              <a:t>物品能够满足人们某种需要的属性，是商品</a:t>
            </a:r>
            <a:r>
              <a:rPr lang="zh-CN" altLang="en-US" sz="2800" b="1">
                <a:solidFill>
                  <a:srgbClr val="CC0000"/>
                </a:solidFill>
                <a:latin typeface="华文行楷" pitchFamily="2" charset="-122"/>
                <a:ea typeface="楷体_GB2312" pitchFamily="49" charset="-122"/>
              </a:rPr>
              <a:t>的</a:t>
            </a:r>
            <a:r>
              <a:rPr lang="zh-CN" altLang="en-US" sz="2800" b="1">
                <a:solidFill>
                  <a:srgbClr val="FF0000"/>
                </a:solidFill>
                <a:latin typeface="华文行楷" pitchFamily="2" charset="-122"/>
                <a:ea typeface="黑体" pitchFamily="49" charset="-122"/>
              </a:rPr>
              <a:t>自然属性</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57421"/>
                                        </p:tgtEl>
                                        <p:attrNameLst>
                                          <p:attrName>style.visibility</p:attrName>
                                        </p:attrNameLst>
                                      </p:cBhvr>
                                      <p:to>
                                        <p:strVal val="visible"/>
                                      </p:to>
                                    </p:set>
                                    <p:animEffect transition="in" filter="wipe(left)">
                                      <p:cBhvr>
                                        <p:cTn id="7" dur="500"/>
                                        <p:tgtEl>
                                          <p:spTgt spid="657421"/>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657418"/>
                                        </p:tgtEl>
                                        <p:attrNameLst>
                                          <p:attrName>style.visibility</p:attrName>
                                        </p:attrNameLst>
                                      </p:cBhvr>
                                      <p:to>
                                        <p:strVal val="visible"/>
                                      </p:to>
                                    </p:set>
                                    <p:animEffect transition="in" filter="barn(outHorizontal)">
                                      <p:cBhvr>
                                        <p:cTn id="12" dur="500"/>
                                        <p:tgtEl>
                                          <p:spTgt spid="657418"/>
                                        </p:tgtEl>
                                      </p:cBhvr>
                                    </p:animEffect>
                                  </p:childTnLst>
                                </p:cTn>
                              </p:par>
                            </p:childTnLst>
                          </p:cTn>
                        </p:par>
                        <p:par>
                          <p:cTn id="13" fill="hold">
                            <p:stCondLst>
                              <p:cond delay="500"/>
                            </p:stCondLst>
                            <p:childTnLst>
                              <p:par>
                                <p:cTn id="14" presetID="23" presetClass="entr" presetSubtype="528" fill="hold" grpId="0" nodeType="afterEffect">
                                  <p:stCondLst>
                                    <p:cond delay="0"/>
                                  </p:stCondLst>
                                  <p:childTnLst>
                                    <p:set>
                                      <p:cBhvr>
                                        <p:cTn id="15" dur="1" fill="hold">
                                          <p:stCondLst>
                                            <p:cond delay="0"/>
                                          </p:stCondLst>
                                        </p:cTn>
                                        <p:tgtEl>
                                          <p:spTgt spid="657419"/>
                                        </p:tgtEl>
                                        <p:attrNameLst>
                                          <p:attrName>style.visibility</p:attrName>
                                        </p:attrNameLst>
                                      </p:cBhvr>
                                      <p:to>
                                        <p:strVal val="visible"/>
                                      </p:to>
                                    </p:set>
                                    <p:anim calcmode="lin" valueType="num">
                                      <p:cBhvr>
                                        <p:cTn id="16" dur="500" fill="hold"/>
                                        <p:tgtEl>
                                          <p:spTgt spid="657419"/>
                                        </p:tgtEl>
                                        <p:attrNameLst>
                                          <p:attrName>ppt_w</p:attrName>
                                        </p:attrNameLst>
                                      </p:cBhvr>
                                      <p:tavLst>
                                        <p:tav tm="0">
                                          <p:val>
                                            <p:fltVal val="0"/>
                                          </p:val>
                                        </p:tav>
                                        <p:tav tm="100000">
                                          <p:val>
                                            <p:strVal val="#ppt_w"/>
                                          </p:val>
                                        </p:tav>
                                      </p:tavLst>
                                    </p:anim>
                                    <p:anim calcmode="lin" valueType="num">
                                      <p:cBhvr>
                                        <p:cTn id="17" dur="500" fill="hold"/>
                                        <p:tgtEl>
                                          <p:spTgt spid="657419"/>
                                        </p:tgtEl>
                                        <p:attrNameLst>
                                          <p:attrName>ppt_h</p:attrName>
                                        </p:attrNameLst>
                                      </p:cBhvr>
                                      <p:tavLst>
                                        <p:tav tm="0">
                                          <p:val>
                                            <p:fltVal val="0"/>
                                          </p:val>
                                        </p:tav>
                                        <p:tav tm="100000">
                                          <p:val>
                                            <p:strVal val="#ppt_h"/>
                                          </p:val>
                                        </p:tav>
                                      </p:tavLst>
                                    </p:anim>
                                    <p:anim calcmode="lin" valueType="num">
                                      <p:cBhvr>
                                        <p:cTn id="18" dur="500" fill="hold"/>
                                        <p:tgtEl>
                                          <p:spTgt spid="657419"/>
                                        </p:tgtEl>
                                        <p:attrNameLst>
                                          <p:attrName>ppt_x</p:attrName>
                                        </p:attrNameLst>
                                      </p:cBhvr>
                                      <p:tavLst>
                                        <p:tav tm="0">
                                          <p:val>
                                            <p:fltVal val="0.5"/>
                                          </p:val>
                                        </p:tav>
                                        <p:tav tm="100000">
                                          <p:val>
                                            <p:strVal val="#ppt_x"/>
                                          </p:val>
                                        </p:tav>
                                      </p:tavLst>
                                    </p:anim>
                                    <p:anim calcmode="lin" valueType="num">
                                      <p:cBhvr>
                                        <p:cTn id="19" dur="500" fill="hold"/>
                                        <p:tgtEl>
                                          <p:spTgt spid="657419"/>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7418" grpId="0" animBg="1"/>
      <p:bldP spid="657419" grpId="0" animBg="1" autoUpdateAnimBg="0"/>
      <p:bldP spid="657421" grpId="0" animBg="1"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内容占位符 1"/>
          <p:cNvSpPr>
            <a:spLocks noGrp="1"/>
          </p:cNvSpPr>
          <p:nvPr>
            <p:ph idx="1"/>
          </p:nvPr>
        </p:nvSpPr>
        <p:spPr>
          <a:xfrm>
            <a:off x="611560" y="1052736"/>
            <a:ext cx="7920880" cy="5643562"/>
          </a:xfrm>
        </p:spPr>
        <p:txBody>
          <a:bodyPr/>
          <a:lstStyle/>
          <a:p>
            <a:pPr algn="just">
              <a:lnSpc>
                <a:spcPct val="150000"/>
              </a:lnSpc>
            </a:pPr>
            <a:r>
              <a:rPr lang="zh-CN" altLang="en-US" sz="2400" b="1" dirty="0" smtClean="0"/>
              <a:t>芝加哥商业交易所名誉主席，有“金融期货之父”之称的梅拉梅德：首先是次级房贷债券在发行过程中</a:t>
            </a:r>
            <a:r>
              <a:rPr lang="zh-CN" altLang="en-US" sz="2400" b="1" dirty="0" smtClean="0">
                <a:solidFill>
                  <a:srgbClr val="C00000"/>
                </a:solidFill>
              </a:rPr>
              <a:t>信息不够透明</a:t>
            </a:r>
            <a:r>
              <a:rPr lang="zh-CN" altLang="en-US" sz="2400" b="1" dirty="0" smtClean="0"/>
              <a:t>；其次是</a:t>
            </a:r>
            <a:r>
              <a:rPr lang="zh-CN" altLang="en-US" sz="2400" b="1" dirty="0" smtClean="0">
                <a:solidFill>
                  <a:srgbClr val="C00000"/>
                </a:solidFill>
              </a:rPr>
              <a:t>政府监管缺位</a:t>
            </a:r>
            <a:r>
              <a:rPr lang="zh-CN" altLang="en-US" sz="2400" b="1" dirty="0" smtClean="0"/>
              <a:t>。</a:t>
            </a:r>
            <a:endParaRPr lang="en-US" altLang="zh-CN" sz="2400" b="1" dirty="0" smtClean="0"/>
          </a:p>
          <a:p>
            <a:pPr algn="just">
              <a:lnSpc>
                <a:spcPct val="150000"/>
              </a:lnSpc>
            </a:pPr>
            <a:r>
              <a:rPr lang="zh-CN" altLang="en-US" sz="2400" b="1" dirty="0" smtClean="0"/>
              <a:t>美联储前老大格林斯潘认为，次贷危机的真正根源在于全球经济扩张，正是一段时期以来全球经济前所未有的高速增长导致投资者</a:t>
            </a:r>
            <a:r>
              <a:rPr lang="zh-CN" altLang="en-US" sz="2400" b="1" dirty="0" smtClean="0">
                <a:solidFill>
                  <a:srgbClr val="C00000"/>
                </a:solidFill>
              </a:rPr>
              <a:t>低估了风险</a:t>
            </a:r>
            <a:r>
              <a:rPr lang="zh-CN" altLang="en-US" sz="2400" b="1" dirty="0" smtClean="0"/>
              <a:t>。</a:t>
            </a:r>
            <a:endParaRPr lang="en-US" altLang="zh-CN" sz="2400" b="1" dirty="0" smtClean="0"/>
          </a:p>
          <a:p>
            <a:pPr algn="just">
              <a:lnSpc>
                <a:spcPct val="150000"/>
              </a:lnSpc>
            </a:pPr>
            <a:r>
              <a:rPr lang="zh-CN" altLang="en-US" sz="2400" b="1" dirty="0" smtClean="0"/>
              <a:t>美国前财长约翰</a:t>
            </a:r>
            <a:r>
              <a:rPr lang="en-US" altLang="zh-CN" sz="2400" b="1" dirty="0" smtClean="0"/>
              <a:t>•</a:t>
            </a:r>
            <a:r>
              <a:rPr lang="zh-CN" altLang="en-US" sz="2400" b="1" dirty="0" smtClean="0"/>
              <a:t>斯诺：“在银行的借贷方面</a:t>
            </a:r>
            <a:r>
              <a:rPr lang="en-US" altLang="zh-CN" sz="2400" b="1" dirty="0" smtClean="0"/>
              <a:t>,</a:t>
            </a:r>
            <a:r>
              <a:rPr lang="zh-CN" altLang="en-US" sz="2400" b="1" dirty="0" smtClean="0"/>
              <a:t>美国的银行犯了很多的错误，创造了太多所谓的</a:t>
            </a:r>
            <a:r>
              <a:rPr lang="zh-CN" altLang="en-US" sz="2400" b="1" dirty="0" smtClean="0">
                <a:solidFill>
                  <a:srgbClr val="C00000"/>
                </a:solidFill>
              </a:rPr>
              <a:t>金融衍生工具</a:t>
            </a:r>
            <a:r>
              <a:rPr lang="zh-CN" altLang="en-US" sz="2400" b="1" dirty="0" smtClean="0"/>
              <a:t>。”</a:t>
            </a:r>
          </a:p>
          <a:p>
            <a:pPr algn="just">
              <a:lnSpc>
                <a:spcPct val="150000"/>
              </a:lnSpc>
            </a:pPr>
            <a:endParaRPr lang="zh-CN" altLang="en-US" sz="2400" b="1" dirty="0" smtClean="0"/>
          </a:p>
          <a:p>
            <a:pPr algn="just">
              <a:lnSpc>
                <a:spcPct val="150000"/>
              </a:lnSpc>
            </a:pPr>
            <a:endParaRPr lang="zh-CN" altLang="en-US" sz="2400" b="1" dirty="0" smtClean="0"/>
          </a:p>
        </p:txBody>
      </p:sp>
      <p:sp>
        <p:nvSpPr>
          <p:cNvPr id="3" name="标题 2"/>
          <p:cNvSpPr>
            <a:spLocks noGrp="1"/>
          </p:cNvSpPr>
          <p:nvPr>
            <p:ph type="title"/>
          </p:nvPr>
        </p:nvSpPr>
        <p:spPr>
          <a:xfrm>
            <a:off x="467544" y="260648"/>
            <a:ext cx="8229600" cy="1143000"/>
          </a:xfrm>
        </p:spPr>
        <p:txBody>
          <a:bodyPr/>
          <a:lstStyle/>
          <a:p>
            <a:pPr>
              <a:defRPr/>
            </a:pPr>
            <a:r>
              <a:rPr lang="zh-CN" altLang="en-US" sz="3200" b="1" dirty="0" smtClean="0"/>
              <a:t>危机原因分析：</a:t>
            </a:r>
            <a:endParaRPr lang="zh-CN" altLang="en-US" sz="3200" b="1"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内容占位符 1"/>
          <p:cNvSpPr>
            <a:spLocks noGrp="1"/>
          </p:cNvSpPr>
          <p:nvPr>
            <p:ph idx="1"/>
          </p:nvPr>
        </p:nvSpPr>
        <p:spPr>
          <a:xfrm>
            <a:off x="467544" y="1268760"/>
            <a:ext cx="8229600" cy="4525963"/>
          </a:xfrm>
        </p:spPr>
        <p:txBody>
          <a:bodyPr/>
          <a:lstStyle/>
          <a:p>
            <a:pPr>
              <a:lnSpc>
                <a:spcPct val="150000"/>
              </a:lnSpc>
              <a:defRPr/>
            </a:pPr>
            <a:r>
              <a:rPr lang="zh-CN" altLang="en-US" sz="2400" b="1" dirty="0" smtClean="0">
                <a:solidFill>
                  <a:schemeClr val="accent2">
                    <a:lumMod val="75000"/>
                  </a:schemeClr>
                </a:solidFill>
                <a:latin typeface="隶书" pitchFamily="49" charset="-122"/>
                <a:ea typeface="隶书" pitchFamily="49" charset="-122"/>
              </a:rPr>
              <a:t>马克思主义关于危机根源的基本逻辑：</a:t>
            </a:r>
            <a:endParaRPr lang="en-US" altLang="zh-CN" sz="2400" b="1" dirty="0" smtClean="0">
              <a:solidFill>
                <a:schemeClr val="accent2">
                  <a:lumMod val="75000"/>
                </a:schemeClr>
              </a:solidFill>
              <a:latin typeface="隶书" pitchFamily="49" charset="-122"/>
              <a:ea typeface="隶书" pitchFamily="49" charset="-122"/>
            </a:endParaRPr>
          </a:p>
          <a:p>
            <a:pPr>
              <a:lnSpc>
                <a:spcPct val="150000"/>
              </a:lnSpc>
              <a:defRPr/>
            </a:pPr>
            <a:r>
              <a:rPr lang="zh-CN" altLang="en-US" sz="2400" b="1" dirty="0" smtClean="0"/>
              <a:t>经济危机的本质是</a:t>
            </a:r>
            <a:r>
              <a:rPr lang="zh-CN" altLang="en-US" sz="2400" b="1" dirty="0" smtClean="0">
                <a:solidFill>
                  <a:srgbClr val="FF0000"/>
                </a:solidFill>
              </a:rPr>
              <a:t>生产过剩</a:t>
            </a:r>
            <a:r>
              <a:rPr lang="zh-CN" altLang="en-US" sz="2400" b="1" dirty="0" smtClean="0"/>
              <a:t>；</a:t>
            </a:r>
            <a:endParaRPr lang="en-US" altLang="zh-CN" sz="2400" b="1" dirty="0" smtClean="0"/>
          </a:p>
          <a:p>
            <a:pPr>
              <a:lnSpc>
                <a:spcPct val="150000"/>
              </a:lnSpc>
              <a:defRPr/>
            </a:pPr>
            <a:r>
              <a:rPr lang="zh-CN" altLang="en-US" sz="2400" b="1" dirty="0" smtClean="0"/>
              <a:t>生产过剩的原因在于“</a:t>
            </a:r>
            <a:r>
              <a:rPr lang="zh-CN" altLang="en-US" sz="2400" b="1" dirty="0" smtClean="0">
                <a:solidFill>
                  <a:srgbClr val="FF0000"/>
                </a:solidFill>
              </a:rPr>
              <a:t>有效需求不足</a:t>
            </a:r>
            <a:r>
              <a:rPr lang="zh-CN" altLang="en-US" sz="2400" b="1" dirty="0" smtClean="0"/>
              <a:t>”；</a:t>
            </a:r>
            <a:endParaRPr lang="en-US" altLang="zh-CN" sz="2400" b="1" dirty="0" smtClean="0"/>
          </a:p>
          <a:p>
            <a:pPr>
              <a:lnSpc>
                <a:spcPct val="150000"/>
              </a:lnSpc>
              <a:defRPr/>
            </a:pPr>
            <a:r>
              <a:rPr lang="zh-CN" altLang="en-US" sz="2400" b="1" dirty="0" smtClean="0"/>
              <a:t>“有效需求不足”的原因在于</a:t>
            </a:r>
            <a:r>
              <a:rPr lang="zh-CN" altLang="en-US" sz="2400" b="1" dirty="0" smtClean="0">
                <a:solidFill>
                  <a:srgbClr val="FF0000"/>
                </a:solidFill>
              </a:rPr>
              <a:t>群众的购买力不足</a:t>
            </a:r>
            <a:r>
              <a:rPr lang="zh-CN" altLang="en-US" sz="2400" b="1" dirty="0" smtClean="0"/>
              <a:t>；</a:t>
            </a:r>
            <a:endParaRPr lang="en-US" altLang="zh-CN" sz="2400" b="1" dirty="0" smtClean="0"/>
          </a:p>
          <a:p>
            <a:pPr>
              <a:lnSpc>
                <a:spcPct val="150000"/>
              </a:lnSpc>
              <a:defRPr/>
            </a:pPr>
            <a:r>
              <a:rPr lang="zh-CN" altLang="en-US" sz="2400" b="1" dirty="0" smtClean="0"/>
              <a:t>群众购买力不足的原因在于</a:t>
            </a:r>
            <a:r>
              <a:rPr lang="zh-CN" altLang="en-US" sz="2400" b="1" dirty="0" smtClean="0">
                <a:solidFill>
                  <a:srgbClr val="FF0000"/>
                </a:solidFill>
              </a:rPr>
              <a:t>资本和劳动收入分配的两极分化</a:t>
            </a:r>
            <a:r>
              <a:rPr lang="zh-CN" altLang="en-US" sz="2400" b="1" dirty="0" smtClean="0"/>
              <a:t>；</a:t>
            </a:r>
            <a:endParaRPr lang="en-US" altLang="zh-CN" sz="2400" b="1" dirty="0" smtClean="0"/>
          </a:p>
          <a:p>
            <a:pPr>
              <a:lnSpc>
                <a:spcPct val="150000"/>
              </a:lnSpc>
              <a:defRPr/>
            </a:pPr>
            <a:r>
              <a:rPr lang="zh-CN" altLang="en-US" sz="2400" b="1" dirty="0" smtClean="0"/>
              <a:t>两极分化的原因在于</a:t>
            </a:r>
            <a:r>
              <a:rPr lang="zh-CN" altLang="en-US" sz="2400" b="1" dirty="0" smtClean="0">
                <a:solidFill>
                  <a:srgbClr val="FF0000"/>
                </a:solidFill>
              </a:rPr>
              <a:t>生产资料的资本家占有制度</a:t>
            </a:r>
            <a:r>
              <a:rPr lang="zh-CN" altLang="en-US" sz="2400" b="1" dirty="0" smtClean="0"/>
              <a:t>。</a:t>
            </a:r>
          </a:p>
        </p:txBody>
      </p:sp>
      <p:sp>
        <p:nvSpPr>
          <p:cNvPr id="3" name="标题 2"/>
          <p:cNvSpPr>
            <a:spLocks noGrp="1"/>
          </p:cNvSpPr>
          <p:nvPr>
            <p:ph type="title"/>
          </p:nvPr>
        </p:nvSpPr>
        <p:spPr/>
        <p:txBody>
          <a:bodyPr/>
          <a:lstStyle/>
          <a:p>
            <a:pPr>
              <a:defRPr/>
            </a:pPr>
            <a:r>
              <a:rPr lang="zh-CN" altLang="en-US" sz="3200" b="1" dirty="0" smtClean="0"/>
              <a:t>马克思主义的观点：</a:t>
            </a:r>
            <a:endParaRPr lang="zh-CN" altLang="en-US" sz="3200" b="1"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sz="2800" b="1" dirty="0" smtClean="0"/>
              <a:t>三、资本主义的内在矛盾决定了资本主义必然被社会主义所代替</a:t>
            </a:r>
            <a:endParaRPr lang="zh-CN" altLang="en-US" sz="2800" b="1" dirty="0"/>
          </a:p>
        </p:txBody>
      </p:sp>
      <p:sp>
        <p:nvSpPr>
          <p:cNvPr id="3" name="内容占位符 2"/>
          <p:cNvSpPr>
            <a:spLocks noGrp="1"/>
          </p:cNvSpPr>
          <p:nvPr>
            <p:ph idx="1"/>
          </p:nvPr>
        </p:nvSpPr>
        <p:spPr>
          <a:xfrm>
            <a:off x="467544" y="1484784"/>
            <a:ext cx="8229600" cy="4525963"/>
          </a:xfrm>
        </p:spPr>
        <p:txBody>
          <a:bodyPr/>
          <a:lstStyle/>
          <a:p>
            <a:pPr>
              <a:lnSpc>
                <a:spcPct val="150000"/>
              </a:lnSpc>
            </a:pPr>
            <a:r>
              <a:rPr lang="en-US" altLang="zh-CN" sz="2400" b="1" dirty="0" smtClean="0"/>
              <a:t>1</a:t>
            </a:r>
            <a:r>
              <a:rPr lang="zh-CN" altLang="en-US" sz="2400" b="1" dirty="0" smtClean="0"/>
              <a:t>、资本主义基本矛盾“包含着现代的一切冲突的萌芽”。</a:t>
            </a:r>
            <a:endParaRPr lang="en-US" altLang="zh-CN" sz="2400" b="1" dirty="0" smtClean="0"/>
          </a:p>
          <a:p>
            <a:pPr>
              <a:lnSpc>
                <a:spcPct val="150000"/>
              </a:lnSpc>
            </a:pPr>
            <a:r>
              <a:rPr lang="en-US" altLang="zh-CN" sz="2400" b="1" dirty="0" smtClean="0"/>
              <a:t>2</a:t>
            </a:r>
            <a:r>
              <a:rPr lang="zh-CN" altLang="en-US" sz="2400" b="1" dirty="0" smtClean="0"/>
              <a:t>、资本积累推动资本主义基本矛盾不断激化并最终否定资本主义自身。</a:t>
            </a:r>
            <a:endParaRPr lang="en-US" altLang="zh-CN" sz="2400" b="1" dirty="0" smtClean="0"/>
          </a:p>
          <a:p>
            <a:pPr>
              <a:lnSpc>
                <a:spcPct val="150000"/>
              </a:lnSpc>
            </a:pPr>
            <a:r>
              <a:rPr lang="en-US" altLang="zh-CN" sz="2400" b="1" dirty="0" smtClean="0"/>
              <a:t>3</a:t>
            </a:r>
            <a:r>
              <a:rPr lang="zh-CN" altLang="en-US" sz="2400" b="1" dirty="0" smtClean="0"/>
              <a:t>、国家垄断资本主义是资本社会化的更高形式，将成为社会主义的前奏。</a:t>
            </a:r>
            <a:endParaRPr lang="en-US" altLang="zh-CN" sz="2400" b="1" dirty="0" smtClean="0"/>
          </a:p>
          <a:p>
            <a:pPr>
              <a:lnSpc>
                <a:spcPct val="150000"/>
              </a:lnSpc>
            </a:pPr>
            <a:r>
              <a:rPr lang="en-US" altLang="zh-CN" sz="2400" b="1" dirty="0" smtClean="0"/>
              <a:t>4</a:t>
            </a:r>
            <a:r>
              <a:rPr lang="zh-CN" altLang="en-US" sz="2400" b="1" dirty="0" smtClean="0"/>
              <a:t>、资本主义社会存在着资产阶级和无产阶级两大阶级之间的矛盾和斗争。</a:t>
            </a:r>
            <a:endParaRPr lang="en-US" altLang="zh-CN" sz="2400" b="1" dirty="0" smtClean="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内容占位符 1"/>
          <p:cNvSpPr>
            <a:spLocks noGrp="1"/>
          </p:cNvSpPr>
          <p:nvPr>
            <p:ph idx="1"/>
          </p:nvPr>
        </p:nvSpPr>
        <p:spPr/>
        <p:txBody>
          <a:bodyPr/>
          <a:lstStyle/>
          <a:p>
            <a:r>
              <a:rPr lang="zh-CN" altLang="en-US" sz="2800" b="1" dirty="0" smtClean="0"/>
              <a:t>资本主义再生产的特点</a:t>
            </a:r>
            <a:r>
              <a:rPr lang="en-US" altLang="zh-CN" sz="2800" b="1" dirty="0" smtClean="0"/>
              <a:t>——</a:t>
            </a:r>
            <a:r>
              <a:rPr lang="zh-CN" altLang="en-US" sz="2800" b="1" dirty="0" smtClean="0"/>
              <a:t>扩大再生产</a:t>
            </a:r>
          </a:p>
        </p:txBody>
      </p:sp>
      <p:sp>
        <p:nvSpPr>
          <p:cNvPr id="3" name="标题 2"/>
          <p:cNvSpPr>
            <a:spLocks noGrp="1"/>
          </p:cNvSpPr>
          <p:nvPr>
            <p:ph type="title"/>
          </p:nvPr>
        </p:nvSpPr>
        <p:spPr/>
        <p:txBody>
          <a:bodyPr/>
          <a:lstStyle/>
          <a:p>
            <a:pPr>
              <a:defRPr/>
            </a:pPr>
            <a:r>
              <a:rPr lang="zh-CN" altLang="en-US" sz="3200" b="1" dirty="0" smtClean="0"/>
              <a:t>资本积累：</a:t>
            </a:r>
            <a:r>
              <a:rPr lang="zh-CN" altLang="en-US" sz="3200" b="1" dirty="0" smtClean="0">
                <a:solidFill>
                  <a:schemeClr val="bg2">
                    <a:lumMod val="25000"/>
                  </a:schemeClr>
                </a:solidFill>
              </a:rPr>
              <a:t>剩余价值的资本化</a:t>
            </a:r>
            <a:endParaRPr lang="zh-CN" altLang="en-US" sz="3200" b="1" dirty="0">
              <a:solidFill>
                <a:schemeClr val="bg2">
                  <a:lumMod val="25000"/>
                </a:schemeClr>
              </a:solidFill>
            </a:endParaRPr>
          </a:p>
        </p:txBody>
      </p:sp>
      <p:sp>
        <p:nvSpPr>
          <p:cNvPr id="4" name="椭圆 3"/>
          <p:cNvSpPr/>
          <p:nvPr/>
        </p:nvSpPr>
        <p:spPr>
          <a:xfrm>
            <a:off x="3131840" y="2571750"/>
            <a:ext cx="2714625" cy="1000125"/>
          </a:xfrm>
          <a:prstGeom prst="ellipse">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b="1" dirty="0">
                <a:solidFill>
                  <a:schemeClr val="tx1"/>
                </a:solidFill>
              </a:rPr>
              <a:t>剩余价值</a:t>
            </a:r>
          </a:p>
        </p:txBody>
      </p:sp>
      <p:grpSp>
        <p:nvGrpSpPr>
          <p:cNvPr id="2" name="组合 21"/>
          <p:cNvGrpSpPr>
            <a:grpSpLocks/>
          </p:cNvGrpSpPr>
          <p:nvPr/>
        </p:nvGrpSpPr>
        <p:grpSpPr bwMode="auto">
          <a:xfrm>
            <a:off x="1835696" y="3501008"/>
            <a:ext cx="2000250" cy="1643063"/>
            <a:chOff x="2143108" y="3429000"/>
            <a:chExt cx="2000264" cy="1643074"/>
          </a:xfrm>
        </p:grpSpPr>
        <p:cxnSp>
          <p:nvCxnSpPr>
            <p:cNvPr id="6" name="直接连接符 5"/>
            <p:cNvCxnSpPr/>
            <p:nvPr/>
          </p:nvCxnSpPr>
          <p:spPr>
            <a:xfrm rot="10800000" flipV="1">
              <a:off x="2928927" y="3429000"/>
              <a:ext cx="1214445" cy="714380"/>
            </a:xfrm>
            <a:prstGeom prst="line">
              <a:avLst/>
            </a:prstGeom>
          </p:spPr>
          <p:style>
            <a:lnRef idx="1">
              <a:schemeClr val="dk1"/>
            </a:lnRef>
            <a:fillRef idx="0">
              <a:schemeClr val="dk1"/>
            </a:fillRef>
            <a:effectRef idx="0">
              <a:schemeClr val="dk1"/>
            </a:effectRef>
            <a:fontRef idx="minor">
              <a:schemeClr val="tx1"/>
            </a:fontRef>
          </p:style>
        </p:cxnSp>
        <p:sp>
          <p:nvSpPr>
            <p:cNvPr id="9" name="矩形 8"/>
            <p:cNvSpPr/>
            <p:nvPr/>
          </p:nvSpPr>
          <p:spPr>
            <a:xfrm>
              <a:off x="2143108" y="4214818"/>
              <a:ext cx="2000264" cy="857256"/>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b="1" dirty="0">
                  <a:solidFill>
                    <a:schemeClr val="tx1"/>
                  </a:solidFill>
                </a:rPr>
                <a:t>个人消费</a:t>
              </a:r>
            </a:p>
          </p:txBody>
        </p:sp>
      </p:grpSp>
      <p:grpSp>
        <p:nvGrpSpPr>
          <p:cNvPr id="5" name="组合 22"/>
          <p:cNvGrpSpPr>
            <a:grpSpLocks/>
          </p:cNvGrpSpPr>
          <p:nvPr/>
        </p:nvGrpSpPr>
        <p:grpSpPr bwMode="auto">
          <a:xfrm>
            <a:off x="4845770" y="3429000"/>
            <a:ext cx="2786062" cy="1643063"/>
            <a:chOff x="4929190" y="3429000"/>
            <a:chExt cx="2786082" cy="1643074"/>
          </a:xfrm>
        </p:grpSpPr>
        <p:cxnSp>
          <p:nvCxnSpPr>
            <p:cNvPr id="8" name="直接连接符 7"/>
            <p:cNvCxnSpPr/>
            <p:nvPr/>
          </p:nvCxnSpPr>
          <p:spPr>
            <a:xfrm>
              <a:off x="4929190" y="3429000"/>
              <a:ext cx="1428760" cy="785818"/>
            </a:xfrm>
            <a:prstGeom prst="line">
              <a:avLst/>
            </a:prstGeom>
          </p:spPr>
          <p:style>
            <a:lnRef idx="1">
              <a:schemeClr val="dk1"/>
            </a:lnRef>
            <a:fillRef idx="0">
              <a:schemeClr val="dk1"/>
            </a:fillRef>
            <a:effectRef idx="0">
              <a:schemeClr val="dk1"/>
            </a:effectRef>
            <a:fontRef idx="minor">
              <a:schemeClr val="tx1"/>
            </a:fontRef>
          </p:style>
        </p:cxnSp>
        <p:sp>
          <p:nvSpPr>
            <p:cNvPr id="10" name="矩形 9"/>
            <p:cNvSpPr/>
            <p:nvPr/>
          </p:nvSpPr>
          <p:spPr>
            <a:xfrm>
              <a:off x="5429256" y="4286256"/>
              <a:ext cx="2286016" cy="785818"/>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b="1" dirty="0">
                  <a:solidFill>
                    <a:schemeClr val="tx1"/>
                  </a:solidFill>
                </a:rPr>
                <a:t>资本</a:t>
              </a:r>
            </a:p>
          </p:txBody>
        </p:sp>
      </p:grpSp>
      <p:grpSp>
        <p:nvGrpSpPr>
          <p:cNvPr id="7" name="组合 24"/>
          <p:cNvGrpSpPr>
            <a:grpSpLocks/>
          </p:cNvGrpSpPr>
          <p:nvPr/>
        </p:nvGrpSpPr>
        <p:grpSpPr bwMode="auto">
          <a:xfrm>
            <a:off x="5715000" y="3071813"/>
            <a:ext cx="2857500" cy="714375"/>
            <a:chOff x="5715008" y="3071810"/>
            <a:chExt cx="2857520" cy="714380"/>
          </a:xfrm>
        </p:grpSpPr>
        <p:sp>
          <p:nvSpPr>
            <p:cNvPr id="17" name="圆角矩形 16"/>
            <p:cNvSpPr/>
            <p:nvPr/>
          </p:nvSpPr>
          <p:spPr>
            <a:xfrm>
              <a:off x="6572264" y="3071810"/>
              <a:ext cx="2000264" cy="5715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b="1" dirty="0">
                  <a:solidFill>
                    <a:schemeClr val="tx1"/>
                  </a:solidFill>
                </a:rPr>
                <a:t>资本积累</a:t>
              </a:r>
            </a:p>
          </p:txBody>
        </p:sp>
        <p:cxnSp>
          <p:nvCxnSpPr>
            <p:cNvPr id="19" name="直接箭头连接符 18"/>
            <p:cNvCxnSpPr/>
            <p:nvPr/>
          </p:nvCxnSpPr>
          <p:spPr>
            <a:xfrm rot="10800000" flipV="1">
              <a:off x="5715008" y="3357562"/>
              <a:ext cx="785819" cy="42862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grpSp>
      <p:grpSp>
        <p:nvGrpSpPr>
          <p:cNvPr id="11" name="组合 25"/>
          <p:cNvGrpSpPr>
            <a:grpSpLocks/>
          </p:cNvGrpSpPr>
          <p:nvPr/>
        </p:nvGrpSpPr>
        <p:grpSpPr bwMode="auto">
          <a:xfrm>
            <a:off x="5203528" y="5072063"/>
            <a:ext cx="3500437" cy="1428750"/>
            <a:chOff x="5214942" y="5072074"/>
            <a:chExt cx="3500462" cy="1428760"/>
          </a:xfrm>
        </p:grpSpPr>
        <p:grpSp>
          <p:nvGrpSpPr>
            <p:cNvPr id="13" name="组合 23"/>
            <p:cNvGrpSpPr>
              <a:grpSpLocks/>
            </p:cNvGrpSpPr>
            <p:nvPr/>
          </p:nvGrpSpPr>
          <p:grpSpPr bwMode="auto">
            <a:xfrm>
              <a:off x="5214942" y="5072074"/>
              <a:ext cx="3500462" cy="1428760"/>
              <a:chOff x="5214942" y="5072074"/>
              <a:chExt cx="3500462" cy="1428760"/>
            </a:xfrm>
          </p:grpSpPr>
          <p:cxnSp>
            <p:nvCxnSpPr>
              <p:cNvPr id="12" name="直接连接符 11"/>
              <p:cNvCxnSpPr/>
              <p:nvPr/>
            </p:nvCxnSpPr>
            <p:spPr>
              <a:xfrm rot="5400000">
                <a:off x="6357156" y="5357032"/>
                <a:ext cx="571504" cy="1588"/>
              </a:xfrm>
              <a:prstGeom prst="line">
                <a:avLst/>
              </a:prstGeom>
            </p:spPr>
            <p:style>
              <a:lnRef idx="1">
                <a:schemeClr val="dk1"/>
              </a:lnRef>
              <a:fillRef idx="0">
                <a:schemeClr val="dk1"/>
              </a:fillRef>
              <a:effectRef idx="0">
                <a:schemeClr val="dk1"/>
              </a:effectRef>
              <a:fontRef idx="minor">
                <a:schemeClr val="tx1"/>
              </a:fontRef>
            </p:style>
          </p:cxnSp>
          <p:sp>
            <p:nvSpPr>
              <p:cNvPr id="14" name="矩形 13"/>
              <p:cNvSpPr/>
              <p:nvPr/>
            </p:nvSpPr>
            <p:spPr>
              <a:xfrm>
                <a:off x="5214942" y="5643578"/>
                <a:ext cx="3500462" cy="857256"/>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b="1">
                    <a:solidFill>
                      <a:schemeClr val="tx1"/>
                    </a:solidFill>
                  </a:rPr>
                  <a:t>生产资料、劳动力</a:t>
                </a:r>
              </a:p>
            </p:txBody>
          </p:sp>
        </p:grpSp>
        <p:sp>
          <p:nvSpPr>
            <p:cNvPr id="120842" name="TextBox 20"/>
            <p:cNvSpPr txBox="1">
              <a:spLocks noChangeArrowheads="1"/>
            </p:cNvSpPr>
            <p:nvPr/>
          </p:nvSpPr>
          <p:spPr bwMode="auto">
            <a:xfrm>
              <a:off x="6715140" y="5143513"/>
              <a:ext cx="1071570" cy="461668"/>
            </a:xfrm>
            <a:prstGeom prst="rect">
              <a:avLst/>
            </a:prstGeom>
            <a:noFill/>
            <a:ln w="9525">
              <a:noFill/>
              <a:miter lim="800000"/>
              <a:headEnd/>
              <a:tailEnd/>
            </a:ln>
          </p:spPr>
          <p:txBody>
            <a:bodyPr>
              <a:spAutoFit/>
            </a:bodyPr>
            <a:lstStyle/>
            <a:p>
              <a:r>
                <a:rPr lang="zh-CN" altLang="en-US" sz="2400" b="1"/>
                <a:t>购买</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1000"/>
                                        <p:tgtEl>
                                          <p:spTgt spid="4"/>
                                        </p:tgtEl>
                                      </p:cBhvr>
                                    </p:animEffect>
                                  </p:childTnLst>
                                </p:cTn>
                              </p:par>
                              <p:par>
                                <p:cTn id="8" presetID="2" presetClass="entr" presetSubtype="4"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 calcmode="lin" valueType="num">
                                      <p:cBhvr additive="base">
                                        <p:cTn id="10" dur="500" fill="hold"/>
                                        <p:tgtEl>
                                          <p:spTgt spid="2"/>
                                        </p:tgtEl>
                                        <p:attrNameLst>
                                          <p:attrName>ppt_x</p:attrName>
                                        </p:attrNameLst>
                                      </p:cBhvr>
                                      <p:tavLst>
                                        <p:tav tm="0">
                                          <p:val>
                                            <p:strVal val="#ppt_x"/>
                                          </p:val>
                                        </p:tav>
                                        <p:tav tm="100000">
                                          <p:val>
                                            <p:strVal val="#ppt_x"/>
                                          </p:val>
                                        </p:tav>
                                      </p:tavLst>
                                    </p:anim>
                                    <p:anim calcmode="lin" valueType="num">
                                      <p:cBhvr additive="base">
                                        <p:cTn id="11" dur="500" fill="hold"/>
                                        <p:tgtEl>
                                          <p:spTgt spid="2"/>
                                        </p:tgtEl>
                                        <p:attrNameLst>
                                          <p:attrName>ppt_y</p:attrName>
                                        </p:attrNameLst>
                                      </p:cBhvr>
                                      <p:tavLst>
                                        <p:tav tm="0">
                                          <p:val>
                                            <p:strVal val="1+#ppt_h/2"/>
                                          </p:val>
                                        </p:tav>
                                        <p:tav tm="100000">
                                          <p:val>
                                            <p:strVal val="#ppt_y"/>
                                          </p:val>
                                        </p:tav>
                                      </p:tavLst>
                                    </p:anim>
                                  </p:childTnLst>
                                </p:cTn>
                              </p:par>
                            </p:childTnLst>
                          </p:cTn>
                        </p:par>
                        <p:par>
                          <p:cTn id="12" fill="hold">
                            <p:stCondLst>
                              <p:cond delay="1000"/>
                            </p:stCondLst>
                            <p:childTnLst>
                              <p:par>
                                <p:cTn id="13" presetID="2" presetClass="entr" presetSubtype="4"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ppt_x"/>
                                          </p:val>
                                        </p:tav>
                                        <p:tav tm="100000">
                                          <p:val>
                                            <p:strVal val="#ppt_x"/>
                                          </p:val>
                                        </p:tav>
                                      </p:tavLst>
                                    </p:anim>
                                    <p:anim calcmode="lin" valueType="num">
                                      <p:cBhvr additive="base">
                                        <p:cTn id="16" dur="500" fill="hold"/>
                                        <p:tgtEl>
                                          <p:spTgt spid="5"/>
                                        </p:tgtEl>
                                        <p:attrNameLst>
                                          <p:attrName>ppt_y</p:attrName>
                                        </p:attrNameLst>
                                      </p:cBhvr>
                                      <p:tavLst>
                                        <p:tav tm="0">
                                          <p:val>
                                            <p:strVal val="1+#ppt_h/2"/>
                                          </p:val>
                                        </p:tav>
                                        <p:tav tm="100000">
                                          <p:val>
                                            <p:strVal val="#ppt_y"/>
                                          </p:val>
                                        </p:tav>
                                      </p:tavLst>
                                    </p:anim>
                                  </p:childTnLst>
                                </p:cTn>
                              </p:par>
                            </p:childTnLst>
                          </p:cTn>
                        </p:par>
                        <p:par>
                          <p:cTn id="17" fill="hold">
                            <p:stCondLst>
                              <p:cond delay="1500"/>
                            </p:stCondLst>
                            <p:childTnLst>
                              <p:par>
                                <p:cTn id="18" presetID="2" presetClass="entr" presetSubtype="4" fill="hold" nodeType="afterEffect">
                                  <p:stCondLst>
                                    <p:cond delay="0"/>
                                  </p:stCondLst>
                                  <p:childTnLst>
                                    <p:set>
                                      <p:cBhvr>
                                        <p:cTn id="19" dur="1" fill="hold">
                                          <p:stCondLst>
                                            <p:cond delay="0"/>
                                          </p:stCondLst>
                                        </p:cTn>
                                        <p:tgtEl>
                                          <p:spTgt spid="11"/>
                                        </p:tgtEl>
                                        <p:attrNameLst>
                                          <p:attrName>style.visibility</p:attrName>
                                        </p:attrNameLst>
                                      </p:cBhvr>
                                      <p:to>
                                        <p:strVal val="visible"/>
                                      </p:to>
                                    </p:set>
                                    <p:anim calcmode="lin" valueType="num">
                                      <p:cBhvr additive="base">
                                        <p:cTn id="20" dur="500" fill="hold"/>
                                        <p:tgtEl>
                                          <p:spTgt spid="11"/>
                                        </p:tgtEl>
                                        <p:attrNameLst>
                                          <p:attrName>ppt_x</p:attrName>
                                        </p:attrNameLst>
                                      </p:cBhvr>
                                      <p:tavLst>
                                        <p:tav tm="0">
                                          <p:val>
                                            <p:strVal val="#ppt_x"/>
                                          </p:val>
                                        </p:tav>
                                        <p:tav tm="100000">
                                          <p:val>
                                            <p:strVal val="#ppt_x"/>
                                          </p:val>
                                        </p:tav>
                                      </p:tavLst>
                                    </p:anim>
                                    <p:anim calcmode="lin" valueType="num">
                                      <p:cBhvr additive="base">
                                        <p:cTn id="21" dur="500" fill="hold"/>
                                        <p:tgtEl>
                                          <p:spTgt spid="11"/>
                                        </p:tgtEl>
                                        <p:attrNameLst>
                                          <p:attrName>ppt_y</p:attrName>
                                        </p:attrNameLst>
                                      </p:cBhvr>
                                      <p:tavLst>
                                        <p:tav tm="0">
                                          <p:val>
                                            <p:strVal val="1+#ppt_h/2"/>
                                          </p:val>
                                        </p:tav>
                                        <p:tav tm="100000">
                                          <p:val>
                                            <p:strVal val="#ppt_y"/>
                                          </p:val>
                                        </p:tav>
                                      </p:tavLst>
                                    </p:anim>
                                  </p:childTnLst>
                                </p:cTn>
                              </p:par>
                            </p:childTnLst>
                          </p:cTn>
                        </p:par>
                        <p:par>
                          <p:cTn id="22" fill="hold">
                            <p:stCondLst>
                              <p:cond delay="2000"/>
                            </p:stCondLst>
                            <p:childTnLst>
                              <p:par>
                                <p:cTn id="23" presetID="2" presetClass="entr" presetSubtype="2" fill="hold" nodeType="after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1+#ppt_w/2"/>
                                          </p:val>
                                        </p:tav>
                                        <p:tav tm="100000">
                                          <p:val>
                                            <p:strVal val="#ppt_x"/>
                                          </p:val>
                                        </p:tav>
                                      </p:tavLst>
                                    </p:anim>
                                    <p:anim calcmode="lin" valueType="num">
                                      <p:cBhvr additive="base">
                                        <p:cTn id="26"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757345" y="1844824"/>
            <a:ext cx="7487063" cy="1285875"/>
          </a:xfrm>
        </p:spPr>
        <p:style>
          <a:lnRef idx="1">
            <a:schemeClr val="accent1"/>
          </a:lnRef>
          <a:fillRef idx="2">
            <a:schemeClr val="accent1"/>
          </a:fillRef>
          <a:effectRef idx="1">
            <a:schemeClr val="accent1"/>
          </a:effectRef>
          <a:fontRef idx="minor">
            <a:schemeClr val="dk1"/>
          </a:fontRef>
        </p:style>
        <p:txBody>
          <a:bodyPr/>
          <a:lstStyle/>
          <a:p>
            <a:pPr>
              <a:buFont typeface="Wingdings" pitchFamily="2" charset="2"/>
              <a:buChar char="ü"/>
              <a:defRPr/>
            </a:pPr>
            <a:r>
              <a:rPr lang="zh-CN" altLang="en-US" dirty="0" smtClean="0"/>
              <a:t>资本积累是社会财富占有两极分化的重要原因</a:t>
            </a:r>
            <a:endParaRPr lang="zh-CN" altLang="en-US" dirty="0"/>
          </a:p>
        </p:txBody>
      </p:sp>
      <p:sp>
        <p:nvSpPr>
          <p:cNvPr id="4" name="TextBox 3"/>
          <p:cNvSpPr txBox="1"/>
          <p:nvPr/>
        </p:nvSpPr>
        <p:spPr>
          <a:xfrm>
            <a:off x="899593" y="3702199"/>
            <a:ext cx="7474064" cy="1077218"/>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buFont typeface="Wingdings" pitchFamily="2" charset="2"/>
              <a:buChar char="ü"/>
              <a:defRPr/>
            </a:pPr>
            <a:r>
              <a:rPr lang="zh-CN" altLang="en-US" sz="3200" dirty="0">
                <a:latin typeface="+mn-ea"/>
                <a:ea typeface="+mn-ea"/>
              </a:rPr>
              <a:t>资本积累是资本主义社会失业现象的根源</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381000" y="5410200"/>
            <a:ext cx="8534400" cy="1143000"/>
            <a:chOff x="345" y="639"/>
            <a:chExt cx="5109" cy="3105"/>
          </a:xfrm>
        </p:grpSpPr>
        <p:sp>
          <p:nvSpPr>
            <p:cNvPr id="745475" name="Text Box 3" descr="2bg2"/>
            <p:cNvSpPr txBox="1">
              <a:spLocks noChangeArrowheads="1"/>
            </p:cNvSpPr>
            <p:nvPr/>
          </p:nvSpPr>
          <p:spPr bwMode="auto">
            <a:xfrm>
              <a:off x="345" y="639"/>
              <a:ext cx="5109" cy="3105"/>
            </a:xfrm>
            <a:prstGeom prst="rect">
              <a:avLst/>
            </a:prstGeom>
            <a:noFill/>
            <a:ln w="50800">
              <a:noFill/>
              <a:miter lim="800000"/>
              <a:headEnd/>
              <a:tailEnd/>
            </a:ln>
            <a:effectLst>
              <a:outerShdw dist="107763" dir="18900000" algn="ctr" rotWithShape="0">
                <a:schemeClr val="bg2"/>
              </a:outerShdw>
            </a:effectLst>
          </p:spPr>
          <p:txBody>
            <a:bodyPr/>
            <a:lstStyle/>
            <a:p>
              <a:pPr>
                <a:lnSpc>
                  <a:spcPct val="150000"/>
                </a:lnSpc>
                <a:buClr>
                  <a:schemeClr val="accent1"/>
                </a:buClr>
                <a:buSzPct val="70000"/>
                <a:buFont typeface="Monotype Sorts" pitchFamily="80" charset="2"/>
                <a:buNone/>
                <a:defRPr/>
              </a:pPr>
              <a:endParaRPr lang="zh-CN" altLang="en-US" sz="2800" b="1">
                <a:solidFill>
                  <a:srgbClr val="FF0000"/>
                </a:solidFill>
                <a:latin typeface="楷体_GB2312" pitchFamily="49" charset="-122"/>
                <a:ea typeface="楷体_GB2312" pitchFamily="49" charset="-122"/>
              </a:endParaRPr>
            </a:p>
          </p:txBody>
        </p:sp>
        <p:sp>
          <p:nvSpPr>
            <p:cNvPr id="122903" name="Text Box 4"/>
            <p:cNvSpPr txBox="1">
              <a:spLocks noChangeArrowheads="1"/>
            </p:cNvSpPr>
            <p:nvPr/>
          </p:nvSpPr>
          <p:spPr bwMode="auto">
            <a:xfrm>
              <a:off x="353" y="642"/>
              <a:ext cx="5084" cy="3054"/>
            </a:xfrm>
            <a:prstGeom prst="rect">
              <a:avLst/>
            </a:prstGeom>
            <a:noFill/>
            <a:ln w="50800">
              <a:noFill/>
              <a:miter lim="800000"/>
              <a:headEnd/>
              <a:tailEnd/>
            </a:ln>
          </p:spPr>
          <p:txBody>
            <a:bodyPr/>
            <a:lstStyle/>
            <a:p>
              <a:pPr>
                <a:lnSpc>
                  <a:spcPct val="110000"/>
                </a:lnSpc>
                <a:buClr>
                  <a:schemeClr val="accent1"/>
                </a:buClr>
                <a:buSzPct val="70000"/>
                <a:buFont typeface="Monotype Sorts" pitchFamily="80" charset="2"/>
                <a:buNone/>
              </a:pPr>
              <a:endParaRPr lang="zh-CN" altLang="en-US" sz="4400" b="1">
                <a:latin typeface="Wingdings 2" pitchFamily="18" charset="2"/>
                <a:ea typeface="楷体_GB2312" pitchFamily="49" charset="-122"/>
              </a:endParaRPr>
            </a:p>
          </p:txBody>
        </p:sp>
      </p:grpSp>
      <p:sp>
        <p:nvSpPr>
          <p:cNvPr id="745477" name="Text Box 5"/>
          <p:cNvSpPr txBox="1">
            <a:spLocks noChangeArrowheads="1"/>
          </p:cNvSpPr>
          <p:nvPr/>
        </p:nvSpPr>
        <p:spPr bwMode="auto">
          <a:xfrm>
            <a:off x="1655763" y="404813"/>
            <a:ext cx="7488237" cy="696912"/>
          </a:xfrm>
          <a:prstGeom prst="rect">
            <a:avLst/>
          </a:prstGeom>
          <a:solidFill>
            <a:schemeClr val="bg1">
              <a:alpha val="50195"/>
            </a:schemeClr>
          </a:solidFill>
          <a:ln w="50800">
            <a:noFill/>
            <a:miter lim="800000"/>
            <a:headEnd/>
            <a:tailEnd/>
          </a:ln>
        </p:spPr>
        <p:txBody>
          <a:bodyPr>
            <a:spAutoFit/>
          </a:bodyPr>
          <a:lstStyle/>
          <a:p>
            <a:pPr algn="just">
              <a:lnSpc>
                <a:spcPct val="110000"/>
              </a:lnSpc>
              <a:buClr>
                <a:schemeClr val="accent1"/>
              </a:buClr>
              <a:buSzPct val="70000"/>
              <a:buFont typeface="Monotype Sorts" pitchFamily="80" charset="2"/>
              <a:buNone/>
            </a:pPr>
            <a:r>
              <a:rPr lang="zh-CN" altLang="en-US" sz="3600" b="1">
                <a:latin typeface="华文中宋" pitchFamily="2" charset="-122"/>
                <a:ea typeface="华文中宋" pitchFamily="2" charset="-122"/>
              </a:rPr>
              <a:t>资本有机构成</a:t>
            </a:r>
          </a:p>
        </p:txBody>
      </p:sp>
      <p:sp>
        <p:nvSpPr>
          <p:cNvPr id="745478" name="Text Box 6"/>
          <p:cNvSpPr txBox="1">
            <a:spLocks noChangeArrowheads="1"/>
          </p:cNvSpPr>
          <p:nvPr/>
        </p:nvSpPr>
        <p:spPr bwMode="auto">
          <a:xfrm>
            <a:off x="2833142" y="2078038"/>
            <a:ext cx="2895600" cy="1040285"/>
          </a:xfrm>
          <a:prstGeom prst="rect">
            <a:avLst/>
          </a:prstGeom>
          <a:gradFill rotWithShape="0">
            <a:gsLst>
              <a:gs pos="0">
                <a:srgbClr val="0B85FF"/>
              </a:gs>
              <a:gs pos="100000">
                <a:schemeClr val="accent2"/>
              </a:gs>
            </a:gsLst>
            <a:path path="shape">
              <a:fillToRect l="50000" t="50000" r="50000" b="50000"/>
            </a:path>
          </a:gradFill>
          <a:ln w="50800">
            <a:noFill/>
            <a:miter lim="800000"/>
            <a:headEnd/>
            <a:tailEnd/>
          </a:ln>
        </p:spPr>
        <p:txBody>
          <a:bodyPr>
            <a:spAutoFit/>
          </a:bodyPr>
          <a:lstStyle/>
          <a:p>
            <a:pPr algn="just">
              <a:lnSpc>
                <a:spcPct val="110000"/>
              </a:lnSpc>
              <a:buClr>
                <a:schemeClr val="accent1"/>
              </a:buClr>
              <a:buSzPct val="70000"/>
              <a:buFont typeface="Monotype Sorts" pitchFamily="80" charset="2"/>
              <a:buNone/>
            </a:pPr>
            <a:r>
              <a:rPr lang="zh-CN" altLang="en-US" sz="2800" dirty="0">
                <a:solidFill>
                  <a:srgbClr val="CCFF33"/>
                </a:solidFill>
                <a:latin typeface="黑体" pitchFamily="49" charset="-122"/>
                <a:ea typeface="黑体" pitchFamily="49" charset="-122"/>
              </a:rPr>
              <a:t>由</a:t>
            </a:r>
            <a:r>
              <a:rPr lang="zh-CN" altLang="en-US" sz="2800" dirty="0" smtClean="0">
                <a:solidFill>
                  <a:srgbClr val="CCFF33"/>
                </a:solidFill>
                <a:latin typeface="黑体" pitchFamily="49" charset="-122"/>
                <a:ea typeface="黑体" pitchFamily="49" charset="-122"/>
              </a:rPr>
              <a:t>生产资料和劳动力构成</a:t>
            </a:r>
            <a:r>
              <a:rPr lang="zh-CN" altLang="en-US" sz="2800" b="1" dirty="0" smtClean="0">
                <a:solidFill>
                  <a:srgbClr val="CCFF33"/>
                </a:solidFill>
                <a:latin typeface="Wingdings 2" pitchFamily="18" charset="2"/>
                <a:ea typeface="楷体_GB2312" pitchFamily="49" charset="-122"/>
              </a:rPr>
              <a:t>           </a:t>
            </a:r>
            <a:endParaRPr lang="zh-CN" altLang="en-US" sz="2800" b="1" dirty="0">
              <a:solidFill>
                <a:srgbClr val="CCFF33"/>
              </a:solidFill>
              <a:latin typeface="Wingdings 2" pitchFamily="18" charset="2"/>
              <a:ea typeface="楷体_GB2312" pitchFamily="49" charset="-122"/>
            </a:endParaRPr>
          </a:p>
        </p:txBody>
      </p:sp>
      <p:sp>
        <p:nvSpPr>
          <p:cNvPr id="745479" name="Text Box 7"/>
          <p:cNvSpPr txBox="1">
            <a:spLocks noChangeArrowheads="1"/>
          </p:cNvSpPr>
          <p:nvPr/>
        </p:nvSpPr>
        <p:spPr bwMode="auto">
          <a:xfrm>
            <a:off x="2699792" y="4078288"/>
            <a:ext cx="3124200" cy="954107"/>
          </a:xfrm>
          <a:prstGeom prst="rect">
            <a:avLst/>
          </a:prstGeom>
          <a:gradFill rotWithShape="0">
            <a:gsLst>
              <a:gs pos="0">
                <a:srgbClr val="0B85FF"/>
              </a:gs>
              <a:gs pos="100000">
                <a:schemeClr val="accent2"/>
              </a:gs>
            </a:gsLst>
            <a:path path="shape">
              <a:fillToRect l="50000" t="50000" r="50000" b="50000"/>
            </a:path>
          </a:gradFill>
          <a:ln w="50800">
            <a:noFill/>
            <a:miter lim="800000"/>
            <a:headEnd/>
            <a:tailEnd/>
          </a:ln>
        </p:spPr>
        <p:txBody>
          <a:bodyPr>
            <a:spAutoFit/>
          </a:bodyPr>
          <a:lstStyle/>
          <a:p>
            <a:pPr>
              <a:spcBef>
                <a:spcPct val="0"/>
              </a:spcBef>
            </a:pPr>
            <a:r>
              <a:rPr lang="zh-CN" altLang="en-US" sz="2800">
                <a:solidFill>
                  <a:srgbClr val="CCFF33"/>
                </a:solidFill>
                <a:latin typeface="黑体" pitchFamily="49" charset="-122"/>
                <a:ea typeface="黑体" pitchFamily="49" charset="-122"/>
              </a:rPr>
              <a:t>由不变资本</a:t>
            </a:r>
            <a:r>
              <a:rPr lang="en-US" altLang="zh-CN" sz="2800">
                <a:solidFill>
                  <a:srgbClr val="CCFF33"/>
                </a:solidFill>
                <a:latin typeface="黑体" pitchFamily="49" charset="-122"/>
                <a:ea typeface="黑体" pitchFamily="49" charset="-122"/>
              </a:rPr>
              <a:t>c</a:t>
            </a:r>
            <a:r>
              <a:rPr lang="zh-CN" altLang="en-US" sz="2800">
                <a:solidFill>
                  <a:srgbClr val="CCFF33"/>
                </a:solidFill>
                <a:latin typeface="黑体" pitchFamily="49" charset="-122"/>
                <a:ea typeface="黑体" pitchFamily="49" charset="-122"/>
              </a:rPr>
              <a:t>和可变资本</a:t>
            </a:r>
            <a:r>
              <a:rPr lang="en-US" altLang="zh-CN" sz="2800">
                <a:solidFill>
                  <a:srgbClr val="CCFF33"/>
                </a:solidFill>
                <a:latin typeface="黑体" pitchFamily="49" charset="-122"/>
                <a:ea typeface="黑体" pitchFamily="49" charset="-122"/>
              </a:rPr>
              <a:t>v</a:t>
            </a:r>
            <a:r>
              <a:rPr lang="zh-CN" altLang="en-US" sz="2800">
                <a:solidFill>
                  <a:srgbClr val="CCFF33"/>
                </a:solidFill>
                <a:latin typeface="黑体" pitchFamily="49" charset="-122"/>
                <a:ea typeface="黑体" pitchFamily="49" charset="-122"/>
              </a:rPr>
              <a:t>构成</a:t>
            </a:r>
          </a:p>
        </p:txBody>
      </p:sp>
      <p:sp>
        <p:nvSpPr>
          <p:cNvPr id="745480" name="Text Box 8"/>
          <p:cNvSpPr txBox="1">
            <a:spLocks noChangeArrowheads="1"/>
          </p:cNvSpPr>
          <p:nvPr/>
        </p:nvSpPr>
        <p:spPr bwMode="auto">
          <a:xfrm>
            <a:off x="894975" y="2230438"/>
            <a:ext cx="658642" cy="2819400"/>
          </a:xfrm>
          <a:prstGeom prst="rect">
            <a:avLst/>
          </a:prstGeom>
          <a:gradFill rotWithShape="0">
            <a:gsLst>
              <a:gs pos="0">
                <a:srgbClr val="0B85FF"/>
              </a:gs>
              <a:gs pos="100000">
                <a:srgbClr val="000099"/>
              </a:gs>
            </a:gsLst>
            <a:path path="shape">
              <a:fillToRect l="50000" t="50000" r="50000" b="50000"/>
            </a:path>
          </a:gradFill>
          <a:ln w="50800">
            <a:noFill/>
            <a:miter lim="800000"/>
            <a:headEnd/>
            <a:tailEnd/>
          </a:ln>
        </p:spPr>
        <p:txBody>
          <a:bodyPr vert="eaVert">
            <a:spAutoFit/>
          </a:bodyPr>
          <a:lstStyle/>
          <a:p>
            <a:pPr algn="just">
              <a:lnSpc>
                <a:spcPct val="110000"/>
              </a:lnSpc>
              <a:buClr>
                <a:schemeClr val="accent1"/>
              </a:buClr>
              <a:buSzPct val="70000"/>
              <a:buFont typeface="Monotype Sorts" pitchFamily="80" charset="2"/>
              <a:buNone/>
            </a:pPr>
            <a:r>
              <a:rPr lang="zh-CN" altLang="en-US" sz="2800">
                <a:solidFill>
                  <a:srgbClr val="CCFF33"/>
                </a:solidFill>
                <a:latin typeface="Wingdings 2" pitchFamily="18" charset="2"/>
                <a:ea typeface="黑体" pitchFamily="49" charset="-122"/>
              </a:rPr>
              <a:t>资本的构成</a:t>
            </a:r>
          </a:p>
        </p:txBody>
      </p:sp>
      <p:grpSp>
        <p:nvGrpSpPr>
          <p:cNvPr id="3" name="Group 9"/>
          <p:cNvGrpSpPr>
            <a:grpSpLocks/>
          </p:cNvGrpSpPr>
          <p:nvPr/>
        </p:nvGrpSpPr>
        <p:grpSpPr bwMode="auto">
          <a:xfrm>
            <a:off x="1232942" y="2143126"/>
            <a:ext cx="2438400" cy="1260475"/>
            <a:chOff x="720" y="1673"/>
            <a:chExt cx="1536" cy="794"/>
          </a:xfrm>
        </p:grpSpPr>
        <p:sp>
          <p:nvSpPr>
            <p:cNvPr id="122900" name="AutoShape 10"/>
            <p:cNvSpPr>
              <a:spLocks noChangeArrowheads="1"/>
            </p:cNvSpPr>
            <p:nvPr/>
          </p:nvSpPr>
          <p:spPr bwMode="auto">
            <a:xfrm rot="19502572">
              <a:off x="864" y="1966"/>
              <a:ext cx="829" cy="501"/>
            </a:xfrm>
            <a:prstGeom prst="rightArrow">
              <a:avLst>
                <a:gd name="adj1" fmla="val 50000"/>
                <a:gd name="adj2" fmla="val 183407"/>
              </a:avLst>
            </a:prstGeom>
            <a:solidFill>
              <a:srgbClr val="99CCFF"/>
            </a:solidFill>
            <a:ln w="50800">
              <a:solidFill>
                <a:srgbClr val="FF9900"/>
              </a:solidFill>
              <a:miter lim="800000"/>
              <a:headEnd/>
              <a:tailEnd/>
            </a:ln>
          </p:spPr>
          <p:txBody>
            <a:bodyPr anchor="ctr">
              <a:spAutoFit/>
            </a:bodyPr>
            <a:lstStyle/>
            <a:p>
              <a:endParaRPr lang="zh-CN" altLang="en-US" sz="2000"/>
            </a:p>
          </p:txBody>
        </p:sp>
        <p:sp>
          <p:nvSpPr>
            <p:cNvPr id="122901" name="Text Box 11"/>
            <p:cNvSpPr txBox="1">
              <a:spLocks noChangeArrowheads="1"/>
            </p:cNvSpPr>
            <p:nvPr/>
          </p:nvSpPr>
          <p:spPr bwMode="auto">
            <a:xfrm rot="19647838">
              <a:off x="720" y="1673"/>
              <a:ext cx="1536" cy="271"/>
            </a:xfrm>
            <a:prstGeom prst="rect">
              <a:avLst/>
            </a:prstGeom>
            <a:solidFill>
              <a:srgbClr val="CCFF33">
                <a:alpha val="50195"/>
              </a:srgbClr>
            </a:solidFill>
            <a:ln w="50800">
              <a:noFill/>
              <a:miter lim="800000"/>
              <a:headEnd/>
              <a:tailEnd/>
            </a:ln>
          </p:spPr>
          <p:txBody>
            <a:bodyPr>
              <a:spAutoFit/>
            </a:bodyPr>
            <a:lstStyle/>
            <a:p>
              <a:pPr algn="just">
                <a:lnSpc>
                  <a:spcPct val="110000"/>
                </a:lnSpc>
                <a:buClr>
                  <a:schemeClr val="accent1"/>
                </a:buClr>
                <a:buSzPct val="70000"/>
                <a:buFont typeface="Monotype Sorts" pitchFamily="80" charset="2"/>
                <a:buNone/>
              </a:pPr>
              <a:r>
                <a:rPr lang="zh-CN" altLang="en-US" sz="2000" b="1" dirty="0">
                  <a:latin typeface="Wingdings 2" pitchFamily="18" charset="2"/>
                </a:rPr>
                <a:t>从物质看</a:t>
              </a:r>
            </a:p>
          </p:txBody>
        </p:sp>
      </p:grpSp>
      <p:grpSp>
        <p:nvGrpSpPr>
          <p:cNvPr id="4" name="Group 12"/>
          <p:cNvGrpSpPr>
            <a:grpSpLocks/>
          </p:cNvGrpSpPr>
          <p:nvPr/>
        </p:nvGrpSpPr>
        <p:grpSpPr bwMode="auto">
          <a:xfrm>
            <a:off x="1232942" y="3919538"/>
            <a:ext cx="2438400" cy="1168400"/>
            <a:chOff x="720" y="2792"/>
            <a:chExt cx="1536" cy="736"/>
          </a:xfrm>
        </p:grpSpPr>
        <p:sp>
          <p:nvSpPr>
            <p:cNvPr id="122898" name="AutoShape 13"/>
            <p:cNvSpPr>
              <a:spLocks noChangeArrowheads="1"/>
            </p:cNvSpPr>
            <p:nvPr/>
          </p:nvSpPr>
          <p:spPr bwMode="auto">
            <a:xfrm rot="1983799">
              <a:off x="912" y="2792"/>
              <a:ext cx="864" cy="501"/>
            </a:xfrm>
            <a:prstGeom prst="rightArrow">
              <a:avLst>
                <a:gd name="adj1" fmla="val 50000"/>
                <a:gd name="adj2" fmla="val 162406"/>
              </a:avLst>
            </a:prstGeom>
            <a:solidFill>
              <a:srgbClr val="99CCFF"/>
            </a:solidFill>
            <a:ln w="50800">
              <a:solidFill>
                <a:srgbClr val="FF9900"/>
              </a:solidFill>
              <a:miter lim="800000"/>
              <a:headEnd/>
              <a:tailEnd/>
            </a:ln>
          </p:spPr>
          <p:txBody>
            <a:bodyPr anchor="ctr">
              <a:spAutoFit/>
            </a:bodyPr>
            <a:lstStyle/>
            <a:p>
              <a:endParaRPr lang="zh-CN" altLang="en-US" sz="2000"/>
            </a:p>
          </p:txBody>
        </p:sp>
        <p:sp>
          <p:nvSpPr>
            <p:cNvPr id="122899" name="Text Box 14"/>
            <p:cNvSpPr txBox="1">
              <a:spLocks noChangeArrowheads="1"/>
            </p:cNvSpPr>
            <p:nvPr/>
          </p:nvSpPr>
          <p:spPr bwMode="auto">
            <a:xfrm rot="2054755">
              <a:off x="720" y="3257"/>
              <a:ext cx="1536" cy="271"/>
            </a:xfrm>
            <a:prstGeom prst="rect">
              <a:avLst/>
            </a:prstGeom>
            <a:solidFill>
              <a:srgbClr val="CCFF33">
                <a:alpha val="50195"/>
              </a:srgbClr>
            </a:solidFill>
            <a:ln w="50800">
              <a:noFill/>
              <a:miter lim="800000"/>
              <a:headEnd/>
              <a:tailEnd/>
            </a:ln>
          </p:spPr>
          <p:txBody>
            <a:bodyPr>
              <a:spAutoFit/>
            </a:bodyPr>
            <a:lstStyle/>
            <a:p>
              <a:pPr algn="just">
                <a:lnSpc>
                  <a:spcPct val="110000"/>
                </a:lnSpc>
                <a:buClr>
                  <a:schemeClr val="accent1"/>
                </a:buClr>
                <a:buSzPct val="70000"/>
                <a:buFont typeface="Monotype Sorts" pitchFamily="80" charset="2"/>
                <a:buNone/>
              </a:pPr>
              <a:r>
                <a:rPr lang="zh-CN" altLang="en-US" sz="2000" b="1">
                  <a:latin typeface="Wingdings 2" pitchFamily="18" charset="2"/>
                  <a:ea typeface="黑体" pitchFamily="49" charset="-122"/>
                </a:rPr>
                <a:t>从价值看</a:t>
              </a:r>
            </a:p>
          </p:txBody>
        </p:sp>
      </p:grpSp>
      <p:grpSp>
        <p:nvGrpSpPr>
          <p:cNvPr id="5" name="Group 15"/>
          <p:cNvGrpSpPr>
            <a:grpSpLocks/>
          </p:cNvGrpSpPr>
          <p:nvPr/>
        </p:nvGrpSpPr>
        <p:grpSpPr bwMode="auto">
          <a:xfrm>
            <a:off x="5652542" y="1773239"/>
            <a:ext cx="2209800" cy="1465263"/>
            <a:chOff x="3504" y="1440"/>
            <a:chExt cx="1392" cy="923"/>
          </a:xfrm>
        </p:grpSpPr>
        <p:sp>
          <p:nvSpPr>
            <p:cNvPr id="122896" name="AutoShape 16"/>
            <p:cNvSpPr>
              <a:spLocks noChangeArrowheads="1"/>
            </p:cNvSpPr>
            <p:nvPr/>
          </p:nvSpPr>
          <p:spPr bwMode="auto">
            <a:xfrm>
              <a:off x="3648" y="1862"/>
              <a:ext cx="1104" cy="501"/>
            </a:xfrm>
            <a:prstGeom prst="rightArrow">
              <a:avLst>
                <a:gd name="adj1" fmla="val 50000"/>
                <a:gd name="adj2" fmla="val 95833"/>
              </a:avLst>
            </a:prstGeom>
            <a:solidFill>
              <a:srgbClr val="99CCFF"/>
            </a:solidFill>
            <a:ln w="50800">
              <a:solidFill>
                <a:srgbClr val="FF6600"/>
              </a:solidFill>
              <a:miter lim="800000"/>
              <a:headEnd/>
              <a:tailEnd/>
            </a:ln>
          </p:spPr>
          <p:txBody>
            <a:bodyPr anchor="ctr">
              <a:spAutoFit/>
            </a:bodyPr>
            <a:lstStyle/>
            <a:p>
              <a:endParaRPr lang="zh-CN" altLang="en-US" sz="2000"/>
            </a:p>
          </p:txBody>
        </p:sp>
        <p:sp>
          <p:nvSpPr>
            <p:cNvPr id="122897" name="Text Box 17"/>
            <p:cNvSpPr txBox="1">
              <a:spLocks noChangeArrowheads="1"/>
            </p:cNvSpPr>
            <p:nvPr/>
          </p:nvSpPr>
          <p:spPr bwMode="auto">
            <a:xfrm>
              <a:off x="3504" y="1440"/>
              <a:ext cx="1392" cy="446"/>
            </a:xfrm>
            <a:prstGeom prst="rect">
              <a:avLst/>
            </a:prstGeom>
            <a:solidFill>
              <a:srgbClr val="FFFF66">
                <a:alpha val="50195"/>
              </a:srgbClr>
            </a:solidFill>
            <a:ln w="50800">
              <a:noFill/>
              <a:miter lim="800000"/>
              <a:headEnd/>
              <a:tailEnd/>
            </a:ln>
          </p:spPr>
          <p:txBody>
            <a:bodyPr>
              <a:spAutoFit/>
            </a:bodyPr>
            <a:lstStyle/>
            <a:p>
              <a:pPr algn="just">
                <a:spcBef>
                  <a:spcPct val="0"/>
                </a:spcBef>
                <a:buClr>
                  <a:schemeClr val="accent1"/>
                </a:buClr>
                <a:buSzPct val="70000"/>
                <a:buFont typeface="Monotype Sorts" pitchFamily="80" charset="2"/>
                <a:buNone/>
              </a:pPr>
              <a:r>
                <a:rPr lang="zh-CN" altLang="en-US" sz="2000" b="1" dirty="0">
                  <a:latin typeface="Wingdings 2" pitchFamily="18" charset="2"/>
                  <a:ea typeface="楷体_GB2312" pitchFamily="49" charset="-122"/>
                </a:rPr>
                <a:t>技术水平决定其数量比例</a:t>
              </a:r>
            </a:p>
          </p:txBody>
        </p:sp>
      </p:grpSp>
      <p:sp>
        <p:nvSpPr>
          <p:cNvPr id="745490" name="Text Box 18"/>
          <p:cNvSpPr txBox="1">
            <a:spLocks noChangeArrowheads="1"/>
          </p:cNvSpPr>
          <p:nvPr/>
        </p:nvSpPr>
        <p:spPr bwMode="auto">
          <a:xfrm>
            <a:off x="7820196" y="1697038"/>
            <a:ext cx="658642" cy="1905000"/>
          </a:xfrm>
          <a:prstGeom prst="rect">
            <a:avLst/>
          </a:prstGeom>
          <a:gradFill rotWithShape="0">
            <a:gsLst>
              <a:gs pos="0">
                <a:srgbClr val="0B85FF"/>
              </a:gs>
              <a:gs pos="100000">
                <a:srgbClr val="000099"/>
              </a:gs>
            </a:gsLst>
            <a:path path="shape">
              <a:fillToRect l="50000" t="50000" r="50000" b="50000"/>
            </a:path>
          </a:gradFill>
          <a:ln w="50800">
            <a:noFill/>
            <a:miter lim="800000"/>
            <a:headEnd/>
            <a:tailEnd/>
          </a:ln>
        </p:spPr>
        <p:txBody>
          <a:bodyPr vert="eaVert">
            <a:spAutoFit/>
          </a:bodyPr>
          <a:lstStyle/>
          <a:p>
            <a:pPr algn="just">
              <a:lnSpc>
                <a:spcPct val="110000"/>
              </a:lnSpc>
              <a:buClr>
                <a:schemeClr val="accent1"/>
              </a:buClr>
              <a:buSzPct val="70000"/>
              <a:buFont typeface="Monotype Sorts" pitchFamily="80" charset="2"/>
              <a:buNone/>
            </a:pPr>
            <a:r>
              <a:rPr lang="zh-CN" altLang="en-US" sz="2800">
                <a:solidFill>
                  <a:srgbClr val="CCFF33"/>
                </a:solidFill>
                <a:latin typeface="Wingdings 2" pitchFamily="18" charset="2"/>
                <a:ea typeface="黑体" pitchFamily="49" charset="-122"/>
              </a:rPr>
              <a:t>技术构成</a:t>
            </a:r>
          </a:p>
        </p:txBody>
      </p:sp>
      <p:sp>
        <p:nvSpPr>
          <p:cNvPr id="745491" name="Text Box 19"/>
          <p:cNvSpPr txBox="1">
            <a:spLocks noChangeArrowheads="1"/>
          </p:cNvSpPr>
          <p:nvPr/>
        </p:nvSpPr>
        <p:spPr bwMode="auto">
          <a:xfrm>
            <a:off x="7820196" y="3678238"/>
            <a:ext cx="658642" cy="1828800"/>
          </a:xfrm>
          <a:prstGeom prst="rect">
            <a:avLst/>
          </a:prstGeom>
          <a:gradFill rotWithShape="0">
            <a:gsLst>
              <a:gs pos="0">
                <a:srgbClr val="0B85FF"/>
              </a:gs>
              <a:gs pos="100000">
                <a:srgbClr val="000099"/>
              </a:gs>
            </a:gsLst>
            <a:path path="shape">
              <a:fillToRect l="50000" t="50000" r="50000" b="50000"/>
            </a:path>
          </a:gradFill>
          <a:ln w="50800">
            <a:noFill/>
            <a:miter lim="800000"/>
            <a:headEnd/>
            <a:tailEnd/>
          </a:ln>
        </p:spPr>
        <p:txBody>
          <a:bodyPr vert="eaVert">
            <a:spAutoFit/>
          </a:bodyPr>
          <a:lstStyle/>
          <a:p>
            <a:pPr algn="just">
              <a:lnSpc>
                <a:spcPct val="110000"/>
              </a:lnSpc>
              <a:buClr>
                <a:schemeClr val="accent1"/>
              </a:buClr>
              <a:buSzPct val="70000"/>
              <a:buFont typeface="Monotype Sorts" pitchFamily="80" charset="2"/>
              <a:buNone/>
            </a:pPr>
            <a:r>
              <a:rPr lang="zh-CN" altLang="en-US" sz="2800">
                <a:solidFill>
                  <a:srgbClr val="CCFF33"/>
                </a:solidFill>
                <a:latin typeface="Wingdings 2" pitchFamily="18" charset="2"/>
                <a:ea typeface="黑体" pitchFamily="49" charset="-122"/>
              </a:rPr>
              <a:t>价值构成</a:t>
            </a:r>
          </a:p>
        </p:txBody>
      </p:sp>
      <p:grpSp>
        <p:nvGrpSpPr>
          <p:cNvPr id="6" name="Group 20"/>
          <p:cNvGrpSpPr>
            <a:grpSpLocks/>
          </p:cNvGrpSpPr>
          <p:nvPr/>
        </p:nvGrpSpPr>
        <p:grpSpPr bwMode="auto">
          <a:xfrm>
            <a:off x="5853113" y="4059238"/>
            <a:ext cx="1752600" cy="838200"/>
            <a:chOff x="3648" y="2880"/>
            <a:chExt cx="1104" cy="528"/>
          </a:xfrm>
        </p:grpSpPr>
        <p:sp>
          <p:nvSpPr>
            <p:cNvPr id="122894" name="AutoShape 21"/>
            <p:cNvSpPr>
              <a:spLocks noChangeArrowheads="1"/>
            </p:cNvSpPr>
            <p:nvPr/>
          </p:nvSpPr>
          <p:spPr bwMode="auto">
            <a:xfrm>
              <a:off x="3648" y="3120"/>
              <a:ext cx="1104" cy="288"/>
            </a:xfrm>
            <a:prstGeom prst="rightArrow">
              <a:avLst>
                <a:gd name="adj1" fmla="val 50000"/>
                <a:gd name="adj2" fmla="val 95833"/>
              </a:avLst>
            </a:prstGeom>
            <a:solidFill>
              <a:srgbClr val="99CCFF"/>
            </a:solidFill>
            <a:ln w="50800">
              <a:solidFill>
                <a:srgbClr val="FF6600"/>
              </a:solidFill>
              <a:miter lim="800000"/>
              <a:headEnd/>
              <a:tailEnd/>
            </a:ln>
          </p:spPr>
          <p:txBody>
            <a:bodyPr anchor="ctr">
              <a:spAutoFit/>
            </a:bodyPr>
            <a:lstStyle/>
            <a:p>
              <a:endParaRPr lang="zh-CN" altLang="en-US"/>
            </a:p>
          </p:txBody>
        </p:sp>
        <p:sp>
          <p:nvSpPr>
            <p:cNvPr id="122895" name="Text Box 22"/>
            <p:cNvSpPr txBox="1">
              <a:spLocks noChangeArrowheads="1"/>
            </p:cNvSpPr>
            <p:nvPr/>
          </p:nvSpPr>
          <p:spPr bwMode="auto">
            <a:xfrm>
              <a:off x="3696" y="2880"/>
              <a:ext cx="816" cy="327"/>
            </a:xfrm>
            <a:prstGeom prst="rect">
              <a:avLst/>
            </a:prstGeom>
            <a:solidFill>
              <a:srgbClr val="FFFF66">
                <a:alpha val="50195"/>
              </a:srgbClr>
            </a:solidFill>
            <a:ln w="50800">
              <a:noFill/>
              <a:miter lim="800000"/>
              <a:headEnd/>
              <a:tailEnd/>
            </a:ln>
          </p:spPr>
          <p:txBody>
            <a:bodyPr>
              <a:spAutoFit/>
            </a:bodyPr>
            <a:lstStyle/>
            <a:p>
              <a:pPr algn="just">
                <a:spcBef>
                  <a:spcPct val="0"/>
                </a:spcBef>
                <a:buClr>
                  <a:schemeClr val="accent1"/>
                </a:buClr>
                <a:buSzPct val="70000"/>
                <a:buFont typeface="Monotype Sorts" pitchFamily="80" charset="2"/>
                <a:buNone/>
              </a:pPr>
              <a:r>
                <a:rPr lang="en-US" altLang="zh-CN" sz="2800" b="1">
                  <a:ea typeface="黑体" pitchFamily="49" charset="-122"/>
                </a:rPr>
                <a:t>C : V</a:t>
              </a:r>
              <a:endParaRPr lang="en-US" altLang="zh-CN" b="1">
                <a:ea typeface="黑体" pitchFamily="49" charset="-122"/>
              </a:endParaRPr>
            </a:p>
          </p:txBody>
        </p:sp>
      </p:grpSp>
      <p:sp>
        <p:nvSpPr>
          <p:cNvPr id="745496" name="Rectangle 24"/>
          <p:cNvSpPr>
            <a:spLocks noChangeArrowheads="1"/>
          </p:cNvSpPr>
          <p:nvPr/>
        </p:nvSpPr>
        <p:spPr bwMode="auto">
          <a:xfrm>
            <a:off x="304800" y="5483225"/>
            <a:ext cx="8534400" cy="954107"/>
          </a:xfrm>
          <a:prstGeom prst="rect">
            <a:avLst/>
          </a:prstGeom>
          <a:solidFill>
            <a:srgbClr val="FFFF66"/>
          </a:solidFill>
          <a:ln w="9525">
            <a:noFill/>
            <a:miter lim="800000"/>
            <a:headEnd/>
            <a:tailEnd/>
          </a:ln>
        </p:spPr>
        <p:txBody>
          <a:bodyPr>
            <a:spAutoFit/>
          </a:bodyPr>
          <a:lstStyle/>
          <a:p>
            <a:pPr>
              <a:spcBef>
                <a:spcPct val="0"/>
              </a:spcBef>
              <a:buClr>
                <a:schemeClr val="accent1"/>
              </a:buClr>
              <a:buSzPct val="70000"/>
              <a:buFont typeface="Monotype Sorts" pitchFamily="80" charset="2"/>
              <a:buNone/>
            </a:pPr>
            <a:r>
              <a:rPr lang="zh-CN" altLang="en-US" sz="2800" b="1" dirty="0">
                <a:solidFill>
                  <a:srgbClr val="FF0000"/>
                </a:solidFill>
                <a:latin typeface="楷体_GB2312" pitchFamily="49" charset="-122"/>
                <a:ea typeface="楷体_GB2312" pitchFamily="49" charset="-122"/>
              </a:rPr>
              <a:t>  资本的有机构成是由资本技术构成决定并反映技术构成变化的资本价值构成。即</a:t>
            </a:r>
            <a:r>
              <a:rPr lang="en-US" altLang="zh-CN" sz="2800" b="1" dirty="0">
                <a:solidFill>
                  <a:srgbClr val="FF0000"/>
                </a:solidFill>
                <a:latin typeface="楷体_GB2312" pitchFamily="49" charset="-122"/>
                <a:ea typeface="楷体_GB2312" pitchFamily="49" charset="-122"/>
              </a:rPr>
              <a:t>C : V</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45477"/>
                                        </p:tgtEl>
                                        <p:attrNameLst>
                                          <p:attrName>style.visibility</p:attrName>
                                        </p:attrNameLst>
                                      </p:cBhvr>
                                      <p:to>
                                        <p:strVal val="visible"/>
                                      </p:to>
                                    </p:set>
                                    <p:anim calcmode="lin" valueType="num">
                                      <p:cBhvr additive="base">
                                        <p:cTn id="7" dur="500" fill="hold"/>
                                        <p:tgtEl>
                                          <p:spTgt spid="745477"/>
                                        </p:tgtEl>
                                        <p:attrNameLst>
                                          <p:attrName>ppt_x</p:attrName>
                                        </p:attrNameLst>
                                      </p:cBhvr>
                                      <p:tavLst>
                                        <p:tav tm="0">
                                          <p:val>
                                            <p:strVal val="0-#ppt_w/2"/>
                                          </p:val>
                                        </p:tav>
                                        <p:tav tm="100000">
                                          <p:val>
                                            <p:strVal val="#ppt_x"/>
                                          </p:val>
                                        </p:tav>
                                      </p:tavLst>
                                    </p:anim>
                                    <p:anim calcmode="lin" valueType="num">
                                      <p:cBhvr additive="base">
                                        <p:cTn id="8" dur="500" fill="hold"/>
                                        <p:tgtEl>
                                          <p:spTgt spid="74547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6" presetClass="entr" presetSubtype="42" fill="hold" grpId="0" nodeType="afterEffect">
                                  <p:stCondLst>
                                    <p:cond delay="0"/>
                                  </p:stCondLst>
                                  <p:childTnLst>
                                    <p:set>
                                      <p:cBhvr>
                                        <p:cTn id="11" dur="1" fill="hold">
                                          <p:stCondLst>
                                            <p:cond delay="0"/>
                                          </p:stCondLst>
                                        </p:cTn>
                                        <p:tgtEl>
                                          <p:spTgt spid="745480"/>
                                        </p:tgtEl>
                                        <p:attrNameLst>
                                          <p:attrName>style.visibility</p:attrName>
                                        </p:attrNameLst>
                                      </p:cBhvr>
                                      <p:to>
                                        <p:strVal val="visible"/>
                                      </p:to>
                                    </p:set>
                                    <p:animEffect transition="in" filter="barn(outHorizontal)">
                                      <p:cBhvr>
                                        <p:cTn id="12" dur="500"/>
                                        <p:tgtEl>
                                          <p:spTgt spid="745480"/>
                                        </p:tgtEl>
                                      </p:cBhvr>
                                    </p:animEffect>
                                  </p:childTnLst>
                                </p:cTn>
                              </p:par>
                            </p:childTnLst>
                          </p:cTn>
                        </p:par>
                        <p:par>
                          <p:cTn id="13" fill="hold">
                            <p:stCondLst>
                              <p:cond delay="1000"/>
                            </p:stCondLst>
                            <p:childTnLst>
                              <p:par>
                                <p:cTn id="14" presetID="16" presetClass="entr" presetSubtype="42" fill="hold"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barn(outHorizontal)">
                                      <p:cBhvr>
                                        <p:cTn id="16" dur="500"/>
                                        <p:tgtEl>
                                          <p:spTgt spid="3"/>
                                        </p:tgtEl>
                                      </p:cBhvr>
                                    </p:animEffect>
                                  </p:childTnLst>
                                </p:cTn>
                              </p:par>
                            </p:childTnLst>
                          </p:cTn>
                        </p:par>
                        <p:par>
                          <p:cTn id="17" fill="hold">
                            <p:stCondLst>
                              <p:cond delay="1500"/>
                            </p:stCondLst>
                            <p:childTnLst>
                              <p:par>
                                <p:cTn id="18" presetID="22" presetClass="entr" presetSubtype="8" fill="hold" grpId="0" nodeType="afterEffect">
                                  <p:stCondLst>
                                    <p:cond delay="0"/>
                                  </p:stCondLst>
                                  <p:childTnLst>
                                    <p:set>
                                      <p:cBhvr>
                                        <p:cTn id="19" dur="1" fill="hold">
                                          <p:stCondLst>
                                            <p:cond delay="0"/>
                                          </p:stCondLst>
                                        </p:cTn>
                                        <p:tgtEl>
                                          <p:spTgt spid="745478"/>
                                        </p:tgtEl>
                                        <p:attrNameLst>
                                          <p:attrName>style.visibility</p:attrName>
                                        </p:attrNameLst>
                                      </p:cBhvr>
                                      <p:to>
                                        <p:strVal val="visible"/>
                                      </p:to>
                                    </p:set>
                                    <p:animEffect transition="in" filter="wipe(left)">
                                      <p:cBhvr>
                                        <p:cTn id="20" dur="500"/>
                                        <p:tgtEl>
                                          <p:spTgt spid="745478"/>
                                        </p:tgtEl>
                                      </p:cBhvr>
                                    </p:animEffect>
                                  </p:childTnLst>
                                </p:cTn>
                              </p:par>
                            </p:childTnLst>
                          </p:cTn>
                        </p:par>
                        <p:par>
                          <p:cTn id="21" fill="hold">
                            <p:stCondLst>
                              <p:cond delay="2000"/>
                            </p:stCondLst>
                            <p:childTnLst>
                              <p:par>
                                <p:cTn id="22" presetID="16" presetClass="entr" presetSubtype="42" fill="hold" nodeType="after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barn(outHorizontal)">
                                      <p:cBhvr>
                                        <p:cTn id="24" dur="500"/>
                                        <p:tgtEl>
                                          <p:spTgt spid="5"/>
                                        </p:tgtEl>
                                      </p:cBhvr>
                                    </p:animEffect>
                                  </p:childTnLst>
                                </p:cTn>
                              </p:par>
                            </p:childTnLst>
                          </p:cTn>
                        </p:par>
                        <p:par>
                          <p:cTn id="25" fill="hold">
                            <p:stCondLst>
                              <p:cond delay="2500"/>
                            </p:stCondLst>
                            <p:childTnLst>
                              <p:par>
                                <p:cTn id="26" presetID="16" presetClass="entr" presetSubtype="42" fill="hold" grpId="0" nodeType="afterEffect">
                                  <p:stCondLst>
                                    <p:cond delay="0"/>
                                  </p:stCondLst>
                                  <p:childTnLst>
                                    <p:set>
                                      <p:cBhvr>
                                        <p:cTn id="27" dur="1" fill="hold">
                                          <p:stCondLst>
                                            <p:cond delay="0"/>
                                          </p:stCondLst>
                                        </p:cTn>
                                        <p:tgtEl>
                                          <p:spTgt spid="745490"/>
                                        </p:tgtEl>
                                        <p:attrNameLst>
                                          <p:attrName>style.visibility</p:attrName>
                                        </p:attrNameLst>
                                      </p:cBhvr>
                                      <p:to>
                                        <p:strVal val="visible"/>
                                      </p:to>
                                    </p:set>
                                    <p:animEffect transition="in" filter="barn(outHorizontal)">
                                      <p:cBhvr>
                                        <p:cTn id="28" dur="500"/>
                                        <p:tgtEl>
                                          <p:spTgt spid="745490"/>
                                        </p:tgtEl>
                                      </p:cBhvr>
                                    </p:animEffect>
                                  </p:childTnLst>
                                </p:cTn>
                              </p:par>
                            </p:childTnLst>
                          </p:cTn>
                        </p:par>
                        <p:par>
                          <p:cTn id="29" fill="hold">
                            <p:stCondLst>
                              <p:cond delay="3000"/>
                            </p:stCondLst>
                            <p:childTnLst>
                              <p:par>
                                <p:cTn id="30" presetID="16" presetClass="entr" presetSubtype="42" fill="hold" nodeType="after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barn(outHorizontal)">
                                      <p:cBhvr>
                                        <p:cTn id="32" dur="500"/>
                                        <p:tgtEl>
                                          <p:spTgt spid="4"/>
                                        </p:tgtEl>
                                      </p:cBhvr>
                                    </p:animEffect>
                                  </p:childTnLst>
                                </p:cTn>
                              </p:par>
                            </p:childTnLst>
                          </p:cTn>
                        </p:par>
                        <p:par>
                          <p:cTn id="33" fill="hold">
                            <p:stCondLst>
                              <p:cond delay="3500"/>
                            </p:stCondLst>
                            <p:childTnLst>
                              <p:par>
                                <p:cTn id="34" presetID="22" presetClass="entr" presetSubtype="8" fill="hold" grpId="0" nodeType="afterEffect">
                                  <p:stCondLst>
                                    <p:cond delay="0"/>
                                  </p:stCondLst>
                                  <p:childTnLst>
                                    <p:set>
                                      <p:cBhvr>
                                        <p:cTn id="35" dur="1" fill="hold">
                                          <p:stCondLst>
                                            <p:cond delay="0"/>
                                          </p:stCondLst>
                                        </p:cTn>
                                        <p:tgtEl>
                                          <p:spTgt spid="745479"/>
                                        </p:tgtEl>
                                        <p:attrNameLst>
                                          <p:attrName>style.visibility</p:attrName>
                                        </p:attrNameLst>
                                      </p:cBhvr>
                                      <p:to>
                                        <p:strVal val="visible"/>
                                      </p:to>
                                    </p:set>
                                    <p:animEffect transition="in" filter="wipe(left)">
                                      <p:cBhvr>
                                        <p:cTn id="36" dur="500"/>
                                        <p:tgtEl>
                                          <p:spTgt spid="745479"/>
                                        </p:tgtEl>
                                      </p:cBhvr>
                                    </p:animEffect>
                                  </p:childTnLst>
                                </p:cTn>
                              </p:par>
                            </p:childTnLst>
                          </p:cTn>
                        </p:par>
                        <p:par>
                          <p:cTn id="37" fill="hold">
                            <p:stCondLst>
                              <p:cond delay="4000"/>
                            </p:stCondLst>
                            <p:childTnLst>
                              <p:par>
                                <p:cTn id="38" presetID="17" presetClass="entr" presetSubtype="10" fill="hold" nodeType="afterEffect">
                                  <p:stCondLst>
                                    <p:cond delay="0"/>
                                  </p:stCondLst>
                                  <p:childTnLst>
                                    <p:set>
                                      <p:cBhvr>
                                        <p:cTn id="39" dur="1" fill="hold">
                                          <p:stCondLst>
                                            <p:cond delay="0"/>
                                          </p:stCondLst>
                                        </p:cTn>
                                        <p:tgtEl>
                                          <p:spTgt spid="6"/>
                                        </p:tgtEl>
                                        <p:attrNameLst>
                                          <p:attrName>style.visibility</p:attrName>
                                        </p:attrNameLst>
                                      </p:cBhvr>
                                      <p:to>
                                        <p:strVal val="visible"/>
                                      </p:to>
                                    </p:set>
                                    <p:anim calcmode="lin" valueType="num">
                                      <p:cBhvr>
                                        <p:cTn id="40" dur="500" fill="hold"/>
                                        <p:tgtEl>
                                          <p:spTgt spid="6"/>
                                        </p:tgtEl>
                                        <p:attrNameLst>
                                          <p:attrName>ppt_w</p:attrName>
                                        </p:attrNameLst>
                                      </p:cBhvr>
                                      <p:tavLst>
                                        <p:tav tm="0">
                                          <p:val>
                                            <p:fltVal val="0"/>
                                          </p:val>
                                        </p:tav>
                                        <p:tav tm="100000">
                                          <p:val>
                                            <p:strVal val="#ppt_w"/>
                                          </p:val>
                                        </p:tav>
                                      </p:tavLst>
                                    </p:anim>
                                    <p:anim calcmode="lin" valueType="num">
                                      <p:cBhvr>
                                        <p:cTn id="41" dur="500" fill="hold"/>
                                        <p:tgtEl>
                                          <p:spTgt spid="6"/>
                                        </p:tgtEl>
                                        <p:attrNameLst>
                                          <p:attrName>ppt_h</p:attrName>
                                        </p:attrNameLst>
                                      </p:cBhvr>
                                      <p:tavLst>
                                        <p:tav tm="0">
                                          <p:val>
                                            <p:strVal val="#ppt_h"/>
                                          </p:val>
                                        </p:tav>
                                        <p:tav tm="100000">
                                          <p:val>
                                            <p:strVal val="#ppt_h"/>
                                          </p:val>
                                        </p:tav>
                                      </p:tavLst>
                                    </p:anim>
                                  </p:childTnLst>
                                </p:cTn>
                              </p:par>
                            </p:childTnLst>
                          </p:cTn>
                        </p:par>
                        <p:par>
                          <p:cTn id="42" fill="hold">
                            <p:stCondLst>
                              <p:cond delay="4500"/>
                            </p:stCondLst>
                            <p:childTnLst>
                              <p:par>
                                <p:cTn id="43" presetID="16" presetClass="entr" presetSubtype="42" fill="hold" grpId="0" nodeType="afterEffect">
                                  <p:stCondLst>
                                    <p:cond delay="0"/>
                                  </p:stCondLst>
                                  <p:childTnLst>
                                    <p:set>
                                      <p:cBhvr>
                                        <p:cTn id="44" dur="1" fill="hold">
                                          <p:stCondLst>
                                            <p:cond delay="0"/>
                                          </p:stCondLst>
                                        </p:cTn>
                                        <p:tgtEl>
                                          <p:spTgt spid="745491"/>
                                        </p:tgtEl>
                                        <p:attrNameLst>
                                          <p:attrName>style.visibility</p:attrName>
                                        </p:attrNameLst>
                                      </p:cBhvr>
                                      <p:to>
                                        <p:strVal val="visible"/>
                                      </p:to>
                                    </p:set>
                                    <p:animEffect transition="in" filter="barn(outHorizontal)">
                                      <p:cBhvr>
                                        <p:cTn id="45" dur="500"/>
                                        <p:tgtEl>
                                          <p:spTgt spid="745491"/>
                                        </p:tgtEl>
                                      </p:cBhvr>
                                    </p:animEffect>
                                  </p:childTnLst>
                                </p:cTn>
                              </p:par>
                            </p:childTnLst>
                          </p:cTn>
                        </p:par>
                        <p:par>
                          <p:cTn id="46" fill="hold">
                            <p:stCondLst>
                              <p:cond delay="5000"/>
                            </p:stCondLst>
                            <p:childTnLst>
                              <p:par>
                                <p:cTn id="47" presetID="2" presetClass="entr" presetSubtype="8" fill="hold" nodeType="afterEffect">
                                  <p:stCondLst>
                                    <p:cond delay="0"/>
                                  </p:stCondLst>
                                  <p:childTnLst>
                                    <p:set>
                                      <p:cBhvr>
                                        <p:cTn id="48" dur="1" fill="hold">
                                          <p:stCondLst>
                                            <p:cond delay="0"/>
                                          </p:stCondLst>
                                        </p:cTn>
                                        <p:tgtEl>
                                          <p:spTgt spid="2"/>
                                        </p:tgtEl>
                                        <p:attrNameLst>
                                          <p:attrName>style.visibility</p:attrName>
                                        </p:attrNameLst>
                                      </p:cBhvr>
                                      <p:to>
                                        <p:strVal val="visible"/>
                                      </p:to>
                                    </p:set>
                                    <p:anim calcmode="lin" valueType="num">
                                      <p:cBhvr additive="base">
                                        <p:cTn id="49" dur="500" fill="hold"/>
                                        <p:tgtEl>
                                          <p:spTgt spid="2"/>
                                        </p:tgtEl>
                                        <p:attrNameLst>
                                          <p:attrName>ppt_x</p:attrName>
                                        </p:attrNameLst>
                                      </p:cBhvr>
                                      <p:tavLst>
                                        <p:tav tm="0">
                                          <p:val>
                                            <p:strVal val="0-#ppt_w/2"/>
                                          </p:val>
                                        </p:tav>
                                        <p:tav tm="100000">
                                          <p:val>
                                            <p:strVal val="#ppt_x"/>
                                          </p:val>
                                        </p:tav>
                                      </p:tavLst>
                                    </p:anim>
                                    <p:anim calcmode="lin" valueType="num">
                                      <p:cBhvr additive="base">
                                        <p:cTn id="50" dur="500" fill="hold"/>
                                        <p:tgtEl>
                                          <p:spTgt spid="2"/>
                                        </p:tgtEl>
                                        <p:attrNameLst>
                                          <p:attrName>ppt_y</p:attrName>
                                        </p:attrNameLst>
                                      </p:cBhvr>
                                      <p:tavLst>
                                        <p:tav tm="0">
                                          <p:val>
                                            <p:strVal val="#ppt_y"/>
                                          </p:val>
                                        </p:tav>
                                        <p:tav tm="100000">
                                          <p:val>
                                            <p:strVal val="#ppt_y"/>
                                          </p:val>
                                        </p:tav>
                                      </p:tavLst>
                                    </p:anim>
                                  </p:childTnLst>
                                </p:cTn>
                              </p:par>
                            </p:childTnLst>
                          </p:cTn>
                        </p:par>
                        <p:par>
                          <p:cTn id="51" fill="hold">
                            <p:stCondLst>
                              <p:cond delay="5500"/>
                            </p:stCondLst>
                            <p:childTnLst>
                              <p:par>
                                <p:cTn id="52" presetID="2" presetClass="entr" presetSubtype="8" fill="hold" grpId="0" nodeType="afterEffect">
                                  <p:stCondLst>
                                    <p:cond delay="0"/>
                                  </p:stCondLst>
                                  <p:childTnLst>
                                    <p:set>
                                      <p:cBhvr>
                                        <p:cTn id="53" dur="1" fill="hold">
                                          <p:stCondLst>
                                            <p:cond delay="0"/>
                                          </p:stCondLst>
                                        </p:cTn>
                                        <p:tgtEl>
                                          <p:spTgt spid="745496"/>
                                        </p:tgtEl>
                                        <p:attrNameLst>
                                          <p:attrName>style.visibility</p:attrName>
                                        </p:attrNameLst>
                                      </p:cBhvr>
                                      <p:to>
                                        <p:strVal val="visible"/>
                                      </p:to>
                                    </p:set>
                                    <p:anim calcmode="lin" valueType="num">
                                      <p:cBhvr additive="base">
                                        <p:cTn id="54" dur="500" fill="hold"/>
                                        <p:tgtEl>
                                          <p:spTgt spid="745496"/>
                                        </p:tgtEl>
                                        <p:attrNameLst>
                                          <p:attrName>ppt_x</p:attrName>
                                        </p:attrNameLst>
                                      </p:cBhvr>
                                      <p:tavLst>
                                        <p:tav tm="0">
                                          <p:val>
                                            <p:strVal val="0-#ppt_w/2"/>
                                          </p:val>
                                        </p:tav>
                                        <p:tav tm="100000">
                                          <p:val>
                                            <p:strVal val="#ppt_x"/>
                                          </p:val>
                                        </p:tav>
                                      </p:tavLst>
                                    </p:anim>
                                    <p:anim calcmode="lin" valueType="num">
                                      <p:cBhvr additive="base">
                                        <p:cTn id="55" dur="500" fill="hold"/>
                                        <p:tgtEl>
                                          <p:spTgt spid="745496"/>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2"/>
                                            </p:cond>
                                          </p:stCondLst>
                                          <p:endCondLst>
                                            <p:cond evt="onStopAudio" delay="0">
                                              <p:tgtEl>
                                                <p:sldTgt/>
                                              </p:tgtEl>
                                            </p:cond>
                                          </p:endCondLst>
                                        </p:cTn>
                                        <p:tgtEl>
                                          <p:sndTgt r:embed="rId3"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5477" grpId="0" animBg="1" autoUpdateAnimBg="0"/>
      <p:bldP spid="745478" grpId="0" animBg="1" autoUpdateAnimBg="0"/>
      <p:bldP spid="745479" grpId="0" animBg="1" autoUpdateAnimBg="0"/>
      <p:bldP spid="745480" grpId="0" animBg="1" autoUpdateAnimBg="0"/>
      <p:bldP spid="745490" grpId="0" animBg="1" autoUpdateAnimBg="0"/>
      <p:bldP spid="745491" grpId="0" animBg="1" autoUpdateAnimBg="0"/>
      <p:bldP spid="745496" grpId="0" animBg="1"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250825" y="188913"/>
            <a:ext cx="8642350" cy="6480175"/>
            <a:chOff x="345" y="639"/>
            <a:chExt cx="5109" cy="3105"/>
          </a:xfrm>
        </p:grpSpPr>
        <p:sp>
          <p:nvSpPr>
            <p:cNvPr id="747523" name="Text Box 3" descr="2bg2"/>
            <p:cNvSpPr txBox="1">
              <a:spLocks noChangeArrowheads="1"/>
            </p:cNvSpPr>
            <p:nvPr/>
          </p:nvSpPr>
          <p:spPr bwMode="auto">
            <a:xfrm>
              <a:off x="345" y="639"/>
              <a:ext cx="5109" cy="3105"/>
            </a:xfrm>
            <a:prstGeom prst="rect">
              <a:avLst/>
            </a:prstGeom>
            <a:noFill/>
            <a:ln w="50800">
              <a:noFill/>
              <a:miter lim="800000"/>
              <a:headEnd/>
              <a:tailEnd/>
            </a:ln>
            <a:effectLst>
              <a:outerShdw dist="107763" dir="18900000" algn="ctr" rotWithShape="0">
                <a:schemeClr val="bg2"/>
              </a:outerShdw>
            </a:effectLst>
          </p:spPr>
          <p:txBody>
            <a:bodyPr/>
            <a:lstStyle/>
            <a:p>
              <a:pPr>
                <a:lnSpc>
                  <a:spcPct val="150000"/>
                </a:lnSpc>
                <a:buClr>
                  <a:schemeClr val="accent1"/>
                </a:buClr>
                <a:buSzPct val="70000"/>
                <a:buFont typeface="Monotype Sorts" pitchFamily="80" charset="2"/>
                <a:buNone/>
                <a:defRPr/>
              </a:pPr>
              <a:r>
                <a:rPr lang="zh-CN" altLang="en-US" sz="4400"/>
                <a:t> </a:t>
              </a:r>
              <a:endParaRPr lang="zh-CN" altLang="en-US" sz="3600">
                <a:latin typeface="楷体_GB2312" pitchFamily="49" charset="-122"/>
                <a:ea typeface="楷体_GB2312" pitchFamily="49" charset="-122"/>
              </a:endParaRPr>
            </a:p>
            <a:p>
              <a:pPr>
                <a:lnSpc>
                  <a:spcPct val="130000"/>
                </a:lnSpc>
                <a:buClr>
                  <a:schemeClr val="accent1"/>
                </a:buClr>
                <a:buSzPct val="70000"/>
                <a:buFont typeface="Monotype Sorts" pitchFamily="80" charset="2"/>
                <a:buNone/>
                <a:defRPr/>
              </a:pPr>
              <a:endParaRPr lang="zh-CN" altLang="en-US" sz="4000">
                <a:ea typeface="幼圆" pitchFamily="49" charset="-122"/>
              </a:endParaRPr>
            </a:p>
          </p:txBody>
        </p:sp>
        <p:sp>
          <p:nvSpPr>
            <p:cNvPr id="123920" name="Text Box 4"/>
            <p:cNvSpPr txBox="1">
              <a:spLocks noChangeArrowheads="1"/>
            </p:cNvSpPr>
            <p:nvPr/>
          </p:nvSpPr>
          <p:spPr bwMode="auto">
            <a:xfrm>
              <a:off x="353" y="642"/>
              <a:ext cx="5084" cy="3054"/>
            </a:xfrm>
            <a:prstGeom prst="rect">
              <a:avLst/>
            </a:prstGeom>
            <a:noFill/>
            <a:ln w="50800">
              <a:noFill/>
              <a:miter lim="800000"/>
              <a:headEnd/>
              <a:tailEnd/>
            </a:ln>
          </p:spPr>
          <p:txBody>
            <a:bodyPr/>
            <a:lstStyle/>
            <a:p>
              <a:pPr>
                <a:lnSpc>
                  <a:spcPct val="110000"/>
                </a:lnSpc>
                <a:buClr>
                  <a:schemeClr val="accent1"/>
                </a:buClr>
                <a:buSzPct val="70000"/>
                <a:buFont typeface="Monotype Sorts" pitchFamily="80" charset="2"/>
                <a:buNone/>
              </a:pPr>
              <a:endParaRPr lang="zh-CN" altLang="en-US" sz="4400" b="1">
                <a:latin typeface="Wingdings 2" pitchFamily="18" charset="2"/>
                <a:ea typeface="楷体_GB2312" pitchFamily="49" charset="-122"/>
              </a:endParaRPr>
            </a:p>
          </p:txBody>
        </p:sp>
      </p:grpSp>
      <p:sp>
        <p:nvSpPr>
          <p:cNvPr id="747525" name="Text Box 5"/>
          <p:cNvSpPr txBox="1">
            <a:spLocks noChangeArrowheads="1"/>
          </p:cNvSpPr>
          <p:nvPr/>
        </p:nvSpPr>
        <p:spPr bwMode="auto">
          <a:xfrm>
            <a:off x="3023294" y="1198265"/>
            <a:ext cx="2667000" cy="523220"/>
          </a:xfrm>
          <a:prstGeom prst="rect">
            <a:avLst/>
          </a:prstGeom>
          <a:solidFill>
            <a:schemeClr val="accent6">
              <a:lumMod val="20000"/>
              <a:lumOff val="80000"/>
            </a:schemeClr>
          </a:solidFill>
          <a:ln w="25400">
            <a:solidFill>
              <a:srgbClr val="008000"/>
            </a:solidFill>
            <a:miter lim="800000"/>
            <a:headEnd/>
            <a:tailEnd/>
          </a:ln>
        </p:spPr>
        <p:txBody>
          <a:bodyPr>
            <a:spAutoFit/>
          </a:bodyPr>
          <a:lstStyle/>
          <a:p>
            <a:pPr algn="ctr">
              <a:spcBef>
                <a:spcPct val="0"/>
              </a:spcBef>
              <a:defRPr/>
            </a:pPr>
            <a:r>
              <a:rPr lang="zh-CN" altLang="en-US" sz="2800" b="1" dirty="0">
                <a:latin typeface="楷体_GB2312" pitchFamily="49" charset="-122"/>
                <a:ea typeface="楷体_GB2312" pitchFamily="49" charset="-122"/>
              </a:rPr>
              <a:t>追求剩余价值</a:t>
            </a:r>
            <a:r>
              <a:rPr lang="zh-CN" altLang="en-US" sz="2800" dirty="0">
                <a:latin typeface="楷体_GB2312" pitchFamily="49" charset="-122"/>
                <a:ea typeface="楷体_GB2312" pitchFamily="49" charset="-122"/>
              </a:rPr>
              <a:t> </a:t>
            </a:r>
          </a:p>
        </p:txBody>
      </p:sp>
      <p:sp>
        <p:nvSpPr>
          <p:cNvPr id="747526" name="Text Box 6"/>
          <p:cNvSpPr txBox="1">
            <a:spLocks noChangeArrowheads="1"/>
          </p:cNvSpPr>
          <p:nvPr/>
        </p:nvSpPr>
        <p:spPr bwMode="auto">
          <a:xfrm>
            <a:off x="3031232" y="2184102"/>
            <a:ext cx="2667000" cy="523220"/>
          </a:xfrm>
          <a:prstGeom prst="rect">
            <a:avLst/>
          </a:prstGeom>
          <a:solidFill>
            <a:schemeClr val="accent6">
              <a:lumMod val="20000"/>
              <a:lumOff val="80000"/>
            </a:schemeClr>
          </a:solidFill>
          <a:ln w="25400">
            <a:solidFill>
              <a:srgbClr val="008000"/>
            </a:solidFill>
            <a:miter lim="800000"/>
            <a:headEnd/>
            <a:tailEnd/>
          </a:ln>
        </p:spPr>
        <p:txBody>
          <a:bodyPr>
            <a:spAutoFit/>
          </a:bodyPr>
          <a:lstStyle/>
          <a:p>
            <a:pPr algn="ctr">
              <a:spcBef>
                <a:spcPct val="0"/>
              </a:spcBef>
              <a:defRPr/>
            </a:pPr>
            <a:r>
              <a:rPr lang="zh-CN" altLang="en-US" sz="2800" b="1" dirty="0">
                <a:latin typeface="楷体_GB2312" pitchFamily="49" charset="-122"/>
                <a:ea typeface="楷体_GB2312" pitchFamily="49" charset="-122"/>
              </a:rPr>
              <a:t>改进技术</a:t>
            </a:r>
            <a:r>
              <a:rPr lang="zh-CN" altLang="en-US" sz="2800" dirty="0">
                <a:latin typeface="楷体_GB2312" pitchFamily="49" charset="-122"/>
                <a:ea typeface="楷体_GB2312" pitchFamily="49" charset="-122"/>
              </a:rPr>
              <a:t> </a:t>
            </a:r>
          </a:p>
        </p:txBody>
      </p:sp>
      <p:sp>
        <p:nvSpPr>
          <p:cNvPr id="747527" name="Text Box 7"/>
          <p:cNvSpPr txBox="1">
            <a:spLocks noChangeArrowheads="1"/>
          </p:cNvSpPr>
          <p:nvPr/>
        </p:nvSpPr>
        <p:spPr bwMode="auto">
          <a:xfrm>
            <a:off x="1870769" y="3357265"/>
            <a:ext cx="1981200" cy="954107"/>
          </a:xfrm>
          <a:prstGeom prst="rect">
            <a:avLst/>
          </a:prstGeom>
          <a:solidFill>
            <a:schemeClr val="accent6">
              <a:lumMod val="20000"/>
              <a:lumOff val="80000"/>
            </a:schemeClr>
          </a:solidFill>
          <a:ln w="25400">
            <a:solidFill>
              <a:srgbClr val="008000"/>
            </a:solidFill>
            <a:miter lim="800000"/>
            <a:headEnd/>
            <a:tailEnd/>
          </a:ln>
        </p:spPr>
        <p:txBody>
          <a:bodyPr>
            <a:spAutoFit/>
          </a:bodyPr>
          <a:lstStyle/>
          <a:p>
            <a:pPr algn="ctr">
              <a:spcBef>
                <a:spcPct val="0"/>
              </a:spcBef>
              <a:defRPr/>
            </a:pPr>
            <a:r>
              <a:rPr lang="en-US" altLang="zh-CN" sz="2800" b="1" dirty="0">
                <a:latin typeface="楷体_GB2312" pitchFamily="49" charset="-122"/>
                <a:ea typeface="楷体_GB2312" pitchFamily="49" charset="-122"/>
              </a:rPr>
              <a:t>C</a:t>
            </a:r>
            <a:r>
              <a:rPr lang="zh-CN" altLang="en-US" sz="2800" b="1" dirty="0">
                <a:latin typeface="楷体_GB2312" pitchFamily="49" charset="-122"/>
                <a:ea typeface="楷体_GB2312" pitchFamily="49" charset="-122"/>
              </a:rPr>
              <a:t>的比重愈来愈大</a:t>
            </a:r>
            <a:r>
              <a:rPr lang="zh-CN" altLang="en-US" sz="2800" dirty="0">
                <a:latin typeface="楷体_GB2312" pitchFamily="49" charset="-122"/>
                <a:ea typeface="楷体_GB2312" pitchFamily="49" charset="-122"/>
              </a:rPr>
              <a:t> </a:t>
            </a:r>
          </a:p>
        </p:txBody>
      </p:sp>
      <p:sp>
        <p:nvSpPr>
          <p:cNvPr id="747528" name="Text Box 8"/>
          <p:cNvSpPr txBox="1">
            <a:spLocks noChangeArrowheads="1"/>
          </p:cNvSpPr>
          <p:nvPr/>
        </p:nvSpPr>
        <p:spPr bwMode="auto">
          <a:xfrm>
            <a:off x="4860032" y="3403302"/>
            <a:ext cx="1981200" cy="954107"/>
          </a:xfrm>
          <a:prstGeom prst="rect">
            <a:avLst/>
          </a:prstGeom>
          <a:solidFill>
            <a:schemeClr val="accent6">
              <a:lumMod val="20000"/>
              <a:lumOff val="80000"/>
            </a:schemeClr>
          </a:solidFill>
          <a:ln w="25400">
            <a:solidFill>
              <a:srgbClr val="008000"/>
            </a:solidFill>
            <a:miter lim="800000"/>
            <a:headEnd/>
            <a:tailEnd/>
          </a:ln>
        </p:spPr>
        <p:txBody>
          <a:bodyPr>
            <a:spAutoFit/>
          </a:bodyPr>
          <a:lstStyle/>
          <a:p>
            <a:pPr algn="ctr">
              <a:spcBef>
                <a:spcPct val="0"/>
              </a:spcBef>
              <a:defRPr/>
            </a:pPr>
            <a:r>
              <a:rPr lang="en-US" altLang="zh-CN" sz="2800" b="1" dirty="0">
                <a:latin typeface="楷体_GB2312" pitchFamily="49" charset="-122"/>
                <a:ea typeface="楷体_GB2312" pitchFamily="49" charset="-122"/>
              </a:rPr>
              <a:t>V</a:t>
            </a:r>
            <a:r>
              <a:rPr lang="zh-CN" altLang="en-US" sz="2800" b="1" dirty="0">
                <a:latin typeface="楷体_GB2312" pitchFamily="49" charset="-122"/>
                <a:ea typeface="楷体_GB2312" pitchFamily="49" charset="-122"/>
              </a:rPr>
              <a:t>的比重愈来愈小</a:t>
            </a:r>
            <a:r>
              <a:rPr lang="zh-CN" altLang="en-US" sz="2800" dirty="0">
                <a:latin typeface="楷体_GB2312" pitchFamily="49" charset="-122"/>
                <a:ea typeface="楷体_GB2312" pitchFamily="49" charset="-122"/>
              </a:rPr>
              <a:t> </a:t>
            </a:r>
          </a:p>
        </p:txBody>
      </p:sp>
      <p:sp>
        <p:nvSpPr>
          <p:cNvPr id="747529" name="Text Box 9"/>
          <p:cNvSpPr txBox="1">
            <a:spLocks noChangeArrowheads="1"/>
          </p:cNvSpPr>
          <p:nvPr/>
        </p:nvSpPr>
        <p:spPr bwMode="auto">
          <a:xfrm>
            <a:off x="1243013" y="4930775"/>
            <a:ext cx="6781800" cy="523220"/>
          </a:xfrm>
          <a:prstGeom prst="rect">
            <a:avLst/>
          </a:prstGeom>
          <a:solidFill>
            <a:schemeClr val="accent6">
              <a:lumMod val="20000"/>
              <a:lumOff val="80000"/>
            </a:schemeClr>
          </a:solidFill>
          <a:ln w="25400">
            <a:solidFill>
              <a:srgbClr val="008000"/>
            </a:solidFill>
            <a:miter lim="800000"/>
            <a:headEnd/>
            <a:tailEnd/>
          </a:ln>
        </p:spPr>
        <p:txBody>
          <a:bodyPr>
            <a:spAutoFit/>
          </a:bodyPr>
          <a:lstStyle/>
          <a:p>
            <a:pPr algn="ctr">
              <a:spcBef>
                <a:spcPct val="0"/>
              </a:spcBef>
              <a:defRPr/>
            </a:pPr>
            <a:r>
              <a:rPr lang="zh-CN" altLang="en-US" sz="2800" b="1" dirty="0">
                <a:latin typeface="楷体_GB2312" pitchFamily="49" charset="-122"/>
                <a:ea typeface="楷体_GB2312" pitchFamily="49" charset="-122"/>
              </a:rPr>
              <a:t>资本有机构成（</a:t>
            </a:r>
            <a:r>
              <a:rPr lang="en-US" altLang="zh-CN" sz="2800" b="1" dirty="0">
                <a:latin typeface="楷体_GB2312" pitchFamily="49" charset="-122"/>
                <a:ea typeface="楷体_GB2312" pitchFamily="49" charset="-122"/>
              </a:rPr>
              <a:t>C:V</a:t>
            </a:r>
            <a:r>
              <a:rPr lang="zh-CN" altLang="en-US" sz="2800" b="1" dirty="0">
                <a:latin typeface="楷体_GB2312" pitchFamily="49" charset="-122"/>
                <a:ea typeface="楷体_GB2312" pitchFamily="49" charset="-122"/>
              </a:rPr>
              <a:t>）不断提高</a:t>
            </a:r>
            <a:endParaRPr lang="zh-CN" altLang="en-US" sz="2800" dirty="0">
              <a:latin typeface="楷体_GB2312" pitchFamily="49" charset="-122"/>
              <a:ea typeface="楷体_GB2312" pitchFamily="49" charset="-122"/>
            </a:endParaRPr>
          </a:p>
        </p:txBody>
      </p:sp>
      <p:sp>
        <p:nvSpPr>
          <p:cNvPr id="747530" name="AutoShape 10"/>
          <p:cNvSpPr>
            <a:spLocks noChangeArrowheads="1"/>
          </p:cNvSpPr>
          <p:nvPr/>
        </p:nvSpPr>
        <p:spPr bwMode="auto">
          <a:xfrm rot="7608603">
            <a:off x="2894807" y="2897981"/>
            <a:ext cx="704850" cy="198437"/>
          </a:xfrm>
          <a:prstGeom prst="rightArrow">
            <a:avLst>
              <a:gd name="adj1" fmla="val 50000"/>
              <a:gd name="adj2" fmla="val 88800"/>
            </a:avLst>
          </a:prstGeom>
          <a:solidFill>
            <a:srgbClr val="99CCFF"/>
          </a:solidFill>
          <a:ln w="50800">
            <a:solidFill>
              <a:srgbClr val="FF9900"/>
            </a:solidFill>
            <a:miter lim="800000"/>
            <a:headEnd/>
            <a:tailEnd/>
          </a:ln>
        </p:spPr>
        <p:txBody>
          <a:bodyPr anchor="ctr">
            <a:spAutoFit/>
          </a:bodyPr>
          <a:lstStyle/>
          <a:p>
            <a:endParaRPr lang="zh-CN" altLang="en-US"/>
          </a:p>
        </p:txBody>
      </p:sp>
      <p:sp>
        <p:nvSpPr>
          <p:cNvPr id="747531" name="AutoShape 11"/>
          <p:cNvSpPr>
            <a:spLocks noChangeArrowheads="1"/>
          </p:cNvSpPr>
          <p:nvPr/>
        </p:nvSpPr>
        <p:spPr bwMode="auto">
          <a:xfrm rot="3116376">
            <a:off x="5076032" y="2926556"/>
            <a:ext cx="776288" cy="212725"/>
          </a:xfrm>
          <a:prstGeom prst="rightArrow">
            <a:avLst>
              <a:gd name="adj1" fmla="val 50000"/>
              <a:gd name="adj2" fmla="val 91231"/>
            </a:avLst>
          </a:prstGeom>
          <a:solidFill>
            <a:srgbClr val="99CCFF"/>
          </a:solidFill>
          <a:ln w="50800">
            <a:solidFill>
              <a:srgbClr val="FF9900"/>
            </a:solidFill>
            <a:miter lim="800000"/>
            <a:headEnd/>
            <a:tailEnd/>
          </a:ln>
        </p:spPr>
        <p:txBody>
          <a:bodyPr anchor="ctr">
            <a:spAutoFit/>
          </a:bodyPr>
          <a:lstStyle/>
          <a:p>
            <a:endParaRPr lang="zh-CN" altLang="en-US"/>
          </a:p>
        </p:txBody>
      </p:sp>
      <p:sp>
        <p:nvSpPr>
          <p:cNvPr id="747532" name="AutoShape 12"/>
          <p:cNvSpPr>
            <a:spLocks noChangeArrowheads="1"/>
          </p:cNvSpPr>
          <p:nvPr/>
        </p:nvSpPr>
        <p:spPr bwMode="auto">
          <a:xfrm rot="5391754">
            <a:off x="4051301" y="1814512"/>
            <a:ext cx="398462" cy="227013"/>
          </a:xfrm>
          <a:prstGeom prst="rightArrow">
            <a:avLst>
              <a:gd name="adj1" fmla="val 50000"/>
              <a:gd name="adj2" fmla="val 43881"/>
            </a:avLst>
          </a:prstGeom>
          <a:solidFill>
            <a:srgbClr val="99CCFF"/>
          </a:solidFill>
          <a:ln w="50800">
            <a:solidFill>
              <a:srgbClr val="FF9900"/>
            </a:solidFill>
            <a:miter lim="800000"/>
            <a:headEnd/>
            <a:tailEnd/>
          </a:ln>
        </p:spPr>
        <p:txBody>
          <a:bodyPr anchor="ctr">
            <a:spAutoFit/>
          </a:bodyPr>
          <a:lstStyle/>
          <a:p>
            <a:endParaRPr lang="zh-CN" altLang="en-US"/>
          </a:p>
        </p:txBody>
      </p:sp>
      <p:sp>
        <p:nvSpPr>
          <p:cNvPr id="747533" name="AutoShape 13"/>
          <p:cNvSpPr>
            <a:spLocks noChangeArrowheads="1"/>
          </p:cNvSpPr>
          <p:nvPr/>
        </p:nvSpPr>
        <p:spPr bwMode="auto">
          <a:xfrm rot="3055179">
            <a:off x="3123407" y="4574381"/>
            <a:ext cx="704850" cy="198437"/>
          </a:xfrm>
          <a:prstGeom prst="rightArrow">
            <a:avLst>
              <a:gd name="adj1" fmla="val 50000"/>
              <a:gd name="adj2" fmla="val 88800"/>
            </a:avLst>
          </a:prstGeom>
          <a:solidFill>
            <a:srgbClr val="99CCFF"/>
          </a:solidFill>
          <a:ln w="50800">
            <a:solidFill>
              <a:srgbClr val="FF9900"/>
            </a:solidFill>
            <a:miter lim="800000"/>
            <a:headEnd/>
            <a:tailEnd/>
          </a:ln>
        </p:spPr>
        <p:txBody>
          <a:bodyPr anchor="ctr">
            <a:spAutoFit/>
          </a:bodyPr>
          <a:lstStyle/>
          <a:p>
            <a:endParaRPr lang="zh-CN" altLang="en-US"/>
          </a:p>
        </p:txBody>
      </p:sp>
      <p:sp>
        <p:nvSpPr>
          <p:cNvPr id="747534" name="AutoShape 14"/>
          <p:cNvSpPr>
            <a:spLocks noChangeArrowheads="1"/>
          </p:cNvSpPr>
          <p:nvPr/>
        </p:nvSpPr>
        <p:spPr bwMode="auto">
          <a:xfrm rot="7608603">
            <a:off x="4952207" y="4574381"/>
            <a:ext cx="704850" cy="198437"/>
          </a:xfrm>
          <a:prstGeom prst="rightArrow">
            <a:avLst>
              <a:gd name="adj1" fmla="val 50000"/>
              <a:gd name="adj2" fmla="val 88800"/>
            </a:avLst>
          </a:prstGeom>
          <a:solidFill>
            <a:srgbClr val="99CCFF"/>
          </a:solidFill>
          <a:ln w="50800">
            <a:solidFill>
              <a:srgbClr val="FF9900"/>
            </a:solidFill>
            <a:miter lim="800000"/>
            <a:headEnd/>
            <a:tailEnd/>
          </a:ln>
        </p:spPr>
        <p:txBody>
          <a:bodyPr anchor="ctr">
            <a:spAutoFit/>
          </a:bodyPr>
          <a:lstStyle/>
          <a:p>
            <a:endParaRPr lang="zh-CN" altLang="en-US"/>
          </a:p>
        </p:txBody>
      </p:sp>
      <p:sp>
        <p:nvSpPr>
          <p:cNvPr id="747535" name="AutoShape 15"/>
          <p:cNvSpPr>
            <a:spLocks noChangeArrowheads="1"/>
          </p:cNvSpPr>
          <p:nvPr/>
        </p:nvSpPr>
        <p:spPr bwMode="auto">
          <a:xfrm>
            <a:off x="5795963" y="1988840"/>
            <a:ext cx="2971800" cy="1371600"/>
          </a:xfrm>
          <a:prstGeom prst="wedgeEllipseCallout">
            <a:avLst>
              <a:gd name="adj1" fmla="val -41611"/>
              <a:gd name="adj2" fmla="val 61343"/>
            </a:avLst>
          </a:prstGeom>
          <a:solidFill>
            <a:srgbClr val="800000"/>
          </a:solidFill>
          <a:ln w="50800">
            <a:solidFill>
              <a:schemeClr val="folHlink"/>
            </a:solidFill>
            <a:miter lim="800000"/>
            <a:headEnd/>
            <a:tailEnd/>
          </a:ln>
        </p:spPr>
        <p:txBody>
          <a:bodyPr/>
          <a:lstStyle/>
          <a:p>
            <a:pPr algn="ctr">
              <a:lnSpc>
                <a:spcPct val="110000"/>
              </a:lnSpc>
              <a:buClr>
                <a:schemeClr val="accent1"/>
              </a:buClr>
              <a:buSzPct val="70000"/>
              <a:buFont typeface="Monotype Sorts" pitchFamily="80" charset="2"/>
              <a:buNone/>
            </a:pPr>
            <a:r>
              <a:rPr lang="zh-CN" altLang="en-US" sz="2800" b="1">
                <a:solidFill>
                  <a:srgbClr val="CCFF33"/>
                </a:solidFill>
                <a:latin typeface="Wingdings 2" pitchFamily="18" charset="2"/>
                <a:ea typeface="楷体_GB2312" pitchFamily="49" charset="-122"/>
              </a:rPr>
              <a:t>机器排挤工人</a:t>
            </a:r>
            <a:endParaRPr lang="zh-CN" altLang="en-US" sz="2800" b="1">
              <a:solidFill>
                <a:schemeClr val="bg1"/>
              </a:solidFill>
              <a:ea typeface="楷体_GB2312" pitchFamily="49" charset="-122"/>
            </a:endParaRPr>
          </a:p>
        </p:txBody>
      </p:sp>
      <p:sp>
        <p:nvSpPr>
          <p:cNvPr id="123918" name="Text Box 16"/>
          <p:cNvSpPr txBox="1">
            <a:spLocks noChangeArrowheads="1"/>
          </p:cNvSpPr>
          <p:nvPr/>
        </p:nvSpPr>
        <p:spPr bwMode="auto">
          <a:xfrm>
            <a:off x="1619250" y="333375"/>
            <a:ext cx="4948238" cy="696913"/>
          </a:xfrm>
          <a:prstGeom prst="rect">
            <a:avLst/>
          </a:prstGeom>
          <a:noFill/>
          <a:ln w="50800">
            <a:noFill/>
            <a:miter lim="800000"/>
            <a:headEnd/>
            <a:tailEnd/>
          </a:ln>
        </p:spPr>
        <p:txBody>
          <a:bodyPr>
            <a:spAutoFit/>
          </a:bodyPr>
          <a:lstStyle/>
          <a:p>
            <a:pPr algn="just">
              <a:lnSpc>
                <a:spcPct val="110000"/>
              </a:lnSpc>
              <a:buClr>
                <a:schemeClr val="accent1"/>
              </a:buClr>
              <a:buSzPct val="70000"/>
              <a:buFont typeface="Monotype Sorts" pitchFamily="80" charset="2"/>
              <a:buNone/>
            </a:pPr>
            <a:r>
              <a:rPr lang="zh-CN" altLang="en-US" sz="3600" b="1">
                <a:latin typeface="宋体" pitchFamily="2" charset="-122"/>
              </a:rPr>
              <a:t>资本有机构成提高</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47525"/>
                                        </p:tgtEl>
                                        <p:attrNameLst>
                                          <p:attrName>style.visibility</p:attrName>
                                        </p:attrNameLst>
                                      </p:cBhvr>
                                      <p:to>
                                        <p:strVal val="visible"/>
                                      </p:to>
                                    </p:set>
                                    <p:animEffect transition="in" filter="wipe(left)">
                                      <p:cBhvr>
                                        <p:cTn id="7" dur="500"/>
                                        <p:tgtEl>
                                          <p:spTgt spid="74752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747532"/>
                                        </p:tgtEl>
                                        <p:attrNameLst>
                                          <p:attrName>style.visibility</p:attrName>
                                        </p:attrNameLst>
                                      </p:cBhvr>
                                      <p:to>
                                        <p:strVal val="visible"/>
                                      </p:to>
                                    </p:set>
                                    <p:animEffect transition="in" filter="barn(outHorizontal)">
                                      <p:cBhvr>
                                        <p:cTn id="12" dur="500"/>
                                        <p:tgtEl>
                                          <p:spTgt spid="747532"/>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747526"/>
                                        </p:tgtEl>
                                        <p:attrNameLst>
                                          <p:attrName>style.visibility</p:attrName>
                                        </p:attrNameLst>
                                      </p:cBhvr>
                                      <p:to>
                                        <p:strVal val="visible"/>
                                      </p:to>
                                    </p:set>
                                    <p:animEffect transition="in" filter="wipe(left)">
                                      <p:cBhvr>
                                        <p:cTn id="16" dur="500"/>
                                        <p:tgtEl>
                                          <p:spTgt spid="747526"/>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42" fill="hold" grpId="0" nodeType="clickEffect">
                                  <p:stCondLst>
                                    <p:cond delay="0"/>
                                  </p:stCondLst>
                                  <p:childTnLst>
                                    <p:set>
                                      <p:cBhvr>
                                        <p:cTn id="20" dur="1" fill="hold">
                                          <p:stCondLst>
                                            <p:cond delay="0"/>
                                          </p:stCondLst>
                                        </p:cTn>
                                        <p:tgtEl>
                                          <p:spTgt spid="747530"/>
                                        </p:tgtEl>
                                        <p:attrNameLst>
                                          <p:attrName>style.visibility</p:attrName>
                                        </p:attrNameLst>
                                      </p:cBhvr>
                                      <p:to>
                                        <p:strVal val="visible"/>
                                      </p:to>
                                    </p:set>
                                    <p:animEffect transition="in" filter="barn(outHorizontal)">
                                      <p:cBhvr>
                                        <p:cTn id="21" dur="500"/>
                                        <p:tgtEl>
                                          <p:spTgt spid="747530"/>
                                        </p:tgtEl>
                                      </p:cBhvr>
                                    </p:animEffect>
                                  </p:childTnLst>
                                </p:cTn>
                              </p:par>
                            </p:childTnLst>
                          </p:cTn>
                        </p:par>
                        <p:par>
                          <p:cTn id="22" fill="hold">
                            <p:stCondLst>
                              <p:cond delay="500"/>
                            </p:stCondLst>
                            <p:childTnLst>
                              <p:par>
                                <p:cTn id="23" presetID="16" presetClass="entr" presetSubtype="42" fill="hold" grpId="0" nodeType="afterEffect">
                                  <p:stCondLst>
                                    <p:cond delay="0"/>
                                  </p:stCondLst>
                                  <p:childTnLst>
                                    <p:set>
                                      <p:cBhvr>
                                        <p:cTn id="24" dur="1" fill="hold">
                                          <p:stCondLst>
                                            <p:cond delay="0"/>
                                          </p:stCondLst>
                                        </p:cTn>
                                        <p:tgtEl>
                                          <p:spTgt spid="747531"/>
                                        </p:tgtEl>
                                        <p:attrNameLst>
                                          <p:attrName>style.visibility</p:attrName>
                                        </p:attrNameLst>
                                      </p:cBhvr>
                                      <p:to>
                                        <p:strVal val="visible"/>
                                      </p:to>
                                    </p:set>
                                    <p:animEffect transition="in" filter="barn(outHorizontal)">
                                      <p:cBhvr>
                                        <p:cTn id="25" dur="500"/>
                                        <p:tgtEl>
                                          <p:spTgt spid="747531"/>
                                        </p:tgtEl>
                                      </p:cBhvr>
                                    </p:animEffect>
                                  </p:childTnLst>
                                </p:cTn>
                              </p:par>
                            </p:childTnLst>
                          </p:cTn>
                        </p:par>
                        <p:par>
                          <p:cTn id="26" fill="hold">
                            <p:stCondLst>
                              <p:cond delay="1000"/>
                            </p:stCondLst>
                            <p:childTnLst>
                              <p:par>
                                <p:cTn id="27" presetID="22" presetClass="entr" presetSubtype="8" fill="hold" grpId="0" nodeType="afterEffect">
                                  <p:stCondLst>
                                    <p:cond delay="0"/>
                                  </p:stCondLst>
                                  <p:childTnLst>
                                    <p:set>
                                      <p:cBhvr>
                                        <p:cTn id="28" dur="1" fill="hold">
                                          <p:stCondLst>
                                            <p:cond delay="0"/>
                                          </p:stCondLst>
                                        </p:cTn>
                                        <p:tgtEl>
                                          <p:spTgt spid="747527"/>
                                        </p:tgtEl>
                                        <p:attrNameLst>
                                          <p:attrName>style.visibility</p:attrName>
                                        </p:attrNameLst>
                                      </p:cBhvr>
                                      <p:to>
                                        <p:strVal val="visible"/>
                                      </p:to>
                                    </p:set>
                                    <p:animEffect transition="in" filter="wipe(left)">
                                      <p:cBhvr>
                                        <p:cTn id="29" dur="500"/>
                                        <p:tgtEl>
                                          <p:spTgt spid="747527"/>
                                        </p:tgtEl>
                                      </p:cBhvr>
                                    </p:animEffect>
                                  </p:childTnLst>
                                </p:cTn>
                              </p:par>
                            </p:childTnLst>
                          </p:cTn>
                        </p:par>
                        <p:par>
                          <p:cTn id="30" fill="hold">
                            <p:stCondLst>
                              <p:cond delay="1500"/>
                            </p:stCondLst>
                            <p:childTnLst>
                              <p:par>
                                <p:cTn id="31" presetID="22" presetClass="entr" presetSubtype="8" fill="hold" grpId="0" nodeType="afterEffect">
                                  <p:stCondLst>
                                    <p:cond delay="0"/>
                                  </p:stCondLst>
                                  <p:childTnLst>
                                    <p:set>
                                      <p:cBhvr>
                                        <p:cTn id="32" dur="1" fill="hold">
                                          <p:stCondLst>
                                            <p:cond delay="0"/>
                                          </p:stCondLst>
                                        </p:cTn>
                                        <p:tgtEl>
                                          <p:spTgt spid="747528"/>
                                        </p:tgtEl>
                                        <p:attrNameLst>
                                          <p:attrName>style.visibility</p:attrName>
                                        </p:attrNameLst>
                                      </p:cBhvr>
                                      <p:to>
                                        <p:strVal val="visible"/>
                                      </p:to>
                                    </p:set>
                                    <p:animEffect transition="in" filter="wipe(left)">
                                      <p:cBhvr>
                                        <p:cTn id="33" dur="500"/>
                                        <p:tgtEl>
                                          <p:spTgt spid="747528"/>
                                        </p:tgtEl>
                                      </p:cBhvr>
                                    </p:animEffect>
                                  </p:childTnLst>
                                </p:cTn>
                              </p:par>
                            </p:childTnLst>
                          </p:cTn>
                        </p:par>
                      </p:childTnLst>
                    </p:cTn>
                  </p:par>
                  <p:par>
                    <p:cTn id="34" fill="hold">
                      <p:stCondLst>
                        <p:cond delay="indefinite"/>
                      </p:stCondLst>
                      <p:childTnLst>
                        <p:par>
                          <p:cTn id="35" fill="hold">
                            <p:stCondLst>
                              <p:cond delay="0"/>
                            </p:stCondLst>
                            <p:childTnLst>
                              <p:par>
                                <p:cTn id="36" presetID="16" presetClass="entr" presetSubtype="42" fill="hold" grpId="0" nodeType="clickEffect">
                                  <p:stCondLst>
                                    <p:cond delay="0"/>
                                  </p:stCondLst>
                                  <p:childTnLst>
                                    <p:set>
                                      <p:cBhvr>
                                        <p:cTn id="37" dur="1" fill="hold">
                                          <p:stCondLst>
                                            <p:cond delay="0"/>
                                          </p:stCondLst>
                                        </p:cTn>
                                        <p:tgtEl>
                                          <p:spTgt spid="747533"/>
                                        </p:tgtEl>
                                        <p:attrNameLst>
                                          <p:attrName>style.visibility</p:attrName>
                                        </p:attrNameLst>
                                      </p:cBhvr>
                                      <p:to>
                                        <p:strVal val="visible"/>
                                      </p:to>
                                    </p:set>
                                    <p:animEffect transition="in" filter="barn(outHorizontal)">
                                      <p:cBhvr>
                                        <p:cTn id="38" dur="500"/>
                                        <p:tgtEl>
                                          <p:spTgt spid="747533"/>
                                        </p:tgtEl>
                                      </p:cBhvr>
                                    </p:animEffect>
                                  </p:childTnLst>
                                </p:cTn>
                              </p:par>
                            </p:childTnLst>
                          </p:cTn>
                        </p:par>
                        <p:par>
                          <p:cTn id="39" fill="hold">
                            <p:stCondLst>
                              <p:cond delay="500"/>
                            </p:stCondLst>
                            <p:childTnLst>
                              <p:par>
                                <p:cTn id="40" presetID="16" presetClass="entr" presetSubtype="42" fill="hold" grpId="0" nodeType="afterEffect">
                                  <p:stCondLst>
                                    <p:cond delay="0"/>
                                  </p:stCondLst>
                                  <p:childTnLst>
                                    <p:set>
                                      <p:cBhvr>
                                        <p:cTn id="41" dur="1" fill="hold">
                                          <p:stCondLst>
                                            <p:cond delay="0"/>
                                          </p:stCondLst>
                                        </p:cTn>
                                        <p:tgtEl>
                                          <p:spTgt spid="747534"/>
                                        </p:tgtEl>
                                        <p:attrNameLst>
                                          <p:attrName>style.visibility</p:attrName>
                                        </p:attrNameLst>
                                      </p:cBhvr>
                                      <p:to>
                                        <p:strVal val="visible"/>
                                      </p:to>
                                    </p:set>
                                    <p:animEffect transition="in" filter="barn(outHorizontal)">
                                      <p:cBhvr>
                                        <p:cTn id="42" dur="500"/>
                                        <p:tgtEl>
                                          <p:spTgt spid="747534"/>
                                        </p:tgtEl>
                                      </p:cBhvr>
                                    </p:animEffect>
                                  </p:childTnLst>
                                </p:cTn>
                              </p:par>
                            </p:childTnLst>
                          </p:cTn>
                        </p:par>
                        <p:par>
                          <p:cTn id="43" fill="hold">
                            <p:stCondLst>
                              <p:cond delay="1000"/>
                            </p:stCondLst>
                            <p:childTnLst>
                              <p:par>
                                <p:cTn id="44" presetID="22" presetClass="entr" presetSubtype="8" fill="hold" grpId="0" nodeType="afterEffect">
                                  <p:stCondLst>
                                    <p:cond delay="0"/>
                                  </p:stCondLst>
                                  <p:iterate type="wd">
                                    <p:tmPct val="100000"/>
                                  </p:iterate>
                                  <p:childTnLst>
                                    <p:set>
                                      <p:cBhvr>
                                        <p:cTn id="45" dur="1" fill="hold">
                                          <p:stCondLst>
                                            <p:cond delay="0"/>
                                          </p:stCondLst>
                                        </p:cTn>
                                        <p:tgtEl>
                                          <p:spTgt spid="747529"/>
                                        </p:tgtEl>
                                        <p:attrNameLst>
                                          <p:attrName>style.visibility</p:attrName>
                                        </p:attrNameLst>
                                      </p:cBhvr>
                                      <p:to>
                                        <p:strVal val="visible"/>
                                      </p:to>
                                    </p:set>
                                    <p:animEffect transition="in" filter="wipe(left)">
                                      <p:cBhvr>
                                        <p:cTn id="46" dur="300"/>
                                        <p:tgtEl>
                                          <p:spTgt spid="747529"/>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1" fill="hold" grpId="0" nodeType="clickEffect">
                                  <p:stCondLst>
                                    <p:cond delay="0"/>
                                  </p:stCondLst>
                                  <p:childTnLst>
                                    <p:set>
                                      <p:cBhvr>
                                        <p:cTn id="50" dur="1" fill="hold">
                                          <p:stCondLst>
                                            <p:cond delay="0"/>
                                          </p:stCondLst>
                                        </p:cTn>
                                        <p:tgtEl>
                                          <p:spTgt spid="747535"/>
                                        </p:tgtEl>
                                        <p:attrNameLst>
                                          <p:attrName>style.visibility</p:attrName>
                                        </p:attrNameLst>
                                      </p:cBhvr>
                                      <p:to>
                                        <p:strVal val="visible"/>
                                      </p:to>
                                    </p:set>
                                    <p:animEffect transition="in" filter="wipe(up)">
                                      <p:cBhvr>
                                        <p:cTn id="51" dur="500"/>
                                        <p:tgtEl>
                                          <p:spTgt spid="7475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25" grpId="0" animBg="1" autoUpdateAnimBg="0"/>
      <p:bldP spid="747526" grpId="0" animBg="1" autoUpdateAnimBg="0"/>
      <p:bldP spid="747527" grpId="0" animBg="1" autoUpdateAnimBg="0"/>
      <p:bldP spid="747528" grpId="0" animBg="1" autoUpdateAnimBg="0"/>
      <p:bldP spid="747529" grpId="0" animBg="1" autoUpdateAnimBg="0"/>
      <p:bldP spid="747530" grpId="0" animBg="1"/>
      <p:bldP spid="747531" grpId="0" animBg="1"/>
      <p:bldP spid="747532" grpId="0" animBg="1"/>
      <p:bldP spid="747533" grpId="0" animBg="1"/>
      <p:bldP spid="747534" grpId="0" animBg="1"/>
      <p:bldP spid="747535" grpId="0" animBg="1"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Box 2"/>
          <p:cNvSpPr txBox="1">
            <a:spLocks noChangeArrowheads="1"/>
          </p:cNvSpPr>
          <p:nvPr/>
        </p:nvSpPr>
        <p:spPr bwMode="auto">
          <a:xfrm>
            <a:off x="683568" y="1556792"/>
            <a:ext cx="7715250" cy="327012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spAutoFit/>
          </a:bodyPr>
          <a:lstStyle/>
          <a:p>
            <a:pPr>
              <a:lnSpc>
                <a:spcPct val="150000"/>
              </a:lnSpc>
            </a:pPr>
            <a:r>
              <a:rPr lang="en-US" altLang="zh-CN" sz="2800" dirty="0"/>
              <a:t>“</a:t>
            </a:r>
            <a:r>
              <a:rPr lang="zh-CN" altLang="en-US" sz="2800" dirty="0">
                <a:latin typeface="华文行楷" pitchFamily="2" charset="-122"/>
                <a:ea typeface="华文行楷" pitchFamily="2" charset="-122"/>
              </a:rPr>
              <a:t>工人人口本身在生产出资本积累的同时，也以日益扩大的规模生产出使他们自身成为相对过剩人口的手段。这就是资本主义生产方式所特有的人口规律。</a:t>
            </a:r>
            <a:r>
              <a:rPr lang="en-US" altLang="zh-CN" sz="2800" dirty="0">
                <a:latin typeface="华文行楷" pitchFamily="2" charset="-122"/>
                <a:ea typeface="华文行楷" pitchFamily="2" charset="-122"/>
              </a:rPr>
              <a:t>”</a:t>
            </a:r>
          </a:p>
          <a:p>
            <a:pPr algn="r">
              <a:lnSpc>
                <a:spcPct val="150000"/>
              </a:lnSpc>
            </a:pPr>
            <a:r>
              <a:rPr lang="en-US" altLang="zh-CN" sz="2800" dirty="0">
                <a:latin typeface="华文行楷" pitchFamily="2" charset="-122"/>
                <a:ea typeface="华文行楷" pitchFamily="2" charset="-122"/>
              </a:rPr>
              <a:t>——</a:t>
            </a:r>
            <a:r>
              <a:rPr lang="zh-CN" altLang="en-US" sz="2800" dirty="0">
                <a:latin typeface="华文行楷" pitchFamily="2" charset="-122"/>
                <a:ea typeface="华文行楷" pitchFamily="2" charset="-122"/>
              </a:rPr>
              <a:t>马克思</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style>
          <a:lnRef idx="1">
            <a:schemeClr val="accent1"/>
          </a:lnRef>
          <a:fillRef idx="2">
            <a:schemeClr val="accent1"/>
          </a:fillRef>
          <a:effectRef idx="1">
            <a:schemeClr val="accent1"/>
          </a:effectRef>
          <a:fontRef idx="minor">
            <a:schemeClr val="dk1"/>
          </a:fontRef>
        </p:style>
        <p:txBody>
          <a:bodyPr/>
          <a:lstStyle/>
          <a:p>
            <a:pPr>
              <a:buFont typeface="Wingdings" pitchFamily="2" charset="2"/>
              <a:buChar char="ü"/>
            </a:pPr>
            <a:r>
              <a:rPr lang="zh-CN" altLang="en-US" sz="2800" b="1" dirty="0" smtClean="0"/>
              <a:t>资本积累加剧了资本主义的基本矛盾</a:t>
            </a:r>
            <a:endParaRPr lang="zh-CN" altLang="en-US" sz="2800" b="1" dirty="0"/>
          </a:p>
        </p:txBody>
      </p:sp>
      <p:sp>
        <p:nvSpPr>
          <p:cNvPr id="3" name="内容占位符 2"/>
          <p:cNvSpPr>
            <a:spLocks noGrp="1"/>
          </p:cNvSpPr>
          <p:nvPr>
            <p:ph sz="half" idx="1"/>
          </p:nvPr>
        </p:nvSpPr>
        <p:spPr>
          <a:xfrm>
            <a:off x="395536" y="1556792"/>
            <a:ext cx="4038600" cy="4525963"/>
          </a:xfrm>
        </p:spPr>
        <p:txBody>
          <a:bodyPr/>
          <a:lstStyle/>
          <a:p>
            <a:r>
              <a:rPr lang="zh-CN" altLang="en-US" sz="2400" b="1" dirty="0" smtClean="0"/>
              <a:t>一方面，资本主义生产越来越具有社会性。</a:t>
            </a:r>
            <a:endParaRPr lang="en-US" altLang="zh-CN" sz="2400" b="1" dirty="0" smtClean="0"/>
          </a:p>
          <a:p>
            <a:r>
              <a:rPr lang="zh-CN" altLang="en-US" sz="2400" b="1" dirty="0" smtClean="0"/>
              <a:t>表现：</a:t>
            </a:r>
            <a:endParaRPr lang="en-US" altLang="zh-CN" sz="2400" b="1" dirty="0" smtClean="0"/>
          </a:p>
          <a:p>
            <a:r>
              <a:rPr lang="zh-CN" altLang="en-US" sz="2400" b="1" dirty="0" smtClean="0"/>
              <a:t>生产资料的使用社会化，生产过程成为许多人协同进行的社会化的大生产；</a:t>
            </a:r>
            <a:endParaRPr lang="en-US" altLang="zh-CN" sz="2400" b="1" dirty="0" smtClean="0"/>
          </a:p>
          <a:p>
            <a:r>
              <a:rPr lang="zh-CN" altLang="en-US" sz="2400" b="1" dirty="0" smtClean="0"/>
              <a:t>各个企业、各个部门之间的相互联系和相互依赖的程度日益加强；</a:t>
            </a:r>
            <a:endParaRPr lang="en-US" altLang="zh-CN" sz="2400" b="1" dirty="0" smtClean="0"/>
          </a:p>
          <a:p>
            <a:r>
              <a:rPr lang="zh-CN" altLang="en-US" sz="2400" b="1" dirty="0" smtClean="0"/>
              <a:t>社会分工不断扩大，整个社会的经济活动整体化。</a:t>
            </a:r>
            <a:endParaRPr lang="zh-CN" altLang="en-US" sz="2400" b="1" dirty="0"/>
          </a:p>
        </p:txBody>
      </p:sp>
      <p:sp>
        <p:nvSpPr>
          <p:cNvPr id="4" name="内容占位符 3"/>
          <p:cNvSpPr>
            <a:spLocks noGrp="1"/>
          </p:cNvSpPr>
          <p:nvPr>
            <p:ph sz="half" idx="2"/>
          </p:nvPr>
        </p:nvSpPr>
        <p:spPr/>
        <p:txBody>
          <a:bodyPr/>
          <a:lstStyle/>
          <a:p>
            <a:r>
              <a:rPr lang="zh-CN" altLang="en-US" sz="2400" b="1" dirty="0" smtClean="0"/>
              <a:t>另一方面，资本越来越集中于少数资本家手中，生产什么、生产多少、如何生产，完全服从于资本家追逐剩余价值的目的，按照资本家个人的意愿来进行；</a:t>
            </a:r>
            <a:endParaRPr lang="en-US" altLang="zh-CN" sz="2400" b="1" dirty="0" smtClean="0"/>
          </a:p>
          <a:p>
            <a:r>
              <a:rPr lang="zh-CN" altLang="en-US" sz="2400" b="1" dirty="0" smtClean="0"/>
              <a:t>生产出来的产品完全由资本家占有，按照他们的私利来进行交换和分配。</a:t>
            </a:r>
            <a:endParaRPr lang="zh-CN" altLang="en-US" sz="2400" b="1"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sz="2800" b="1" dirty="0" smtClean="0"/>
              <a:t>三、资本主义的内在矛盾决定了资本主义必然被社会主义所代替</a:t>
            </a:r>
            <a:endParaRPr lang="zh-CN" altLang="en-US" sz="2800" b="1" dirty="0"/>
          </a:p>
        </p:txBody>
      </p:sp>
      <p:sp>
        <p:nvSpPr>
          <p:cNvPr id="3" name="内容占位符 2"/>
          <p:cNvSpPr>
            <a:spLocks noGrp="1"/>
          </p:cNvSpPr>
          <p:nvPr>
            <p:ph idx="1"/>
          </p:nvPr>
        </p:nvSpPr>
        <p:spPr>
          <a:xfrm>
            <a:off x="467544" y="1484784"/>
            <a:ext cx="8229600" cy="4525963"/>
          </a:xfrm>
        </p:spPr>
        <p:txBody>
          <a:bodyPr/>
          <a:lstStyle/>
          <a:p>
            <a:pPr>
              <a:lnSpc>
                <a:spcPct val="150000"/>
              </a:lnSpc>
            </a:pPr>
            <a:r>
              <a:rPr lang="en-US" altLang="zh-CN" sz="2400" b="1" dirty="0" smtClean="0"/>
              <a:t>1</a:t>
            </a:r>
            <a:r>
              <a:rPr lang="zh-CN" altLang="en-US" sz="2400" b="1" dirty="0" smtClean="0"/>
              <a:t>、资本主义基本矛盾“包含着现代的一切冲突的萌芽”。</a:t>
            </a:r>
            <a:endParaRPr lang="en-US" altLang="zh-CN" sz="2400" b="1" dirty="0" smtClean="0"/>
          </a:p>
          <a:p>
            <a:pPr>
              <a:lnSpc>
                <a:spcPct val="150000"/>
              </a:lnSpc>
            </a:pPr>
            <a:r>
              <a:rPr lang="en-US" altLang="zh-CN" sz="2400" b="1" dirty="0" smtClean="0"/>
              <a:t>2</a:t>
            </a:r>
            <a:r>
              <a:rPr lang="zh-CN" altLang="en-US" sz="2400" b="1" dirty="0" smtClean="0"/>
              <a:t>、资本积累推动资本主义基本矛盾不断激化并最终否定资本主义自身。</a:t>
            </a:r>
            <a:endParaRPr lang="en-US" altLang="zh-CN" sz="2400" b="1" dirty="0" smtClean="0"/>
          </a:p>
          <a:p>
            <a:pPr>
              <a:lnSpc>
                <a:spcPct val="150000"/>
              </a:lnSpc>
            </a:pPr>
            <a:r>
              <a:rPr lang="en-US" altLang="zh-CN" sz="2400" b="1" dirty="0" smtClean="0"/>
              <a:t>3</a:t>
            </a:r>
            <a:r>
              <a:rPr lang="zh-CN" altLang="en-US" sz="2400" b="1" dirty="0" smtClean="0"/>
              <a:t>、国家垄断资本主义是资本社会化的更高形式，将成为社会主义的前奏。</a:t>
            </a:r>
            <a:endParaRPr lang="en-US" altLang="zh-CN" sz="2400" b="1" dirty="0" smtClean="0"/>
          </a:p>
          <a:p>
            <a:pPr>
              <a:lnSpc>
                <a:spcPct val="150000"/>
              </a:lnSpc>
            </a:pPr>
            <a:r>
              <a:rPr lang="en-US" altLang="zh-CN" sz="2400" b="1" dirty="0" smtClean="0"/>
              <a:t>4</a:t>
            </a:r>
            <a:r>
              <a:rPr lang="zh-CN" altLang="en-US" sz="2400" b="1" dirty="0" smtClean="0"/>
              <a:t>、资本主义社会存在着资产阶级和无产阶级两大阶级之间的矛盾和斗争。</a:t>
            </a:r>
            <a:endParaRPr lang="en-US" altLang="zh-CN" sz="2400" b="1"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8434" name="Picture 2" descr="cow5"/>
          <p:cNvPicPr>
            <a:picLocks noChangeAspect="1" noChangeArrowheads="1" noCrop="1"/>
          </p:cNvPicPr>
          <p:nvPr/>
        </p:nvPicPr>
        <p:blipFill>
          <a:blip r:embed="rId2" cstate="print"/>
          <a:srcRect/>
          <a:stretch>
            <a:fillRect/>
          </a:stretch>
        </p:blipFill>
        <p:spPr bwMode="auto">
          <a:xfrm>
            <a:off x="1619250" y="4221163"/>
            <a:ext cx="1981200" cy="1530350"/>
          </a:xfrm>
          <a:prstGeom prst="rect">
            <a:avLst/>
          </a:prstGeom>
          <a:noFill/>
          <a:ln w="9525">
            <a:noFill/>
            <a:miter lim="800000"/>
            <a:headEnd/>
            <a:tailEnd/>
          </a:ln>
        </p:spPr>
      </p:pic>
      <p:sp>
        <p:nvSpPr>
          <p:cNvPr id="658435" name="Line 3"/>
          <p:cNvSpPr>
            <a:spLocks noChangeShapeType="1"/>
          </p:cNvSpPr>
          <p:nvPr/>
        </p:nvSpPr>
        <p:spPr bwMode="auto">
          <a:xfrm>
            <a:off x="3779838" y="4868863"/>
            <a:ext cx="1371600" cy="0"/>
          </a:xfrm>
          <a:prstGeom prst="line">
            <a:avLst/>
          </a:prstGeom>
          <a:noFill/>
          <a:ln w="57150">
            <a:solidFill>
              <a:schemeClr val="tx1"/>
            </a:solidFill>
            <a:round/>
            <a:headEnd/>
            <a:tailEnd/>
          </a:ln>
        </p:spPr>
        <p:txBody>
          <a:bodyPr/>
          <a:lstStyle/>
          <a:p>
            <a:endParaRPr lang="zh-CN" altLang="en-US"/>
          </a:p>
        </p:txBody>
      </p:sp>
      <p:sp>
        <p:nvSpPr>
          <p:cNvPr id="658436" name="Line 4"/>
          <p:cNvSpPr>
            <a:spLocks noChangeShapeType="1"/>
          </p:cNvSpPr>
          <p:nvPr/>
        </p:nvSpPr>
        <p:spPr bwMode="auto">
          <a:xfrm>
            <a:off x="3779838" y="5300663"/>
            <a:ext cx="1371600" cy="0"/>
          </a:xfrm>
          <a:prstGeom prst="line">
            <a:avLst/>
          </a:prstGeom>
          <a:noFill/>
          <a:ln w="57150">
            <a:solidFill>
              <a:schemeClr val="tx1"/>
            </a:solidFill>
            <a:round/>
            <a:headEnd/>
            <a:tailEnd/>
          </a:ln>
        </p:spPr>
        <p:txBody>
          <a:bodyPr/>
          <a:lstStyle/>
          <a:p>
            <a:endParaRPr lang="zh-CN" altLang="en-US"/>
          </a:p>
        </p:txBody>
      </p:sp>
      <p:grpSp>
        <p:nvGrpSpPr>
          <p:cNvPr id="2" name="Group 5"/>
          <p:cNvGrpSpPr>
            <a:grpSpLocks/>
          </p:cNvGrpSpPr>
          <p:nvPr/>
        </p:nvGrpSpPr>
        <p:grpSpPr bwMode="auto">
          <a:xfrm>
            <a:off x="5651500" y="4437063"/>
            <a:ext cx="2057400" cy="1298575"/>
            <a:chOff x="4032" y="528"/>
            <a:chExt cx="1296" cy="818"/>
          </a:xfrm>
        </p:grpSpPr>
        <p:pic>
          <p:nvPicPr>
            <p:cNvPr id="47113" name="Picture 6" descr="gj4"/>
            <p:cNvPicPr>
              <a:picLocks noChangeAspect="1" noChangeArrowheads="1" noCrop="1"/>
            </p:cNvPicPr>
            <p:nvPr/>
          </p:nvPicPr>
          <p:blipFill>
            <a:blip r:embed="rId3" cstate="print"/>
            <a:srcRect/>
            <a:stretch>
              <a:fillRect/>
            </a:stretch>
          </p:blipFill>
          <p:spPr bwMode="auto">
            <a:xfrm>
              <a:off x="4032" y="624"/>
              <a:ext cx="1056" cy="722"/>
            </a:xfrm>
            <a:prstGeom prst="rect">
              <a:avLst/>
            </a:prstGeom>
            <a:noFill/>
            <a:ln w="9525">
              <a:noFill/>
              <a:miter lim="800000"/>
              <a:headEnd/>
              <a:tailEnd/>
            </a:ln>
          </p:spPr>
        </p:pic>
        <p:pic>
          <p:nvPicPr>
            <p:cNvPr id="47114" name="Picture 7" descr="gj4"/>
            <p:cNvPicPr>
              <a:picLocks noChangeAspect="1" noChangeArrowheads="1" noCrop="1"/>
            </p:cNvPicPr>
            <p:nvPr/>
          </p:nvPicPr>
          <p:blipFill>
            <a:blip r:embed="rId3" cstate="print"/>
            <a:srcRect/>
            <a:stretch>
              <a:fillRect/>
            </a:stretch>
          </p:blipFill>
          <p:spPr bwMode="auto">
            <a:xfrm>
              <a:off x="4272" y="528"/>
              <a:ext cx="1056" cy="722"/>
            </a:xfrm>
            <a:prstGeom prst="rect">
              <a:avLst/>
            </a:prstGeom>
            <a:noFill/>
            <a:ln w="9525">
              <a:noFill/>
              <a:miter lim="800000"/>
              <a:headEnd/>
              <a:tailEnd/>
            </a:ln>
          </p:spPr>
        </p:pic>
      </p:grpSp>
      <p:sp>
        <p:nvSpPr>
          <p:cNvPr id="658440" name="AutoShape 8"/>
          <p:cNvSpPr>
            <a:spLocks noChangeArrowheads="1"/>
          </p:cNvSpPr>
          <p:nvPr/>
        </p:nvSpPr>
        <p:spPr bwMode="auto">
          <a:xfrm>
            <a:off x="4953000" y="38100"/>
            <a:ext cx="3962400" cy="2971800"/>
          </a:xfrm>
          <a:prstGeom prst="irregularSeal2">
            <a:avLst/>
          </a:prstGeom>
          <a:solidFill>
            <a:schemeClr val="bg1"/>
          </a:solidFill>
          <a:ln w="9525">
            <a:solidFill>
              <a:srgbClr val="FF9933"/>
            </a:solidFill>
            <a:miter lim="800000"/>
            <a:headEnd/>
            <a:tailEnd/>
          </a:ln>
        </p:spPr>
        <p:txBody>
          <a:bodyPr wrap="none" anchor="ctr"/>
          <a:lstStyle/>
          <a:p>
            <a:endParaRPr lang="zh-CN" altLang="en-US"/>
          </a:p>
        </p:txBody>
      </p:sp>
      <p:sp>
        <p:nvSpPr>
          <p:cNvPr id="658441" name="Rectangle 9"/>
          <p:cNvSpPr>
            <a:spLocks noChangeArrowheads="1"/>
          </p:cNvSpPr>
          <p:nvPr/>
        </p:nvSpPr>
        <p:spPr bwMode="auto">
          <a:xfrm>
            <a:off x="5397500" y="812800"/>
            <a:ext cx="2870200" cy="1433513"/>
          </a:xfrm>
          <a:prstGeom prst="rect">
            <a:avLst/>
          </a:prstGeom>
          <a:noFill/>
          <a:ln w="9525">
            <a:noFill/>
            <a:miter lim="800000"/>
            <a:headEnd/>
            <a:tailEnd/>
          </a:ln>
        </p:spPr>
        <p:txBody>
          <a:bodyPr>
            <a:spAutoFit/>
          </a:bodyPr>
          <a:lstStyle/>
          <a:p>
            <a:pPr>
              <a:spcBef>
                <a:spcPct val="0"/>
              </a:spcBef>
            </a:pPr>
            <a:r>
              <a:rPr lang="zh-CN" altLang="en-US" b="1">
                <a:solidFill>
                  <a:srgbClr val="003300"/>
                </a:solidFill>
                <a:latin typeface="楷体_GB2312" pitchFamily="49" charset="-122"/>
                <a:ea typeface="楷体_GB2312" pitchFamily="49" charset="-122"/>
              </a:rPr>
              <a:t>  </a:t>
            </a:r>
            <a:r>
              <a:rPr lang="zh-CN" altLang="en-US" sz="2800" b="1">
                <a:solidFill>
                  <a:srgbClr val="FF00FF"/>
                </a:solidFill>
                <a:latin typeface="楷体_GB2312" pitchFamily="49" charset="-122"/>
                <a:ea typeface="楷体_GB2312" pitchFamily="49" charset="-122"/>
              </a:rPr>
              <a:t>商品的使用价值是交换价值的物质承担者</a:t>
            </a:r>
          </a:p>
        </p:txBody>
      </p:sp>
      <p:sp>
        <p:nvSpPr>
          <p:cNvPr id="658442" name="Rectangle 10"/>
          <p:cNvSpPr>
            <a:spLocks noChangeArrowheads="1"/>
          </p:cNvSpPr>
          <p:nvPr/>
        </p:nvSpPr>
        <p:spPr bwMode="auto">
          <a:xfrm>
            <a:off x="2051050" y="1916113"/>
            <a:ext cx="5943600" cy="2484334"/>
          </a:xfrm>
          <a:prstGeom prst="rect">
            <a:avLst/>
          </a:prstGeom>
          <a:noFill/>
          <a:ln w="9525">
            <a:noFill/>
            <a:miter lim="800000"/>
            <a:headEnd/>
            <a:tailEnd/>
          </a:ln>
        </p:spPr>
        <p:txBody>
          <a:bodyPr>
            <a:spAutoFit/>
          </a:bodyPr>
          <a:lstStyle/>
          <a:p>
            <a:pPr>
              <a:spcBef>
                <a:spcPct val="0"/>
              </a:spcBef>
            </a:pPr>
            <a:r>
              <a:rPr lang="zh-CN" altLang="en-US" sz="4800" b="1" dirty="0">
                <a:solidFill>
                  <a:srgbClr val="006600"/>
                </a:solidFill>
                <a:latin typeface="隶书" pitchFamily="49" charset="-122"/>
                <a:ea typeface="隶书" pitchFamily="49" charset="-122"/>
              </a:rPr>
              <a:t>交换价值 </a:t>
            </a:r>
          </a:p>
          <a:p>
            <a:pPr>
              <a:lnSpc>
                <a:spcPct val="150000"/>
              </a:lnSpc>
              <a:spcBef>
                <a:spcPct val="0"/>
              </a:spcBef>
            </a:pPr>
            <a:r>
              <a:rPr lang="en-US" altLang="zh-CN" sz="4800" b="1" dirty="0">
                <a:solidFill>
                  <a:srgbClr val="006600"/>
                </a:solidFill>
                <a:latin typeface="隶书" pitchFamily="49" charset="-122"/>
                <a:ea typeface="隶书" pitchFamily="49" charset="-122"/>
              </a:rPr>
              <a:t>--</a:t>
            </a:r>
            <a:r>
              <a:rPr lang="zh-CN" altLang="en-US" sz="2800" b="1" dirty="0">
                <a:solidFill>
                  <a:srgbClr val="006600"/>
                </a:solidFill>
                <a:latin typeface="宋体" pitchFamily="2" charset="-122"/>
              </a:rPr>
              <a:t>是一种使用价值同另一种使用价值相交换的量的关系或比例</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658440"/>
                                        </p:tgtEl>
                                        <p:attrNameLst>
                                          <p:attrName>style.visibility</p:attrName>
                                        </p:attrNameLst>
                                      </p:cBhvr>
                                      <p:to>
                                        <p:strVal val="visible"/>
                                      </p:to>
                                    </p:set>
                                  </p:childTnLst>
                                </p:cTn>
                              </p:par>
                            </p:childTnLst>
                          </p:cTn>
                        </p:par>
                        <p:par>
                          <p:cTn id="7" fill="hold">
                            <p:stCondLst>
                              <p:cond delay="500"/>
                            </p:stCondLst>
                            <p:childTnLst>
                              <p:par>
                                <p:cTn id="8" presetID="22" presetClass="entr" presetSubtype="8" fill="hold" grpId="0" nodeType="afterEffect">
                                  <p:stCondLst>
                                    <p:cond delay="0"/>
                                  </p:stCondLst>
                                  <p:childTnLst>
                                    <p:set>
                                      <p:cBhvr>
                                        <p:cTn id="9" dur="1" fill="hold">
                                          <p:stCondLst>
                                            <p:cond delay="0"/>
                                          </p:stCondLst>
                                        </p:cTn>
                                        <p:tgtEl>
                                          <p:spTgt spid="658441"/>
                                        </p:tgtEl>
                                        <p:attrNameLst>
                                          <p:attrName>style.visibility</p:attrName>
                                        </p:attrNameLst>
                                      </p:cBhvr>
                                      <p:to>
                                        <p:strVal val="visible"/>
                                      </p:to>
                                    </p:set>
                                    <p:animEffect transition="in" filter="wipe(left)">
                                      <p:cBhvr>
                                        <p:cTn id="10" dur="500"/>
                                        <p:tgtEl>
                                          <p:spTgt spid="658441"/>
                                        </p:tgtEl>
                                      </p:cBhvr>
                                    </p:animEffect>
                                  </p:childTnLst>
                                  <p:subTnLst>
                                    <p:animClr>
                                      <p:cBhvr override="childStyle">
                                        <p:cTn dur="1" fill="hold" display="0" masterRel="nextClick" afterEffect="1"/>
                                        <p:tgtEl>
                                          <p:spTgt spid="658441"/>
                                        </p:tgtEl>
                                        <p:attrNameLst>
                                          <p:attrName>ppt_c</p:attrName>
                                        </p:attrNameLst>
                                      </p:cBhvr>
                                      <p:to>
                                        <a:srgbClr val="FF0000"/>
                                      </p:to>
                                    </p:animClr>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65843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6" presetClass="entr" presetSubtype="37" fill="hold" grpId="0" nodeType="clickEffect">
                                  <p:stCondLst>
                                    <p:cond delay="0"/>
                                  </p:stCondLst>
                                  <p:childTnLst>
                                    <p:set>
                                      <p:cBhvr>
                                        <p:cTn id="18" dur="1" fill="hold">
                                          <p:stCondLst>
                                            <p:cond delay="0"/>
                                          </p:stCondLst>
                                        </p:cTn>
                                        <p:tgtEl>
                                          <p:spTgt spid="658435"/>
                                        </p:tgtEl>
                                        <p:attrNameLst>
                                          <p:attrName>style.visibility</p:attrName>
                                        </p:attrNameLst>
                                      </p:cBhvr>
                                      <p:to>
                                        <p:strVal val="visible"/>
                                      </p:to>
                                    </p:set>
                                    <p:animEffect transition="in" filter="barn(outVertical)">
                                      <p:cBhvr>
                                        <p:cTn id="19" dur="500"/>
                                        <p:tgtEl>
                                          <p:spTgt spid="658435"/>
                                        </p:tgtEl>
                                      </p:cBhvr>
                                    </p:animEffect>
                                  </p:childTnLst>
                                </p:cTn>
                              </p:par>
                            </p:childTnLst>
                          </p:cTn>
                        </p:par>
                        <p:par>
                          <p:cTn id="20" fill="hold">
                            <p:stCondLst>
                              <p:cond delay="500"/>
                            </p:stCondLst>
                            <p:childTnLst>
                              <p:par>
                                <p:cTn id="21" presetID="16" presetClass="entr" presetSubtype="37" fill="hold" grpId="0" nodeType="afterEffect">
                                  <p:stCondLst>
                                    <p:cond delay="0"/>
                                  </p:stCondLst>
                                  <p:childTnLst>
                                    <p:set>
                                      <p:cBhvr>
                                        <p:cTn id="22" dur="1" fill="hold">
                                          <p:stCondLst>
                                            <p:cond delay="0"/>
                                          </p:stCondLst>
                                        </p:cTn>
                                        <p:tgtEl>
                                          <p:spTgt spid="658436"/>
                                        </p:tgtEl>
                                        <p:attrNameLst>
                                          <p:attrName>style.visibility</p:attrName>
                                        </p:attrNameLst>
                                      </p:cBhvr>
                                      <p:to>
                                        <p:strVal val="visible"/>
                                      </p:to>
                                    </p:set>
                                    <p:animEffect transition="in" filter="barn(outVertical)">
                                      <p:cBhvr>
                                        <p:cTn id="23" dur="500"/>
                                        <p:tgtEl>
                                          <p:spTgt spid="658436"/>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nodeType="click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wipe(up)">
                                      <p:cBhvr>
                                        <p:cTn id="28" dur="500"/>
                                        <p:tgtEl>
                                          <p:spTgt spid="2"/>
                                        </p:tgtEl>
                                      </p:cBhvr>
                                    </p:animEffect>
                                  </p:childTnLst>
                                </p:cTn>
                              </p:par>
                            </p:childTnLst>
                          </p:cTn>
                        </p:par>
                        <p:par>
                          <p:cTn id="29" fill="hold">
                            <p:stCondLst>
                              <p:cond delay="500"/>
                            </p:stCondLst>
                            <p:childTnLst>
                              <p:par>
                                <p:cTn id="30" presetID="23" presetClass="entr" presetSubtype="528" fill="hold" grpId="0" nodeType="afterEffect">
                                  <p:stCondLst>
                                    <p:cond delay="0"/>
                                  </p:stCondLst>
                                  <p:childTnLst>
                                    <p:set>
                                      <p:cBhvr>
                                        <p:cTn id="31" dur="1" fill="hold">
                                          <p:stCondLst>
                                            <p:cond delay="0"/>
                                          </p:stCondLst>
                                        </p:cTn>
                                        <p:tgtEl>
                                          <p:spTgt spid="658442"/>
                                        </p:tgtEl>
                                        <p:attrNameLst>
                                          <p:attrName>style.visibility</p:attrName>
                                        </p:attrNameLst>
                                      </p:cBhvr>
                                      <p:to>
                                        <p:strVal val="visible"/>
                                      </p:to>
                                    </p:set>
                                    <p:anim calcmode="lin" valueType="num">
                                      <p:cBhvr>
                                        <p:cTn id="32" dur="500" fill="hold"/>
                                        <p:tgtEl>
                                          <p:spTgt spid="658442"/>
                                        </p:tgtEl>
                                        <p:attrNameLst>
                                          <p:attrName>ppt_w</p:attrName>
                                        </p:attrNameLst>
                                      </p:cBhvr>
                                      <p:tavLst>
                                        <p:tav tm="0">
                                          <p:val>
                                            <p:fltVal val="0"/>
                                          </p:val>
                                        </p:tav>
                                        <p:tav tm="100000">
                                          <p:val>
                                            <p:strVal val="#ppt_w"/>
                                          </p:val>
                                        </p:tav>
                                      </p:tavLst>
                                    </p:anim>
                                    <p:anim calcmode="lin" valueType="num">
                                      <p:cBhvr>
                                        <p:cTn id="33" dur="500" fill="hold"/>
                                        <p:tgtEl>
                                          <p:spTgt spid="658442"/>
                                        </p:tgtEl>
                                        <p:attrNameLst>
                                          <p:attrName>ppt_h</p:attrName>
                                        </p:attrNameLst>
                                      </p:cBhvr>
                                      <p:tavLst>
                                        <p:tav tm="0">
                                          <p:val>
                                            <p:fltVal val="0"/>
                                          </p:val>
                                        </p:tav>
                                        <p:tav tm="100000">
                                          <p:val>
                                            <p:strVal val="#ppt_h"/>
                                          </p:val>
                                        </p:tav>
                                      </p:tavLst>
                                    </p:anim>
                                    <p:anim calcmode="lin" valueType="num">
                                      <p:cBhvr>
                                        <p:cTn id="34" dur="500" fill="hold"/>
                                        <p:tgtEl>
                                          <p:spTgt spid="658442"/>
                                        </p:tgtEl>
                                        <p:attrNameLst>
                                          <p:attrName>ppt_x</p:attrName>
                                        </p:attrNameLst>
                                      </p:cBhvr>
                                      <p:tavLst>
                                        <p:tav tm="0">
                                          <p:val>
                                            <p:fltVal val="0.5"/>
                                          </p:val>
                                        </p:tav>
                                        <p:tav tm="100000">
                                          <p:val>
                                            <p:strVal val="#ppt_x"/>
                                          </p:val>
                                        </p:tav>
                                      </p:tavLst>
                                    </p:anim>
                                    <p:anim calcmode="lin" valueType="num">
                                      <p:cBhvr>
                                        <p:cTn id="35" dur="500" fill="hold"/>
                                        <p:tgtEl>
                                          <p:spTgt spid="658442"/>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8435" grpId="0" animBg="1"/>
      <p:bldP spid="658436" grpId="0" animBg="1"/>
      <p:bldP spid="658440" grpId="0" animBg="1"/>
      <p:bldP spid="658441" grpId="0" autoUpdateAnimBg="0"/>
      <p:bldP spid="658442"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9458" name="AutoShape 2"/>
          <p:cNvSpPr>
            <a:spLocks/>
          </p:cNvSpPr>
          <p:nvPr/>
        </p:nvSpPr>
        <p:spPr bwMode="auto">
          <a:xfrm>
            <a:off x="6477000" y="3733800"/>
            <a:ext cx="1447800" cy="2057400"/>
          </a:xfrm>
          <a:prstGeom prst="borderCallout1">
            <a:avLst>
              <a:gd name="adj1" fmla="val 5556"/>
              <a:gd name="adj2" fmla="val -5264"/>
              <a:gd name="adj3" fmla="val 27794"/>
              <a:gd name="adj4" fmla="val -137047"/>
            </a:avLst>
          </a:prstGeom>
          <a:gradFill rotWithShape="0">
            <a:gsLst>
              <a:gs pos="0">
                <a:srgbClr val="FFFFFF"/>
              </a:gs>
              <a:gs pos="50000">
                <a:srgbClr val="CCFFFF"/>
              </a:gs>
              <a:gs pos="100000">
                <a:srgbClr val="FFFFFF"/>
              </a:gs>
            </a:gsLst>
            <a:lin ang="2700000" scaled="1"/>
          </a:gradFill>
          <a:ln w="63500">
            <a:pattFill prst="diagBrick">
              <a:fgClr>
                <a:schemeClr val="tx1"/>
              </a:fgClr>
              <a:bgClr>
                <a:srgbClr val="FFFFFF"/>
              </a:bgClr>
            </a:pattFill>
            <a:miter lim="800000"/>
            <a:headEnd/>
            <a:tailEnd/>
          </a:ln>
        </p:spPr>
        <p:txBody>
          <a:bodyPr/>
          <a:lstStyle/>
          <a:p>
            <a:pPr>
              <a:spcBef>
                <a:spcPct val="0"/>
              </a:spcBef>
            </a:pPr>
            <a:endParaRPr lang="zh-CN" altLang="en-US">
              <a:ea typeface="楷体_GB2312" pitchFamily="49" charset="-122"/>
            </a:endParaRPr>
          </a:p>
        </p:txBody>
      </p:sp>
      <p:sp>
        <p:nvSpPr>
          <p:cNvPr id="659459" name="Text Box 3"/>
          <p:cNvSpPr txBox="1">
            <a:spLocks noChangeArrowheads="1"/>
          </p:cNvSpPr>
          <p:nvPr/>
        </p:nvSpPr>
        <p:spPr bwMode="auto">
          <a:xfrm>
            <a:off x="3429000" y="3124200"/>
            <a:ext cx="2286000" cy="698500"/>
          </a:xfrm>
          <a:prstGeom prst="rect">
            <a:avLst/>
          </a:prstGeom>
          <a:noFill/>
          <a:ln w="57150">
            <a:pattFill prst="sphere">
              <a:fgClr>
                <a:srgbClr val="CC0000"/>
              </a:fgClr>
              <a:bgClr>
                <a:srgbClr val="FFFFFF"/>
              </a:bgClr>
            </a:pattFill>
            <a:miter lim="800000"/>
            <a:headEnd/>
            <a:tailEnd/>
          </a:ln>
        </p:spPr>
        <p:txBody>
          <a:bodyPr>
            <a:spAutoFit/>
          </a:bodyPr>
          <a:lstStyle/>
          <a:p>
            <a:r>
              <a:rPr lang="zh-CN" altLang="en-US" sz="3600" b="1">
                <a:solidFill>
                  <a:srgbClr val="CC0000"/>
                </a:solidFill>
                <a:latin typeface="方正姚体" pitchFamily="2" charset="-122"/>
                <a:ea typeface="方正姚体" pitchFamily="2" charset="-122"/>
              </a:rPr>
              <a:t>劳动产品</a:t>
            </a:r>
          </a:p>
        </p:txBody>
      </p:sp>
      <p:sp>
        <p:nvSpPr>
          <p:cNvPr id="659460" name="Text Box 4"/>
          <p:cNvSpPr txBox="1">
            <a:spLocks noChangeArrowheads="1"/>
          </p:cNvSpPr>
          <p:nvPr/>
        </p:nvSpPr>
        <p:spPr bwMode="auto">
          <a:xfrm>
            <a:off x="3581400" y="1295400"/>
            <a:ext cx="1981200" cy="679450"/>
          </a:xfrm>
          <a:prstGeom prst="rect">
            <a:avLst/>
          </a:prstGeom>
          <a:noFill/>
          <a:ln w="38100">
            <a:pattFill prst="sphere">
              <a:fgClr>
                <a:srgbClr val="CC0000"/>
              </a:fgClr>
              <a:bgClr>
                <a:srgbClr val="FFFFFF"/>
              </a:bgClr>
            </a:pattFill>
            <a:miter lim="800000"/>
            <a:headEnd/>
            <a:tailEnd/>
          </a:ln>
        </p:spPr>
        <p:txBody>
          <a:bodyPr>
            <a:spAutoFit/>
          </a:bodyPr>
          <a:lstStyle/>
          <a:p>
            <a:r>
              <a:rPr lang="zh-CN" altLang="en-US" sz="3600" b="1">
                <a:solidFill>
                  <a:srgbClr val="CC0000"/>
                </a:solidFill>
                <a:latin typeface="方正姚体" pitchFamily="2" charset="-122"/>
                <a:ea typeface="方正姚体" pitchFamily="2" charset="-122"/>
              </a:rPr>
              <a:t>交   换</a:t>
            </a:r>
          </a:p>
        </p:txBody>
      </p:sp>
      <p:sp>
        <p:nvSpPr>
          <p:cNvPr id="659461" name="Line 5"/>
          <p:cNvSpPr>
            <a:spLocks noChangeShapeType="1"/>
          </p:cNvSpPr>
          <p:nvPr/>
        </p:nvSpPr>
        <p:spPr bwMode="auto">
          <a:xfrm flipH="1">
            <a:off x="2438400" y="1676400"/>
            <a:ext cx="914400" cy="0"/>
          </a:xfrm>
          <a:prstGeom prst="line">
            <a:avLst/>
          </a:prstGeom>
          <a:noFill/>
          <a:ln w="57150">
            <a:solidFill>
              <a:srgbClr val="0033CC"/>
            </a:solidFill>
            <a:round/>
            <a:headEnd/>
            <a:tailEnd type="triangle" w="med" len="med"/>
          </a:ln>
        </p:spPr>
        <p:txBody>
          <a:bodyPr/>
          <a:lstStyle/>
          <a:p>
            <a:endParaRPr lang="zh-CN" altLang="en-US"/>
          </a:p>
        </p:txBody>
      </p:sp>
      <p:sp>
        <p:nvSpPr>
          <p:cNvPr id="659462" name="Line 6"/>
          <p:cNvSpPr>
            <a:spLocks noChangeShapeType="1"/>
          </p:cNvSpPr>
          <p:nvPr/>
        </p:nvSpPr>
        <p:spPr bwMode="auto">
          <a:xfrm>
            <a:off x="5715000" y="1676400"/>
            <a:ext cx="838200" cy="0"/>
          </a:xfrm>
          <a:prstGeom prst="line">
            <a:avLst/>
          </a:prstGeom>
          <a:noFill/>
          <a:ln w="57150">
            <a:solidFill>
              <a:srgbClr val="0033CC"/>
            </a:solidFill>
            <a:round/>
            <a:headEnd/>
            <a:tailEnd type="triangle" w="med" len="med"/>
          </a:ln>
        </p:spPr>
        <p:txBody>
          <a:bodyPr/>
          <a:lstStyle/>
          <a:p>
            <a:endParaRPr lang="zh-CN" altLang="en-US"/>
          </a:p>
        </p:txBody>
      </p:sp>
      <p:sp>
        <p:nvSpPr>
          <p:cNvPr id="659463" name="Line 7"/>
          <p:cNvSpPr>
            <a:spLocks noChangeShapeType="1"/>
          </p:cNvSpPr>
          <p:nvPr/>
        </p:nvSpPr>
        <p:spPr bwMode="auto">
          <a:xfrm>
            <a:off x="4419600" y="1981200"/>
            <a:ext cx="0" cy="1066800"/>
          </a:xfrm>
          <a:prstGeom prst="line">
            <a:avLst/>
          </a:prstGeom>
          <a:noFill/>
          <a:ln w="57150">
            <a:solidFill>
              <a:srgbClr val="FF0000"/>
            </a:solidFill>
            <a:round/>
            <a:headEnd/>
            <a:tailEnd type="triangle" w="med" len="med"/>
          </a:ln>
        </p:spPr>
        <p:txBody>
          <a:bodyPr/>
          <a:lstStyle/>
          <a:p>
            <a:endParaRPr lang="zh-CN" altLang="en-US"/>
          </a:p>
        </p:txBody>
      </p:sp>
      <p:sp>
        <p:nvSpPr>
          <p:cNvPr id="659464" name="Line 8"/>
          <p:cNvSpPr>
            <a:spLocks noChangeShapeType="1"/>
          </p:cNvSpPr>
          <p:nvPr/>
        </p:nvSpPr>
        <p:spPr bwMode="auto">
          <a:xfrm>
            <a:off x="4419600" y="3886200"/>
            <a:ext cx="0" cy="1143000"/>
          </a:xfrm>
          <a:prstGeom prst="line">
            <a:avLst/>
          </a:prstGeom>
          <a:noFill/>
          <a:ln w="57150">
            <a:solidFill>
              <a:srgbClr val="006600"/>
            </a:solidFill>
            <a:round/>
            <a:headEnd/>
            <a:tailEnd type="triangle" w="med" len="med"/>
          </a:ln>
        </p:spPr>
        <p:txBody>
          <a:bodyPr/>
          <a:lstStyle/>
          <a:p>
            <a:endParaRPr lang="zh-CN" altLang="en-US"/>
          </a:p>
        </p:txBody>
      </p:sp>
      <p:sp>
        <p:nvSpPr>
          <p:cNvPr id="659465" name="Rectangle 9"/>
          <p:cNvSpPr>
            <a:spLocks noChangeArrowheads="1"/>
          </p:cNvSpPr>
          <p:nvPr/>
        </p:nvSpPr>
        <p:spPr bwMode="auto">
          <a:xfrm>
            <a:off x="6629400" y="3962400"/>
            <a:ext cx="1295400" cy="1739900"/>
          </a:xfrm>
          <a:prstGeom prst="rect">
            <a:avLst/>
          </a:prstGeom>
          <a:noFill/>
          <a:ln w="9525">
            <a:noFill/>
            <a:miter lim="800000"/>
            <a:headEnd/>
            <a:tailEnd/>
          </a:ln>
        </p:spPr>
        <p:txBody>
          <a:bodyPr>
            <a:spAutoFit/>
          </a:bodyPr>
          <a:lstStyle/>
          <a:p>
            <a:pPr>
              <a:spcBef>
                <a:spcPct val="0"/>
              </a:spcBef>
            </a:pPr>
            <a:r>
              <a:rPr lang="zh-CN" altLang="en-US" sz="3600" b="1">
                <a:solidFill>
                  <a:srgbClr val="006600"/>
                </a:solidFill>
                <a:latin typeface="楷体_GB2312" pitchFamily="49" charset="-122"/>
                <a:ea typeface="楷体_GB2312" pitchFamily="49" charset="-122"/>
              </a:rPr>
              <a:t>体力脑力耗费</a:t>
            </a:r>
          </a:p>
        </p:txBody>
      </p:sp>
      <p:pic>
        <p:nvPicPr>
          <p:cNvPr id="659466" name="Picture 10" descr="cow5"/>
          <p:cNvPicPr>
            <a:picLocks noChangeAspect="1" noChangeArrowheads="1" noCrop="1"/>
          </p:cNvPicPr>
          <p:nvPr/>
        </p:nvPicPr>
        <p:blipFill>
          <a:blip r:embed="rId2" cstate="print"/>
          <a:srcRect/>
          <a:stretch>
            <a:fillRect/>
          </a:stretch>
        </p:blipFill>
        <p:spPr bwMode="auto">
          <a:xfrm>
            <a:off x="914400" y="1295400"/>
            <a:ext cx="1524000" cy="1176338"/>
          </a:xfrm>
          <a:prstGeom prst="rect">
            <a:avLst/>
          </a:prstGeom>
          <a:noFill/>
          <a:ln w="9525">
            <a:noFill/>
            <a:miter lim="800000"/>
            <a:headEnd/>
            <a:tailEnd/>
          </a:ln>
        </p:spPr>
      </p:pic>
      <p:grpSp>
        <p:nvGrpSpPr>
          <p:cNvPr id="2" name="Group 11"/>
          <p:cNvGrpSpPr>
            <a:grpSpLocks/>
          </p:cNvGrpSpPr>
          <p:nvPr/>
        </p:nvGrpSpPr>
        <p:grpSpPr bwMode="auto">
          <a:xfrm>
            <a:off x="6248400" y="1219200"/>
            <a:ext cx="2057400" cy="1298575"/>
            <a:chOff x="4032" y="528"/>
            <a:chExt cx="1296" cy="818"/>
          </a:xfrm>
        </p:grpSpPr>
        <p:pic>
          <p:nvPicPr>
            <p:cNvPr id="48143" name="Picture 12" descr="gj4"/>
            <p:cNvPicPr>
              <a:picLocks noChangeAspect="1" noChangeArrowheads="1" noCrop="1"/>
            </p:cNvPicPr>
            <p:nvPr/>
          </p:nvPicPr>
          <p:blipFill>
            <a:blip r:embed="rId3" cstate="print"/>
            <a:srcRect/>
            <a:stretch>
              <a:fillRect/>
            </a:stretch>
          </p:blipFill>
          <p:spPr bwMode="auto">
            <a:xfrm>
              <a:off x="4032" y="624"/>
              <a:ext cx="1056" cy="722"/>
            </a:xfrm>
            <a:prstGeom prst="rect">
              <a:avLst/>
            </a:prstGeom>
            <a:noFill/>
            <a:ln w="9525">
              <a:noFill/>
              <a:miter lim="800000"/>
              <a:headEnd/>
              <a:tailEnd/>
            </a:ln>
          </p:spPr>
        </p:pic>
        <p:pic>
          <p:nvPicPr>
            <p:cNvPr id="48144" name="Picture 13" descr="gj4"/>
            <p:cNvPicPr>
              <a:picLocks noChangeAspect="1" noChangeArrowheads="1" noCrop="1"/>
            </p:cNvPicPr>
            <p:nvPr/>
          </p:nvPicPr>
          <p:blipFill>
            <a:blip r:embed="rId3" cstate="print"/>
            <a:srcRect/>
            <a:stretch>
              <a:fillRect/>
            </a:stretch>
          </p:blipFill>
          <p:spPr bwMode="auto">
            <a:xfrm>
              <a:off x="4272" y="528"/>
              <a:ext cx="1056" cy="722"/>
            </a:xfrm>
            <a:prstGeom prst="rect">
              <a:avLst/>
            </a:prstGeom>
            <a:noFill/>
            <a:ln w="9525">
              <a:noFill/>
              <a:miter lim="800000"/>
              <a:headEnd/>
              <a:tailEnd/>
            </a:ln>
          </p:spPr>
        </p:pic>
      </p:grpSp>
      <p:sp>
        <p:nvSpPr>
          <p:cNvPr id="659470" name="Text Box 14" descr="1b067"/>
          <p:cNvSpPr txBox="1">
            <a:spLocks noChangeArrowheads="1"/>
          </p:cNvSpPr>
          <p:nvPr/>
        </p:nvSpPr>
        <p:spPr bwMode="auto">
          <a:xfrm>
            <a:off x="1905000" y="2209800"/>
            <a:ext cx="2209800" cy="523220"/>
          </a:xfrm>
          <a:prstGeom prst="rect">
            <a:avLst/>
          </a:prstGeom>
          <a:noFill/>
          <a:ln w="9525">
            <a:noFill/>
            <a:miter lim="800000"/>
            <a:headEnd/>
            <a:tailEnd/>
          </a:ln>
        </p:spPr>
        <p:txBody>
          <a:bodyPr>
            <a:spAutoFit/>
          </a:bodyPr>
          <a:lstStyle/>
          <a:p>
            <a:r>
              <a:rPr lang="zh-CN" altLang="en-US" sz="2800" b="1" dirty="0">
                <a:solidFill>
                  <a:srgbClr val="0000FF"/>
                </a:solidFill>
                <a:latin typeface="隶书" pitchFamily="49" charset="-122"/>
                <a:ea typeface="隶书" pitchFamily="49" charset="-122"/>
              </a:rPr>
              <a:t>共同的质</a:t>
            </a:r>
          </a:p>
        </p:txBody>
      </p:sp>
      <p:sp>
        <p:nvSpPr>
          <p:cNvPr id="659471" name="Text Box 15" descr="1b067"/>
          <p:cNvSpPr txBox="1">
            <a:spLocks noChangeArrowheads="1"/>
          </p:cNvSpPr>
          <p:nvPr/>
        </p:nvSpPr>
        <p:spPr bwMode="auto">
          <a:xfrm>
            <a:off x="1331640" y="4149080"/>
            <a:ext cx="3581400" cy="523220"/>
          </a:xfrm>
          <a:prstGeom prst="rect">
            <a:avLst/>
          </a:prstGeom>
          <a:noFill/>
          <a:ln w="9525">
            <a:noFill/>
            <a:miter lim="800000"/>
            <a:headEnd/>
            <a:tailEnd/>
          </a:ln>
        </p:spPr>
        <p:txBody>
          <a:bodyPr>
            <a:spAutoFit/>
          </a:bodyPr>
          <a:lstStyle/>
          <a:p>
            <a:r>
              <a:rPr lang="zh-CN" altLang="en-US" sz="2800" b="1" dirty="0">
                <a:solidFill>
                  <a:srgbClr val="0000FF"/>
                </a:solidFill>
                <a:latin typeface="隶书" pitchFamily="49" charset="-122"/>
                <a:ea typeface="隶书" pitchFamily="49" charset="-122"/>
              </a:rPr>
              <a:t>凝结着人类劳动</a:t>
            </a:r>
          </a:p>
        </p:txBody>
      </p:sp>
      <p:sp>
        <p:nvSpPr>
          <p:cNvPr id="659472" name="Oval 16"/>
          <p:cNvSpPr>
            <a:spLocks noChangeArrowheads="1"/>
          </p:cNvSpPr>
          <p:nvPr/>
        </p:nvSpPr>
        <p:spPr bwMode="auto">
          <a:xfrm>
            <a:off x="3352800" y="5029200"/>
            <a:ext cx="2057400" cy="914400"/>
          </a:xfrm>
          <a:prstGeom prst="ellipse">
            <a:avLst/>
          </a:prstGeom>
          <a:gradFill rotWithShape="0">
            <a:gsLst>
              <a:gs pos="0">
                <a:srgbClr val="FF6600"/>
              </a:gs>
              <a:gs pos="100000">
                <a:srgbClr val="993300"/>
              </a:gs>
            </a:gsLst>
            <a:path path="shape">
              <a:fillToRect l="50000" t="50000" r="50000" b="50000"/>
            </a:path>
          </a:gradFill>
          <a:ln w="9525">
            <a:noFill/>
            <a:round/>
            <a:headEnd/>
            <a:tailEnd/>
          </a:ln>
          <a:effectLst>
            <a:outerShdw dist="107763" dir="18900000" algn="ctr" rotWithShape="0">
              <a:schemeClr val="bg2"/>
            </a:outerShdw>
          </a:effectLst>
        </p:spPr>
        <p:txBody>
          <a:bodyPr wrap="none" anchor="ctr"/>
          <a:lstStyle/>
          <a:p>
            <a:pPr>
              <a:spcBef>
                <a:spcPct val="0"/>
              </a:spcBef>
              <a:defRPr/>
            </a:pPr>
            <a:r>
              <a:rPr lang="zh-CN" altLang="en-US" sz="4800" b="1">
                <a:solidFill>
                  <a:srgbClr val="FFFF00"/>
                </a:solidFill>
                <a:latin typeface="Arial" charset="0"/>
                <a:ea typeface="隶书" pitchFamily="49" charset="-122"/>
              </a:rPr>
              <a:t>价 值</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59466"/>
                                        </p:tgtEl>
                                        <p:attrNameLst>
                                          <p:attrName>style.visibility</p:attrName>
                                        </p:attrNameLst>
                                      </p:cBhvr>
                                      <p:to>
                                        <p:strVal val="visible"/>
                                      </p:to>
                                    </p:set>
                                    <p:animEffect transition="in" filter="wipe(left)">
                                      <p:cBhvr>
                                        <p:cTn id="7" dur="500"/>
                                        <p:tgtEl>
                                          <p:spTgt spid="65946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499"/>
                                          </p:stCondLst>
                                        </p:cTn>
                                        <p:tgtEl>
                                          <p:spTgt spid="2"/>
                                        </p:tgtEl>
                                        <p:attrNameLst>
                                          <p:attrName>style.visibility</p:attrName>
                                        </p:attrNameLst>
                                      </p:cBhvr>
                                      <p:to>
                                        <p:strVal val="visible"/>
                                      </p:to>
                                    </p:set>
                                  </p:childTnLst>
                                </p:cTn>
                              </p:par>
                            </p:childTnLst>
                          </p:cTn>
                        </p:par>
                        <p:par>
                          <p:cTn id="12" fill="hold">
                            <p:stCondLst>
                              <p:cond delay="500"/>
                            </p:stCondLst>
                            <p:childTnLst>
                              <p:par>
                                <p:cTn id="13" presetID="22" presetClass="entr" presetSubtype="2" fill="hold" grpId="0" nodeType="afterEffect">
                                  <p:stCondLst>
                                    <p:cond delay="0"/>
                                  </p:stCondLst>
                                  <p:childTnLst>
                                    <p:set>
                                      <p:cBhvr>
                                        <p:cTn id="14" dur="1" fill="hold">
                                          <p:stCondLst>
                                            <p:cond delay="0"/>
                                          </p:stCondLst>
                                        </p:cTn>
                                        <p:tgtEl>
                                          <p:spTgt spid="659461"/>
                                        </p:tgtEl>
                                        <p:attrNameLst>
                                          <p:attrName>style.visibility</p:attrName>
                                        </p:attrNameLst>
                                      </p:cBhvr>
                                      <p:to>
                                        <p:strVal val="visible"/>
                                      </p:to>
                                    </p:set>
                                    <p:animEffect transition="in" filter="wipe(right)">
                                      <p:cBhvr>
                                        <p:cTn id="15" dur="500"/>
                                        <p:tgtEl>
                                          <p:spTgt spid="659461"/>
                                        </p:tgtEl>
                                      </p:cBhvr>
                                    </p:animEffect>
                                  </p:childTnLst>
                                </p:cTn>
                              </p:par>
                            </p:childTnLst>
                          </p:cTn>
                        </p:par>
                        <p:par>
                          <p:cTn id="16" fill="hold">
                            <p:stCondLst>
                              <p:cond delay="1000"/>
                            </p:stCondLst>
                            <p:childTnLst>
                              <p:par>
                                <p:cTn id="17" presetID="22" presetClass="entr" presetSubtype="8" fill="hold" grpId="0" nodeType="afterEffect">
                                  <p:stCondLst>
                                    <p:cond delay="0"/>
                                  </p:stCondLst>
                                  <p:childTnLst>
                                    <p:set>
                                      <p:cBhvr>
                                        <p:cTn id="18" dur="1" fill="hold">
                                          <p:stCondLst>
                                            <p:cond delay="0"/>
                                          </p:stCondLst>
                                        </p:cTn>
                                        <p:tgtEl>
                                          <p:spTgt spid="659462"/>
                                        </p:tgtEl>
                                        <p:attrNameLst>
                                          <p:attrName>style.visibility</p:attrName>
                                        </p:attrNameLst>
                                      </p:cBhvr>
                                      <p:to>
                                        <p:strVal val="visible"/>
                                      </p:to>
                                    </p:set>
                                    <p:animEffect transition="in" filter="wipe(left)">
                                      <p:cBhvr>
                                        <p:cTn id="19" dur="500"/>
                                        <p:tgtEl>
                                          <p:spTgt spid="659462"/>
                                        </p:tgtEl>
                                      </p:cBhvr>
                                    </p:animEffect>
                                  </p:childTnLst>
                                </p:cTn>
                              </p:par>
                            </p:childTnLst>
                          </p:cTn>
                        </p:par>
                        <p:par>
                          <p:cTn id="20" fill="hold">
                            <p:stCondLst>
                              <p:cond delay="1500"/>
                            </p:stCondLst>
                            <p:childTnLst>
                              <p:par>
                                <p:cTn id="21" presetID="19" presetClass="entr" presetSubtype="10" fill="hold" grpId="0" nodeType="afterEffect">
                                  <p:stCondLst>
                                    <p:cond delay="0"/>
                                  </p:stCondLst>
                                  <p:childTnLst>
                                    <p:set>
                                      <p:cBhvr>
                                        <p:cTn id="22" dur="1" fill="hold">
                                          <p:stCondLst>
                                            <p:cond delay="0"/>
                                          </p:stCondLst>
                                        </p:cTn>
                                        <p:tgtEl>
                                          <p:spTgt spid="659460"/>
                                        </p:tgtEl>
                                        <p:attrNameLst>
                                          <p:attrName>style.visibility</p:attrName>
                                        </p:attrNameLst>
                                      </p:cBhvr>
                                      <p:to>
                                        <p:strVal val="visible"/>
                                      </p:to>
                                    </p:set>
                                    <p:anim calcmode="lin" valueType="num">
                                      <p:cBhvr>
                                        <p:cTn id="23" dur="5000" fill="hold"/>
                                        <p:tgtEl>
                                          <p:spTgt spid="659460"/>
                                        </p:tgtEl>
                                        <p:attrNameLst>
                                          <p:attrName>ppt_w</p:attrName>
                                        </p:attrNameLst>
                                      </p:cBhvr>
                                      <p:tavLst>
                                        <p:tav tm="0" fmla="#ppt_w*sin(2.5*pi*$)">
                                          <p:val>
                                            <p:fltVal val="0"/>
                                          </p:val>
                                        </p:tav>
                                        <p:tav tm="100000">
                                          <p:val>
                                            <p:fltVal val="1"/>
                                          </p:val>
                                        </p:tav>
                                      </p:tavLst>
                                    </p:anim>
                                    <p:anim calcmode="lin" valueType="num">
                                      <p:cBhvr>
                                        <p:cTn id="24" dur="5000" fill="hold"/>
                                        <p:tgtEl>
                                          <p:spTgt spid="659460"/>
                                        </p:tgtEl>
                                        <p:attrNameLst>
                                          <p:attrName>ppt_h</p:attrName>
                                        </p:attrNameLst>
                                      </p:cBhvr>
                                      <p:tavLst>
                                        <p:tav tm="0">
                                          <p:val>
                                            <p:strVal val="#ppt_h"/>
                                          </p:val>
                                        </p:tav>
                                        <p:tav tm="100000">
                                          <p:val>
                                            <p:strVal val="#ppt_h"/>
                                          </p:val>
                                        </p:tav>
                                      </p:tavLst>
                                    </p:anim>
                                  </p:childTnLst>
                                  <p:subTnLst>
                                    <p:animClr>
                                      <p:cBhvr override="childStyle">
                                        <p:cTn dur="1" fill="hold" display="0" masterRel="nextClick" afterEffect="1"/>
                                        <p:tgtEl>
                                          <p:spTgt spid="659460"/>
                                        </p:tgtEl>
                                        <p:attrNameLst>
                                          <p:attrName>ppt_c</p:attrName>
                                        </p:attrNameLst>
                                      </p:cBhvr>
                                      <p:to>
                                        <a:srgbClr val="FFCC00"/>
                                      </p:to>
                                    </p:animClr>
                                  </p:subTnLst>
                                </p:cTn>
                              </p:par>
                            </p:childTnLst>
                          </p:cTn>
                        </p:par>
                      </p:childTnLst>
                    </p:cTn>
                  </p:par>
                  <p:par>
                    <p:cTn id="25" fill="hold">
                      <p:stCondLst>
                        <p:cond delay="indefinite"/>
                      </p:stCondLst>
                      <p:childTnLst>
                        <p:par>
                          <p:cTn id="26" fill="hold">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659470"/>
                                        </p:tgtEl>
                                        <p:attrNameLst>
                                          <p:attrName>style.visibility</p:attrName>
                                        </p:attrNameLst>
                                      </p:cBhvr>
                                      <p:to>
                                        <p:strVal val="visible"/>
                                      </p:to>
                                    </p:set>
                                    <p:anim calcmode="lin" valueType="num">
                                      <p:cBhvr additive="base">
                                        <p:cTn id="29" dur="500" fill="hold"/>
                                        <p:tgtEl>
                                          <p:spTgt spid="659470"/>
                                        </p:tgtEl>
                                        <p:attrNameLst>
                                          <p:attrName>ppt_x</p:attrName>
                                        </p:attrNameLst>
                                      </p:cBhvr>
                                      <p:tavLst>
                                        <p:tav tm="0">
                                          <p:val>
                                            <p:strVal val="0-#ppt_w/2"/>
                                          </p:val>
                                        </p:tav>
                                        <p:tav tm="100000">
                                          <p:val>
                                            <p:strVal val="#ppt_x"/>
                                          </p:val>
                                        </p:tav>
                                      </p:tavLst>
                                    </p:anim>
                                    <p:anim calcmode="lin" valueType="num">
                                      <p:cBhvr additive="base">
                                        <p:cTn id="30" dur="500" fill="hold"/>
                                        <p:tgtEl>
                                          <p:spTgt spid="659470"/>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grpId="0" nodeType="clickEffect">
                                  <p:stCondLst>
                                    <p:cond delay="0"/>
                                  </p:stCondLst>
                                  <p:childTnLst>
                                    <p:set>
                                      <p:cBhvr>
                                        <p:cTn id="34" dur="1" fill="hold">
                                          <p:stCondLst>
                                            <p:cond delay="0"/>
                                          </p:stCondLst>
                                        </p:cTn>
                                        <p:tgtEl>
                                          <p:spTgt spid="659463"/>
                                        </p:tgtEl>
                                        <p:attrNameLst>
                                          <p:attrName>style.visibility</p:attrName>
                                        </p:attrNameLst>
                                      </p:cBhvr>
                                      <p:to>
                                        <p:strVal val="visible"/>
                                      </p:to>
                                    </p:set>
                                    <p:animEffect transition="in" filter="wipe(up)">
                                      <p:cBhvr>
                                        <p:cTn id="35" dur="500"/>
                                        <p:tgtEl>
                                          <p:spTgt spid="659463"/>
                                        </p:tgtEl>
                                      </p:cBhvr>
                                    </p:animEffect>
                                  </p:childTnLst>
                                </p:cTn>
                              </p:par>
                            </p:childTnLst>
                          </p:cTn>
                        </p:par>
                        <p:par>
                          <p:cTn id="36" fill="hold">
                            <p:stCondLst>
                              <p:cond delay="500"/>
                            </p:stCondLst>
                            <p:childTnLst>
                              <p:par>
                                <p:cTn id="37" presetID="16" presetClass="entr" presetSubtype="26" fill="hold" grpId="0" nodeType="afterEffect">
                                  <p:stCondLst>
                                    <p:cond delay="0"/>
                                  </p:stCondLst>
                                  <p:childTnLst>
                                    <p:set>
                                      <p:cBhvr>
                                        <p:cTn id="38" dur="1" fill="hold">
                                          <p:stCondLst>
                                            <p:cond delay="0"/>
                                          </p:stCondLst>
                                        </p:cTn>
                                        <p:tgtEl>
                                          <p:spTgt spid="659459"/>
                                        </p:tgtEl>
                                        <p:attrNameLst>
                                          <p:attrName>style.visibility</p:attrName>
                                        </p:attrNameLst>
                                      </p:cBhvr>
                                      <p:to>
                                        <p:strVal val="visible"/>
                                      </p:to>
                                    </p:set>
                                    <p:animEffect transition="in" filter="barn(inHorizontal)">
                                      <p:cBhvr>
                                        <p:cTn id="39" dur="500"/>
                                        <p:tgtEl>
                                          <p:spTgt spid="659459"/>
                                        </p:tgtEl>
                                      </p:cBhvr>
                                    </p:animEffect>
                                  </p:childTnLst>
                                </p:cTn>
                              </p:par>
                            </p:childTnLst>
                          </p:cTn>
                        </p:par>
                      </p:childTnLst>
                    </p:cTn>
                  </p:par>
                  <p:par>
                    <p:cTn id="40" fill="hold">
                      <p:stCondLst>
                        <p:cond delay="indefinite"/>
                      </p:stCondLst>
                      <p:childTnLst>
                        <p:par>
                          <p:cTn id="41" fill="hold">
                            <p:stCondLst>
                              <p:cond delay="0"/>
                            </p:stCondLst>
                            <p:childTnLst>
                              <p:par>
                                <p:cTn id="42" presetID="2" presetClass="entr" presetSubtype="8" fill="hold" grpId="0" nodeType="clickEffect">
                                  <p:stCondLst>
                                    <p:cond delay="0"/>
                                  </p:stCondLst>
                                  <p:childTnLst>
                                    <p:set>
                                      <p:cBhvr>
                                        <p:cTn id="43" dur="1" fill="hold">
                                          <p:stCondLst>
                                            <p:cond delay="0"/>
                                          </p:stCondLst>
                                        </p:cTn>
                                        <p:tgtEl>
                                          <p:spTgt spid="659471"/>
                                        </p:tgtEl>
                                        <p:attrNameLst>
                                          <p:attrName>style.visibility</p:attrName>
                                        </p:attrNameLst>
                                      </p:cBhvr>
                                      <p:to>
                                        <p:strVal val="visible"/>
                                      </p:to>
                                    </p:set>
                                    <p:anim calcmode="lin" valueType="num">
                                      <p:cBhvr additive="base">
                                        <p:cTn id="44" dur="500" fill="hold"/>
                                        <p:tgtEl>
                                          <p:spTgt spid="659471"/>
                                        </p:tgtEl>
                                        <p:attrNameLst>
                                          <p:attrName>ppt_x</p:attrName>
                                        </p:attrNameLst>
                                      </p:cBhvr>
                                      <p:tavLst>
                                        <p:tav tm="0">
                                          <p:val>
                                            <p:strVal val="0-#ppt_w/2"/>
                                          </p:val>
                                        </p:tav>
                                        <p:tav tm="100000">
                                          <p:val>
                                            <p:strVal val="#ppt_x"/>
                                          </p:val>
                                        </p:tav>
                                      </p:tavLst>
                                    </p:anim>
                                    <p:anim calcmode="lin" valueType="num">
                                      <p:cBhvr additive="base">
                                        <p:cTn id="45" dur="500" fill="hold"/>
                                        <p:tgtEl>
                                          <p:spTgt spid="659471"/>
                                        </p:tgtEl>
                                        <p:attrNameLst>
                                          <p:attrName>ppt_y</p:attrName>
                                        </p:attrNameLst>
                                      </p:cBhvr>
                                      <p:tavLst>
                                        <p:tav tm="0">
                                          <p:val>
                                            <p:strVal val="#ppt_y"/>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2" presetClass="entr" presetSubtype="2" fill="hold" grpId="0" nodeType="clickEffect">
                                  <p:stCondLst>
                                    <p:cond delay="0"/>
                                  </p:stCondLst>
                                  <p:childTnLst>
                                    <p:set>
                                      <p:cBhvr>
                                        <p:cTn id="49" dur="1" fill="hold">
                                          <p:stCondLst>
                                            <p:cond delay="0"/>
                                          </p:stCondLst>
                                        </p:cTn>
                                        <p:tgtEl>
                                          <p:spTgt spid="659458"/>
                                        </p:tgtEl>
                                        <p:attrNameLst>
                                          <p:attrName>style.visibility</p:attrName>
                                        </p:attrNameLst>
                                      </p:cBhvr>
                                      <p:to>
                                        <p:strVal val="visible"/>
                                      </p:to>
                                    </p:set>
                                    <p:animEffect transition="in" filter="wipe(right)">
                                      <p:cBhvr>
                                        <p:cTn id="50" dur="500"/>
                                        <p:tgtEl>
                                          <p:spTgt spid="659458"/>
                                        </p:tgtEl>
                                      </p:cBhvr>
                                    </p:animEffect>
                                  </p:childTnLst>
                                </p:cTn>
                              </p:par>
                            </p:childTnLst>
                          </p:cTn>
                        </p:par>
                        <p:par>
                          <p:cTn id="51" fill="hold">
                            <p:stCondLst>
                              <p:cond delay="500"/>
                            </p:stCondLst>
                            <p:childTnLst>
                              <p:par>
                                <p:cTn id="52" presetID="22" presetClass="entr" presetSubtype="8" fill="hold" grpId="0" nodeType="afterEffect">
                                  <p:stCondLst>
                                    <p:cond delay="0"/>
                                  </p:stCondLst>
                                  <p:childTnLst>
                                    <p:set>
                                      <p:cBhvr>
                                        <p:cTn id="53" dur="1" fill="hold">
                                          <p:stCondLst>
                                            <p:cond delay="0"/>
                                          </p:stCondLst>
                                        </p:cTn>
                                        <p:tgtEl>
                                          <p:spTgt spid="659465"/>
                                        </p:tgtEl>
                                        <p:attrNameLst>
                                          <p:attrName>style.visibility</p:attrName>
                                        </p:attrNameLst>
                                      </p:cBhvr>
                                      <p:to>
                                        <p:strVal val="visible"/>
                                      </p:to>
                                    </p:set>
                                    <p:animEffect transition="in" filter="wipe(left)">
                                      <p:cBhvr>
                                        <p:cTn id="54" dur="500"/>
                                        <p:tgtEl>
                                          <p:spTgt spid="659465"/>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1" fill="hold" grpId="0" nodeType="clickEffect">
                                  <p:stCondLst>
                                    <p:cond delay="0"/>
                                  </p:stCondLst>
                                  <p:childTnLst>
                                    <p:set>
                                      <p:cBhvr>
                                        <p:cTn id="58" dur="1" fill="hold">
                                          <p:stCondLst>
                                            <p:cond delay="0"/>
                                          </p:stCondLst>
                                        </p:cTn>
                                        <p:tgtEl>
                                          <p:spTgt spid="659464"/>
                                        </p:tgtEl>
                                        <p:attrNameLst>
                                          <p:attrName>style.visibility</p:attrName>
                                        </p:attrNameLst>
                                      </p:cBhvr>
                                      <p:to>
                                        <p:strVal val="visible"/>
                                      </p:to>
                                    </p:set>
                                    <p:animEffect transition="in" filter="wipe(up)">
                                      <p:cBhvr>
                                        <p:cTn id="59" dur="500"/>
                                        <p:tgtEl>
                                          <p:spTgt spid="659464"/>
                                        </p:tgtEl>
                                      </p:cBhvr>
                                    </p:animEffect>
                                  </p:childTnLst>
                                </p:cTn>
                              </p:par>
                            </p:childTnLst>
                          </p:cTn>
                        </p:par>
                        <p:par>
                          <p:cTn id="60" fill="hold">
                            <p:stCondLst>
                              <p:cond delay="500"/>
                            </p:stCondLst>
                            <p:childTnLst>
                              <p:par>
                                <p:cTn id="61" presetID="2" presetClass="entr" presetSubtype="4" fill="hold" grpId="0" nodeType="afterEffect">
                                  <p:stCondLst>
                                    <p:cond delay="0"/>
                                  </p:stCondLst>
                                  <p:childTnLst>
                                    <p:set>
                                      <p:cBhvr>
                                        <p:cTn id="62" dur="1" fill="hold">
                                          <p:stCondLst>
                                            <p:cond delay="0"/>
                                          </p:stCondLst>
                                        </p:cTn>
                                        <p:tgtEl>
                                          <p:spTgt spid="659472"/>
                                        </p:tgtEl>
                                        <p:attrNameLst>
                                          <p:attrName>style.visibility</p:attrName>
                                        </p:attrNameLst>
                                      </p:cBhvr>
                                      <p:to>
                                        <p:strVal val="visible"/>
                                      </p:to>
                                    </p:set>
                                    <p:anim calcmode="lin" valueType="num">
                                      <p:cBhvr additive="base">
                                        <p:cTn id="63" dur="500" fill="hold"/>
                                        <p:tgtEl>
                                          <p:spTgt spid="659472"/>
                                        </p:tgtEl>
                                        <p:attrNameLst>
                                          <p:attrName>ppt_x</p:attrName>
                                        </p:attrNameLst>
                                      </p:cBhvr>
                                      <p:tavLst>
                                        <p:tav tm="0">
                                          <p:val>
                                            <p:strVal val="#ppt_x"/>
                                          </p:val>
                                        </p:tav>
                                        <p:tav tm="100000">
                                          <p:val>
                                            <p:strVal val="#ppt_x"/>
                                          </p:val>
                                        </p:tav>
                                      </p:tavLst>
                                    </p:anim>
                                    <p:anim calcmode="lin" valueType="num">
                                      <p:cBhvr additive="base">
                                        <p:cTn id="64" dur="500" fill="hold"/>
                                        <p:tgtEl>
                                          <p:spTgt spid="65947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9458" grpId="0" animBg="1" autoUpdateAnimBg="0"/>
      <p:bldP spid="659459" grpId="0" animBg="1" autoUpdateAnimBg="0"/>
      <p:bldP spid="659460" grpId="0" animBg="1" autoUpdateAnimBg="0"/>
      <p:bldP spid="659461" grpId="0" animBg="1"/>
      <p:bldP spid="659462" grpId="0" animBg="1"/>
      <p:bldP spid="659463" grpId="0" animBg="1"/>
      <p:bldP spid="659464" grpId="0" animBg="1"/>
      <p:bldP spid="659465" grpId="0" autoUpdateAnimBg="0"/>
      <p:bldP spid="659470" grpId="0" autoUpdateAnimBg="0"/>
      <p:bldP spid="659471" grpId="0" autoUpdateAnimBg="0"/>
      <p:bldP spid="659472" grpId="0" animBg="1"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ChangeArrowheads="1"/>
          </p:cNvSpPr>
          <p:nvPr/>
        </p:nvSpPr>
        <p:spPr bwMode="auto">
          <a:xfrm>
            <a:off x="685800" y="879475"/>
            <a:ext cx="7650163" cy="5129213"/>
          </a:xfrm>
          <a:prstGeom prst="rect">
            <a:avLst/>
          </a:prstGeom>
          <a:noFill/>
          <a:ln w="9525">
            <a:noFill/>
            <a:miter lim="800000"/>
            <a:headEnd/>
            <a:tailEnd/>
          </a:ln>
        </p:spPr>
        <p:txBody>
          <a:bodyPr anchor="ctr">
            <a:spAutoFit/>
          </a:bodyPr>
          <a:lstStyle/>
          <a:p>
            <a:endParaRPr lang="zh-CN" altLang="en-US"/>
          </a:p>
        </p:txBody>
      </p:sp>
      <p:sp>
        <p:nvSpPr>
          <p:cNvPr id="661507" name="Rectangle 3"/>
          <p:cNvSpPr>
            <a:spLocks noChangeArrowheads="1"/>
          </p:cNvSpPr>
          <p:nvPr/>
        </p:nvSpPr>
        <p:spPr bwMode="auto">
          <a:xfrm>
            <a:off x="647700" y="2133600"/>
            <a:ext cx="838200" cy="3048000"/>
          </a:xfrm>
          <a:prstGeom prst="rect">
            <a:avLst/>
          </a:prstGeom>
          <a:solidFill>
            <a:srgbClr val="FFFF99"/>
          </a:solidFill>
          <a:ln w="57150">
            <a:solidFill>
              <a:srgbClr val="009900"/>
            </a:solidFill>
            <a:miter lim="800000"/>
            <a:headEnd/>
            <a:tailEnd/>
          </a:ln>
          <a:effectLst>
            <a:outerShdw dist="107763" dir="18900000" algn="ctr" rotWithShape="0">
              <a:schemeClr val="bg2"/>
            </a:outerShdw>
          </a:effectLst>
        </p:spPr>
        <p:txBody>
          <a:bodyPr anchor="ctr"/>
          <a:lstStyle/>
          <a:p>
            <a:pPr>
              <a:spcBef>
                <a:spcPct val="0"/>
              </a:spcBef>
              <a:defRPr/>
            </a:pPr>
            <a:r>
              <a:rPr lang="zh-CN" altLang="en-US" sz="3600" b="1">
                <a:latin typeface="隶书" pitchFamily="49" charset="-122"/>
                <a:ea typeface="隶书" pitchFamily="49" charset="-122"/>
              </a:rPr>
              <a:t>商</a:t>
            </a:r>
            <a:br>
              <a:rPr lang="zh-CN" altLang="en-US" sz="3600" b="1">
                <a:latin typeface="隶书" pitchFamily="49" charset="-122"/>
                <a:ea typeface="隶书" pitchFamily="49" charset="-122"/>
              </a:rPr>
            </a:br>
            <a:r>
              <a:rPr lang="zh-CN" altLang="en-US" sz="3600" b="1">
                <a:latin typeface="隶书" pitchFamily="49" charset="-122"/>
                <a:ea typeface="隶书" pitchFamily="49" charset="-122"/>
              </a:rPr>
              <a:t>品</a:t>
            </a:r>
            <a:br>
              <a:rPr lang="zh-CN" altLang="en-US" sz="3600" b="1">
                <a:latin typeface="隶书" pitchFamily="49" charset="-122"/>
                <a:ea typeface="隶书" pitchFamily="49" charset="-122"/>
              </a:rPr>
            </a:br>
            <a:r>
              <a:rPr lang="zh-CN" altLang="en-US" sz="3600" b="1">
                <a:latin typeface="隶书" pitchFamily="49" charset="-122"/>
                <a:ea typeface="隶书" pitchFamily="49" charset="-122"/>
              </a:rPr>
              <a:t>二</a:t>
            </a:r>
            <a:br>
              <a:rPr lang="zh-CN" altLang="en-US" sz="3600" b="1">
                <a:latin typeface="隶书" pitchFamily="49" charset="-122"/>
                <a:ea typeface="隶书" pitchFamily="49" charset="-122"/>
              </a:rPr>
            </a:br>
            <a:r>
              <a:rPr lang="zh-CN" altLang="en-US" sz="3600" b="1">
                <a:latin typeface="隶书" pitchFamily="49" charset="-122"/>
                <a:ea typeface="隶书" pitchFamily="49" charset="-122"/>
              </a:rPr>
              <a:t>因</a:t>
            </a:r>
            <a:br>
              <a:rPr lang="zh-CN" altLang="en-US" sz="3600" b="1">
                <a:latin typeface="隶书" pitchFamily="49" charset="-122"/>
                <a:ea typeface="隶书" pitchFamily="49" charset="-122"/>
              </a:rPr>
            </a:br>
            <a:r>
              <a:rPr lang="zh-CN" altLang="en-US" sz="3600" b="1">
                <a:latin typeface="隶书" pitchFamily="49" charset="-122"/>
                <a:ea typeface="隶书" pitchFamily="49" charset="-122"/>
              </a:rPr>
              <a:t>素</a:t>
            </a:r>
          </a:p>
        </p:txBody>
      </p:sp>
      <p:sp>
        <p:nvSpPr>
          <p:cNvPr id="49156" name="Line 4"/>
          <p:cNvSpPr>
            <a:spLocks noChangeShapeType="1"/>
          </p:cNvSpPr>
          <p:nvPr/>
        </p:nvSpPr>
        <p:spPr bwMode="auto">
          <a:xfrm>
            <a:off x="1485900" y="3733800"/>
            <a:ext cx="533400" cy="0"/>
          </a:xfrm>
          <a:prstGeom prst="line">
            <a:avLst/>
          </a:prstGeom>
          <a:noFill/>
          <a:ln w="57150">
            <a:solidFill>
              <a:srgbClr val="009900"/>
            </a:solidFill>
            <a:round/>
            <a:headEnd/>
            <a:tailEnd/>
          </a:ln>
        </p:spPr>
        <p:txBody>
          <a:bodyPr/>
          <a:lstStyle/>
          <a:p>
            <a:endParaRPr lang="zh-CN" altLang="en-US"/>
          </a:p>
        </p:txBody>
      </p:sp>
      <p:sp>
        <p:nvSpPr>
          <p:cNvPr id="49157" name="Line 5"/>
          <p:cNvSpPr>
            <a:spLocks noChangeShapeType="1"/>
          </p:cNvSpPr>
          <p:nvPr/>
        </p:nvSpPr>
        <p:spPr bwMode="auto">
          <a:xfrm>
            <a:off x="2019300" y="2133600"/>
            <a:ext cx="0" cy="3276600"/>
          </a:xfrm>
          <a:prstGeom prst="line">
            <a:avLst/>
          </a:prstGeom>
          <a:noFill/>
          <a:ln w="57150">
            <a:solidFill>
              <a:srgbClr val="009900"/>
            </a:solidFill>
            <a:round/>
            <a:headEnd/>
            <a:tailEnd/>
          </a:ln>
        </p:spPr>
        <p:txBody>
          <a:bodyPr/>
          <a:lstStyle/>
          <a:p>
            <a:endParaRPr lang="zh-CN" altLang="en-US"/>
          </a:p>
        </p:txBody>
      </p:sp>
      <p:sp>
        <p:nvSpPr>
          <p:cNvPr id="49158" name="Line 6"/>
          <p:cNvSpPr>
            <a:spLocks noChangeShapeType="1"/>
          </p:cNvSpPr>
          <p:nvPr/>
        </p:nvSpPr>
        <p:spPr bwMode="auto">
          <a:xfrm>
            <a:off x="2019300" y="2133600"/>
            <a:ext cx="685800" cy="0"/>
          </a:xfrm>
          <a:prstGeom prst="line">
            <a:avLst/>
          </a:prstGeom>
          <a:noFill/>
          <a:ln w="57150">
            <a:solidFill>
              <a:srgbClr val="009900"/>
            </a:solidFill>
            <a:round/>
            <a:headEnd/>
            <a:tailEnd/>
          </a:ln>
        </p:spPr>
        <p:txBody>
          <a:bodyPr/>
          <a:lstStyle/>
          <a:p>
            <a:endParaRPr lang="zh-CN" altLang="en-US"/>
          </a:p>
        </p:txBody>
      </p:sp>
      <p:sp>
        <p:nvSpPr>
          <p:cNvPr id="49159" name="Line 7"/>
          <p:cNvSpPr>
            <a:spLocks noChangeShapeType="1"/>
          </p:cNvSpPr>
          <p:nvPr/>
        </p:nvSpPr>
        <p:spPr bwMode="auto">
          <a:xfrm>
            <a:off x="2019300" y="5410200"/>
            <a:ext cx="685800" cy="0"/>
          </a:xfrm>
          <a:prstGeom prst="line">
            <a:avLst/>
          </a:prstGeom>
          <a:noFill/>
          <a:ln w="57150">
            <a:solidFill>
              <a:srgbClr val="009900"/>
            </a:solidFill>
            <a:round/>
            <a:headEnd/>
            <a:tailEnd/>
          </a:ln>
        </p:spPr>
        <p:txBody>
          <a:bodyPr/>
          <a:lstStyle/>
          <a:p>
            <a:endParaRPr lang="zh-CN" altLang="en-US"/>
          </a:p>
        </p:txBody>
      </p:sp>
      <p:sp>
        <p:nvSpPr>
          <p:cNvPr id="661512" name="Rectangle 8"/>
          <p:cNvSpPr>
            <a:spLocks noChangeArrowheads="1"/>
          </p:cNvSpPr>
          <p:nvPr/>
        </p:nvSpPr>
        <p:spPr bwMode="auto">
          <a:xfrm>
            <a:off x="2628900" y="1828800"/>
            <a:ext cx="2133600" cy="685800"/>
          </a:xfrm>
          <a:prstGeom prst="rect">
            <a:avLst/>
          </a:prstGeom>
          <a:gradFill rotWithShape="0">
            <a:gsLst>
              <a:gs pos="0">
                <a:srgbClr val="FFCC00"/>
              </a:gs>
              <a:gs pos="50000">
                <a:srgbClr val="FFFFFF"/>
              </a:gs>
              <a:gs pos="100000">
                <a:srgbClr val="FFCC00"/>
              </a:gs>
            </a:gsLst>
            <a:lin ang="18900000" scaled="1"/>
          </a:gradFill>
          <a:ln w="57150">
            <a:solidFill>
              <a:srgbClr val="009900"/>
            </a:solidFill>
            <a:miter lim="800000"/>
            <a:headEnd/>
            <a:tailEnd/>
          </a:ln>
          <a:effectLst>
            <a:outerShdw dist="107763" dir="18900000" algn="ctr" rotWithShape="0">
              <a:schemeClr val="bg2"/>
            </a:outerShdw>
          </a:effectLst>
        </p:spPr>
        <p:txBody>
          <a:bodyPr wrap="none" anchor="ctr"/>
          <a:lstStyle/>
          <a:p>
            <a:pPr>
              <a:spcBef>
                <a:spcPct val="0"/>
              </a:spcBef>
              <a:defRPr/>
            </a:pPr>
            <a:r>
              <a:rPr lang="zh-CN" altLang="en-US" sz="4000" b="1">
                <a:latin typeface="隶书" pitchFamily="49" charset="-122"/>
                <a:ea typeface="隶书" pitchFamily="49" charset="-122"/>
              </a:rPr>
              <a:t>使用价值</a:t>
            </a:r>
          </a:p>
        </p:txBody>
      </p:sp>
      <p:sp>
        <p:nvSpPr>
          <p:cNvPr id="661513" name="Rectangle 9"/>
          <p:cNvSpPr>
            <a:spLocks noChangeArrowheads="1"/>
          </p:cNvSpPr>
          <p:nvPr/>
        </p:nvSpPr>
        <p:spPr bwMode="auto">
          <a:xfrm>
            <a:off x="2705100" y="5029200"/>
            <a:ext cx="1828800" cy="685800"/>
          </a:xfrm>
          <a:prstGeom prst="rect">
            <a:avLst/>
          </a:prstGeom>
          <a:gradFill rotWithShape="0">
            <a:gsLst>
              <a:gs pos="0">
                <a:srgbClr val="FFCC00"/>
              </a:gs>
              <a:gs pos="50000">
                <a:srgbClr val="FFFFFF"/>
              </a:gs>
              <a:gs pos="100000">
                <a:srgbClr val="FFCC00"/>
              </a:gs>
            </a:gsLst>
            <a:lin ang="18900000" scaled="1"/>
          </a:gradFill>
          <a:ln w="57150">
            <a:solidFill>
              <a:srgbClr val="009900"/>
            </a:solidFill>
            <a:miter lim="800000"/>
            <a:headEnd/>
            <a:tailEnd/>
          </a:ln>
          <a:effectLst>
            <a:outerShdw dist="107763" dir="18900000" algn="ctr" rotWithShape="0">
              <a:schemeClr val="bg2"/>
            </a:outerShdw>
          </a:effectLst>
        </p:spPr>
        <p:txBody>
          <a:bodyPr wrap="none" anchor="ctr"/>
          <a:lstStyle/>
          <a:p>
            <a:pPr>
              <a:spcBef>
                <a:spcPct val="0"/>
              </a:spcBef>
              <a:defRPr/>
            </a:pPr>
            <a:r>
              <a:rPr lang="zh-CN" altLang="en-US" sz="4000" b="1">
                <a:latin typeface="隶书" pitchFamily="49" charset="-122"/>
                <a:ea typeface="隶书" pitchFamily="49" charset="-122"/>
              </a:rPr>
              <a:t>价  值</a:t>
            </a:r>
          </a:p>
        </p:txBody>
      </p:sp>
      <p:sp>
        <p:nvSpPr>
          <p:cNvPr id="49162" name="Line 10"/>
          <p:cNvSpPr>
            <a:spLocks noChangeShapeType="1"/>
          </p:cNvSpPr>
          <p:nvPr/>
        </p:nvSpPr>
        <p:spPr bwMode="auto">
          <a:xfrm>
            <a:off x="3390900" y="2667000"/>
            <a:ext cx="0" cy="533400"/>
          </a:xfrm>
          <a:prstGeom prst="line">
            <a:avLst/>
          </a:prstGeom>
          <a:noFill/>
          <a:ln w="57150" cap="rnd">
            <a:solidFill>
              <a:srgbClr val="990000"/>
            </a:solidFill>
            <a:prstDash val="sysDot"/>
            <a:round/>
            <a:headEnd/>
            <a:tailEnd/>
          </a:ln>
        </p:spPr>
        <p:txBody>
          <a:bodyPr lIns="270000"/>
          <a:lstStyle/>
          <a:p>
            <a:endParaRPr lang="zh-CN" altLang="en-US"/>
          </a:p>
        </p:txBody>
      </p:sp>
      <p:sp>
        <p:nvSpPr>
          <p:cNvPr id="49163" name="Rectangle 11"/>
          <p:cNvSpPr>
            <a:spLocks noChangeArrowheads="1"/>
          </p:cNvSpPr>
          <p:nvPr/>
        </p:nvSpPr>
        <p:spPr bwMode="auto">
          <a:xfrm>
            <a:off x="2552700" y="3200400"/>
            <a:ext cx="1905000" cy="762000"/>
          </a:xfrm>
          <a:prstGeom prst="rect">
            <a:avLst/>
          </a:prstGeom>
          <a:noFill/>
          <a:ln w="57150">
            <a:solidFill>
              <a:srgbClr val="990000"/>
            </a:solidFill>
            <a:prstDash val="dash"/>
            <a:miter lim="800000"/>
            <a:headEnd/>
            <a:tailEnd/>
          </a:ln>
        </p:spPr>
        <p:txBody>
          <a:bodyPr wrap="none" anchor="ctr"/>
          <a:lstStyle/>
          <a:p>
            <a:pPr>
              <a:spcBef>
                <a:spcPct val="0"/>
              </a:spcBef>
            </a:pPr>
            <a:r>
              <a:rPr lang="zh-CN" altLang="en-US" sz="3600" b="1">
                <a:solidFill>
                  <a:srgbClr val="FF0000"/>
                </a:solidFill>
                <a:latin typeface="宋体" pitchFamily="2" charset="-122"/>
              </a:rPr>
              <a:t>交换价值</a:t>
            </a:r>
          </a:p>
        </p:txBody>
      </p:sp>
      <p:sp>
        <p:nvSpPr>
          <p:cNvPr id="49164" name="Rectangle 12"/>
          <p:cNvSpPr>
            <a:spLocks noChangeArrowheads="1"/>
          </p:cNvSpPr>
          <p:nvPr/>
        </p:nvSpPr>
        <p:spPr bwMode="auto">
          <a:xfrm>
            <a:off x="1763713" y="476250"/>
            <a:ext cx="4876800" cy="641350"/>
          </a:xfrm>
          <a:prstGeom prst="rect">
            <a:avLst/>
          </a:prstGeom>
          <a:noFill/>
          <a:ln w="9525">
            <a:noFill/>
            <a:miter lim="800000"/>
            <a:headEnd/>
            <a:tailEnd/>
          </a:ln>
        </p:spPr>
        <p:txBody>
          <a:bodyPr>
            <a:spAutoFit/>
          </a:bodyPr>
          <a:lstStyle/>
          <a:p>
            <a:r>
              <a:rPr lang="zh-CN" altLang="en-US" sz="3600">
                <a:latin typeface="黑体" pitchFamily="49" charset="-122"/>
                <a:ea typeface="黑体" pitchFamily="49" charset="-122"/>
              </a:rPr>
              <a:t>商品的二因素</a:t>
            </a:r>
          </a:p>
        </p:txBody>
      </p:sp>
      <p:sp>
        <p:nvSpPr>
          <p:cNvPr id="49165" name="AutoShape 13"/>
          <p:cNvSpPr>
            <a:spLocks/>
          </p:cNvSpPr>
          <p:nvPr/>
        </p:nvSpPr>
        <p:spPr bwMode="auto">
          <a:xfrm>
            <a:off x="5189538" y="1524000"/>
            <a:ext cx="2960687" cy="1812925"/>
          </a:xfrm>
          <a:prstGeom prst="borderCallout1">
            <a:avLst>
              <a:gd name="adj1" fmla="val 6306"/>
              <a:gd name="adj2" fmla="val -2574"/>
              <a:gd name="adj3" fmla="val 29509"/>
              <a:gd name="adj4" fmla="val -19144"/>
            </a:avLst>
          </a:prstGeom>
          <a:solidFill>
            <a:srgbClr val="F8F4D0"/>
          </a:solidFill>
          <a:ln w="38100">
            <a:solidFill>
              <a:schemeClr val="accent2"/>
            </a:solidFill>
            <a:miter lim="800000"/>
            <a:headEnd/>
            <a:tailEnd/>
          </a:ln>
        </p:spPr>
        <p:txBody>
          <a:bodyPr/>
          <a:lstStyle/>
          <a:p>
            <a:pPr>
              <a:spcBef>
                <a:spcPct val="0"/>
              </a:spcBef>
            </a:pPr>
            <a:r>
              <a:rPr lang="zh-CN" altLang="en-US" sz="2800" b="1">
                <a:solidFill>
                  <a:srgbClr val="CC0000"/>
                </a:solidFill>
                <a:ea typeface="楷体_GB2312" pitchFamily="49" charset="-122"/>
              </a:rPr>
              <a:t>物品能够满足人们某种需要的属性，是商品</a:t>
            </a:r>
            <a:r>
              <a:rPr lang="zh-CN" altLang="en-US" sz="2800" b="1">
                <a:solidFill>
                  <a:srgbClr val="CC0000"/>
                </a:solidFill>
                <a:latin typeface="华文行楷" pitchFamily="2" charset="-122"/>
                <a:ea typeface="楷体_GB2312" pitchFamily="49" charset="-122"/>
              </a:rPr>
              <a:t>的</a:t>
            </a:r>
            <a:r>
              <a:rPr lang="zh-CN" altLang="en-US" sz="2800" b="1">
                <a:solidFill>
                  <a:srgbClr val="FF0000"/>
                </a:solidFill>
                <a:latin typeface="华文行楷" pitchFamily="2" charset="-122"/>
                <a:ea typeface="黑体" pitchFamily="49" charset="-122"/>
              </a:rPr>
              <a:t>自然属性</a:t>
            </a:r>
          </a:p>
        </p:txBody>
      </p:sp>
      <p:sp>
        <p:nvSpPr>
          <p:cNvPr id="661518" name="AutoShape 14"/>
          <p:cNvSpPr>
            <a:spLocks/>
          </p:cNvSpPr>
          <p:nvPr/>
        </p:nvSpPr>
        <p:spPr bwMode="auto">
          <a:xfrm>
            <a:off x="5057775" y="3944938"/>
            <a:ext cx="3101975" cy="1812925"/>
          </a:xfrm>
          <a:prstGeom prst="borderCallout1">
            <a:avLst>
              <a:gd name="adj1" fmla="val 6306"/>
              <a:gd name="adj2" fmla="val -2458"/>
              <a:gd name="adj3" fmla="val 64273"/>
              <a:gd name="adj4" fmla="val -25894"/>
            </a:avLst>
          </a:prstGeom>
          <a:solidFill>
            <a:srgbClr val="F8F4D0"/>
          </a:solidFill>
          <a:ln w="38100">
            <a:solidFill>
              <a:schemeClr val="accent2"/>
            </a:solidFill>
            <a:miter lim="800000"/>
            <a:headEnd/>
            <a:tailEnd/>
          </a:ln>
        </p:spPr>
        <p:txBody>
          <a:bodyPr/>
          <a:lstStyle/>
          <a:p>
            <a:pPr>
              <a:spcBef>
                <a:spcPct val="0"/>
              </a:spcBef>
            </a:pPr>
            <a:r>
              <a:rPr lang="zh-CN" altLang="en-US" sz="2800" b="1">
                <a:solidFill>
                  <a:srgbClr val="CC0000"/>
                </a:solidFill>
                <a:ea typeface="楷体_GB2312" pitchFamily="49" charset="-122"/>
              </a:rPr>
              <a:t>凝结（或物化）在商品中的一般人类劳动，是商品的</a:t>
            </a:r>
            <a:r>
              <a:rPr lang="zh-CN" altLang="en-US" sz="2800" b="1">
                <a:solidFill>
                  <a:srgbClr val="FF0000"/>
                </a:solidFill>
                <a:ea typeface="黑体" pitchFamily="49" charset="-122"/>
              </a:rPr>
              <a:t>社会属性</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61518"/>
                                        </p:tgtEl>
                                        <p:attrNameLst>
                                          <p:attrName>style.visibility</p:attrName>
                                        </p:attrNameLst>
                                      </p:cBhvr>
                                      <p:to>
                                        <p:strVal val="visible"/>
                                      </p:to>
                                    </p:set>
                                    <p:animEffect transition="in" filter="dissolve">
                                      <p:cBhvr>
                                        <p:cTn id="7" dur="500"/>
                                        <p:tgtEl>
                                          <p:spTgt spid="6615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1518" grpId="0" animBg="1"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4"/>
          <p:cNvSpPr>
            <a:spLocks noChangeArrowheads="1"/>
          </p:cNvSpPr>
          <p:nvPr/>
        </p:nvSpPr>
        <p:spPr bwMode="auto">
          <a:xfrm>
            <a:off x="685800" y="879475"/>
            <a:ext cx="7650163" cy="5129213"/>
          </a:xfrm>
          <a:prstGeom prst="rect">
            <a:avLst/>
          </a:prstGeom>
          <a:noFill/>
          <a:ln w="9525">
            <a:noFill/>
            <a:miter lim="800000"/>
            <a:headEnd/>
            <a:tailEnd/>
          </a:ln>
        </p:spPr>
        <p:txBody>
          <a:bodyPr anchor="ctr">
            <a:spAutoFit/>
          </a:bodyPr>
          <a:lstStyle/>
          <a:p>
            <a:endParaRPr lang="zh-CN" altLang="en-US"/>
          </a:p>
        </p:txBody>
      </p:sp>
      <p:sp>
        <p:nvSpPr>
          <p:cNvPr id="716805" name="Rectangle 5"/>
          <p:cNvSpPr>
            <a:spLocks noChangeArrowheads="1"/>
          </p:cNvSpPr>
          <p:nvPr/>
        </p:nvSpPr>
        <p:spPr bwMode="auto">
          <a:xfrm>
            <a:off x="647700" y="2133600"/>
            <a:ext cx="838200" cy="3048000"/>
          </a:xfrm>
          <a:prstGeom prst="rect">
            <a:avLst/>
          </a:prstGeom>
          <a:solidFill>
            <a:srgbClr val="FFFF99"/>
          </a:solidFill>
          <a:ln w="57150">
            <a:solidFill>
              <a:srgbClr val="009900"/>
            </a:solidFill>
            <a:miter lim="800000"/>
            <a:headEnd/>
            <a:tailEnd/>
          </a:ln>
          <a:effectLst>
            <a:outerShdw dist="107763" dir="18900000" algn="ctr" rotWithShape="0">
              <a:schemeClr val="bg2"/>
            </a:outerShdw>
          </a:effectLst>
        </p:spPr>
        <p:txBody>
          <a:bodyPr anchor="ctr"/>
          <a:lstStyle/>
          <a:p>
            <a:pPr>
              <a:spcBef>
                <a:spcPct val="0"/>
              </a:spcBef>
              <a:defRPr/>
            </a:pPr>
            <a:r>
              <a:rPr lang="zh-CN" altLang="en-US" sz="3600" b="1">
                <a:latin typeface="隶书" pitchFamily="49" charset="-122"/>
                <a:ea typeface="隶书" pitchFamily="49" charset="-122"/>
              </a:rPr>
              <a:t>商</a:t>
            </a:r>
            <a:br>
              <a:rPr lang="zh-CN" altLang="en-US" sz="3600" b="1">
                <a:latin typeface="隶书" pitchFamily="49" charset="-122"/>
                <a:ea typeface="隶书" pitchFamily="49" charset="-122"/>
              </a:rPr>
            </a:br>
            <a:r>
              <a:rPr lang="zh-CN" altLang="en-US" sz="3600" b="1">
                <a:latin typeface="隶书" pitchFamily="49" charset="-122"/>
                <a:ea typeface="隶书" pitchFamily="49" charset="-122"/>
              </a:rPr>
              <a:t>品</a:t>
            </a:r>
            <a:br>
              <a:rPr lang="zh-CN" altLang="en-US" sz="3600" b="1">
                <a:latin typeface="隶书" pitchFamily="49" charset="-122"/>
                <a:ea typeface="隶书" pitchFamily="49" charset="-122"/>
              </a:rPr>
            </a:br>
            <a:r>
              <a:rPr lang="zh-CN" altLang="en-US" sz="3600" b="1">
                <a:latin typeface="隶书" pitchFamily="49" charset="-122"/>
                <a:ea typeface="隶书" pitchFamily="49" charset="-122"/>
              </a:rPr>
              <a:t>二</a:t>
            </a:r>
            <a:br>
              <a:rPr lang="zh-CN" altLang="en-US" sz="3600" b="1">
                <a:latin typeface="隶书" pitchFamily="49" charset="-122"/>
                <a:ea typeface="隶书" pitchFamily="49" charset="-122"/>
              </a:rPr>
            </a:br>
            <a:r>
              <a:rPr lang="zh-CN" altLang="en-US" sz="3600" b="1">
                <a:latin typeface="隶书" pitchFamily="49" charset="-122"/>
                <a:ea typeface="隶书" pitchFamily="49" charset="-122"/>
              </a:rPr>
              <a:t>因</a:t>
            </a:r>
            <a:br>
              <a:rPr lang="zh-CN" altLang="en-US" sz="3600" b="1">
                <a:latin typeface="隶书" pitchFamily="49" charset="-122"/>
                <a:ea typeface="隶书" pitchFamily="49" charset="-122"/>
              </a:rPr>
            </a:br>
            <a:r>
              <a:rPr lang="zh-CN" altLang="en-US" sz="3600" b="1">
                <a:latin typeface="隶书" pitchFamily="49" charset="-122"/>
                <a:ea typeface="隶书" pitchFamily="49" charset="-122"/>
              </a:rPr>
              <a:t>素</a:t>
            </a:r>
          </a:p>
        </p:txBody>
      </p:sp>
      <p:sp>
        <p:nvSpPr>
          <p:cNvPr id="50180" name="Line 6"/>
          <p:cNvSpPr>
            <a:spLocks noChangeShapeType="1"/>
          </p:cNvSpPr>
          <p:nvPr/>
        </p:nvSpPr>
        <p:spPr bwMode="auto">
          <a:xfrm>
            <a:off x="1485900" y="3733800"/>
            <a:ext cx="533400" cy="0"/>
          </a:xfrm>
          <a:prstGeom prst="line">
            <a:avLst/>
          </a:prstGeom>
          <a:noFill/>
          <a:ln w="57150">
            <a:solidFill>
              <a:srgbClr val="009900"/>
            </a:solidFill>
            <a:round/>
            <a:headEnd/>
            <a:tailEnd/>
          </a:ln>
        </p:spPr>
        <p:txBody>
          <a:bodyPr/>
          <a:lstStyle/>
          <a:p>
            <a:endParaRPr lang="zh-CN" altLang="en-US"/>
          </a:p>
        </p:txBody>
      </p:sp>
      <p:sp>
        <p:nvSpPr>
          <p:cNvPr id="50181" name="Line 7"/>
          <p:cNvSpPr>
            <a:spLocks noChangeShapeType="1"/>
          </p:cNvSpPr>
          <p:nvPr/>
        </p:nvSpPr>
        <p:spPr bwMode="auto">
          <a:xfrm>
            <a:off x="2019300" y="2133600"/>
            <a:ext cx="0" cy="3276600"/>
          </a:xfrm>
          <a:prstGeom prst="line">
            <a:avLst/>
          </a:prstGeom>
          <a:noFill/>
          <a:ln w="57150">
            <a:solidFill>
              <a:srgbClr val="009900"/>
            </a:solidFill>
            <a:round/>
            <a:headEnd/>
            <a:tailEnd/>
          </a:ln>
        </p:spPr>
        <p:txBody>
          <a:bodyPr/>
          <a:lstStyle/>
          <a:p>
            <a:endParaRPr lang="zh-CN" altLang="en-US"/>
          </a:p>
        </p:txBody>
      </p:sp>
      <p:sp>
        <p:nvSpPr>
          <p:cNvPr id="50182" name="Line 8"/>
          <p:cNvSpPr>
            <a:spLocks noChangeShapeType="1"/>
          </p:cNvSpPr>
          <p:nvPr/>
        </p:nvSpPr>
        <p:spPr bwMode="auto">
          <a:xfrm>
            <a:off x="2019300" y="2133600"/>
            <a:ext cx="685800" cy="0"/>
          </a:xfrm>
          <a:prstGeom prst="line">
            <a:avLst/>
          </a:prstGeom>
          <a:noFill/>
          <a:ln w="57150">
            <a:solidFill>
              <a:srgbClr val="009900"/>
            </a:solidFill>
            <a:round/>
            <a:headEnd/>
            <a:tailEnd/>
          </a:ln>
        </p:spPr>
        <p:txBody>
          <a:bodyPr/>
          <a:lstStyle/>
          <a:p>
            <a:endParaRPr lang="zh-CN" altLang="en-US"/>
          </a:p>
        </p:txBody>
      </p:sp>
      <p:sp>
        <p:nvSpPr>
          <p:cNvPr id="50183" name="Line 9"/>
          <p:cNvSpPr>
            <a:spLocks noChangeShapeType="1"/>
          </p:cNvSpPr>
          <p:nvPr/>
        </p:nvSpPr>
        <p:spPr bwMode="auto">
          <a:xfrm>
            <a:off x="2019300" y="5410200"/>
            <a:ext cx="685800" cy="0"/>
          </a:xfrm>
          <a:prstGeom prst="line">
            <a:avLst/>
          </a:prstGeom>
          <a:noFill/>
          <a:ln w="57150">
            <a:solidFill>
              <a:srgbClr val="009900"/>
            </a:solidFill>
            <a:round/>
            <a:headEnd/>
            <a:tailEnd/>
          </a:ln>
        </p:spPr>
        <p:txBody>
          <a:bodyPr/>
          <a:lstStyle/>
          <a:p>
            <a:endParaRPr lang="zh-CN" altLang="en-US"/>
          </a:p>
        </p:txBody>
      </p:sp>
      <p:sp>
        <p:nvSpPr>
          <p:cNvPr id="716810" name="Rectangle 10"/>
          <p:cNvSpPr>
            <a:spLocks noChangeArrowheads="1"/>
          </p:cNvSpPr>
          <p:nvPr/>
        </p:nvSpPr>
        <p:spPr bwMode="auto">
          <a:xfrm>
            <a:off x="2628900" y="1828800"/>
            <a:ext cx="2133600" cy="685800"/>
          </a:xfrm>
          <a:prstGeom prst="rect">
            <a:avLst/>
          </a:prstGeom>
          <a:gradFill rotWithShape="0">
            <a:gsLst>
              <a:gs pos="0">
                <a:srgbClr val="FFCC00"/>
              </a:gs>
              <a:gs pos="50000">
                <a:srgbClr val="FFFFFF"/>
              </a:gs>
              <a:gs pos="100000">
                <a:srgbClr val="FFCC00"/>
              </a:gs>
            </a:gsLst>
            <a:lin ang="18900000" scaled="1"/>
          </a:gradFill>
          <a:ln w="57150">
            <a:solidFill>
              <a:srgbClr val="009900"/>
            </a:solidFill>
            <a:miter lim="800000"/>
            <a:headEnd/>
            <a:tailEnd/>
          </a:ln>
          <a:effectLst>
            <a:outerShdw dist="107763" dir="18900000" algn="ctr" rotWithShape="0">
              <a:schemeClr val="bg2"/>
            </a:outerShdw>
          </a:effectLst>
        </p:spPr>
        <p:txBody>
          <a:bodyPr wrap="none" anchor="ctr"/>
          <a:lstStyle/>
          <a:p>
            <a:pPr>
              <a:spcBef>
                <a:spcPct val="0"/>
              </a:spcBef>
              <a:defRPr/>
            </a:pPr>
            <a:r>
              <a:rPr lang="zh-CN" altLang="en-US" sz="4000" b="1">
                <a:latin typeface="隶书" pitchFamily="49" charset="-122"/>
                <a:ea typeface="隶书" pitchFamily="49" charset="-122"/>
              </a:rPr>
              <a:t>使用价值</a:t>
            </a:r>
          </a:p>
        </p:txBody>
      </p:sp>
      <p:sp>
        <p:nvSpPr>
          <p:cNvPr id="716811" name="Rectangle 11"/>
          <p:cNvSpPr>
            <a:spLocks noChangeArrowheads="1"/>
          </p:cNvSpPr>
          <p:nvPr/>
        </p:nvSpPr>
        <p:spPr bwMode="auto">
          <a:xfrm>
            <a:off x="2705100" y="5029200"/>
            <a:ext cx="1828800" cy="685800"/>
          </a:xfrm>
          <a:prstGeom prst="rect">
            <a:avLst/>
          </a:prstGeom>
          <a:gradFill rotWithShape="0">
            <a:gsLst>
              <a:gs pos="0">
                <a:srgbClr val="FFCC00"/>
              </a:gs>
              <a:gs pos="50000">
                <a:srgbClr val="FFFFFF"/>
              </a:gs>
              <a:gs pos="100000">
                <a:srgbClr val="FFCC00"/>
              </a:gs>
            </a:gsLst>
            <a:lin ang="18900000" scaled="1"/>
          </a:gradFill>
          <a:ln w="57150">
            <a:solidFill>
              <a:srgbClr val="009900"/>
            </a:solidFill>
            <a:miter lim="800000"/>
            <a:headEnd/>
            <a:tailEnd/>
          </a:ln>
          <a:effectLst>
            <a:outerShdw dist="107763" dir="18900000" algn="ctr" rotWithShape="0">
              <a:schemeClr val="bg2"/>
            </a:outerShdw>
          </a:effectLst>
        </p:spPr>
        <p:txBody>
          <a:bodyPr wrap="none" anchor="ctr"/>
          <a:lstStyle/>
          <a:p>
            <a:pPr>
              <a:spcBef>
                <a:spcPct val="0"/>
              </a:spcBef>
              <a:defRPr/>
            </a:pPr>
            <a:r>
              <a:rPr lang="zh-CN" altLang="en-US" sz="4000" b="1">
                <a:latin typeface="隶书" pitchFamily="49" charset="-122"/>
                <a:ea typeface="隶书" pitchFamily="49" charset="-122"/>
              </a:rPr>
              <a:t>价  值</a:t>
            </a:r>
          </a:p>
        </p:txBody>
      </p:sp>
      <p:sp>
        <p:nvSpPr>
          <p:cNvPr id="50186" name="Line 12"/>
          <p:cNvSpPr>
            <a:spLocks noChangeShapeType="1"/>
          </p:cNvSpPr>
          <p:nvPr/>
        </p:nvSpPr>
        <p:spPr bwMode="auto">
          <a:xfrm>
            <a:off x="3390900" y="2667000"/>
            <a:ext cx="0" cy="533400"/>
          </a:xfrm>
          <a:prstGeom prst="line">
            <a:avLst/>
          </a:prstGeom>
          <a:noFill/>
          <a:ln w="57150" cap="rnd">
            <a:solidFill>
              <a:srgbClr val="990000"/>
            </a:solidFill>
            <a:prstDash val="sysDot"/>
            <a:round/>
            <a:headEnd/>
            <a:tailEnd/>
          </a:ln>
        </p:spPr>
        <p:txBody>
          <a:bodyPr lIns="270000"/>
          <a:lstStyle/>
          <a:p>
            <a:endParaRPr lang="zh-CN" altLang="en-US"/>
          </a:p>
        </p:txBody>
      </p:sp>
      <p:sp>
        <p:nvSpPr>
          <p:cNvPr id="50187" name="Rectangle 13"/>
          <p:cNvSpPr>
            <a:spLocks noChangeArrowheads="1"/>
          </p:cNvSpPr>
          <p:nvPr/>
        </p:nvSpPr>
        <p:spPr bwMode="auto">
          <a:xfrm>
            <a:off x="2552700" y="3200400"/>
            <a:ext cx="1905000" cy="762000"/>
          </a:xfrm>
          <a:prstGeom prst="rect">
            <a:avLst/>
          </a:prstGeom>
          <a:noFill/>
          <a:ln w="57150">
            <a:solidFill>
              <a:srgbClr val="990000"/>
            </a:solidFill>
            <a:prstDash val="dash"/>
            <a:miter lim="800000"/>
            <a:headEnd/>
            <a:tailEnd/>
          </a:ln>
        </p:spPr>
        <p:txBody>
          <a:bodyPr wrap="none" anchor="ctr"/>
          <a:lstStyle/>
          <a:p>
            <a:pPr>
              <a:spcBef>
                <a:spcPct val="0"/>
              </a:spcBef>
            </a:pPr>
            <a:r>
              <a:rPr lang="zh-CN" altLang="en-US" sz="3600" b="1">
                <a:solidFill>
                  <a:srgbClr val="FF0000"/>
                </a:solidFill>
                <a:latin typeface="宋体" pitchFamily="2" charset="-122"/>
              </a:rPr>
              <a:t>交换价值</a:t>
            </a:r>
          </a:p>
        </p:txBody>
      </p:sp>
      <p:sp>
        <p:nvSpPr>
          <p:cNvPr id="50188" name="Rectangle 14"/>
          <p:cNvSpPr>
            <a:spLocks noChangeArrowheads="1"/>
          </p:cNvSpPr>
          <p:nvPr/>
        </p:nvSpPr>
        <p:spPr bwMode="auto">
          <a:xfrm>
            <a:off x="1763713" y="476250"/>
            <a:ext cx="4876800" cy="641350"/>
          </a:xfrm>
          <a:prstGeom prst="rect">
            <a:avLst/>
          </a:prstGeom>
          <a:noFill/>
          <a:ln w="9525">
            <a:noFill/>
            <a:miter lim="800000"/>
            <a:headEnd/>
            <a:tailEnd/>
          </a:ln>
        </p:spPr>
        <p:txBody>
          <a:bodyPr>
            <a:spAutoFit/>
          </a:bodyPr>
          <a:lstStyle/>
          <a:p>
            <a:r>
              <a:rPr lang="zh-CN" altLang="en-US" sz="3600">
                <a:latin typeface="黑体" pitchFamily="49" charset="-122"/>
                <a:ea typeface="黑体" pitchFamily="49" charset="-122"/>
              </a:rPr>
              <a:t>商品的二因素</a:t>
            </a:r>
          </a:p>
        </p:txBody>
      </p:sp>
      <p:sp>
        <p:nvSpPr>
          <p:cNvPr id="716817" name="AutoShape 17" descr="1b052"/>
          <p:cNvSpPr>
            <a:spLocks/>
          </p:cNvSpPr>
          <p:nvPr/>
        </p:nvSpPr>
        <p:spPr bwMode="auto">
          <a:xfrm>
            <a:off x="5441950" y="2146300"/>
            <a:ext cx="2551113" cy="1295400"/>
          </a:xfrm>
          <a:prstGeom prst="borderCallout1">
            <a:avLst>
              <a:gd name="adj1" fmla="val 8824"/>
              <a:gd name="adj2" fmla="val -2986"/>
              <a:gd name="adj3" fmla="val 87745"/>
              <a:gd name="adj4" fmla="val -57375"/>
            </a:avLst>
          </a:prstGeom>
          <a:blipFill dpi="0" rotWithShape="0">
            <a:blip r:embed="rId2" cstate="print"/>
            <a:srcRect/>
            <a:stretch>
              <a:fillRect/>
            </a:stretch>
          </a:blipFill>
          <a:ln w="38100">
            <a:solidFill>
              <a:schemeClr val="accent2"/>
            </a:solidFill>
            <a:miter lim="800000"/>
            <a:headEnd/>
            <a:tailEnd/>
          </a:ln>
        </p:spPr>
        <p:txBody>
          <a:bodyPr/>
          <a:lstStyle/>
          <a:p>
            <a:pPr>
              <a:spcBef>
                <a:spcPct val="0"/>
              </a:spcBef>
            </a:pPr>
            <a:r>
              <a:rPr lang="zh-CN" altLang="en-US" sz="2800" b="1" dirty="0">
                <a:solidFill>
                  <a:srgbClr val="993300"/>
                </a:solidFill>
                <a:latin typeface="隶书" pitchFamily="49" charset="-122"/>
                <a:ea typeface="隶书" pitchFamily="49" charset="-122"/>
              </a:rPr>
              <a:t>价值的表现形式</a:t>
            </a:r>
          </a:p>
        </p:txBody>
      </p:sp>
      <p:sp>
        <p:nvSpPr>
          <p:cNvPr id="716818" name="AutoShape 18" descr="1b052"/>
          <p:cNvSpPr>
            <a:spLocks/>
          </p:cNvSpPr>
          <p:nvPr/>
        </p:nvSpPr>
        <p:spPr bwMode="auto">
          <a:xfrm>
            <a:off x="5449888" y="4114800"/>
            <a:ext cx="2528887" cy="1295400"/>
          </a:xfrm>
          <a:prstGeom prst="borderCallout1">
            <a:avLst>
              <a:gd name="adj1" fmla="val 8824"/>
              <a:gd name="adj2" fmla="val -3014"/>
              <a:gd name="adj3" fmla="val 84069"/>
              <a:gd name="adj4" fmla="val -44255"/>
            </a:avLst>
          </a:prstGeom>
          <a:blipFill dpi="0" rotWithShape="0">
            <a:blip r:embed="rId2" cstate="print"/>
            <a:srcRect/>
            <a:stretch>
              <a:fillRect/>
            </a:stretch>
          </a:blipFill>
          <a:ln w="38100">
            <a:solidFill>
              <a:schemeClr val="accent2"/>
            </a:solidFill>
            <a:miter lim="800000"/>
            <a:headEnd/>
            <a:tailEnd/>
          </a:ln>
        </p:spPr>
        <p:txBody>
          <a:bodyPr/>
          <a:lstStyle/>
          <a:p>
            <a:pPr>
              <a:spcBef>
                <a:spcPct val="0"/>
              </a:spcBef>
            </a:pPr>
            <a:r>
              <a:rPr lang="zh-CN" altLang="en-US" sz="2800" b="1">
                <a:solidFill>
                  <a:srgbClr val="993300"/>
                </a:solidFill>
                <a:latin typeface="隶书" pitchFamily="49" charset="-122"/>
                <a:ea typeface="隶书" pitchFamily="49" charset="-122"/>
              </a:rPr>
              <a:t>交换价值的基础或内容</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16817"/>
                                        </p:tgtEl>
                                        <p:attrNameLst>
                                          <p:attrName>style.visibility</p:attrName>
                                        </p:attrNameLst>
                                      </p:cBhvr>
                                      <p:to>
                                        <p:strVal val="visible"/>
                                      </p:to>
                                    </p:set>
                                    <p:animEffect transition="in" filter="dissolve">
                                      <p:cBhvr>
                                        <p:cTn id="7" dur="500"/>
                                        <p:tgtEl>
                                          <p:spTgt spid="71681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16818"/>
                                        </p:tgtEl>
                                        <p:attrNameLst>
                                          <p:attrName>style.visibility</p:attrName>
                                        </p:attrNameLst>
                                      </p:cBhvr>
                                      <p:to>
                                        <p:strVal val="visible"/>
                                      </p:to>
                                    </p:set>
                                    <p:animEffect transition="in" filter="dissolve">
                                      <p:cBhvr>
                                        <p:cTn id="12" dur="500"/>
                                        <p:tgtEl>
                                          <p:spTgt spid="7168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17" grpId="0" animBg="1" autoUpdateAnimBg="0"/>
      <p:bldP spid="716818" grpId="0" animBg="1" autoUpdateAnimBg="0"/>
    </p:bldLst>
  </p:timing>
</p:sld>
</file>

<file path=ppt/theme/theme1.xml><?xml version="1.0" encoding="utf-8"?>
<a:theme xmlns:a="http://schemas.openxmlformats.org/drawingml/2006/main" name="主题1">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主题1" id="{AC577F8A-61C0-40E3-82B3-58E3B08B0071}" vid="{0E7C4309-03EF-427F-A4B9-EC54E89A198C}"/>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主题1</Template>
  <TotalTime>196</TotalTime>
  <Words>5597</Words>
  <Application>Microsoft Office PowerPoint</Application>
  <PresentationFormat>全屏显示(4:3)</PresentationFormat>
  <Paragraphs>541</Paragraphs>
  <Slides>59</Slides>
  <Notes>7</Notes>
  <HiddenSlides>1</HiddenSlides>
  <MMClips>0</MMClips>
  <ScaleCrop>false</ScaleCrop>
  <HeadingPairs>
    <vt:vector size="4" baseType="variant">
      <vt:variant>
        <vt:lpstr>主题</vt:lpstr>
      </vt:variant>
      <vt:variant>
        <vt:i4>1</vt:i4>
      </vt:variant>
      <vt:variant>
        <vt:lpstr>幻灯片标题</vt:lpstr>
      </vt:variant>
      <vt:variant>
        <vt:i4>59</vt:i4>
      </vt:variant>
    </vt:vector>
  </HeadingPairs>
  <TitlesOfParts>
    <vt:vector size="60" baseType="lpstr">
      <vt:lpstr>主题1</vt:lpstr>
      <vt:lpstr>马克思主义政治经济学</vt:lpstr>
      <vt:lpstr>幻灯片 2</vt:lpstr>
      <vt:lpstr>幻灯片 3</vt:lpstr>
      <vt:lpstr>幻灯片 4</vt:lpstr>
      <vt:lpstr>幻灯片 5</vt:lpstr>
      <vt:lpstr>幻灯片 6</vt:lpstr>
      <vt:lpstr>幻灯片 7</vt:lpstr>
      <vt:lpstr>幻灯片 8</vt:lpstr>
      <vt:lpstr>幻灯片 9</vt:lpstr>
      <vt:lpstr>幻灯片 10</vt:lpstr>
      <vt:lpstr>幻灯片 11</vt:lpstr>
      <vt:lpstr>价值量</vt:lpstr>
      <vt:lpstr>幻灯片 13</vt:lpstr>
      <vt:lpstr>幻灯片 14</vt:lpstr>
      <vt:lpstr>幻灯片 15</vt:lpstr>
      <vt:lpstr>幻灯片 16</vt:lpstr>
      <vt:lpstr>幻灯片 17</vt:lpstr>
      <vt:lpstr>幻灯片 18</vt:lpstr>
      <vt:lpstr>幻灯片 19</vt:lpstr>
      <vt:lpstr>幻灯片 20</vt:lpstr>
      <vt:lpstr>幻灯片 21</vt:lpstr>
      <vt:lpstr>二、剩余价值是资本主义生产方式的绝对规律 （一）剩余价值的生产过程及资本的不同部分在剩余价值生产中的作用</vt:lpstr>
      <vt:lpstr> 1.资本主义的生产过程</vt:lpstr>
      <vt:lpstr>幻灯片 24</vt:lpstr>
      <vt:lpstr>幻灯片 25</vt:lpstr>
      <vt:lpstr>幻灯片 26</vt:lpstr>
      <vt:lpstr>幻灯片 27</vt:lpstr>
      <vt:lpstr>幻灯片 28</vt:lpstr>
      <vt:lpstr>幻灯片 29</vt:lpstr>
      <vt:lpstr>２.资本的本质</vt:lpstr>
      <vt:lpstr>２.资本的本质</vt:lpstr>
      <vt:lpstr>幻灯片 32</vt:lpstr>
      <vt:lpstr> ３.不变资本与可变资本</vt:lpstr>
      <vt:lpstr>幻灯片 34</vt:lpstr>
      <vt:lpstr> ３.不变资本与可变资本</vt:lpstr>
      <vt:lpstr> ４.剩余价值率</vt:lpstr>
      <vt:lpstr>(二) 生产剩余价值的两种基本方法</vt:lpstr>
      <vt:lpstr> １.绝对剩余价值的生产</vt:lpstr>
      <vt:lpstr> ２.相对剩余价值的生产</vt:lpstr>
      <vt:lpstr> ２.相对剩余价值的生产</vt:lpstr>
      <vt:lpstr>幻灯片 41</vt:lpstr>
      <vt:lpstr>生产自动化条件下剩余价值的源泉发生变化了吗？</vt:lpstr>
      <vt:lpstr>三、资本主义的内在矛盾决定了资本主义必然被社会主义所代替</vt:lpstr>
      <vt:lpstr>私有制商品经济的基本矛盾</vt:lpstr>
      <vt:lpstr>幻灯片 45</vt:lpstr>
      <vt:lpstr>幻灯片 46</vt:lpstr>
      <vt:lpstr>幻灯片 47</vt:lpstr>
      <vt:lpstr>幻灯片 48</vt:lpstr>
      <vt:lpstr>次贷危机</vt:lpstr>
      <vt:lpstr>危机原因分析：</vt:lpstr>
      <vt:lpstr>马克思主义的观点：</vt:lpstr>
      <vt:lpstr>三、资本主义的内在矛盾决定了资本主义必然被社会主义所代替</vt:lpstr>
      <vt:lpstr>资本积累：剩余价值的资本化</vt:lpstr>
      <vt:lpstr>幻灯片 54</vt:lpstr>
      <vt:lpstr>幻灯片 55</vt:lpstr>
      <vt:lpstr>幻灯片 56</vt:lpstr>
      <vt:lpstr>幻灯片 57</vt:lpstr>
      <vt:lpstr>资本积累加剧了资本主义的基本矛盾</vt:lpstr>
      <vt:lpstr>三、资本主义的内在矛盾决定了资本主义必然被社会主义所代替</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yuxin</dc:creator>
  <cp:lastModifiedBy>XT365</cp:lastModifiedBy>
  <cp:revision>36</cp:revision>
  <dcterms:created xsi:type="dcterms:W3CDTF">2016-12-12T05:38:03Z</dcterms:created>
  <dcterms:modified xsi:type="dcterms:W3CDTF">2016-12-20T00:58:09Z</dcterms:modified>
</cp:coreProperties>
</file>