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57" r:id="rId3"/>
    <p:sldId id="258" r:id="rId4"/>
    <p:sldId id="259" r:id="rId5"/>
    <p:sldId id="260" r:id="rId6"/>
    <p:sldId id="261" r:id="rId7"/>
    <p:sldId id="262" r:id="rId8"/>
    <p:sldId id="264" r:id="rId9"/>
    <p:sldId id="265" r:id="rId10"/>
    <p:sldId id="266" r:id="rId11"/>
    <p:sldId id="267" r:id="rId12"/>
    <p:sldId id="269" r:id="rId13"/>
    <p:sldId id="270" r:id="rId14"/>
    <p:sldId id="271" r:id="rId15"/>
    <p:sldId id="272" r:id="rId16"/>
    <p:sldId id="273" r:id="rId17"/>
    <p:sldId id="268" r:id="rId18"/>
    <p:sldId id="26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91" r:id="rId35"/>
    <p:sldId id="292" r:id="rId36"/>
    <p:sldId id="290" r:id="rId37"/>
    <p:sldId id="293" r:id="rId38"/>
    <p:sldId id="288" r:id="rId39"/>
    <p:sldId id="340" r:id="rId40"/>
    <p:sldId id="337" r:id="rId41"/>
    <p:sldId id="338" r:id="rId42"/>
    <p:sldId id="339" r:id="rId43"/>
    <p:sldId id="294" r:id="rId44"/>
    <p:sldId id="295" r:id="rId45"/>
    <p:sldId id="296" r:id="rId46"/>
    <p:sldId id="298" r:id="rId47"/>
    <p:sldId id="326" r:id="rId48"/>
    <p:sldId id="327" r:id="rId49"/>
    <p:sldId id="328" r:id="rId50"/>
    <p:sldId id="330" r:id="rId51"/>
    <p:sldId id="329" r:id="rId52"/>
    <p:sldId id="332" r:id="rId53"/>
    <p:sldId id="299" r:id="rId54"/>
    <p:sldId id="325" r:id="rId55"/>
    <p:sldId id="297" r:id="rId56"/>
    <p:sldId id="302" r:id="rId57"/>
    <p:sldId id="331" r:id="rId58"/>
    <p:sldId id="301" r:id="rId59"/>
    <p:sldId id="304" r:id="rId60"/>
    <p:sldId id="306" r:id="rId61"/>
    <p:sldId id="308" r:id="rId62"/>
    <p:sldId id="310" r:id="rId63"/>
    <p:sldId id="311" r:id="rId64"/>
    <p:sldId id="335" r:id="rId65"/>
    <p:sldId id="333" r:id="rId66"/>
    <p:sldId id="334" r:id="rId67"/>
    <p:sldId id="313" r:id="rId68"/>
    <p:sldId id="317" r:id="rId69"/>
    <p:sldId id="318" r:id="rId70"/>
    <p:sldId id="319" r:id="rId71"/>
    <p:sldId id="336" r:id="rId72"/>
    <p:sldId id="314" r:id="rId73"/>
    <p:sldId id="320" r:id="rId74"/>
    <p:sldId id="309" r:id="rId75"/>
    <p:sldId id="321" r:id="rId76"/>
    <p:sldId id="322" r:id="rId77"/>
    <p:sldId id="323"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1" id="{1786DA02-5C60-4079-860E-17C9D2037BFC}">
          <p14:sldIdLst>
            <p14:sldId id="256"/>
            <p14:sldId id="257"/>
            <p14:sldId id="258"/>
            <p14:sldId id="259"/>
            <p14:sldId id="260"/>
            <p14:sldId id="261"/>
            <p14:sldId id="262"/>
            <p14:sldId id="264"/>
            <p14:sldId id="265"/>
            <p14:sldId id="266"/>
            <p14:sldId id="267"/>
            <p14:sldId id="269"/>
            <p14:sldId id="270"/>
            <p14:sldId id="271"/>
            <p14:sldId id="272"/>
            <p14:sldId id="273"/>
            <p14:sldId id="268"/>
            <p14:sldId id="263"/>
            <p14:sldId id="274"/>
            <p14:sldId id="275"/>
            <p14:sldId id="276"/>
            <p14:sldId id="277"/>
            <p14:sldId id="278"/>
            <p14:sldId id="279"/>
            <p14:sldId id="280"/>
            <p14:sldId id="281"/>
            <p14:sldId id="282"/>
            <p14:sldId id="283"/>
            <p14:sldId id="284"/>
            <p14:sldId id="285"/>
            <p14:sldId id="286"/>
            <p14:sldId id="287"/>
            <p14:sldId id="289"/>
            <p14:sldId id="291"/>
            <p14:sldId id="292"/>
            <p14:sldId id="290"/>
            <p14:sldId id="293"/>
            <p14:sldId id="288"/>
            <p14:sldId id="340"/>
            <p14:sldId id="337"/>
            <p14:sldId id="338"/>
            <p14:sldId id="339"/>
          </p14:sldIdLst>
        </p14:section>
        <p14:section name="Section 2" id="{6480388E-C53E-41C0-ACB0-C79DCF63F590}">
          <p14:sldIdLst>
            <p14:sldId id="294"/>
            <p14:sldId id="295"/>
            <p14:sldId id="296"/>
            <p14:sldId id="298"/>
            <p14:sldId id="326"/>
            <p14:sldId id="327"/>
            <p14:sldId id="328"/>
            <p14:sldId id="330"/>
            <p14:sldId id="329"/>
            <p14:sldId id="332"/>
            <p14:sldId id="299"/>
            <p14:sldId id="325"/>
            <p14:sldId id="297"/>
            <p14:sldId id="302"/>
            <p14:sldId id="331"/>
            <p14:sldId id="301"/>
            <p14:sldId id="304"/>
          </p14:sldIdLst>
        </p14:section>
        <p14:section name="Section 3" id="{80F20727-AD57-4B94-A8FC-236457F76A7A}">
          <p14:sldIdLst>
            <p14:sldId id="306"/>
            <p14:sldId id="308"/>
            <p14:sldId id="310"/>
            <p14:sldId id="311"/>
            <p14:sldId id="335"/>
            <p14:sldId id="333"/>
            <p14:sldId id="334"/>
            <p14:sldId id="313"/>
            <p14:sldId id="317"/>
            <p14:sldId id="318"/>
            <p14:sldId id="319"/>
            <p14:sldId id="336"/>
            <p14:sldId id="314"/>
            <p14:sldId id="320"/>
            <p14:sldId id="309"/>
            <p14:sldId id="321"/>
            <p14:sldId id="322"/>
            <p14:sldId id="32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39" autoAdjust="0"/>
  </p:normalViewPr>
  <p:slideViewPr>
    <p:cSldViewPr snapToGrid="0">
      <p:cViewPr varScale="1">
        <p:scale>
          <a:sx n="95" d="100"/>
          <a:sy n="95" d="100"/>
        </p:scale>
        <p:origin x="11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92B40-D27B-43AC-AC3F-C6CE38C4DBA6}" type="datetimeFigureOut">
              <a:rPr lang="en-US" smtClean="0"/>
              <a:t>3/6/2017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868AB-0B84-4A18-8E41-1A2E2AAAD712}" type="slidenum">
              <a:rPr lang="en-US" smtClean="0"/>
              <a:t>‹#›</a:t>
            </a:fld>
            <a:endParaRPr lang="en-US"/>
          </a:p>
        </p:txBody>
      </p:sp>
    </p:spTree>
    <p:extLst>
      <p:ext uri="{BB962C8B-B14F-4D97-AF65-F5344CB8AC3E}">
        <p14:creationId xmlns:p14="http://schemas.microsoft.com/office/powerpoint/2010/main" val="1154249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http://en.wikipedia.org/wiki/Non-uniform_memory_access</a:t>
            </a:r>
          </a:p>
          <a:p>
            <a:r>
              <a:rPr lang="en-US" dirty="0" smtClean="0"/>
              <a:t>Limiting the number of memory accesses provided the key to extracting high performance from a modern computer. For commodity processors, this meant installing an ever-increasing amount of high-speed cache memory and using increasingly sophisticated algorithms to avoid cache misses. But the dramatic increase in size of the operating systems and of the applications run on them has generally overwhelmed these cache-processing improvements. Multi-processor systems without NUMA make the problem considerably worse. Now a system can starve several processors at the same time, notably because only one processor can access the computer's memory at a time.[2]</a:t>
            </a:r>
          </a:p>
          <a:p>
            <a:endParaRPr lang="en-US" dirty="0" smtClean="0"/>
          </a:p>
          <a:p>
            <a:r>
              <a:rPr lang="en-US" dirty="0" smtClean="0"/>
              <a:t>NUMA attempts to address this problem by providing separate memory for each processor, avoiding the performance hit when several processors attempt to address the same memory. For problems involving spread data (common for servers and similar applications), NUMA can improve the performance over a single shared memory by a factor of roughly the number of processors (or separate memory banks).[3] Another approach to addressing this problem, utilized mainly by non-NUMA systems, is the multi-channel memory architecture; multiple memory channels are increasing the number of simultaneous memory accesses.</a:t>
            </a:r>
          </a:p>
          <a:p>
            <a:endParaRPr lang="en-US" dirty="0"/>
          </a:p>
        </p:txBody>
      </p:sp>
      <p:sp>
        <p:nvSpPr>
          <p:cNvPr id="4" name="Slide Number Placeholder 3"/>
          <p:cNvSpPr>
            <a:spLocks noGrp="1"/>
          </p:cNvSpPr>
          <p:nvPr>
            <p:ph type="sldNum" sz="quarter" idx="10"/>
          </p:nvPr>
        </p:nvSpPr>
        <p:spPr/>
        <p:txBody>
          <a:bodyPr/>
          <a:lstStyle/>
          <a:p>
            <a:fld id="{C58868AB-0B84-4A18-8E41-1A2E2AAAD712}" type="slidenum">
              <a:rPr lang="en-US" smtClean="0"/>
              <a:t>7</a:t>
            </a:fld>
            <a:endParaRPr lang="en-US"/>
          </a:p>
        </p:txBody>
      </p:sp>
    </p:spTree>
    <p:extLst>
      <p:ext uri="{BB962C8B-B14F-4D97-AF65-F5344CB8AC3E}">
        <p14:creationId xmlns:p14="http://schemas.microsoft.com/office/powerpoint/2010/main" val="137158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8868AB-0B84-4A18-8E41-1A2E2AAAD712}" type="slidenum">
              <a:rPr lang="en-US" smtClean="0"/>
              <a:t>16</a:t>
            </a:fld>
            <a:endParaRPr lang="en-US"/>
          </a:p>
        </p:txBody>
      </p:sp>
    </p:spTree>
    <p:extLst>
      <p:ext uri="{BB962C8B-B14F-4D97-AF65-F5344CB8AC3E}">
        <p14:creationId xmlns:p14="http://schemas.microsoft.com/office/powerpoint/2010/main" val="1673645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8868AB-0B84-4A18-8E41-1A2E2AAAD712}" type="slidenum">
              <a:rPr lang="en-US" smtClean="0"/>
              <a:t>41</a:t>
            </a:fld>
            <a:endParaRPr lang="en-US"/>
          </a:p>
        </p:txBody>
      </p:sp>
    </p:spTree>
    <p:extLst>
      <p:ext uri="{BB962C8B-B14F-4D97-AF65-F5344CB8AC3E}">
        <p14:creationId xmlns:p14="http://schemas.microsoft.com/office/powerpoint/2010/main" val="537860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8868AB-0B84-4A18-8E41-1A2E2AAAD712}" type="slidenum">
              <a:rPr lang="en-US" smtClean="0"/>
              <a:t>42</a:t>
            </a:fld>
            <a:endParaRPr lang="en-US"/>
          </a:p>
        </p:txBody>
      </p:sp>
    </p:spTree>
    <p:extLst>
      <p:ext uri="{BB962C8B-B14F-4D97-AF65-F5344CB8AC3E}">
        <p14:creationId xmlns:p14="http://schemas.microsoft.com/office/powerpoint/2010/main" val="1343619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GUIDED</a:t>
            </a:r>
          </a:p>
          <a:p>
            <a:r>
              <a:rPr lang="en-US" dirty="0" smtClean="0"/>
              <a:t>The size of the initial block is proportional to: </a:t>
            </a:r>
          </a:p>
          <a:p>
            <a:r>
              <a:rPr lang="en-US" dirty="0" err="1" smtClean="0"/>
              <a:t>number_of_iterations</a:t>
            </a:r>
            <a:r>
              <a:rPr lang="en-US" dirty="0" smtClean="0"/>
              <a:t> / </a:t>
            </a:r>
            <a:r>
              <a:rPr lang="en-US" dirty="0" err="1" smtClean="0"/>
              <a:t>number_of_threads</a:t>
            </a:r>
            <a:endParaRPr lang="en-US" dirty="0" smtClean="0"/>
          </a:p>
          <a:p>
            <a:r>
              <a:rPr lang="en-US" dirty="0" smtClean="0"/>
              <a:t>Subsequent blocks are proportional to </a:t>
            </a:r>
            <a:r>
              <a:rPr lang="en-US" dirty="0" err="1" smtClean="0"/>
              <a:t>number_of_iterations_remaining</a:t>
            </a:r>
            <a:r>
              <a:rPr lang="en-US" dirty="0" smtClean="0"/>
              <a:t> / </a:t>
            </a:r>
            <a:r>
              <a:rPr lang="en-US" dirty="0" err="1" smtClean="0"/>
              <a:t>number_of_threads</a:t>
            </a:r>
            <a:r>
              <a:rPr lang="en-US" dirty="0" smtClean="0"/>
              <a:t> </a:t>
            </a:r>
          </a:p>
          <a:p>
            <a:r>
              <a:rPr lang="en-US" dirty="0" smtClean="0"/>
              <a:t>The chunk parameter defines the minimum block size. </a:t>
            </a:r>
          </a:p>
          <a:p>
            <a:r>
              <a:rPr lang="en-US" dirty="0" smtClean="0"/>
              <a:t>The default chunk size is 1. </a:t>
            </a:r>
            <a:endParaRPr lang="en-US" dirty="0"/>
          </a:p>
        </p:txBody>
      </p:sp>
      <p:sp>
        <p:nvSpPr>
          <p:cNvPr id="4" name="Slide Number Placeholder 3"/>
          <p:cNvSpPr>
            <a:spLocks noGrp="1"/>
          </p:cNvSpPr>
          <p:nvPr>
            <p:ph type="sldNum" sz="quarter" idx="10"/>
          </p:nvPr>
        </p:nvSpPr>
        <p:spPr/>
        <p:txBody>
          <a:bodyPr/>
          <a:lstStyle/>
          <a:p>
            <a:fld id="{C58868AB-0B84-4A18-8E41-1A2E2AAAD712}" type="slidenum">
              <a:rPr lang="en-US" smtClean="0"/>
              <a:t>44</a:t>
            </a:fld>
            <a:endParaRPr lang="en-US"/>
          </a:p>
        </p:txBody>
      </p:sp>
    </p:spTree>
    <p:extLst>
      <p:ext uri="{BB962C8B-B14F-4D97-AF65-F5344CB8AC3E}">
        <p14:creationId xmlns:p14="http://schemas.microsoft.com/office/powerpoint/2010/main" val="269372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there are more threads than sections, some threads will not execute a section and some will. If there are more sections than threads, the implementation defines how the extra sections are executed.</a:t>
            </a:r>
          </a:p>
          <a:p>
            <a:endParaRPr lang="en-US" baseline="0" dirty="0" smtClean="0"/>
          </a:p>
          <a:p>
            <a:r>
              <a:rPr lang="en-US" baseline="0" dirty="0" smtClean="0"/>
              <a:t>It is up to the implementation to decide which threads will execute a section and which thread will not, it can vary from execution to execution.</a:t>
            </a:r>
            <a:endParaRPr lang="en-US" dirty="0"/>
          </a:p>
        </p:txBody>
      </p:sp>
      <p:sp>
        <p:nvSpPr>
          <p:cNvPr id="4" name="Slide Number Placeholder 3"/>
          <p:cNvSpPr>
            <a:spLocks noGrp="1"/>
          </p:cNvSpPr>
          <p:nvPr>
            <p:ph type="sldNum" sz="quarter" idx="10"/>
          </p:nvPr>
        </p:nvSpPr>
        <p:spPr/>
        <p:txBody>
          <a:bodyPr/>
          <a:lstStyle/>
          <a:p>
            <a:fld id="{C58868AB-0B84-4A18-8E41-1A2E2AAAD712}" type="slidenum">
              <a:rPr lang="en-US" smtClean="0"/>
              <a:t>56</a:t>
            </a:fld>
            <a:endParaRPr lang="en-US"/>
          </a:p>
        </p:txBody>
      </p:sp>
    </p:spTree>
    <p:extLst>
      <p:ext uri="{BB962C8B-B14F-4D97-AF65-F5344CB8AC3E}">
        <p14:creationId xmlns:p14="http://schemas.microsoft.com/office/powerpoint/2010/main" val="3009073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there are more threads than sections, some threads will not execute a section and some will. If there are more sections than threads, the implementation defines how the extra sections are executed.</a:t>
            </a:r>
          </a:p>
          <a:p>
            <a:endParaRPr lang="en-US" baseline="0" dirty="0" smtClean="0"/>
          </a:p>
          <a:p>
            <a:r>
              <a:rPr lang="en-US" baseline="0" dirty="0" smtClean="0"/>
              <a:t>It is up to the implementation to decide which threads will execute a section and which thread will not, it can vary from execution to execution.</a:t>
            </a:r>
            <a:endParaRPr lang="en-US" dirty="0"/>
          </a:p>
        </p:txBody>
      </p:sp>
      <p:sp>
        <p:nvSpPr>
          <p:cNvPr id="4" name="Slide Number Placeholder 3"/>
          <p:cNvSpPr>
            <a:spLocks noGrp="1"/>
          </p:cNvSpPr>
          <p:nvPr>
            <p:ph type="sldNum" sz="quarter" idx="10"/>
          </p:nvPr>
        </p:nvSpPr>
        <p:spPr/>
        <p:txBody>
          <a:bodyPr/>
          <a:lstStyle/>
          <a:p>
            <a:fld id="{C58868AB-0B84-4A18-8E41-1A2E2AAAD712}" type="slidenum">
              <a:rPr lang="en-US" smtClean="0"/>
              <a:t>57</a:t>
            </a:fld>
            <a:endParaRPr lang="en-US"/>
          </a:p>
        </p:txBody>
      </p:sp>
    </p:spTree>
    <p:extLst>
      <p:ext uri="{BB962C8B-B14F-4D97-AF65-F5344CB8AC3E}">
        <p14:creationId xmlns:p14="http://schemas.microsoft.com/office/powerpoint/2010/main" val="400526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http://stackoverflow.com/questions/7798010/openmp-atomic-vs-critical</a:t>
            </a:r>
          </a:p>
          <a:p>
            <a:endParaRPr lang="en-US" dirty="0"/>
          </a:p>
        </p:txBody>
      </p:sp>
      <p:sp>
        <p:nvSpPr>
          <p:cNvPr id="4" name="Slide Number Placeholder 3"/>
          <p:cNvSpPr>
            <a:spLocks noGrp="1"/>
          </p:cNvSpPr>
          <p:nvPr>
            <p:ph type="sldNum" sz="quarter" idx="10"/>
          </p:nvPr>
        </p:nvSpPr>
        <p:spPr/>
        <p:txBody>
          <a:bodyPr/>
          <a:lstStyle/>
          <a:p>
            <a:fld id="{C58868AB-0B84-4A18-8E41-1A2E2AAAD712}" type="slidenum">
              <a:rPr lang="en-US" smtClean="0"/>
              <a:t>65</a:t>
            </a:fld>
            <a:endParaRPr lang="en-US"/>
          </a:p>
        </p:txBody>
      </p:sp>
    </p:spTree>
    <p:extLst>
      <p:ext uri="{BB962C8B-B14F-4D97-AF65-F5344CB8AC3E}">
        <p14:creationId xmlns:p14="http://schemas.microsoft.com/office/powerpoint/2010/main" val="3910348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8868AB-0B84-4A18-8E41-1A2E2AAAD712}" type="slidenum">
              <a:rPr lang="en-US" smtClean="0"/>
              <a:t>66</a:t>
            </a:fld>
            <a:endParaRPr lang="en-US"/>
          </a:p>
        </p:txBody>
      </p:sp>
    </p:spTree>
    <p:extLst>
      <p:ext uri="{BB962C8B-B14F-4D97-AF65-F5344CB8AC3E}">
        <p14:creationId xmlns:p14="http://schemas.microsoft.com/office/powerpoint/2010/main" val="2942699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8868AB-0B84-4A18-8E41-1A2E2AAAD712}" type="slidenum">
              <a:rPr lang="en-US" smtClean="0"/>
              <a:t>8</a:t>
            </a:fld>
            <a:endParaRPr lang="en-US"/>
          </a:p>
        </p:txBody>
      </p:sp>
    </p:spTree>
    <p:extLst>
      <p:ext uri="{BB962C8B-B14F-4D97-AF65-F5344CB8AC3E}">
        <p14:creationId xmlns:p14="http://schemas.microsoft.com/office/powerpoint/2010/main" val="1214324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8868AB-0B84-4A18-8E41-1A2E2AAAD712}" type="slidenum">
              <a:rPr lang="en-US" smtClean="0"/>
              <a:t>9</a:t>
            </a:fld>
            <a:endParaRPr lang="en-US"/>
          </a:p>
        </p:txBody>
      </p:sp>
    </p:spTree>
    <p:extLst>
      <p:ext uri="{BB962C8B-B14F-4D97-AF65-F5344CB8AC3E}">
        <p14:creationId xmlns:p14="http://schemas.microsoft.com/office/powerpoint/2010/main" val="4102718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8868AB-0B84-4A18-8E41-1A2E2AAAD712}" type="slidenum">
              <a:rPr lang="en-US" smtClean="0"/>
              <a:t>10</a:t>
            </a:fld>
            <a:endParaRPr lang="en-US"/>
          </a:p>
        </p:txBody>
      </p:sp>
    </p:spTree>
    <p:extLst>
      <p:ext uri="{BB962C8B-B14F-4D97-AF65-F5344CB8AC3E}">
        <p14:creationId xmlns:p14="http://schemas.microsoft.com/office/powerpoint/2010/main" val="4226334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8868AB-0B84-4A18-8E41-1A2E2AAAD712}" type="slidenum">
              <a:rPr lang="en-US" smtClean="0"/>
              <a:t>11</a:t>
            </a:fld>
            <a:endParaRPr lang="en-US"/>
          </a:p>
        </p:txBody>
      </p:sp>
    </p:spTree>
    <p:extLst>
      <p:ext uri="{BB962C8B-B14F-4D97-AF65-F5344CB8AC3E}">
        <p14:creationId xmlns:p14="http://schemas.microsoft.com/office/powerpoint/2010/main" val="3274104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8868AB-0B84-4A18-8E41-1A2E2AAAD712}" type="slidenum">
              <a:rPr lang="en-US" smtClean="0"/>
              <a:t>12</a:t>
            </a:fld>
            <a:endParaRPr lang="en-US"/>
          </a:p>
        </p:txBody>
      </p:sp>
    </p:spTree>
    <p:extLst>
      <p:ext uri="{BB962C8B-B14F-4D97-AF65-F5344CB8AC3E}">
        <p14:creationId xmlns:p14="http://schemas.microsoft.com/office/powerpoint/2010/main" val="1355590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8868AB-0B84-4A18-8E41-1A2E2AAAD712}" type="slidenum">
              <a:rPr lang="en-US" smtClean="0"/>
              <a:t>13</a:t>
            </a:fld>
            <a:endParaRPr lang="en-US"/>
          </a:p>
        </p:txBody>
      </p:sp>
    </p:spTree>
    <p:extLst>
      <p:ext uri="{BB962C8B-B14F-4D97-AF65-F5344CB8AC3E}">
        <p14:creationId xmlns:p14="http://schemas.microsoft.com/office/powerpoint/2010/main" val="3947478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8868AB-0B84-4A18-8E41-1A2E2AAAD712}" type="slidenum">
              <a:rPr lang="en-US" smtClean="0"/>
              <a:t>14</a:t>
            </a:fld>
            <a:endParaRPr lang="en-US"/>
          </a:p>
        </p:txBody>
      </p:sp>
    </p:spTree>
    <p:extLst>
      <p:ext uri="{BB962C8B-B14F-4D97-AF65-F5344CB8AC3E}">
        <p14:creationId xmlns:p14="http://schemas.microsoft.com/office/powerpoint/2010/main" val="2155117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8868AB-0B84-4A18-8E41-1A2E2AAAD712}" type="slidenum">
              <a:rPr lang="en-US" smtClean="0"/>
              <a:t>15</a:t>
            </a:fld>
            <a:endParaRPr lang="en-US"/>
          </a:p>
        </p:txBody>
      </p:sp>
    </p:spTree>
    <p:extLst>
      <p:ext uri="{BB962C8B-B14F-4D97-AF65-F5344CB8AC3E}">
        <p14:creationId xmlns:p14="http://schemas.microsoft.com/office/powerpoint/2010/main" val="77533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D33B72-2E60-4025-965D-87DD39499E5C}"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B3802-4637-4146-A82F-57C16250C6B4}" type="slidenum">
              <a:rPr lang="en-US" smtClean="0"/>
              <a:t>‹#›</a:t>
            </a:fld>
            <a:endParaRPr lang="en-US"/>
          </a:p>
        </p:txBody>
      </p:sp>
    </p:spTree>
    <p:extLst>
      <p:ext uri="{BB962C8B-B14F-4D97-AF65-F5344CB8AC3E}">
        <p14:creationId xmlns:p14="http://schemas.microsoft.com/office/powerpoint/2010/main" val="1963254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D33B72-2E60-4025-965D-87DD39499E5C}"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B3802-4637-4146-A82F-57C16250C6B4}" type="slidenum">
              <a:rPr lang="en-US" smtClean="0"/>
              <a:t>‹#›</a:t>
            </a:fld>
            <a:endParaRPr lang="en-US"/>
          </a:p>
        </p:txBody>
      </p:sp>
    </p:spTree>
    <p:extLst>
      <p:ext uri="{BB962C8B-B14F-4D97-AF65-F5344CB8AC3E}">
        <p14:creationId xmlns:p14="http://schemas.microsoft.com/office/powerpoint/2010/main" val="1726072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D33B72-2E60-4025-965D-87DD39499E5C}"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B3802-4637-4146-A82F-57C16250C6B4}" type="slidenum">
              <a:rPr lang="en-US" smtClean="0"/>
              <a:t>‹#›</a:t>
            </a:fld>
            <a:endParaRPr lang="en-US"/>
          </a:p>
        </p:txBody>
      </p:sp>
    </p:spTree>
    <p:extLst>
      <p:ext uri="{BB962C8B-B14F-4D97-AF65-F5344CB8AC3E}">
        <p14:creationId xmlns:p14="http://schemas.microsoft.com/office/powerpoint/2010/main" val="2832252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D33B72-2E60-4025-965D-87DD39499E5C}"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B3802-4637-4146-A82F-57C16250C6B4}" type="slidenum">
              <a:rPr lang="en-US" smtClean="0"/>
              <a:t>‹#›</a:t>
            </a:fld>
            <a:endParaRPr lang="en-US"/>
          </a:p>
        </p:txBody>
      </p:sp>
    </p:spTree>
    <p:extLst>
      <p:ext uri="{BB962C8B-B14F-4D97-AF65-F5344CB8AC3E}">
        <p14:creationId xmlns:p14="http://schemas.microsoft.com/office/powerpoint/2010/main" val="141928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D33B72-2E60-4025-965D-87DD39499E5C}"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B3802-4637-4146-A82F-57C16250C6B4}" type="slidenum">
              <a:rPr lang="en-US" smtClean="0"/>
              <a:t>‹#›</a:t>
            </a:fld>
            <a:endParaRPr lang="en-US"/>
          </a:p>
        </p:txBody>
      </p:sp>
    </p:spTree>
    <p:extLst>
      <p:ext uri="{BB962C8B-B14F-4D97-AF65-F5344CB8AC3E}">
        <p14:creationId xmlns:p14="http://schemas.microsoft.com/office/powerpoint/2010/main" val="1019659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D33B72-2E60-4025-965D-87DD39499E5C}" type="datetimeFigureOut">
              <a:rPr lang="en-US"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B3802-4637-4146-A82F-57C16250C6B4}" type="slidenum">
              <a:rPr lang="en-US" smtClean="0"/>
              <a:t>‹#›</a:t>
            </a:fld>
            <a:endParaRPr lang="en-US"/>
          </a:p>
        </p:txBody>
      </p:sp>
    </p:spTree>
    <p:extLst>
      <p:ext uri="{BB962C8B-B14F-4D97-AF65-F5344CB8AC3E}">
        <p14:creationId xmlns:p14="http://schemas.microsoft.com/office/powerpoint/2010/main" val="1134976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D33B72-2E60-4025-965D-87DD39499E5C}" type="datetimeFigureOut">
              <a:rPr lang="en-US" smtClean="0"/>
              <a:t>3/6/2017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6B3802-4637-4146-A82F-57C16250C6B4}" type="slidenum">
              <a:rPr lang="en-US" smtClean="0"/>
              <a:t>‹#›</a:t>
            </a:fld>
            <a:endParaRPr lang="en-US"/>
          </a:p>
        </p:txBody>
      </p:sp>
    </p:spTree>
    <p:extLst>
      <p:ext uri="{BB962C8B-B14F-4D97-AF65-F5344CB8AC3E}">
        <p14:creationId xmlns:p14="http://schemas.microsoft.com/office/powerpoint/2010/main" val="2167802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D33B72-2E60-4025-965D-87DD39499E5C}" type="datetimeFigureOut">
              <a:rPr lang="en-US" smtClean="0"/>
              <a:t>3/6/2017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6B3802-4637-4146-A82F-57C16250C6B4}" type="slidenum">
              <a:rPr lang="en-US" smtClean="0"/>
              <a:t>‹#›</a:t>
            </a:fld>
            <a:endParaRPr lang="en-US"/>
          </a:p>
        </p:txBody>
      </p:sp>
    </p:spTree>
    <p:extLst>
      <p:ext uri="{BB962C8B-B14F-4D97-AF65-F5344CB8AC3E}">
        <p14:creationId xmlns:p14="http://schemas.microsoft.com/office/powerpoint/2010/main" val="2188051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D33B72-2E60-4025-965D-87DD39499E5C}" type="datetimeFigureOut">
              <a:rPr lang="en-US" smtClean="0"/>
              <a:t>3/6/2017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6B3802-4637-4146-A82F-57C16250C6B4}" type="slidenum">
              <a:rPr lang="en-US" smtClean="0"/>
              <a:t>‹#›</a:t>
            </a:fld>
            <a:endParaRPr lang="en-US"/>
          </a:p>
        </p:txBody>
      </p:sp>
    </p:spTree>
    <p:extLst>
      <p:ext uri="{BB962C8B-B14F-4D97-AF65-F5344CB8AC3E}">
        <p14:creationId xmlns:p14="http://schemas.microsoft.com/office/powerpoint/2010/main" val="20648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D33B72-2E60-4025-965D-87DD39499E5C}" type="datetimeFigureOut">
              <a:rPr lang="en-US"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B3802-4637-4146-A82F-57C16250C6B4}" type="slidenum">
              <a:rPr lang="en-US" smtClean="0"/>
              <a:t>‹#›</a:t>
            </a:fld>
            <a:endParaRPr lang="en-US"/>
          </a:p>
        </p:txBody>
      </p:sp>
    </p:spTree>
    <p:extLst>
      <p:ext uri="{BB962C8B-B14F-4D97-AF65-F5344CB8AC3E}">
        <p14:creationId xmlns:p14="http://schemas.microsoft.com/office/powerpoint/2010/main" val="2307739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D33B72-2E60-4025-965D-87DD39499E5C}" type="datetimeFigureOut">
              <a:rPr lang="en-US"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B3802-4637-4146-A82F-57C16250C6B4}" type="slidenum">
              <a:rPr lang="en-US" smtClean="0"/>
              <a:t>‹#›</a:t>
            </a:fld>
            <a:endParaRPr lang="en-US"/>
          </a:p>
        </p:txBody>
      </p:sp>
    </p:spTree>
    <p:extLst>
      <p:ext uri="{BB962C8B-B14F-4D97-AF65-F5344CB8AC3E}">
        <p14:creationId xmlns:p14="http://schemas.microsoft.com/office/powerpoint/2010/main" val="3797020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D33B72-2E60-4025-965D-87DD39499E5C}" type="datetimeFigureOut">
              <a:rPr lang="en-US" smtClean="0"/>
              <a:t>3/6/2017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6B3802-4637-4146-A82F-57C16250C6B4}" type="slidenum">
              <a:rPr lang="en-US" smtClean="0"/>
              <a:t>‹#›</a:t>
            </a:fld>
            <a:endParaRPr lang="en-US"/>
          </a:p>
        </p:txBody>
      </p:sp>
    </p:spTree>
    <p:extLst>
      <p:ext uri="{BB962C8B-B14F-4D97-AF65-F5344CB8AC3E}">
        <p14:creationId xmlns:p14="http://schemas.microsoft.com/office/powerpoint/2010/main" val="3972711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OpenMP" TargetMode="External"/><Relationship Id="rId2" Type="http://schemas.openxmlformats.org/officeDocument/2006/relationships/hyperlink" Target="http://openmp.or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OpenMP</a:t>
            </a:r>
            <a:endParaRPr lang="en-US" dirty="0"/>
          </a:p>
        </p:txBody>
      </p:sp>
      <p:sp>
        <p:nvSpPr>
          <p:cNvPr id="3" name="Subtitle 2"/>
          <p:cNvSpPr>
            <a:spLocks noGrp="1"/>
          </p:cNvSpPr>
          <p:nvPr>
            <p:ph type="subTitle" idx="1"/>
          </p:nvPr>
        </p:nvSpPr>
        <p:spPr/>
        <p:txBody>
          <a:bodyPr/>
          <a:lstStyle/>
          <a:p>
            <a:r>
              <a:rPr lang="en-US" dirty="0" smtClean="0"/>
              <a:t>Umang Brahmakshatriya</a:t>
            </a:r>
          </a:p>
          <a:p>
            <a:r>
              <a:rPr lang="en-US" dirty="0" smtClean="0"/>
              <a:t>ICSI 520</a:t>
            </a:r>
          </a:p>
          <a:p>
            <a:r>
              <a:rPr lang="en-US" dirty="0" smtClean="0"/>
              <a:t>University At Albany</a:t>
            </a:r>
          </a:p>
          <a:p>
            <a:endParaRPr lang="en-US" dirty="0"/>
          </a:p>
        </p:txBody>
      </p:sp>
    </p:spTree>
    <p:extLst>
      <p:ext uri="{BB962C8B-B14F-4D97-AF65-F5344CB8AC3E}">
        <p14:creationId xmlns:p14="http://schemas.microsoft.com/office/powerpoint/2010/main" val="4160502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programming model – Fork Join Model</a:t>
            </a:r>
            <a:endParaRPr lang="en-US" dirty="0"/>
          </a:p>
        </p:txBody>
      </p:sp>
      <p:sp>
        <p:nvSpPr>
          <p:cNvPr id="3" name="Content Placeholder 2"/>
          <p:cNvSpPr>
            <a:spLocks noGrp="1"/>
          </p:cNvSpPr>
          <p:nvPr>
            <p:ph idx="1"/>
          </p:nvPr>
        </p:nvSpPr>
        <p:spPr>
          <a:xfrm>
            <a:off x="838200" y="1825625"/>
            <a:ext cx="10515600" cy="4531632"/>
          </a:xfrm>
        </p:spPr>
        <p:txBody>
          <a:bodyPr>
            <a:normAutofit/>
          </a:bodyPr>
          <a:lstStyle/>
          <a:p>
            <a:pPr marL="0" indent="0">
              <a:buNone/>
            </a:pPr>
            <a:r>
              <a:rPr lang="en-US" dirty="0" err="1" smtClean="0"/>
              <a:t>OpenMP</a:t>
            </a:r>
            <a:r>
              <a:rPr lang="en-US" dirty="0" smtClean="0"/>
              <a:t> uses the fork-join model of parallel execution:</a:t>
            </a:r>
            <a:endParaRPr lang="en-US" dirty="0"/>
          </a:p>
        </p:txBody>
      </p:sp>
      <p:pic>
        <p:nvPicPr>
          <p:cNvPr id="4" name="Picture 3"/>
          <p:cNvPicPr>
            <a:picLocks noChangeAspect="1"/>
          </p:cNvPicPr>
          <p:nvPr/>
        </p:nvPicPr>
        <p:blipFill>
          <a:blip r:embed="rId3"/>
          <a:stretch>
            <a:fillRect/>
          </a:stretch>
        </p:blipFill>
        <p:spPr>
          <a:xfrm>
            <a:off x="1874382" y="2763611"/>
            <a:ext cx="7572375" cy="2114550"/>
          </a:xfrm>
          <a:prstGeom prst="rect">
            <a:avLst/>
          </a:prstGeom>
        </p:spPr>
      </p:pic>
    </p:spTree>
    <p:extLst>
      <p:ext uri="{BB962C8B-B14F-4D97-AF65-F5344CB8AC3E}">
        <p14:creationId xmlns:p14="http://schemas.microsoft.com/office/powerpoint/2010/main" val="905119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programming model – Fork Join Model</a:t>
            </a:r>
            <a:endParaRPr lang="en-US" dirty="0"/>
          </a:p>
        </p:txBody>
      </p:sp>
      <p:sp>
        <p:nvSpPr>
          <p:cNvPr id="3" name="Content Placeholder 2"/>
          <p:cNvSpPr>
            <a:spLocks noGrp="1"/>
          </p:cNvSpPr>
          <p:nvPr>
            <p:ph idx="1"/>
          </p:nvPr>
        </p:nvSpPr>
        <p:spPr>
          <a:xfrm>
            <a:off x="838200" y="1825625"/>
            <a:ext cx="10515600" cy="4531632"/>
          </a:xfrm>
        </p:spPr>
        <p:txBody>
          <a:bodyPr>
            <a:normAutofit fontScale="92500"/>
          </a:bodyPr>
          <a:lstStyle/>
          <a:p>
            <a:r>
              <a:rPr lang="en-US" dirty="0" smtClean="0"/>
              <a:t>All </a:t>
            </a:r>
            <a:r>
              <a:rPr lang="en-US" dirty="0" err="1" smtClean="0"/>
              <a:t>OpenMP</a:t>
            </a:r>
            <a:r>
              <a:rPr lang="en-US" dirty="0" smtClean="0"/>
              <a:t> programs begin as a single process: the </a:t>
            </a:r>
            <a:r>
              <a:rPr lang="en-US" b="1" dirty="0" smtClean="0"/>
              <a:t>master thread</a:t>
            </a:r>
            <a:r>
              <a:rPr lang="en-US" dirty="0" smtClean="0"/>
              <a:t>. The master thread executes sequentially until the first </a:t>
            </a:r>
            <a:r>
              <a:rPr lang="en-US" b="1" dirty="0" smtClean="0"/>
              <a:t>parallel region</a:t>
            </a:r>
            <a:r>
              <a:rPr lang="en-US" dirty="0" smtClean="0"/>
              <a:t> construct is encountered. </a:t>
            </a:r>
          </a:p>
          <a:p>
            <a:r>
              <a:rPr lang="en-US" b="1" dirty="0" smtClean="0"/>
              <a:t>FORK:</a:t>
            </a:r>
            <a:r>
              <a:rPr lang="en-US" dirty="0" smtClean="0"/>
              <a:t> the master thread then creates a team of parallel </a:t>
            </a:r>
            <a:r>
              <a:rPr lang="en-US" b="1" i="1" dirty="0" smtClean="0"/>
              <a:t>threads</a:t>
            </a:r>
            <a:r>
              <a:rPr lang="en-US" dirty="0" smtClean="0"/>
              <a:t>. </a:t>
            </a:r>
          </a:p>
          <a:p>
            <a:r>
              <a:rPr lang="en-US" dirty="0" smtClean="0"/>
              <a:t>The statements in the program that are enclosed by the parallel region construct are then executed in parallel among the various team threads. </a:t>
            </a:r>
          </a:p>
          <a:p>
            <a:r>
              <a:rPr lang="en-US" b="1" dirty="0" smtClean="0"/>
              <a:t>JOIN:</a:t>
            </a:r>
            <a:r>
              <a:rPr lang="en-US" dirty="0" smtClean="0"/>
              <a:t> When the team threads complete the statements in the parallel region construct, they synchronize and terminate, leaving only the master thread. </a:t>
            </a:r>
          </a:p>
          <a:p>
            <a:r>
              <a:rPr lang="en-US" dirty="0" smtClean="0"/>
              <a:t>The number of parallel regions and the threads that comprise them are arbitrary. </a:t>
            </a:r>
            <a:endParaRPr lang="en-US" dirty="0"/>
          </a:p>
        </p:txBody>
      </p:sp>
    </p:spTree>
    <p:extLst>
      <p:ext uri="{BB962C8B-B14F-4D97-AF65-F5344CB8AC3E}">
        <p14:creationId xmlns:p14="http://schemas.microsoft.com/office/powerpoint/2010/main" val="1451737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programming model – Compiler Directive Based</a:t>
            </a:r>
            <a:endParaRPr lang="en-US" dirty="0"/>
          </a:p>
        </p:txBody>
      </p:sp>
      <p:sp>
        <p:nvSpPr>
          <p:cNvPr id="3" name="Content Placeholder 2"/>
          <p:cNvSpPr>
            <a:spLocks noGrp="1"/>
          </p:cNvSpPr>
          <p:nvPr>
            <p:ph idx="1"/>
          </p:nvPr>
        </p:nvSpPr>
        <p:spPr>
          <a:xfrm>
            <a:off x="838200" y="1825625"/>
            <a:ext cx="10515600" cy="4531632"/>
          </a:xfrm>
        </p:spPr>
        <p:txBody>
          <a:bodyPr>
            <a:normAutofit/>
          </a:bodyPr>
          <a:lstStyle/>
          <a:p>
            <a:r>
              <a:rPr lang="en-US" dirty="0" smtClean="0"/>
              <a:t>Most </a:t>
            </a:r>
            <a:r>
              <a:rPr lang="en-US" dirty="0" err="1" smtClean="0"/>
              <a:t>OpenMP</a:t>
            </a:r>
            <a:r>
              <a:rPr lang="en-US" dirty="0" smtClean="0"/>
              <a:t> parallelism is specified through the use of compiler directives which are imbedded in C/C++ or Fortran source code</a:t>
            </a:r>
            <a:endParaRPr lang="en-US" dirty="0"/>
          </a:p>
        </p:txBody>
      </p:sp>
    </p:spTree>
    <p:extLst>
      <p:ext uri="{BB962C8B-B14F-4D97-AF65-F5344CB8AC3E}">
        <p14:creationId xmlns:p14="http://schemas.microsoft.com/office/powerpoint/2010/main" val="1967350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programming model – Nested parallelism</a:t>
            </a:r>
            <a:endParaRPr lang="en-US" dirty="0"/>
          </a:p>
        </p:txBody>
      </p:sp>
      <p:sp>
        <p:nvSpPr>
          <p:cNvPr id="3" name="Content Placeholder 2"/>
          <p:cNvSpPr>
            <a:spLocks noGrp="1"/>
          </p:cNvSpPr>
          <p:nvPr>
            <p:ph idx="1"/>
          </p:nvPr>
        </p:nvSpPr>
        <p:spPr>
          <a:xfrm>
            <a:off x="838200" y="1825625"/>
            <a:ext cx="10515600" cy="4531632"/>
          </a:xfrm>
        </p:spPr>
        <p:txBody>
          <a:bodyPr>
            <a:normAutofit/>
          </a:bodyPr>
          <a:lstStyle/>
          <a:p>
            <a:r>
              <a:rPr lang="en-US" dirty="0" smtClean="0"/>
              <a:t>The API provides for the placement of parallel regions inside other parallel regions. </a:t>
            </a:r>
          </a:p>
          <a:p>
            <a:r>
              <a:rPr lang="en-US" dirty="0" smtClean="0"/>
              <a:t>Implementations may or may not support this feature. </a:t>
            </a:r>
            <a:endParaRPr lang="en-US" dirty="0"/>
          </a:p>
        </p:txBody>
      </p:sp>
    </p:spTree>
    <p:extLst>
      <p:ext uri="{BB962C8B-B14F-4D97-AF65-F5344CB8AC3E}">
        <p14:creationId xmlns:p14="http://schemas.microsoft.com/office/powerpoint/2010/main" val="1260077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programming model – Dynamic Threads</a:t>
            </a:r>
            <a:endParaRPr lang="en-US" dirty="0"/>
          </a:p>
        </p:txBody>
      </p:sp>
      <p:sp>
        <p:nvSpPr>
          <p:cNvPr id="3" name="Content Placeholder 2"/>
          <p:cNvSpPr>
            <a:spLocks noGrp="1"/>
          </p:cNvSpPr>
          <p:nvPr>
            <p:ph idx="1"/>
          </p:nvPr>
        </p:nvSpPr>
        <p:spPr>
          <a:xfrm>
            <a:off x="838200" y="1825625"/>
            <a:ext cx="10515600" cy="4531632"/>
          </a:xfrm>
        </p:spPr>
        <p:txBody>
          <a:bodyPr>
            <a:normAutofit/>
          </a:bodyPr>
          <a:lstStyle/>
          <a:p>
            <a:r>
              <a:rPr lang="en-US" dirty="0" smtClean="0"/>
              <a:t>The API provides for the runtime environment to dynamically alter the number of threads used to execute parallel regions. Intended to promote more efficient use of resources, if possible. </a:t>
            </a:r>
          </a:p>
          <a:p>
            <a:r>
              <a:rPr lang="en-US" dirty="0" smtClean="0"/>
              <a:t>Implementations may or may not support this feature. </a:t>
            </a:r>
            <a:endParaRPr lang="en-US" dirty="0"/>
          </a:p>
        </p:txBody>
      </p:sp>
    </p:spTree>
    <p:extLst>
      <p:ext uri="{BB962C8B-B14F-4D97-AF65-F5344CB8AC3E}">
        <p14:creationId xmlns:p14="http://schemas.microsoft.com/office/powerpoint/2010/main" val="1531840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programming model – I/O</a:t>
            </a:r>
            <a:endParaRPr lang="en-US" dirty="0"/>
          </a:p>
        </p:txBody>
      </p:sp>
      <p:sp>
        <p:nvSpPr>
          <p:cNvPr id="3" name="Content Placeholder 2"/>
          <p:cNvSpPr>
            <a:spLocks noGrp="1"/>
          </p:cNvSpPr>
          <p:nvPr>
            <p:ph idx="1"/>
          </p:nvPr>
        </p:nvSpPr>
        <p:spPr>
          <a:xfrm>
            <a:off x="838200" y="1825625"/>
            <a:ext cx="10515600" cy="4531632"/>
          </a:xfrm>
        </p:spPr>
        <p:txBody>
          <a:bodyPr>
            <a:normAutofit/>
          </a:bodyPr>
          <a:lstStyle/>
          <a:p>
            <a:r>
              <a:rPr lang="en-US" dirty="0" err="1" smtClean="0"/>
              <a:t>OpenMP</a:t>
            </a:r>
            <a:r>
              <a:rPr lang="en-US" dirty="0" smtClean="0"/>
              <a:t> specifies nothing about parallel I/O. This is particularly important if multiple threads attempt to write/read from the same file. </a:t>
            </a:r>
          </a:p>
          <a:p>
            <a:r>
              <a:rPr lang="en-US" dirty="0" smtClean="0"/>
              <a:t>If every thread conducts I/O to a different file, the issues are not as significant. </a:t>
            </a:r>
          </a:p>
          <a:p>
            <a:r>
              <a:rPr lang="en-US" dirty="0" smtClean="0"/>
              <a:t>It is entirely up to the programmer to ensure that I/O is conducted correctly within the context of a multi-threaded program. </a:t>
            </a:r>
            <a:endParaRPr lang="en-US" dirty="0"/>
          </a:p>
        </p:txBody>
      </p:sp>
    </p:spTree>
    <p:extLst>
      <p:ext uri="{BB962C8B-B14F-4D97-AF65-F5344CB8AC3E}">
        <p14:creationId xmlns:p14="http://schemas.microsoft.com/office/powerpoint/2010/main" val="3339453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programming model – Memory Model</a:t>
            </a:r>
            <a:endParaRPr lang="en-US" dirty="0"/>
          </a:p>
        </p:txBody>
      </p:sp>
      <p:sp>
        <p:nvSpPr>
          <p:cNvPr id="3" name="Content Placeholder 2"/>
          <p:cNvSpPr>
            <a:spLocks noGrp="1"/>
          </p:cNvSpPr>
          <p:nvPr>
            <p:ph idx="1"/>
          </p:nvPr>
        </p:nvSpPr>
        <p:spPr>
          <a:xfrm>
            <a:off x="838200" y="1825625"/>
            <a:ext cx="10515600" cy="4531632"/>
          </a:xfrm>
        </p:spPr>
        <p:txBody>
          <a:bodyPr>
            <a:normAutofit/>
          </a:bodyPr>
          <a:lstStyle/>
          <a:p>
            <a:r>
              <a:rPr lang="en-US" dirty="0" err="1" smtClean="0"/>
              <a:t>OpenMP</a:t>
            </a:r>
            <a:r>
              <a:rPr lang="en-US" dirty="0" smtClean="0"/>
              <a:t> provides a "relaxed-consistency" and "temporary" view of thread memory (in their words). In other words, threads can "cache" their data and are not required to maintain exact consistency with real memory all of the time. </a:t>
            </a:r>
          </a:p>
          <a:p>
            <a:r>
              <a:rPr lang="en-US" dirty="0" smtClean="0"/>
              <a:t>When it is critical that all threads view a shared variable identically, the programmer is responsible for insuring that the variable is </a:t>
            </a:r>
            <a:r>
              <a:rPr lang="en-US" dirty="0" err="1" smtClean="0"/>
              <a:t>FLUSHed</a:t>
            </a:r>
            <a:r>
              <a:rPr lang="en-US" dirty="0" smtClean="0"/>
              <a:t> by all threads as needed. </a:t>
            </a:r>
          </a:p>
          <a:p>
            <a:r>
              <a:rPr lang="en-US" dirty="0" smtClean="0"/>
              <a:t>More later..</a:t>
            </a:r>
            <a:endParaRPr lang="en-US" dirty="0"/>
          </a:p>
        </p:txBody>
      </p:sp>
    </p:spTree>
    <p:extLst>
      <p:ext uri="{BB962C8B-B14F-4D97-AF65-F5344CB8AC3E}">
        <p14:creationId xmlns:p14="http://schemas.microsoft.com/office/powerpoint/2010/main" val="3930669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API : Three components</a:t>
            </a:r>
            <a:endParaRPr lang="en-US" dirty="0"/>
          </a:p>
        </p:txBody>
      </p:sp>
      <p:sp>
        <p:nvSpPr>
          <p:cNvPr id="3" name="Content Placeholder 2"/>
          <p:cNvSpPr>
            <a:spLocks noGrp="1"/>
          </p:cNvSpPr>
          <p:nvPr>
            <p:ph idx="1"/>
          </p:nvPr>
        </p:nvSpPr>
        <p:spPr/>
        <p:txBody>
          <a:bodyPr>
            <a:normAutofit/>
          </a:bodyPr>
          <a:lstStyle/>
          <a:p>
            <a:r>
              <a:rPr lang="fr-FR" dirty="0" smtClean="0"/>
              <a:t>Compiler Directives </a:t>
            </a:r>
          </a:p>
          <a:p>
            <a:r>
              <a:rPr lang="fr-FR" dirty="0" err="1" smtClean="0"/>
              <a:t>Runtime</a:t>
            </a:r>
            <a:r>
              <a:rPr lang="fr-FR" dirty="0" smtClean="0"/>
              <a:t> Library Routines </a:t>
            </a:r>
          </a:p>
          <a:p>
            <a:r>
              <a:rPr lang="fr-FR" dirty="0" err="1" smtClean="0"/>
              <a:t>Environment</a:t>
            </a:r>
            <a:r>
              <a:rPr lang="fr-FR" dirty="0" smtClean="0"/>
              <a:t> Variables</a:t>
            </a:r>
          </a:p>
          <a:p>
            <a:pPr lvl="1"/>
            <a:endParaRPr lang="fr-FR" dirty="0"/>
          </a:p>
          <a:p>
            <a:r>
              <a:rPr lang="en-US" dirty="0" smtClean="0"/>
              <a:t>The application developer decides how to employ these components. In the simplest case, only a few of them are needed. </a:t>
            </a:r>
          </a:p>
          <a:p>
            <a:pPr lvl="1"/>
            <a:endParaRPr lang="en-US" dirty="0"/>
          </a:p>
        </p:txBody>
      </p:sp>
    </p:spTree>
    <p:extLst>
      <p:ext uri="{BB962C8B-B14F-4D97-AF65-F5344CB8AC3E}">
        <p14:creationId xmlns:p14="http://schemas.microsoft.com/office/powerpoint/2010/main" val="1500559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 Compiler directives</a:t>
            </a:r>
            <a:endParaRPr lang="en-US" dirty="0"/>
          </a:p>
        </p:txBody>
      </p:sp>
      <p:sp>
        <p:nvSpPr>
          <p:cNvPr id="3" name="Content Placeholder 2"/>
          <p:cNvSpPr>
            <a:spLocks noGrp="1"/>
          </p:cNvSpPr>
          <p:nvPr>
            <p:ph idx="1"/>
          </p:nvPr>
        </p:nvSpPr>
        <p:spPr/>
        <p:txBody>
          <a:bodyPr/>
          <a:lstStyle/>
          <a:p>
            <a:r>
              <a:rPr lang="en-US" dirty="0" smtClean="0"/>
              <a:t>Compiler directives appear as comments in your source code and are ignored by compilers unless you tell them otherwise - usually by specifying the appropriate compiler flag</a:t>
            </a:r>
          </a:p>
          <a:p>
            <a:r>
              <a:rPr lang="en-US" dirty="0" err="1" smtClean="0"/>
              <a:t>OpenMP</a:t>
            </a:r>
            <a:r>
              <a:rPr lang="en-US" dirty="0" smtClean="0"/>
              <a:t> compiler directives are used for various purposes: </a:t>
            </a:r>
          </a:p>
          <a:p>
            <a:pPr lvl="1"/>
            <a:r>
              <a:rPr lang="en-US" dirty="0" smtClean="0"/>
              <a:t>Spawning a parallel region </a:t>
            </a:r>
          </a:p>
          <a:p>
            <a:pPr lvl="1"/>
            <a:r>
              <a:rPr lang="en-US" dirty="0" smtClean="0"/>
              <a:t>Dividing blocks of code among threads </a:t>
            </a:r>
          </a:p>
          <a:p>
            <a:pPr lvl="1"/>
            <a:r>
              <a:rPr lang="en-US" dirty="0" smtClean="0"/>
              <a:t>Distributing loop iterations between threads </a:t>
            </a:r>
          </a:p>
          <a:p>
            <a:pPr lvl="1"/>
            <a:r>
              <a:rPr lang="en-US" dirty="0" smtClean="0"/>
              <a:t>Serializing sections of code </a:t>
            </a:r>
          </a:p>
          <a:p>
            <a:pPr lvl="1"/>
            <a:r>
              <a:rPr lang="en-US" dirty="0" smtClean="0"/>
              <a:t>Synchronization of work among threads </a:t>
            </a:r>
          </a:p>
          <a:p>
            <a:endParaRPr lang="en-US" dirty="0"/>
          </a:p>
        </p:txBody>
      </p:sp>
    </p:spTree>
    <p:extLst>
      <p:ext uri="{BB962C8B-B14F-4D97-AF65-F5344CB8AC3E}">
        <p14:creationId xmlns:p14="http://schemas.microsoft.com/office/powerpoint/2010/main" val="3690712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 Compiler directives</a:t>
            </a:r>
            <a:endParaRPr lang="en-US" dirty="0"/>
          </a:p>
        </p:txBody>
      </p:sp>
      <p:sp>
        <p:nvSpPr>
          <p:cNvPr id="3" name="Content Placeholder 2"/>
          <p:cNvSpPr>
            <a:spLocks noGrp="1"/>
          </p:cNvSpPr>
          <p:nvPr>
            <p:ph idx="1"/>
          </p:nvPr>
        </p:nvSpPr>
        <p:spPr/>
        <p:txBody>
          <a:bodyPr/>
          <a:lstStyle/>
          <a:p>
            <a:r>
              <a:rPr lang="en-US" dirty="0" smtClean="0"/>
              <a:t>Compiler directives have the following syntax: </a:t>
            </a:r>
          </a:p>
          <a:p>
            <a:pPr marL="0" indent="0">
              <a:buNone/>
            </a:pPr>
            <a:r>
              <a:rPr lang="en-US" b="1" i="1" dirty="0" smtClean="0"/>
              <a:t>sentinel         directive-name               [clause, ...]</a:t>
            </a:r>
          </a:p>
          <a:p>
            <a:pPr marL="0" indent="0">
              <a:buNone/>
            </a:pPr>
            <a:endParaRPr lang="en-US" b="1" i="1" dirty="0"/>
          </a:p>
          <a:p>
            <a:pPr marL="457200" lvl="1" indent="0">
              <a:buNone/>
            </a:pPr>
            <a:r>
              <a:rPr lang="en-US" dirty="0" smtClean="0"/>
              <a:t>Example</a:t>
            </a:r>
          </a:p>
          <a:p>
            <a:pPr marL="457200" lvl="1" indent="0">
              <a:buNone/>
            </a:pPr>
            <a:endParaRPr lang="en-US" dirty="0"/>
          </a:p>
          <a:p>
            <a:pPr marL="457200" lvl="1" indent="0">
              <a:buNone/>
            </a:pPr>
            <a:r>
              <a:rPr lang="en-US" dirty="0" smtClean="0"/>
              <a:t>#pragma </a:t>
            </a:r>
            <a:r>
              <a:rPr lang="en-US" dirty="0" err="1" smtClean="0"/>
              <a:t>omp</a:t>
            </a:r>
            <a:r>
              <a:rPr lang="en-US" dirty="0" smtClean="0"/>
              <a:t> parallel default(shared) private(beta, pi)</a:t>
            </a:r>
          </a:p>
          <a:p>
            <a:pPr marL="0" indent="0">
              <a:buNone/>
            </a:pPr>
            <a:endParaRPr lang="en-US" dirty="0"/>
          </a:p>
          <a:p>
            <a:r>
              <a:rPr lang="en-US" dirty="0" smtClean="0"/>
              <a:t>We will talk more later</a:t>
            </a:r>
          </a:p>
        </p:txBody>
      </p:sp>
    </p:spTree>
    <p:extLst>
      <p:ext uri="{BB962C8B-B14F-4D97-AF65-F5344CB8AC3E}">
        <p14:creationId xmlns:p14="http://schemas.microsoft.com/office/powerpoint/2010/main" val="1941934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OpenMP</a:t>
            </a:r>
            <a:endParaRPr lang="en-US" dirty="0"/>
          </a:p>
        </p:txBody>
      </p:sp>
      <p:sp>
        <p:nvSpPr>
          <p:cNvPr id="3" name="Content Placeholder 2"/>
          <p:cNvSpPr>
            <a:spLocks noGrp="1"/>
          </p:cNvSpPr>
          <p:nvPr>
            <p:ph idx="1"/>
          </p:nvPr>
        </p:nvSpPr>
        <p:spPr/>
        <p:txBody>
          <a:bodyPr>
            <a:normAutofit lnSpcReduction="10000"/>
          </a:bodyPr>
          <a:lstStyle/>
          <a:p>
            <a:r>
              <a:rPr lang="en-US" dirty="0" smtClean="0"/>
              <a:t>An Application Program Interface (API) that may be used to explicitly direct multi-threaded, shared memory parallelism</a:t>
            </a:r>
          </a:p>
          <a:p>
            <a:r>
              <a:rPr lang="en-US" dirty="0" smtClean="0"/>
              <a:t>Comprised of three primary API components: </a:t>
            </a:r>
          </a:p>
          <a:p>
            <a:pPr lvl="1"/>
            <a:r>
              <a:rPr lang="en-US" dirty="0" smtClean="0"/>
              <a:t>Compiler Directives </a:t>
            </a:r>
          </a:p>
          <a:p>
            <a:pPr lvl="1"/>
            <a:r>
              <a:rPr lang="en-US" dirty="0" smtClean="0"/>
              <a:t>Runtime Library Routines </a:t>
            </a:r>
          </a:p>
          <a:p>
            <a:pPr lvl="1"/>
            <a:r>
              <a:rPr lang="en-US" dirty="0" smtClean="0"/>
              <a:t>Environment Variables</a:t>
            </a:r>
          </a:p>
          <a:p>
            <a:r>
              <a:rPr lang="en-US" dirty="0" smtClean="0"/>
              <a:t>An abbreviation for: </a:t>
            </a:r>
          </a:p>
          <a:p>
            <a:pPr lvl="1"/>
            <a:r>
              <a:rPr lang="en-US" dirty="0" smtClean="0"/>
              <a:t>Short version: </a:t>
            </a:r>
            <a:r>
              <a:rPr lang="en-US" b="1" dirty="0" smtClean="0"/>
              <a:t>Open Multi-Processing</a:t>
            </a:r>
            <a:r>
              <a:rPr lang="en-US" dirty="0" smtClean="0"/>
              <a:t> </a:t>
            </a:r>
          </a:p>
          <a:p>
            <a:pPr lvl="1"/>
            <a:r>
              <a:rPr lang="en-US" dirty="0" smtClean="0"/>
              <a:t>Long version: </a:t>
            </a:r>
            <a:r>
              <a:rPr lang="en-US" b="1" dirty="0" smtClean="0"/>
              <a:t>Open</a:t>
            </a:r>
            <a:r>
              <a:rPr lang="en-US" dirty="0" smtClean="0"/>
              <a:t> specifications for </a:t>
            </a:r>
            <a:r>
              <a:rPr lang="en-US" b="1" dirty="0" smtClean="0"/>
              <a:t>Multi-Processing</a:t>
            </a:r>
            <a:r>
              <a:rPr lang="en-US" dirty="0" smtClean="0"/>
              <a:t> via collaborative work between interested parties from the hardware and software industry, government and academia</a:t>
            </a:r>
          </a:p>
          <a:p>
            <a:endParaRPr lang="en-US" dirty="0"/>
          </a:p>
        </p:txBody>
      </p:sp>
    </p:spTree>
    <p:extLst>
      <p:ext uri="{BB962C8B-B14F-4D97-AF65-F5344CB8AC3E}">
        <p14:creationId xmlns:p14="http://schemas.microsoft.com/office/powerpoint/2010/main" val="665228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Library routines</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err="1" smtClean="0"/>
              <a:t>OpenMP</a:t>
            </a:r>
            <a:r>
              <a:rPr lang="en-US" dirty="0" smtClean="0"/>
              <a:t> API includes an ever-growing number of run-time library routines. </a:t>
            </a:r>
          </a:p>
          <a:p>
            <a:r>
              <a:rPr lang="en-US" dirty="0" smtClean="0"/>
              <a:t>These routines are used for a variety of purposes: </a:t>
            </a:r>
          </a:p>
          <a:p>
            <a:pPr lvl="1"/>
            <a:r>
              <a:rPr lang="en-US" dirty="0" smtClean="0"/>
              <a:t>Setting and querying the number of threads </a:t>
            </a:r>
          </a:p>
          <a:p>
            <a:pPr lvl="1"/>
            <a:r>
              <a:rPr lang="en-US" dirty="0" smtClean="0"/>
              <a:t>Querying a thread's unique identifier (thread ID), a thread's ancestor's identifier, the thread team size </a:t>
            </a:r>
          </a:p>
          <a:p>
            <a:pPr lvl="1"/>
            <a:r>
              <a:rPr lang="en-US" dirty="0" smtClean="0"/>
              <a:t>Setting and querying the dynamic threads feature </a:t>
            </a:r>
          </a:p>
          <a:p>
            <a:pPr lvl="1"/>
            <a:r>
              <a:rPr lang="en-US" dirty="0" smtClean="0"/>
              <a:t>Querying if in a parallel region, and at what level </a:t>
            </a:r>
          </a:p>
          <a:p>
            <a:pPr lvl="1"/>
            <a:r>
              <a:rPr lang="en-US" dirty="0" smtClean="0"/>
              <a:t>Setting and querying nested parallelism </a:t>
            </a:r>
          </a:p>
          <a:p>
            <a:pPr lvl="1"/>
            <a:r>
              <a:rPr lang="en-US" dirty="0" smtClean="0"/>
              <a:t>Setting, initializing and terminating locks and nested locks </a:t>
            </a:r>
          </a:p>
          <a:p>
            <a:pPr lvl="1"/>
            <a:r>
              <a:rPr lang="en-US" dirty="0" smtClean="0"/>
              <a:t>Querying wall clock time and resolution </a:t>
            </a:r>
          </a:p>
          <a:p>
            <a:endParaRPr lang="en-US" dirty="0"/>
          </a:p>
        </p:txBody>
      </p:sp>
    </p:spTree>
    <p:extLst>
      <p:ext uri="{BB962C8B-B14F-4D97-AF65-F5344CB8AC3E}">
        <p14:creationId xmlns:p14="http://schemas.microsoft.com/office/powerpoint/2010/main" val="4095362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Library routines</a:t>
            </a:r>
            <a:endParaRPr lang="en-US" dirty="0"/>
          </a:p>
        </p:txBody>
      </p:sp>
      <p:sp>
        <p:nvSpPr>
          <p:cNvPr id="3" name="Content Placeholder 2"/>
          <p:cNvSpPr>
            <a:spLocks noGrp="1"/>
          </p:cNvSpPr>
          <p:nvPr>
            <p:ph idx="1"/>
          </p:nvPr>
        </p:nvSpPr>
        <p:spPr/>
        <p:txBody>
          <a:bodyPr>
            <a:normAutofit/>
          </a:bodyPr>
          <a:lstStyle/>
          <a:p>
            <a:r>
              <a:rPr lang="en-US" dirty="0" smtClean="0"/>
              <a:t>For C/C++, all of the run-time library routines are actual subroutines</a:t>
            </a:r>
          </a:p>
          <a:p>
            <a:r>
              <a:rPr lang="en-US" dirty="0" smtClean="0"/>
              <a:t>Example:</a:t>
            </a:r>
          </a:p>
          <a:p>
            <a:pPr marL="0" indent="0">
              <a:buNone/>
            </a:pPr>
            <a:r>
              <a:rPr lang="en-US" sz="2000" dirty="0" smtClean="0"/>
              <a:t>#include &lt;</a:t>
            </a:r>
            <a:r>
              <a:rPr lang="en-US" sz="2000" dirty="0" err="1" smtClean="0"/>
              <a:t>omp.h</a:t>
            </a:r>
            <a:r>
              <a:rPr lang="en-US" sz="2000" dirty="0" smtClean="0"/>
              <a:t>&gt;</a:t>
            </a:r>
          </a:p>
          <a:p>
            <a:pPr marL="0" indent="0">
              <a:buNone/>
            </a:pPr>
            <a:r>
              <a:rPr lang="en-US" sz="2000" dirty="0" smtClean="0"/>
              <a:t> </a:t>
            </a:r>
            <a:r>
              <a:rPr lang="en-US" sz="2000" dirty="0" err="1" smtClean="0"/>
              <a:t>int</a:t>
            </a:r>
            <a:r>
              <a:rPr lang="en-US" sz="2000" dirty="0" smtClean="0"/>
              <a:t> </a:t>
            </a:r>
            <a:r>
              <a:rPr lang="en-US" sz="2000" dirty="0" err="1" smtClean="0"/>
              <a:t>omp_get_num_threads</a:t>
            </a:r>
            <a:r>
              <a:rPr lang="en-US" sz="2000" dirty="0" smtClean="0"/>
              <a:t>(void)</a:t>
            </a:r>
          </a:p>
          <a:p>
            <a:pPr marL="0" indent="0">
              <a:buNone/>
            </a:pPr>
            <a:endParaRPr lang="en-US" sz="2000" dirty="0"/>
          </a:p>
          <a:p>
            <a:r>
              <a:rPr lang="en-US" sz="2000" dirty="0" smtClean="0"/>
              <a:t>Note that for C/C++, you usually need to include the &lt;</a:t>
            </a:r>
            <a:r>
              <a:rPr lang="en-US" sz="2000" dirty="0" err="1" smtClean="0"/>
              <a:t>omp.h</a:t>
            </a:r>
            <a:r>
              <a:rPr lang="en-US" sz="2000" dirty="0" smtClean="0"/>
              <a:t>&gt; header file. </a:t>
            </a:r>
            <a:endParaRPr lang="en-US" sz="2000" dirty="0"/>
          </a:p>
        </p:txBody>
      </p:sp>
    </p:spTree>
    <p:extLst>
      <p:ext uri="{BB962C8B-B14F-4D97-AF65-F5344CB8AC3E}">
        <p14:creationId xmlns:p14="http://schemas.microsoft.com/office/powerpoint/2010/main" val="2053888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Environment Variables</a:t>
            </a:r>
            <a:endParaRPr lang="en-US" dirty="0"/>
          </a:p>
        </p:txBody>
      </p:sp>
      <p:sp>
        <p:nvSpPr>
          <p:cNvPr id="3" name="Content Placeholder 2"/>
          <p:cNvSpPr>
            <a:spLocks noGrp="1"/>
          </p:cNvSpPr>
          <p:nvPr>
            <p:ph idx="1"/>
          </p:nvPr>
        </p:nvSpPr>
        <p:spPr/>
        <p:txBody>
          <a:bodyPr>
            <a:normAutofit lnSpcReduction="10000"/>
          </a:bodyPr>
          <a:lstStyle/>
          <a:p>
            <a:r>
              <a:rPr lang="en-US" dirty="0" err="1" smtClean="0"/>
              <a:t>OpenMP</a:t>
            </a:r>
            <a:r>
              <a:rPr lang="en-US" dirty="0" smtClean="0"/>
              <a:t> provides several environment variables for controlling the execution of parallel code at run-time. </a:t>
            </a:r>
          </a:p>
          <a:p>
            <a:r>
              <a:rPr lang="en-US" dirty="0" smtClean="0"/>
              <a:t>These environment variables can be used to control such things as: </a:t>
            </a:r>
          </a:p>
          <a:p>
            <a:pPr lvl="1"/>
            <a:r>
              <a:rPr lang="en-US" dirty="0" smtClean="0"/>
              <a:t>Setting the number of threads </a:t>
            </a:r>
          </a:p>
          <a:p>
            <a:pPr lvl="1"/>
            <a:r>
              <a:rPr lang="en-US" dirty="0" smtClean="0"/>
              <a:t>Specifying how loop interactions are divided </a:t>
            </a:r>
          </a:p>
          <a:p>
            <a:pPr lvl="1"/>
            <a:r>
              <a:rPr lang="en-US" dirty="0" smtClean="0"/>
              <a:t>Binding threads to processors </a:t>
            </a:r>
          </a:p>
          <a:p>
            <a:pPr lvl="1"/>
            <a:r>
              <a:rPr lang="en-US" dirty="0" smtClean="0"/>
              <a:t>Enabling/disabling nested parallelism; setting the maximum levels of nested parallelism </a:t>
            </a:r>
          </a:p>
          <a:p>
            <a:pPr lvl="1"/>
            <a:r>
              <a:rPr lang="en-US" dirty="0" smtClean="0"/>
              <a:t>Enabling/disabling dynamic threads </a:t>
            </a:r>
          </a:p>
          <a:p>
            <a:pPr lvl="1"/>
            <a:r>
              <a:rPr lang="en-US" dirty="0" smtClean="0"/>
              <a:t>Setting thread stack size </a:t>
            </a:r>
          </a:p>
          <a:p>
            <a:pPr lvl="1"/>
            <a:r>
              <a:rPr lang="en-US" dirty="0" smtClean="0"/>
              <a:t>Setting thread wait policy </a:t>
            </a:r>
          </a:p>
          <a:p>
            <a:endParaRPr lang="en-US" dirty="0"/>
          </a:p>
        </p:txBody>
      </p:sp>
    </p:spTree>
    <p:extLst>
      <p:ext uri="{BB962C8B-B14F-4D97-AF65-F5344CB8AC3E}">
        <p14:creationId xmlns:p14="http://schemas.microsoft.com/office/powerpoint/2010/main" val="3419624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Environment Variables</a:t>
            </a:r>
            <a:endParaRPr lang="en-US" dirty="0"/>
          </a:p>
        </p:txBody>
      </p:sp>
      <p:sp>
        <p:nvSpPr>
          <p:cNvPr id="3" name="Content Placeholder 2"/>
          <p:cNvSpPr>
            <a:spLocks noGrp="1"/>
          </p:cNvSpPr>
          <p:nvPr>
            <p:ph idx="1"/>
          </p:nvPr>
        </p:nvSpPr>
        <p:spPr/>
        <p:txBody>
          <a:bodyPr>
            <a:normAutofit/>
          </a:bodyPr>
          <a:lstStyle/>
          <a:p>
            <a:r>
              <a:rPr lang="en-US" dirty="0" smtClean="0"/>
              <a:t>Setting </a:t>
            </a:r>
            <a:r>
              <a:rPr lang="en-US" dirty="0" err="1" smtClean="0"/>
              <a:t>OpenMP</a:t>
            </a:r>
            <a:r>
              <a:rPr lang="en-US" dirty="0" smtClean="0"/>
              <a:t> environment variables is done the same way you set any other environment variables, and depends upon which shell you use. For example: </a:t>
            </a:r>
          </a:p>
          <a:p>
            <a:endParaRPr lang="en-US" dirty="0"/>
          </a:p>
          <a:p>
            <a:endParaRPr lang="en-US" dirty="0" smtClean="0"/>
          </a:p>
          <a:p>
            <a:endParaRPr lang="en-US" dirty="0"/>
          </a:p>
          <a:p>
            <a:endParaRPr lang="en-US" dirty="0" smtClean="0"/>
          </a:p>
          <a:p>
            <a:r>
              <a:rPr lang="en-US" dirty="0" smtClean="0"/>
              <a:t>More later..</a:t>
            </a:r>
          </a:p>
          <a:p>
            <a:endParaRPr lang="en-US" dirty="0"/>
          </a:p>
        </p:txBody>
      </p:sp>
      <p:pic>
        <p:nvPicPr>
          <p:cNvPr id="4" name="Picture 3"/>
          <p:cNvPicPr>
            <a:picLocks noChangeAspect="1"/>
          </p:cNvPicPr>
          <p:nvPr/>
        </p:nvPicPr>
        <p:blipFill>
          <a:blip r:embed="rId2"/>
          <a:stretch>
            <a:fillRect/>
          </a:stretch>
        </p:blipFill>
        <p:spPr>
          <a:xfrm>
            <a:off x="3200400" y="3423285"/>
            <a:ext cx="2895600" cy="742950"/>
          </a:xfrm>
          <a:prstGeom prst="rect">
            <a:avLst/>
          </a:prstGeom>
        </p:spPr>
      </p:pic>
      <p:sp>
        <p:nvSpPr>
          <p:cNvPr id="5" name="TextBox 4"/>
          <p:cNvSpPr txBox="1"/>
          <p:nvPr/>
        </p:nvSpPr>
        <p:spPr>
          <a:xfrm>
            <a:off x="3331029" y="4450702"/>
            <a:ext cx="5281126" cy="307777"/>
          </a:xfrm>
          <a:prstGeom prst="rect">
            <a:avLst/>
          </a:prstGeom>
          <a:noFill/>
        </p:spPr>
        <p:txBody>
          <a:bodyPr wrap="square" rtlCol="0">
            <a:spAutoFit/>
          </a:bodyPr>
          <a:lstStyle/>
          <a:p>
            <a:r>
              <a:rPr lang="en-US" sz="1400" dirty="0" smtClean="0"/>
              <a:t>Tip: Use unset command to remove the export in bash</a:t>
            </a:r>
            <a:endParaRPr lang="en-US" sz="1400" dirty="0"/>
          </a:p>
        </p:txBody>
      </p:sp>
    </p:spTree>
    <p:extLst>
      <p:ext uri="{BB962C8B-B14F-4D97-AF65-F5344CB8AC3E}">
        <p14:creationId xmlns:p14="http://schemas.microsoft.com/office/powerpoint/2010/main" val="228465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Code structure</a:t>
            </a:r>
            <a:endParaRPr lang="en-US" dirty="0"/>
          </a:p>
        </p:txBody>
      </p:sp>
      <p:pic>
        <p:nvPicPr>
          <p:cNvPr id="4" name="Content Placeholder 3"/>
          <p:cNvPicPr>
            <a:picLocks noGrp="1" noChangeAspect="1"/>
          </p:cNvPicPr>
          <p:nvPr>
            <p:ph idx="1"/>
          </p:nvPr>
        </p:nvPicPr>
        <p:blipFill>
          <a:blip r:embed="rId2"/>
          <a:stretch>
            <a:fillRect/>
          </a:stretch>
        </p:blipFill>
        <p:spPr>
          <a:xfrm>
            <a:off x="3031059" y="1690688"/>
            <a:ext cx="4214472" cy="4853318"/>
          </a:xfrm>
          <a:prstGeom prst="rect">
            <a:avLst/>
          </a:prstGeom>
        </p:spPr>
      </p:pic>
      <p:cxnSp>
        <p:nvCxnSpPr>
          <p:cNvPr id="6" name="Straight Arrow Connector 5"/>
          <p:cNvCxnSpPr/>
          <p:nvPr/>
        </p:nvCxnSpPr>
        <p:spPr>
          <a:xfrm flipV="1">
            <a:off x="5677989" y="3248297"/>
            <a:ext cx="2499360" cy="409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114903" y="3840480"/>
            <a:ext cx="1018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273143" y="3063631"/>
            <a:ext cx="3700950" cy="369332"/>
          </a:xfrm>
          <a:prstGeom prst="rect">
            <a:avLst/>
          </a:prstGeom>
          <a:noFill/>
        </p:spPr>
        <p:txBody>
          <a:bodyPr wrap="none" rtlCol="0">
            <a:spAutoFit/>
          </a:bodyPr>
          <a:lstStyle/>
          <a:p>
            <a:r>
              <a:rPr lang="en-US" dirty="0" smtClean="0"/>
              <a:t>Passing var1, var2 as private variables</a:t>
            </a:r>
            <a:endParaRPr lang="en-US" dirty="0"/>
          </a:p>
        </p:txBody>
      </p:sp>
      <p:sp>
        <p:nvSpPr>
          <p:cNvPr id="10" name="TextBox 9"/>
          <p:cNvSpPr txBox="1"/>
          <p:nvPr/>
        </p:nvSpPr>
        <p:spPr>
          <a:xfrm>
            <a:off x="8273143" y="3655814"/>
            <a:ext cx="3775072" cy="646331"/>
          </a:xfrm>
          <a:prstGeom prst="rect">
            <a:avLst/>
          </a:prstGeom>
          <a:noFill/>
        </p:spPr>
        <p:txBody>
          <a:bodyPr wrap="none" rtlCol="0">
            <a:spAutoFit/>
          </a:bodyPr>
          <a:lstStyle/>
          <a:p>
            <a:r>
              <a:rPr lang="en-US" dirty="0" smtClean="0"/>
              <a:t>Passing var3 as shared variable among</a:t>
            </a:r>
          </a:p>
          <a:p>
            <a:r>
              <a:rPr lang="en-US" dirty="0" smtClean="0"/>
              <a:t>threads</a:t>
            </a:r>
            <a:endParaRPr lang="en-US" dirty="0"/>
          </a:p>
        </p:txBody>
      </p:sp>
      <p:cxnSp>
        <p:nvCxnSpPr>
          <p:cNvPr id="12" name="Straight Arrow Connector 11"/>
          <p:cNvCxnSpPr/>
          <p:nvPr/>
        </p:nvCxnSpPr>
        <p:spPr>
          <a:xfrm flipV="1">
            <a:off x="4685211" y="2394857"/>
            <a:ext cx="3587932" cy="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347265" y="2218900"/>
            <a:ext cx="1955792" cy="369332"/>
          </a:xfrm>
          <a:prstGeom prst="rect">
            <a:avLst/>
          </a:prstGeom>
          <a:noFill/>
        </p:spPr>
        <p:txBody>
          <a:bodyPr wrap="none" rtlCol="0">
            <a:spAutoFit/>
          </a:bodyPr>
          <a:lstStyle/>
          <a:p>
            <a:r>
              <a:rPr lang="en-US" dirty="0" smtClean="0"/>
              <a:t>Declaring variables</a:t>
            </a:r>
            <a:endParaRPr lang="en-US" dirty="0"/>
          </a:p>
        </p:txBody>
      </p:sp>
    </p:spTree>
    <p:extLst>
      <p:ext uri="{BB962C8B-B14F-4D97-AF65-F5344CB8AC3E}">
        <p14:creationId xmlns:p14="http://schemas.microsoft.com/office/powerpoint/2010/main" val="978112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t>
            </a:r>
            <a:r>
              <a:rPr lang="en-US" dirty="0" err="1" smtClean="0"/>
              <a:t>OpenMP</a:t>
            </a:r>
            <a:r>
              <a:rPr lang="en-US" dirty="0" smtClean="0"/>
              <a:t> programs</a:t>
            </a:r>
            <a:endParaRPr lang="en-US" dirty="0"/>
          </a:p>
        </p:txBody>
      </p:sp>
      <p:sp>
        <p:nvSpPr>
          <p:cNvPr id="3" name="Content Placeholder 2"/>
          <p:cNvSpPr>
            <a:spLocks noGrp="1"/>
          </p:cNvSpPr>
          <p:nvPr>
            <p:ph idx="1"/>
          </p:nvPr>
        </p:nvSpPr>
        <p:spPr/>
        <p:txBody>
          <a:bodyPr/>
          <a:lstStyle/>
          <a:p>
            <a:pPr marL="0" indent="0">
              <a:buNone/>
            </a:pPr>
            <a:r>
              <a:rPr lang="en-US" dirty="0" smtClean="0"/>
              <a:t>We will use the following command for this class</a:t>
            </a:r>
          </a:p>
          <a:p>
            <a:pPr marL="0" indent="0">
              <a:buNone/>
            </a:pPr>
            <a:r>
              <a:rPr lang="en-US" dirty="0" err="1" smtClean="0"/>
              <a:t>gcc</a:t>
            </a:r>
            <a:r>
              <a:rPr lang="en-US" dirty="0" smtClean="0"/>
              <a:t> –g &lt;filename&gt;.c –o &lt;output&gt; </a:t>
            </a:r>
            <a:r>
              <a:rPr lang="en-US" dirty="0" smtClean="0">
                <a:solidFill>
                  <a:srgbClr val="FF0000"/>
                </a:solidFill>
              </a:rPr>
              <a:t>-</a:t>
            </a:r>
            <a:r>
              <a:rPr lang="en-US" dirty="0" err="1" smtClean="0">
                <a:solidFill>
                  <a:srgbClr val="FF0000"/>
                </a:solidFill>
              </a:rPr>
              <a:t>fopenmp</a:t>
            </a:r>
            <a:endParaRPr lang="en-US" dirty="0" smtClean="0">
              <a:solidFill>
                <a:srgbClr val="FF0000"/>
              </a:solidFill>
            </a:endParaRPr>
          </a:p>
          <a:p>
            <a:pPr marL="0" indent="0">
              <a:buNone/>
            </a:pPr>
            <a:endParaRPr lang="en-US" dirty="0">
              <a:solidFill>
                <a:srgbClr val="FF0000"/>
              </a:solidFill>
            </a:endParaRPr>
          </a:p>
          <a:p>
            <a:pPr marL="0" indent="0">
              <a:buNone/>
            </a:pPr>
            <a:r>
              <a:rPr lang="en-US" dirty="0" smtClean="0"/>
              <a:t>-g flag is optional but you should keep it for debugging</a:t>
            </a:r>
            <a:endParaRPr lang="en-US" dirty="0"/>
          </a:p>
        </p:txBody>
      </p:sp>
    </p:spTree>
    <p:extLst>
      <p:ext uri="{BB962C8B-B14F-4D97-AF65-F5344CB8AC3E}">
        <p14:creationId xmlns:p14="http://schemas.microsoft.com/office/powerpoint/2010/main" val="1067812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a:t>
            </a:r>
            <a:endParaRPr lang="en-US" dirty="0"/>
          </a:p>
        </p:txBody>
      </p:sp>
      <p:sp>
        <p:nvSpPr>
          <p:cNvPr id="3" name="Content Placeholder 2"/>
          <p:cNvSpPr>
            <a:spLocks noGrp="1"/>
          </p:cNvSpPr>
          <p:nvPr>
            <p:ph idx="1"/>
          </p:nvPr>
        </p:nvSpPr>
        <p:spPr/>
        <p:txBody>
          <a:bodyPr/>
          <a:lstStyle/>
          <a:p>
            <a:r>
              <a:rPr lang="en-US" dirty="0" smtClean="0"/>
              <a:t>Format</a:t>
            </a:r>
          </a:p>
          <a:p>
            <a:endParaRPr lang="en-US" dirty="0"/>
          </a:p>
          <a:p>
            <a:endParaRPr lang="en-US" dirty="0" smtClean="0"/>
          </a:p>
          <a:p>
            <a:endParaRPr lang="en-US" dirty="0"/>
          </a:p>
          <a:p>
            <a:endParaRPr lang="en-US" dirty="0" smtClean="0"/>
          </a:p>
          <a:p>
            <a:r>
              <a:rPr lang="en-US" dirty="0" smtClean="0"/>
              <a:t>Example</a:t>
            </a:r>
          </a:p>
          <a:p>
            <a:endParaRPr lang="en-US" dirty="0"/>
          </a:p>
          <a:p>
            <a:pPr marL="0" indent="0">
              <a:buNone/>
            </a:pPr>
            <a:r>
              <a:rPr lang="en-US" dirty="0" smtClean="0"/>
              <a:t>#pragma   </a:t>
            </a:r>
            <a:r>
              <a:rPr lang="en-US" dirty="0" err="1" smtClean="0"/>
              <a:t>omp</a:t>
            </a:r>
            <a:r>
              <a:rPr lang="en-US" dirty="0" smtClean="0"/>
              <a:t>   parallel   default(shared)   private(beta, pi)</a:t>
            </a:r>
          </a:p>
          <a:p>
            <a:pPr marL="0" indent="0">
              <a:buNone/>
            </a:pPr>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409575" y="2933700"/>
            <a:ext cx="11372850" cy="990600"/>
          </a:xfrm>
          <a:prstGeom prst="rect">
            <a:avLst/>
          </a:prstGeom>
        </p:spPr>
      </p:pic>
    </p:spTree>
    <p:extLst>
      <p:ext uri="{BB962C8B-B14F-4D97-AF65-F5344CB8AC3E}">
        <p14:creationId xmlns:p14="http://schemas.microsoft.com/office/powerpoint/2010/main" val="2406179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 General rules</a:t>
            </a:r>
            <a:endParaRPr lang="en-US" dirty="0"/>
          </a:p>
        </p:txBody>
      </p:sp>
      <p:sp>
        <p:nvSpPr>
          <p:cNvPr id="3" name="Content Placeholder 2"/>
          <p:cNvSpPr>
            <a:spLocks noGrp="1"/>
          </p:cNvSpPr>
          <p:nvPr>
            <p:ph idx="1"/>
          </p:nvPr>
        </p:nvSpPr>
        <p:spPr/>
        <p:txBody>
          <a:bodyPr/>
          <a:lstStyle/>
          <a:p>
            <a:r>
              <a:rPr lang="en-US" dirty="0" smtClean="0"/>
              <a:t>Case sensitive </a:t>
            </a:r>
          </a:p>
          <a:p>
            <a:r>
              <a:rPr lang="en-US" dirty="0" smtClean="0"/>
              <a:t>Directives follow conventions of the C/C++ standards for compiler directives </a:t>
            </a:r>
          </a:p>
          <a:p>
            <a:r>
              <a:rPr lang="en-US" dirty="0" smtClean="0"/>
              <a:t>Only one directive-name may be specified per directive </a:t>
            </a:r>
          </a:p>
          <a:p>
            <a:r>
              <a:rPr lang="en-US" dirty="0" smtClean="0"/>
              <a:t>Each directive applies to at most one succeeding statement, which must be a structured block. </a:t>
            </a:r>
          </a:p>
          <a:p>
            <a:r>
              <a:rPr lang="en-US" dirty="0" smtClean="0"/>
              <a:t>Long directive lines can be "continued" on succeeding lines by escaping the newline character with a backslash ("\") at the end of a directive line</a:t>
            </a:r>
          </a:p>
          <a:p>
            <a:endParaRPr lang="en-US" dirty="0"/>
          </a:p>
        </p:txBody>
      </p:sp>
    </p:spTree>
    <p:extLst>
      <p:ext uri="{BB962C8B-B14F-4D97-AF65-F5344CB8AC3E}">
        <p14:creationId xmlns:p14="http://schemas.microsoft.com/office/powerpoint/2010/main" val="466193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 Scoping</a:t>
            </a:r>
            <a:endParaRPr lang="en-US" dirty="0"/>
          </a:p>
        </p:txBody>
      </p:sp>
      <p:sp>
        <p:nvSpPr>
          <p:cNvPr id="3" name="Content Placeholder 2"/>
          <p:cNvSpPr>
            <a:spLocks noGrp="1"/>
          </p:cNvSpPr>
          <p:nvPr>
            <p:ph idx="1"/>
          </p:nvPr>
        </p:nvSpPr>
        <p:spPr/>
        <p:txBody>
          <a:bodyPr>
            <a:normAutofit lnSpcReduction="10000"/>
          </a:bodyPr>
          <a:lstStyle/>
          <a:p>
            <a:r>
              <a:rPr lang="en-US" dirty="0" smtClean="0"/>
              <a:t>Static (Lexical) Extent</a:t>
            </a:r>
          </a:p>
          <a:p>
            <a:pPr lvl="1"/>
            <a:r>
              <a:rPr lang="en-US" dirty="0" smtClean="0"/>
              <a:t>The code textually enclosed between the beginning and the end of a structured block following a directive. </a:t>
            </a:r>
          </a:p>
          <a:p>
            <a:pPr lvl="1"/>
            <a:r>
              <a:rPr lang="en-US" dirty="0" smtClean="0"/>
              <a:t>The static extent of a directives does not span multiple routines or code files </a:t>
            </a:r>
          </a:p>
          <a:p>
            <a:r>
              <a:rPr lang="en-US" dirty="0" smtClean="0"/>
              <a:t>Orphaned Directive</a:t>
            </a:r>
          </a:p>
          <a:p>
            <a:pPr lvl="1"/>
            <a:r>
              <a:rPr lang="en-US" dirty="0" smtClean="0"/>
              <a:t>An </a:t>
            </a:r>
            <a:r>
              <a:rPr lang="en-US" dirty="0" err="1" smtClean="0"/>
              <a:t>OpenMP</a:t>
            </a:r>
            <a:r>
              <a:rPr lang="en-US" dirty="0" smtClean="0"/>
              <a:t> directive that appears independently from another enclosing directive is said to be an orphaned directive. It exists outside of another directive's static (lexical) extent. </a:t>
            </a:r>
          </a:p>
          <a:p>
            <a:pPr lvl="1"/>
            <a:r>
              <a:rPr lang="en-US" dirty="0" smtClean="0"/>
              <a:t>Will span routines and possibly code files </a:t>
            </a:r>
          </a:p>
          <a:p>
            <a:r>
              <a:rPr lang="en-US" dirty="0" smtClean="0"/>
              <a:t>Dynamic Extent</a:t>
            </a:r>
          </a:p>
          <a:p>
            <a:pPr lvl="1"/>
            <a:r>
              <a:rPr lang="en-US" dirty="0" smtClean="0"/>
              <a:t>The dynamic extent of a directive includes both its static (lexical) extent and the extents of its orphaned directives. </a:t>
            </a:r>
            <a:endParaRPr lang="en-US" dirty="0"/>
          </a:p>
        </p:txBody>
      </p:sp>
    </p:spTree>
    <p:extLst>
      <p:ext uri="{BB962C8B-B14F-4D97-AF65-F5344CB8AC3E}">
        <p14:creationId xmlns:p14="http://schemas.microsoft.com/office/powerpoint/2010/main" val="3938804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 Parallel Region Construct</a:t>
            </a:r>
            <a:endParaRPr lang="en-US" dirty="0"/>
          </a:p>
        </p:txBody>
      </p:sp>
      <p:sp>
        <p:nvSpPr>
          <p:cNvPr id="3" name="Content Placeholder 2"/>
          <p:cNvSpPr>
            <a:spLocks noGrp="1"/>
          </p:cNvSpPr>
          <p:nvPr>
            <p:ph idx="1"/>
          </p:nvPr>
        </p:nvSpPr>
        <p:spPr/>
        <p:txBody>
          <a:bodyPr/>
          <a:lstStyle/>
          <a:p>
            <a:pPr marL="0" indent="0">
              <a:buNone/>
            </a:pPr>
            <a:r>
              <a:rPr lang="en-US" dirty="0" smtClean="0"/>
              <a:t>A parallel region is a block of code that will be executed by multiple threads. This is the fundamental </a:t>
            </a:r>
            <a:r>
              <a:rPr lang="en-US" dirty="0" err="1" smtClean="0"/>
              <a:t>OpenMP</a:t>
            </a:r>
            <a:r>
              <a:rPr lang="en-US" dirty="0" smtClean="0"/>
              <a:t> parallel construct. </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499496" y="3236593"/>
            <a:ext cx="6284098" cy="2789737"/>
          </a:xfrm>
          <a:prstGeom prst="rect">
            <a:avLst/>
          </a:prstGeom>
        </p:spPr>
      </p:pic>
    </p:spTree>
    <p:extLst>
      <p:ext uri="{BB962C8B-B14F-4D97-AF65-F5344CB8AC3E}">
        <p14:creationId xmlns:p14="http://schemas.microsoft.com/office/powerpoint/2010/main" val="2151430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is </a:t>
            </a:r>
            <a:r>
              <a:rPr lang="en-US" b="1" dirty="0" smtClean="0"/>
              <a:t>NOT</a:t>
            </a:r>
            <a:endParaRPr lang="en-US" b="1" dirty="0"/>
          </a:p>
        </p:txBody>
      </p:sp>
      <p:sp>
        <p:nvSpPr>
          <p:cNvPr id="3" name="Content Placeholder 2"/>
          <p:cNvSpPr>
            <a:spLocks noGrp="1"/>
          </p:cNvSpPr>
          <p:nvPr>
            <p:ph idx="1"/>
          </p:nvPr>
        </p:nvSpPr>
        <p:spPr/>
        <p:txBody>
          <a:bodyPr>
            <a:normAutofit lnSpcReduction="10000"/>
          </a:bodyPr>
          <a:lstStyle/>
          <a:p>
            <a:r>
              <a:rPr lang="en-US" dirty="0" smtClean="0"/>
              <a:t>Meant for distributed memory parallel systems (by itself) </a:t>
            </a:r>
          </a:p>
          <a:p>
            <a:r>
              <a:rPr lang="en-US" dirty="0" smtClean="0"/>
              <a:t>Necessarily implemented identically by all vendors </a:t>
            </a:r>
          </a:p>
          <a:p>
            <a:r>
              <a:rPr lang="en-US" dirty="0" smtClean="0"/>
              <a:t>Guaranteed to make the most efficient use of shared memory </a:t>
            </a:r>
          </a:p>
          <a:p>
            <a:r>
              <a:rPr lang="en-US" dirty="0" smtClean="0"/>
              <a:t>Required to check for data dependencies, data conflicts, race conditions, or deadlocks</a:t>
            </a:r>
          </a:p>
          <a:p>
            <a:r>
              <a:rPr lang="en-US" dirty="0" smtClean="0"/>
              <a:t>Meant to cover compiler-generated automatic parallelization and directives to the compiler to assist such parallelization</a:t>
            </a:r>
          </a:p>
          <a:p>
            <a:r>
              <a:rPr lang="en-US" dirty="0" smtClean="0"/>
              <a:t>Designed to guarantee that input or output to the same file is synchronous when executed in parallel. The programmer is responsible for synchronizing input and output. </a:t>
            </a:r>
            <a:endParaRPr lang="en-US" dirty="0"/>
          </a:p>
        </p:txBody>
      </p:sp>
    </p:spTree>
    <p:extLst>
      <p:ext uri="{BB962C8B-B14F-4D97-AF65-F5344CB8AC3E}">
        <p14:creationId xmlns:p14="http://schemas.microsoft.com/office/powerpoint/2010/main" val="3562083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 Parallel Region Construct</a:t>
            </a:r>
            <a:endParaRPr lang="en-US" dirty="0"/>
          </a:p>
        </p:txBody>
      </p:sp>
      <p:sp>
        <p:nvSpPr>
          <p:cNvPr id="3" name="Content Placeholder 2"/>
          <p:cNvSpPr>
            <a:spLocks noGrp="1"/>
          </p:cNvSpPr>
          <p:nvPr>
            <p:ph idx="1"/>
          </p:nvPr>
        </p:nvSpPr>
        <p:spPr/>
        <p:txBody>
          <a:bodyPr/>
          <a:lstStyle/>
          <a:p>
            <a:r>
              <a:rPr lang="en-US" dirty="0" smtClean="0"/>
              <a:t>When a thread reaches a PARALLEL directive, it creates a team of threads and becomes the master of the team. The master is a member of that team and has thread number 0 within that team. </a:t>
            </a:r>
          </a:p>
          <a:p>
            <a:r>
              <a:rPr lang="en-US" dirty="0" smtClean="0"/>
              <a:t>Starting from the beginning of this parallel region, the code is duplicated and all threads will execute that code. </a:t>
            </a:r>
          </a:p>
          <a:p>
            <a:r>
              <a:rPr lang="en-US" dirty="0" smtClean="0"/>
              <a:t>There is an </a:t>
            </a:r>
            <a:r>
              <a:rPr lang="en-US" b="1" dirty="0" smtClean="0"/>
              <a:t>implied barrier </a:t>
            </a:r>
            <a:r>
              <a:rPr lang="en-US" dirty="0" smtClean="0"/>
              <a:t>at the end of a parallel section. Only the master thread continues execution past this point. </a:t>
            </a:r>
          </a:p>
          <a:p>
            <a:r>
              <a:rPr lang="en-US" dirty="0" smtClean="0"/>
              <a:t>If </a:t>
            </a:r>
            <a:r>
              <a:rPr lang="en-US" b="1" dirty="0" smtClean="0"/>
              <a:t>any thread terminates </a:t>
            </a:r>
            <a:r>
              <a:rPr lang="en-US" dirty="0" smtClean="0"/>
              <a:t>within a parallel region, </a:t>
            </a:r>
            <a:r>
              <a:rPr lang="en-US" b="1" dirty="0" smtClean="0"/>
              <a:t>all threads in the team will terminate</a:t>
            </a:r>
            <a:r>
              <a:rPr lang="en-US" dirty="0" smtClean="0"/>
              <a:t>, and the work done up until that point is undefined.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92532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 Parallel Region Construct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How many Threads?</a:t>
            </a:r>
          </a:p>
          <a:p>
            <a:r>
              <a:rPr lang="en-US" dirty="0" smtClean="0"/>
              <a:t>The number of threads in a parallel region is determined by the following factors, in order of precedence: </a:t>
            </a:r>
          </a:p>
          <a:p>
            <a:pPr marL="971550" lvl="1" indent="-514350">
              <a:buFont typeface="+mj-lt"/>
              <a:buAutoNum type="arabicPeriod"/>
            </a:pPr>
            <a:r>
              <a:rPr lang="en-US" dirty="0" smtClean="0"/>
              <a:t>Evaluation of the IF clause </a:t>
            </a:r>
          </a:p>
          <a:p>
            <a:pPr marL="971550" lvl="1" indent="-514350">
              <a:buFont typeface="+mj-lt"/>
              <a:buAutoNum type="arabicPeriod"/>
            </a:pPr>
            <a:r>
              <a:rPr lang="en-US" dirty="0" smtClean="0"/>
              <a:t>Setting of the NUM_THREADS clause </a:t>
            </a:r>
          </a:p>
          <a:p>
            <a:pPr marL="971550" lvl="1" indent="-514350">
              <a:buFont typeface="+mj-lt"/>
              <a:buAutoNum type="arabicPeriod"/>
            </a:pPr>
            <a:r>
              <a:rPr lang="en-US" dirty="0" smtClean="0"/>
              <a:t>Use of the </a:t>
            </a:r>
            <a:r>
              <a:rPr lang="en-US" dirty="0" err="1" smtClean="0"/>
              <a:t>omp_set_num_threads</a:t>
            </a:r>
            <a:r>
              <a:rPr lang="en-US" dirty="0" smtClean="0"/>
              <a:t>() library function </a:t>
            </a:r>
          </a:p>
          <a:p>
            <a:pPr marL="971550" lvl="1" indent="-514350">
              <a:buFont typeface="+mj-lt"/>
              <a:buAutoNum type="arabicPeriod"/>
            </a:pPr>
            <a:r>
              <a:rPr lang="en-US" dirty="0" smtClean="0"/>
              <a:t>Setting of the OMP_NUM_THREADS environment variable </a:t>
            </a:r>
          </a:p>
          <a:p>
            <a:pPr marL="971550" lvl="1" indent="-514350">
              <a:buFont typeface="+mj-lt"/>
              <a:buAutoNum type="arabicPeriod"/>
            </a:pPr>
            <a:r>
              <a:rPr lang="en-US" dirty="0" smtClean="0"/>
              <a:t>Implementation default - usually the number of CPUs on a node, though it could be dynamic</a:t>
            </a:r>
          </a:p>
          <a:p>
            <a:r>
              <a:rPr lang="en-US" dirty="0" smtClean="0"/>
              <a:t>Threads are numbered from 0 (master thread) to N-1 </a:t>
            </a:r>
          </a:p>
          <a:p>
            <a:endParaRPr lang="en-US" dirty="0"/>
          </a:p>
        </p:txBody>
      </p:sp>
    </p:spTree>
    <p:extLst>
      <p:ext uri="{BB962C8B-B14F-4D97-AF65-F5344CB8AC3E}">
        <p14:creationId xmlns:p14="http://schemas.microsoft.com/office/powerpoint/2010/main" val="3681896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 Parallel Region Construct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Dynamic Threads (see #5 from previous slide)</a:t>
            </a:r>
          </a:p>
          <a:p>
            <a:r>
              <a:rPr lang="en-US" dirty="0" smtClean="0"/>
              <a:t>Use the </a:t>
            </a:r>
            <a:r>
              <a:rPr lang="en-US" dirty="0" err="1" smtClean="0"/>
              <a:t>omp_get_dynamic</a:t>
            </a:r>
            <a:r>
              <a:rPr lang="en-US" dirty="0" smtClean="0"/>
              <a:t>() library function to determine if dynamic threads are enabled. </a:t>
            </a:r>
          </a:p>
          <a:p>
            <a:r>
              <a:rPr lang="en-US" dirty="0" smtClean="0"/>
              <a:t>If supported, the two methods available for enabling dynamic threads are: </a:t>
            </a:r>
          </a:p>
          <a:p>
            <a:pPr lvl="1"/>
            <a:r>
              <a:rPr lang="en-US" dirty="0" smtClean="0"/>
              <a:t>The </a:t>
            </a:r>
            <a:r>
              <a:rPr lang="en-US" dirty="0" err="1" smtClean="0"/>
              <a:t>omp_set_dynamic</a:t>
            </a:r>
            <a:r>
              <a:rPr lang="en-US" dirty="0" smtClean="0"/>
              <a:t>() library routine </a:t>
            </a:r>
          </a:p>
          <a:p>
            <a:pPr lvl="1"/>
            <a:r>
              <a:rPr lang="en-US" dirty="0" smtClean="0"/>
              <a:t>Setting of the OMP_DYNAMIC environment variable to TRUE </a:t>
            </a:r>
          </a:p>
          <a:p>
            <a:endParaRPr lang="en-US" b="1" dirty="0"/>
          </a:p>
        </p:txBody>
      </p:sp>
    </p:spTree>
    <p:extLst>
      <p:ext uri="{BB962C8B-B14F-4D97-AF65-F5344CB8AC3E}">
        <p14:creationId xmlns:p14="http://schemas.microsoft.com/office/powerpoint/2010/main" val="198333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 Parallel Region Construct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Nested Parallel Regions</a:t>
            </a:r>
          </a:p>
          <a:p>
            <a:r>
              <a:rPr lang="en-US" dirty="0" smtClean="0"/>
              <a:t>Use the </a:t>
            </a:r>
            <a:r>
              <a:rPr lang="en-US" dirty="0" err="1" smtClean="0"/>
              <a:t>omp_get_nested</a:t>
            </a:r>
            <a:r>
              <a:rPr lang="en-US" dirty="0" smtClean="0"/>
              <a:t>() library function to determine if nested parallel regions are enabled. </a:t>
            </a:r>
          </a:p>
          <a:p>
            <a:r>
              <a:rPr lang="en-US" dirty="0" smtClean="0"/>
              <a:t>The two methods available for enabling nested parallel regions (if supported) are: </a:t>
            </a:r>
          </a:p>
          <a:p>
            <a:pPr lvl="1"/>
            <a:r>
              <a:rPr lang="en-US" dirty="0" smtClean="0"/>
              <a:t>The </a:t>
            </a:r>
            <a:r>
              <a:rPr lang="en-US" dirty="0" err="1" smtClean="0"/>
              <a:t>omp_set_nested</a:t>
            </a:r>
            <a:r>
              <a:rPr lang="en-US" dirty="0" smtClean="0"/>
              <a:t>() library routine </a:t>
            </a:r>
          </a:p>
          <a:p>
            <a:pPr lvl="1"/>
            <a:r>
              <a:rPr lang="en-US" dirty="0" smtClean="0"/>
              <a:t>Setting of the OMP_NESTED environment variable to TRUE </a:t>
            </a:r>
          </a:p>
          <a:p>
            <a:r>
              <a:rPr lang="en-US" dirty="0" smtClean="0"/>
              <a:t>If not supported, a parallel region nested within another parallel region results in the creation of a new team, consisting of one thread, by default.</a:t>
            </a:r>
            <a:endParaRPr lang="en-US" b="1" dirty="0"/>
          </a:p>
        </p:txBody>
      </p:sp>
    </p:spTree>
    <p:extLst>
      <p:ext uri="{BB962C8B-B14F-4D97-AF65-F5344CB8AC3E}">
        <p14:creationId xmlns:p14="http://schemas.microsoft.com/office/powerpoint/2010/main" val="3235165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 Parallel Region Construct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IF clause</a:t>
            </a:r>
          </a:p>
          <a:p>
            <a:r>
              <a:rPr lang="en-US" b="1" dirty="0" smtClean="0"/>
              <a:t>IF</a:t>
            </a:r>
            <a:r>
              <a:rPr lang="en-US" dirty="0" smtClean="0"/>
              <a:t> clause: If present, it must evaluate to .TRUE. (Fortran) or non-zero (C/C++) in order for a team of threads to be created. Otherwise, the region is executed serially by the master thread. </a:t>
            </a:r>
          </a:p>
        </p:txBody>
      </p:sp>
      <p:pic>
        <p:nvPicPr>
          <p:cNvPr id="4" name="Picture 3"/>
          <p:cNvPicPr>
            <a:picLocks noChangeAspect="1"/>
          </p:cNvPicPr>
          <p:nvPr/>
        </p:nvPicPr>
        <p:blipFill>
          <a:blip r:embed="rId2"/>
          <a:stretch>
            <a:fillRect/>
          </a:stretch>
        </p:blipFill>
        <p:spPr>
          <a:xfrm>
            <a:off x="4197667" y="3820067"/>
            <a:ext cx="6284098" cy="2789737"/>
          </a:xfrm>
          <a:prstGeom prst="rect">
            <a:avLst/>
          </a:prstGeom>
        </p:spPr>
      </p:pic>
      <p:cxnSp>
        <p:nvCxnSpPr>
          <p:cNvPr id="6" name="Elbow Connector 5"/>
          <p:cNvCxnSpPr/>
          <p:nvPr/>
        </p:nvCxnSpPr>
        <p:spPr>
          <a:xfrm>
            <a:off x="1454331" y="3561010"/>
            <a:ext cx="5164183" cy="610397"/>
          </a:xfrm>
          <a:prstGeom prst="bentConnector3">
            <a:avLst>
              <a:gd name="adj1" fmla="val -8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946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 Parallel Region Construct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Restrictions</a:t>
            </a:r>
          </a:p>
          <a:p>
            <a:r>
              <a:rPr lang="en-US" dirty="0" smtClean="0"/>
              <a:t>A parallel region must be a structured block that does not span multiple routines or code files </a:t>
            </a:r>
          </a:p>
          <a:p>
            <a:r>
              <a:rPr lang="en-US" dirty="0" smtClean="0"/>
              <a:t>It is illegal to branch (</a:t>
            </a:r>
            <a:r>
              <a:rPr lang="en-US" dirty="0" err="1" smtClean="0"/>
              <a:t>goto</a:t>
            </a:r>
            <a:r>
              <a:rPr lang="en-US" dirty="0" smtClean="0"/>
              <a:t>) into or out of a parallel region </a:t>
            </a:r>
          </a:p>
          <a:p>
            <a:r>
              <a:rPr lang="en-US" dirty="0" smtClean="0"/>
              <a:t>Only a single IF clause is permitted </a:t>
            </a:r>
          </a:p>
          <a:p>
            <a:r>
              <a:rPr lang="en-US" dirty="0" smtClean="0"/>
              <a:t>Only a single NUM_THREADS clause is permitted </a:t>
            </a:r>
          </a:p>
          <a:p>
            <a:r>
              <a:rPr lang="en-US" dirty="0" smtClean="0"/>
              <a:t>A program must not depend upon the ordering of the clauses </a:t>
            </a:r>
            <a:endParaRPr lang="en-US" dirty="0"/>
          </a:p>
        </p:txBody>
      </p:sp>
    </p:spTree>
    <p:extLst>
      <p:ext uri="{BB962C8B-B14F-4D97-AF65-F5344CB8AC3E}">
        <p14:creationId xmlns:p14="http://schemas.microsoft.com/office/powerpoint/2010/main" val="3358323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example 1: Intro to Parallel Region</a:t>
            </a:r>
            <a:endParaRPr lang="en-US" dirty="0"/>
          </a:p>
        </p:txBody>
      </p:sp>
      <p:pic>
        <p:nvPicPr>
          <p:cNvPr id="4" name="Content Placeholder 3"/>
          <p:cNvPicPr>
            <a:picLocks noGrp="1" noChangeAspect="1"/>
          </p:cNvPicPr>
          <p:nvPr>
            <p:ph idx="1"/>
          </p:nvPr>
        </p:nvPicPr>
        <p:blipFill>
          <a:blip r:embed="rId2"/>
          <a:stretch>
            <a:fillRect/>
          </a:stretch>
        </p:blipFill>
        <p:spPr>
          <a:xfrm>
            <a:off x="1445352" y="1808208"/>
            <a:ext cx="5574028" cy="4351338"/>
          </a:xfrm>
          <a:prstGeom prst="rect">
            <a:avLst/>
          </a:prstGeom>
        </p:spPr>
      </p:pic>
    </p:spTree>
    <p:extLst>
      <p:ext uri="{BB962C8B-B14F-4D97-AF65-F5344CB8AC3E}">
        <p14:creationId xmlns:p14="http://schemas.microsoft.com/office/powerpoint/2010/main" val="3863333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example 2: Intro to Parallel Region</a:t>
            </a:r>
            <a:endParaRPr lang="en-US" dirty="0"/>
          </a:p>
        </p:txBody>
      </p:sp>
      <p:pic>
        <p:nvPicPr>
          <p:cNvPr id="6" name="Content Placeholder 5"/>
          <p:cNvPicPr>
            <a:picLocks noGrp="1" noChangeAspect="1"/>
          </p:cNvPicPr>
          <p:nvPr>
            <p:ph idx="1"/>
          </p:nvPr>
        </p:nvPicPr>
        <p:blipFill>
          <a:blip r:embed="rId2"/>
          <a:stretch>
            <a:fillRect/>
          </a:stretch>
        </p:blipFill>
        <p:spPr>
          <a:xfrm>
            <a:off x="838200" y="1625328"/>
            <a:ext cx="6485093" cy="4351338"/>
          </a:xfrm>
          <a:prstGeom prst="rect">
            <a:avLst/>
          </a:prstGeom>
        </p:spPr>
      </p:pic>
    </p:spTree>
    <p:extLst>
      <p:ext uri="{BB962C8B-B14F-4D97-AF65-F5344CB8AC3E}">
        <p14:creationId xmlns:p14="http://schemas.microsoft.com/office/powerpoint/2010/main" val="621931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5</a:t>
            </a:r>
            <a:endParaRPr lang="en-US" dirty="0"/>
          </a:p>
        </p:txBody>
      </p:sp>
      <p:sp>
        <p:nvSpPr>
          <p:cNvPr id="3" name="Content Placeholder 2"/>
          <p:cNvSpPr>
            <a:spLocks noGrp="1"/>
          </p:cNvSpPr>
          <p:nvPr>
            <p:ph idx="1"/>
          </p:nvPr>
        </p:nvSpPr>
        <p:spPr>
          <a:xfrm>
            <a:off x="838200" y="1324947"/>
            <a:ext cx="10515600" cy="4852016"/>
          </a:xfrm>
        </p:spPr>
        <p:txBody>
          <a:bodyPr>
            <a:normAutofit fontScale="85000" lnSpcReduction="20000"/>
          </a:bodyPr>
          <a:lstStyle/>
          <a:p>
            <a:r>
              <a:rPr lang="en-US" dirty="0" smtClean="0"/>
              <a:t>The goal of this lab is to run a few simple </a:t>
            </a:r>
            <a:r>
              <a:rPr lang="en-US" dirty="0" err="1" smtClean="0"/>
              <a:t>omp</a:t>
            </a:r>
            <a:r>
              <a:rPr lang="en-US" dirty="0" smtClean="0"/>
              <a:t> programs and understand how to write (one or more) parallel sections in the code</a:t>
            </a:r>
          </a:p>
          <a:p>
            <a:endParaRPr lang="en-US" dirty="0" smtClean="0"/>
          </a:p>
          <a:p>
            <a:r>
              <a:rPr lang="en-US" dirty="0" smtClean="0"/>
              <a:t>Implement and run the previous two examples</a:t>
            </a:r>
          </a:p>
          <a:p>
            <a:r>
              <a:rPr lang="en-US" dirty="0" smtClean="0"/>
              <a:t>Change the number of threads programmatically (in at least one of the programs)</a:t>
            </a:r>
          </a:p>
          <a:p>
            <a:r>
              <a:rPr lang="en-US" dirty="0" smtClean="0"/>
              <a:t>Change the number of threads through setting environment variable (slide 23) – You don’t need to submit this</a:t>
            </a:r>
          </a:p>
          <a:p>
            <a:r>
              <a:rPr lang="en-US" dirty="0" smtClean="0"/>
              <a:t>Implement a third program where you have a second parallel section. You can use one of the previous two examples to start</a:t>
            </a:r>
          </a:p>
          <a:p>
            <a:pPr lvl="1"/>
            <a:r>
              <a:rPr lang="en-US" dirty="0" smtClean="0"/>
              <a:t>The 2</a:t>
            </a:r>
            <a:r>
              <a:rPr lang="en-US" baseline="30000" dirty="0" smtClean="0"/>
              <a:t>nd</a:t>
            </a:r>
            <a:r>
              <a:rPr lang="en-US" dirty="0" smtClean="0"/>
              <a:t> parallel block just prints out the sum – (</a:t>
            </a:r>
            <a:r>
              <a:rPr lang="en-US" dirty="0" err="1" smtClean="0"/>
              <a:t>tid</a:t>
            </a:r>
            <a:r>
              <a:rPr lang="en-US" dirty="0" smtClean="0"/>
              <a:t> + 10). </a:t>
            </a:r>
            <a:r>
              <a:rPr lang="en-US" dirty="0" err="1"/>
              <a:t>t</a:t>
            </a:r>
            <a:r>
              <a:rPr lang="en-US" dirty="0" err="1" smtClean="0"/>
              <a:t>id</a:t>
            </a:r>
            <a:r>
              <a:rPr lang="en-US" dirty="0" smtClean="0"/>
              <a:t> is the thread id and is private to that section</a:t>
            </a:r>
          </a:p>
          <a:p>
            <a:r>
              <a:rPr lang="en-US" dirty="0" smtClean="0"/>
              <a:t>Thus you submit the following for lab 5 (source and binary):</a:t>
            </a:r>
          </a:p>
          <a:p>
            <a:pPr lvl="1"/>
            <a:r>
              <a:rPr lang="en-US" dirty="0" smtClean="0"/>
              <a:t>Previous two examples </a:t>
            </a:r>
          </a:p>
          <a:p>
            <a:pPr lvl="1"/>
            <a:r>
              <a:rPr lang="en-US" dirty="0" smtClean="0"/>
              <a:t>A program where you create at least 2 parallel </a:t>
            </a:r>
            <a:r>
              <a:rPr lang="en-US" dirty="0" err="1" smtClean="0"/>
              <a:t>omp</a:t>
            </a:r>
            <a:r>
              <a:rPr lang="en-US" dirty="0" smtClean="0"/>
              <a:t> sections and one of the sections does what is described above</a:t>
            </a:r>
          </a:p>
          <a:p>
            <a:endParaRPr lang="en-US" dirty="0"/>
          </a:p>
        </p:txBody>
      </p:sp>
    </p:spTree>
    <p:extLst>
      <p:ext uri="{BB962C8B-B14F-4D97-AF65-F5344CB8AC3E}">
        <p14:creationId xmlns:p14="http://schemas.microsoft.com/office/powerpoint/2010/main" val="1907771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Homework</a:t>
            </a:r>
            <a:endParaRPr lang="en-US" dirty="0"/>
          </a:p>
        </p:txBody>
      </p:sp>
      <p:sp>
        <p:nvSpPr>
          <p:cNvPr id="3" name="Content Placeholder 2"/>
          <p:cNvSpPr>
            <a:spLocks noGrp="1"/>
          </p:cNvSpPr>
          <p:nvPr>
            <p:ph idx="1"/>
          </p:nvPr>
        </p:nvSpPr>
        <p:spPr/>
        <p:txBody>
          <a:bodyPr/>
          <a:lstStyle/>
          <a:p>
            <a:r>
              <a:rPr lang="en-US" dirty="0" smtClean="0"/>
              <a:t>Implement a serial and a parallel implementation to calculate the value of PI as described in the following slides</a:t>
            </a:r>
          </a:p>
          <a:p>
            <a:pPr lvl="1"/>
            <a:r>
              <a:rPr lang="en-US" dirty="0" smtClean="0"/>
              <a:t>For the parallel version you will create two binaries</a:t>
            </a:r>
          </a:p>
          <a:p>
            <a:pPr lvl="2"/>
            <a:r>
              <a:rPr lang="en-US" dirty="0" smtClean="0"/>
              <a:t>Only using </a:t>
            </a:r>
            <a:r>
              <a:rPr lang="en-US" dirty="0" err="1" smtClean="0"/>
              <a:t>pthreads</a:t>
            </a:r>
            <a:endParaRPr lang="en-US" dirty="0" smtClean="0"/>
          </a:p>
          <a:p>
            <a:pPr lvl="2"/>
            <a:r>
              <a:rPr lang="en-US" dirty="0" smtClean="0"/>
              <a:t>Only using </a:t>
            </a:r>
            <a:r>
              <a:rPr lang="en-US" dirty="0" err="1" smtClean="0"/>
              <a:t>openMP</a:t>
            </a:r>
            <a:endParaRPr lang="en-US" dirty="0" smtClean="0"/>
          </a:p>
          <a:p>
            <a:pPr lvl="2"/>
            <a:endParaRPr lang="en-US" dirty="0"/>
          </a:p>
        </p:txBody>
      </p:sp>
    </p:spTree>
    <p:extLst>
      <p:ext uri="{BB962C8B-B14F-4D97-AF65-F5344CB8AC3E}">
        <p14:creationId xmlns:p14="http://schemas.microsoft.com/office/powerpoint/2010/main" val="73274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a:t>
            </a:r>
            <a:r>
              <a:rPr lang="en-US" dirty="0" err="1" smtClean="0"/>
              <a:t>OpenMP</a:t>
            </a:r>
            <a:endParaRPr lang="en-US" dirty="0"/>
          </a:p>
        </p:txBody>
      </p:sp>
      <p:sp>
        <p:nvSpPr>
          <p:cNvPr id="3" name="Content Placeholder 2"/>
          <p:cNvSpPr>
            <a:spLocks noGrp="1"/>
          </p:cNvSpPr>
          <p:nvPr>
            <p:ph idx="1"/>
          </p:nvPr>
        </p:nvSpPr>
        <p:spPr/>
        <p:txBody>
          <a:bodyPr/>
          <a:lstStyle/>
          <a:p>
            <a:r>
              <a:rPr lang="en-US" b="1" dirty="0" smtClean="0"/>
              <a:t>Standardization:</a:t>
            </a:r>
            <a:r>
              <a:rPr lang="en-US" dirty="0" smtClean="0"/>
              <a:t> </a:t>
            </a:r>
          </a:p>
          <a:p>
            <a:pPr lvl="1"/>
            <a:r>
              <a:rPr lang="en-US" dirty="0" smtClean="0"/>
              <a:t>Provide a standard among a variety of shared memory architectures/platforms </a:t>
            </a:r>
          </a:p>
          <a:p>
            <a:pPr lvl="1"/>
            <a:r>
              <a:rPr lang="en-US" dirty="0" smtClean="0"/>
              <a:t>Jointly defined and endorsed by a group of major computer hardware and software vendors </a:t>
            </a:r>
          </a:p>
          <a:p>
            <a:r>
              <a:rPr lang="en-US" b="1" dirty="0" smtClean="0"/>
              <a:t>Lean and Mean:</a:t>
            </a:r>
            <a:r>
              <a:rPr lang="en-US" dirty="0" smtClean="0"/>
              <a:t> </a:t>
            </a:r>
          </a:p>
          <a:p>
            <a:pPr lvl="1"/>
            <a:r>
              <a:rPr lang="en-US" dirty="0" smtClean="0"/>
              <a:t>Establish a simple and limited set of directives for programming shared memory machines. </a:t>
            </a:r>
          </a:p>
          <a:p>
            <a:pPr lvl="1"/>
            <a:r>
              <a:rPr lang="en-US" dirty="0" smtClean="0"/>
              <a:t>Significant parallelism can be implemented by using just 3 or 4 directives. </a:t>
            </a:r>
          </a:p>
          <a:p>
            <a:endParaRPr lang="en-US" dirty="0" smtClean="0"/>
          </a:p>
          <a:p>
            <a:pPr lvl="1"/>
            <a:endParaRPr lang="en-US" dirty="0"/>
          </a:p>
        </p:txBody>
      </p:sp>
    </p:spTree>
    <p:extLst>
      <p:ext uri="{BB962C8B-B14F-4D97-AF65-F5344CB8AC3E}">
        <p14:creationId xmlns:p14="http://schemas.microsoft.com/office/powerpoint/2010/main" val="884372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a:t>
            </a:r>
            <a:r>
              <a:rPr lang="en-US" dirty="0" err="1" smtClean="0"/>
              <a:t>carlo</a:t>
            </a:r>
            <a:r>
              <a:rPr lang="en-US" dirty="0" smtClean="0"/>
              <a:t> simulation of PI</a:t>
            </a:r>
            <a:endParaRPr lang="en-US" dirty="0"/>
          </a:p>
        </p:txBody>
      </p:sp>
      <p:sp>
        <p:nvSpPr>
          <p:cNvPr id="3" name="Content Placeholder 2"/>
          <p:cNvSpPr>
            <a:spLocks noGrp="1"/>
          </p:cNvSpPr>
          <p:nvPr>
            <p:ph idx="1"/>
          </p:nvPr>
        </p:nvSpPr>
        <p:spPr/>
        <p:txBody>
          <a:bodyPr>
            <a:normAutofit/>
          </a:bodyPr>
          <a:lstStyle/>
          <a:p>
            <a:r>
              <a:rPr lang="en-US" dirty="0"/>
              <a:t>Monte Carlo methods can be thought of as statistical simulation methods that utilize a sequences of random numbers to perform the simulation</a:t>
            </a:r>
            <a:r>
              <a:rPr lang="en-US" dirty="0" smtClean="0"/>
              <a:t>.</a:t>
            </a:r>
          </a:p>
          <a:p>
            <a:r>
              <a:rPr lang="en-US" dirty="0"/>
              <a:t>In a typical process one </a:t>
            </a:r>
            <a:r>
              <a:rPr lang="en-US" dirty="0" smtClean="0"/>
              <a:t>computes </a:t>
            </a:r>
            <a:r>
              <a:rPr lang="en-US" dirty="0"/>
              <a:t>the number of points in a set A that lies inside box R.  </a:t>
            </a:r>
            <a:endParaRPr lang="en-US" dirty="0" smtClean="0"/>
          </a:p>
          <a:p>
            <a:r>
              <a:rPr lang="en-US" dirty="0" smtClean="0"/>
              <a:t>The </a:t>
            </a:r>
            <a:r>
              <a:rPr lang="en-US" dirty="0"/>
              <a:t>ratio of the number of points that fall inside A to the total number of points tried is equal to the ratio of the two </a:t>
            </a:r>
            <a:r>
              <a:rPr lang="en-US" dirty="0" smtClean="0"/>
              <a:t>areas.  </a:t>
            </a:r>
          </a:p>
          <a:p>
            <a:r>
              <a:rPr lang="en-US" dirty="0" smtClean="0"/>
              <a:t>The </a:t>
            </a:r>
            <a:r>
              <a:rPr lang="en-US" dirty="0"/>
              <a:t>accuracy of the ratio </a:t>
            </a:r>
            <a:r>
              <a:rPr lang="en-US" i="1" dirty="0" smtClean="0"/>
              <a:t>p</a:t>
            </a:r>
            <a:r>
              <a:rPr lang="en-US" dirty="0" smtClean="0"/>
              <a:t> </a:t>
            </a:r>
            <a:r>
              <a:rPr lang="en-US" dirty="0"/>
              <a:t>depends on the number of points used, with more points leading to a more accurate value</a:t>
            </a:r>
            <a:r>
              <a:rPr lang="en-US" dirty="0" smtClean="0"/>
              <a:t>.</a:t>
            </a:r>
          </a:p>
        </p:txBody>
      </p:sp>
    </p:spTree>
    <p:extLst>
      <p:ext uri="{BB962C8B-B14F-4D97-AF65-F5344CB8AC3E}">
        <p14:creationId xmlns:p14="http://schemas.microsoft.com/office/powerpoint/2010/main" val="5124657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a:t>
            </a:r>
            <a:r>
              <a:rPr lang="en-US" dirty="0" err="1" smtClean="0"/>
              <a:t>carlo</a:t>
            </a:r>
            <a:r>
              <a:rPr lang="en-US" dirty="0" smtClean="0"/>
              <a:t> simulation of PI</a:t>
            </a:r>
            <a:endParaRPr lang="en-US" dirty="0"/>
          </a:p>
        </p:txBody>
      </p:sp>
      <p:sp>
        <p:nvSpPr>
          <p:cNvPr id="3" name="Content Placeholder 2"/>
          <p:cNvSpPr>
            <a:spLocks noGrp="1"/>
          </p:cNvSpPr>
          <p:nvPr>
            <p:ph idx="1"/>
          </p:nvPr>
        </p:nvSpPr>
        <p:spPr>
          <a:xfrm>
            <a:off x="838199" y="1825625"/>
            <a:ext cx="8480361" cy="4351338"/>
          </a:xfrm>
        </p:spPr>
        <p:txBody>
          <a:bodyPr>
            <a:normAutofit lnSpcReduction="10000"/>
          </a:bodyPr>
          <a:lstStyle/>
          <a:p>
            <a:r>
              <a:rPr lang="en-US" dirty="0"/>
              <a:t>Consider a circle inscribed in a unit square. Given that the circle and the square have a ratio of areas that is </a:t>
            </a:r>
            <a:r>
              <a:rPr lang="en-US" i="1" dirty="0" smtClean="0"/>
              <a:t>p = </a:t>
            </a:r>
            <a:r>
              <a:rPr lang="en-US" dirty="0" smtClean="0"/>
              <a:t>π/4</a:t>
            </a:r>
            <a:r>
              <a:rPr lang="en-US" dirty="0"/>
              <a:t>, the value of π can be approximated using a Monte Carlo method</a:t>
            </a:r>
          </a:p>
          <a:p>
            <a:pPr lvl="1"/>
            <a:r>
              <a:rPr lang="en-US" dirty="0"/>
              <a:t>Draw a square on the ground, then inscribe a circle within it.</a:t>
            </a:r>
          </a:p>
          <a:p>
            <a:pPr lvl="1"/>
            <a:r>
              <a:rPr lang="en-US" dirty="0"/>
              <a:t>Uniformly scatter some objects of uniform size (grains of rice or sand) over the square.</a:t>
            </a:r>
          </a:p>
          <a:p>
            <a:pPr lvl="1"/>
            <a:r>
              <a:rPr lang="en-US" dirty="0"/>
              <a:t>Count the number of objects inside the circle and the total number of objects.</a:t>
            </a:r>
          </a:p>
          <a:p>
            <a:pPr lvl="1"/>
            <a:r>
              <a:rPr lang="en-US" dirty="0"/>
              <a:t>The ratio of the two counts is an estimate of the ratio of the two areas, which is </a:t>
            </a:r>
            <a:r>
              <a:rPr lang="en-US" dirty="0" smtClean="0"/>
              <a:t>π/4 or </a:t>
            </a:r>
            <a:r>
              <a:rPr lang="en-US" i="1" dirty="0" smtClean="0"/>
              <a:t>p</a:t>
            </a:r>
            <a:r>
              <a:rPr lang="en-US" dirty="0" smtClean="0"/>
              <a:t>. </a:t>
            </a:r>
            <a:r>
              <a:rPr lang="en-US" dirty="0"/>
              <a:t>Multiply the result by 4 to estimate π.</a:t>
            </a:r>
          </a:p>
        </p:txBody>
      </p:sp>
      <p:pic>
        <p:nvPicPr>
          <p:cNvPr id="4" name="Picture 3"/>
          <p:cNvPicPr>
            <a:picLocks noChangeAspect="1"/>
          </p:cNvPicPr>
          <p:nvPr/>
        </p:nvPicPr>
        <p:blipFill>
          <a:blip r:embed="rId3"/>
          <a:stretch>
            <a:fillRect/>
          </a:stretch>
        </p:blipFill>
        <p:spPr>
          <a:xfrm>
            <a:off x="9318561" y="1977506"/>
            <a:ext cx="2400300" cy="2343150"/>
          </a:xfrm>
          <a:prstGeom prst="rect">
            <a:avLst/>
          </a:prstGeom>
        </p:spPr>
      </p:pic>
    </p:spTree>
    <p:extLst>
      <p:ext uri="{BB962C8B-B14F-4D97-AF65-F5344CB8AC3E}">
        <p14:creationId xmlns:p14="http://schemas.microsoft.com/office/powerpoint/2010/main" val="38206829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a:t>
            </a:r>
            <a:r>
              <a:rPr lang="en-US" dirty="0" err="1" smtClean="0"/>
              <a:t>carlo</a:t>
            </a:r>
            <a:r>
              <a:rPr lang="en-US" dirty="0" smtClean="0"/>
              <a:t> simulation of PI</a:t>
            </a:r>
            <a:endParaRPr lang="en-US" dirty="0"/>
          </a:p>
        </p:txBody>
      </p:sp>
      <p:pic>
        <p:nvPicPr>
          <p:cNvPr id="15" name="Content Placeholder 14"/>
          <p:cNvPicPr>
            <a:picLocks noGrp="1" noChangeAspect="1"/>
          </p:cNvPicPr>
          <p:nvPr>
            <p:ph idx="1"/>
          </p:nvPr>
        </p:nvPicPr>
        <p:blipFill>
          <a:blip r:embed="rId3"/>
          <a:stretch>
            <a:fillRect/>
          </a:stretch>
        </p:blipFill>
        <p:spPr>
          <a:xfrm>
            <a:off x="1676043" y="2596631"/>
            <a:ext cx="6076950" cy="1104900"/>
          </a:xfrm>
          <a:prstGeom prst="rect">
            <a:avLst/>
          </a:prstGeom>
        </p:spPr>
      </p:pic>
      <p:pic>
        <p:nvPicPr>
          <p:cNvPr id="4" name="Picture 3"/>
          <p:cNvPicPr>
            <a:picLocks noChangeAspect="1"/>
          </p:cNvPicPr>
          <p:nvPr/>
        </p:nvPicPr>
        <p:blipFill>
          <a:blip r:embed="rId4"/>
          <a:stretch>
            <a:fillRect/>
          </a:stretch>
        </p:blipFill>
        <p:spPr>
          <a:xfrm>
            <a:off x="8805377" y="1977506"/>
            <a:ext cx="2400300" cy="2343150"/>
          </a:xfrm>
          <a:prstGeom prst="rect">
            <a:avLst/>
          </a:prstGeom>
        </p:spPr>
      </p:pic>
      <p:sp>
        <p:nvSpPr>
          <p:cNvPr id="16" name="TextBox 15"/>
          <p:cNvSpPr txBox="1"/>
          <p:nvPr/>
        </p:nvSpPr>
        <p:spPr>
          <a:xfrm>
            <a:off x="2220686" y="3961143"/>
            <a:ext cx="3803542" cy="646331"/>
          </a:xfrm>
          <a:prstGeom prst="rect">
            <a:avLst/>
          </a:prstGeom>
          <a:noFill/>
        </p:spPr>
        <p:txBody>
          <a:bodyPr wrap="none" rtlCol="0">
            <a:spAutoFit/>
          </a:bodyPr>
          <a:lstStyle/>
          <a:p>
            <a:r>
              <a:rPr lang="en-US" dirty="0" smtClean="0"/>
              <a:t>m = number of points inside the circle </a:t>
            </a:r>
          </a:p>
          <a:p>
            <a:r>
              <a:rPr lang="en-US" dirty="0" smtClean="0"/>
              <a:t>n = total points</a:t>
            </a:r>
            <a:endParaRPr lang="en-US" dirty="0"/>
          </a:p>
        </p:txBody>
      </p:sp>
      <p:pic>
        <p:nvPicPr>
          <p:cNvPr id="17" name="Picture 16"/>
          <p:cNvPicPr>
            <a:picLocks noChangeAspect="1"/>
          </p:cNvPicPr>
          <p:nvPr/>
        </p:nvPicPr>
        <p:blipFill>
          <a:blip r:embed="rId5"/>
          <a:stretch>
            <a:fillRect/>
          </a:stretch>
        </p:blipFill>
        <p:spPr>
          <a:xfrm>
            <a:off x="1419302" y="4994396"/>
            <a:ext cx="5219700" cy="1590675"/>
          </a:xfrm>
          <a:prstGeom prst="rect">
            <a:avLst/>
          </a:prstGeom>
        </p:spPr>
      </p:pic>
    </p:spTree>
    <p:extLst>
      <p:ext uri="{BB962C8B-B14F-4D97-AF65-F5344CB8AC3E}">
        <p14:creationId xmlns:p14="http://schemas.microsoft.com/office/powerpoint/2010/main" val="101510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 : Work-sharing constructs – for directive</a:t>
            </a:r>
            <a:endParaRPr lang="en-US" dirty="0"/>
          </a:p>
        </p:txBody>
      </p:sp>
      <p:sp>
        <p:nvSpPr>
          <p:cNvPr id="3" name="Content Placeholder 2"/>
          <p:cNvSpPr>
            <a:spLocks noGrp="1"/>
          </p:cNvSpPr>
          <p:nvPr>
            <p:ph idx="1"/>
          </p:nvPr>
        </p:nvSpPr>
        <p:spPr/>
        <p:txBody>
          <a:bodyPr/>
          <a:lstStyle/>
          <a:p>
            <a:r>
              <a:rPr lang="en-US" dirty="0" smtClean="0"/>
              <a:t>The for directive specifies that the iterations of the loop immediately following it must be executed in parallel by the team. This assumes a parallel region has already been initiated, otherwise it executes in serial on a single processor. </a:t>
            </a:r>
          </a:p>
          <a:p>
            <a:r>
              <a:rPr lang="en-US" dirty="0" smtClean="0"/>
              <a:t>Format</a:t>
            </a:r>
          </a:p>
          <a:p>
            <a:endParaRPr lang="en-US" dirty="0"/>
          </a:p>
        </p:txBody>
      </p:sp>
      <p:pic>
        <p:nvPicPr>
          <p:cNvPr id="4" name="Picture 3"/>
          <p:cNvPicPr>
            <a:picLocks noChangeAspect="1"/>
          </p:cNvPicPr>
          <p:nvPr/>
        </p:nvPicPr>
        <p:blipFill>
          <a:blip r:embed="rId2"/>
          <a:stretch>
            <a:fillRect/>
          </a:stretch>
        </p:blipFill>
        <p:spPr>
          <a:xfrm>
            <a:off x="3121207" y="4121738"/>
            <a:ext cx="4315913" cy="2233982"/>
          </a:xfrm>
          <a:prstGeom prst="rect">
            <a:avLst/>
          </a:prstGeom>
        </p:spPr>
      </p:pic>
    </p:spTree>
    <p:extLst>
      <p:ext uri="{BB962C8B-B14F-4D97-AF65-F5344CB8AC3E}">
        <p14:creationId xmlns:p14="http://schemas.microsoft.com/office/powerpoint/2010/main" val="14083493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 : Work-sharing constructs – for directive </a:t>
            </a:r>
            <a:r>
              <a:rPr lang="en-US" b="1" dirty="0" smtClean="0"/>
              <a:t>clauses</a:t>
            </a:r>
            <a:endParaRPr lang="en-US" b="1" dirty="0"/>
          </a:p>
        </p:txBody>
      </p:sp>
      <p:sp>
        <p:nvSpPr>
          <p:cNvPr id="3" name="Content Placeholder 2"/>
          <p:cNvSpPr>
            <a:spLocks noGrp="1"/>
          </p:cNvSpPr>
          <p:nvPr>
            <p:ph idx="1"/>
          </p:nvPr>
        </p:nvSpPr>
        <p:spPr>
          <a:xfrm>
            <a:off x="261151" y="1781236"/>
            <a:ext cx="8676788" cy="4628441"/>
          </a:xfrm>
        </p:spPr>
        <p:txBody>
          <a:bodyPr>
            <a:normAutofit fontScale="77500" lnSpcReduction="20000"/>
          </a:bodyPr>
          <a:lstStyle/>
          <a:p>
            <a:r>
              <a:rPr lang="en-US" b="1" u="sng" dirty="0" smtClean="0"/>
              <a:t>SCHEDULE</a:t>
            </a:r>
            <a:r>
              <a:rPr lang="en-US" dirty="0" smtClean="0"/>
              <a:t>: Describes how iterations of the loop are divided among the threads in the team. The default schedule is implementation dependent. </a:t>
            </a:r>
          </a:p>
          <a:p>
            <a:pPr marL="971550" lvl="1" indent="-514350">
              <a:buFont typeface="+mj-lt"/>
              <a:buAutoNum type="arabicPeriod"/>
            </a:pPr>
            <a:r>
              <a:rPr lang="en-US" dirty="0" smtClean="0"/>
              <a:t>STATIC - Loop iterations are divided into pieces of size </a:t>
            </a:r>
            <a:r>
              <a:rPr lang="en-US" i="1" dirty="0" smtClean="0"/>
              <a:t>chunk</a:t>
            </a:r>
            <a:r>
              <a:rPr lang="en-US" dirty="0" smtClean="0"/>
              <a:t> and then statically assigned to threads. If chunk is not specified, the iterations are evenly (if possible) divided contiguously among the threads. </a:t>
            </a:r>
          </a:p>
          <a:p>
            <a:pPr marL="971550" lvl="1" indent="-514350">
              <a:buFont typeface="+mj-lt"/>
              <a:buAutoNum type="arabicPeriod"/>
            </a:pPr>
            <a:r>
              <a:rPr lang="en-US" dirty="0" smtClean="0"/>
              <a:t>DYNAMIC - </a:t>
            </a:r>
            <a:r>
              <a:rPr lang="en-US" dirty="0"/>
              <a:t>Use the internal work queue to give a chunk-sized block of loop iterations to each thread. When a thread is finished, it retrieves the next block of loop iterations from the top of the work queue. By default, the chunk size is 1. Be careful when using this scheduling type because of the extra overhead involved</a:t>
            </a:r>
            <a:r>
              <a:rPr lang="en-US" dirty="0" smtClean="0"/>
              <a:t>.</a:t>
            </a:r>
          </a:p>
          <a:p>
            <a:pPr marL="971550" lvl="1" indent="-514350">
              <a:buFont typeface="+mj-lt"/>
              <a:buAutoNum type="arabicPeriod"/>
            </a:pPr>
            <a:r>
              <a:rPr lang="en-US" dirty="0" smtClean="0"/>
              <a:t>GUIDED - </a:t>
            </a:r>
            <a:r>
              <a:rPr lang="en-US" dirty="0"/>
              <a:t>Similar to dynamic scheduling, but the chunk size starts off large and decreases to better handle load imbalance between iterations. The optional chunk parameter specifies them minimum size chunk to use. By default the chunk size is approximately </a:t>
            </a:r>
            <a:r>
              <a:rPr lang="en-US" dirty="0" err="1"/>
              <a:t>loop_count</a:t>
            </a:r>
            <a:r>
              <a:rPr lang="en-US" dirty="0"/>
              <a:t>/</a:t>
            </a:r>
            <a:r>
              <a:rPr lang="en-US" dirty="0" err="1"/>
              <a:t>number_of_threads</a:t>
            </a:r>
            <a:r>
              <a:rPr lang="en-US" dirty="0" smtClean="0"/>
              <a:t>.</a:t>
            </a:r>
          </a:p>
          <a:p>
            <a:pPr marL="971550" lvl="1" indent="-514350">
              <a:buFont typeface="+mj-lt"/>
              <a:buAutoNum type="arabicPeriod"/>
            </a:pPr>
            <a:r>
              <a:rPr lang="en-US" dirty="0" smtClean="0"/>
              <a:t>RUNTIME - The scheduling decision is deferred until runtime by the environment variable </a:t>
            </a:r>
            <a:r>
              <a:rPr lang="en-US" smtClean="0"/>
              <a:t>OMP_SCHEDULE. </a:t>
            </a:r>
            <a:endParaRPr lang="en-US" dirty="0" smtClean="0"/>
          </a:p>
          <a:p>
            <a:pPr marL="971550" lvl="1" indent="-514350">
              <a:buFont typeface="+mj-lt"/>
              <a:buAutoNum type="arabicPeriod"/>
            </a:pPr>
            <a:r>
              <a:rPr lang="en-US" dirty="0" smtClean="0"/>
              <a:t>AUTO - </a:t>
            </a:r>
            <a:r>
              <a:rPr lang="en-US" dirty="0"/>
              <a:t>The programmer gives the compiler the freedom to choose any possible mapping of iterations to threads in the team.</a:t>
            </a:r>
            <a:endParaRPr lang="en-US" dirty="0" smtClean="0"/>
          </a:p>
          <a:p>
            <a:endParaRPr lang="en-US" dirty="0"/>
          </a:p>
        </p:txBody>
      </p:sp>
      <p:pic>
        <p:nvPicPr>
          <p:cNvPr id="4" name="Picture 3"/>
          <p:cNvPicPr>
            <a:picLocks noChangeAspect="1"/>
          </p:cNvPicPr>
          <p:nvPr/>
        </p:nvPicPr>
        <p:blipFill rotWithShape="1">
          <a:blip r:embed="rId3"/>
          <a:srcRect r="8106"/>
          <a:stretch/>
        </p:blipFill>
        <p:spPr>
          <a:xfrm>
            <a:off x="8937939" y="2668507"/>
            <a:ext cx="3254061" cy="1974515"/>
          </a:xfrm>
          <a:prstGeom prst="rect">
            <a:avLst/>
          </a:prstGeom>
        </p:spPr>
      </p:pic>
    </p:spTree>
    <p:extLst>
      <p:ext uri="{BB962C8B-B14F-4D97-AF65-F5344CB8AC3E}">
        <p14:creationId xmlns:p14="http://schemas.microsoft.com/office/powerpoint/2010/main" val="1412580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 : Work-sharing constructs – for directive </a:t>
            </a:r>
            <a:r>
              <a:rPr lang="en-US" b="1" dirty="0" smtClean="0"/>
              <a:t>clauses</a:t>
            </a:r>
            <a:endParaRPr lang="en-US" dirty="0"/>
          </a:p>
        </p:txBody>
      </p:sp>
      <p:sp>
        <p:nvSpPr>
          <p:cNvPr id="3" name="Content Placeholder 2"/>
          <p:cNvSpPr>
            <a:spLocks noGrp="1"/>
          </p:cNvSpPr>
          <p:nvPr>
            <p:ph idx="1"/>
          </p:nvPr>
        </p:nvSpPr>
        <p:spPr/>
        <p:txBody>
          <a:bodyPr>
            <a:normAutofit fontScale="92500" lnSpcReduction="20000"/>
          </a:bodyPr>
          <a:lstStyle/>
          <a:p>
            <a:r>
              <a:rPr lang="en-US" b="1" u="sng" dirty="0" smtClean="0"/>
              <a:t>NO WAIT / </a:t>
            </a:r>
            <a:r>
              <a:rPr lang="en-US" b="1" u="sng" dirty="0" err="1" smtClean="0"/>
              <a:t>nowait</a:t>
            </a:r>
            <a:r>
              <a:rPr lang="en-US" dirty="0" smtClean="0"/>
              <a:t>: If specified, then threads do not synchronize at the end of the parallel loop. </a:t>
            </a:r>
          </a:p>
          <a:p>
            <a:endParaRPr lang="en-US" dirty="0" smtClean="0"/>
          </a:p>
          <a:p>
            <a:endParaRPr lang="en-US" dirty="0" smtClean="0"/>
          </a:p>
          <a:p>
            <a:r>
              <a:rPr lang="en-US" b="1" u="sng" dirty="0" smtClean="0"/>
              <a:t>ORDERED</a:t>
            </a:r>
            <a:r>
              <a:rPr lang="en-US" dirty="0" smtClean="0"/>
              <a:t>: Specifies that the iterations of the loop must be executed as they would be in a serial program. </a:t>
            </a:r>
          </a:p>
          <a:p>
            <a:endParaRPr lang="en-US" dirty="0" smtClean="0"/>
          </a:p>
          <a:p>
            <a:endParaRPr lang="en-US" dirty="0" smtClean="0"/>
          </a:p>
          <a:p>
            <a:r>
              <a:rPr lang="en-US" b="1" u="sng" dirty="0" smtClean="0"/>
              <a:t>COLLAPSE</a:t>
            </a:r>
            <a:r>
              <a:rPr lang="en-US" dirty="0" smtClean="0"/>
              <a:t>: Specifies how many loops in a nested loop should be collapsed into one large iteration space and divided according to the schedule clause. The sequential execution of the iterations in all associated loops determines the order of the iterations in the collapsed iteration space. </a:t>
            </a:r>
          </a:p>
          <a:p>
            <a:endParaRPr lang="en-US" dirty="0"/>
          </a:p>
        </p:txBody>
      </p:sp>
    </p:spTree>
    <p:extLst>
      <p:ext uri="{BB962C8B-B14F-4D97-AF65-F5344CB8AC3E}">
        <p14:creationId xmlns:p14="http://schemas.microsoft.com/office/powerpoint/2010/main" val="35211003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 : Work-sharing constructs – for directive </a:t>
            </a:r>
            <a:r>
              <a:rPr lang="en-US" b="1" dirty="0" smtClean="0"/>
              <a:t>clauses</a:t>
            </a:r>
            <a:endParaRPr lang="en-US" dirty="0"/>
          </a:p>
        </p:txBody>
      </p:sp>
      <p:sp>
        <p:nvSpPr>
          <p:cNvPr id="3" name="Content Placeholder 2"/>
          <p:cNvSpPr>
            <a:spLocks noGrp="1"/>
          </p:cNvSpPr>
          <p:nvPr>
            <p:ph idx="1"/>
          </p:nvPr>
        </p:nvSpPr>
        <p:spPr/>
        <p:txBody>
          <a:bodyPr>
            <a:normAutofit fontScale="92500"/>
          </a:bodyPr>
          <a:lstStyle/>
          <a:p>
            <a:r>
              <a:rPr lang="en-US" dirty="0" smtClean="0"/>
              <a:t>The FOR loop can not be a DO WHILE loop, or a loop without loop control. Also, the loop iteration variable must be an integer and the loop control parameters must be the same for all threads. </a:t>
            </a:r>
          </a:p>
          <a:p>
            <a:r>
              <a:rPr lang="en-US" dirty="0" smtClean="0"/>
              <a:t>Program correctness must not depend upon which thread executes a particular iteration. </a:t>
            </a:r>
          </a:p>
          <a:p>
            <a:r>
              <a:rPr lang="en-US" dirty="0" smtClean="0"/>
              <a:t>It is illegal to branch (</a:t>
            </a:r>
            <a:r>
              <a:rPr lang="en-US" dirty="0" err="1" smtClean="0"/>
              <a:t>goto</a:t>
            </a:r>
            <a:r>
              <a:rPr lang="en-US" dirty="0" smtClean="0"/>
              <a:t>) out of a loop associated with a for directive. </a:t>
            </a:r>
          </a:p>
          <a:p>
            <a:r>
              <a:rPr lang="en-US" dirty="0" smtClean="0"/>
              <a:t>The chunk size must be specified as a loop invariant integer expression, as there is no synchronization during its evaluation by different threads. </a:t>
            </a:r>
          </a:p>
          <a:p>
            <a:r>
              <a:rPr lang="en-US" dirty="0" smtClean="0"/>
              <a:t>ORDERED, COLLAPSE and SCHEDULE clauses may appear once each.</a:t>
            </a:r>
          </a:p>
          <a:p>
            <a:endParaRPr lang="en-US" dirty="0"/>
          </a:p>
        </p:txBody>
      </p:sp>
    </p:spTree>
    <p:extLst>
      <p:ext uri="{BB962C8B-B14F-4D97-AF65-F5344CB8AC3E}">
        <p14:creationId xmlns:p14="http://schemas.microsoft.com/office/powerpoint/2010/main" val="966099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 : Work-sharing constructs – for directive </a:t>
            </a:r>
            <a:r>
              <a:rPr lang="en-US" b="1" dirty="0" smtClean="0"/>
              <a:t>clauses</a:t>
            </a:r>
            <a:endParaRPr lang="en-US" dirty="0"/>
          </a:p>
        </p:txBody>
      </p:sp>
      <p:pic>
        <p:nvPicPr>
          <p:cNvPr id="4" name="Content Placeholder 3"/>
          <p:cNvPicPr>
            <a:picLocks noGrp="1" noChangeAspect="1"/>
          </p:cNvPicPr>
          <p:nvPr>
            <p:ph idx="1"/>
          </p:nvPr>
        </p:nvPicPr>
        <p:blipFill rotWithShape="1">
          <a:blip r:embed="rId2"/>
          <a:srcRect b="5162"/>
          <a:stretch/>
        </p:blipFill>
        <p:spPr>
          <a:xfrm>
            <a:off x="3812637" y="2339186"/>
            <a:ext cx="3419475" cy="1056897"/>
          </a:xfrm>
          <a:prstGeom prst="rect">
            <a:avLst/>
          </a:prstGeom>
        </p:spPr>
      </p:pic>
      <p:pic>
        <p:nvPicPr>
          <p:cNvPr id="5" name="Picture 4"/>
          <p:cNvPicPr>
            <a:picLocks noChangeAspect="1"/>
          </p:cNvPicPr>
          <p:nvPr/>
        </p:nvPicPr>
        <p:blipFill>
          <a:blip r:embed="rId3"/>
          <a:stretch>
            <a:fillRect/>
          </a:stretch>
        </p:blipFill>
        <p:spPr>
          <a:xfrm>
            <a:off x="1185862" y="4859829"/>
            <a:ext cx="9820275" cy="1057275"/>
          </a:xfrm>
          <a:prstGeom prst="rect">
            <a:avLst/>
          </a:prstGeom>
        </p:spPr>
      </p:pic>
      <p:sp>
        <p:nvSpPr>
          <p:cNvPr id="6" name="Down Arrow 5"/>
          <p:cNvSpPr/>
          <p:nvPr/>
        </p:nvSpPr>
        <p:spPr>
          <a:xfrm>
            <a:off x="5332164" y="3646583"/>
            <a:ext cx="572877" cy="106863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03110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 : Work-sharing constructs – for directive </a:t>
            </a:r>
            <a:r>
              <a:rPr lang="en-US" b="1" dirty="0" smtClean="0"/>
              <a:t>clauses</a:t>
            </a:r>
            <a:endParaRPr lang="en-US" dirty="0"/>
          </a:p>
        </p:txBody>
      </p:sp>
      <p:pic>
        <p:nvPicPr>
          <p:cNvPr id="7" name="Picture 6"/>
          <p:cNvPicPr>
            <a:picLocks noChangeAspect="1"/>
          </p:cNvPicPr>
          <p:nvPr/>
        </p:nvPicPr>
        <p:blipFill rotWithShape="1">
          <a:blip r:embed="rId2"/>
          <a:srcRect b="4698"/>
          <a:stretch/>
        </p:blipFill>
        <p:spPr>
          <a:xfrm>
            <a:off x="2531814" y="2050501"/>
            <a:ext cx="5600700" cy="1089306"/>
          </a:xfrm>
          <a:prstGeom prst="rect">
            <a:avLst/>
          </a:prstGeom>
        </p:spPr>
      </p:pic>
      <p:pic>
        <p:nvPicPr>
          <p:cNvPr id="8" name="Picture 7"/>
          <p:cNvPicPr>
            <a:picLocks noChangeAspect="1"/>
          </p:cNvPicPr>
          <p:nvPr/>
        </p:nvPicPr>
        <p:blipFill rotWithShape="1">
          <a:blip r:embed="rId3"/>
          <a:srcRect b="10615"/>
          <a:stretch/>
        </p:blipFill>
        <p:spPr>
          <a:xfrm>
            <a:off x="2588964" y="4408698"/>
            <a:ext cx="5486400" cy="493808"/>
          </a:xfrm>
          <a:prstGeom prst="rect">
            <a:avLst/>
          </a:prstGeom>
        </p:spPr>
      </p:pic>
      <p:sp>
        <p:nvSpPr>
          <p:cNvPr id="9" name="TextBox 8"/>
          <p:cNvSpPr txBox="1"/>
          <p:nvPr/>
        </p:nvSpPr>
        <p:spPr>
          <a:xfrm>
            <a:off x="4505899" y="3589586"/>
            <a:ext cx="470000" cy="369332"/>
          </a:xfrm>
          <a:prstGeom prst="rect">
            <a:avLst/>
          </a:prstGeom>
          <a:noFill/>
        </p:spPr>
        <p:txBody>
          <a:bodyPr wrap="none" rtlCol="0">
            <a:spAutoFit/>
          </a:bodyPr>
          <a:lstStyle/>
          <a:p>
            <a:r>
              <a:rPr lang="en-US" b="1" dirty="0" smtClean="0"/>
              <a:t>OR</a:t>
            </a:r>
            <a:endParaRPr lang="en-US" b="1" dirty="0"/>
          </a:p>
        </p:txBody>
      </p:sp>
    </p:spTree>
    <p:extLst>
      <p:ext uri="{BB962C8B-B14F-4D97-AF65-F5344CB8AC3E}">
        <p14:creationId xmlns:p14="http://schemas.microsoft.com/office/powerpoint/2010/main" val="1959939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 : Work-sharing constructs – for directive </a:t>
            </a:r>
            <a:r>
              <a:rPr lang="en-US" b="1" dirty="0" smtClean="0"/>
              <a:t>clauses</a:t>
            </a:r>
            <a:endParaRPr lang="en-US" dirty="0"/>
          </a:p>
        </p:txBody>
      </p:sp>
      <p:pic>
        <p:nvPicPr>
          <p:cNvPr id="3" name="Picture 2"/>
          <p:cNvPicPr>
            <a:picLocks noChangeAspect="1"/>
          </p:cNvPicPr>
          <p:nvPr/>
        </p:nvPicPr>
        <p:blipFill>
          <a:blip r:embed="rId2"/>
          <a:stretch>
            <a:fillRect/>
          </a:stretch>
        </p:blipFill>
        <p:spPr>
          <a:xfrm>
            <a:off x="2809875" y="2447925"/>
            <a:ext cx="6572250" cy="1962150"/>
          </a:xfrm>
          <a:prstGeom prst="rect">
            <a:avLst/>
          </a:prstGeom>
        </p:spPr>
      </p:pic>
    </p:spTree>
    <p:extLst>
      <p:ext uri="{BB962C8B-B14F-4D97-AF65-F5344CB8AC3E}">
        <p14:creationId xmlns:p14="http://schemas.microsoft.com/office/powerpoint/2010/main" val="2369268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a:t>
            </a:r>
            <a:r>
              <a:rPr lang="en-US" dirty="0" err="1" smtClean="0"/>
              <a:t>OpenMP</a:t>
            </a:r>
            <a:endParaRPr lang="en-US" dirty="0"/>
          </a:p>
        </p:txBody>
      </p:sp>
      <p:sp>
        <p:nvSpPr>
          <p:cNvPr id="3" name="Content Placeholder 2"/>
          <p:cNvSpPr>
            <a:spLocks noGrp="1"/>
          </p:cNvSpPr>
          <p:nvPr>
            <p:ph idx="1"/>
          </p:nvPr>
        </p:nvSpPr>
        <p:spPr/>
        <p:txBody>
          <a:bodyPr/>
          <a:lstStyle/>
          <a:p>
            <a:r>
              <a:rPr lang="en-US" b="1" dirty="0" smtClean="0"/>
              <a:t>Ease of Use:</a:t>
            </a:r>
            <a:r>
              <a:rPr lang="en-US" dirty="0" smtClean="0"/>
              <a:t> </a:t>
            </a:r>
          </a:p>
          <a:p>
            <a:pPr lvl="1"/>
            <a:r>
              <a:rPr lang="en-US" dirty="0" smtClean="0"/>
              <a:t>Provide capability to incrementally parallelize a serial program, unlike message-passing libraries which typically require an all or nothing approach </a:t>
            </a:r>
          </a:p>
          <a:p>
            <a:pPr lvl="1"/>
            <a:r>
              <a:rPr lang="en-US" dirty="0" smtClean="0"/>
              <a:t>Provide the capability to implement both coarse-grain and fine-grain parallelism </a:t>
            </a:r>
          </a:p>
          <a:p>
            <a:r>
              <a:rPr lang="en-US" b="1" dirty="0" smtClean="0"/>
              <a:t>Portability:</a:t>
            </a:r>
            <a:r>
              <a:rPr lang="en-US" dirty="0" smtClean="0"/>
              <a:t> </a:t>
            </a:r>
          </a:p>
          <a:p>
            <a:pPr lvl="1"/>
            <a:r>
              <a:rPr lang="en-US" dirty="0" smtClean="0"/>
              <a:t>The API is specified for C/C++ and Fortran </a:t>
            </a:r>
          </a:p>
          <a:p>
            <a:pPr lvl="1"/>
            <a:r>
              <a:rPr lang="en-US" dirty="0" smtClean="0"/>
              <a:t>Public forum for API and membership </a:t>
            </a:r>
          </a:p>
          <a:p>
            <a:pPr lvl="1"/>
            <a:r>
              <a:rPr lang="en-US" dirty="0" smtClean="0"/>
              <a:t>Most major platforms have been implemented including Unix/Linux platforms and Windows </a:t>
            </a:r>
          </a:p>
          <a:p>
            <a:pPr lvl="1"/>
            <a:endParaRPr lang="en-US" dirty="0"/>
          </a:p>
        </p:txBody>
      </p:sp>
    </p:spTree>
    <p:extLst>
      <p:ext uri="{BB962C8B-B14F-4D97-AF65-F5344CB8AC3E}">
        <p14:creationId xmlns:p14="http://schemas.microsoft.com/office/powerpoint/2010/main" val="14903416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 : Work-sharing constructs – for directive </a:t>
            </a:r>
            <a:r>
              <a:rPr lang="en-US" b="1" dirty="0" smtClean="0"/>
              <a:t>clauses</a:t>
            </a:r>
            <a:endParaRPr lang="en-US" dirty="0"/>
          </a:p>
        </p:txBody>
      </p:sp>
      <p:pic>
        <p:nvPicPr>
          <p:cNvPr id="4" name="Picture 3"/>
          <p:cNvPicPr>
            <a:picLocks noChangeAspect="1"/>
          </p:cNvPicPr>
          <p:nvPr/>
        </p:nvPicPr>
        <p:blipFill rotWithShape="1">
          <a:blip r:embed="rId2"/>
          <a:srcRect b="11305"/>
          <a:stretch/>
        </p:blipFill>
        <p:spPr>
          <a:xfrm>
            <a:off x="2906157" y="2214391"/>
            <a:ext cx="5410200" cy="495760"/>
          </a:xfrm>
          <a:prstGeom prst="rect">
            <a:avLst/>
          </a:prstGeom>
        </p:spPr>
      </p:pic>
      <p:sp>
        <p:nvSpPr>
          <p:cNvPr id="6" name="TextBox 5"/>
          <p:cNvSpPr txBox="1"/>
          <p:nvPr/>
        </p:nvSpPr>
        <p:spPr>
          <a:xfrm>
            <a:off x="838200" y="3756752"/>
            <a:ext cx="1051560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static is the default schedule as shown above. </a:t>
            </a:r>
            <a:endParaRPr lang="en-US" sz="2000" dirty="0" smtClean="0"/>
          </a:p>
          <a:p>
            <a:pPr marL="285750" indent="-285750">
              <a:buFont typeface="Arial" panose="020B0604020202020204" pitchFamily="34" charset="0"/>
              <a:buChar char="•"/>
            </a:pPr>
            <a:r>
              <a:rPr lang="en-US" sz="2000" dirty="0" smtClean="0"/>
              <a:t>Upon </a:t>
            </a:r>
            <a:r>
              <a:rPr lang="en-US" sz="2000" dirty="0"/>
              <a:t>entering the loop, each thread independently decides which chunk of the loop they will process. </a:t>
            </a:r>
          </a:p>
        </p:txBody>
      </p:sp>
    </p:spTree>
    <p:extLst>
      <p:ext uri="{BB962C8B-B14F-4D97-AF65-F5344CB8AC3E}">
        <p14:creationId xmlns:p14="http://schemas.microsoft.com/office/powerpoint/2010/main" val="28119971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 : Work-sharing constructs – for directive </a:t>
            </a:r>
            <a:r>
              <a:rPr lang="en-US" b="1" dirty="0" smtClean="0"/>
              <a:t>clauses</a:t>
            </a:r>
            <a:endParaRPr lang="en-US" dirty="0"/>
          </a:p>
        </p:txBody>
      </p:sp>
      <p:pic>
        <p:nvPicPr>
          <p:cNvPr id="4" name="Picture 3"/>
          <p:cNvPicPr>
            <a:picLocks noChangeAspect="1"/>
          </p:cNvPicPr>
          <p:nvPr/>
        </p:nvPicPr>
        <p:blipFill rotWithShape="1">
          <a:blip r:embed="rId2"/>
          <a:srcRect b="9445"/>
          <a:stretch/>
        </p:blipFill>
        <p:spPr>
          <a:xfrm>
            <a:off x="2288008" y="2329780"/>
            <a:ext cx="7113102" cy="633757"/>
          </a:xfrm>
          <a:prstGeom prst="rect">
            <a:avLst/>
          </a:prstGeom>
        </p:spPr>
      </p:pic>
      <p:sp>
        <p:nvSpPr>
          <p:cNvPr id="5" name="TextBox 4"/>
          <p:cNvSpPr txBox="1"/>
          <p:nvPr/>
        </p:nvSpPr>
        <p:spPr>
          <a:xfrm>
            <a:off x="838200" y="3172857"/>
            <a:ext cx="10515600"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In the dynamic schedule, there is no predictable order in which the loop items are assigned to different threads. </a:t>
            </a:r>
            <a:endParaRPr lang="en-US" sz="2400" dirty="0" smtClean="0"/>
          </a:p>
          <a:p>
            <a:pPr marL="285750" indent="-285750">
              <a:buFont typeface="Arial" panose="020B0604020202020204" pitchFamily="34" charset="0"/>
              <a:buChar char="•"/>
            </a:pPr>
            <a:r>
              <a:rPr lang="en-US" sz="2400" dirty="0" smtClean="0"/>
              <a:t>Each </a:t>
            </a:r>
            <a:r>
              <a:rPr lang="en-US" sz="2400" dirty="0"/>
              <a:t>thread asks the </a:t>
            </a:r>
            <a:r>
              <a:rPr lang="en-US" sz="2400" dirty="0" err="1"/>
              <a:t>OpenMP</a:t>
            </a:r>
            <a:r>
              <a:rPr lang="en-US" sz="2400" dirty="0"/>
              <a:t> runtime library for an iteration number, then handles it, then asks for next, and so on. </a:t>
            </a:r>
            <a:endParaRPr lang="en-US" sz="2400" dirty="0" smtClean="0"/>
          </a:p>
          <a:p>
            <a:pPr marL="285750" indent="-285750">
              <a:buFont typeface="Arial" panose="020B0604020202020204" pitchFamily="34" charset="0"/>
              <a:buChar char="•"/>
            </a:pPr>
            <a:r>
              <a:rPr lang="en-US" sz="2400" dirty="0" smtClean="0"/>
              <a:t>This </a:t>
            </a:r>
            <a:r>
              <a:rPr lang="en-US" sz="2400" dirty="0"/>
              <a:t>is most useful when used in conjunction with the ordered clause, or when the different iterations in the loop may take different time to execute. </a:t>
            </a:r>
            <a:endParaRPr lang="en-US" sz="2400" dirty="0" smtClean="0"/>
          </a:p>
          <a:p>
            <a:pPr marL="285750" indent="-285750">
              <a:buFont typeface="Arial" panose="020B0604020202020204" pitchFamily="34" charset="0"/>
              <a:buChar char="•"/>
            </a:pPr>
            <a:r>
              <a:rPr lang="en-US" sz="2400" dirty="0" smtClean="0"/>
              <a:t>In </a:t>
            </a:r>
            <a:r>
              <a:rPr lang="en-US" sz="2400" dirty="0"/>
              <a:t>this example, each thread asks for an iteration number, executes 3 iterations of the loop, then asks for another, and so on. The last chunk may be smaller than 3, though. </a:t>
            </a:r>
          </a:p>
        </p:txBody>
      </p:sp>
    </p:spTree>
    <p:extLst>
      <p:ext uri="{BB962C8B-B14F-4D97-AF65-F5344CB8AC3E}">
        <p14:creationId xmlns:p14="http://schemas.microsoft.com/office/powerpoint/2010/main" val="3934700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971"/>
            <a:ext cx="10515600" cy="1325563"/>
          </a:xfrm>
        </p:spPr>
        <p:txBody>
          <a:bodyPr/>
          <a:lstStyle/>
          <a:p>
            <a:r>
              <a:rPr lang="en-US" dirty="0" err="1" smtClean="0"/>
              <a:t>OpenMP</a:t>
            </a:r>
            <a:r>
              <a:rPr lang="en-US" dirty="0" smtClean="0"/>
              <a:t> directives : Work-sharing constructs</a:t>
            </a:r>
            <a:endParaRPr lang="en-US" dirty="0"/>
          </a:p>
        </p:txBody>
      </p:sp>
      <p:sp>
        <p:nvSpPr>
          <p:cNvPr id="5" name="TextBox 4"/>
          <p:cNvSpPr txBox="1"/>
          <p:nvPr/>
        </p:nvSpPr>
        <p:spPr>
          <a:xfrm>
            <a:off x="838200" y="3007602"/>
            <a:ext cx="1051560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loop "compresses" 100 files with some files being compressed in parallel, but ensures that the files are "sent" in a strictly sequential order. </a:t>
            </a:r>
          </a:p>
          <a:p>
            <a:pPr marL="285750" indent="-285750">
              <a:buFont typeface="Arial" panose="020B0604020202020204" pitchFamily="34" charset="0"/>
              <a:buChar char="•"/>
            </a:pPr>
            <a:r>
              <a:rPr lang="en-US" sz="2400" dirty="0"/>
              <a:t>If the thread assigned to compress file 7 is done but the file 6 has not yet been sent, the thread will wait before sending, and before starting to compress another file. The ordered clause in the loop guarantees that there always exists one thread that is handling the lowest-numbered unhandled task. </a:t>
            </a:r>
          </a:p>
          <a:p>
            <a:pPr marL="285750" indent="-285750">
              <a:buFont typeface="Arial" panose="020B0604020202020204" pitchFamily="34" charset="0"/>
              <a:buChar char="•"/>
            </a:pPr>
            <a:r>
              <a:rPr lang="en-US" sz="2400" dirty="0" smtClean="0"/>
              <a:t>Each </a:t>
            </a:r>
            <a:r>
              <a:rPr lang="en-US" sz="2400" dirty="0"/>
              <a:t>file is compressed and sent exactly once, but the compression may happen in parallel. </a:t>
            </a:r>
          </a:p>
          <a:p>
            <a:pPr marL="285750" indent="-285750">
              <a:buFont typeface="Arial" panose="020B0604020202020204" pitchFamily="34" charset="0"/>
              <a:buChar char="•"/>
            </a:pPr>
            <a:r>
              <a:rPr lang="en-US" sz="2400" dirty="0" smtClean="0"/>
              <a:t>There </a:t>
            </a:r>
            <a:r>
              <a:rPr lang="en-US" sz="2400" dirty="0"/>
              <a:t>may only be one ordered block per an ordered loop, no less and no more. In addition, the enclosing for directive must contain the ordered clause. </a:t>
            </a:r>
          </a:p>
        </p:txBody>
      </p:sp>
      <p:pic>
        <p:nvPicPr>
          <p:cNvPr id="3" name="Picture 2"/>
          <p:cNvPicPr>
            <a:picLocks noChangeAspect="1"/>
          </p:cNvPicPr>
          <p:nvPr/>
        </p:nvPicPr>
        <p:blipFill>
          <a:blip r:embed="rId2"/>
          <a:stretch>
            <a:fillRect/>
          </a:stretch>
        </p:blipFill>
        <p:spPr>
          <a:xfrm>
            <a:off x="3466871" y="1110322"/>
            <a:ext cx="5676900" cy="1695450"/>
          </a:xfrm>
          <a:prstGeom prst="rect">
            <a:avLst/>
          </a:prstGeom>
        </p:spPr>
      </p:pic>
    </p:spTree>
    <p:extLst>
      <p:ext uri="{BB962C8B-B14F-4D97-AF65-F5344CB8AC3E}">
        <p14:creationId xmlns:p14="http://schemas.microsoft.com/office/powerpoint/2010/main" val="22653430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 : Work-sharing constructs – for directive. Example</a:t>
            </a:r>
            <a:endParaRPr lang="en-US" dirty="0"/>
          </a:p>
        </p:txBody>
      </p:sp>
      <p:sp>
        <p:nvSpPr>
          <p:cNvPr id="5" name="Right Brace 4"/>
          <p:cNvSpPr/>
          <p:nvPr/>
        </p:nvSpPr>
        <p:spPr>
          <a:xfrm>
            <a:off x="6130211" y="4562669"/>
            <a:ext cx="261257"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531427" y="4835203"/>
            <a:ext cx="5262465" cy="369332"/>
          </a:xfrm>
          <a:prstGeom prst="rect">
            <a:avLst/>
          </a:prstGeom>
          <a:noFill/>
        </p:spPr>
        <p:txBody>
          <a:bodyPr wrap="square" rtlCol="0">
            <a:spAutoFit/>
          </a:bodyPr>
          <a:lstStyle/>
          <a:p>
            <a:r>
              <a:rPr lang="en-US" dirty="0" smtClean="0"/>
              <a:t>Observe the For directive and chunk size</a:t>
            </a:r>
            <a:endParaRPr lang="en-US" dirty="0"/>
          </a:p>
        </p:txBody>
      </p:sp>
      <p:sp>
        <p:nvSpPr>
          <p:cNvPr id="7" name="TextBox 6"/>
          <p:cNvSpPr txBox="1"/>
          <p:nvPr/>
        </p:nvSpPr>
        <p:spPr>
          <a:xfrm>
            <a:off x="6130211" y="1972881"/>
            <a:ext cx="5918914" cy="2862322"/>
          </a:xfrm>
          <a:prstGeom prst="rect">
            <a:avLst/>
          </a:prstGeom>
          <a:noFill/>
        </p:spPr>
        <p:txBody>
          <a:bodyPr wrap="square" rtlCol="0">
            <a:spAutoFit/>
          </a:bodyPr>
          <a:lstStyle/>
          <a:p>
            <a:r>
              <a:rPr lang="en-US" dirty="0" smtClean="0"/>
              <a:t>Simple vector-add program </a:t>
            </a:r>
          </a:p>
          <a:p>
            <a:pPr lvl="1"/>
            <a:r>
              <a:rPr lang="en-US" dirty="0" smtClean="0"/>
              <a:t>Arrays A, B, C, and variable N will be shared by all threads. </a:t>
            </a:r>
          </a:p>
          <a:p>
            <a:pPr lvl="1"/>
            <a:r>
              <a:rPr lang="en-US" dirty="0" smtClean="0"/>
              <a:t>Variable I will be private to each thread; each thread will have its own unique copy. </a:t>
            </a:r>
          </a:p>
          <a:p>
            <a:pPr lvl="1"/>
            <a:r>
              <a:rPr lang="en-US" dirty="0" smtClean="0"/>
              <a:t>The iterations of the loop will be distributed dynamically in CHUNK sized pieces. </a:t>
            </a:r>
          </a:p>
          <a:p>
            <a:pPr lvl="1"/>
            <a:r>
              <a:rPr lang="en-US" dirty="0" smtClean="0"/>
              <a:t>Threads will not synchronize upon completing their individual pieces of work (NOWAIT). </a:t>
            </a:r>
          </a:p>
          <a:p>
            <a:endParaRPr lang="en-US" dirty="0"/>
          </a:p>
        </p:txBody>
      </p:sp>
      <p:pic>
        <p:nvPicPr>
          <p:cNvPr id="10" name="Content Placeholder 9"/>
          <p:cNvPicPr>
            <a:picLocks noGrp="1" noChangeAspect="1"/>
          </p:cNvPicPr>
          <p:nvPr>
            <p:ph idx="1"/>
          </p:nvPr>
        </p:nvPicPr>
        <p:blipFill>
          <a:blip r:embed="rId2"/>
          <a:stretch>
            <a:fillRect/>
          </a:stretch>
        </p:blipFill>
        <p:spPr>
          <a:xfrm>
            <a:off x="1641628" y="1972881"/>
            <a:ext cx="4075486" cy="4351338"/>
          </a:xfrm>
          <a:prstGeom prst="rect">
            <a:avLst/>
          </a:prstGeom>
        </p:spPr>
      </p:pic>
    </p:spTree>
    <p:extLst>
      <p:ext uri="{BB962C8B-B14F-4D97-AF65-F5344CB8AC3E}">
        <p14:creationId xmlns:p14="http://schemas.microsoft.com/office/powerpoint/2010/main" val="35907009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6</a:t>
            </a:r>
            <a:endParaRPr lang="en-US" dirty="0"/>
          </a:p>
        </p:txBody>
      </p:sp>
      <p:pic>
        <p:nvPicPr>
          <p:cNvPr id="4" name="Content Placeholder 3"/>
          <p:cNvPicPr>
            <a:picLocks noGrp="1" noChangeAspect="1"/>
          </p:cNvPicPr>
          <p:nvPr>
            <p:ph idx="1"/>
          </p:nvPr>
        </p:nvPicPr>
        <p:blipFill>
          <a:blip r:embed="rId2"/>
          <a:stretch>
            <a:fillRect/>
          </a:stretch>
        </p:blipFill>
        <p:spPr>
          <a:xfrm>
            <a:off x="838200" y="1921930"/>
            <a:ext cx="3658496" cy="4695980"/>
          </a:xfrm>
          <a:prstGeom prst="rect">
            <a:avLst/>
          </a:prstGeom>
        </p:spPr>
      </p:pic>
      <p:sp>
        <p:nvSpPr>
          <p:cNvPr id="5" name="TextBox 4"/>
          <p:cNvSpPr txBox="1"/>
          <p:nvPr/>
        </p:nvSpPr>
        <p:spPr>
          <a:xfrm>
            <a:off x="6185647" y="2022438"/>
            <a:ext cx="5168153" cy="3693319"/>
          </a:xfrm>
          <a:prstGeom prst="rect">
            <a:avLst/>
          </a:prstGeom>
          <a:noFill/>
        </p:spPr>
        <p:txBody>
          <a:bodyPr wrap="square" rtlCol="0">
            <a:spAutoFit/>
          </a:bodyPr>
          <a:lstStyle/>
          <a:p>
            <a:r>
              <a:rPr lang="en-US" dirty="0" smtClean="0"/>
              <a:t>Given the serial implementation on the left, implement an </a:t>
            </a:r>
            <a:r>
              <a:rPr lang="en-US" dirty="0" err="1" smtClean="0"/>
              <a:t>openmp</a:t>
            </a:r>
            <a:r>
              <a:rPr lang="en-US" dirty="0" smtClean="0"/>
              <a:t> version which gives you a speedup</a:t>
            </a:r>
          </a:p>
          <a:p>
            <a:r>
              <a:rPr lang="en-US" dirty="0" smtClean="0"/>
              <a:t>Submission:</a:t>
            </a:r>
          </a:p>
          <a:p>
            <a:pPr marL="285750" indent="-285750">
              <a:buFont typeface="Arial" panose="020B0604020202020204" pitchFamily="34" charset="0"/>
              <a:buChar char="•"/>
            </a:pPr>
            <a:r>
              <a:rPr lang="en-US" dirty="0" smtClean="0"/>
              <a:t>Serial implementation (on the left)</a:t>
            </a:r>
          </a:p>
          <a:p>
            <a:pPr marL="285750" indent="-285750">
              <a:buFont typeface="Arial" panose="020B0604020202020204" pitchFamily="34" charset="0"/>
              <a:buChar char="•"/>
            </a:pPr>
            <a:r>
              <a:rPr lang="en-US" dirty="0" smtClean="0"/>
              <a:t>Parallel implementation</a:t>
            </a:r>
          </a:p>
          <a:p>
            <a:pPr marL="285750" indent="-285750">
              <a:buFont typeface="Arial" panose="020B0604020202020204" pitchFamily="34" charset="0"/>
              <a:buChar char="•"/>
            </a:pPr>
            <a:r>
              <a:rPr lang="en-US" dirty="0" smtClean="0"/>
              <a:t>Specify how much speedup you get and how many threads did you use</a:t>
            </a:r>
          </a:p>
          <a:p>
            <a:pPr marL="285750" indent="-285750">
              <a:buFont typeface="Arial" panose="020B0604020202020204" pitchFamily="34" charset="0"/>
              <a:buChar char="•"/>
            </a:pPr>
            <a:r>
              <a:rPr lang="en-US" dirty="0" smtClean="0"/>
              <a:t>What type of parallel for did you use (guided/dynamic/</a:t>
            </a:r>
            <a:r>
              <a:rPr lang="en-US" dirty="0" err="1" smtClean="0"/>
              <a:t>etc</a:t>
            </a:r>
            <a:r>
              <a:rPr lang="en-US" dirty="0" smtClean="0"/>
              <a:t>), what chunk size was used?</a:t>
            </a:r>
          </a:p>
          <a:p>
            <a:pPr marL="285750" indent="-285750">
              <a:buFont typeface="Arial" panose="020B0604020202020204" pitchFamily="34" charset="0"/>
              <a:buChar char="•"/>
            </a:pPr>
            <a:r>
              <a:rPr lang="en-US" dirty="0" smtClean="0"/>
              <a:t>Submit Binaries for each implementation</a:t>
            </a:r>
          </a:p>
          <a:p>
            <a:pPr marL="285750" indent="-285750">
              <a:buFont typeface="Arial" panose="020B0604020202020204" pitchFamily="34" charset="0"/>
              <a:buChar char="•"/>
            </a:pPr>
            <a:r>
              <a:rPr lang="en-US" dirty="0" smtClean="0"/>
              <a:t>Speedup is calculated as</a:t>
            </a:r>
          </a:p>
          <a:p>
            <a:pPr marL="742950" lvl="1" indent="-285750">
              <a:buFont typeface="Arial" panose="020B0604020202020204" pitchFamily="34" charset="0"/>
              <a:buChar char="•"/>
            </a:pPr>
            <a:r>
              <a:rPr lang="en-US" dirty="0" smtClean="0"/>
              <a:t>Serial execution time/ Parallel execution time</a:t>
            </a:r>
          </a:p>
        </p:txBody>
      </p:sp>
    </p:spTree>
    <p:extLst>
      <p:ext uri="{BB962C8B-B14F-4D97-AF65-F5344CB8AC3E}">
        <p14:creationId xmlns:p14="http://schemas.microsoft.com/office/powerpoint/2010/main" val="828658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 : Work-sharing constructs – section directive</a:t>
            </a:r>
            <a:endParaRPr lang="en-US" dirty="0"/>
          </a:p>
        </p:txBody>
      </p:sp>
      <p:sp>
        <p:nvSpPr>
          <p:cNvPr id="5" name="Content Placeholder 4"/>
          <p:cNvSpPr>
            <a:spLocks noGrp="1"/>
          </p:cNvSpPr>
          <p:nvPr>
            <p:ph idx="1"/>
          </p:nvPr>
        </p:nvSpPr>
        <p:spPr/>
        <p:txBody>
          <a:bodyPr/>
          <a:lstStyle/>
          <a:p>
            <a:r>
              <a:rPr lang="en-US" dirty="0" smtClean="0"/>
              <a:t>PURPOSE</a:t>
            </a:r>
          </a:p>
          <a:p>
            <a:pPr lvl="1"/>
            <a:r>
              <a:rPr lang="en-US" dirty="0" smtClean="0"/>
              <a:t>The SECTIONS directive is a non-iterative work-sharing construct. It specifies that the enclosed section(s) of code are to be divided among the threads in the team. </a:t>
            </a:r>
          </a:p>
          <a:p>
            <a:r>
              <a:rPr lang="en-US" dirty="0" smtClean="0"/>
              <a:t>Independent SECTION directives are nested within a SECTIONS directive. Each SECTION is executed once by a thread in the team. Different sections may be executed by different threads. It is possible for a thread to execute more than one section if it is quick enough and the implementation permits such. </a:t>
            </a:r>
            <a:endParaRPr lang="en-US" dirty="0"/>
          </a:p>
        </p:txBody>
      </p:sp>
    </p:spTree>
    <p:extLst>
      <p:ext uri="{BB962C8B-B14F-4D97-AF65-F5344CB8AC3E}">
        <p14:creationId xmlns:p14="http://schemas.microsoft.com/office/powerpoint/2010/main" val="9896404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 : Work-sharing constructs – section directive</a:t>
            </a:r>
            <a:endParaRPr lang="en-US" dirty="0"/>
          </a:p>
        </p:txBody>
      </p:sp>
      <p:pic>
        <p:nvPicPr>
          <p:cNvPr id="3" name="Content Placeholder 2"/>
          <p:cNvPicPr>
            <a:picLocks noGrp="1" noChangeAspect="1"/>
          </p:cNvPicPr>
          <p:nvPr>
            <p:ph idx="1"/>
          </p:nvPr>
        </p:nvPicPr>
        <p:blipFill>
          <a:blip r:embed="rId3"/>
          <a:stretch>
            <a:fillRect/>
          </a:stretch>
        </p:blipFill>
        <p:spPr>
          <a:xfrm>
            <a:off x="998375" y="1690688"/>
            <a:ext cx="5260327" cy="3198180"/>
          </a:xfrm>
          <a:prstGeom prst="rect">
            <a:avLst/>
          </a:prstGeom>
        </p:spPr>
      </p:pic>
      <p:sp>
        <p:nvSpPr>
          <p:cNvPr id="4" name="TextBox 3"/>
          <p:cNvSpPr txBox="1"/>
          <p:nvPr/>
        </p:nvSpPr>
        <p:spPr>
          <a:xfrm>
            <a:off x="6917385" y="1690688"/>
            <a:ext cx="4655976" cy="1200329"/>
          </a:xfrm>
          <a:prstGeom prst="rect">
            <a:avLst/>
          </a:prstGeom>
          <a:noFill/>
        </p:spPr>
        <p:txBody>
          <a:bodyPr wrap="square" rtlCol="0">
            <a:spAutoFit/>
          </a:bodyPr>
          <a:lstStyle/>
          <a:p>
            <a:r>
              <a:rPr lang="en-US" dirty="0" smtClean="0"/>
              <a:t>There is an implied barrier at the end of a SECTIONS directive, unless the NOWAIT/</a:t>
            </a:r>
            <a:r>
              <a:rPr lang="en-US" dirty="0" err="1" smtClean="0"/>
              <a:t>nowait</a:t>
            </a:r>
            <a:r>
              <a:rPr lang="en-US" dirty="0" smtClean="0"/>
              <a:t> clause is used. </a:t>
            </a:r>
          </a:p>
          <a:p>
            <a:endParaRPr lang="en-US" dirty="0"/>
          </a:p>
        </p:txBody>
      </p:sp>
      <p:sp>
        <p:nvSpPr>
          <p:cNvPr id="7" name="TextBox 6"/>
          <p:cNvSpPr txBox="1"/>
          <p:nvPr/>
        </p:nvSpPr>
        <p:spPr>
          <a:xfrm>
            <a:off x="485192" y="5141167"/>
            <a:ext cx="10739535" cy="1200329"/>
          </a:xfrm>
          <a:prstGeom prst="rect">
            <a:avLst/>
          </a:prstGeom>
          <a:noFill/>
        </p:spPr>
        <p:txBody>
          <a:bodyPr wrap="square" rtlCol="0">
            <a:spAutoFit/>
          </a:bodyPr>
          <a:lstStyle/>
          <a:p>
            <a:r>
              <a:rPr lang="en-US" dirty="0" smtClean="0"/>
              <a:t>What happens if the number of threads and the number of SECTIONs are different? More threads than SECTIONs? Less threads than SECTIONs? </a:t>
            </a:r>
          </a:p>
          <a:p>
            <a:endParaRPr lang="en-US" dirty="0" smtClean="0"/>
          </a:p>
          <a:p>
            <a:r>
              <a:rPr lang="en-US" dirty="0" smtClean="0"/>
              <a:t>Which thread executes which SECTION? </a:t>
            </a:r>
            <a:endParaRPr lang="en-US" dirty="0"/>
          </a:p>
        </p:txBody>
      </p:sp>
    </p:spTree>
    <p:extLst>
      <p:ext uri="{BB962C8B-B14F-4D97-AF65-F5344CB8AC3E}">
        <p14:creationId xmlns:p14="http://schemas.microsoft.com/office/powerpoint/2010/main" val="34286897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 : Work-sharing constructs – section directive</a:t>
            </a:r>
            <a:endParaRPr lang="en-US" dirty="0"/>
          </a:p>
        </p:txBody>
      </p:sp>
      <p:sp>
        <p:nvSpPr>
          <p:cNvPr id="4" name="TextBox 3"/>
          <p:cNvSpPr txBox="1"/>
          <p:nvPr/>
        </p:nvSpPr>
        <p:spPr>
          <a:xfrm>
            <a:off x="6917385" y="1690688"/>
            <a:ext cx="4655976" cy="1200329"/>
          </a:xfrm>
          <a:prstGeom prst="rect">
            <a:avLst/>
          </a:prstGeom>
          <a:noFill/>
        </p:spPr>
        <p:txBody>
          <a:bodyPr wrap="square" rtlCol="0">
            <a:spAutoFit/>
          </a:bodyPr>
          <a:lstStyle/>
          <a:p>
            <a:r>
              <a:rPr lang="en-US" dirty="0" smtClean="0"/>
              <a:t>There is an implied barrier at the end of a SECTIONS directive, unless the NOWAIT/</a:t>
            </a:r>
            <a:r>
              <a:rPr lang="en-US" dirty="0" err="1" smtClean="0"/>
              <a:t>nowait</a:t>
            </a:r>
            <a:r>
              <a:rPr lang="en-US" dirty="0" smtClean="0"/>
              <a:t> clause is used. </a:t>
            </a:r>
          </a:p>
          <a:p>
            <a:endParaRPr lang="en-US" dirty="0"/>
          </a:p>
        </p:txBody>
      </p:sp>
      <p:sp>
        <p:nvSpPr>
          <p:cNvPr id="7" name="TextBox 6"/>
          <p:cNvSpPr txBox="1"/>
          <p:nvPr/>
        </p:nvSpPr>
        <p:spPr>
          <a:xfrm>
            <a:off x="614265" y="4436087"/>
            <a:ext cx="10739535"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This code indicates that any of the tasks Work1, Work2 + Work3 and Work4 may run in parallel, but that Work2 and Work3 must be run in sequence. </a:t>
            </a:r>
            <a:endParaRPr lang="en-US" sz="2000" dirty="0" smtClean="0"/>
          </a:p>
          <a:p>
            <a:pPr marL="285750" indent="-285750">
              <a:buFont typeface="Arial" panose="020B0604020202020204" pitchFamily="34" charset="0"/>
              <a:buChar char="•"/>
            </a:pPr>
            <a:r>
              <a:rPr lang="en-US" sz="2000" dirty="0" smtClean="0"/>
              <a:t>Each </a:t>
            </a:r>
            <a:r>
              <a:rPr lang="en-US" sz="2000" dirty="0"/>
              <a:t>work is done exactly once. </a:t>
            </a:r>
            <a:endParaRPr lang="en-US" sz="2000" dirty="0" smtClean="0"/>
          </a:p>
          <a:p>
            <a:pPr marL="285750" indent="-285750">
              <a:buFont typeface="Arial" panose="020B0604020202020204" pitchFamily="34" charset="0"/>
              <a:buChar char="•"/>
            </a:pPr>
            <a:r>
              <a:rPr lang="en-US" sz="2000" dirty="0"/>
              <a:t>I</a:t>
            </a:r>
            <a:r>
              <a:rPr lang="en-US" sz="2000" dirty="0" smtClean="0"/>
              <a:t>f </a:t>
            </a:r>
            <a:r>
              <a:rPr lang="en-US" sz="2000" dirty="0"/>
              <a:t>the compiler ignores the pragmas, the result is still a correctly running program. </a:t>
            </a:r>
          </a:p>
        </p:txBody>
      </p:sp>
      <p:pic>
        <p:nvPicPr>
          <p:cNvPr id="6" name="Content Placeholder 5"/>
          <p:cNvPicPr>
            <a:picLocks noGrp="1" noChangeAspect="1"/>
          </p:cNvPicPr>
          <p:nvPr>
            <p:ph idx="1"/>
          </p:nvPr>
        </p:nvPicPr>
        <p:blipFill>
          <a:blip r:embed="rId3"/>
          <a:stretch>
            <a:fillRect/>
          </a:stretch>
        </p:blipFill>
        <p:spPr>
          <a:xfrm>
            <a:off x="1001962" y="1978688"/>
            <a:ext cx="3181350" cy="1962150"/>
          </a:xfrm>
          <a:prstGeom prst="rect">
            <a:avLst/>
          </a:prstGeom>
        </p:spPr>
      </p:pic>
    </p:spTree>
    <p:extLst>
      <p:ext uri="{BB962C8B-B14F-4D97-AF65-F5344CB8AC3E}">
        <p14:creationId xmlns:p14="http://schemas.microsoft.com/office/powerpoint/2010/main" val="19763711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 : Work-sharing constructs – section directive</a:t>
            </a:r>
            <a:endParaRPr lang="en-US" dirty="0"/>
          </a:p>
        </p:txBody>
      </p:sp>
      <p:pic>
        <p:nvPicPr>
          <p:cNvPr id="4" name="Content Placeholder 3"/>
          <p:cNvPicPr>
            <a:picLocks noGrp="1" noChangeAspect="1"/>
          </p:cNvPicPr>
          <p:nvPr>
            <p:ph idx="1"/>
          </p:nvPr>
        </p:nvPicPr>
        <p:blipFill rotWithShape="1">
          <a:blip r:embed="rId2"/>
          <a:srcRect l="1041" t="1029"/>
          <a:stretch/>
        </p:blipFill>
        <p:spPr>
          <a:xfrm>
            <a:off x="755780" y="1735494"/>
            <a:ext cx="3666930" cy="4879878"/>
          </a:xfrm>
          <a:prstGeom prst="rect">
            <a:avLst/>
          </a:prstGeom>
        </p:spPr>
      </p:pic>
      <p:sp>
        <p:nvSpPr>
          <p:cNvPr id="3" name="Right Brace 2"/>
          <p:cNvSpPr/>
          <p:nvPr/>
        </p:nvSpPr>
        <p:spPr>
          <a:xfrm>
            <a:off x="2715208" y="4562669"/>
            <a:ext cx="83976" cy="4851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a:off x="2799184" y="5181600"/>
            <a:ext cx="83976" cy="48519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6" name="TextBox 5"/>
          <p:cNvSpPr txBox="1"/>
          <p:nvPr/>
        </p:nvSpPr>
        <p:spPr>
          <a:xfrm>
            <a:off x="3303036" y="4795934"/>
            <a:ext cx="3361048" cy="369332"/>
          </a:xfrm>
          <a:prstGeom prst="rect">
            <a:avLst/>
          </a:prstGeom>
          <a:noFill/>
        </p:spPr>
        <p:txBody>
          <a:bodyPr wrap="none" rtlCol="0">
            <a:spAutoFit/>
          </a:bodyPr>
          <a:lstStyle/>
          <a:p>
            <a:r>
              <a:rPr lang="en-US" dirty="0" smtClean="0"/>
              <a:t>Executed by two different threads</a:t>
            </a:r>
            <a:endParaRPr lang="en-US" dirty="0"/>
          </a:p>
        </p:txBody>
      </p:sp>
    </p:spTree>
    <p:extLst>
      <p:ext uri="{BB962C8B-B14F-4D97-AF65-F5344CB8AC3E}">
        <p14:creationId xmlns:p14="http://schemas.microsoft.com/office/powerpoint/2010/main" val="41451231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5	</a:t>
            </a:r>
            <a:endParaRPr lang="en-US" dirty="0"/>
          </a:p>
        </p:txBody>
      </p:sp>
      <p:sp>
        <p:nvSpPr>
          <p:cNvPr id="3" name="Content Placeholder 2"/>
          <p:cNvSpPr>
            <a:spLocks noGrp="1"/>
          </p:cNvSpPr>
          <p:nvPr>
            <p:ph idx="1"/>
          </p:nvPr>
        </p:nvSpPr>
        <p:spPr/>
        <p:txBody>
          <a:bodyPr/>
          <a:lstStyle/>
          <a:p>
            <a:r>
              <a:rPr lang="en-US" dirty="0" smtClean="0"/>
              <a:t>Implement a serial matrix multiplication program.</a:t>
            </a:r>
          </a:p>
          <a:p>
            <a:r>
              <a:rPr lang="en-US" dirty="0" smtClean="0"/>
              <a:t>Use the </a:t>
            </a:r>
            <a:r>
              <a:rPr lang="en-US" b="1" u="sng" dirty="0" smtClean="0"/>
              <a:t>SAME </a:t>
            </a:r>
            <a:r>
              <a:rPr lang="en-US" dirty="0" smtClean="0"/>
              <a:t>code and make it parallel using </a:t>
            </a:r>
            <a:r>
              <a:rPr lang="en-US" dirty="0" err="1" smtClean="0"/>
              <a:t>OpenMP</a:t>
            </a:r>
            <a:r>
              <a:rPr lang="en-US" dirty="0" smtClean="0"/>
              <a:t> directives</a:t>
            </a:r>
          </a:p>
          <a:p>
            <a:pPr lvl="1"/>
            <a:r>
              <a:rPr lang="en-US" dirty="0" smtClean="0"/>
              <a:t>You can use sections, parallel for </a:t>
            </a:r>
          </a:p>
          <a:p>
            <a:r>
              <a:rPr lang="en-US" dirty="0" smtClean="0"/>
              <a:t>Measure timings and show speedup table</a:t>
            </a:r>
            <a:endParaRPr lang="en-US" dirty="0"/>
          </a:p>
          <a:p>
            <a:endParaRPr lang="en-US" dirty="0"/>
          </a:p>
        </p:txBody>
      </p:sp>
    </p:spTree>
    <p:extLst>
      <p:ext uri="{BB962C8B-B14F-4D97-AF65-F5344CB8AC3E}">
        <p14:creationId xmlns:p14="http://schemas.microsoft.com/office/powerpoint/2010/main" val="3085008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err="1" smtClean="0"/>
              <a:t>OpenMP</a:t>
            </a:r>
            <a:r>
              <a:rPr lang="en-US" dirty="0" smtClean="0"/>
              <a:t> website: </a:t>
            </a:r>
            <a:r>
              <a:rPr lang="en-US" dirty="0" smtClean="0">
                <a:hlinkClick r:id="rId2"/>
              </a:rPr>
              <a:t>openmp.org</a:t>
            </a:r>
            <a:r>
              <a:rPr lang="en-US" dirty="0" smtClean="0"/>
              <a:t> </a:t>
            </a:r>
          </a:p>
          <a:p>
            <a:r>
              <a:rPr lang="en-US" dirty="0" smtClean="0"/>
              <a:t>Wikipedia: </a:t>
            </a:r>
            <a:r>
              <a:rPr lang="en-US" dirty="0" smtClean="0">
                <a:hlinkClick r:id="rId3"/>
              </a:rPr>
              <a:t>en.wikipedia.org/wiki/</a:t>
            </a:r>
            <a:r>
              <a:rPr lang="en-US" dirty="0" err="1" smtClean="0">
                <a:hlinkClick r:id="rId3"/>
              </a:rPr>
              <a:t>OpenMP</a:t>
            </a:r>
            <a:r>
              <a:rPr lang="en-US" dirty="0" smtClean="0"/>
              <a:t> </a:t>
            </a:r>
            <a:endParaRPr lang="en-US" dirty="0"/>
          </a:p>
        </p:txBody>
      </p:sp>
    </p:spTree>
    <p:extLst>
      <p:ext uri="{BB962C8B-B14F-4D97-AF65-F5344CB8AC3E}">
        <p14:creationId xmlns:p14="http://schemas.microsoft.com/office/powerpoint/2010/main" val="12850141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synchronization constructs</a:t>
            </a:r>
            <a:endParaRPr lang="en-US" dirty="0"/>
          </a:p>
        </p:txBody>
      </p:sp>
      <p:pic>
        <p:nvPicPr>
          <p:cNvPr id="4" name="Content Placeholder 3"/>
          <p:cNvPicPr>
            <a:picLocks noGrp="1" noChangeAspect="1"/>
          </p:cNvPicPr>
          <p:nvPr>
            <p:ph idx="1"/>
          </p:nvPr>
        </p:nvPicPr>
        <p:blipFill>
          <a:blip r:embed="rId2"/>
          <a:stretch>
            <a:fillRect/>
          </a:stretch>
        </p:blipFill>
        <p:spPr>
          <a:xfrm>
            <a:off x="965621" y="1823081"/>
            <a:ext cx="2143125" cy="1781175"/>
          </a:xfrm>
          <a:prstGeom prst="rect">
            <a:avLst/>
          </a:prstGeom>
        </p:spPr>
      </p:pic>
      <p:pic>
        <p:nvPicPr>
          <p:cNvPr id="5" name="Picture 4"/>
          <p:cNvPicPr>
            <a:picLocks noChangeAspect="1"/>
          </p:cNvPicPr>
          <p:nvPr/>
        </p:nvPicPr>
        <p:blipFill>
          <a:blip r:embed="rId3"/>
          <a:stretch>
            <a:fillRect/>
          </a:stretch>
        </p:blipFill>
        <p:spPr>
          <a:xfrm>
            <a:off x="3915649" y="1823081"/>
            <a:ext cx="1990725" cy="1771650"/>
          </a:xfrm>
          <a:prstGeom prst="rect">
            <a:avLst/>
          </a:prstGeom>
        </p:spPr>
      </p:pic>
      <p:sp>
        <p:nvSpPr>
          <p:cNvPr id="6" name="TextBox 5"/>
          <p:cNvSpPr txBox="1"/>
          <p:nvPr/>
        </p:nvSpPr>
        <p:spPr>
          <a:xfrm>
            <a:off x="838200" y="3736649"/>
            <a:ext cx="10321212"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One possible execution sequence: </a:t>
            </a:r>
          </a:p>
          <a:p>
            <a:pPr marL="800100" lvl="1" indent="-342900">
              <a:buFont typeface="+mj-lt"/>
              <a:buAutoNum type="arabicPeriod"/>
            </a:pPr>
            <a:r>
              <a:rPr lang="en-US" dirty="0" smtClean="0"/>
              <a:t>Thread 1 loads the value of x into register A. </a:t>
            </a:r>
          </a:p>
          <a:p>
            <a:pPr marL="800100" lvl="1" indent="-342900">
              <a:buFont typeface="+mj-lt"/>
              <a:buAutoNum type="arabicPeriod"/>
            </a:pPr>
            <a:r>
              <a:rPr lang="en-US" dirty="0" smtClean="0"/>
              <a:t>Thread 2 loads the value of x into register A. </a:t>
            </a:r>
          </a:p>
          <a:p>
            <a:pPr marL="800100" lvl="1" indent="-342900">
              <a:buFont typeface="+mj-lt"/>
              <a:buAutoNum type="arabicPeriod"/>
            </a:pPr>
            <a:r>
              <a:rPr lang="en-US" dirty="0" smtClean="0"/>
              <a:t>Thread 1 adds 1 to register A </a:t>
            </a:r>
          </a:p>
          <a:p>
            <a:pPr marL="800100" lvl="1" indent="-342900">
              <a:buFont typeface="+mj-lt"/>
              <a:buAutoNum type="arabicPeriod"/>
            </a:pPr>
            <a:r>
              <a:rPr lang="en-US" dirty="0" smtClean="0"/>
              <a:t>Thread 2 adds 1 to register A </a:t>
            </a:r>
          </a:p>
          <a:p>
            <a:pPr marL="800100" lvl="1" indent="-342900">
              <a:buFont typeface="+mj-lt"/>
              <a:buAutoNum type="arabicPeriod"/>
            </a:pPr>
            <a:r>
              <a:rPr lang="en-US" dirty="0" smtClean="0"/>
              <a:t>Thread 1 stores register A at location x </a:t>
            </a:r>
          </a:p>
          <a:p>
            <a:pPr marL="800100" lvl="1" indent="-342900">
              <a:buFont typeface="+mj-lt"/>
              <a:buAutoNum type="arabicPeriod"/>
            </a:pPr>
            <a:r>
              <a:rPr lang="en-US" dirty="0" smtClean="0"/>
              <a:t>Thread 2 stores register A at location x </a:t>
            </a:r>
          </a:p>
          <a:p>
            <a:pPr marL="285750" indent="-285750">
              <a:buFont typeface="Arial" panose="020B0604020202020204" pitchFamily="34" charset="0"/>
              <a:buChar char="•"/>
            </a:pPr>
            <a:r>
              <a:rPr lang="en-US" dirty="0" smtClean="0"/>
              <a:t>The resultant value of x will be 1, not 2 as it should be. </a:t>
            </a:r>
          </a:p>
          <a:p>
            <a:pPr marL="285750" indent="-285750">
              <a:buFont typeface="Arial" panose="020B0604020202020204" pitchFamily="34" charset="0"/>
              <a:buChar char="•"/>
            </a:pPr>
            <a:r>
              <a:rPr lang="en-US" dirty="0" smtClean="0"/>
              <a:t>To avoid a situation like this, the incrementing of x must be synchronized between the two threads to ensure that the correct result is produced. </a:t>
            </a:r>
            <a:endParaRPr lang="en-US" dirty="0"/>
          </a:p>
        </p:txBody>
      </p:sp>
    </p:spTree>
    <p:extLst>
      <p:ext uri="{BB962C8B-B14F-4D97-AF65-F5344CB8AC3E}">
        <p14:creationId xmlns:p14="http://schemas.microsoft.com/office/powerpoint/2010/main" val="38449014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synchronization constructs – Master Directive</a:t>
            </a:r>
            <a:endParaRPr lang="en-US" dirty="0"/>
          </a:p>
        </p:txBody>
      </p:sp>
      <p:sp>
        <p:nvSpPr>
          <p:cNvPr id="3" name="Content Placeholder 2"/>
          <p:cNvSpPr>
            <a:spLocks noGrp="1"/>
          </p:cNvSpPr>
          <p:nvPr>
            <p:ph idx="1"/>
          </p:nvPr>
        </p:nvSpPr>
        <p:spPr/>
        <p:txBody>
          <a:bodyPr/>
          <a:lstStyle/>
          <a:p>
            <a:r>
              <a:rPr lang="en-US" dirty="0" smtClean="0"/>
              <a:t>The MASTER directive specifies a region that is to be executed only by the master thread of the team. All other threads on the team skip this section of code </a:t>
            </a:r>
          </a:p>
          <a:p>
            <a:r>
              <a:rPr lang="en-US" dirty="0" smtClean="0"/>
              <a:t>There is no implied barrier associated with this directive </a:t>
            </a:r>
          </a:p>
          <a:p>
            <a:r>
              <a:rPr lang="en-US" dirty="0" smtClean="0"/>
              <a:t>It is illegal to branch into or out of MASTER block. </a:t>
            </a:r>
            <a:endParaRPr lang="en-US" dirty="0"/>
          </a:p>
        </p:txBody>
      </p:sp>
      <p:pic>
        <p:nvPicPr>
          <p:cNvPr id="4" name="Picture 3"/>
          <p:cNvPicPr>
            <a:picLocks noChangeAspect="1"/>
          </p:cNvPicPr>
          <p:nvPr/>
        </p:nvPicPr>
        <p:blipFill>
          <a:blip r:embed="rId2"/>
          <a:stretch>
            <a:fillRect/>
          </a:stretch>
        </p:blipFill>
        <p:spPr>
          <a:xfrm>
            <a:off x="3245108" y="4716138"/>
            <a:ext cx="3674981" cy="798254"/>
          </a:xfrm>
          <a:prstGeom prst="rect">
            <a:avLst/>
          </a:prstGeom>
        </p:spPr>
      </p:pic>
    </p:spTree>
    <p:extLst>
      <p:ext uri="{BB962C8B-B14F-4D97-AF65-F5344CB8AC3E}">
        <p14:creationId xmlns:p14="http://schemas.microsoft.com/office/powerpoint/2010/main" val="7328543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synchronization constructs – Critical Directive</a:t>
            </a:r>
            <a:endParaRPr lang="en-US" dirty="0"/>
          </a:p>
        </p:txBody>
      </p:sp>
      <p:sp>
        <p:nvSpPr>
          <p:cNvPr id="3" name="Content Placeholder 2"/>
          <p:cNvSpPr>
            <a:spLocks noGrp="1"/>
          </p:cNvSpPr>
          <p:nvPr>
            <p:ph idx="1"/>
          </p:nvPr>
        </p:nvSpPr>
        <p:spPr/>
        <p:txBody>
          <a:bodyPr/>
          <a:lstStyle/>
          <a:p>
            <a:r>
              <a:rPr lang="en-US" dirty="0" smtClean="0"/>
              <a:t>The CRITICAL directive specifies a region of code that must be executed by only one thread at a time. </a:t>
            </a:r>
          </a:p>
          <a:p>
            <a:r>
              <a:rPr lang="en-US" dirty="0" smtClean="0"/>
              <a:t>If a thread is currently executing inside a CRITICAL region and another thread reaches that CRITICAL region and attempts to execute it, it will block until the first thread exits that CRITICAL region. </a:t>
            </a:r>
          </a:p>
          <a:p>
            <a:r>
              <a:rPr lang="en-US" dirty="0" smtClean="0"/>
              <a:t>The optional name enables multiple different CRITICAL regions to exist: </a:t>
            </a:r>
          </a:p>
          <a:p>
            <a:pPr lvl="1"/>
            <a:r>
              <a:rPr lang="en-US" dirty="0" smtClean="0"/>
              <a:t>Names act as global identifiers. Different CRITICAL regions with the same name are treated as the same region. </a:t>
            </a:r>
          </a:p>
          <a:p>
            <a:pPr lvl="1"/>
            <a:r>
              <a:rPr lang="en-US" dirty="0" smtClean="0"/>
              <a:t>All CRITICAL sections which are unnamed, are treated as the same section. </a:t>
            </a:r>
            <a:endParaRPr lang="en-US" dirty="0"/>
          </a:p>
        </p:txBody>
      </p:sp>
      <p:pic>
        <p:nvPicPr>
          <p:cNvPr id="5" name="Picture 4"/>
          <p:cNvPicPr>
            <a:picLocks noChangeAspect="1"/>
          </p:cNvPicPr>
          <p:nvPr/>
        </p:nvPicPr>
        <p:blipFill>
          <a:blip r:embed="rId2"/>
          <a:stretch>
            <a:fillRect/>
          </a:stretch>
        </p:blipFill>
        <p:spPr>
          <a:xfrm>
            <a:off x="3657405" y="6045199"/>
            <a:ext cx="3922483" cy="682171"/>
          </a:xfrm>
          <a:prstGeom prst="rect">
            <a:avLst/>
          </a:prstGeom>
        </p:spPr>
      </p:pic>
    </p:spTree>
    <p:extLst>
      <p:ext uri="{BB962C8B-B14F-4D97-AF65-F5344CB8AC3E}">
        <p14:creationId xmlns:p14="http://schemas.microsoft.com/office/powerpoint/2010/main" val="447474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synchronization constructs – Critical Directive</a:t>
            </a:r>
            <a:endParaRPr lang="en-US" dirty="0"/>
          </a:p>
        </p:txBody>
      </p:sp>
      <p:sp>
        <p:nvSpPr>
          <p:cNvPr id="3" name="Content Placeholder 2"/>
          <p:cNvSpPr>
            <a:spLocks noGrp="1"/>
          </p:cNvSpPr>
          <p:nvPr>
            <p:ph idx="1"/>
          </p:nvPr>
        </p:nvSpPr>
        <p:spPr>
          <a:xfrm>
            <a:off x="5724524" y="3314700"/>
            <a:ext cx="5360243" cy="1204524"/>
          </a:xfrm>
        </p:spPr>
        <p:txBody>
          <a:bodyPr>
            <a:normAutofit lnSpcReduction="10000"/>
          </a:bodyPr>
          <a:lstStyle/>
          <a:p>
            <a:r>
              <a:rPr lang="en-US" dirty="0" smtClean="0"/>
              <a:t>Change the number of threads and see what happens</a:t>
            </a:r>
          </a:p>
          <a:p>
            <a:pPr lvl="1"/>
            <a:r>
              <a:rPr lang="en-US" dirty="0" smtClean="0"/>
              <a:t>export OMP_NUM_THREADS=10</a:t>
            </a:r>
            <a:endParaRPr lang="en-US" dirty="0"/>
          </a:p>
        </p:txBody>
      </p:sp>
      <p:pic>
        <p:nvPicPr>
          <p:cNvPr id="4" name="Picture 3"/>
          <p:cNvPicPr>
            <a:picLocks noChangeAspect="1"/>
          </p:cNvPicPr>
          <p:nvPr/>
        </p:nvPicPr>
        <p:blipFill>
          <a:blip r:embed="rId2"/>
          <a:stretch>
            <a:fillRect/>
          </a:stretch>
        </p:blipFill>
        <p:spPr>
          <a:xfrm>
            <a:off x="1037642" y="2494481"/>
            <a:ext cx="2857500" cy="3343275"/>
          </a:xfrm>
          <a:prstGeom prst="rect">
            <a:avLst/>
          </a:prstGeom>
        </p:spPr>
      </p:pic>
    </p:spTree>
    <p:extLst>
      <p:ext uri="{BB962C8B-B14F-4D97-AF65-F5344CB8AC3E}">
        <p14:creationId xmlns:p14="http://schemas.microsoft.com/office/powerpoint/2010/main" val="35677613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synchronization constructs – Named Critical Directive</a:t>
            </a:r>
            <a:endParaRPr lang="en-US" dirty="0"/>
          </a:p>
        </p:txBody>
      </p:sp>
      <p:pic>
        <p:nvPicPr>
          <p:cNvPr id="5" name="Picture 4"/>
          <p:cNvPicPr>
            <a:picLocks noChangeAspect="1"/>
          </p:cNvPicPr>
          <p:nvPr/>
        </p:nvPicPr>
        <p:blipFill>
          <a:blip r:embed="rId2"/>
          <a:stretch>
            <a:fillRect/>
          </a:stretch>
        </p:blipFill>
        <p:spPr>
          <a:xfrm>
            <a:off x="3526411" y="2474192"/>
            <a:ext cx="4147488" cy="2060101"/>
          </a:xfrm>
          <a:prstGeom prst="rect">
            <a:avLst/>
          </a:prstGeom>
        </p:spPr>
      </p:pic>
    </p:spTree>
    <p:extLst>
      <p:ext uri="{BB962C8B-B14F-4D97-AF65-F5344CB8AC3E}">
        <p14:creationId xmlns:p14="http://schemas.microsoft.com/office/powerpoint/2010/main" val="19635162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synchronization constructs – Atomic Directive</a:t>
            </a:r>
            <a:endParaRPr lang="en-US" dirty="0"/>
          </a:p>
        </p:txBody>
      </p:sp>
      <p:sp>
        <p:nvSpPr>
          <p:cNvPr id="3" name="Content Placeholder 2"/>
          <p:cNvSpPr>
            <a:spLocks noGrp="1"/>
          </p:cNvSpPr>
          <p:nvPr>
            <p:ph idx="1"/>
          </p:nvPr>
        </p:nvSpPr>
        <p:spPr>
          <a:xfrm>
            <a:off x="838200" y="2824506"/>
            <a:ext cx="10515600" cy="3906232"/>
          </a:xfrm>
        </p:spPr>
        <p:txBody>
          <a:bodyPr>
            <a:normAutofit fontScale="92500" lnSpcReduction="10000"/>
          </a:bodyPr>
          <a:lstStyle/>
          <a:p>
            <a:r>
              <a:rPr lang="en-US" dirty="0"/>
              <a:t>The atomic keyword in </a:t>
            </a:r>
            <a:r>
              <a:rPr lang="en-US" dirty="0" err="1"/>
              <a:t>OpenMP</a:t>
            </a:r>
            <a:r>
              <a:rPr lang="en-US" dirty="0"/>
              <a:t> specifies that the denoted action happens </a:t>
            </a:r>
            <a:r>
              <a:rPr lang="en-US" b="1" dirty="0"/>
              <a:t>atomically</a:t>
            </a:r>
            <a:r>
              <a:rPr lang="en-US" dirty="0"/>
              <a:t> </a:t>
            </a:r>
            <a:endParaRPr lang="en-US" dirty="0" smtClean="0"/>
          </a:p>
          <a:p>
            <a:r>
              <a:rPr lang="en-US" dirty="0" smtClean="0"/>
              <a:t>Another </a:t>
            </a:r>
            <a:r>
              <a:rPr lang="en-US" dirty="0"/>
              <a:t>thread cannot intervene during the execution of the event. </a:t>
            </a:r>
            <a:endParaRPr lang="en-US" dirty="0" smtClean="0"/>
          </a:p>
          <a:p>
            <a:r>
              <a:rPr lang="en-US" dirty="0" smtClean="0"/>
              <a:t>It </a:t>
            </a:r>
            <a:r>
              <a:rPr lang="en-US" dirty="0"/>
              <a:t>is commonly used to update counters and other simple variables that are accessed by multiple threads simultaneously. </a:t>
            </a:r>
          </a:p>
          <a:p>
            <a:r>
              <a:rPr lang="en-US" dirty="0"/>
              <a:t>Unfortunately, the atomicity setting </a:t>
            </a:r>
            <a:r>
              <a:rPr lang="en-US" b="1" dirty="0"/>
              <a:t>can only be specified </a:t>
            </a:r>
            <a:r>
              <a:rPr lang="en-US" dirty="0"/>
              <a:t>to simple expressions that usually can be compiled into a single processor opcode, such as increments, decrements, </a:t>
            </a:r>
            <a:r>
              <a:rPr lang="en-US" dirty="0" err="1"/>
              <a:t>xors</a:t>
            </a:r>
            <a:r>
              <a:rPr lang="en-US" dirty="0"/>
              <a:t> and </a:t>
            </a:r>
            <a:r>
              <a:rPr lang="en-US" dirty="0" smtClean="0"/>
              <a:t>similar. </a:t>
            </a:r>
          </a:p>
          <a:p>
            <a:r>
              <a:rPr lang="en-US" dirty="0" smtClean="0"/>
              <a:t>It </a:t>
            </a:r>
            <a:r>
              <a:rPr lang="en-US" dirty="0"/>
              <a:t>cannot include function calls, array indexing, overloaded operators, </a:t>
            </a:r>
            <a:r>
              <a:rPr lang="en-US" dirty="0" smtClean="0"/>
              <a:t>or </a:t>
            </a:r>
            <a:r>
              <a:rPr lang="en-US" dirty="0"/>
              <a:t>multiple statements.</a:t>
            </a:r>
          </a:p>
          <a:p>
            <a:endParaRPr lang="en-US" dirty="0"/>
          </a:p>
        </p:txBody>
      </p:sp>
      <p:pic>
        <p:nvPicPr>
          <p:cNvPr id="5" name="Picture 4"/>
          <p:cNvPicPr>
            <a:picLocks noChangeAspect="1"/>
          </p:cNvPicPr>
          <p:nvPr/>
        </p:nvPicPr>
        <p:blipFill>
          <a:blip r:embed="rId3"/>
          <a:stretch>
            <a:fillRect/>
          </a:stretch>
        </p:blipFill>
        <p:spPr>
          <a:xfrm>
            <a:off x="3911338" y="1917348"/>
            <a:ext cx="2820303" cy="585346"/>
          </a:xfrm>
          <a:prstGeom prst="rect">
            <a:avLst/>
          </a:prstGeom>
        </p:spPr>
      </p:pic>
    </p:spTree>
    <p:extLst>
      <p:ext uri="{BB962C8B-B14F-4D97-AF65-F5344CB8AC3E}">
        <p14:creationId xmlns:p14="http://schemas.microsoft.com/office/powerpoint/2010/main" val="39258578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synchronization constructs – Atomic Directive</a:t>
            </a:r>
            <a:endParaRPr lang="en-US" dirty="0"/>
          </a:p>
        </p:txBody>
      </p:sp>
      <p:sp>
        <p:nvSpPr>
          <p:cNvPr id="3" name="Content Placeholder 2"/>
          <p:cNvSpPr>
            <a:spLocks noGrp="1"/>
          </p:cNvSpPr>
          <p:nvPr>
            <p:ph idx="1"/>
          </p:nvPr>
        </p:nvSpPr>
        <p:spPr>
          <a:xfrm>
            <a:off x="838200" y="2824506"/>
            <a:ext cx="10515600" cy="3906232"/>
          </a:xfrm>
        </p:spPr>
        <p:txBody>
          <a:bodyPr>
            <a:normAutofit/>
          </a:bodyPr>
          <a:lstStyle/>
          <a:p>
            <a:r>
              <a:rPr lang="en-US" b="1" dirty="0"/>
              <a:t>Critical section:</a:t>
            </a:r>
            <a:r>
              <a:rPr lang="en-US" dirty="0"/>
              <a:t> </a:t>
            </a:r>
          </a:p>
          <a:p>
            <a:pPr lvl="1"/>
            <a:r>
              <a:rPr lang="en-US" dirty="0"/>
              <a:t>Ensures </a:t>
            </a:r>
            <a:r>
              <a:rPr lang="en-US" dirty="0" smtClean="0"/>
              <a:t>serialization </a:t>
            </a:r>
            <a:r>
              <a:rPr lang="en-US" dirty="0"/>
              <a:t>of blocks of code.</a:t>
            </a:r>
          </a:p>
          <a:p>
            <a:pPr lvl="1"/>
            <a:r>
              <a:rPr lang="en-US" dirty="0"/>
              <a:t>Can be extended to </a:t>
            </a:r>
            <a:r>
              <a:rPr lang="en-US" dirty="0" smtClean="0"/>
              <a:t>serialize </a:t>
            </a:r>
            <a:r>
              <a:rPr lang="en-US" dirty="0"/>
              <a:t>groups of blocks with proper use of "name" tag.</a:t>
            </a:r>
          </a:p>
          <a:p>
            <a:pPr lvl="1"/>
            <a:r>
              <a:rPr lang="en-US" dirty="0" smtClean="0"/>
              <a:t>Slower</a:t>
            </a:r>
            <a:endParaRPr lang="en-US" dirty="0"/>
          </a:p>
          <a:p>
            <a:r>
              <a:rPr lang="en-US" b="1" dirty="0"/>
              <a:t>Atomic operation:</a:t>
            </a:r>
            <a:endParaRPr lang="en-US" dirty="0"/>
          </a:p>
          <a:p>
            <a:pPr lvl="1"/>
            <a:r>
              <a:rPr lang="en-US" dirty="0"/>
              <a:t>Is much </a:t>
            </a:r>
            <a:r>
              <a:rPr lang="en-US" dirty="0" smtClean="0"/>
              <a:t>faster than critical sections</a:t>
            </a:r>
            <a:endParaRPr lang="en-US" dirty="0"/>
          </a:p>
          <a:p>
            <a:pPr lvl="1"/>
            <a:r>
              <a:rPr lang="en-US" dirty="0" smtClean="0"/>
              <a:t>Can </a:t>
            </a:r>
            <a:r>
              <a:rPr lang="en-US" dirty="0"/>
              <a:t>protect only a single assignment and you can use it </a:t>
            </a:r>
            <a:r>
              <a:rPr lang="en-US" dirty="0" smtClean="0"/>
              <a:t>only with </a:t>
            </a:r>
            <a:r>
              <a:rPr lang="en-US" dirty="0"/>
              <a:t>specific operators.</a:t>
            </a:r>
          </a:p>
        </p:txBody>
      </p:sp>
      <p:pic>
        <p:nvPicPr>
          <p:cNvPr id="5" name="Picture 4"/>
          <p:cNvPicPr>
            <a:picLocks noChangeAspect="1"/>
          </p:cNvPicPr>
          <p:nvPr/>
        </p:nvPicPr>
        <p:blipFill>
          <a:blip r:embed="rId3"/>
          <a:stretch>
            <a:fillRect/>
          </a:stretch>
        </p:blipFill>
        <p:spPr>
          <a:xfrm>
            <a:off x="3911338" y="1917348"/>
            <a:ext cx="2820303" cy="585346"/>
          </a:xfrm>
          <a:prstGeom prst="rect">
            <a:avLst/>
          </a:prstGeom>
        </p:spPr>
      </p:pic>
    </p:spTree>
    <p:extLst>
      <p:ext uri="{BB962C8B-B14F-4D97-AF65-F5344CB8AC3E}">
        <p14:creationId xmlns:p14="http://schemas.microsoft.com/office/powerpoint/2010/main" val="3101031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synchronization constructs – Barrier Directive</a:t>
            </a:r>
            <a:endParaRPr lang="en-US" dirty="0"/>
          </a:p>
        </p:txBody>
      </p:sp>
      <p:sp>
        <p:nvSpPr>
          <p:cNvPr id="3" name="Content Placeholder 2"/>
          <p:cNvSpPr>
            <a:spLocks noGrp="1"/>
          </p:cNvSpPr>
          <p:nvPr>
            <p:ph idx="1"/>
          </p:nvPr>
        </p:nvSpPr>
        <p:spPr/>
        <p:txBody>
          <a:bodyPr>
            <a:normAutofit/>
          </a:bodyPr>
          <a:lstStyle/>
          <a:p>
            <a:r>
              <a:rPr lang="en-US" dirty="0" smtClean="0"/>
              <a:t>The BARRIER directive synchronizes all threads in the team. </a:t>
            </a:r>
          </a:p>
          <a:p>
            <a:r>
              <a:rPr lang="en-US" dirty="0" smtClean="0"/>
              <a:t>When a BARRIER directive is reached, a thread will wait at that point until all other threads have reached that barrier. All threads then resume executing in parallel the code that follows the barrier. </a:t>
            </a:r>
          </a:p>
          <a:p>
            <a:r>
              <a:rPr lang="en-US" dirty="0" smtClean="0"/>
              <a:t>Restrictions</a:t>
            </a:r>
          </a:p>
          <a:p>
            <a:pPr lvl="1"/>
            <a:r>
              <a:rPr lang="en-US" dirty="0" smtClean="0"/>
              <a:t>All threads in a team (or none) must execute the BARRIER region. </a:t>
            </a:r>
          </a:p>
          <a:p>
            <a:pPr lvl="1"/>
            <a:r>
              <a:rPr lang="en-US" dirty="0" smtClean="0"/>
              <a:t>The sequence of work-sharing regions and barrier regions encountered must be the same for every thread in a team. </a:t>
            </a:r>
            <a:endParaRPr lang="en-US" dirty="0"/>
          </a:p>
        </p:txBody>
      </p:sp>
      <p:pic>
        <p:nvPicPr>
          <p:cNvPr id="4" name="Picture 3"/>
          <p:cNvPicPr>
            <a:picLocks noChangeAspect="1"/>
          </p:cNvPicPr>
          <p:nvPr/>
        </p:nvPicPr>
        <p:blipFill>
          <a:blip r:embed="rId2"/>
          <a:stretch>
            <a:fillRect/>
          </a:stretch>
        </p:blipFill>
        <p:spPr>
          <a:xfrm>
            <a:off x="3894072" y="5605268"/>
            <a:ext cx="4304858" cy="450299"/>
          </a:xfrm>
          <a:prstGeom prst="rect">
            <a:avLst/>
          </a:prstGeom>
        </p:spPr>
      </p:pic>
    </p:spTree>
    <p:extLst>
      <p:ext uri="{BB962C8B-B14F-4D97-AF65-F5344CB8AC3E}">
        <p14:creationId xmlns:p14="http://schemas.microsoft.com/office/powerpoint/2010/main" val="12937981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synchronization constructs – THREADPRIVATE Directive</a:t>
            </a:r>
            <a:endParaRPr lang="en-US" dirty="0"/>
          </a:p>
        </p:txBody>
      </p:sp>
      <p:sp>
        <p:nvSpPr>
          <p:cNvPr id="3" name="Content Placeholder 2"/>
          <p:cNvSpPr>
            <a:spLocks noGrp="1"/>
          </p:cNvSpPr>
          <p:nvPr>
            <p:ph idx="1"/>
          </p:nvPr>
        </p:nvSpPr>
        <p:spPr>
          <a:xfrm>
            <a:off x="838200" y="1825625"/>
            <a:ext cx="10515600" cy="4015338"/>
          </a:xfrm>
        </p:spPr>
        <p:txBody>
          <a:bodyPr>
            <a:normAutofit/>
          </a:bodyPr>
          <a:lstStyle/>
          <a:p>
            <a:r>
              <a:rPr lang="en-US" dirty="0" smtClean="0"/>
              <a:t>The THREADPRIVATE directive is used to make global file scope variables local and </a:t>
            </a:r>
            <a:r>
              <a:rPr lang="en-US" b="1" dirty="0" smtClean="0"/>
              <a:t>persistent</a:t>
            </a:r>
            <a:r>
              <a:rPr lang="en-US" dirty="0" smtClean="0"/>
              <a:t> to a thread through the execution of multiple parallel regions. </a:t>
            </a:r>
          </a:p>
          <a:p>
            <a:r>
              <a:rPr lang="en-US" dirty="0" smtClean="0"/>
              <a:t>The directive must appear after the declaration of listed variables. Each thread then gets its own copy of the variable, so data written by one thread is not visible to other threads.</a:t>
            </a:r>
            <a:endParaRPr lang="en-US" dirty="0"/>
          </a:p>
        </p:txBody>
      </p:sp>
      <p:pic>
        <p:nvPicPr>
          <p:cNvPr id="4" name="Picture 3"/>
          <p:cNvPicPr>
            <a:picLocks noChangeAspect="1"/>
          </p:cNvPicPr>
          <p:nvPr/>
        </p:nvPicPr>
        <p:blipFill>
          <a:blip r:embed="rId2"/>
          <a:stretch>
            <a:fillRect/>
          </a:stretch>
        </p:blipFill>
        <p:spPr>
          <a:xfrm>
            <a:off x="3102622" y="4691061"/>
            <a:ext cx="5283853" cy="450106"/>
          </a:xfrm>
          <a:prstGeom prst="rect">
            <a:avLst/>
          </a:prstGeom>
        </p:spPr>
      </p:pic>
    </p:spTree>
    <p:extLst>
      <p:ext uri="{BB962C8B-B14F-4D97-AF65-F5344CB8AC3E}">
        <p14:creationId xmlns:p14="http://schemas.microsoft.com/office/powerpoint/2010/main" val="16340522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synchronization constructs – THREADPRIVATE Directive</a:t>
            </a:r>
            <a:endParaRPr lang="en-US" dirty="0"/>
          </a:p>
        </p:txBody>
      </p:sp>
      <p:pic>
        <p:nvPicPr>
          <p:cNvPr id="5" name="Content Placeholder 4"/>
          <p:cNvPicPr>
            <a:picLocks noGrp="1" noChangeAspect="1"/>
          </p:cNvPicPr>
          <p:nvPr>
            <p:ph idx="1"/>
          </p:nvPr>
        </p:nvPicPr>
        <p:blipFill rotWithShape="1">
          <a:blip r:embed="rId2"/>
          <a:srcRect t="713"/>
          <a:stretch/>
        </p:blipFill>
        <p:spPr>
          <a:xfrm>
            <a:off x="958663" y="1726162"/>
            <a:ext cx="3230782" cy="4943927"/>
          </a:xfrm>
          <a:prstGeom prst="rect">
            <a:avLst/>
          </a:prstGeom>
        </p:spPr>
      </p:pic>
      <p:sp>
        <p:nvSpPr>
          <p:cNvPr id="6" name="Oval 5"/>
          <p:cNvSpPr/>
          <p:nvPr/>
        </p:nvSpPr>
        <p:spPr>
          <a:xfrm>
            <a:off x="914400" y="2435290"/>
            <a:ext cx="2052735" cy="354563"/>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ight Brace 9"/>
          <p:cNvSpPr/>
          <p:nvPr/>
        </p:nvSpPr>
        <p:spPr>
          <a:xfrm>
            <a:off x="4189445" y="3573624"/>
            <a:ext cx="438539" cy="2929813"/>
          </a:xfrm>
          <a:prstGeom prst="rightBrace">
            <a:avLst>
              <a:gd name="adj1" fmla="val 8333"/>
              <a:gd name="adj2" fmla="val 522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094514" y="4842588"/>
            <a:ext cx="6447453" cy="1200329"/>
          </a:xfrm>
          <a:prstGeom prst="rect">
            <a:avLst/>
          </a:prstGeom>
          <a:noFill/>
        </p:spPr>
        <p:txBody>
          <a:bodyPr wrap="square" rtlCol="0">
            <a:spAutoFit/>
          </a:bodyPr>
          <a:lstStyle/>
          <a:p>
            <a:r>
              <a:rPr lang="en-US" dirty="0" smtClean="0"/>
              <a:t>Variables a and x are now available as private variables to the threads (in the parallel section)</a:t>
            </a:r>
          </a:p>
          <a:p>
            <a:endParaRPr lang="en-US" dirty="0"/>
          </a:p>
          <a:p>
            <a:r>
              <a:rPr lang="en-US" dirty="0" smtClean="0"/>
              <a:t>See the difference between private and </a:t>
            </a:r>
            <a:r>
              <a:rPr lang="en-US" dirty="0" err="1" smtClean="0"/>
              <a:t>threadprivate</a:t>
            </a:r>
            <a:r>
              <a:rPr lang="en-US" dirty="0" smtClean="0"/>
              <a:t>?</a:t>
            </a:r>
            <a:endParaRPr lang="en-US" dirty="0"/>
          </a:p>
        </p:txBody>
      </p:sp>
    </p:spTree>
    <p:extLst>
      <p:ext uri="{BB962C8B-B14F-4D97-AF65-F5344CB8AC3E}">
        <p14:creationId xmlns:p14="http://schemas.microsoft.com/office/powerpoint/2010/main" val="3843998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programming model – Shared Memory</a:t>
            </a:r>
            <a:endParaRPr lang="en-US" dirty="0"/>
          </a:p>
        </p:txBody>
      </p:sp>
      <p:sp>
        <p:nvSpPr>
          <p:cNvPr id="3" name="Content Placeholder 2"/>
          <p:cNvSpPr>
            <a:spLocks noGrp="1"/>
          </p:cNvSpPr>
          <p:nvPr>
            <p:ph idx="1"/>
          </p:nvPr>
        </p:nvSpPr>
        <p:spPr/>
        <p:txBody>
          <a:bodyPr/>
          <a:lstStyle/>
          <a:p>
            <a:r>
              <a:rPr lang="en-US" dirty="0" err="1" smtClean="0"/>
              <a:t>OpenMP</a:t>
            </a:r>
            <a:r>
              <a:rPr lang="en-US" dirty="0" smtClean="0"/>
              <a:t> is designed for multi-processor/core, shared memory machines. The underlying architecture can be shared memory (UMA or NUMA). </a:t>
            </a:r>
            <a:endParaRPr lang="en-US" dirty="0"/>
          </a:p>
        </p:txBody>
      </p:sp>
      <p:pic>
        <p:nvPicPr>
          <p:cNvPr id="4" name="Picture 3"/>
          <p:cNvPicPr>
            <a:picLocks noChangeAspect="1"/>
          </p:cNvPicPr>
          <p:nvPr/>
        </p:nvPicPr>
        <p:blipFill>
          <a:blip r:embed="rId3"/>
          <a:stretch>
            <a:fillRect/>
          </a:stretch>
        </p:blipFill>
        <p:spPr>
          <a:xfrm>
            <a:off x="1037681" y="3292475"/>
            <a:ext cx="8705850" cy="3019425"/>
          </a:xfrm>
          <a:prstGeom prst="rect">
            <a:avLst/>
          </a:prstGeom>
        </p:spPr>
      </p:pic>
    </p:spTree>
    <p:extLst>
      <p:ext uri="{BB962C8B-B14F-4D97-AF65-F5344CB8AC3E}">
        <p14:creationId xmlns:p14="http://schemas.microsoft.com/office/powerpoint/2010/main" val="6912867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synchronization constructs – Reduction clause</a:t>
            </a:r>
            <a:endParaRPr lang="en-US" dirty="0"/>
          </a:p>
        </p:txBody>
      </p:sp>
      <p:sp>
        <p:nvSpPr>
          <p:cNvPr id="3" name="Content Placeholder 2"/>
          <p:cNvSpPr>
            <a:spLocks noGrp="1"/>
          </p:cNvSpPr>
          <p:nvPr>
            <p:ph idx="1"/>
          </p:nvPr>
        </p:nvSpPr>
        <p:spPr>
          <a:xfrm>
            <a:off x="838200" y="1825625"/>
            <a:ext cx="10515600" cy="4015338"/>
          </a:xfrm>
        </p:spPr>
        <p:txBody>
          <a:bodyPr>
            <a:normAutofit/>
          </a:bodyPr>
          <a:lstStyle/>
          <a:p>
            <a:r>
              <a:rPr lang="en-US" dirty="0" smtClean="0"/>
              <a:t>The REDUCTION clause performs a reduction on the variables that appear in its list. </a:t>
            </a:r>
          </a:p>
          <a:p>
            <a:r>
              <a:rPr lang="en-US" dirty="0" smtClean="0"/>
              <a:t>A private copy for each list variable is created for each thread. At the end of the reduction, the reduction variable is applied to all private copies of the shared variable, and the final result is written to the global shared variable. </a:t>
            </a:r>
          </a:p>
          <a:p>
            <a:endParaRPr lang="en-US" dirty="0"/>
          </a:p>
        </p:txBody>
      </p:sp>
      <p:sp>
        <p:nvSpPr>
          <p:cNvPr id="4" name="TextBox 3"/>
          <p:cNvSpPr txBox="1"/>
          <p:nvPr/>
        </p:nvSpPr>
        <p:spPr>
          <a:xfrm>
            <a:off x="3582185" y="5024486"/>
            <a:ext cx="5835192" cy="584775"/>
          </a:xfrm>
          <a:prstGeom prst="rect">
            <a:avLst/>
          </a:prstGeom>
          <a:noFill/>
        </p:spPr>
        <p:txBody>
          <a:bodyPr wrap="square" rtlCol="0">
            <a:spAutoFit/>
          </a:bodyPr>
          <a:lstStyle/>
          <a:p>
            <a:r>
              <a:rPr lang="en-US" sz="3200" b="1" dirty="0"/>
              <a:t>r</a:t>
            </a:r>
            <a:r>
              <a:rPr lang="en-US" sz="3200" b="1" dirty="0" smtClean="0"/>
              <a:t>eduction (operator )</a:t>
            </a:r>
            <a:endParaRPr lang="en-US" sz="3200" b="1" dirty="0"/>
          </a:p>
        </p:txBody>
      </p:sp>
    </p:spTree>
    <p:extLst>
      <p:ext uri="{BB962C8B-B14F-4D97-AF65-F5344CB8AC3E}">
        <p14:creationId xmlns:p14="http://schemas.microsoft.com/office/powerpoint/2010/main" val="16185390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Parallel Programs</a:t>
            </a:r>
            <a:r>
              <a:rPr lang="en-US" b="1" dirty="0" smtClean="0"/>
              <a:t> </a:t>
            </a:r>
            <a:r>
              <a:rPr lang="en-US" b="1" dirty="0"/>
              <a:t>- Communications</a:t>
            </a:r>
            <a:endParaRPr lang="en-US" dirty="0"/>
          </a:p>
        </p:txBody>
      </p:sp>
      <p:sp>
        <p:nvSpPr>
          <p:cNvPr id="3" name="Content Placeholder 2"/>
          <p:cNvSpPr>
            <a:spLocks noGrp="1"/>
          </p:cNvSpPr>
          <p:nvPr>
            <p:ph idx="1"/>
          </p:nvPr>
        </p:nvSpPr>
        <p:spPr>
          <a:xfrm>
            <a:off x="838200" y="1825624"/>
            <a:ext cx="10515600" cy="4772399"/>
          </a:xfrm>
        </p:spPr>
        <p:txBody>
          <a:bodyPr>
            <a:normAutofit/>
          </a:bodyPr>
          <a:lstStyle/>
          <a:p>
            <a:pPr marL="0" indent="0">
              <a:buNone/>
            </a:pPr>
            <a:r>
              <a:rPr lang="en-US" b="1" dirty="0"/>
              <a:t>Factors to Consider</a:t>
            </a:r>
          </a:p>
          <a:p>
            <a:r>
              <a:rPr lang="en-US" b="1" dirty="0"/>
              <a:t>Scope of communications</a:t>
            </a:r>
          </a:p>
          <a:p>
            <a:endParaRPr lang="en-US" b="1" dirty="0" smtClean="0"/>
          </a:p>
        </p:txBody>
      </p:sp>
      <p:pic>
        <p:nvPicPr>
          <p:cNvPr id="4" name="Picture 3"/>
          <p:cNvPicPr>
            <a:picLocks noChangeAspect="1"/>
          </p:cNvPicPr>
          <p:nvPr/>
        </p:nvPicPr>
        <p:blipFill>
          <a:blip r:embed="rId2"/>
          <a:stretch>
            <a:fillRect/>
          </a:stretch>
        </p:blipFill>
        <p:spPr>
          <a:xfrm>
            <a:off x="5549153" y="2066606"/>
            <a:ext cx="5499006" cy="4290433"/>
          </a:xfrm>
          <a:prstGeom prst="rect">
            <a:avLst/>
          </a:prstGeom>
        </p:spPr>
      </p:pic>
    </p:spTree>
    <p:extLst>
      <p:ext uri="{BB962C8B-B14F-4D97-AF65-F5344CB8AC3E}">
        <p14:creationId xmlns:p14="http://schemas.microsoft.com/office/powerpoint/2010/main" val="29219973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synchronization constructs – Reduction clause</a:t>
            </a:r>
            <a:endParaRPr lang="en-US" dirty="0"/>
          </a:p>
        </p:txBody>
      </p:sp>
      <p:sp>
        <p:nvSpPr>
          <p:cNvPr id="5" name="TextBox 4"/>
          <p:cNvSpPr txBox="1"/>
          <p:nvPr/>
        </p:nvSpPr>
        <p:spPr>
          <a:xfrm>
            <a:off x="6140659" y="2693826"/>
            <a:ext cx="5213141" cy="2308324"/>
          </a:xfrm>
          <a:prstGeom prst="rect">
            <a:avLst/>
          </a:prstGeom>
          <a:noFill/>
        </p:spPr>
        <p:txBody>
          <a:bodyPr wrap="square" rtlCol="0">
            <a:spAutoFit/>
          </a:bodyPr>
          <a:lstStyle/>
          <a:p>
            <a:r>
              <a:rPr lang="en-US" dirty="0" smtClean="0"/>
              <a:t>Iterations of the parallel loop will be distributed in equal sized blocks to each thread in the team (SCHEDULE STATIC) </a:t>
            </a:r>
          </a:p>
          <a:p>
            <a:endParaRPr lang="en-US" dirty="0" smtClean="0"/>
          </a:p>
          <a:p>
            <a:r>
              <a:rPr lang="en-US" dirty="0" smtClean="0"/>
              <a:t>At the end of the parallel loop construct, all threads will add their values of "result" to update the master thread's global copy. </a:t>
            </a:r>
          </a:p>
          <a:p>
            <a:endParaRPr lang="en-US" dirty="0"/>
          </a:p>
        </p:txBody>
      </p:sp>
      <p:pic>
        <p:nvPicPr>
          <p:cNvPr id="8" name="Content Placeholder 7"/>
          <p:cNvPicPr>
            <a:picLocks noGrp="1" noChangeAspect="1"/>
          </p:cNvPicPr>
          <p:nvPr>
            <p:ph idx="1"/>
          </p:nvPr>
        </p:nvPicPr>
        <p:blipFill>
          <a:blip r:embed="rId2"/>
          <a:stretch>
            <a:fillRect/>
          </a:stretch>
        </p:blipFill>
        <p:spPr>
          <a:xfrm>
            <a:off x="838200" y="1760310"/>
            <a:ext cx="4349620" cy="5007787"/>
          </a:xfrm>
          <a:prstGeom prst="rect">
            <a:avLst/>
          </a:prstGeom>
        </p:spPr>
      </p:pic>
    </p:spTree>
    <p:extLst>
      <p:ext uri="{BB962C8B-B14F-4D97-AF65-F5344CB8AC3E}">
        <p14:creationId xmlns:p14="http://schemas.microsoft.com/office/powerpoint/2010/main" val="30929688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synchronization constructs – Reduction clause</a:t>
            </a:r>
            <a:endParaRPr lang="en-US" dirty="0"/>
          </a:p>
        </p:txBody>
      </p:sp>
      <p:sp>
        <p:nvSpPr>
          <p:cNvPr id="3" name="Content Placeholder 2"/>
          <p:cNvSpPr>
            <a:spLocks noGrp="1"/>
          </p:cNvSpPr>
          <p:nvPr>
            <p:ph idx="1"/>
          </p:nvPr>
        </p:nvSpPr>
        <p:spPr>
          <a:xfrm>
            <a:off x="838200" y="1825625"/>
            <a:ext cx="10515600" cy="2354489"/>
          </a:xfrm>
        </p:spPr>
        <p:txBody>
          <a:bodyPr>
            <a:normAutofit fontScale="92500" lnSpcReduction="20000"/>
          </a:bodyPr>
          <a:lstStyle/>
          <a:p>
            <a:r>
              <a:rPr lang="en-US" dirty="0" smtClean="0"/>
              <a:t>Variables in the list must be named scalar variables. They can not be array or structure type variables. They must also be declared SHARED in the enclosing context. </a:t>
            </a:r>
          </a:p>
          <a:p>
            <a:r>
              <a:rPr lang="en-US" dirty="0" smtClean="0"/>
              <a:t>Reduction operations may not be associative for real numbers. </a:t>
            </a:r>
          </a:p>
          <a:p>
            <a:r>
              <a:rPr lang="en-US" dirty="0" smtClean="0"/>
              <a:t>The REDUCTION clause is intended to be used on a region or work-sharing construct in which the reduction variable is used only in statements which have one of following forms: </a:t>
            </a:r>
            <a:endParaRPr lang="en-US" dirty="0"/>
          </a:p>
        </p:txBody>
      </p:sp>
      <p:pic>
        <p:nvPicPr>
          <p:cNvPr id="4" name="Picture 3"/>
          <p:cNvPicPr>
            <a:picLocks noChangeAspect="1"/>
          </p:cNvPicPr>
          <p:nvPr/>
        </p:nvPicPr>
        <p:blipFill>
          <a:blip r:embed="rId2"/>
          <a:stretch>
            <a:fillRect/>
          </a:stretch>
        </p:blipFill>
        <p:spPr>
          <a:xfrm>
            <a:off x="2071687" y="4335819"/>
            <a:ext cx="8048625" cy="2428875"/>
          </a:xfrm>
          <a:prstGeom prst="rect">
            <a:avLst/>
          </a:prstGeom>
        </p:spPr>
      </p:pic>
    </p:spTree>
    <p:extLst>
      <p:ext uri="{BB962C8B-B14F-4D97-AF65-F5344CB8AC3E}">
        <p14:creationId xmlns:p14="http://schemas.microsoft.com/office/powerpoint/2010/main" val="20062448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directives summary</a:t>
            </a:r>
            <a:endParaRPr lang="en-US" dirty="0"/>
          </a:p>
        </p:txBody>
      </p:sp>
      <p:sp>
        <p:nvSpPr>
          <p:cNvPr id="3" name="Content Placeholder 2"/>
          <p:cNvSpPr>
            <a:spLocks noGrp="1"/>
          </p:cNvSpPr>
          <p:nvPr>
            <p:ph idx="1"/>
          </p:nvPr>
        </p:nvSpPr>
        <p:spPr/>
        <p:txBody>
          <a:bodyPr/>
          <a:lstStyle/>
          <a:p>
            <a:r>
              <a:rPr lang="en-US" dirty="0" smtClean="0"/>
              <a:t>The table below summarizes which clauses are accepted by which </a:t>
            </a:r>
            <a:r>
              <a:rPr lang="en-US" dirty="0" err="1" smtClean="0"/>
              <a:t>OpenMP</a:t>
            </a:r>
            <a:r>
              <a:rPr lang="en-US" dirty="0" smtClean="0"/>
              <a:t> directives.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46" y="2817790"/>
            <a:ext cx="5511316" cy="3872358"/>
          </a:xfrm>
          <a:prstGeom prst="rect">
            <a:avLst/>
          </a:prstGeom>
        </p:spPr>
      </p:pic>
      <p:sp>
        <p:nvSpPr>
          <p:cNvPr id="5" name="TextBox 4"/>
          <p:cNvSpPr txBox="1"/>
          <p:nvPr/>
        </p:nvSpPr>
        <p:spPr>
          <a:xfrm>
            <a:off x="8052319" y="3200399"/>
            <a:ext cx="2752531" cy="2585323"/>
          </a:xfrm>
          <a:prstGeom prst="rect">
            <a:avLst/>
          </a:prstGeom>
          <a:noFill/>
        </p:spPr>
        <p:txBody>
          <a:bodyPr wrap="square" rtlCol="0">
            <a:spAutoFit/>
          </a:bodyPr>
          <a:lstStyle/>
          <a:p>
            <a:r>
              <a:rPr lang="en-US" dirty="0" smtClean="0"/>
              <a:t>The following </a:t>
            </a:r>
            <a:r>
              <a:rPr lang="en-US" dirty="0" err="1" smtClean="0"/>
              <a:t>OpenMP</a:t>
            </a:r>
            <a:r>
              <a:rPr lang="en-US" dirty="0" smtClean="0"/>
              <a:t> directives do not accept clauses: </a:t>
            </a:r>
          </a:p>
          <a:p>
            <a:pPr lvl="1"/>
            <a:r>
              <a:rPr lang="en-US" dirty="0" smtClean="0"/>
              <a:t>MASTER </a:t>
            </a:r>
          </a:p>
          <a:p>
            <a:pPr lvl="1"/>
            <a:r>
              <a:rPr lang="en-US" dirty="0" smtClean="0"/>
              <a:t>CRITICAL </a:t>
            </a:r>
          </a:p>
          <a:p>
            <a:pPr lvl="1"/>
            <a:r>
              <a:rPr lang="en-US" dirty="0" smtClean="0"/>
              <a:t>BARRIER </a:t>
            </a:r>
          </a:p>
          <a:p>
            <a:pPr lvl="1"/>
            <a:r>
              <a:rPr lang="en-US" dirty="0" smtClean="0"/>
              <a:t>ATOMIC </a:t>
            </a:r>
          </a:p>
          <a:p>
            <a:pPr lvl="1"/>
            <a:r>
              <a:rPr lang="en-US" dirty="0" smtClean="0"/>
              <a:t>ORDERED </a:t>
            </a:r>
          </a:p>
          <a:p>
            <a:pPr lvl="1"/>
            <a:r>
              <a:rPr lang="en-US" dirty="0" smtClean="0"/>
              <a:t>THREADPRIVATE </a:t>
            </a:r>
            <a:endParaRPr lang="en-US" dirty="0"/>
          </a:p>
        </p:txBody>
      </p:sp>
    </p:spTree>
    <p:extLst>
      <p:ext uri="{BB962C8B-B14F-4D97-AF65-F5344CB8AC3E}">
        <p14:creationId xmlns:p14="http://schemas.microsoft.com/office/powerpoint/2010/main" val="27340520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environment variables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OMP_SCHEDULE</a:t>
            </a:r>
            <a:r>
              <a:rPr lang="en-US" dirty="0" smtClean="0"/>
              <a:t> </a:t>
            </a:r>
          </a:p>
          <a:p>
            <a:pPr lvl="1"/>
            <a:r>
              <a:rPr lang="en-US" dirty="0" smtClean="0"/>
              <a:t>The value of this variable determines how iterations of the loop are scheduled on processors. For example: </a:t>
            </a:r>
          </a:p>
          <a:p>
            <a:pPr lvl="1"/>
            <a:r>
              <a:rPr lang="en-US" b="1" dirty="0" smtClean="0"/>
              <a:t>export OMP_SCHEDULE="guided, 4" </a:t>
            </a:r>
            <a:br>
              <a:rPr lang="en-US" b="1" dirty="0" smtClean="0"/>
            </a:br>
            <a:r>
              <a:rPr lang="en-US" b="1" dirty="0" smtClean="0"/>
              <a:t>export OMP_SCHEDULE="dynamic" </a:t>
            </a:r>
            <a:endParaRPr lang="en-US" dirty="0" smtClean="0"/>
          </a:p>
          <a:p>
            <a:r>
              <a:rPr lang="en-US" b="1" dirty="0" smtClean="0"/>
              <a:t>OMP_NUM_THREADS</a:t>
            </a:r>
            <a:r>
              <a:rPr lang="en-US" dirty="0" smtClean="0"/>
              <a:t> </a:t>
            </a:r>
          </a:p>
          <a:p>
            <a:pPr lvl="1"/>
            <a:r>
              <a:rPr lang="en-US" dirty="0" smtClean="0"/>
              <a:t>Sets the maximum number of threads to use during execution. For example: </a:t>
            </a:r>
          </a:p>
          <a:p>
            <a:pPr lvl="1"/>
            <a:r>
              <a:rPr lang="en-US" b="1" dirty="0" smtClean="0"/>
              <a:t>export OMP_NUM_THREADS=8 </a:t>
            </a:r>
            <a:endParaRPr lang="en-US" dirty="0" smtClean="0"/>
          </a:p>
          <a:p>
            <a:r>
              <a:rPr lang="en-US" b="1" dirty="0" smtClean="0"/>
              <a:t>OMP_DYNAMIC</a:t>
            </a:r>
            <a:r>
              <a:rPr lang="en-US" dirty="0" smtClean="0"/>
              <a:t> </a:t>
            </a:r>
          </a:p>
          <a:p>
            <a:pPr lvl="1"/>
            <a:r>
              <a:rPr lang="en-US" dirty="0" smtClean="0"/>
              <a:t>Enables or disables dynamic adjustment of the number of threads available for execution of parallel regions. Valid values are TRUE or FALSE. For example: </a:t>
            </a:r>
          </a:p>
          <a:p>
            <a:pPr lvl="1"/>
            <a:r>
              <a:rPr lang="en-US" b="1" dirty="0" smtClean="0"/>
              <a:t>export OMP_DYNAMIC=TRUE </a:t>
            </a:r>
            <a:endParaRPr lang="en-US" dirty="0" smtClean="0"/>
          </a:p>
          <a:p>
            <a:r>
              <a:rPr lang="en-US" b="1" dirty="0" smtClean="0"/>
              <a:t>OMP_PROC_BIND</a:t>
            </a:r>
            <a:r>
              <a:rPr lang="en-US" dirty="0" smtClean="0"/>
              <a:t> </a:t>
            </a:r>
          </a:p>
          <a:p>
            <a:pPr lvl="1"/>
            <a:r>
              <a:rPr lang="en-US" dirty="0" smtClean="0"/>
              <a:t>Enables or disables threads binding to processors. Valid values are TRUE or FALSE. For example</a:t>
            </a:r>
          </a:p>
          <a:p>
            <a:pPr lvl="1"/>
            <a:r>
              <a:rPr lang="en-US" b="1" dirty="0" smtClean="0"/>
              <a:t>export OMP_PROC_BIND=TRUE </a:t>
            </a:r>
            <a:endParaRPr lang="en-US" dirty="0" smtClean="0"/>
          </a:p>
          <a:p>
            <a:r>
              <a:rPr lang="en-US" b="1" dirty="0" smtClean="0"/>
              <a:t>OMP_NESTED</a:t>
            </a:r>
            <a:r>
              <a:rPr lang="en-US" dirty="0" smtClean="0"/>
              <a:t> </a:t>
            </a:r>
          </a:p>
          <a:p>
            <a:pPr lvl="1"/>
            <a:r>
              <a:rPr lang="en-US" dirty="0" smtClean="0"/>
              <a:t>Enables or disables nested parallelism. Valid values are TRUE or FALSE. For example: </a:t>
            </a:r>
          </a:p>
          <a:p>
            <a:pPr lvl="1"/>
            <a:r>
              <a:rPr lang="en-US" b="1" dirty="0" smtClean="0"/>
              <a:t>export OMP_NESTED=TRUE </a:t>
            </a:r>
            <a:endParaRPr lang="en-US" dirty="0" smtClean="0"/>
          </a:p>
        </p:txBody>
      </p:sp>
    </p:spTree>
    <p:extLst>
      <p:ext uri="{BB962C8B-B14F-4D97-AF65-F5344CB8AC3E}">
        <p14:creationId xmlns:p14="http://schemas.microsoft.com/office/powerpoint/2010/main" val="28054763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environment variables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OMP_STACKSIZE</a:t>
            </a:r>
            <a:r>
              <a:rPr lang="en-US" dirty="0" smtClean="0"/>
              <a:t> </a:t>
            </a:r>
          </a:p>
          <a:p>
            <a:pPr lvl="1"/>
            <a:r>
              <a:rPr lang="en-US" dirty="0" smtClean="0"/>
              <a:t>Controls the size of the stack for created (non-Master) threads. Examples: </a:t>
            </a:r>
          </a:p>
          <a:p>
            <a:pPr lvl="1"/>
            <a:r>
              <a:rPr lang="en-US" b="1" dirty="0" smtClean="0"/>
              <a:t>export OMP_STACKSIZE=2000500B </a:t>
            </a:r>
            <a:br>
              <a:rPr lang="en-US" b="1" dirty="0" smtClean="0"/>
            </a:br>
            <a:r>
              <a:rPr lang="en-US" b="1" dirty="0" smtClean="0"/>
              <a:t>export OMP_STACKSIZE="3000 k " </a:t>
            </a:r>
            <a:br>
              <a:rPr lang="en-US" b="1" dirty="0" smtClean="0"/>
            </a:br>
            <a:r>
              <a:rPr lang="en-US" b="1" dirty="0" smtClean="0"/>
              <a:t>export OMP_STACKSIZE=10M </a:t>
            </a:r>
            <a:br>
              <a:rPr lang="en-US" b="1" dirty="0" smtClean="0"/>
            </a:br>
            <a:r>
              <a:rPr lang="en-US" b="1" dirty="0" smtClean="0"/>
              <a:t>export OMP_STACKSIZE=" 10 M " </a:t>
            </a:r>
            <a:br>
              <a:rPr lang="en-US" b="1" dirty="0" smtClean="0"/>
            </a:br>
            <a:r>
              <a:rPr lang="en-US" b="1" dirty="0" smtClean="0"/>
              <a:t>export OMP_STACKSIZE="20 m " </a:t>
            </a:r>
            <a:br>
              <a:rPr lang="en-US" b="1" dirty="0" smtClean="0"/>
            </a:br>
            <a:r>
              <a:rPr lang="en-US" b="1" dirty="0" smtClean="0"/>
              <a:t>export OMP_STACKSIZE=" 1G" </a:t>
            </a:r>
            <a:br>
              <a:rPr lang="en-US" b="1" dirty="0" smtClean="0"/>
            </a:br>
            <a:r>
              <a:rPr lang="en-US" b="1" dirty="0" smtClean="0"/>
              <a:t>export OMP_STACKSIZE=20000 </a:t>
            </a:r>
            <a:endParaRPr lang="en-US" dirty="0" smtClean="0"/>
          </a:p>
          <a:p>
            <a:r>
              <a:rPr lang="en-US" b="1" dirty="0" smtClean="0"/>
              <a:t>OMP_WAIT_POLICY</a:t>
            </a:r>
          </a:p>
          <a:p>
            <a:pPr lvl="1"/>
            <a:r>
              <a:rPr lang="en-US" dirty="0" smtClean="0"/>
              <a:t>Provides a hint to an </a:t>
            </a:r>
            <a:r>
              <a:rPr lang="en-US" dirty="0" err="1" smtClean="0"/>
              <a:t>OpenMP</a:t>
            </a:r>
            <a:r>
              <a:rPr lang="en-US" dirty="0" smtClean="0"/>
              <a:t> implementation about the desired behavior of waiting threads. A compliant </a:t>
            </a:r>
            <a:r>
              <a:rPr lang="en-US" dirty="0" err="1" smtClean="0"/>
              <a:t>OpenMP</a:t>
            </a:r>
            <a:r>
              <a:rPr lang="en-US" dirty="0" smtClean="0"/>
              <a:t> implementation may or may not abide by the setting of the environment variable. Valid values are ACTIVE and PASSIVE. ACTIVE specifies that waiting threads should mostly be active, i.e., consume processor cycles, while waiting. PASSIVE specifies that waiting threads should mostly be passive, i.e., not consume processor cycles, while waiting. The details of the ACTIVE and PASSIVE behaviors are implementation defined. Examples: </a:t>
            </a:r>
          </a:p>
          <a:p>
            <a:pPr lvl="1"/>
            <a:r>
              <a:rPr lang="en-US" b="1" dirty="0" smtClean="0"/>
              <a:t>export OMP_WAIT_POLICY=ACTIVE </a:t>
            </a:r>
            <a:br>
              <a:rPr lang="en-US" b="1" dirty="0" smtClean="0"/>
            </a:br>
            <a:r>
              <a:rPr lang="en-US" b="1" dirty="0" smtClean="0"/>
              <a:t>export OMP_WAIT_POLICY=active </a:t>
            </a:r>
            <a:br>
              <a:rPr lang="en-US" b="1" dirty="0" smtClean="0"/>
            </a:br>
            <a:r>
              <a:rPr lang="en-US" b="1" dirty="0" smtClean="0"/>
              <a:t>export OMP_WAIT_POLICY=PASSIVE </a:t>
            </a:r>
            <a:br>
              <a:rPr lang="en-US" b="1" dirty="0" smtClean="0"/>
            </a:br>
            <a:r>
              <a:rPr lang="en-US" b="1" dirty="0" smtClean="0"/>
              <a:t>export OMP_WAIT_POLICY=passive </a:t>
            </a:r>
          </a:p>
        </p:txBody>
      </p:sp>
    </p:spTree>
    <p:extLst>
      <p:ext uri="{BB962C8B-B14F-4D97-AF65-F5344CB8AC3E}">
        <p14:creationId xmlns:p14="http://schemas.microsoft.com/office/powerpoint/2010/main" val="16477057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environment variables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OMP_MAX_ACTIVE_LEVELS</a:t>
            </a:r>
            <a:r>
              <a:rPr lang="en-US" dirty="0" smtClean="0"/>
              <a:t> </a:t>
            </a:r>
          </a:p>
          <a:p>
            <a:pPr lvl="1"/>
            <a:r>
              <a:rPr lang="en-US" dirty="0" smtClean="0"/>
              <a:t>Controls the maximum number of nested active parallel regions. The value of this environment variable must be a non-negative integer. The behavior of the program is implementation defined if the requested value of OMP_MAX_ACTIVE_LEVELS is greater than the maximum number of nested active parallel levels an implementation can support, or if the value is not a non-negative integer. Example: </a:t>
            </a:r>
          </a:p>
          <a:p>
            <a:pPr lvl="1"/>
            <a:r>
              <a:rPr lang="en-US" dirty="0" smtClean="0"/>
              <a:t>Export OMP_MAX_ACTIVE_LEVELS=2</a:t>
            </a:r>
          </a:p>
          <a:p>
            <a:r>
              <a:rPr lang="en-US" b="1" dirty="0" smtClean="0"/>
              <a:t>OMP_THREAD_LIMIT</a:t>
            </a:r>
            <a:r>
              <a:rPr lang="en-US" dirty="0" smtClean="0"/>
              <a:t> </a:t>
            </a:r>
          </a:p>
          <a:p>
            <a:pPr lvl="1"/>
            <a:r>
              <a:rPr lang="en-US" dirty="0" smtClean="0"/>
              <a:t>Sets the number of </a:t>
            </a:r>
            <a:r>
              <a:rPr lang="en-US" dirty="0" err="1" smtClean="0"/>
              <a:t>OpenMP</a:t>
            </a:r>
            <a:r>
              <a:rPr lang="en-US" dirty="0" smtClean="0"/>
              <a:t> threads to use for the whole </a:t>
            </a:r>
            <a:r>
              <a:rPr lang="en-US" dirty="0" err="1" smtClean="0"/>
              <a:t>OpenMP</a:t>
            </a:r>
            <a:r>
              <a:rPr lang="en-US" dirty="0" smtClean="0"/>
              <a:t> program. The value of this environment variable must be a positive integer. The behavior of the program is implementation defined if the requested value of OMP_THREAD_LIMIT is greater than the number of threads an implementation can support, or if the value is not a positive integer. Example: </a:t>
            </a:r>
          </a:p>
          <a:p>
            <a:pPr lvl="1"/>
            <a:r>
              <a:rPr lang="en-US" dirty="0" smtClean="0"/>
              <a:t>Export OMP_THREAD_LIMIT=10</a:t>
            </a:r>
          </a:p>
          <a:p>
            <a:endParaRPr lang="en-US" dirty="0" smtClean="0"/>
          </a:p>
        </p:txBody>
      </p:sp>
    </p:spTree>
    <p:extLst>
      <p:ext uri="{BB962C8B-B14F-4D97-AF65-F5344CB8AC3E}">
        <p14:creationId xmlns:p14="http://schemas.microsoft.com/office/powerpoint/2010/main" val="283159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programming model – Thread based parallelism</a:t>
            </a:r>
            <a:endParaRPr lang="en-US" dirty="0"/>
          </a:p>
        </p:txBody>
      </p:sp>
      <p:sp>
        <p:nvSpPr>
          <p:cNvPr id="3" name="Content Placeholder 2"/>
          <p:cNvSpPr>
            <a:spLocks noGrp="1"/>
          </p:cNvSpPr>
          <p:nvPr>
            <p:ph idx="1"/>
          </p:nvPr>
        </p:nvSpPr>
        <p:spPr/>
        <p:txBody>
          <a:bodyPr>
            <a:normAutofit lnSpcReduction="10000"/>
          </a:bodyPr>
          <a:lstStyle/>
          <a:p>
            <a:r>
              <a:rPr lang="en-US" dirty="0" err="1" smtClean="0"/>
              <a:t>OpenMP</a:t>
            </a:r>
            <a:r>
              <a:rPr lang="en-US" dirty="0" smtClean="0"/>
              <a:t> programs accomplish parallelism exclusively through the use of threads. </a:t>
            </a:r>
          </a:p>
          <a:p>
            <a:r>
              <a:rPr lang="en-US" dirty="0" smtClean="0"/>
              <a:t>A thread of execution is the smallest unit of processing that can be scheduled by an operating system. The idea of a subroutine that can be scheduled to run autonomously might help explain what a thread is. </a:t>
            </a:r>
          </a:p>
          <a:p>
            <a:r>
              <a:rPr lang="en-US" dirty="0" smtClean="0"/>
              <a:t>Threads exist within the resources of a single process. Without the process, they cease to exist. </a:t>
            </a:r>
          </a:p>
          <a:p>
            <a:r>
              <a:rPr lang="en-US" dirty="0" smtClean="0"/>
              <a:t>Typically, the number of threads match the number of machine processors/cores. However, the actual use of threads is up to the application. </a:t>
            </a:r>
          </a:p>
          <a:p>
            <a:endParaRPr lang="en-US" dirty="0"/>
          </a:p>
        </p:txBody>
      </p:sp>
    </p:spTree>
    <p:extLst>
      <p:ext uri="{BB962C8B-B14F-4D97-AF65-F5344CB8AC3E}">
        <p14:creationId xmlns:p14="http://schemas.microsoft.com/office/powerpoint/2010/main" val="3615290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r>
              <a:rPr lang="en-US" dirty="0" smtClean="0"/>
              <a:t> programming model – Explicit parallelism</a:t>
            </a:r>
            <a:endParaRPr lang="en-US" dirty="0"/>
          </a:p>
        </p:txBody>
      </p:sp>
      <p:sp>
        <p:nvSpPr>
          <p:cNvPr id="3" name="Content Placeholder 2"/>
          <p:cNvSpPr>
            <a:spLocks noGrp="1"/>
          </p:cNvSpPr>
          <p:nvPr>
            <p:ph idx="1"/>
          </p:nvPr>
        </p:nvSpPr>
        <p:spPr>
          <a:xfrm>
            <a:off x="838200" y="1825625"/>
            <a:ext cx="10515600" cy="4531632"/>
          </a:xfrm>
        </p:spPr>
        <p:txBody>
          <a:bodyPr>
            <a:normAutofit/>
          </a:bodyPr>
          <a:lstStyle/>
          <a:p>
            <a:r>
              <a:rPr lang="en-US" dirty="0" err="1" smtClean="0"/>
              <a:t>OpenMP</a:t>
            </a:r>
            <a:r>
              <a:rPr lang="en-US" dirty="0" smtClean="0"/>
              <a:t> is an explicit (not automatic) programming model, offering the programmer full control over parallelization. </a:t>
            </a:r>
          </a:p>
          <a:p>
            <a:endParaRPr lang="en-US" dirty="0" smtClean="0"/>
          </a:p>
          <a:p>
            <a:r>
              <a:rPr lang="en-US" dirty="0" smtClean="0"/>
              <a:t>Parallelization can be as simple as taking a serial program and inserting compiler directives. </a:t>
            </a:r>
          </a:p>
          <a:p>
            <a:endParaRPr lang="en-US" dirty="0" smtClean="0"/>
          </a:p>
          <a:p>
            <a:r>
              <a:rPr lang="en-US" dirty="0" smtClean="0"/>
              <a:t>Or as complex as inserting subroutines to set multiple levels of parallelism, locks and even nested locks. </a:t>
            </a:r>
          </a:p>
          <a:p>
            <a:pPr marL="0" indent="0">
              <a:buNone/>
            </a:pPr>
            <a:endParaRPr lang="en-US" dirty="0"/>
          </a:p>
        </p:txBody>
      </p:sp>
    </p:spTree>
    <p:extLst>
      <p:ext uri="{BB962C8B-B14F-4D97-AF65-F5344CB8AC3E}">
        <p14:creationId xmlns:p14="http://schemas.microsoft.com/office/powerpoint/2010/main" val="1183453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5258</TotalTime>
  <Words>5130</Words>
  <Application>Microsoft Office PowerPoint</Application>
  <PresentationFormat>Widescreen</PresentationFormat>
  <Paragraphs>457</Paragraphs>
  <Slides>77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77</vt:i4>
      </vt:variant>
    </vt:vector>
  </HeadingPairs>
  <TitlesOfParts>
    <vt:vector size="81" baseType="lpstr">
      <vt:lpstr>Arial</vt:lpstr>
      <vt:lpstr>Calibri</vt:lpstr>
      <vt:lpstr>Calibri Light</vt:lpstr>
      <vt:lpstr>Office Theme</vt:lpstr>
      <vt:lpstr>OpenMP</vt:lpstr>
      <vt:lpstr>What is OpenMP</vt:lpstr>
      <vt:lpstr>OpenMP is NOT</vt:lpstr>
      <vt:lpstr>Goals of OpenMP</vt:lpstr>
      <vt:lpstr>Goals of OpenMP</vt:lpstr>
      <vt:lpstr>References </vt:lpstr>
      <vt:lpstr>OpenMP programming model – Shared Memory</vt:lpstr>
      <vt:lpstr>OpenMP programming model – Thread based parallelism</vt:lpstr>
      <vt:lpstr>OpenMP programming model – Explicit parallelism</vt:lpstr>
      <vt:lpstr>OpenMP programming model – Fork Join Model</vt:lpstr>
      <vt:lpstr>OpenMP programming model – Fork Join Model</vt:lpstr>
      <vt:lpstr>OpenMP programming model – Compiler Directive Based</vt:lpstr>
      <vt:lpstr>OpenMP programming model – Nested parallelism</vt:lpstr>
      <vt:lpstr>OpenMP programming model – Dynamic Threads</vt:lpstr>
      <vt:lpstr>OpenMP programming model – I/O</vt:lpstr>
      <vt:lpstr>OpenMP programming model – Memory Model</vt:lpstr>
      <vt:lpstr>OpenMP API : Three components</vt:lpstr>
      <vt:lpstr>OpenMP : Compiler directives</vt:lpstr>
      <vt:lpstr>OpenMP : Compiler directives</vt:lpstr>
      <vt:lpstr>OpenMP: Library routines</vt:lpstr>
      <vt:lpstr>OpenMP: Library routines</vt:lpstr>
      <vt:lpstr>OpenMP: Environment Variables</vt:lpstr>
      <vt:lpstr>OpenMP: Environment Variables</vt:lpstr>
      <vt:lpstr>OpenMP Code structure</vt:lpstr>
      <vt:lpstr>Compiling OpenMP programs</vt:lpstr>
      <vt:lpstr>OpenMP Directives</vt:lpstr>
      <vt:lpstr>OpenMP directives: General rules</vt:lpstr>
      <vt:lpstr>OpenMP directives: Scoping</vt:lpstr>
      <vt:lpstr>OpenMP directives: Parallel Region Construct</vt:lpstr>
      <vt:lpstr>OpenMP directives: Parallel Region Construct</vt:lpstr>
      <vt:lpstr>OpenMP directives: Parallel Region Construct</vt:lpstr>
      <vt:lpstr>OpenMP directives: Parallel Region Construct</vt:lpstr>
      <vt:lpstr>OpenMP directives: Parallel Region Construct</vt:lpstr>
      <vt:lpstr>OpenMP directives: Parallel Region Construct</vt:lpstr>
      <vt:lpstr>OpenMP directives: Parallel Region Construct</vt:lpstr>
      <vt:lpstr>OpenMP example 1: Intro to Parallel Region</vt:lpstr>
      <vt:lpstr>OpenMP example 2: Intro to Parallel Region</vt:lpstr>
      <vt:lpstr>Lab 5</vt:lpstr>
      <vt:lpstr>Homework</vt:lpstr>
      <vt:lpstr>Monte carlo simulation of PI</vt:lpstr>
      <vt:lpstr>Monte carlo simulation of PI</vt:lpstr>
      <vt:lpstr>Monte carlo simulation of PI</vt:lpstr>
      <vt:lpstr>OpenMP directives : Work-sharing constructs – for directive</vt:lpstr>
      <vt:lpstr>OpenMP directives : Work-sharing constructs – for directive clauses</vt:lpstr>
      <vt:lpstr>OpenMP directives : Work-sharing constructs – for directive clauses</vt:lpstr>
      <vt:lpstr>OpenMP directives : Work-sharing constructs – for directive clauses</vt:lpstr>
      <vt:lpstr>OpenMP directives : Work-sharing constructs – for directive clauses</vt:lpstr>
      <vt:lpstr>OpenMP directives : Work-sharing constructs – for directive clauses</vt:lpstr>
      <vt:lpstr>OpenMP directives : Work-sharing constructs – for directive clauses</vt:lpstr>
      <vt:lpstr>OpenMP directives : Work-sharing constructs – for directive clauses</vt:lpstr>
      <vt:lpstr>OpenMP directives : Work-sharing constructs – for directive clauses</vt:lpstr>
      <vt:lpstr>OpenMP directives : Work-sharing constructs</vt:lpstr>
      <vt:lpstr>OpenMP directives : Work-sharing constructs – for directive. Example</vt:lpstr>
      <vt:lpstr>Lab 6</vt:lpstr>
      <vt:lpstr>OpenMP directives : Work-sharing constructs – section directive</vt:lpstr>
      <vt:lpstr>OpenMP directives : Work-sharing constructs – section directive</vt:lpstr>
      <vt:lpstr>OpenMP directives : Work-sharing constructs – section directive</vt:lpstr>
      <vt:lpstr>OpenMP directives : Work-sharing constructs – section directive</vt:lpstr>
      <vt:lpstr>Homework 5 </vt:lpstr>
      <vt:lpstr>OpenMP synchronization constructs</vt:lpstr>
      <vt:lpstr>OpenMP synchronization constructs – Master Directive</vt:lpstr>
      <vt:lpstr>OpenMP synchronization constructs – Critical Directive</vt:lpstr>
      <vt:lpstr>OpenMP synchronization constructs – Critical Directive</vt:lpstr>
      <vt:lpstr>OpenMP synchronization constructs – Named Critical Directive</vt:lpstr>
      <vt:lpstr>OpenMP synchronization constructs – Atomic Directive</vt:lpstr>
      <vt:lpstr>OpenMP synchronization constructs – Atomic Directive</vt:lpstr>
      <vt:lpstr>OpenMP synchronization constructs – Barrier Directive</vt:lpstr>
      <vt:lpstr>OpenMP synchronization constructs – THREADPRIVATE Directive</vt:lpstr>
      <vt:lpstr>OpenMP synchronization constructs – THREADPRIVATE Directive</vt:lpstr>
      <vt:lpstr>OpenMP synchronization constructs – Reduction clause</vt:lpstr>
      <vt:lpstr>Designing Parallel Programs - Communications</vt:lpstr>
      <vt:lpstr>OpenMP synchronization constructs – Reduction clause</vt:lpstr>
      <vt:lpstr>OpenMP synchronization constructs – Reduction clause</vt:lpstr>
      <vt:lpstr>OpenMP directives summary</vt:lpstr>
      <vt:lpstr>OpenMP environment variables</vt:lpstr>
      <vt:lpstr>OpenMP environment variables</vt:lpstr>
      <vt:lpstr>OpenMP environment variables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OpenMP</dc:title>
  <dc:creator>Umang Brahmakshatriya</dc:creator>
  <cp:lastModifiedBy>Umang Brahmakshatriya</cp:lastModifiedBy>
  <cp:revision>128</cp:revision>
  <dcterms:created xsi:type="dcterms:W3CDTF">2015-06-07T16:42:52Z</dcterms:created>
  <dcterms:modified xsi:type="dcterms:W3CDTF">2017-03-06T21:15:31Z</dcterms:modified>
</cp:coreProperties>
</file>