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8" r:id="rId3"/>
    <p:sldId id="279" r:id="rId4"/>
    <p:sldId id="280" r:id="rId5"/>
    <p:sldId id="258" r:id="rId6"/>
    <p:sldId id="281" r:id="rId7"/>
    <p:sldId id="282" r:id="rId8"/>
    <p:sldId id="283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83086"/>
  </p:normalViewPr>
  <p:slideViewPr>
    <p:cSldViewPr snapToGrid="0" snapToObjects="1">
      <p:cViewPr varScale="1">
        <p:scale>
          <a:sx n="98" d="100"/>
          <a:sy n="98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267D-6539-FE4D-8C1D-D25EA8728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458D6-6FF0-774F-8925-8A505577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F566-EEA3-4D49-95ED-A75DB8DF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99A0-0925-E344-90BD-1A970236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C30A-A0A3-9F47-AC20-059B62AC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3BD4-7EFA-8542-A5AF-E796359E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43D71-BA13-C14D-8614-E8628BCF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07F0-26FF-474F-A096-94621EFF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47B6-31B5-EA42-B93E-91A9D769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B5FFA-9DCC-7549-A7D0-F5AA4FFC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E7A2-EBDB-0447-9FEB-AA8ED7F3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C6DAE-2203-0244-A152-BDA286D74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CCF73-D1B6-994E-BC31-0BD81272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9207-44E2-8E41-BF86-D913A514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BB07-F447-6A4B-84EA-900C794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CAD8-A363-F94C-BA7B-6C2DCF0E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7F60-486E-704E-8E5C-A38EC82F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9916D-DCD9-DD4B-9AAF-8ABED618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FDCE-6337-C24D-B245-F3EC619A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30F6-3052-9F45-8636-128A110C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9E7A-FCE3-284B-B9F1-26A67C0A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603A-F03D-E542-A265-A7636EA8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008A-BD14-C54D-8D38-1911B079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CE05-B1C2-7A46-B40D-2849F19C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C441-D0E4-3C40-85C6-D24F7899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89C9-9CAE-8647-8324-B0A6F913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3811-3475-7A4C-88B0-6EE03E42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1AEC3-9096-294E-BB81-7EF17F4E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5E8EB-C61D-5C4E-AAF8-FFD76778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D33A9-470A-8442-8E2A-6C11FD70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5357F-839E-4B43-9A4E-A9884121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29D3-70B7-DB47-BA52-92C2E6E1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F186B-CC2C-5D4E-99C2-BC337B91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7F81-7126-3443-B9E3-10264B3FC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EA41A-247F-7649-AD3C-8AD36EB84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5AAB-0AC3-CF4E-8E28-8DD74EC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87DD1-DE7E-DB43-B77D-D779B253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533AE-B3AA-B54A-ADE1-97E35C57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B594D-C256-AE42-9BAB-FE639C04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67E7-EFA5-6747-A8C8-9469A574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85DD0-7A1B-1A48-8799-EB95ED3C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18210-5511-9641-8FD5-768582AE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026C8-E4C2-D04D-97A0-6D65FB78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ACD71-B755-524B-BEEF-019E1B17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CA4DC-BC41-BD49-986C-F9A21414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40805-F393-1748-9BC8-79A544E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54A9-971D-8448-B0DC-14159F89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BCFA-31FE-6845-B49D-44CF9844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9162F-CFAC-0B4C-81AE-B8657CF8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A618F-45DF-E043-AAA2-F352007B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E1F0-6634-3B42-9474-DC0E8FFD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0175F-570B-E54D-ACA6-5979BEBD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10D-6D71-704E-96EE-BB38A51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55026-4733-F04E-89DD-D0B045720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B5498-2AED-774F-84EC-E7B21C001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1B39E-7B21-804C-B9C2-7F6DFA88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BE7D5-E8A7-DB48-945F-EF320AE8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C6F2-FE08-BF4E-8978-AA73F15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7A204-A007-AC4C-939C-0F8A01C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DD9CF-6956-3F43-98EB-569CE8F6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8161-90F4-F54B-8518-D8B666610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E8B0-5307-1647-B779-88240D1A0BCB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FAF7-B796-D942-B6ED-89F92DD61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FF0A-CFAB-3E4E-AFFF-3C053A985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ED42-1690-9643-986F-C4C06E6D2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bit.ly/CCFULH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2079-232A-EB45-9DBA-92E928AFE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356F6-59A4-5F4D-9123-F71EEFB29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Variables, Boolean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260631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6B39-1D4C-954E-BC11-16182EA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review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5832-4262-4044-BEE8-EC754E26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program, we will often want to save values so we can use them later</a:t>
            </a:r>
          </a:p>
          <a:p>
            <a:r>
              <a:rPr lang="en-GB" dirty="0"/>
              <a:t>We can store values in </a:t>
            </a:r>
            <a:r>
              <a:rPr lang="en-GB" b="1" dirty="0">
                <a:solidFill>
                  <a:srgbClr val="FF0000"/>
                </a:solidFill>
              </a:rPr>
              <a:t>variables</a:t>
            </a:r>
          </a:p>
          <a:p>
            <a:r>
              <a:rPr lang="en-GB" dirty="0"/>
              <a:t>Variables are like boxes that can hold values in them.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68D22-72A4-214D-8ABC-0F9E1B8EE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9" y="3664990"/>
            <a:ext cx="4200201" cy="3193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55AD4-3775-7842-806E-2ECE97FF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4401065" cy="20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6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media.mnn.com/assets/images/2013/10/Recycling-bins.jpg.653x0_q80_crop-smart.jpg">
            <a:extLst>
              <a:ext uri="{FF2B5EF4-FFF2-40B4-BE49-F238E27FC236}">
                <a16:creationId xmlns:a16="http://schemas.microsoft.com/office/drawing/2014/main" id="{318453BC-FD06-414C-87B4-59CFCEAB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9274" y="2004263"/>
            <a:ext cx="4572726" cy="28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86B39-1D4C-954E-BC11-16182EA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5832-4262-4044-BEE8-EC754E26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Variables have </a:t>
            </a:r>
            <a:r>
              <a:rPr lang="en-GB" b="1" dirty="0">
                <a:solidFill>
                  <a:srgbClr val="FF0000"/>
                </a:solidFill>
              </a:rPr>
              <a:t>Types </a:t>
            </a:r>
            <a:r>
              <a:rPr lang="en-GB" dirty="0"/>
              <a:t>of </a:t>
            </a:r>
            <a:r>
              <a:rPr lang="en-GB" b="1" dirty="0">
                <a:solidFill>
                  <a:srgbClr val="FF0000"/>
                </a:solidFill>
              </a:rPr>
              <a:t>Data</a:t>
            </a:r>
            <a:r>
              <a:rPr lang="en-GB" dirty="0"/>
              <a:t>. They can store</a:t>
            </a:r>
            <a:endParaRPr lang="en-GB" b="1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For the moment we will work with only 2 types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Integers</a:t>
            </a:r>
            <a:r>
              <a:rPr lang="en-GB" dirty="0"/>
              <a:t> (or </a:t>
            </a:r>
            <a:r>
              <a:rPr lang="en-GB" dirty="0" err="1"/>
              <a:t>Int</a:t>
            </a:r>
            <a:r>
              <a:rPr lang="en-GB" dirty="0"/>
              <a:t>) and </a:t>
            </a:r>
            <a:r>
              <a:rPr lang="en-GB" b="1" dirty="0">
                <a:solidFill>
                  <a:srgbClr val="FF0000"/>
                </a:solidFill>
              </a:rPr>
              <a:t>Strings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We can have many variables in a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26F80-5A16-C046-81EE-455F8C7B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7055"/>
            <a:ext cx="9175440" cy="15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5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607DD0-BA53-9243-9689-359067EC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DF579F-6795-F243-BDFE-FB8370B1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2" y="90804"/>
            <a:ext cx="10041776" cy="473441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BE1E61-B503-C54C-8C58-523A8209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568" y="4825215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Can you guess the output of this program?</a:t>
            </a:r>
          </a:p>
        </p:txBody>
      </p:sp>
    </p:spTree>
    <p:extLst>
      <p:ext uri="{BB962C8B-B14F-4D97-AF65-F5344CB8AC3E}">
        <p14:creationId xmlns:p14="http://schemas.microsoft.com/office/powerpoint/2010/main" val="80267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Charles Boole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0499E-1149-804E-A200-DB5722CF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1583" cy="4351338"/>
          </a:xfrm>
        </p:spPr>
        <p:txBody>
          <a:bodyPr/>
          <a:lstStyle/>
          <a:p>
            <a:r>
              <a:rPr lang="en-US" dirty="0"/>
              <a:t>English Mathematician (</a:t>
            </a:r>
            <a:r>
              <a:rPr lang="en-GB" dirty="0"/>
              <a:t>1815 – 1864)</a:t>
            </a:r>
          </a:p>
          <a:p>
            <a:r>
              <a:rPr lang="en-GB" dirty="0"/>
              <a:t>Invented the </a:t>
            </a:r>
            <a:r>
              <a:rPr lang="en-GB" b="1" dirty="0">
                <a:solidFill>
                  <a:srgbClr val="FF0000"/>
                </a:solidFill>
              </a:rPr>
              <a:t>Boolean</a:t>
            </a:r>
            <a:r>
              <a:rPr lang="en-GB" dirty="0"/>
              <a:t> Algebra</a:t>
            </a:r>
          </a:p>
          <a:p>
            <a:r>
              <a:rPr lang="en-GB" dirty="0"/>
              <a:t>In Boolean only 2 values exists: </a:t>
            </a:r>
            <a:r>
              <a:rPr lang="en-GB" b="1" dirty="0">
                <a:solidFill>
                  <a:srgbClr val="FF0000"/>
                </a:solidFill>
              </a:rPr>
              <a:t>true</a:t>
            </a:r>
            <a:r>
              <a:rPr lang="en-GB" b="1" dirty="0"/>
              <a:t> </a:t>
            </a:r>
            <a:r>
              <a:rPr lang="en-GB" dirty="0"/>
              <a:t>and</a:t>
            </a:r>
            <a:r>
              <a:rPr lang="en-GB" b="1" dirty="0"/>
              <a:t> </a:t>
            </a:r>
            <a:r>
              <a:rPr lang="en-GB" b="1" dirty="0">
                <a:solidFill>
                  <a:srgbClr val="FF0000"/>
                </a:solidFill>
              </a:rPr>
              <a:t>false</a:t>
            </a:r>
          </a:p>
          <a:p>
            <a:r>
              <a:rPr lang="en-GB" dirty="0"/>
              <a:t>We are going to use</a:t>
            </a:r>
            <a:r>
              <a:rPr lang="en-GB" b="1" dirty="0"/>
              <a:t> </a:t>
            </a:r>
            <a:r>
              <a:rPr lang="en-GB" b="1" dirty="0">
                <a:solidFill>
                  <a:srgbClr val="FF0000"/>
                </a:solidFill>
              </a:rPr>
              <a:t>Boolean Values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to understand </a:t>
            </a:r>
            <a:r>
              <a:rPr lang="en-GB" b="1" dirty="0">
                <a:solidFill>
                  <a:srgbClr val="FF0000"/>
                </a:solidFill>
              </a:rPr>
              <a:t>conditions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pic>
        <p:nvPicPr>
          <p:cNvPr id="6" name="Picture 2" descr="George Boole&#10;">
            <a:extLst>
              <a:ext uri="{FF2B5EF4-FFF2-40B4-BE49-F238E27FC236}">
                <a16:creationId xmlns:a16="http://schemas.microsoft.com/office/drawing/2014/main" id="{9B72E4A2-F0FB-4A47-9B47-1ACAC8EE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9783" y="1345406"/>
            <a:ext cx="3431646" cy="514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6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4ADB53-2FC5-6741-93F0-A0126FEE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463040"/>
            <a:ext cx="10515600" cy="4351338"/>
          </a:xfrm>
        </p:spPr>
        <p:txBody>
          <a:bodyPr/>
          <a:lstStyle/>
          <a:p>
            <a:r>
              <a:rPr lang="en-GB" dirty="0"/>
              <a:t>Is an expression that combines two values with a comparison operator (such as </a:t>
            </a:r>
            <a:r>
              <a:rPr lang="en-GB" sz="3200" b="1" dirty="0">
                <a:solidFill>
                  <a:srgbClr val="FF0000"/>
                </a:solidFill>
              </a:rPr>
              <a:t>&lt;</a:t>
            </a:r>
            <a:r>
              <a:rPr lang="en-GB" dirty="0"/>
              <a:t> or </a:t>
            </a:r>
            <a:r>
              <a:rPr lang="en-GB" sz="3200" b="1" dirty="0">
                <a:solidFill>
                  <a:srgbClr val="FF0000"/>
                </a:solidFill>
              </a:rPr>
              <a:t>&gt;</a:t>
            </a:r>
            <a:r>
              <a:rPr lang="en-GB" dirty="0"/>
              <a:t>) and evaluates to a </a:t>
            </a:r>
            <a:r>
              <a:rPr lang="en-GB" b="1" dirty="0">
                <a:solidFill>
                  <a:srgbClr val="FF0000"/>
                </a:solidFill>
              </a:rPr>
              <a:t>Boolean</a:t>
            </a:r>
            <a:r>
              <a:rPr lang="en-GB" dirty="0"/>
              <a:t> value</a:t>
            </a:r>
          </a:p>
          <a:p>
            <a:r>
              <a:rPr lang="en-GB" dirty="0"/>
              <a:t>Is just another name for an expression that results in </a:t>
            </a:r>
            <a:r>
              <a:rPr lang="en-GB" b="1" dirty="0">
                <a:solidFill>
                  <a:srgbClr val="FF0000"/>
                </a:solidFill>
              </a:rPr>
              <a:t>True</a:t>
            </a:r>
            <a:r>
              <a:rPr lang="en-GB" dirty="0"/>
              <a:t> or </a:t>
            </a:r>
            <a:r>
              <a:rPr lang="en-GB" b="1" dirty="0">
                <a:solidFill>
                  <a:srgbClr val="FF0000"/>
                </a:solidFill>
              </a:rPr>
              <a:t>False</a:t>
            </a:r>
          </a:p>
          <a:p>
            <a:pPr lvl="1"/>
            <a:endParaRPr lang="en-GB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69D6DB-CF63-E34C-9643-A028E5DB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4"/>
          <a:stretch/>
        </p:blipFill>
        <p:spPr>
          <a:xfrm>
            <a:off x="1968907" y="2899954"/>
            <a:ext cx="8071305" cy="37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D4AB0-D3B4-2145-AFAE-100283D2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8429"/>
            <a:ext cx="4321629" cy="2761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EAEC0-55C2-5D45-8997-00691BB7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48" y="1408429"/>
            <a:ext cx="5576352" cy="23436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7D9625-ADBF-E746-BF36-71DE4FC32176}"/>
              </a:ext>
            </a:extLst>
          </p:cNvPr>
          <p:cNvSpPr/>
          <p:nvPr/>
        </p:nvSpPr>
        <p:spPr>
          <a:xfrm>
            <a:off x="966651" y="1791684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8D98-1796-0840-93E8-BD642248BA17}"/>
              </a:ext>
            </a:extLst>
          </p:cNvPr>
          <p:cNvSpPr/>
          <p:nvPr/>
        </p:nvSpPr>
        <p:spPr>
          <a:xfrm>
            <a:off x="966651" y="2690738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BEA0B-4769-9C43-9373-B3F8C4D4F5C2}"/>
              </a:ext>
            </a:extLst>
          </p:cNvPr>
          <p:cNvSpPr/>
          <p:nvPr/>
        </p:nvSpPr>
        <p:spPr>
          <a:xfrm>
            <a:off x="966650" y="3661050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02D88-2964-314E-97FD-BE2BDA406996}"/>
              </a:ext>
            </a:extLst>
          </p:cNvPr>
          <p:cNvSpPr/>
          <p:nvPr/>
        </p:nvSpPr>
        <p:spPr>
          <a:xfrm>
            <a:off x="5777448" y="1968046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2B770-EC92-5344-ABCE-4B79B79077E4}"/>
              </a:ext>
            </a:extLst>
          </p:cNvPr>
          <p:cNvSpPr/>
          <p:nvPr/>
        </p:nvSpPr>
        <p:spPr>
          <a:xfrm>
            <a:off x="5777448" y="3272847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2016C-D2C5-2A43-A90C-03A6AACE76A5}"/>
              </a:ext>
            </a:extLst>
          </p:cNvPr>
          <p:cNvSpPr txBox="1"/>
          <p:nvPr/>
        </p:nvSpPr>
        <p:spPr>
          <a:xfrm>
            <a:off x="7534402" y="6031210"/>
            <a:ext cx="433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*10 is not less than 10. It’s Equal!</a:t>
            </a:r>
          </a:p>
        </p:txBody>
      </p:sp>
    </p:spTree>
    <p:extLst>
      <p:ext uri="{BB962C8B-B14F-4D97-AF65-F5344CB8AC3E}">
        <p14:creationId xmlns:p14="http://schemas.microsoft.com/office/powerpoint/2010/main" val="79078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AAC11-4BB7-B143-AFC5-22DEB3826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22"/>
          <a:stretch/>
        </p:blipFill>
        <p:spPr>
          <a:xfrm>
            <a:off x="659492" y="534489"/>
            <a:ext cx="6363089" cy="5179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27D5F-AE80-354A-BD32-E312D8810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44"/>
          <a:stretch/>
        </p:blipFill>
        <p:spPr>
          <a:xfrm>
            <a:off x="5285445" y="534489"/>
            <a:ext cx="6532459" cy="4476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3044D5-BD55-D24C-8C36-251C50BA49A5}"/>
              </a:ext>
            </a:extLst>
          </p:cNvPr>
          <p:cNvSpPr/>
          <p:nvPr/>
        </p:nvSpPr>
        <p:spPr>
          <a:xfrm>
            <a:off x="659492" y="1143543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0AE65-99C9-B545-8093-DB869E61DEFB}"/>
              </a:ext>
            </a:extLst>
          </p:cNvPr>
          <p:cNvSpPr/>
          <p:nvPr/>
        </p:nvSpPr>
        <p:spPr>
          <a:xfrm>
            <a:off x="659492" y="2092130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DCDCD-62F2-B243-B112-CD3AC7D9D17F}"/>
              </a:ext>
            </a:extLst>
          </p:cNvPr>
          <p:cNvSpPr/>
          <p:nvPr/>
        </p:nvSpPr>
        <p:spPr>
          <a:xfrm>
            <a:off x="659492" y="3139336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F066C-81FA-D34F-8E10-5D88FF010875}"/>
              </a:ext>
            </a:extLst>
          </p:cNvPr>
          <p:cNvSpPr/>
          <p:nvPr/>
        </p:nvSpPr>
        <p:spPr>
          <a:xfrm>
            <a:off x="659492" y="4186542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8C78F1-FA12-2E40-8FEE-AA04ED259E5C}"/>
              </a:ext>
            </a:extLst>
          </p:cNvPr>
          <p:cNvSpPr/>
          <p:nvPr/>
        </p:nvSpPr>
        <p:spPr>
          <a:xfrm>
            <a:off x="678166" y="5233748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36224-0BA2-4147-956A-CED7DEC5E7BD}"/>
              </a:ext>
            </a:extLst>
          </p:cNvPr>
          <p:cNvSpPr/>
          <p:nvPr/>
        </p:nvSpPr>
        <p:spPr>
          <a:xfrm>
            <a:off x="5325190" y="1143543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F397F3-F592-C04F-B703-0AEF953A06B9}"/>
              </a:ext>
            </a:extLst>
          </p:cNvPr>
          <p:cNvSpPr/>
          <p:nvPr/>
        </p:nvSpPr>
        <p:spPr>
          <a:xfrm>
            <a:off x="5325190" y="2232054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5FBD36-3000-434C-A84F-CF80F58A7DE0}"/>
              </a:ext>
            </a:extLst>
          </p:cNvPr>
          <p:cNvSpPr/>
          <p:nvPr/>
        </p:nvSpPr>
        <p:spPr>
          <a:xfrm>
            <a:off x="5325190" y="3322933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870C64-FCDC-564D-BDC5-D868D1AE3A78}"/>
              </a:ext>
            </a:extLst>
          </p:cNvPr>
          <p:cNvSpPr/>
          <p:nvPr/>
        </p:nvSpPr>
        <p:spPr>
          <a:xfrm>
            <a:off x="5325190" y="4456846"/>
            <a:ext cx="3513909" cy="479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A0BA8D-1BF9-4F41-AF40-80D554BE4A08}"/>
              </a:ext>
            </a:extLst>
          </p:cNvPr>
          <p:cNvSpPr/>
          <p:nvPr/>
        </p:nvSpPr>
        <p:spPr>
          <a:xfrm>
            <a:off x="5265626" y="62688"/>
            <a:ext cx="6382908" cy="594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BCB5-7A52-1847-A051-42D21EC4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C41E-C105-FF45-BD81-5C13B0B7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Open your Internet Browser and go to</a:t>
            </a:r>
          </a:p>
          <a:p>
            <a:pPr lvl="1"/>
            <a:r>
              <a:rPr lang="en-GB" sz="3600" dirty="0" err="1">
                <a:hlinkClick r:id="rId2"/>
              </a:rPr>
              <a:t>bit.ly</a:t>
            </a:r>
            <a:r>
              <a:rPr lang="en-GB" sz="3600" dirty="0">
                <a:hlinkClick r:id="rId2"/>
              </a:rPr>
              <a:t>/CCFULHAM</a:t>
            </a:r>
            <a:endParaRPr lang="en-GB" sz="3600" dirty="0"/>
          </a:p>
          <a:p>
            <a:endParaRPr lang="en-GB" sz="4000" b="1" dirty="0"/>
          </a:p>
          <a:p>
            <a:r>
              <a:rPr lang="en-GB" sz="4000" dirty="0"/>
              <a:t>Click on the Week 2’s project steps</a:t>
            </a:r>
          </a:p>
        </p:txBody>
      </p:sp>
    </p:spTree>
    <p:extLst>
      <p:ext uri="{BB962C8B-B14F-4D97-AF65-F5344CB8AC3E}">
        <p14:creationId xmlns:p14="http://schemas.microsoft.com/office/powerpoint/2010/main" val="282520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172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Code Club</vt:lpstr>
      <vt:lpstr>A little review on variables</vt:lpstr>
      <vt:lpstr>Variable types</vt:lpstr>
      <vt:lpstr>PowerPoint Presentation</vt:lpstr>
      <vt:lpstr>Charles Boole</vt:lpstr>
      <vt:lpstr>Conditions</vt:lpstr>
      <vt:lpstr>Conditions Examples</vt:lpstr>
      <vt:lpstr>PowerPoint Presentation</vt:lpstr>
      <vt:lpstr>Let’s code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Club</dc:title>
  <dc:creator>Oliveira, Ralph</dc:creator>
  <cp:lastModifiedBy>Oliveira, Ralph</cp:lastModifiedBy>
  <cp:revision>29</cp:revision>
  <dcterms:created xsi:type="dcterms:W3CDTF">2019-01-08T17:37:37Z</dcterms:created>
  <dcterms:modified xsi:type="dcterms:W3CDTF">2019-01-15T17:34:40Z</dcterms:modified>
</cp:coreProperties>
</file>