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57" r:id="rId7"/>
    <p:sldId id="258" r:id="rId8"/>
    <p:sldId id="264" r:id="rId9"/>
    <p:sldId id="272" r:id="rId10"/>
    <p:sldId id="265" r:id="rId11"/>
    <p:sldId id="266" r:id="rId12"/>
    <p:sldId id="271" r:id="rId13"/>
    <p:sldId id="274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67D-6539-FE4D-8C1D-D25EA8728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58D6-6FF0-774F-8925-8A505577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F566-EEA3-4D49-95ED-A75DB8DF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99A0-0925-E344-90BD-1A970236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C30A-A0A3-9F47-AC20-059B62AC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BD4-7EFA-8542-A5AF-E796359E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43D71-BA13-C14D-8614-E8628BCF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07F0-26FF-474F-A096-94621EFF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47B6-31B5-EA42-B93E-91A9D769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5FFA-9DCC-7549-A7D0-F5AA4FFC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E7A2-EBDB-0447-9FEB-AA8ED7F3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6DAE-2203-0244-A152-BDA286D7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CF73-D1B6-994E-BC31-0BD81272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9207-44E2-8E41-BF86-D913A514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BB07-F447-6A4B-84EA-900C794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CAD8-A363-F94C-BA7B-6C2DCF0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7F60-486E-704E-8E5C-A38EC82F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9916D-DCD9-DD4B-9AAF-8ABED618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FDCE-6337-C24D-B245-F3EC619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30F6-3052-9F45-8636-128A110C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9E7A-FCE3-284B-B9F1-26A67C0A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603A-F03D-E542-A265-A7636EA8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008A-BD14-C54D-8D38-1911B079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E05-B1C2-7A46-B40D-2849F19C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C441-D0E4-3C40-85C6-D24F7899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89C9-9CAE-8647-8324-B0A6F91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3811-3475-7A4C-88B0-6EE03E42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AEC3-9096-294E-BB81-7EF17F4E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E8EB-C61D-5C4E-AAF8-FFD7677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33A9-470A-8442-8E2A-6C11FD70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357F-839E-4B43-9A4E-A9884121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9D3-70B7-DB47-BA52-92C2E6E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F186B-CC2C-5D4E-99C2-BC337B91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7F81-7126-3443-B9E3-10264B3F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EA41A-247F-7649-AD3C-8AD36EB84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5AAB-0AC3-CF4E-8E28-8DD74EC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87DD1-DE7E-DB43-B77D-D779B25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533AE-B3AA-B54A-ADE1-97E35C57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594D-C256-AE42-9BAB-FE639C04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67E7-EFA5-6747-A8C8-9469A574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5DD0-7A1B-1A48-8799-EB95ED3C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18210-5511-9641-8FD5-768582AE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026C8-E4C2-D04D-97A0-6D65FB78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ACD71-B755-524B-BEEF-019E1B17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CA4DC-BC41-BD49-986C-F9A21414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0805-F393-1748-9BC8-79A544E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54A9-971D-8448-B0DC-14159F8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BCFA-31FE-6845-B49D-44CF9844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162F-CFAC-0B4C-81AE-B8657CF8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618F-45DF-E043-AAA2-F352007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E1F0-6634-3B42-9474-DC0E8FF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175F-570B-E54D-ACA6-5979BEB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10D-6D71-704E-96EE-BB38A51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5026-4733-F04E-89DD-D0B045720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5498-2AED-774F-84EC-E7B21C00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1B39E-7B21-804C-B9C2-7F6DFA88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BE7D5-E8A7-DB48-945F-EF320AE8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C6F2-FE08-BF4E-8978-AA73F15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7A204-A007-AC4C-939C-0F8A01C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D9CF-6956-3F43-98EB-569CE8F6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8161-90F4-F54B-8518-D8B666610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E8B0-5307-1647-B779-88240D1A0BCB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FAF7-B796-D942-B6ED-89F92DD6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FF0A-CFAB-3E4E-AFFF-3C053A985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it.ly/CCFULHA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it.ly/CCFULHA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Code Club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Week 1 </a:t>
            </a:r>
          </a:p>
          <a:p>
            <a:r>
              <a:rPr lang="en-US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Internet Browser and go to</a:t>
            </a:r>
          </a:p>
          <a:p>
            <a:pPr lvl="1"/>
            <a:r>
              <a:rPr lang="en-GB" dirty="0" err="1">
                <a:hlinkClick r:id="rId2"/>
              </a:rPr>
              <a:t>bit.ly</a:t>
            </a:r>
            <a:r>
              <a:rPr lang="en-GB" dirty="0">
                <a:hlinkClick r:id="rId2"/>
              </a:rPr>
              <a:t>/CCFULHAM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D316B-3C18-054E-A626-18349CA9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42" y="2930499"/>
            <a:ext cx="5596925" cy="33581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33ED9-C193-B14B-B2CE-C095FD88177D}"/>
              </a:ext>
            </a:extLst>
          </p:cNvPr>
          <p:cNvCxnSpPr>
            <a:cxnSpLocks/>
          </p:cNvCxnSpPr>
          <p:nvPr/>
        </p:nvCxnSpPr>
        <p:spPr>
          <a:xfrm flipH="1">
            <a:off x="6096000" y="3496963"/>
            <a:ext cx="2879125" cy="1742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8896B-2949-3347-984C-69FB3FD1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5" y="86790"/>
            <a:ext cx="10280793" cy="6771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13979-3436-2F47-A643-C2AF06B76ED1}"/>
              </a:ext>
            </a:extLst>
          </p:cNvPr>
          <p:cNvSpPr txBox="1"/>
          <p:nvPr/>
        </p:nvSpPr>
        <p:spPr>
          <a:xfrm>
            <a:off x="2224217" y="2964562"/>
            <a:ext cx="290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EDITOR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576C-43D5-074C-A292-44DC856670DD}"/>
              </a:ext>
            </a:extLst>
          </p:cNvPr>
          <p:cNvSpPr txBox="1"/>
          <p:nvPr/>
        </p:nvSpPr>
        <p:spPr>
          <a:xfrm>
            <a:off x="1935892" y="3730362"/>
            <a:ext cx="319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Where you write the instructions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87EAA-95A7-DB42-8F34-CB3211EB0C79}"/>
              </a:ext>
            </a:extLst>
          </p:cNvPr>
          <p:cNvSpPr txBox="1"/>
          <p:nvPr/>
        </p:nvSpPr>
        <p:spPr>
          <a:xfrm>
            <a:off x="6748850" y="2963502"/>
            <a:ext cx="364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CONSOLE OUTPUT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4D677-AECB-834B-82E0-532DF9840744}"/>
              </a:ext>
            </a:extLst>
          </p:cNvPr>
          <p:cNvSpPr txBox="1"/>
          <p:nvPr/>
        </p:nvSpPr>
        <p:spPr>
          <a:xfrm>
            <a:off x="6973331" y="3680451"/>
            <a:ext cx="319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Where you see the results</a:t>
            </a:r>
          </a:p>
        </p:txBody>
      </p:sp>
    </p:spTree>
    <p:extLst>
      <p:ext uri="{BB962C8B-B14F-4D97-AF65-F5344CB8AC3E}">
        <p14:creationId xmlns:p14="http://schemas.microsoft.com/office/powerpoint/2010/main" val="401551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04DA-7963-3B44-B8BD-98044EFF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Hello world!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B4439-A2A1-0245-917E-34AA47BE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Write this program and when ready click on </a:t>
            </a:r>
            <a:r>
              <a:rPr lang="en-US" b="1">
                <a:solidFill>
                  <a:srgbClr val="FF0000"/>
                </a:solidFill>
              </a:rPr>
              <a:t>Run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0EE68-D1D0-2C4B-914B-6FC17A1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3143"/>
            <a:ext cx="7206050" cy="39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9E8F-57A1-8340-ABD6-DC36B22C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422-C58A-F541-8C96-82DF1892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33355-5310-F04C-AF9D-E29F40F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66" y="1371255"/>
            <a:ext cx="9422826" cy="37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04DA-7963-3B44-B8BD-98044EFF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Important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0AC17F9-02B0-7D41-B711-EACD45FE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480" y="1427196"/>
            <a:ext cx="1878347" cy="76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29F4E-DF2C-7F42-8ACC-D2416E17F56F}"/>
              </a:ext>
            </a:extLst>
          </p:cNvPr>
          <p:cNvSpPr txBox="1"/>
          <p:nvPr/>
        </p:nvSpPr>
        <p:spPr>
          <a:xfrm>
            <a:off x="3390043" y="1586076"/>
            <a:ext cx="455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to print the content to the console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C612-E32F-124B-BD5E-C7C049B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80" y="2256874"/>
            <a:ext cx="6193382" cy="72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49CEE-8A27-874B-82D9-54D1B67150F7}"/>
              </a:ext>
            </a:extLst>
          </p:cNvPr>
          <p:cNvSpPr txBox="1"/>
          <p:nvPr/>
        </p:nvSpPr>
        <p:spPr>
          <a:xfrm>
            <a:off x="7698259" y="2435101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example of String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111BD-F5FF-2043-9D3E-46D2969D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30" y="2907100"/>
            <a:ext cx="1690645" cy="9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229B0-CBC8-8B48-9189-D64576353C59}"/>
              </a:ext>
            </a:extLst>
          </p:cNvPr>
          <p:cNvSpPr txBox="1"/>
          <p:nvPr/>
        </p:nvSpPr>
        <p:spPr>
          <a:xfrm>
            <a:off x="3071825" y="3141821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to the user type something in the keyboard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A26F2-B63B-E14E-AB11-C7B36F85758C}"/>
              </a:ext>
            </a:extLst>
          </p:cNvPr>
          <p:cNvSpPr txBox="1"/>
          <p:nvPr/>
        </p:nvSpPr>
        <p:spPr>
          <a:xfrm>
            <a:off x="3645242" y="5007912"/>
            <a:ext cx="37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CE0BBC-3DDF-274A-A2CB-9DB57CFC0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76" b="20563"/>
          <a:stretch/>
        </p:blipFill>
        <p:spPr>
          <a:xfrm>
            <a:off x="1196717" y="4641053"/>
            <a:ext cx="2193326" cy="15647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3F13CB-50E5-504A-AB35-68CA738800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678"/>
          <a:stretch/>
        </p:blipFill>
        <p:spPr>
          <a:xfrm>
            <a:off x="1287330" y="3800848"/>
            <a:ext cx="1641223" cy="5753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1BE223-FF8B-7642-864D-235193DF9FB2}"/>
              </a:ext>
            </a:extLst>
          </p:cNvPr>
          <p:cNvCxnSpPr>
            <a:cxnSpLocks/>
          </p:cNvCxnSpPr>
          <p:nvPr/>
        </p:nvCxnSpPr>
        <p:spPr>
          <a:xfrm>
            <a:off x="1421027" y="3548847"/>
            <a:ext cx="531341" cy="516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3515DC-EF73-FD4C-80A2-B082A922CAA8}"/>
              </a:ext>
            </a:extLst>
          </p:cNvPr>
          <p:cNvSpPr txBox="1"/>
          <p:nvPr/>
        </p:nvSpPr>
        <p:spPr>
          <a:xfrm>
            <a:off x="3071825" y="4006862"/>
            <a:ext cx="17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 Operation</a:t>
            </a:r>
          </a:p>
        </p:txBody>
      </p:sp>
    </p:spTree>
    <p:extLst>
      <p:ext uri="{BB962C8B-B14F-4D97-AF65-F5344CB8AC3E}">
        <p14:creationId xmlns:p14="http://schemas.microsoft.com/office/powerpoint/2010/main" val="154398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B39-1D4C-954E-BC11-16182EA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5832-4262-4044-BEE8-EC754E26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program, we will often want to save values so we can use them later</a:t>
            </a:r>
          </a:p>
          <a:p>
            <a:r>
              <a:rPr lang="en-GB" dirty="0"/>
              <a:t>We can store values in </a:t>
            </a:r>
            <a:r>
              <a:rPr lang="en-GB" b="1" dirty="0">
                <a:solidFill>
                  <a:srgbClr val="FF0000"/>
                </a:solidFill>
              </a:rPr>
              <a:t>variables</a:t>
            </a:r>
          </a:p>
          <a:p>
            <a:r>
              <a:rPr lang="en-GB" dirty="0"/>
              <a:t>Variables are like boxes that can hold values in them.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68D22-72A4-214D-8ABC-0F9E1B8E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16" y="3834842"/>
            <a:ext cx="3849162" cy="2926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55AD4-3775-7842-806E-2ECE97F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5" y="3804165"/>
            <a:ext cx="4401065" cy="20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B39-1D4C-954E-BC11-16182EA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5832-4262-4044-BEE8-EC754E26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have datatypes</a:t>
            </a:r>
          </a:p>
          <a:p>
            <a:r>
              <a:rPr lang="en-GB" dirty="0"/>
              <a:t>We can have many variables in a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26F80-5A16-C046-81EE-455F8C7B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40" y="2854817"/>
            <a:ext cx="6600740" cy="1115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990DE-E16A-5744-8214-C5FCFC07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65" y="4474903"/>
            <a:ext cx="4680635" cy="22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952EC-D5F6-9F41-8F1B-483EEF73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22" y="4477265"/>
            <a:ext cx="4953000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Internet Browser and go to</a:t>
            </a:r>
          </a:p>
          <a:p>
            <a:pPr lvl="1"/>
            <a:r>
              <a:rPr lang="en-GB" dirty="0" err="1">
                <a:hlinkClick r:id="rId3"/>
              </a:rPr>
              <a:t>bit.ly</a:t>
            </a:r>
            <a:r>
              <a:rPr lang="en-GB" dirty="0">
                <a:hlinkClick r:id="rId3"/>
              </a:rPr>
              <a:t>/CCFULHAM</a:t>
            </a:r>
            <a:endParaRPr lang="en-GB" dirty="0"/>
          </a:p>
          <a:p>
            <a:pPr lvl="1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33ED9-C193-B14B-B2CE-C095FD88177D}"/>
              </a:ext>
            </a:extLst>
          </p:cNvPr>
          <p:cNvCxnSpPr>
            <a:cxnSpLocks/>
          </p:cNvCxnSpPr>
          <p:nvPr/>
        </p:nvCxnSpPr>
        <p:spPr>
          <a:xfrm flipH="1">
            <a:off x="5271701" y="3606114"/>
            <a:ext cx="2879125" cy="1742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Welcome to our Code Club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My Name is Ralph</a:t>
            </a:r>
          </a:p>
          <a:p>
            <a:endParaRPr lang="en-US" dirty="0"/>
          </a:p>
          <a:p>
            <a:r>
              <a:rPr lang="en-US" dirty="0"/>
              <a:t>I am a programmer for +10 years</a:t>
            </a:r>
          </a:p>
          <a:p>
            <a:endParaRPr lang="en-US" dirty="0"/>
          </a:p>
          <a:p>
            <a:r>
              <a:rPr lang="en-US" dirty="0"/>
              <a:t>I will be your club leader and teach you to code! 👨🏻‍💻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5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Welcome to our Code Club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endParaRPr lang="en-US" dirty="0"/>
          </a:p>
          <a:p>
            <a:r>
              <a:rPr lang="en-US" dirty="0"/>
              <a:t>How old are you?</a:t>
            </a:r>
          </a:p>
          <a:p>
            <a:endParaRPr lang="en-US" dirty="0"/>
          </a:p>
          <a:p>
            <a:r>
              <a:rPr lang="en-US" dirty="0"/>
              <a:t>What do you know about computer programming?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Club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kind with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Listen when the club leader explains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equipment carefully </a:t>
            </a:r>
          </a:p>
        </p:txBody>
      </p:sp>
    </p:spTree>
    <p:extLst>
      <p:ext uri="{BB962C8B-B14F-4D97-AF65-F5344CB8AC3E}">
        <p14:creationId xmlns:p14="http://schemas.microsoft.com/office/powerpoint/2010/main" val="6603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</a:t>
            </a:r>
          </a:p>
          <a:p>
            <a:r>
              <a:rPr lang="en-US" dirty="0"/>
              <a:t>Computer Science Basics</a:t>
            </a:r>
          </a:p>
        </p:txBody>
      </p:sp>
    </p:spTree>
    <p:extLst>
      <p:ext uri="{BB962C8B-B14F-4D97-AF65-F5344CB8AC3E}">
        <p14:creationId xmlns:p14="http://schemas.microsoft.com/office/powerpoint/2010/main" val="26063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Computers are very useful machines</a:t>
            </a:r>
          </a:p>
          <a:p>
            <a:pPr lvl="1"/>
            <a:r>
              <a:rPr lang="en-GB" dirty="0"/>
              <a:t>Can you tell me examples of computers?</a:t>
            </a:r>
          </a:p>
          <a:p>
            <a:pPr lvl="1"/>
            <a:endParaRPr lang="en-GB" dirty="0"/>
          </a:p>
          <a:p>
            <a:r>
              <a:rPr lang="en-GB" dirty="0"/>
              <a:t>learning to program a computer is easy</a:t>
            </a:r>
          </a:p>
          <a:p>
            <a:endParaRPr lang="en-GB" dirty="0"/>
          </a:p>
          <a:p>
            <a:r>
              <a:rPr lang="en-GB" dirty="0"/>
              <a:t>If you can read a book, you can program a computer.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9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computer program </a:t>
            </a:r>
            <a:r>
              <a:rPr lang="en-GB" dirty="0"/>
              <a:t>is just a bunch of instructions run by a computer</a:t>
            </a:r>
          </a:p>
          <a:p>
            <a:r>
              <a:rPr lang="en-GB" dirty="0"/>
              <a:t>Just like a storybook or a cook receipt is just a whole bunch of sentences read by the reader.</a:t>
            </a:r>
          </a:p>
          <a:p>
            <a:r>
              <a:rPr lang="en-GB" dirty="0"/>
              <a:t>Instructions are like the turn by turn instructions you might get for walking to a friend’s </a:t>
            </a:r>
          </a:p>
          <a:p>
            <a:pPr lvl="1"/>
            <a:r>
              <a:rPr lang="en-GB" dirty="0"/>
              <a:t>Turn left at the light, walk two blocks, keep walking </a:t>
            </a:r>
          </a:p>
          <a:p>
            <a:r>
              <a:rPr lang="en-GB" dirty="0"/>
              <a:t>The computer follows each instruction that you give it </a:t>
            </a:r>
            <a:r>
              <a:rPr lang="en-GB" b="1" dirty="0">
                <a:solidFill>
                  <a:srgbClr val="FF0000"/>
                </a:solidFill>
              </a:rPr>
              <a:t> in the order </a:t>
            </a:r>
            <a:r>
              <a:rPr lang="en-GB" dirty="0"/>
              <a:t>that you give it. 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5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tell a computer what you want it to do, you write a program in a language that the computer “understands”.</a:t>
            </a:r>
          </a:p>
          <a:p>
            <a:r>
              <a:rPr lang="en-GB" dirty="0"/>
              <a:t>The programming language of the club is named </a:t>
            </a:r>
            <a:r>
              <a:rPr lang="en-GB" b="1" dirty="0">
                <a:solidFill>
                  <a:srgbClr val="FF0000"/>
                </a:solidFill>
              </a:rPr>
              <a:t>Python</a:t>
            </a:r>
          </a:p>
          <a:p>
            <a:pPr lvl="1"/>
            <a:r>
              <a:rPr lang="en-GB" dirty="0"/>
              <a:t>There are many others: Java, C, Pascal, JavaScript…</a:t>
            </a:r>
          </a:p>
          <a:p>
            <a:r>
              <a:rPr lang="en-GB" dirty="0"/>
              <a:t> Python it's a serious programming language used by professional computer programmers but it is also easy to learn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are certain types of information that a computer can process.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Integers: 1, 2, 10, 9284</a:t>
            </a:r>
          </a:p>
          <a:p>
            <a:pPr lvl="1"/>
            <a:r>
              <a:rPr lang="en-GB" dirty="0"/>
              <a:t>Whole numbers</a:t>
            </a:r>
          </a:p>
          <a:p>
            <a:endParaRPr lang="en-GB" dirty="0"/>
          </a:p>
          <a:p>
            <a:r>
              <a:rPr lang="en-GB" dirty="0"/>
              <a:t>floating point numbers: 5.0    12.54    4925.294</a:t>
            </a:r>
          </a:p>
          <a:p>
            <a:pPr lvl="1"/>
            <a:r>
              <a:rPr lang="en-GB" dirty="0"/>
              <a:t>In mathematics, 5.0 is still considered an integer and the same as the number 5, but in computer programming the computer considers any number with a decimal point as not an integer</a:t>
            </a:r>
          </a:p>
          <a:p>
            <a:pPr lvl="1"/>
            <a:endParaRPr lang="en-GB" dirty="0"/>
          </a:p>
          <a:p>
            <a:r>
              <a:rPr lang="en-GB" dirty="0"/>
              <a:t>String: “This is a String”, “A”, “String is a text”</a:t>
            </a:r>
          </a:p>
          <a:p>
            <a:pPr lvl="1"/>
            <a:r>
              <a:rPr lang="en-GB" dirty="0"/>
              <a:t>A string is a little chunk of text.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1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491</Words>
  <Application>Microsoft Macintosh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Code Club</vt:lpstr>
      <vt:lpstr>Welcome to our Code Club </vt:lpstr>
      <vt:lpstr>Welcome to our Code Club </vt:lpstr>
      <vt:lpstr>Code Club Rules</vt:lpstr>
      <vt:lpstr>Code Club</vt:lpstr>
      <vt:lpstr>Computers</vt:lpstr>
      <vt:lpstr>Computer Programs</vt:lpstr>
      <vt:lpstr>Programming Language</vt:lpstr>
      <vt:lpstr>Data Types</vt:lpstr>
      <vt:lpstr>Let’s code in Python</vt:lpstr>
      <vt:lpstr>PowerPoint Presentation</vt:lpstr>
      <vt:lpstr>Hello world!</vt:lpstr>
      <vt:lpstr>PowerPoint Presentation</vt:lpstr>
      <vt:lpstr>Important</vt:lpstr>
      <vt:lpstr>Variable</vt:lpstr>
      <vt:lpstr>Variable</vt:lpstr>
      <vt:lpstr>Let’s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Club</dc:title>
  <dc:creator>Oliveira, Ralph</dc:creator>
  <cp:lastModifiedBy>Oliveira, Ralph</cp:lastModifiedBy>
  <cp:revision>20</cp:revision>
  <dcterms:created xsi:type="dcterms:W3CDTF">2019-01-08T17:37:37Z</dcterms:created>
  <dcterms:modified xsi:type="dcterms:W3CDTF">2019-01-09T15:01:34Z</dcterms:modified>
</cp:coreProperties>
</file>