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53"/>
  </p:notesMasterIdLst>
  <p:sldIdLst>
    <p:sldId id="303" r:id="rId3"/>
    <p:sldId id="305" r:id="rId4"/>
    <p:sldId id="321" r:id="rId5"/>
    <p:sldId id="517" r:id="rId6"/>
    <p:sldId id="523" r:id="rId7"/>
    <p:sldId id="522" r:id="rId8"/>
    <p:sldId id="416" r:id="rId9"/>
    <p:sldId id="505" r:id="rId10"/>
    <p:sldId id="506" r:id="rId11"/>
    <p:sldId id="504" r:id="rId12"/>
    <p:sldId id="507" r:id="rId13"/>
    <p:sldId id="508" r:id="rId14"/>
    <p:sldId id="509" r:id="rId15"/>
    <p:sldId id="510" r:id="rId16"/>
    <p:sldId id="512" r:id="rId17"/>
    <p:sldId id="511" r:id="rId18"/>
    <p:sldId id="513" r:id="rId19"/>
    <p:sldId id="515" r:id="rId20"/>
    <p:sldId id="514" r:id="rId21"/>
    <p:sldId id="494" r:id="rId22"/>
    <p:sldId id="516" r:id="rId23"/>
    <p:sldId id="495" r:id="rId24"/>
    <p:sldId id="518" r:id="rId25"/>
    <p:sldId id="496" r:id="rId26"/>
    <p:sldId id="283" r:id="rId27"/>
    <p:sldId id="519" r:id="rId28"/>
    <p:sldId id="520" r:id="rId29"/>
    <p:sldId id="272" r:id="rId30"/>
    <p:sldId id="273" r:id="rId31"/>
    <p:sldId id="521" r:id="rId32"/>
    <p:sldId id="275" r:id="rId33"/>
    <p:sldId id="270" r:id="rId34"/>
    <p:sldId id="524" r:id="rId35"/>
    <p:sldId id="274" r:id="rId36"/>
    <p:sldId id="525" r:id="rId37"/>
    <p:sldId id="526" r:id="rId38"/>
    <p:sldId id="277" r:id="rId39"/>
    <p:sldId id="278" r:id="rId40"/>
    <p:sldId id="279" r:id="rId41"/>
    <p:sldId id="280" r:id="rId42"/>
    <p:sldId id="281" r:id="rId43"/>
    <p:sldId id="487" r:id="rId44"/>
    <p:sldId id="501" r:id="rId45"/>
    <p:sldId id="493" r:id="rId46"/>
    <p:sldId id="502" r:id="rId47"/>
    <p:sldId id="503" r:id="rId48"/>
    <p:sldId id="340" r:id="rId49"/>
    <p:sldId id="337" r:id="rId50"/>
    <p:sldId id="490" r:id="rId51"/>
    <p:sldId id="491" r:id="rId52"/>
  </p:sldIdLst>
  <p:sldSz cx="12192000" cy="6858000"/>
  <p:notesSz cx="6858000" cy="9144000"/>
  <p:custDataLst>
    <p:tags r:id="rId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9" userDrawn="1">
          <p15:clr>
            <a:srgbClr val="A4A3A4"/>
          </p15:clr>
        </p15:guide>
        <p15:guide id="2" pos="386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未知用户1" initials="未知用户1"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F5597"/>
    <a:srgbClr val="3C5A9C"/>
    <a:srgbClr val="3A59AE"/>
    <a:srgbClr val="FCFCFC"/>
    <a:srgbClr val="3E5CA0"/>
    <a:srgbClr val="3C5CE8"/>
    <a:srgbClr val="E8EBFA"/>
    <a:srgbClr val="E8E8EA"/>
    <a:srgbClr val="020635"/>
    <a:srgbClr val="330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70" autoAdjust="0"/>
    <p:restoredTop sz="93826" autoAdjust="0"/>
  </p:normalViewPr>
  <p:slideViewPr>
    <p:cSldViewPr snapToGrid="0" showGuides="1">
      <p:cViewPr varScale="1">
        <p:scale>
          <a:sx n="56" d="100"/>
          <a:sy n="56" d="100"/>
        </p:scale>
        <p:origin x="28" y="60"/>
      </p:cViewPr>
      <p:guideLst>
        <p:guide orient="horz" pos="2079"/>
        <p:guide pos="386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58912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73120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67504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79095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76206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8355E6-BC69-459C-9A59-C187A6960CF7}" type="slidenum">
              <a:rPr lang="zh-CN" altLang="en-US" smtClean="0"/>
              <a:t>50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2024/7/3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2024/7/3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2024/7/3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2024/7/3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2024/7/3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2024/7/3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2024/7/3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2024/7/3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2024/7/3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2024/7/3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
        <p:nvSpPr>
          <p:cNvPr id="11" name="TextBox 10"/>
          <p:cNvSpPr txBox="1"/>
          <p:nvPr userDrawn="1"/>
        </p:nvSpPr>
        <p:spPr>
          <a:xfrm>
            <a:off x="1666405" y="67171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2024/7/3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2024/7/3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2024/7/3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2024/7/3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hyperlink" Target="https://www.jyshare.com/compile/11/" TargetMode="Externa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12.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hyperlink" Target="https://hellogithub.com/report/tiob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bilibili.com/video/BV1pK41137H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grpSp>
        <p:nvGrpSpPr>
          <p:cNvPr id="3" name="组合 2"/>
          <p:cNvGrpSpPr/>
          <p:nvPr/>
        </p:nvGrpSpPr>
        <p:grpSpPr>
          <a:xfrm>
            <a:off x="7924165" y="-1994535"/>
            <a:ext cx="10847070" cy="10847070"/>
            <a:chOff x="8235877" y="-1994691"/>
            <a:chExt cx="10847382" cy="10847382"/>
          </a:xfrm>
        </p:grpSpPr>
        <p:sp>
          <p:nvSpPr>
            <p:cNvPr id="8" name="椭圆 7"/>
            <p:cNvSpPr/>
            <p:nvPr/>
          </p:nvSpPr>
          <p:spPr>
            <a:xfrm>
              <a:off x="8235877" y="-1994691"/>
              <a:ext cx="10847382" cy="10847382"/>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950408" y="-1280160"/>
              <a:ext cx="9418320" cy="9418320"/>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409953" y="-820615"/>
              <a:ext cx="8499230" cy="8499230"/>
            </a:xfrm>
            <a:prstGeom prst="ellipse">
              <a:avLst/>
            </a:prstGeom>
            <a:pattFill prst="lgGrid">
              <a:fgClr>
                <a:srgbClr val="3E5CA0"/>
              </a:fgClr>
              <a:bgClr>
                <a:srgbClr val="3C5A9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610" name="图片 2609" descr="图片包含 桌子, 小, 手, 黑暗&#10;&#10;描述已自动生成"/>
          <p:cNvPicPr>
            <a:picLocks noChangeAspect="1"/>
          </p:cNvPicPr>
          <p:nvPr/>
        </p:nvPicPr>
        <p:blipFill rotWithShape="1">
          <a:blip r:embed="rId4">
            <a:extLst>
              <a:ext uri="{28A0092B-C50C-407E-A947-70E740481C1C}">
                <a14:useLocalDpi xmlns:a14="http://schemas.microsoft.com/office/drawing/2010/main" val="0"/>
              </a:ext>
            </a:extLst>
          </a:blip>
          <a:srcRect l="39566" t="14821" r="7246" b="5167"/>
          <a:stretch>
            <a:fillRect/>
          </a:stretch>
        </p:blipFill>
        <p:spPr>
          <a:xfrm>
            <a:off x="9016831" y="-247559"/>
            <a:ext cx="6611240" cy="7032535"/>
          </a:xfrm>
          <a:prstGeom prst="rect">
            <a:avLst/>
          </a:prstGeom>
        </p:spPr>
      </p:pic>
      <p:grpSp>
        <p:nvGrpSpPr>
          <p:cNvPr id="10" name="组合 9"/>
          <p:cNvGrpSpPr/>
          <p:nvPr/>
        </p:nvGrpSpPr>
        <p:grpSpPr>
          <a:xfrm>
            <a:off x="666115" y="4241800"/>
            <a:ext cx="3271520" cy="479425"/>
            <a:chOff x="1285517" y="4120634"/>
            <a:chExt cx="2302510" cy="479598"/>
          </a:xfrm>
        </p:grpSpPr>
        <p:sp>
          <p:nvSpPr>
            <p:cNvPr id="11" name="矩形: 圆角 11"/>
            <p:cNvSpPr/>
            <p:nvPr/>
          </p:nvSpPr>
          <p:spPr>
            <a:xfrm rot="16200000" flipH="1">
              <a:off x="2196897" y="3354152"/>
              <a:ext cx="479598" cy="2012561"/>
            </a:xfrm>
            <a:prstGeom prst="roundRect">
              <a:avLst>
                <a:gd name="adj" fmla="val 50000"/>
              </a:avLst>
            </a:prstGeom>
            <a:solidFill>
              <a:srgbClr val="3C5A9C">
                <a:alpha val="74000"/>
              </a:srgbClr>
            </a:solidFill>
            <a:ln w="1905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5" name="文本框 14"/>
            <p:cNvSpPr txBox="1"/>
            <p:nvPr/>
          </p:nvSpPr>
          <p:spPr>
            <a:xfrm flipH="1">
              <a:off x="1285517" y="4191779"/>
              <a:ext cx="2302510" cy="33730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dirty="0">
                  <a:ln>
                    <a:noFill/>
                  </a:ln>
                  <a:solidFill>
                    <a:schemeClr val="bg1"/>
                  </a:solidFill>
                  <a:effectLst/>
                  <a:uLnTx/>
                  <a:uFillTx/>
                  <a:cs typeface="+mn-ea"/>
                  <a:sym typeface="+mn-lt"/>
                </a:rPr>
                <a:t>出品人：</a:t>
              </a:r>
              <a:r>
                <a:rPr kumimoji="0" lang="en-US" altLang="zh-CN" sz="1600" i="0" u="none" strike="noStrike" kern="1200" cap="none" spc="0" normalizeH="0" baseline="0" noProof="0" dirty="0">
                  <a:ln>
                    <a:noFill/>
                  </a:ln>
                  <a:solidFill>
                    <a:schemeClr val="bg1"/>
                  </a:solidFill>
                  <a:effectLst/>
                  <a:uLnTx/>
                  <a:uFillTx/>
                  <a:cs typeface="+mn-ea"/>
                  <a:sym typeface="+mn-lt"/>
                </a:rPr>
                <a:t>Brian Wang</a:t>
              </a:r>
              <a:endParaRPr kumimoji="0" lang="zh-CN" altLang="en-US" sz="1600" i="0" u="none" strike="noStrike" kern="1200" cap="none" spc="0" normalizeH="0" baseline="0" noProof="0" dirty="0">
                <a:ln>
                  <a:noFill/>
                </a:ln>
                <a:solidFill>
                  <a:schemeClr val="bg1"/>
                </a:solidFill>
                <a:effectLst/>
                <a:uLnTx/>
                <a:uFillTx/>
                <a:cs typeface="+mn-ea"/>
                <a:sym typeface="+mn-lt"/>
              </a:endParaRPr>
            </a:p>
          </p:txBody>
        </p:sp>
      </p:grpSp>
      <p:sp>
        <p:nvSpPr>
          <p:cNvPr id="17" name="文本框 16"/>
          <p:cNvSpPr txBox="1"/>
          <p:nvPr/>
        </p:nvSpPr>
        <p:spPr>
          <a:xfrm flipH="1">
            <a:off x="871855" y="2157095"/>
            <a:ext cx="4462780" cy="9220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endParaRPr kumimoji="0" lang="zh-CN" altLang="en-US" sz="5400" b="1"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4" name="标题 1">
            <a:extLst>
              <a:ext uri="{FF2B5EF4-FFF2-40B4-BE49-F238E27FC236}">
                <a16:creationId xmlns:a16="http://schemas.microsoft.com/office/drawing/2014/main" id="{5F57135C-5317-B3C6-98CD-15522B0F2F95}"/>
              </a:ext>
            </a:extLst>
          </p:cNvPr>
          <p:cNvSpPr txBox="1">
            <a:spLocks/>
          </p:cNvSpPr>
          <p:nvPr/>
        </p:nvSpPr>
        <p:spPr>
          <a:xfrm>
            <a:off x="437514" y="1497081"/>
            <a:ext cx="7369176" cy="158203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关于</a:t>
            </a:r>
            <a:r>
              <a:rPr lang="en-US" altLang="zh-CN" dirty="0"/>
              <a:t>C</a:t>
            </a:r>
            <a:r>
              <a:rPr lang="zh-CN" altLang="en-US" dirty="0"/>
              <a:t>语言：你需要了解的</a:t>
            </a:r>
            <a:r>
              <a:rPr lang="en-US" altLang="zh-CN" dirty="0"/>
              <a:t>C</a:t>
            </a:r>
            <a:r>
              <a:rPr lang="zh-CN" altLang="en-US" dirty="0"/>
              <a:t>语言的一切</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5A32C-7BDA-25F0-9492-F4E0C4B2AD5D}"/>
              </a:ext>
            </a:extLst>
          </p:cNvPr>
          <p:cNvSpPr>
            <a:spLocks noGrp="1"/>
          </p:cNvSpPr>
          <p:nvPr>
            <p:ph type="title"/>
          </p:nvPr>
        </p:nvSpPr>
        <p:spPr/>
        <p:txBody>
          <a:bodyPr/>
          <a:lstStyle/>
          <a:p>
            <a:r>
              <a:rPr lang="zh-CN" altLang="en-US" dirty="0"/>
              <a:t>关于</a:t>
            </a:r>
            <a:r>
              <a:rPr lang="en-US" altLang="zh-CN" dirty="0"/>
              <a:t>C</a:t>
            </a:r>
            <a:r>
              <a:rPr lang="zh-CN" altLang="en-US" dirty="0"/>
              <a:t>语言的就业：这是一些非常入门级的岗位</a:t>
            </a:r>
          </a:p>
        </p:txBody>
      </p:sp>
      <p:pic>
        <p:nvPicPr>
          <p:cNvPr id="5" name="图片 4">
            <a:extLst>
              <a:ext uri="{FF2B5EF4-FFF2-40B4-BE49-F238E27FC236}">
                <a16:creationId xmlns:a16="http://schemas.microsoft.com/office/drawing/2014/main" id="{B4D5DCF1-1DF2-497E-145D-F78A00F11906}"/>
              </a:ext>
            </a:extLst>
          </p:cNvPr>
          <p:cNvPicPr>
            <a:picLocks noChangeAspect="1"/>
          </p:cNvPicPr>
          <p:nvPr/>
        </p:nvPicPr>
        <p:blipFill>
          <a:blip r:embed="rId2"/>
          <a:stretch>
            <a:fillRect/>
          </a:stretch>
        </p:blipFill>
        <p:spPr>
          <a:xfrm>
            <a:off x="1088571" y="1792848"/>
            <a:ext cx="7456715" cy="4896046"/>
          </a:xfrm>
          <a:prstGeom prst="rect">
            <a:avLst/>
          </a:prstGeom>
        </p:spPr>
      </p:pic>
    </p:spTree>
    <p:extLst>
      <p:ext uri="{BB962C8B-B14F-4D97-AF65-F5344CB8AC3E}">
        <p14:creationId xmlns:p14="http://schemas.microsoft.com/office/powerpoint/2010/main" val="2134176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3EB0B9-C98B-FFB4-8267-B40D2639DB99}"/>
              </a:ext>
            </a:extLst>
          </p:cNvPr>
          <p:cNvSpPr>
            <a:spLocks noGrp="1"/>
          </p:cNvSpPr>
          <p:nvPr>
            <p:ph type="title"/>
          </p:nvPr>
        </p:nvSpPr>
        <p:spPr/>
        <p:txBody>
          <a:bodyPr/>
          <a:lstStyle/>
          <a:p>
            <a:r>
              <a:rPr lang="zh-CN" altLang="en-US" dirty="0"/>
              <a:t>一个优秀的</a:t>
            </a:r>
            <a:r>
              <a:rPr lang="en-US" altLang="zh-CN" dirty="0"/>
              <a:t>C</a:t>
            </a:r>
            <a:r>
              <a:rPr lang="zh-CN" altLang="en-US" dirty="0"/>
              <a:t>语言工程师可以从事很多领域的开发</a:t>
            </a:r>
          </a:p>
        </p:txBody>
      </p:sp>
      <p:sp>
        <p:nvSpPr>
          <p:cNvPr id="3" name="内容占位符 2">
            <a:extLst>
              <a:ext uri="{FF2B5EF4-FFF2-40B4-BE49-F238E27FC236}">
                <a16:creationId xmlns:a16="http://schemas.microsoft.com/office/drawing/2014/main" id="{F3776BBA-AE96-D1BB-7FF8-A060AC714699}"/>
              </a:ext>
            </a:extLst>
          </p:cNvPr>
          <p:cNvSpPr>
            <a:spLocks noGrp="1"/>
          </p:cNvSpPr>
          <p:nvPr>
            <p:ph idx="1"/>
          </p:nvPr>
        </p:nvSpPr>
        <p:spPr/>
        <p:txBody>
          <a:bodyPr/>
          <a:lstStyle/>
          <a:p>
            <a:r>
              <a:rPr lang="zh-CN" altLang="en-US" dirty="0"/>
              <a:t>成为网络工程师</a:t>
            </a:r>
            <a:endParaRPr lang="en-US" altLang="zh-CN" dirty="0"/>
          </a:p>
          <a:p>
            <a:r>
              <a:rPr lang="zh-CN" altLang="en-US" dirty="0"/>
              <a:t>成为区块链工程师</a:t>
            </a:r>
            <a:endParaRPr lang="en-US" altLang="zh-CN" dirty="0"/>
          </a:p>
          <a:p>
            <a:r>
              <a:rPr lang="zh-CN" altLang="en-US" dirty="0"/>
              <a:t>成为嵌入式工程师</a:t>
            </a:r>
            <a:endParaRPr lang="en-US" altLang="zh-CN" dirty="0"/>
          </a:p>
          <a:p>
            <a:r>
              <a:rPr lang="zh-CN" altLang="en-US" dirty="0"/>
              <a:t>成为游戏开发工程师</a:t>
            </a:r>
            <a:endParaRPr lang="en-US" altLang="zh-CN" dirty="0"/>
          </a:p>
          <a:p>
            <a:r>
              <a:rPr lang="zh-CN" altLang="en-US" dirty="0"/>
              <a:t>成为服务器开发工程师</a:t>
            </a:r>
            <a:endParaRPr lang="en-US" altLang="zh-CN" dirty="0"/>
          </a:p>
          <a:p>
            <a:r>
              <a:rPr lang="zh-CN" altLang="en-US" dirty="0"/>
              <a:t>。。。。。。</a:t>
            </a:r>
            <a:endParaRPr lang="en-US" altLang="zh-CN" dirty="0"/>
          </a:p>
          <a:p>
            <a:r>
              <a:rPr lang="zh-CN" altLang="en-US" dirty="0"/>
              <a:t>你的未来由你自己书写！</a:t>
            </a:r>
          </a:p>
        </p:txBody>
      </p:sp>
    </p:spTree>
    <p:extLst>
      <p:ext uri="{BB962C8B-B14F-4D97-AF65-F5344CB8AC3E}">
        <p14:creationId xmlns:p14="http://schemas.microsoft.com/office/powerpoint/2010/main" val="1423672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24930-7575-4D6F-3C59-18334316F47F}"/>
              </a:ext>
            </a:extLst>
          </p:cNvPr>
          <p:cNvSpPr>
            <a:spLocks noGrp="1"/>
          </p:cNvSpPr>
          <p:nvPr>
            <p:ph type="title"/>
          </p:nvPr>
        </p:nvSpPr>
        <p:spPr/>
        <p:txBody>
          <a:bodyPr/>
          <a:lstStyle/>
          <a:p>
            <a:r>
              <a:rPr lang="en-US" altLang="zh-CN" dirty="0"/>
              <a:t>C</a:t>
            </a:r>
            <a:r>
              <a:rPr lang="zh-CN" altLang="en-US" dirty="0"/>
              <a:t>语言类工作的就业具有很大的灵活性</a:t>
            </a:r>
          </a:p>
        </p:txBody>
      </p:sp>
      <p:sp>
        <p:nvSpPr>
          <p:cNvPr id="3" name="内容占位符 2">
            <a:extLst>
              <a:ext uri="{FF2B5EF4-FFF2-40B4-BE49-F238E27FC236}">
                <a16:creationId xmlns:a16="http://schemas.microsoft.com/office/drawing/2014/main" id="{D117D750-58F7-D25E-0473-A7A82631647A}"/>
              </a:ext>
            </a:extLst>
          </p:cNvPr>
          <p:cNvSpPr>
            <a:spLocks noGrp="1"/>
          </p:cNvSpPr>
          <p:nvPr>
            <p:ph idx="1"/>
          </p:nvPr>
        </p:nvSpPr>
        <p:spPr/>
        <p:txBody>
          <a:bodyPr/>
          <a:lstStyle/>
          <a:p>
            <a:r>
              <a:rPr lang="zh-CN" altLang="en-US" dirty="0"/>
              <a:t>一方面：做</a:t>
            </a:r>
            <a:r>
              <a:rPr lang="en-US" altLang="zh-CN" dirty="0"/>
              <a:t>C</a:t>
            </a:r>
            <a:r>
              <a:rPr lang="zh-CN" altLang="en-US" dirty="0"/>
              <a:t>语言，主攻网络方向，游戏开发方向，服务器方向等等，你可以考虑大厂（腾讯，华为，阿里巴巴等等。尤其是腾讯和华为非常喜欢</a:t>
            </a:r>
            <a:r>
              <a:rPr lang="en-US" altLang="zh-CN" dirty="0"/>
              <a:t>C++</a:t>
            </a:r>
            <a:r>
              <a:rPr lang="zh-CN" altLang="en-US" dirty="0"/>
              <a:t>技术栈）。这为各位同学在一线城市，比如北上广深，奋斗打拼，打下了一个很好的基础。</a:t>
            </a:r>
            <a:endParaRPr lang="en-US" altLang="zh-CN" dirty="0"/>
          </a:p>
          <a:p>
            <a:r>
              <a:rPr lang="zh-CN" altLang="en-US" dirty="0"/>
              <a:t>另一方面：做嵌入式的开发，相对来说是一个“越老越吃香”的工作。而且这类工作很大程度上是在二线城市（比如西安，常州，郑州，成都，武汉等）。这样同学可以回家或者回离自己家乡比较近的城市工作。避免大城市的内卷和买房压力。</a:t>
            </a:r>
            <a:endParaRPr lang="en-US" altLang="zh-CN" dirty="0"/>
          </a:p>
          <a:p>
            <a:endParaRPr lang="zh-CN" altLang="en-US" dirty="0"/>
          </a:p>
        </p:txBody>
      </p:sp>
    </p:spTree>
    <p:extLst>
      <p:ext uri="{BB962C8B-B14F-4D97-AF65-F5344CB8AC3E}">
        <p14:creationId xmlns:p14="http://schemas.microsoft.com/office/powerpoint/2010/main" val="9735236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FA5B7-430B-9A79-ACFC-E93EDEA67E44}"/>
              </a:ext>
            </a:extLst>
          </p:cNvPr>
          <p:cNvSpPr>
            <a:spLocks noGrp="1"/>
          </p:cNvSpPr>
          <p:nvPr>
            <p:ph type="title"/>
          </p:nvPr>
        </p:nvSpPr>
        <p:spPr/>
        <p:txBody>
          <a:bodyPr/>
          <a:lstStyle/>
          <a:p>
            <a:r>
              <a:rPr lang="zh-CN" altLang="en-US" dirty="0"/>
              <a:t>高端工作</a:t>
            </a:r>
          </a:p>
        </p:txBody>
      </p:sp>
      <p:sp>
        <p:nvSpPr>
          <p:cNvPr id="3" name="内容占位符 2">
            <a:extLst>
              <a:ext uri="{FF2B5EF4-FFF2-40B4-BE49-F238E27FC236}">
                <a16:creationId xmlns:a16="http://schemas.microsoft.com/office/drawing/2014/main" id="{64C198F7-CFA2-8E08-1800-18A9701C7A82}"/>
              </a:ext>
            </a:extLst>
          </p:cNvPr>
          <p:cNvSpPr>
            <a:spLocks noGrp="1"/>
          </p:cNvSpPr>
          <p:nvPr>
            <p:ph idx="1"/>
          </p:nvPr>
        </p:nvSpPr>
        <p:spPr/>
        <p:txBody>
          <a:bodyPr/>
          <a:lstStyle/>
          <a:p>
            <a:r>
              <a:rPr lang="zh-CN" altLang="en-US" dirty="0"/>
              <a:t>现在，区块链行业的发展也催生了区块链工程师。区块链行业，更是可以完全实现</a:t>
            </a:r>
            <a:r>
              <a:rPr lang="en-US" altLang="zh-CN" dirty="0"/>
              <a:t>work from home</a:t>
            </a:r>
            <a:r>
              <a:rPr lang="zh-CN" altLang="en-US" dirty="0"/>
              <a:t>的。你可以在全球任何一个地方远程工作，拿国际水平的薪水。</a:t>
            </a:r>
            <a:endParaRPr lang="en-US" altLang="zh-CN" dirty="0"/>
          </a:p>
          <a:p>
            <a:r>
              <a:rPr lang="zh-CN" altLang="en-US" dirty="0"/>
              <a:t>另外，各种对冲基金公司，世界大厂，也有</a:t>
            </a:r>
            <a:r>
              <a:rPr lang="en-US" altLang="zh-CN" dirty="0"/>
              <a:t>C/C++</a:t>
            </a:r>
            <a:r>
              <a:rPr lang="zh-CN" altLang="en-US" dirty="0"/>
              <a:t>的需求。同学们也可以立志出海，走向国际。</a:t>
            </a:r>
          </a:p>
        </p:txBody>
      </p:sp>
    </p:spTree>
    <p:extLst>
      <p:ext uri="{BB962C8B-B14F-4D97-AF65-F5344CB8AC3E}">
        <p14:creationId xmlns:p14="http://schemas.microsoft.com/office/powerpoint/2010/main" val="23266711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6076CE-403F-5360-CA99-FA82A25D96D0}"/>
              </a:ext>
            </a:extLst>
          </p:cNvPr>
          <p:cNvSpPr>
            <a:spLocks noGrp="1"/>
          </p:cNvSpPr>
          <p:nvPr>
            <p:ph type="title"/>
          </p:nvPr>
        </p:nvSpPr>
        <p:spPr/>
        <p:txBody>
          <a:bodyPr/>
          <a:lstStyle/>
          <a:p>
            <a:r>
              <a:rPr lang="zh-CN" altLang="en-US" dirty="0"/>
              <a:t>比如：</a:t>
            </a:r>
          </a:p>
        </p:txBody>
      </p:sp>
      <p:sp>
        <p:nvSpPr>
          <p:cNvPr id="3" name="内容占位符 2">
            <a:extLst>
              <a:ext uri="{FF2B5EF4-FFF2-40B4-BE49-F238E27FC236}">
                <a16:creationId xmlns:a16="http://schemas.microsoft.com/office/drawing/2014/main" id="{1189F51E-2304-86F8-7B6B-2370629B844C}"/>
              </a:ext>
            </a:extLst>
          </p:cNvPr>
          <p:cNvSpPr>
            <a:spLocks noGrp="1"/>
          </p:cNvSpPr>
          <p:nvPr>
            <p:ph idx="1"/>
          </p:nvPr>
        </p:nvSpPr>
        <p:spPr>
          <a:xfrm>
            <a:off x="4855028" y="523081"/>
            <a:ext cx="6422571" cy="5811838"/>
          </a:xfrm>
        </p:spPr>
        <p:txBody>
          <a:bodyPr/>
          <a:lstStyle/>
          <a:p>
            <a:r>
              <a:rPr lang="zh-CN" altLang="en-US" dirty="0"/>
              <a:t>这个公司叫</a:t>
            </a:r>
            <a:r>
              <a:rPr lang="en-US" altLang="zh-CN" dirty="0" err="1"/>
              <a:t>optiver</a:t>
            </a:r>
            <a:r>
              <a:rPr lang="zh-CN" altLang="en-US" dirty="0"/>
              <a:t>，是世界上非常著名的对冲基金公司。总部在荷兰。</a:t>
            </a:r>
            <a:endParaRPr lang="en-US" altLang="zh-CN" dirty="0"/>
          </a:p>
          <a:p>
            <a:r>
              <a:rPr lang="zh-CN" altLang="en-US" dirty="0"/>
              <a:t>优秀的</a:t>
            </a:r>
            <a:r>
              <a:rPr lang="en-US" altLang="zh-CN" dirty="0"/>
              <a:t>C++</a:t>
            </a:r>
            <a:r>
              <a:rPr lang="zh-CN" altLang="en-US" dirty="0"/>
              <a:t>工程师，就可以实现这个水平的薪水。</a:t>
            </a:r>
            <a:endParaRPr lang="en-US" altLang="zh-CN" dirty="0"/>
          </a:p>
          <a:p>
            <a:r>
              <a:rPr lang="zh-CN" altLang="en-US" dirty="0"/>
              <a:t>另外：计算机是一个看本事的行业，学校有加成，但核心是看个人的技术水平！</a:t>
            </a:r>
            <a:endParaRPr lang="en-US" altLang="zh-CN" dirty="0"/>
          </a:p>
          <a:p>
            <a:r>
              <a:rPr lang="zh-CN" altLang="en-US" dirty="0"/>
              <a:t>比如</a:t>
            </a:r>
            <a:r>
              <a:rPr lang="en-US" altLang="zh-CN" dirty="0"/>
              <a:t>Brian</a:t>
            </a:r>
            <a:r>
              <a:rPr lang="zh-CN" altLang="en-US" dirty="0"/>
              <a:t>老师之前在某大厂的同事，有清华本科杜克博士，也有贵州大学的本科生</a:t>
            </a:r>
            <a:endParaRPr lang="en-US" altLang="zh-CN" dirty="0"/>
          </a:p>
          <a:p>
            <a:endParaRPr lang="zh-CN" altLang="en-US" dirty="0"/>
          </a:p>
        </p:txBody>
      </p:sp>
      <p:pic>
        <p:nvPicPr>
          <p:cNvPr id="5" name="图片 4">
            <a:extLst>
              <a:ext uri="{FF2B5EF4-FFF2-40B4-BE49-F238E27FC236}">
                <a16:creationId xmlns:a16="http://schemas.microsoft.com/office/drawing/2014/main" id="{3AC006FD-1041-4394-24B4-388676770E52}"/>
              </a:ext>
            </a:extLst>
          </p:cNvPr>
          <p:cNvPicPr>
            <a:picLocks noChangeAspect="1"/>
          </p:cNvPicPr>
          <p:nvPr/>
        </p:nvPicPr>
        <p:blipFill>
          <a:blip r:embed="rId2"/>
          <a:stretch>
            <a:fillRect/>
          </a:stretch>
        </p:blipFill>
        <p:spPr>
          <a:xfrm>
            <a:off x="838200" y="1936195"/>
            <a:ext cx="3626036" cy="3943553"/>
          </a:xfrm>
          <a:prstGeom prst="rect">
            <a:avLst/>
          </a:prstGeom>
        </p:spPr>
      </p:pic>
    </p:spTree>
    <p:extLst>
      <p:ext uri="{BB962C8B-B14F-4D97-AF65-F5344CB8AC3E}">
        <p14:creationId xmlns:p14="http://schemas.microsoft.com/office/powerpoint/2010/main" val="1611086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66311-AA32-9FE3-B8D5-D2052B04E33D}"/>
              </a:ext>
            </a:extLst>
          </p:cNvPr>
          <p:cNvSpPr>
            <a:spLocks noGrp="1"/>
          </p:cNvSpPr>
          <p:nvPr>
            <p:ph type="title"/>
          </p:nvPr>
        </p:nvSpPr>
        <p:spPr/>
        <p:txBody>
          <a:bodyPr/>
          <a:lstStyle/>
          <a:p>
            <a:r>
              <a:rPr lang="zh-CN" altLang="en-US" dirty="0"/>
              <a:t>什么是对冲基金</a:t>
            </a:r>
          </a:p>
        </p:txBody>
      </p:sp>
      <p:sp>
        <p:nvSpPr>
          <p:cNvPr id="3" name="内容占位符 2">
            <a:extLst>
              <a:ext uri="{FF2B5EF4-FFF2-40B4-BE49-F238E27FC236}">
                <a16:creationId xmlns:a16="http://schemas.microsoft.com/office/drawing/2014/main" id="{D0736AE8-4E38-2B73-08EF-AB810EF9E908}"/>
              </a:ext>
            </a:extLst>
          </p:cNvPr>
          <p:cNvSpPr>
            <a:spLocks noGrp="1"/>
          </p:cNvSpPr>
          <p:nvPr>
            <p:ph idx="1"/>
          </p:nvPr>
        </p:nvSpPr>
        <p:spPr/>
        <p:txBody>
          <a:bodyPr/>
          <a:lstStyle/>
          <a:p>
            <a:r>
              <a:rPr lang="zh-CN" altLang="en-US" dirty="0"/>
              <a:t>对冲基金（</a:t>
            </a:r>
            <a:r>
              <a:rPr lang="en-US" altLang="zh-CN" dirty="0"/>
              <a:t>Hedge Fund</a:t>
            </a:r>
            <a:r>
              <a:rPr lang="zh-CN" altLang="en-US" dirty="0"/>
              <a:t>），指采用对冲交易手段的基金，也称 避险基金或套期保值基金。 是指金融期货和金融期权等金融衍生工具与金融组织结合后以营利为目的的金融基金。它是投资基金 的一种形式，意为“ 风险对冲过的基金”。</a:t>
            </a:r>
            <a:endParaRPr lang="en-US" altLang="zh-CN" dirty="0"/>
          </a:p>
          <a:p>
            <a:r>
              <a:rPr lang="zh-CN" altLang="en-US" dirty="0"/>
              <a:t>其特点，就是大量的数学，计算机，人工智能等量化方法在金融中的应用。</a:t>
            </a:r>
          </a:p>
        </p:txBody>
      </p:sp>
    </p:spTree>
    <p:extLst>
      <p:ext uri="{BB962C8B-B14F-4D97-AF65-F5344CB8AC3E}">
        <p14:creationId xmlns:p14="http://schemas.microsoft.com/office/powerpoint/2010/main" val="3921205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CAAD5-2993-7E3A-0DFF-8AF859833118}"/>
              </a:ext>
            </a:extLst>
          </p:cNvPr>
          <p:cNvSpPr>
            <a:spLocks noGrp="1"/>
          </p:cNvSpPr>
          <p:nvPr>
            <p:ph type="title"/>
          </p:nvPr>
        </p:nvSpPr>
        <p:spPr/>
        <p:txBody>
          <a:bodyPr/>
          <a:lstStyle/>
          <a:p>
            <a:r>
              <a:rPr lang="zh-CN" altLang="en-US" dirty="0"/>
              <a:t>作为优秀的大学生：</a:t>
            </a:r>
          </a:p>
        </p:txBody>
      </p:sp>
      <p:sp>
        <p:nvSpPr>
          <p:cNvPr id="3" name="内容占位符 2">
            <a:extLst>
              <a:ext uri="{FF2B5EF4-FFF2-40B4-BE49-F238E27FC236}">
                <a16:creationId xmlns:a16="http://schemas.microsoft.com/office/drawing/2014/main" id="{016EC93A-E733-128B-9A2F-4AF4159E38EC}"/>
              </a:ext>
            </a:extLst>
          </p:cNvPr>
          <p:cNvSpPr>
            <a:spLocks noGrp="1"/>
          </p:cNvSpPr>
          <p:nvPr>
            <p:ph idx="1"/>
          </p:nvPr>
        </p:nvSpPr>
        <p:spPr/>
        <p:txBody>
          <a:bodyPr/>
          <a:lstStyle/>
          <a:p>
            <a:r>
              <a:rPr lang="zh-CN" altLang="en-US" dirty="0"/>
              <a:t>各位同学除了要实现个人的价值，个人的抱负，也要有家国情怀，懂得“名校学生应该自觉的加入社会建设，国家进步的洪流。”</a:t>
            </a:r>
            <a:endParaRPr lang="en-US" altLang="zh-CN" dirty="0"/>
          </a:p>
          <a:p>
            <a:r>
              <a:rPr lang="en-US" altLang="zh-CN" dirty="0"/>
              <a:t>C/C++</a:t>
            </a:r>
            <a:r>
              <a:rPr lang="zh-CN" altLang="en-US" dirty="0"/>
              <a:t>语言与许多目前我们国家科技建设，经济建设，国防安全，国家安全相关的项目，息息相关。</a:t>
            </a:r>
            <a:endParaRPr lang="en-US" altLang="zh-CN" dirty="0"/>
          </a:p>
          <a:p>
            <a:r>
              <a:rPr lang="zh-CN" altLang="en-US" dirty="0"/>
              <a:t>我们既要追求个人价值的实现，也要推动社会的进步。事实上这两者对于我们来说，息息相关。</a:t>
            </a:r>
            <a:endParaRPr lang="en-US" altLang="zh-CN" dirty="0"/>
          </a:p>
          <a:p>
            <a:r>
              <a:rPr lang="zh-CN" altLang="en-US" dirty="0"/>
              <a:t>“无尽的远方与无尽的人，都与我们有关。”</a:t>
            </a:r>
          </a:p>
        </p:txBody>
      </p:sp>
    </p:spTree>
    <p:extLst>
      <p:ext uri="{BB962C8B-B14F-4D97-AF65-F5344CB8AC3E}">
        <p14:creationId xmlns:p14="http://schemas.microsoft.com/office/powerpoint/2010/main" val="3036995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5D29F-510C-AE62-4E28-F8B64B99F389}"/>
              </a:ext>
            </a:extLst>
          </p:cNvPr>
          <p:cNvSpPr>
            <a:spLocks noGrp="1"/>
          </p:cNvSpPr>
          <p:nvPr>
            <p:ph type="title"/>
          </p:nvPr>
        </p:nvSpPr>
        <p:spPr/>
        <p:txBody>
          <a:bodyPr/>
          <a:lstStyle/>
          <a:p>
            <a:r>
              <a:rPr lang="en-US" altLang="zh-CN" dirty="0"/>
              <a:t>C</a:t>
            </a:r>
            <a:r>
              <a:rPr lang="zh-CN" altLang="en-US" dirty="0"/>
              <a:t>语言可以在这些科学与工程项目中得到很深入的应用</a:t>
            </a:r>
          </a:p>
        </p:txBody>
      </p:sp>
      <p:sp>
        <p:nvSpPr>
          <p:cNvPr id="3" name="内容占位符 2">
            <a:extLst>
              <a:ext uri="{FF2B5EF4-FFF2-40B4-BE49-F238E27FC236}">
                <a16:creationId xmlns:a16="http://schemas.microsoft.com/office/drawing/2014/main" id="{C639024E-053C-809E-D365-EAD79AFBBA09}"/>
              </a:ext>
            </a:extLst>
          </p:cNvPr>
          <p:cNvSpPr>
            <a:spLocks noGrp="1"/>
          </p:cNvSpPr>
          <p:nvPr>
            <p:ph idx="1"/>
          </p:nvPr>
        </p:nvSpPr>
        <p:spPr>
          <a:xfrm>
            <a:off x="838200" y="1690688"/>
            <a:ext cx="11092543" cy="3900261"/>
          </a:xfrm>
        </p:spPr>
        <p:txBody>
          <a:bodyPr/>
          <a:lstStyle/>
          <a:p>
            <a:r>
              <a:rPr lang="zh-CN" altLang="en-US" dirty="0"/>
              <a:t>遥感</a:t>
            </a:r>
            <a:endParaRPr lang="en-US" altLang="zh-CN" dirty="0"/>
          </a:p>
          <a:p>
            <a:r>
              <a:rPr lang="zh-CN" altLang="en-US" dirty="0"/>
              <a:t>卫星通信</a:t>
            </a:r>
            <a:endParaRPr lang="en-US" altLang="zh-CN" dirty="0"/>
          </a:p>
          <a:p>
            <a:r>
              <a:rPr lang="zh-CN" altLang="en-US" dirty="0"/>
              <a:t>芯片设计与开发</a:t>
            </a:r>
            <a:endParaRPr lang="en-US" altLang="zh-CN" dirty="0"/>
          </a:p>
          <a:p>
            <a:r>
              <a:rPr lang="zh-CN" altLang="en-US" dirty="0"/>
              <a:t>高性能计算</a:t>
            </a:r>
            <a:endParaRPr lang="en-US" altLang="zh-CN" dirty="0"/>
          </a:p>
          <a:p>
            <a:r>
              <a:rPr lang="zh-CN" altLang="en-US" dirty="0"/>
              <a:t>数字图像处理</a:t>
            </a:r>
            <a:endParaRPr lang="en-US" altLang="zh-CN" dirty="0"/>
          </a:p>
          <a:p>
            <a:r>
              <a:rPr lang="zh-CN" altLang="en-US" dirty="0"/>
              <a:t>深度学习</a:t>
            </a:r>
            <a:endParaRPr lang="en-US" altLang="zh-CN" dirty="0"/>
          </a:p>
          <a:p>
            <a:r>
              <a:rPr lang="zh-CN" altLang="en-US" dirty="0"/>
              <a:t>。。。。。。</a:t>
            </a:r>
            <a:endParaRPr lang="en-US" altLang="zh-CN" dirty="0"/>
          </a:p>
          <a:p>
            <a:endParaRPr lang="en-US" altLang="zh-CN" dirty="0"/>
          </a:p>
          <a:p>
            <a:r>
              <a:rPr lang="en-US" altLang="zh-CN" dirty="0"/>
              <a:t>C</a:t>
            </a:r>
            <a:r>
              <a:rPr lang="zh-CN" altLang="en-US" dirty="0"/>
              <a:t>语言在以上领域的研究里，都有很大的应用。如果你要成为一个好的研究者，就需要掌握好</a:t>
            </a:r>
            <a:r>
              <a:rPr lang="en-US" altLang="zh-CN" dirty="0"/>
              <a:t>C</a:t>
            </a:r>
            <a:r>
              <a:rPr lang="zh-CN" altLang="en-US" dirty="0"/>
              <a:t>语言这个基础工具</a:t>
            </a:r>
            <a:endParaRPr lang="en-US" altLang="zh-CN" dirty="0"/>
          </a:p>
          <a:p>
            <a:endParaRPr lang="zh-CN" altLang="en-US" dirty="0"/>
          </a:p>
        </p:txBody>
      </p:sp>
    </p:spTree>
    <p:extLst>
      <p:ext uri="{BB962C8B-B14F-4D97-AF65-F5344CB8AC3E}">
        <p14:creationId xmlns:p14="http://schemas.microsoft.com/office/powerpoint/2010/main" val="2711545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7FFE0B-FC43-624A-D0EB-4FECB4B6D3E1}"/>
              </a:ext>
            </a:extLst>
          </p:cNvPr>
          <p:cNvSpPr>
            <a:spLocks noGrp="1"/>
          </p:cNvSpPr>
          <p:nvPr>
            <p:ph type="title"/>
          </p:nvPr>
        </p:nvSpPr>
        <p:spPr/>
        <p:txBody>
          <a:bodyPr/>
          <a:lstStyle/>
          <a:p>
            <a:r>
              <a:rPr lang="zh-CN" altLang="en-US" dirty="0"/>
              <a:t>有朝一日</a:t>
            </a:r>
          </a:p>
        </p:txBody>
      </p:sp>
      <p:sp>
        <p:nvSpPr>
          <p:cNvPr id="3" name="内容占位符 2">
            <a:extLst>
              <a:ext uri="{FF2B5EF4-FFF2-40B4-BE49-F238E27FC236}">
                <a16:creationId xmlns:a16="http://schemas.microsoft.com/office/drawing/2014/main" id="{7FB2154E-E177-75DA-1B20-D63227347D00}"/>
              </a:ext>
            </a:extLst>
          </p:cNvPr>
          <p:cNvSpPr>
            <a:spLocks noGrp="1"/>
          </p:cNvSpPr>
          <p:nvPr>
            <p:ph idx="1"/>
          </p:nvPr>
        </p:nvSpPr>
        <p:spPr/>
        <p:txBody>
          <a:bodyPr/>
          <a:lstStyle/>
          <a:p>
            <a:r>
              <a:rPr lang="zh-CN" altLang="en-US" dirty="0"/>
              <a:t>你们会用</a:t>
            </a:r>
            <a:r>
              <a:rPr lang="en-US" altLang="zh-CN" dirty="0"/>
              <a:t>C</a:t>
            </a:r>
            <a:r>
              <a:rPr lang="zh-CN" altLang="en-US" dirty="0"/>
              <a:t>语言写出中国人自己的人工智能芯片</a:t>
            </a:r>
            <a:endParaRPr lang="en-US" altLang="zh-CN" dirty="0"/>
          </a:p>
          <a:p>
            <a:r>
              <a:rPr lang="zh-CN" altLang="en-US" dirty="0"/>
              <a:t>你们会用</a:t>
            </a:r>
            <a:r>
              <a:rPr lang="en-US" altLang="zh-CN" dirty="0"/>
              <a:t>C</a:t>
            </a:r>
            <a:r>
              <a:rPr lang="zh-CN" altLang="en-US" dirty="0"/>
              <a:t>语言破解量子通信的奥秘</a:t>
            </a:r>
            <a:endParaRPr lang="en-US" altLang="zh-CN" dirty="0"/>
          </a:p>
          <a:p>
            <a:r>
              <a:rPr lang="zh-CN" altLang="en-US" dirty="0"/>
              <a:t>你们会成为下一个超级独角兽的合伙人</a:t>
            </a:r>
            <a:endParaRPr lang="en-US" altLang="zh-CN" dirty="0"/>
          </a:p>
          <a:p>
            <a:r>
              <a:rPr lang="zh-CN" altLang="en-US" dirty="0"/>
              <a:t>你们会成为年薪百万的高级工程师</a:t>
            </a:r>
            <a:endParaRPr lang="en-US" altLang="zh-CN" dirty="0"/>
          </a:p>
          <a:p>
            <a:endParaRPr lang="en-US" altLang="zh-CN" dirty="0"/>
          </a:p>
          <a:p>
            <a:r>
              <a:rPr lang="zh-CN" altLang="en-US" dirty="0"/>
              <a:t>“教育不是把桶装满，而是把火点燃。”</a:t>
            </a:r>
            <a:r>
              <a:rPr lang="en-US" altLang="zh-CN" dirty="0"/>
              <a:t>——</a:t>
            </a:r>
            <a:r>
              <a:rPr lang="zh-CN" altLang="en-US" dirty="0"/>
              <a:t>苏格拉底</a:t>
            </a:r>
            <a:endParaRPr lang="en-US" altLang="zh-CN" dirty="0"/>
          </a:p>
          <a:p>
            <a:r>
              <a:rPr lang="zh-CN" altLang="en-US" dirty="0"/>
              <a:t>“愿你们心中的烈火，熊熊不息。”</a:t>
            </a:r>
          </a:p>
        </p:txBody>
      </p:sp>
    </p:spTree>
    <p:extLst>
      <p:ext uri="{BB962C8B-B14F-4D97-AF65-F5344CB8AC3E}">
        <p14:creationId xmlns:p14="http://schemas.microsoft.com/office/powerpoint/2010/main" val="2513217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2B2B4-64EC-9636-27E1-C329CD51BE14}"/>
              </a:ext>
            </a:extLst>
          </p:cNvPr>
          <p:cNvSpPr>
            <a:spLocks noGrp="1"/>
          </p:cNvSpPr>
          <p:nvPr>
            <p:ph type="title"/>
          </p:nvPr>
        </p:nvSpPr>
        <p:spPr/>
        <p:txBody>
          <a:bodyPr/>
          <a:lstStyle/>
          <a:p>
            <a:r>
              <a:rPr lang="zh-CN" altLang="en-US" dirty="0"/>
              <a:t>千里之行，始于足下</a:t>
            </a:r>
          </a:p>
        </p:txBody>
      </p:sp>
      <p:pic>
        <p:nvPicPr>
          <p:cNvPr id="1026" name="Picture 2" descr="千里之行始于足下 的图像结果">
            <a:extLst>
              <a:ext uri="{FF2B5EF4-FFF2-40B4-BE49-F238E27FC236}">
                <a16:creationId xmlns:a16="http://schemas.microsoft.com/office/drawing/2014/main" id="{F8BFB676-5A65-136C-99DC-B3CB91589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570" y="1488168"/>
            <a:ext cx="7750629" cy="4640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368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4" name="椭圆 73"/>
          <p:cNvSpPr/>
          <p:nvPr/>
        </p:nvSpPr>
        <p:spPr>
          <a:xfrm flipH="1">
            <a:off x="-1825128" y="-2563194"/>
            <a:ext cx="8704302" cy="8704302"/>
          </a:xfrm>
          <a:prstGeom prst="ellipse">
            <a:avLst/>
          </a:prstGeom>
          <a:noFill/>
          <a:ln>
            <a:solidFill>
              <a:srgbClr val="3E5C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文本框 61"/>
          <p:cNvSpPr txBox="1"/>
          <p:nvPr/>
        </p:nvSpPr>
        <p:spPr>
          <a:xfrm>
            <a:off x="5124350" y="695260"/>
            <a:ext cx="2506152" cy="606586"/>
          </a:xfrm>
          <a:prstGeom prst="rect">
            <a:avLst/>
          </a:prstGeom>
          <a:solidFill>
            <a:srgbClr val="FCFCFC"/>
          </a:solidFill>
        </p:spPr>
        <p:txBody>
          <a:bodyPr wrap="square" lIns="91440" tIns="56520" rIns="91440" bIns="5652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3C5A9C"/>
                </a:solidFill>
                <a:effectLst/>
                <a:uLnTx/>
                <a:uFillTx/>
                <a:cs typeface="+mn-ea"/>
                <a:sym typeface="+mn-lt"/>
              </a:rPr>
              <a:t>CONTENTS</a:t>
            </a:r>
          </a:p>
        </p:txBody>
      </p:sp>
      <p:sp>
        <p:nvSpPr>
          <p:cNvPr id="24" name="椭圆 23"/>
          <p:cNvSpPr/>
          <p:nvPr/>
        </p:nvSpPr>
        <p:spPr>
          <a:xfrm>
            <a:off x="6412230" y="1684020"/>
            <a:ext cx="833120" cy="833120"/>
          </a:xfrm>
          <a:prstGeom prst="ellipse">
            <a:avLst/>
          </a:prstGeom>
          <a:solidFill>
            <a:schemeClr val="bg1"/>
          </a:solidFill>
          <a:ln w="28575">
            <a:solidFill>
              <a:srgbClr val="3C5A9C"/>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white"/>
              </a:solidFill>
              <a:cs typeface="+mn-ea"/>
              <a:sym typeface="+mn-lt"/>
            </a:endParaRPr>
          </a:p>
        </p:txBody>
      </p:sp>
      <p:sp>
        <p:nvSpPr>
          <p:cNvPr id="47" name="椭圆 46"/>
          <p:cNvSpPr/>
          <p:nvPr/>
        </p:nvSpPr>
        <p:spPr>
          <a:xfrm>
            <a:off x="6137910" y="2830195"/>
            <a:ext cx="833120" cy="833120"/>
          </a:xfrm>
          <a:prstGeom prst="ellipse">
            <a:avLst/>
          </a:prstGeom>
          <a:solidFill>
            <a:schemeClr val="bg1"/>
          </a:solidFill>
          <a:ln w="28575">
            <a:solidFill>
              <a:srgbClr val="3C5A9C"/>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sp>
        <p:nvSpPr>
          <p:cNvPr id="52" name="椭圆 51"/>
          <p:cNvSpPr/>
          <p:nvPr/>
        </p:nvSpPr>
        <p:spPr>
          <a:xfrm>
            <a:off x="5640705" y="3872865"/>
            <a:ext cx="833120" cy="833120"/>
          </a:xfrm>
          <a:prstGeom prst="ellipse">
            <a:avLst/>
          </a:prstGeom>
          <a:solidFill>
            <a:schemeClr val="bg1"/>
          </a:solidFill>
          <a:ln w="28575">
            <a:solidFill>
              <a:srgbClr val="3C5A9C"/>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grpSp>
        <p:nvGrpSpPr>
          <p:cNvPr id="2" name="组合 1"/>
          <p:cNvGrpSpPr/>
          <p:nvPr/>
        </p:nvGrpSpPr>
        <p:grpSpPr>
          <a:xfrm>
            <a:off x="-4259903" y="-3155353"/>
            <a:ext cx="8202554" cy="8202554"/>
            <a:chOff x="-4284668" y="-3155353"/>
            <a:chExt cx="8202554" cy="8202554"/>
          </a:xfrm>
        </p:grpSpPr>
        <p:sp>
          <p:nvSpPr>
            <p:cNvPr id="11" name="椭圆 10"/>
            <p:cNvSpPr/>
            <p:nvPr/>
          </p:nvSpPr>
          <p:spPr>
            <a:xfrm flipH="1">
              <a:off x="-4284668" y="-3155353"/>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p:cNvSpPr/>
            <p:nvPr/>
          </p:nvSpPr>
          <p:spPr>
            <a:xfrm rot="21305017" flipH="1">
              <a:off x="-2523111" y="-1689159"/>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p:cNvSpPr/>
            <p:nvPr/>
          </p:nvSpPr>
          <p:spPr>
            <a:xfrm flipH="1">
              <a:off x="-3524219" y="-2394904"/>
              <a:ext cx="6681656" cy="6681656"/>
            </a:xfrm>
            <a:prstGeom prst="ellipse">
              <a:avLst/>
            </a:prstGeom>
            <a:solidFill>
              <a:srgbClr val="3C5A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8" name="图片 7" descr="图片包含 游戏机, 乐高, 玩具&#10;&#10;描述已自动生成"/>
          <p:cNvPicPr>
            <a:picLocks noChangeAspect="1"/>
          </p:cNvPicPr>
          <p:nvPr/>
        </p:nvPicPr>
        <p:blipFill rotWithShape="1">
          <a:blip r:embed="rId3">
            <a:extLst>
              <a:ext uri="{28A0092B-C50C-407E-A947-70E740481C1C}">
                <a14:useLocalDpi xmlns:a14="http://schemas.microsoft.com/office/drawing/2010/main" val="0"/>
              </a:ext>
            </a:extLst>
          </a:blip>
          <a:srcRect l="35457" t="22444" r="4045" b="6223"/>
          <a:stretch>
            <a:fillRect/>
          </a:stretch>
        </p:blipFill>
        <p:spPr>
          <a:xfrm flipH="1">
            <a:off x="297939" y="516350"/>
            <a:ext cx="5182876" cy="4321308"/>
          </a:xfrm>
          <a:prstGeom prst="rect">
            <a:avLst/>
          </a:prstGeom>
        </p:spPr>
      </p:pic>
      <p:sp>
        <p:nvSpPr>
          <p:cNvPr id="30" name="Freeform 137"/>
          <p:cNvSpPr>
            <a:spLocks noEditPoints="1"/>
          </p:cNvSpPr>
          <p:nvPr/>
        </p:nvSpPr>
        <p:spPr bwMode="auto">
          <a:xfrm>
            <a:off x="6628765" y="1906270"/>
            <a:ext cx="399415" cy="366395"/>
          </a:xfrm>
          <a:custGeom>
            <a:avLst/>
            <a:gdLst>
              <a:gd name="T0" fmla="*/ 9978 w 10065"/>
              <a:gd name="T1" fmla="*/ 2876 h 9225"/>
              <a:gd name="T2" fmla="*/ 7865 w 10065"/>
              <a:gd name="T3" fmla="*/ 8963 h 9225"/>
              <a:gd name="T4" fmla="*/ 1589 w 10065"/>
              <a:gd name="T5" fmla="*/ 9225 h 9225"/>
              <a:gd name="T6" fmla="*/ 100 w 10065"/>
              <a:gd name="T7" fmla="*/ 8113 h 9225"/>
              <a:gd name="T8" fmla="*/ 105 w 10065"/>
              <a:gd name="T9" fmla="*/ 7190 h 9225"/>
              <a:gd name="T10" fmla="*/ 111 w 10065"/>
              <a:gd name="T11" fmla="*/ 6838 h 9225"/>
              <a:gd name="T12" fmla="*/ 141 w 10065"/>
              <a:gd name="T13" fmla="*/ 6595 h 9225"/>
              <a:gd name="T14" fmla="*/ 339 w 10065"/>
              <a:gd name="T15" fmla="*/ 6312 h 9225"/>
              <a:gd name="T16" fmla="*/ 789 w 10065"/>
              <a:gd name="T17" fmla="*/ 5212 h 9225"/>
              <a:gd name="T18" fmla="*/ 789 w 10065"/>
              <a:gd name="T19" fmla="*/ 4865 h 9225"/>
              <a:gd name="T20" fmla="*/ 994 w 10065"/>
              <a:gd name="T21" fmla="*/ 4560 h 9225"/>
              <a:gd name="T22" fmla="*/ 1396 w 10065"/>
              <a:gd name="T23" fmla="*/ 3467 h 9225"/>
              <a:gd name="T24" fmla="*/ 1384 w 10065"/>
              <a:gd name="T25" fmla="*/ 3107 h 9225"/>
              <a:gd name="T26" fmla="*/ 1649 w 10065"/>
              <a:gd name="T27" fmla="*/ 2788 h 9225"/>
              <a:gd name="T28" fmla="*/ 2069 w 10065"/>
              <a:gd name="T29" fmla="*/ 1701 h 9225"/>
              <a:gd name="T30" fmla="*/ 2039 w 10065"/>
              <a:gd name="T31" fmla="*/ 1390 h 9225"/>
              <a:gd name="T32" fmla="*/ 2201 w 10065"/>
              <a:gd name="T33" fmla="*/ 1143 h 9225"/>
              <a:gd name="T34" fmla="*/ 2403 w 10065"/>
              <a:gd name="T35" fmla="*/ 833 h 9225"/>
              <a:gd name="T36" fmla="*/ 2589 w 10065"/>
              <a:gd name="T37" fmla="*/ 407 h 9225"/>
              <a:gd name="T38" fmla="*/ 2865 w 10065"/>
              <a:gd name="T39" fmla="*/ 73 h 9225"/>
              <a:gd name="T40" fmla="*/ 3366 w 10065"/>
              <a:gd name="T41" fmla="*/ 36 h 9225"/>
              <a:gd name="T42" fmla="*/ 3666 w 10065"/>
              <a:gd name="T43" fmla="*/ 0 h 9225"/>
              <a:gd name="T44" fmla="*/ 8922 w 10065"/>
              <a:gd name="T45" fmla="*/ 336 h 9225"/>
              <a:gd name="T46" fmla="*/ 7384 w 10065"/>
              <a:gd name="T47" fmla="*/ 6558 h 9225"/>
              <a:gd name="T48" fmla="*/ 6183 w 10065"/>
              <a:gd name="T49" fmla="*/ 7688 h 9225"/>
              <a:gd name="T50" fmla="*/ 734 w 10065"/>
              <a:gd name="T51" fmla="*/ 7778 h 9225"/>
              <a:gd name="T52" fmla="*/ 1593 w 10065"/>
              <a:gd name="T53" fmla="*/ 8456 h 9225"/>
              <a:gd name="T54" fmla="*/ 7473 w 10065"/>
              <a:gd name="T55" fmla="*/ 8362 h 9225"/>
              <a:gd name="T56" fmla="*/ 9484 w 10065"/>
              <a:gd name="T57" fmla="*/ 2186 h 9225"/>
              <a:gd name="T58" fmla="*/ 9869 w 10065"/>
              <a:gd name="T59" fmla="*/ 2102 h 9225"/>
              <a:gd name="T60" fmla="*/ 2994 w 10065"/>
              <a:gd name="T61" fmla="*/ 3787 h 9225"/>
              <a:gd name="T62" fmla="*/ 6765 w 10065"/>
              <a:gd name="T63" fmla="*/ 3843 h 9225"/>
              <a:gd name="T64" fmla="*/ 7017 w 10065"/>
              <a:gd name="T65" fmla="*/ 3652 h 9225"/>
              <a:gd name="T66" fmla="*/ 7130 w 10065"/>
              <a:gd name="T67" fmla="*/ 3133 h 9225"/>
              <a:gd name="T68" fmla="*/ 3359 w 10065"/>
              <a:gd name="T69" fmla="*/ 3077 h 9225"/>
              <a:gd name="T70" fmla="*/ 3108 w 10065"/>
              <a:gd name="T71" fmla="*/ 3268 h 9225"/>
              <a:gd name="T72" fmla="*/ 3479 w 10065"/>
              <a:gd name="T73" fmla="*/ 2113 h 9225"/>
              <a:gd name="T74" fmla="*/ 3612 w 10065"/>
              <a:gd name="T75" fmla="*/ 2305 h 9225"/>
              <a:gd name="T76" fmla="*/ 7415 w 10065"/>
              <a:gd name="T77" fmla="*/ 2248 h 9225"/>
              <a:gd name="T78" fmla="*/ 7640 w 10065"/>
              <a:gd name="T79" fmla="*/ 1730 h 9225"/>
              <a:gd name="T80" fmla="*/ 7508 w 10065"/>
              <a:gd name="T81" fmla="*/ 1538 h 9225"/>
              <a:gd name="T82" fmla="*/ 3705 w 10065"/>
              <a:gd name="T83" fmla="*/ 1595 h 9225"/>
              <a:gd name="T84" fmla="*/ 3479 w 10065"/>
              <a:gd name="T85" fmla="*/ 2113 h 9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65" h="9225">
                <a:moveTo>
                  <a:pt x="9869" y="2102"/>
                </a:moveTo>
                <a:cubicBezTo>
                  <a:pt x="10029" y="2331"/>
                  <a:pt x="10065" y="2588"/>
                  <a:pt x="9978" y="2876"/>
                </a:cubicBezTo>
                <a:lnTo>
                  <a:pt x="8325" y="8318"/>
                </a:lnTo>
                <a:cubicBezTo>
                  <a:pt x="8249" y="8575"/>
                  <a:pt x="8095" y="8790"/>
                  <a:pt x="7865" y="8963"/>
                </a:cubicBezTo>
                <a:cubicBezTo>
                  <a:pt x="7637" y="9137"/>
                  <a:pt x="7392" y="9225"/>
                  <a:pt x="7130" y="9225"/>
                </a:cubicBezTo>
                <a:lnTo>
                  <a:pt x="1589" y="9225"/>
                </a:lnTo>
                <a:cubicBezTo>
                  <a:pt x="1280" y="9225"/>
                  <a:pt x="984" y="9117"/>
                  <a:pt x="698" y="8903"/>
                </a:cubicBezTo>
                <a:cubicBezTo>
                  <a:pt x="411" y="8688"/>
                  <a:pt x="213" y="8426"/>
                  <a:pt x="100" y="8113"/>
                </a:cubicBezTo>
                <a:cubicBezTo>
                  <a:pt x="4" y="7846"/>
                  <a:pt x="0" y="7591"/>
                  <a:pt x="88" y="7351"/>
                </a:cubicBezTo>
                <a:cubicBezTo>
                  <a:pt x="88" y="7335"/>
                  <a:pt x="94" y="7281"/>
                  <a:pt x="105" y="7190"/>
                </a:cubicBezTo>
                <a:cubicBezTo>
                  <a:pt x="118" y="7097"/>
                  <a:pt x="125" y="7024"/>
                  <a:pt x="129" y="6967"/>
                </a:cubicBezTo>
                <a:cubicBezTo>
                  <a:pt x="133" y="6936"/>
                  <a:pt x="126" y="6892"/>
                  <a:pt x="111" y="6838"/>
                </a:cubicBezTo>
                <a:cubicBezTo>
                  <a:pt x="95" y="6785"/>
                  <a:pt x="90" y="6745"/>
                  <a:pt x="94" y="6721"/>
                </a:cubicBezTo>
                <a:cubicBezTo>
                  <a:pt x="101" y="6677"/>
                  <a:pt x="118" y="6635"/>
                  <a:pt x="141" y="6595"/>
                </a:cubicBezTo>
                <a:cubicBezTo>
                  <a:pt x="165" y="6555"/>
                  <a:pt x="198" y="6507"/>
                  <a:pt x="240" y="6453"/>
                </a:cubicBezTo>
                <a:cubicBezTo>
                  <a:pt x="282" y="6400"/>
                  <a:pt x="315" y="6352"/>
                  <a:pt x="339" y="6312"/>
                </a:cubicBezTo>
                <a:cubicBezTo>
                  <a:pt x="432" y="6161"/>
                  <a:pt x="521" y="5977"/>
                  <a:pt x="609" y="5762"/>
                </a:cubicBezTo>
                <a:cubicBezTo>
                  <a:pt x="697" y="5547"/>
                  <a:pt x="757" y="5365"/>
                  <a:pt x="789" y="5212"/>
                </a:cubicBezTo>
                <a:cubicBezTo>
                  <a:pt x="802" y="5172"/>
                  <a:pt x="802" y="5112"/>
                  <a:pt x="791" y="5032"/>
                </a:cubicBezTo>
                <a:cubicBezTo>
                  <a:pt x="781" y="4952"/>
                  <a:pt x="780" y="4896"/>
                  <a:pt x="789" y="4865"/>
                </a:cubicBezTo>
                <a:cubicBezTo>
                  <a:pt x="802" y="4821"/>
                  <a:pt x="834" y="4765"/>
                  <a:pt x="891" y="4697"/>
                </a:cubicBezTo>
                <a:cubicBezTo>
                  <a:pt x="947" y="4628"/>
                  <a:pt x="981" y="4583"/>
                  <a:pt x="994" y="4560"/>
                </a:cubicBezTo>
                <a:cubicBezTo>
                  <a:pt x="1079" y="4416"/>
                  <a:pt x="1161" y="4231"/>
                  <a:pt x="1246" y="4007"/>
                </a:cubicBezTo>
                <a:cubicBezTo>
                  <a:pt x="1331" y="3783"/>
                  <a:pt x="1380" y="3603"/>
                  <a:pt x="1396" y="3467"/>
                </a:cubicBezTo>
                <a:cubicBezTo>
                  <a:pt x="1400" y="3431"/>
                  <a:pt x="1395" y="3367"/>
                  <a:pt x="1381" y="3275"/>
                </a:cubicBezTo>
                <a:cubicBezTo>
                  <a:pt x="1368" y="3182"/>
                  <a:pt x="1369" y="3127"/>
                  <a:pt x="1384" y="3107"/>
                </a:cubicBezTo>
                <a:cubicBezTo>
                  <a:pt x="1400" y="3056"/>
                  <a:pt x="1445" y="2993"/>
                  <a:pt x="1516" y="2923"/>
                </a:cubicBezTo>
                <a:cubicBezTo>
                  <a:pt x="1589" y="2853"/>
                  <a:pt x="1633" y="2808"/>
                  <a:pt x="1649" y="2788"/>
                </a:cubicBezTo>
                <a:cubicBezTo>
                  <a:pt x="1725" y="2685"/>
                  <a:pt x="1810" y="2516"/>
                  <a:pt x="1904" y="2281"/>
                </a:cubicBezTo>
                <a:cubicBezTo>
                  <a:pt x="1998" y="2047"/>
                  <a:pt x="2053" y="1853"/>
                  <a:pt x="2069" y="1701"/>
                </a:cubicBezTo>
                <a:cubicBezTo>
                  <a:pt x="2073" y="1670"/>
                  <a:pt x="2066" y="1617"/>
                  <a:pt x="2051" y="1548"/>
                </a:cubicBezTo>
                <a:cubicBezTo>
                  <a:pt x="2035" y="1478"/>
                  <a:pt x="2031" y="1426"/>
                  <a:pt x="2039" y="1390"/>
                </a:cubicBezTo>
                <a:cubicBezTo>
                  <a:pt x="2046" y="1358"/>
                  <a:pt x="2065" y="1321"/>
                  <a:pt x="2093" y="1281"/>
                </a:cubicBezTo>
                <a:cubicBezTo>
                  <a:pt x="2120" y="1241"/>
                  <a:pt x="2158" y="1195"/>
                  <a:pt x="2201" y="1143"/>
                </a:cubicBezTo>
                <a:cubicBezTo>
                  <a:pt x="2245" y="1092"/>
                  <a:pt x="2280" y="1050"/>
                  <a:pt x="2304" y="1017"/>
                </a:cubicBezTo>
                <a:cubicBezTo>
                  <a:pt x="2335" y="970"/>
                  <a:pt x="2369" y="908"/>
                  <a:pt x="2403" y="833"/>
                </a:cubicBezTo>
                <a:cubicBezTo>
                  <a:pt x="2436" y="758"/>
                  <a:pt x="2468" y="690"/>
                  <a:pt x="2493" y="623"/>
                </a:cubicBezTo>
                <a:cubicBezTo>
                  <a:pt x="2519" y="557"/>
                  <a:pt x="2550" y="486"/>
                  <a:pt x="2589" y="407"/>
                </a:cubicBezTo>
                <a:cubicBezTo>
                  <a:pt x="2626" y="328"/>
                  <a:pt x="2666" y="266"/>
                  <a:pt x="2706" y="215"/>
                </a:cubicBezTo>
                <a:cubicBezTo>
                  <a:pt x="2746" y="165"/>
                  <a:pt x="2800" y="117"/>
                  <a:pt x="2865" y="73"/>
                </a:cubicBezTo>
                <a:cubicBezTo>
                  <a:pt x="2930" y="30"/>
                  <a:pt x="3003" y="6"/>
                  <a:pt x="3081" y="3"/>
                </a:cubicBezTo>
                <a:cubicBezTo>
                  <a:pt x="3160" y="1"/>
                  <a:pt x="3254" y="12"/>
                  <a:pt x="3366" y="36"/>
                </a:cubicBezTo>
                <a:lnTo>
                  <a:pt x="3360" y="53"/>
                </a:lnTo>
                <a:cubicBezTo>
                  <a:pt x="3511" y="17"/>
                  <a:pt x="3614" y="0"/>
                  <a:pt x="3666" y="0"/>
                </a:cubicBezTo>
                <a:lnTo>
                  <a:pt x="8237" y="0"/>
                </a:lnTo>
                <a:cubicBezTo>
                  <a:pt x="8533" y="0"/>
                  <a:pt x="8760" y="112"/>
                  <a:pt x="8922" y="336"/>
                </a:cubicBezTo>
                <a:cubicBezTo>
                  <a:pt x="9081" y="561"/>
                  <a:pt x="9118" y="821"/>
                  <a:pt x="9030" y="1116"/>
                </a:cubicBezTo>
                <a:lnTo>
                  <a:pt x="7384" y="6558"/>
                </a:lnTo>
                <a:cubicBezTo>
                  <a:pt x="7240" y="7035"/>
                  <a:pt x="7098" y="7341"/>
                  <a:pt x="6954" y="7481"/>
                </a:cubicBezTo>
                <a:cubicBezTo>
                  <a:pt x="6812" y="7618"/>
                  <a:pt x="6555" y="7688"/>
                  <a:pt x="6183" y="7688"/>
                </a:cubicBezTo>
                <a:lnTo>
                  <a:pt x="963" y="7688"/>
                </a:lnTo>
                <a:cubicBezTo>
                  <a:pt x="854" y="7688"/>
                  <a:pt x="778" y="7718"/>
                  <a:pt x="734" y="7778"/>
                </a:cubicBezTo>
                <a:cubicBezTo>
                  <a:pt x="690" y="7843"/>
                  <a:pt x="689" y="7928"/>
                  <a:pt x="728" y="8036"/>
                </a:cubicBezTo>
                <a:cubicBezTo>
                  <a:pt x="824" y="8316"/>
                  <a:pt x="1111" y="8456"/>
                  <a:pt x="1593" y="8456"/>
                </a:cubicBezTo>
                <a:lnTo>
                  <a:pt x="7137" y="8456"/>
                </a:lnTo>
                <a:cubicBezTo>
                  <a:pt x="7253" y="8456"/>
                  <a:pt x="7365" y="8425"/>
                  <a:pt x="7473" y="8362"/>
                </a:cubicBezTo>
                <a:cubicBezTo>
                  <a:pt x="7582" y="8300"/>
                  <a:pt x="7650" y="8217"/>
                  <a:pt x="7683" y="8113"/>
                </a:cubicBezTo>
                <a:lnTo>
                  <a:pt x="9484" y="2186"/>
                </a:lnTo>
                <a:cubicBezTo>
                  <a:pt x="9512" y="2097"/>
                  <a:pt x="9522" y="1983"/>
                  <a:pt x="9514" y="1843"/>
                </a:cubicBezTo>
                <a:cubicBezTo>
                  <a:pt x="9667" y="1905"/>
                  <a:pt x="9785" y="1990"/>
                  <a:pt x="9869" y="2102"/>
                </a:cubicBezTo>
                <a:close/>
                <a:moveTo>
                  <a:pt x="2982" y="3652"/>
                </a:moveTo>
                <a:cubicBezTo>
                  <a:pt x="2965" y="3703"/>
                  <a:pt x="2969" y="3750"/>
                  <a:pt x="2994" y="3787"/>
                </a:cubicBezTo>
                <a:cubicBezTo>
                  <a:pt x="3018" y="3825"/>
                  <a:pt x="3059" y="3843"/>
                  <a:pt x="3114" y="3843"/>
                </a:cubicBezTo>
                <a:lnTo>
                  <a:pt x="6765" y="3843"/>
                </a:lnTo>
                <a:cubicBezTo>
                  <a:pt x="6817" y="3843"/>
                  <a:pt x="6869" y="3825"/>
                  <a:pt x="6918" y="3787"/>
                </a:cubicBezTo>
                <a:cubicBezTo>
                  <a:pt x="6968" y="3750"/>
                  <a:pt x="7002" y="3703"/>
                  <a:pt x="7017" y="3652"/>
                </a:cubicBezTo>
                <a:lnTo>
                  <a:pt x="7143" y="3268"/>
                </a:lnTo>
                <a:cubicBezTo>
                  <a:pt x="7159" y="3217"/>
                  <a:pt x="7155" y="3171"/>
                  <a:pt x="7130" y="3133"/>
                </a:cubicBezTo>
                <a:cubicBezTo>
                  <a:pt x="7107" y="3096"/>
                  <a:pt x="7065" y="3077"/>
                  <a:pt x="7010" y="3077"/>
                </a:cubicBezTo>
                <a:lnTo>
                  <a:pt x="3359" y="3077"/>
                </a:lnTo>
                <a:cubicBezTo>
                  <a:pt x="3308" y="3077"/>
                  <a:pt x="3255" y="3096"/>
                  <a:pt x="3207" y="3133"/>
                </a:cubicBezTo>
                <a:cubicBezTo>
                  <a:pt x="3157" y="3171"/>
                  <a:pt x="3123" y="3217"/>
                  <a:pt x="3108" y="3268"/>
                </a:cubicBezTo>
                <a:lnTo>
                  <a:pt x="2982" y="3652"/>
                </a:lnTo>
                <a:close/>
                <a:moveTo>
                  <a:pt x="3479" y="2113"/>
                </a:moveTo>
                <a:cubicBezTo>
                  <a:pt x="3463" y="2165"/>
                  <a:pt x="3467" y="2211"/>
                  <a:pt x="3492" y="2248"/>
                </a:cubicBezTo>
                <a:cubicBezTo>
                  <a:pt x="3515" y="2286"/>
                  <a:pt x="3557" y="2305"/>
                  <a:pt x="3612" y="2305"/>
                </a:cubicBezTo>
                <a:lnTo>
                  <a:pt x="7263" y="2305"/>
                </a:lnTo>
                <a:cubicBezTo>
                  <a:pt x="7314" y="2305"/>
                  <a:pt x="7367" y="2286"/>
                  <a:pt x="7415" y="2248"/>
                </a:cubicBezTo>
                <a:cubicBezTo>
                  <a:pt x="7465" y="2211"/>
                  <a:pt x="7499" y="2165"/>
                  <a:pt x="7514" y="2113"/>
                </a:cubicBezTo>
                <a:lnTo>
                  <a:pt x="7640" y="1730"/>
                </a:lnTo>
                <a:cubicBezTo>
                  <a:pt x="7657" y="1678"/>
                  <a:pt x="7653" y="1632"/>
                  <a:pt x="7628" y="1595"/>
                </a:cubicBezTo>
                <a:cubicBezTo>
                  <a:pt x="7604" y="1557"/>
                  <a:pt x="7563" y="1538"/>
                  <a:pt x="7508" y="1538"/>
                </a:cubicBezTo>
                <a:lnTo>
                  <a:pt x="3858" y="1538"/>
                </a:lnTo>
                <a:cubicBezTo>
                  <a:pt x="3807" y="1538"/>
                  <a:pt x="3754" y="1557"/>
                  <a:pt x="3705" y="1595"/>
                </a:cubicBezTo>
                <a:cubicBezTo>
                  <a:pt x="3655" y="1632"/>
                  <a:pt x="3622" y="1678"/>
                  <a:pt x="3607" y="1730"/>
                </a:cubicBezTo>
                <a:lnTo>
                  <a:pt x="3479" y="2113"/>
                </a:lnTo>
                <a:close/>
              </a:path>
            </a:pathLst>
          </a:custGeom>
          <a:solidFill>
            <a:srgbClr val="3C5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9" name="Freeform 137"/>
          <p:cNvSpPr>
            <a:spLocks noEditPoints="1"/>
          </p:cNvSpPr>
          <p:nvPr/>
        </p:nvSpPr>
        <p:spPr bwMode="auto">
          <a:xfrm>
            <a:off x="6355080" y="3063875"/>
            <a:ext cx="399415" cy="366395"/>
          </a:xfrm>
          <a:custGeom>
            <a:avLst/>
            <a:gdLst>
              <a:gd name="T0" fmla="*/ 9978 w 10065"/>
              <a:gd name="T1" fmla="*/ 2876 h 9225"/>
              <a:gd name="T2" fmla="*/ 7865 w 10065"/>
              <a:gd name="T3" fmla="*/ 8963 h 9225"/>
              <a:gd name="T4" fmla="*/ 1589 w 10065"/>
              <a:gd name="T5" fmla="*/ 9225 h 9225"/>
              <a:gd name="T6" fmla="*/ 100 w 10065"/>
              <a:gd name="T7" fmla="*/ 8113 h 9225"/>
              <a:gd name="T8" fmla="*/ 105 w 10065"/>
              <a:gd name="T9" fmla="*/ 7190 h 9225"/>
              <a:gd name="T10" fmla="*/ 111 w 10065"/>
              <a:gd name="T11" fmla="*/ 6838 h 9225"/>
              <a:gd name="T12" fmla="*/ 141 w 10065"/>
              <a:gd name="T13" fmla="*/ 6595 h 9225"/>
              <a:gd name="T14" fmla="*/ 339 w 10065"/>
              <a:gd name="T15" fmla="*/ 6312 h 9225"/>
              <a:gd name="T16" fmla="*/ 789 w 10065"/>
              <a:gd name="T17" fmla="*/ 5212 h 9225"/>
              <a:gd name="T18" fmla="*/ 789 w 10065"/>
              <a:gd name="T19" fmla="*/ 4865 h 9225"/>
              <a:gd name="T20" fmla="*/ 994 w 10065"/>
              <a:gd name="T21" fmla="*/ 4560 h 9225"/>
              <a:gd name="T22" fmla="*/ 1396 w 10065"/>
              <a:gd name="T23" fmla="*/ 3467 h 9225"/>
              <a:gd name="T24" fmla="*/ 1384 w 10065"/>
              <a:gd name="T25" fmla="*/ 3107 h 9225"/>
              <a:gd name="T26" fmla="*/ 1649 w 10065"/>
              <a:gd name="T27" fmla="*/ 2788 h 9225"/>
              <a:gd name="T28" fmla="*/ 2069 w 10065"/>
              <a:gd name="T29" fmla="*/ 1701 h 9225"/>
              <a:gd name="T30" fmla="*/ 2039 w 10065"/>
              <a:gd name="T31" fmla="*/ 1390 h 9225"/>
              <a:gd name="T32" fmla="*/ 2201 w 10065"/>
              <a:gd name="T33" fmla="*/ 1143 h 9225"/>
              <a:gd name="T34" fmla="*/ 2403 w 10065"/>
              <a:gd name="T35" fmla="*/ 833 h 9225"/>
              <a:gd name="T36" fmla="*/ 2589 w 10065"/>
              <a:gd name="T37" fmla="*/ 407 h 9225"/>
              <a:gd name="T38" fmla="*/ 2865 w 10065"/>
              <a:gd name="T39" fmla="*/ 73 h 9225"/>
              <a:gd name="T40" fmla="*/ 3366 w 10065"/>
              <a:gd name="T41" fmla="*/ 36 h 9225"/>
              <a:gd name="T42" fmla="*/ 3666 w 10065"/>
              <a:gd name="T43" fmla="*/ 0 h 9225"/>
              <a:gd name="T44" fmla="*/ 8922 w 10065"/>
              <a:gd name="T45" fmla="*/ 336 h 9225"/>
              <a:gd name="T46" fmla="*/ 7384 w 10065"/>
              <a:gd name="T47" fmla="*/ 6558 h 9225"/>
              <a:gd name="T48" fmla="*/ 6183 w 10065"/>
              <a:gd name="T49" fmla="*/ 7688 h 9225"/>
              <a:gd name="T50" fmla="*/ 734 w 10065"/>
              <a:gd name="T51" fmla="*/ 7778 h 9225"/>
              <a:gd name="T52" fmla="*/ 1593 w 10065"/>
              <a:gd name="T53" fmla="*/ 8456 h 9225"/>
              <a:gd name="T54" fmla="*/ 7473 w 10065"/>
              <a:gd name="T55" fmla="*/ 8362 h 9225"/>
              <a:gd name="T56" fmla="*/ 9484 w 10065"/>
              <a:gd name="T57" fmla="*/ 2186 h 9225"/>
              <a:gd name="T58" fmla="*/ 9869 w 10065"/>
              <a:gd name="T59" fmla="*/ 2102 h 9225"/>
              <a:gd name="T60" fmla="*/ 2994 w 10065"/>
              <a:gd name="T61" fmla="*/ 3787 h 9225"/>
              <a:gd name="T62" fmla="*/ 6765 w 10065"/>
              <a:gd name="T63" fmla="*/ 3843 h 9225"/>
              <a:gd name="T64" fmla="*/ 7017 w 10065"/>
              <a:gd name="T65" fmla="*/ 3652 h 9225"/>
              <a:gd name="T66" fmla="*/ 7130 w 10065"/>
              <a:gd name="T67" fmla="*/ 3133 h 9225"/>
              <a:gd name="T68" fmla="*/ 3359 w 10065"/>
              <a:gd name="T69" fmla="*/ 3077 h 9225"/>
              <a:gd name="T70" fmla="*/ 3108 w 10065"/>
              <a:gd name="T71" fmla="*/ 3268 h 9225"/>
              <a:gd name="T72" fmla="*/ 3479 w 10065"/>
              <a:gd name="T73" fmla="*/ 2113 h 9225"/>
              <a:gd name="T74" fmla="*/ 3612 w 10065"/>
              <a:gd name="T75" fmla="*/ 2305 h 9225"/>
              <a:gd name="T76" fmla="*/ 7415 w 10065"/>
              <a:gd name="T77" fmla="*/ 2248 h 9225"/>
              <a:gd name="T78" fmla="*/ 7640 w 10065"/>
              <a:gd name="T79" fmla="*/ 1730 h 9225"/>
              <a:gd name="T80" fmla="*/ 7508 w 10065"/>
              <a:gd name="T81" fmla="*/ 1538 h 9225"/>
              <a:gd name="T82" fmla="*/ 3705 w 10065"/>
              <a:gd name="T83" fmla="*/ 1595 h 9225"/>
              <a:gd name="T84" fmla="*/ 3479 w 10065"/>
              <a:gd name="T85" fmla="*/ 2113 h 9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65" h="9225">
                <a:moveTo>
                  <a:pt x="9869" y="2102"/>
                </a:moveTo>
                <a:cubicBezTo>
                  <a:pt x="10029" y="2331"/>
                  <a:pt x="10065" y="2588"/>
                  <a:pt x="9978" y="2876"/>
                </a:cubicBezTo>
                <a:lnTo>
                  <a:pt x="8325" y="8318"/>
                </a:lnTo>
                <a:cubicBezTo>
                  <a:pt x="8249" y="8575"/>
                  <a:pt x="8095" y="8790"/>
                  <a:pt x="7865" y="8963"/>
                </a:cubicBezTo>
                <a:cubicBezTo>
                  <a:pt x="7637" y="9137"/>
                  <a:pt x="7392" y="9225"/>
                  <a:pt x="7130" y="9225"/>
                </a:cubicBezTo>
                <a:lnTo>
                  <a:pt x="1589" y="9225"/>
                </a:lnTo>
                <a:cubicBezTo>
                  <a:pt x="1280" y="9225"/>
                  <a:pt x="984" y="9117"/>
                  <a:pt x="698" y="8903"/>
                </a:cubicBezTo>
                <a:cubicBezTo>
                  <a:pt x="411" y="8688"/>
                  <a:pt x="213" y="8426"/>
                  <a:pt x="100" y="8113"/>
                </a:cubicBezTo>
                <a:cubicBezTo>
                  <a:pt x="4" y="7846"/>
                  <a:pt x="0" y="7591"/>
                  <a:pt x="88" y="7351"/>
                </a:cubicBezTo>
                <a:cubicBezTo>
                  <a:pt x="88" y="7335"/>
                  <a:pt x="94" y="7281"/>
                  <a:pt x="105" y="7190"/>
                </a:cubicBezTo>
                <a:cubicBezTo>
                  <a:pt x="118" y="7097"/>
                  <a:pt x="125" y="7024"/>
                  <a:pt x="129" y="6967"/>
                </a:cubicBezTo>
                <a:cubicBezTo>
                  <a:pt x="133" y="6936"/>
                  <a:pt x="126" y="6892"/>
                  <a:pt x="111" y="6838"/>
                </a:cubicBezTo>
                <a:cubicBezTo>
                  <a:pt x="95" y="6785"/>
                  <a:pt x="90" y="6745"/>
                  <a:pt x="94" y="6721"/>
                </a:cubicBezTo>
                <a:cubicBezTo>
                  <a:pt x="101" y="6677"/>
                  <a:pt x="118" y="6635"/>
                  <a:pt x="141" y="6595"/>
                </a:cubicBezTo>
                <a:cubicBezTo>
                  <a:pt x="165" y="6555"/>
                  <a:pt x="198" y="6507"/>
                  <a:pt x="240" y="6453"/>
                </a:cubicBezTo>
                <a:cubicBezTo>
                  <a:pt x="282" y="6400"/>
                  <a:pt x="315" y="6352"/>
                  <a:pt x="339" y="6312"/>
                </a:cubicBezTo>
                <a:cubicBezTo>
                  <a:pt x="432" y="6161"/>
                  <a:pt x="521" y="5977"/>
                  <a:pt x="609" y="5762"/>
                </a:cubicBezTo>
                <a:cubicBezTo>
                  <a:pt x="697" y="5547"/>
                  <a:pt x="757" y="5365"/>
                  <a:pt x="789" y="5212"/>
                </a:cubicBezTo>
                <a:cubicBezTo>
                  <a:pt x="802" y="5172"/>
                  <a:pt x="802" y="5112"/>
                  <a:pt x="791" y="5032"/>
                </a:cubicBezTo>
                <a:cubicBezTo>
                  <a:pt x="781" y="4952"/>
                  <a:pt x="780" y="4896"/>
                  <a:pt x="789" y="4865"/>
                </a:cubicBezTo>
                <a:cubicBezTo>
                  <a:pt x="802" y="4821"/>
                  <a:pt x="834" y="4765"/>
                  <a:pt x="891" y="4697"/>
                </a:cubicBezTo>
                <a:cubicBezTo>
                  <a:pt x="947" y="4628"/>
                  <a:pt x="981" y="4583"/>
                  <a:pt x="994" y="4560"/>
                </a:cubicBezTo>
                <a:cubicBezTo>
                  <a:pt x="1079" y="4416"/>
                  <a:pt x="1161" y="4231"/>
                  <a:pt x="1246" y="4007"/>
                </a:cubicBezTo>
                <a:cubicBezTo>
                  <a:pt x="1331" y="3783"/>
                  <a:pt x="1380" y="3603"/>
                  <a:pt x="1396" y="3467"/>
                </a:cubicBezTo>
                <a:cubicBezTo>
                  <a:pt x="1400" y="3431"/>
                  <a:pt x="1395" y="3367"/>
                  <a:pt x="1381" y="3275"/>
                </a:cubicBezTo>
                <a:cubicBezTo>
                  <a:pt x="1368" y="3182"/>
                  <a:pt x="1369" y="3127"/>
                  <a:pt x="1384" y="3107"/>
                </a:cubicBezTo>
                <a:cubicBezTo>
                  <a:pt x="1400" y="3056"/>
                  <a:pt x="1445" y="2993"/>
                  <a:pt x="1516" y="2923"/>
                </a:cubicBezTo>
                <a:cubicBezTo>
                  <a:pt x="1589" y="2853"/>
                  <a:pt x="1633" y="2808"/>
                  <a:pt x="1649" y="2788"/>
                </a:cubicBezTo>
                <a:cubicBezTo>
                  <a:pt x="1725" y="2685"/>
                  <a:pt x="1810" y="2516"/>
                  <a:pt x="1904" y="2281"/>
                </a:cubicBezTo>
                <a:cubicBezTo>
                  <a:pt x="1998" y="2047"/>
                  <a:pt x="2053" y="1853"/>
                  <a:pt x="2069" y="1701"/>
                </a:cubicBezTo>
                <a:cubicBezTo>
                  <a:pt x="2073" y="1670"/>
                  <a:pt x="2066" y="1617"/>
                  <a:pt x="2051" y="1548"/>
                </a:cubicBezTo>
                <a:cubicBezTo>
                  <a:pt x="2035" y="1478"/>
                  <a:pt x="2031" y="1426"/>
                  <a:pt x="2039" y="1390"/>
                </a:cubicBezTo>
                <a:cubicBezTo>
                  <a:pt x="2046" y="1358"/>
                  <a:pt x="2065" y="1321"/>
                  <a:pt x="2093" y="1281"/>
                </a:cubicBezTo>
                <a:cubicBezTo>
                  <a:pt x="2120" y="1241"/>
                  <a:pt x="2158" y="1195"/>
                  <a:pt x="2201" y="1143"/>
                </a:cubicBezTo>
                <a:cubicBezTo>
                  <a:pt x="2245" y="1092"/>
                  <a:pt x="2280" y="1050"/>
                  <a:pt x="2304" y="1017"/>
                </a:cubicBezTo>
                <a:cubicBezTo>
                  <a:pt x="2335" y="970"/>
                  <a:pt x="2369" y="908"/>
                  <a:pt x="2403" y="833"/>
                </a:cubicBezTo>
                <a:cubicBezTo>
                  <a:pt x="2436" y="758"/>
                  <a:pt x="2468" y="690"/>
                  <a:pt x="2493" y="623"/>
                </a:cubicBezTo>
                <a:cubicBezTo>
                  <a:pt x="2519" y="557"/>
                  <a:pt x="2550" y="486"/>
                  <a:pt x="2589" y="407"/>
                </a:cubicBezTo>
                <a:cubicBezTo>
                  <a:pt x="2626" y="328"/>
                  <a:pt x="2666" y="266"/>
                  <a:pt x="2706" y="215"/>
                </a:cubicBezTo>
                <a:cubicBezTo>
                  <a:pt x="2746" y="165"/>
                  <a:pt x="2800" y="117"/>
                  <a:pt x="2865" y="73"/>
                </a:cubicBezTo>
                <a:cubicBezTo>
                  <a:pt x="2930" y="30"/>
                  <a:pt x="3003" y="6"/>
                  <a:pt x="3081" y="3"/>
                </a:cubicBezTo>
                <a:cubicBezTo>
                  <a:pt x="3160" y="1"/>
                  <a:pt x="3254" y="12"/>
                  <a:pt x="3366" y="36"/>
                </a:cubicBezTo>
                <a:lnTo>
                  <a:pt x="3360" y="53"/>
                </a:lnTo>
                <a:cubicBezTo>
                  <a:pt x="3511" y="17"/>
                  <a:pt x="3614" y="0"/>
                  <a:pt x="3666" y="0"/>
                </a:cubicBezTo>
                <a:lnTo>
                  <a:pt x="8237" y="0"/>
                </a:lnTo>
                <a:cubicBezTo>
                  <a:pt x="8533" y="0"/>
                  <a:pt x="8760" y="112"/>
                  <a:pt x="8922" y="336"/>
                </a:cubicBezTo>
                <a:cubicBezTo>
                  <a:pt x="9081" y="561"/>
                  <a:pt x="9118" y="821"/>
                  <a:pt x="9030" y="1116"/>
                </a:cubicBezTo>
                <a:lnTo>
                  <a:pt x="7384" y="6558"/>
                </a:lnTo>
                <a:cubicBezTo>
                  <a:pt x="7240" y="7035"/>
                  <a:pt x="7098" y="7341"/>
                  <a:pt x="6954" y="7481"/>
                </a:cubicBezTo>
                <a:cubicBezTo>
                  <a:pt x="6812" y="7618"/>
                  <a:pt x="6555" y="7688"/>
                  <a:pt x="6183" y="7688"/>
                </a:cubicBezTo>
                <a:lnTo>
                  <a:pt x="963" y="7688"/>
                </a:lnTo>
                <a:cubicBezTo>
                  <a:pt x="854" y="7688"/>
                  <a:pt x="778" y="7718"/>
                  <a:pt x="734" y="7778"/>
                </a:cubicBezTo>
                <a:cubicBezTo>
                  <a:pt x="690" y="7843"/>
                  <a:pt x="689" y="7928"/>
                  <a:pt x="728" y="8036"/>
                </a:cubicBezTo>
                <a:cubicBezTo>
                  <a:pt x="824" y="8316"/>
                  <a:pt x="1111" y="8456"/>
                  <a:pt x="1593" y="8456"/>
                </a:cubicBezTo>
                <a:lnTo>
                  <a:pt x="7137" y="8456"/>
                </a:lnTo>
                <a:cubicBezTo>
                  <a:pt x="7253" y="8456"/>
                  <a:pt x="7365" y="8425"/>
                  <a:pt x="7473" y="8362"/>
                </a:cubicBezTo>
                <a:cubicBezTo>
                  <a:pt x="7582" y="8300"/>
                  <a:pt x="7650" y="8217"/>
                  <a:pt x="7683" y="8113"/>
                </a:cubicBezTo>
                <a:lnTo>
                  <a:pt x="9484" y="2186"/>
                </a:lnTo>
                <a:cubicBezTo>
                  <a:pt x="9512" y="2097"/>
                  <a:pt x="9522" y="1983"/>
                  <a:pt x="9514" y="1843"/>
                </a:cubicBezTo>
                <a:cubicBezTo>
                  <a:pt x="9667" y="1905"/>
                  <a:pt x="9785" y="1990"/>
                  <a:pt x="9869" y="2102"/>
                </a:cubicBezTo>
                <a:close/>
                <a:moveTo>
                  <a:pt x="2982" y="3652"/>
                </a:moveTo>
                <a:cubicBezTo>
                  <a:pt x="2965" y="3703"/>
                  <a:pt x="2969" y="3750"/>
                  <a:pt x="2994" y="3787"/>
                </a:cubicBezTo>
                <a:cubicBezTo>
                  <a:pt x="3018" y="3825"/>
                  <a:pt x="3059" y="3843"/>
                  <a:pt x="3114" y="3843"/>
                </a:cubicBezTo>
                <a:lnTo>
                  <a:pt x="6765" y="3843"/>
                </a:lnTo>
                <a:cubicBezTo>
                  <a:pt x="6817" y="3843"/>
                  <a:pt x="6869" y="3825"/>
                  <a:pt x="6918" y="3787"/>
                </a:cubicBezTo>
                <a:cubicBezTo>
                  <a:pt x="6968" y="3750"/>
                  <a:pt x="7002" y="3703"/>
                  <a:pt x="7017" y="3652"/>
                </a:cubicBezTo>
                <a:lnTo>
                  <a:pt x="7143" y="3268"/>
                </a:lnTo>
                <a:cubicBezTo>
                  <a:pt x="7159" y="3217"/>
                  <a:pt x="7155" y="3171"/>
                  <a:pt x="7130" y="3133"/>
                </a:cubicBezTo>
                <a:cubicBezTo>
                  <a:pt x="7107" y="3096"/>
                  <a:pt x="7065" y="3077"/>
                  <a:pt x="7010" y="3077"/>
                </a:cubicBezTo>
                <a:lnTo>
                  <a:pt x="3359" y="3077"/>
                </a:lnTo>
                <a:cubicBezTo>
                  <a:pt x="3308" y="3077"/>
                  <a:pt x="3255" y="3096"/>
                  <a:pt x="3207" y="3133"/>
                </a:cubicBezTo>
                <a:cubicBezTo>
                  <a:pt x="3157" y="3171"/>
                  <a:pt x="3123" y="3217"/>
                  <a:pt x="3108" y="3268"/>
                </a:cubicBezTo>
                <a:lnTo>
                  <a:pt x="2982" y="3652"/>
                </a:lnTo>
                <a:close/>
                <a:moveTo>
                  <a:pt x="3479" y="2113"/>
                </a:moveTo>
                <a:cubicBezTo>
                  <a:pt x="3463" y="2165"/>
                  <a:pt x="3467" y="2211"/>
                  <a:pt x="3492" y="2248"/>
                </a:cubicBezTo>
                <a:cubicBezTo>
                  <a:pt x="3515" y="2286"/>
                  <a:pt x="3557" y="2305"/>
                  <a:pt x="3612" y="2305"/>
                </a:cubicBezTo>
                <a:lnTo>
                  <a:pt x="7263" y="2305"/>
                </a:lnTo>
                <a:cubicBezTo>
                  <a:pt x="7314" y="2305"/>
                  <a:pt x="7367" y="2286"/>
                  <a:pt x="7415" y="2248"/>
                </a:cubicBezTo>
                <a:cubicBezTo>
                  <a:pt x="7465" y="2211"/>
                  <a:pt x="7499" y="2165"/>
                  <a:pt x="7514" y="2113"/>
                </a:cubicBezTo>
                <a:lnTo>
                  <a:pt x="7640" y="1730"/>
                </a:lnTo>
                <a:cubicBezTo>
                  <a:pt x="7657" y="1678"/>
                  <a:pt x="7653" y="1632"/>
                  <a:pt x="7628" y="1595"/>
                </a:cubicBezTo>
                <a:cubicBezTo>
                  <a:pt x="7604" y="1557"/>
                  <a:pt x="7563" y="1538"/>
                  <a:pt x="7508" y="1538"/>
                </a:cubicBezTo>
                <a:lnTo>
                  <a:pt x="3858" y="1538"/>
                </a:lnTo>
                <a:cubicBezTo>
                  <a:pt x="3807" y="1538"/>
                  <a:pt x="3754" y="1557"/>
                  <a:pt x="3705" y="1595"/>
                </a:cubicBezTo>
                <a:cubicBezTo>
                  <a:pt x="3655" y="1632"/>
                  <a:pt x="3622" y="1678"/>
                  <a:pt x="3607" y="1730"/>
                </a:cubicBezTo>
                <a:lnTo>
                  <a:pt x="3479" y="2113"/>
                </a:lnTo>
                <a:close/>
              </a:path>
            </a:pathLst>
          </a:custGeom>
          <a:solidFill>
            <a:srgbClr val="3C5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0" name="Freeform 137"/>
          <p:cNvSpPr>
            <a:spLocks noEditPoints="1"/>
          </p:cNvSpPr>
          <p:nvPr/>
        </p:nvSpPr>
        <p:spPr bwMode="auto">
          <a:xfrm>
            <a:off x="5857240" y="4105910"/>
            <a:ext cx="399415" cy="366395"/>
          </a:xfrm>
          <a:custGeom>
            <a:avLst/>
            <a:gdLst>
              <a:gd name="T0" fmla="*/ 9978 w 10065"/>
              <a:gd name="T1" fmla="*/ 2876 h 9225"/>
              <a:gd name="T2" fmla="*/ 7865 w 10065"/>
              <a:gd name="T3" fmla="*/ 8963 h 9225"/>
              <a:gd name="T4" fmla="*/ 1589 w 10065"/>
              <a:gd name="T5" fmla="*/ 9225 h 9225"/>
              <a:gd name="T6" fmla="*/ 100 w 10065"/>
              <a:gd name="T7" fmla="*/ 8113 h 9225"/>
              <a:gd name="T8" fmla="*/ 105 w 10065"/>
              <a:gd name="T9" fmla="*/ 7190 h 9225"/>
              <a:gd name="T10" fmla="*/ 111 w 10065"/>
              <a:gd name="T11" fmla="*/ 6838 h 9225"/>
              <a:gd name="T12" fmla="*/ 141 w 10065"/>
              <a:gd name="T13" fmla="*/ 6595 h 9225"/>
              <a:gd name="T14" fmla="*/ 339 w 10065"/>
              <a:gd name="T15" fmla="*/ 6312 h 9225"/>
              <a:gd name="T16" fmla="*/ 789 w 10065"/>
              <a:gd name="T17" fmla="*/ 5212 h 9225"/>
              <a:gd name="T18" fmla="*/ 789 w 10065"/>
              <a:gd name="T19" fmla="*/ 4865 h 9225"/>
              <a:gd name="T20" fmla="*/ 994 w 10065"/>
              <a:gd name="T21" fmla="*/ 4560 h 9225"/>
              <a:gd name="T22" fmla="*/ 1396 w 10065"/>
              <a:gd name="T23" fmla="*/ 3467 h 9225"/>
              <a:gd name="T24" fmla="*/ 1384 w 10065"/>
              <a:gd name="T25" fmla="*/ 3107 h 9225"/>
              <a:gd name="T26" fmla="*/ 1649 w 10065"/>
              <a:gd name="T27" fmla="*/ 2788 h 9225"/>
              <a:gd name="T28" fmla="*/ 2069 w 10065"/>
              <a:gd name="T29" fmla="*/ 1701 h 9225"/>
              <a:gd name="T30" fmla="*/ 2039 w 10065"/>
              <a:gd name="T31" fmla="*/ 1390 h 9225"/>
              <a:gd name="T32" fmla="*/ 2201 w 10065"/>
              <a:gd name="T33" fmla="*/ 1143 h 9225"/>
              <a:gd name="T34" fmla="*/ 2403 w 10065"/>
              <a:gd name="T35" fmla="*/ 833 h 9225"/>
              <a:gd name="T36" fmla="*/ 2589 w 10065"/>
              <a:gd name="T37" fmla="*/ 407 h 9225"/>
              <a:gd name="T38" fmla="*/ 2865 w 10065"/>
              <a:gd name="T39" fmla="*/ 73 h 9225"/>
              <a:gd name="T40" fmla="*/ 3366 w 10065"/>
              <a:gd name="T41" fmla="*/ 36 h 9225"/>
              <a:gd name="T42" fmla="*/ 3666 w 10065"/>
              <a:gd name="T43" fmla="*/ 0 h 9225"/>
              <a:gd name="T44" fmla="*/ 8922 w 10065"/>
              <a:gd name="T45" fmla="*/ 336 h 9225"/>
              <a:gd name="T46" fmla="*/ 7384 w 10065"/>
              <a:gd name="T47" fmla="*/ 6558 h 9225"/>
              <a:gd name="T48" fmla="*/ 6183 w 10065"/>
              <a:gd name="T49" fmla="*/ 7688 h 9225"/>
              <a:gd name="T50" fmla="*/ 734 w 10065"/>
              <a:gd name="T51" fmla="*/ 7778 h 9225"/>
              <a:gd name="T52" fmla="*/ 1593 w 10065"/>
              <a:gd name="T53" fmla="*/ 8456 h 9225"/>
              <a:gd name="T54" fmla="*/ 7473 w 10065"/>
              <a:gd name="T55" fmla="*/ 8362 h 9225"/>
              <a:gd name="T56" fmla="*/ 9484 w 10065"/>
              <a:gd name="T57" fmla="*/ 2186 h 9225"/>
              <a:gd name="T58" fmla="*/ 9869 w 10065"/>
              <a:gd name="T59" fmla="*/ 2102 h 9225"/>
              <a:gd name="T60" fmla="*/ 2994 w 10065"/>
              <a:gd name="T61" fmla="*/ 3787 h 9225"/>
              <a:gd name="T62" fmla="*/ 6765 w 10065"/>
              <a:gd name="T63" fmla="*/ 3843 h 9225"/>
              <a:gd name="T64" fmla="*/ 7017 w 10065"/>
              <a:gd name="T65" fmla="*/ 3652 h 9225"/>
              <a:gd name="T66" fmla="*/ 7130 w 10065"/>
              <a:gd name="T67" fmla="*/ 3133 h 9225"/>
              <a:gd name="T68" fmla="*/ 3359 w 10065"/>
              <a:gd name="T69" fmla="*/ 3077 h 9225"/>
              <a:gd name="T70" fmla="*/ 3108 w 10065"/>
              <a:gd name="T71" fmla="*/ 3268 h 9225"/>
              <a:gd name="T72" fmla="*/ 3479 w 10065"/>
              <a:gd name="T73" fmla="*/ 2113 h 9225"/>
              <a:gd name="T74" fmla="*/ 3612 w 10065"/>
              <a:gd name="T75" fmla="*/ 2305 h 9225"/>
              <a:gd name="T76" fmla="*/ 7415 w 10065"/>
              <a:gd name="T77" fmla="*/ 2248 h 9225"/>
              <a:gd name="T78" fmla="*/ 7640 w 10065"/>
              <a:gd name="T79" fmla="*/ 1730 h 9225"/>
              <a:gd name="T80" fmla="*/ 7508 w 10065"/>
              <a:gd name="T81" fmla="*/ 1538 h 9225"/>
              <a:gd name="T82" fmla="*/ 3705 w 10065"/>
              <a:gd name="T83" fmla="*/ 1595 h 9225"/>
              <a:gd name="T84" fmla="*/ 3479 w 10065"/>
              <a:gd name="T85" fmla="*/ 2113 h 9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65" h="9225">
                <a:moveTo>
                  <a:pt x="9869" y="2102"/>
                </a:moveTo>
                <a:cubicBezTo>
                  <a:pt x="10029" y="2331"/>
                  <a:pt x="10065" y="2588"/>
                  <a:pt x="9978" y="2876"/>
                </a:cubicBezTo>
                <a:lnTo>
                  <a:pt x="8325" y="8318"/>
                </a:lnTo>
                <a:cubicBezTo>
                  <a:pt x="8249" y="8575"/>
                  <a:pt x="8095" y="8790"/>
                  <a:pt x="7865" y="8963"/>
                </a:cubicBezTo>
                <a:cubicBezTo>
                  <a:pt x="7637" y="9137"/>
                  <a:pt x="7392" y="9225"/>
                  <a:pt x="7130" y="9225"/>
                </a:cubicBezTo>
                <a:lnTo>
                  <a:pt x="1589" y="9225"/>
                </a:lnTo>
                <a:cubicBezTo>
                  <a:pt x="1280" y="9225"/>
                  <a:pt x="984" y="9117"/>
                  <a:pt x="698" y="8903"/>
                </a:cubicBezTo>
                <a:cubicBezTo>
                  <a:pt x="411" y="8688"/>
                  <a:pt x="213" y="8426"/>
                  <a:pt x="100" y="8113"/>
                </a:cubicBezTo>
                <a:cubicBezTo>
                  <a:pt x="4" y="7846"/>
                  <a:pt x="0" y="7591"/>
                  <a:pt x="88" y="7351"/>
                </a:cubicBezTo>
                <a:cubicBezTo>
                  <a:pt x="88" y="7335"/>
                  <a:pt x="94" y="7281"/>
                  <a:pt x="105" y="7190"/>
                </a:cubicBezTo>
                <a:cubicBezTo>
                  <a:pt x="118" y="7097"/>
                  <a:pt x="125" y="7024"/>
                  <a:pt x="129" y="6967"/>
                </a:cubicBezTo>
                <a:cubicBezTo>
                  <a:pt x="133" y="6936"/>
                  <a:pt x="126" y="6892"/>
                  <a:pt x="111" y="6838"/>
                </a:cubicBezTo>
                <a:cubicBezTo>
                  <a:pt x="95" y="6785"/>
                  <a:pt x="90" y="6745"/>
                  <a:pt x="94" y="6721"/>
                </a:cubicBezTo>
                <a:cubicBezTo>
                  <a:pt x="101" y="6677"/>
                  <a:pt x="118" y="6635"/>
                  <a:pt x="141" y="6595"/>
                </a:cubicBezTo>
                <a:cubicBezTo>
                  <a:pt x="165" y="6555"/>
                  <a:pt x="198" y="6507"/>
                  <a:pt x="240" y="6453"/>
                </a:cubicBezTo>
                <a:cubicBezTo>
                  <a:pt x="282" y="6400"/>
                  <a:pt x="315" y="6352"/>
                  <a:pt x="339" y="6312"/>
                </a:cubicBezTo>
                <a:cubicBezTo>
                  <a:pt x="432" y="6161"/>
                  <a:pt x="521" y="5977"/>
                  <a:pt x="609" y="5762"/>
                </a:cubicBezTo>
                <a:cubicBezTo>
                  <a:pt x="697" y="5547"/>
                  <a:pt x="757" y="5365"/>
                  <a:pt x="789" y="5212"/>
                </a:cubicBezTo>
                <a:cubicBezTo>
                  <a:pt x="802" y="5172"/>
                  <a:pt x="802" y="5112"/>
                  <a:pt x="791" y="5032"/>
                </a:cubicBezTo>
                <a:cubicBezTo>
                  <a:pt x="781" y="4952"/>
                  <a:pt x="780" y="4896"/>
                  <a:pt x="789" y="4865"/>
                </a:cubicBezTo>
                <a:cubicBezTo>
                  <a:pt x="802" y="4821"/>
                  <a:pt x="834" y="4765"/>
                  <a:pt x="891" y="4697"/>
                </a:cubicBezTo>
                <a:cubicBezTo>
                  <a:pt x="947" y="4628"/>
                  <a:pt x="981" y="4583"/>
                  <a:pt x="994" y="4560"/>
                </a:cubicBezTo>
                <a:cubicBezTo>
                  <a:pt x="1079" y="4416"/>
                  <a:pt x="1161" y="4231"/>
                  <a:pt x="1246" y="4007"/>
                </a:cubicBezTo>
                <a:cubicBezTo>
                  <a:pt x="1331" y="3783"/>
                  <a:pt x="1380" y="3603"/>
                  <a:pt x="1396" y="3467"/>
                </a:cubicBezTo>
                <a:cubicBezTo>
                  <a:pt x="1400" y="3431"/>
                  <a:pt x="1395" y="3367"/>
                  <a:pt x="1381" y="3275"/>
                </a:cubicBezTo>
                <a:cubicBezTo>
                  <a:pt x="1368" y="3182"/>
                  <a:pt x="1369" y="3127"/>
                  <a:pt x="1384" y="3107"/>
                </a:cubicBezTo>
                <a:cubicBezTo>
                  <a:pt x="1400" y="3056"/>
                  <a:pt x="1445" y="2993"/>
                  <a:pt x="1516" y="2923"/>
                </a:cubicBezTo>
                <a:cubicBezTo>
                  <a:pt x="1589" y="2853"/>
                  <a:pt x="1633" y="2808"/>
                  <a:pt x="1649" y="2788"/>
                </a:cubicBezTo>
                <a:cubicBezTo>
                  <a:pt x="1725" y="2685"/>
                  <a:pt x="1810" y="2516"/>
                  <a:pt x="1904" y="2281"/>
                </a:cubicBezTo>
                <a:cubicBezTo>
                  <a:pt x="1998" y="2047"/>
                  <a:pt x="2053" y="1853"/>
                  <a:pt x="2069" y="1701"/>
                </a:cubicBezTo>
                <a:cubicBezTo>
                  <a:pt x="2073" y="1670"/>
                  <a:pt x="2066" y="1617"/>
                  <a:pt x="2051" y="1548"/>
                </a:cubicBezTo>
                <a:cubicBezTo>
                  <a:pt x="2035" y="1478"/>
                  <a:pt x="2031" y="1426"/>
                  <a:pt x="2039" y="1390"/>
                </a:cubicBezTo>
                <a:cubicBezTo>
                  <a:pt x="2046" y="1358"/>
                  <a:pt x="2065" y="1321"/>
                  <a:pt x="2093" y="1281"/>
                </a:cubicBezTo>
                <a:cubicBezTo>
                  <a:pt x="2120" y="1241"/>
                  <a:pt x="2158" y="1195"/>
                  <a:pt x="2201" y="1143"/>
                </a:cubicBezTo>
                <a:cubicBezTo>
                  <a:pt x="2245" y="1092"/>
                  <a:pt x="2280" y="1050"/>
                  <a:pt x="2304" y="1017"/>
                </a:cubicBezTo>
                <a:cubicBezTo>
                  <a:pt x="2335" y="970"/>
                  <a:pt x="2369" y="908"/>
                  <a:pt x="2403" y="833"/>
                </a:cubicBezTo>
                <a:cubicBezTo>
                  <a:pt x="2436" y="758"/>
                  <a:pt x="2468" y="690"/>
                  <a:pt x="2493" y="623"/>
                </a:cubicBezTo>
                <a:cubicBezTo>
                  <a:pt x="2519" y="557"/>
                  <a:pt x="2550" y="486"/>
                  <a:pt x="2589" y="407"/>
                </a:cubicBezTo>
                <a:cubicBezTo>
                  <a:pt x="2626" y="328"/>
                  <a:pt x="2666" y="266"/>
                  <a:pt x="2706" y="215"/>
                </a:cubicBezTo>
                <a:cubicBezTo>
                  <a:pt x="2746" y="165"/>
                  <a:pt x="2800" y="117"/>
                  <a:pt x="2865" y="73"/>
                </a:cubicBezTo>
                <a:cubicBezTo>
                  <a:pt x="2930" y="30"/>
                  <a:pt x="3003" y="6"/>
                  <a:pt x="3081" y="3"/>
                </a:cubicBezTo>
                <a:cubicBezTo>
                  <a:pt x="3160" y="1"/>
                  <a:pt x="3254" y="12"/>
                  <a:pt x="3366" y="36"/>
                </a:cubicBezTo>
                <a:lnTo>
                  <a:pt x="3360" y="53"/>
                </a:lnTo>
                <a:cubicBezTo>
                  <a:pt x="3511" y="17"/>
                  <a:pt x="3614" y="0"/>
                  <a:pt x="3666" y="0"/>
                </a:cubicBezTo>
                <a:lnTo>
                  <a:pt x="8237" y="0"/>
                </a:lnTo>
                <a:cubicBezTo>
                  <a:pt x="8533" y="0"/>
                  <a:pt x="8760" y="112"/>
                  <a:pt x="8922" y="336"/>
                </a:cubicBezTo>
                <a:cubicBezTo>
                  <a:pt x="9081" y="561"/>
                  <a:pt x="9118" y="821"/>
                  <a:pt x="9030" y="1116"/>
                </a:cubicBezTo>
                <a:lnTo>
                  <a:pt x="7384" y="6558"/>
                </a:lnTo>
                <a:cubicBezTo>
                  <a:pt x="7240" y="7035"/>
                  <a:pt x="7098" y="7341"/>
                  <a:pt x="6954" y="7481"/>
                </a:cubicBezTo>
                <a:cubicBezTo>
                  <a:pt x="6812" y="7618"/>
                  <a:pt x="6555" y="7688"/>
                  <a:pt x="6183" y="7688"/>
                </a:cubicBezTo>
                <a:lnTo>
                  <a:pt x="963" y="7688"/>
                </a:lnTo>
                <a:cubicBezTo>
                  <a:pt x="854" y="7688"/>
                  <a:pt x="778" y="7718"/>
                  <a:pt x="734" y="7778"/>
                </a:cubicBezTo>
                <a:cubicBezTo>
                  <a:pt x="690" y="7843"/>
                  <a:pt x="689" y="7928"/>
                  <a:pt x="728" y="8036"/>
                </a:cubicBezTo>
                <a:cubicBezTo>
                  <a:pt x="824" y="8316"/>
                  <a:pt x="1111" y="8456"/>
                  <a:pt x="1593" y="8456"/>
                </a:cubicBezTo>
                <a:lnTo>
                  <a:pt x="7137" y="8456"/>
                </a:lnTo>
                <a:cubicBezTo>
                  <a:pt x="7253" y="8456"/>
                  <a:pt x="7365" y="8425"/>
                  <a:pt x="7473" y="8362"/>
                </a:cubicBezTo>
                <a:cubicBezTo>
                  <a:pt x="7582" y="8300"/>
                  <a:pt x="7650" y="8217"/>
                  <a:pt x="7683" y="8113"/>
                </a:cubicBezTo>
                <a:lnTo>
                  <a:pt x="9484" y="2186"/>
                </a:lnTo>
                <a:cubicBezTo>
                  <a:pt x="9512" y="2097"/>
                  <a:pt x="9522" y="1983"/>
                  <a:pt x="9514" y="1843"/>
                </a:cubicBezTo>
                <a:cubicBezTo>
                  <a:pt x="9667" y="1905"/>
                  <a:pt x="9785" y="1990"/>
                  <a:pt x="9869" y="2102"/>
                </a:cubicBezTo>
                <a:close/>
                <a:moveTo>
                  <a:pt x="2982" y="3652"/>
                </a:moveTo>
                <a:cubicBezTo>
                  <a:pt x="2965" y="3703"/>
                  <a:pt x="2969" y="3750"/>
                  <a:pt x="2994" y="3787"/>
                </a:cubicBezTo>
                <a:cubicBezTo>
                  <a:pt x="3018" y="3825"/>
                  <a:pt x="3059" y="3843"/>
                  <a:pt x="3114" y="3843"/>
                </a:cubicBezTo>
                <a:lnTo>
                  <a:pt x="6765" y="3843"/>
                </a:lnTo>
                <a:cubicBezTo>
                  <a:pt x="6817" y="3843"/>
                  <a:pt x="6869" y="3825"/>
                  <a:pt x="6918" y="3787"/>
                </a:cubicBezTo>
                <a:cubicBezTo>
                  <a:pt x="6968" y="3750"/>
                  <a:pt x="7002" y="3703"/>
                  <a:pt x="7017" y="3652"/>
                </a:cubicBezTo>
                <a:lnTo>
                  <a:pt x="7143" y="3268"/>
                </a:lnTo>
                <a:cubicBezTo>
                  <a:pt x="7159" y="3217"/>
                  <a:pt x="7155" y="3171"/>
                  <a:pt x="7130" y="3133"/>
                </a:cubicBezTo>
                <a:cubicBezTo>
                  <a:pt x="7107" y="3096"/>
                  <a:pt x="7065" y="3077"/>
                  <a:pt x="7010" y="3077"/>
                </a:cubicBezTo>
                <a:lnTo>
                  <a:pt x="3359" y="3077"/>
                </a:lnTo>
                <a:cubicBezTo>
                  <a:pt x="3308" y="3077"/>
                  <a:pt x="3255" y="3096"/>
                  <a:pt x="3207" y="3133"/>
                </a:cubicBezTo>
                <a:cubicBezTo>
                  <a:pt x="3157" y="3171"/>
                  <a:pt x="3123" y="3217"/>
                  <a:pt x="3108" y="3268"/>
                </a:cubicBezTo>
                <a:lnTo>
                  <a:pt x="2982" y="3652"/>
                </a:lnTo>
                <a:close/>
                <a:moveTo>
                  <a:pt x="3479" y="2113"/>
                </a:moveTo>
                <a:cubicBezTo>
                  <a:pt x="3463" y="2165"/>
                  <a:pt x="3467" y="2211"/>
                  <a:pt x="3492" y="2248"/>
                </a:cubicBezTo>
                <a:cubicBezTo>
                  <a:pt x="3515" y="2286"/>
                  <a:pt x="3557" y="2305"/>
                  <a:pt x="3612" y="2305"/>
                </a:cubicBezTo>
                <a:lnTo>
                  <a:pt x="7263" y="2305"/>
                </a:lnTo>
                <a:cubicBezTo>
                  <a:pt x="7314" y="2305"/>
                  <a:pt x="7367" y="2286"/>
                  <a:pt x="7415" y="2248"/>
                </a:cubicBezTo>
                <a:cubicBezTo>
                  <a:pt x="7465" y="2211"/>
                  <a:pt x="7499" y="2165"/>
                  <a:pt x="7514" y="2113"/>
                </a:cubicBezTo>
                <a:lnTo>
                  <a:pt x="7640" y="1730"/>
                </a:lnTo>
                <a:cubicBezTo>
                  <a:pt x="7657" y="1678"/>
                  <a:pt x="7653" y="1632"/>
                  <a:pt x="7628" y="1595"/>
                </a:cubicBezTo>
                <a:cubicBezTo>
                  <a:pt x="7604" y="1557"/>
                  <a:pt x="7563" y="1538"/>
                  <a:pt x="7508" y="1538"/>
                </a:cubicBezTo>
                <a:lnTo>
                  <a:pt x="3858" y="1538"/>
                </a:lnTo>
                <a:cubicBezTo>
                  <a:pt x="3807" y="1538"/>
                  <a:pt x="3754" y="1557"/>
                  <a:pt x="3705" y="1595"/>
                </a:cubicBezTo>
                <a:cubicBezTo>
                  <a:pt x="3655" y="1632"/>
                  <a:pt x="3622" y="1678"/>
                  <a:pt x="3607" y="1730"/>
                </a:cubicBezTo>
                <a:lnTo>
                  <a:pt x="3479" y="2113"/>
                </a:lnTo>
                <a:close/>
              </a:path>
            </a:pathLst>
          </a:custGeom>
          <a:solidFill>
            <a:srgbClr val="3C5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3" name="Freeform 137"/>
          <p:cNvSpPr>
            <a:spLocks noEditPoints="1"/>
          </p:cNvSpPr>
          <p:nvPr/>
        </p:nvSpPr>
        <p:spPr bwMode="auto">
          <a:xfrm>
            <a:off x="4977765" y="5071110"/>
            <a:ext cx="399415" cy="366395"/>
          </a:xfrm>
          <a:custGeom>
            <a:avLst/>
            <a:gdLst>
              <a:gd name="T0" fmla="*/ 9978 w 10065"/>
              <a:gd name="T1" fmla="*/ 2876 h 9225"/>
              <a:gd name="T2" fmla="*/ 7865 w 10065"/>
              <a:gd name="T3" fmla="*/ 8963 h 9225"/>
              <a:gd name="T4" fmla="*/ 1589 w 10065"/>
              <a:gd name="T5" fmla="*/ 9225 h 9225"/>
              <a:gd name="T6" fmla="*/ 100 w 10065"/>
              <a:gd name="T7" fmla="*/ 8113 h 9225"/>
              <a:gd name="T8" fmla="*/ 105 w 10065"/>
              <a:gd name="T9" fmla="*/ 7190 h 9225"/>
              <a:gd name="T10" fmla="*/ 111 w 10065"/>
              <a:gd name="T11" fmla="*/ 6838 h 9225"/>
              <a:gd name="T12" fmla="*/ 141 w 10065"/>
              <a:gd name="T13" fmla="*/ 6595 h 9225"/>
              <a:gd name="T14" fmla="*/ 339 w 10065"/>
              <a:gd name="T15" fmla="*/ 6312 h 9225"/>
              <a:gd name="T16" fmla="*/ 789 w 10065"/>
              <a:gd name="T17" fmla="*/ 5212 h 9225"/>
              <a:gd name="T18" fmla="*/ 789 w 10065"/>
              <a:gd name="T19" fmla="*/ 4865 h 9225"/>
              <a:gd name="T20" fmla="*/ 994 w 10065"/>
              <a:gd name="T21" fmla="*/ 4560 h 9225"/>
              <a:gd name="T22" fmla="*/ 1396 w 10065"/>
              <a:gd name="T23" fmla="*/ 3467 h 9225"/>
              <a:gd name="T24" fmla="*/ 1384 w 10065"/>
              <a:gd name="T25" fmla="*/ 3107 h 9225"/>
              <a:gd name="T26" fmla="*/ 1649 w 10065"/>
              <a:gd name="T27" fmla="*/ 2788 h 9225"/>
              <a:gd name="T28" fmla="*/ 2069 w 10065"/>
              <a:gd name="T29" fmla="*/ 1701 h 9225"/>
              <a:gd name="T30" fmla="*/ 2039 w 10065"/>
              <a:gd name="T31" fmla="*/ 1390 h 9225"/>
              <a:gd name="T32" fmla="*/ 2201 w 10065"/>
              <a:gd name="T33" fmla="*/ 1143 h 9225"/>
              <a:gd name="T34" fmla="*/ 2403 w 10065"/>
              <a:gd name="T35" fmla="*/ 833 h 9225"/>
              <a:gd name="T36" fmla="*/ 2589 w 10065"/>
              <a:gd name="T37" fmla="*/ 407 h 9225"/>
              <a:gd name="T38" fmla="*/ 2865 w 10065"/>
              <a:gd name="T39" fmla="*/ 73 h 9225"/>
              <a:gd name="T40" fmla="*/ 3366 w 10065"/>
              <a:gd name="T41" fmla="*/ 36 h 9225"/>
              <a:gd name="T42" fmla="*/ 3666 w 10065"/>
              <a:gd name="T43" fmla="*/ 0 h 9225"/>
              <a:gd name="T44" fmla="*/ 8922 w 10065"/>
              <a:gd name="T45" fmla="*/ 336 h 9225"/>
              <a:gd name="T46" fmla="*/ 7384 w 10065"/>
              <a:gd name="T47" fmla="*/ 6558 h 9225"/>
              <a:gd name="T48" fmla="*/ 6183 w 10065"/>
              <a:gd name="T49" fmla="*/ 7688 h 9225"/>
              <a:gd name="T50" fmla="*/ 734 w 10065"/>
              <a:gd name="T51" fmla="*/ 7778 h 9225"/>
              <a:gd name="T52" fmla="*/ 1593 w 10065"/>
              <a:gd name="T53" fmla="*/ 8456 h 9225"/>
              <a:gd name="T54" fmla="*/ 7473 w 10065"/>
              <a:gd name="T55" fmla="*/ 8362 h 9225"/>
              <a:gd name="T56" fmla="*/ 9484 w 10065"/>
              <a:gd name="T57" fmla="*/ 2186 h 9225"/>
              <a:gd name="T58" fmla="*/ 9869 w 10065"/>
              <a:gd name="T59" fmla="*/ 2102 h 9225"/>
              <a:gd name="T60" fmla="*/ 2994 w 10065"/>
              <a:gd name="T61" fmla="*/ 3787 h 9225"/>
              <a:gd name="T62" fmla="*/ 6765 w 10065"/>
              <a:gd name="T63" fmla="*/ 3843 h 9225"/>
              <a:gd name="T64" fmla="*/ 7017 w 10065"/>
              <a:gd name="T65" fmla="*/ 3652 h 9225"/>
              <a:gd name="T66" fmla="*/ 7130 w 10065"/>
              <a:gd name="T67" fmla="*/ 3133 h 9225"/>
              <a:gd name="T68" fmla="*/ 3359 w 10065"/>
              <a:gd name="T69" fmla="*/ 3077 h 9225"/>
              <a:gd name="T70" fmla="*/ 3108 w 10065"/>
              <a:gd name="T71" fmla="*/ 3268 h 9225"/>
              <a:gd name="T72" fmla="*/ 3479 w 10065"/>
              <a:gd name="T73" fmla="*/ 2113 h 9225"/>
              <a:gd name="T74" fmla="*/ 3612 w 10065"/>
              <a:gd name="T75" fmla="*/ 2305 h 9225"/>
              <a:gd name="T76" fmla="*/ 7415 w 10065"/>
              <a:gd name="T77" fmla="*/ 2248 h 9225"/>
              <a:gd name="T78" fmla="*/ 7640 w 10065"/>
              <a:gd name="T79" fmla="*/ 1730 h 9225"/>
              <a:gd name="T80" fmla="*/ 7508 w 10065"/>
              <a:gd name="T81" fmla="*/ 1538 h 9225"/>
              <a:gd name="T82" fmla="*/ 3705 w 10065"/>
              <a:gd name="T83" fmla="*/ 1595 h 9225"/>
              <a:gd name="T84" fmla="*/ 3479 w 10065"/>
              <a:gd name="T85" fmla="*/ 2113 h 9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65" h="9225">
                <a:moveTo>
                  <a:pt x="9869" y="2102"/>
                </a:moveTo>
                <a:cubicBezTo>
                  <a:pt x="10029" y="2331"/>
                  <a:pt x="10065" y="2588"/>
                  <a:pt x="9978" y="2876"/>
                </a:cubicBezTo>
                <a:lnTo>
                  <a:pt x="8325" y="8318"/>
                </a:lnTo>
                <a:cubicBezTo>
                  <a:pt x="8249" y="8575"/>
                  <a:pt x="8095" y="8790"/>
                  <a:pt x="7865" y="8963"/>
                </a:cubicBezTo>
                <a:cubicBezTo>
                  <a:pt x="7637" y="9137"/>
                  <a:pt x="7392" y="9225"/>
                  <a:pt x="7130" y="9225"/>
                </a:cubicBezTo>
                <a:lnTo>
                  <a:pt x="1589" y="9225"/>
                </a:lnTo>
                <a:cubicBezTo>
                  <a:pt x="1280" y="9225"/>
                  <a:pt x="984" y="9117"/>
                  <a:pt x="698" y="8903"/>
                </a:cubicBezTo>
                <a:cubicBezTo>
                  <a:pt x="411" y="8688"/>
                  <a:pt x="213" y="8426"/>
                  <a:pt x="100" y="8113"/>
                </a:cubicBezTo>
                <a:cubicBezTo>
                  <a:pt x="4" y="7846"/>
                  <a:pt x="0" y="7591"/>
                  <a:pt x="88" y="7351"/>
                </a:cubicBezTo>
                <a:cubicBezTo>
                  <a:pt x="88" y="7335"/>
                  <a:pt x="94" y="7281"/>
                  <a:pt x="105" y="7190"/>
                </a:cubicBezTo>
                <a:cubicBezTo>
                  <a:pt x="118" y="7097"/>
                  <a:pt x="125" y="7024"/>
                  <a:pt x="129" y="6967"/>
                </a:cubicBezTo>
                <a:cubicBezTo>
                  <a:pt x="133" y="6936"/>
                  <a:pt x="126" y="6892"/>
                  <a:pt x="111" y="6838"/>
                </a:cubicBezTo>
                <a:cubicBezTo>
                  <a:pt x="95" y="6785"/>
                  <a:pt x="90" y="6745"/>
                  <a:pt x="94" y="6721"/>
                </a:cubicBezTo>
                <a:cubicBezTo>
                  <a:pt x="101" y="6677"/>
                  <a:pt x="118" y="6635"/>
                  <a:pt x="141" y="6595"/>
                </a:cubicBezTo>
                <a:cubicBezTo>
                  <a:pt x="165" y="6555"/>
                  <a:pt x="198" y="6507"/>
                  <a:pt x="240" y="6453"/>
                </a:cubicBezTo>
                <a:cubicBezTo>
                  <a:pt x="282" y="6400"/>
                  <a:pt x="315" y="6352"/>
                  <a:pt x="339" y="6312"/>
                </a:cubicBezTo>
                <a:cubicBezTo>
                  <a:pt x="432" y="6161"/>
                  <a:pt x="521" y="5977"/>
                  <a:pt x="609" y="5762"/>
                </a:cubicBezTo>
                <a:cubicBezTo>
                  <a:pt x="697" y="5547"/>
                  <a:pt x="757" y="5365"/>
                  <a:pt x="789" y="5212"/>
                </a:cubicBezTo>
                <a:cubicBezTo>
                  <a:pt x="802" y="5172"/>
                  <a:pt x="802" y="5112"/>
                  <a:pt x="791" y="5032"/>
                </a:cubicBezTo>
                <a:cubicBezTo>
                  <a:pt x="781" y="4952"/>
                  <a:pt x="780" y="4896"/>
                  <a:pt x="789" y="4865"/>
                </a:cubicBezTo>
                <a:cubicBezTo>
                  <a:pt x="802" y="4821"/>
                  <a:pt x="834" y="4765"/>
                  <a:pt x="891" y="4697"/>
                </a:cubicBezTo>
                <a:cubicBezTo>
                  <a:pt x="947" y="4628"/>
                  <a:pt x="981" y="4583"/>
                  <a:pt x="994" y="4560"/>
                </a:cubicBezTo>
                <a:cubicBezTo>
                  <a:pt x="1079" y="4416"/>
                  <a:pt x="1161" y="4231"/>
                  <a:pt x="1246" y="4007"/>
                </a:cubicBezTo>
                <a:cubicBezTo>
                  <a:pt x="1331" y="3783"/>
                  <a:pt x="1380" y="3603"/>
                  <a:pt x="1396" y="3467"/>
                </a:cubicBezTo>
                <a:cubicBezTo>
                  <a:pt x="1400" y="3431"/>
                  <a:pt x="1395" y="3367"/>
                  <a:pt x="1381" y="3275"/>
                </a:cubicBezTo>
                <a:cubicBezTo>
                  <a:pt x="1368" y="3182"/>
                  <a:pt x="1369" y="3127"/>
                  <a:pt x="1384" y="3107"/>
                </a:cubicBezTo>
                <a:cubicBezTo>
                  <a:pt x="1400" y="3056"/>
                  <a:pt x="1445" y="2993"/>
                  <a:pt x="1516" y="2923"/>
                </a:cubicBezTo>
                <a:cubicBezTo>
                  <a:pt x="1589" y="2853"/>
                  <a:pt x="1633" y="2808"/>
                  <a:pt x="1649" y="2788"/>
                </a:cubicBezTo>
                <a:cubicBezTo>
                  <a:pt x="1725" y="2685"/>
                  <a:pt x="1810" y="2516"/>
                  <a:pt x="1904" y="2281"/>
                </a:cubicBezTo>
                <a:cubicBezTo>
                  <a:pt x="1998" y="2047"/>
                  <a:pt x="2053" y="1853"/>
                  <a:pt x="2069" y="1701"/>
                </a:cubicBezTo>
                <a:cubicBezTo>
                  <a:pt x="2073" y="1670"/>
                  <a:pt x="2066" y="1617"/>
                  <a:pt x="2051" y="1548"/>
                </a:cubicBezTo>
                <a:cubicBezTo>
                  <a:pt x="2035" y="1478"/>
                  <a:pt x="2031" y="1426"/>
                  <a:pt x="2039" y="1390"/>
                </a:cubicBezTo>
                <a:cubicBezTo>
                  <a:pt x="2046" y="1358"/>
                  <a:pt x="2065" y="1321"/>
                  <a:pt x="2093" y="1281"/>
                </a:cubicBezTo>
                <a:cubicBezTo>
                  <a:pt x="2120" y="1241"/>
                  <a:pt x="2158" y="1195"/>
                  <a:pt x="2201" y="1143"/>
                </a:cubicBezTo>
                <a:cubicBezTo>
                  <a:pt x="2245" y="1092"/>
                  <a:pt x="2280" y="1050"/>
                  <a:pt x="2304" y="1017"/>
                </a:cubicBezTo>
                <a:cubicBezTo>
                  <a:pt x="2335" y="970"/>
                  <a:pt x="2369" y="908"/>
                  <a:pt x="2403" y="833"/>
                </a:cubicBezTo>
                <a:cubicBezTo>
                  <a:pt x="2436" y="758"/>
                  <a:pt x="2468" y="690"/>
                  <a:pt x="2493" y="623"/>
                </a:cubicBezTo>
                <a:cubicBezTo>
                  <a:pt x="2519" y="557"/>
                  <a:pt x="2550" y="486"/>
                  <a:pt x="2589" y="407"/>
                </a:cubicBezTo>
                <a:cubicBezTo>
                  <a:pt x="2626" y="328"/>
                  <a:pt x="2666" y="266"/>
                  <a:pt x="2706" y="215"/>
                </a:cubicBezTo>
                <a:cubicBezTo>
                  <a:pt x="2746" y="165"/>
                  <a:pt x="2800" y="117"/>
                  <a:pt x="2865" y="73"/>
                </a:cubicBezTo>
                <a:cubicBezTo>
                  <a:pt x="2930" y="30"/>
                  <a:pt x="3003" y="6"/>
                  <a:pt x="3081" y="3"/>
                </a:cubicBezTo>
                <a:cubicBezTo>
                  <a:pt x="3160" y="1"/>
                  <a:pt x="3254" y="12"/>
                  <a:pt x="3366" y="36"/>
                </a:cubicBezTo>
                <a:lnTo>
                  <a:pt x="3360" y="53"/>
                </a:lnTo>
                <a:cubicBezTo>
                  <a:pt x="3511" y="17"/>
                  <a:pt x="3614" y="0"/>
                  <a:pt x="3666" y="0"/>
                </a:cubicBezTo>
                <a:lnTo>
                  <a:pt x="8237" y="0"/>
                </a:lnTo>
                <a:cubicBezTo>
                  <a:pt x="8533" y="0"/>
                  <a:pt x="8760" y="112"/>
                  <a:pt x="8922" y="336"/>
                </a:cubicBezTo>
                <a:cubicBezTo>
                  <a:pt x="9081" y="561"/>
                  <a:pt x="9118" y="821"/>
                  <a:pt x="9030" y="1116"/>
                </a:cubicBezTo>
                <a:lnTo>
                  <a:pt x="7384" y="6558"/>
                </a:lnTo>
                <a:cubicBezTo>
                  <a:pt x="7240" y="7035"/>
                  <a:pt x="7098" y="7341"/>
                  <a:pt x="6954" y="7481"/>
                </a:cubicBezTo>
                <a:cubicBezTo>
                  <a:pt x="6812" y="7618"/>
                  <a:pt x="6555" y="7688"/>
                  <a:pt x="6183" y="7688"/>
                </a:cubicBezTo>
                <a:lnTo>
                  <a:pt x="963" y="7688"/>
                </a:lnTo>
                <a:cubicBezTo>
                  <a:pt x="854" y="7688"/>
                  <a:pt x="778" y="7718"/>
                  <a:pt x="734" y="7778"/>
                </a:cubicBezTo>
                <a:cubicBezTo>
                  <a:pt x="690" y="7843"/>
                  <a:pt x="689" y="7928"/>
                  <a:pt x="728" y="8036"/>
                </a:cubicBezTo>
                <a:cubicBezTo>
                  <a:pt x="824" y="8316"/>
                  <a:pt x="1111" y="8456"/>
                  <a:pt x="1593" y="8456"/>
                </a:cubicBezTo>
                <a:lnTo>
                  <a:pt x="7137" y="8456"/>
                </a:lnTo>
                <a:cubicBezTo>
                  <a:pt x="7253" y="8456"/>
                  <a:pt x="7365" y="8425"/>
                  <a:pt x="7473" y="8362"/>
                </a:cubicBezTo>
                <a:cubicBezTo>
                  <a:pt x="7582" y="8300"/>
                  <a:pt x="7650" y="8217"/>
                  <a:pt x="7683" y="8113"/>
                </a:cubicBezTo>
                <a:lnTo>
                  <a:pt x="9484" y="2186"/>
                </a:lnTo>
                <a:cubicBezTo>
                  <a:pt x="9512" y="2097"/>
                  <a:pt x="9522" y="1983"/>
                  <a:pt x="9514" y="1843"/>
                </a:cubicBezTo>
                <a:cubicBezTo>
                  <a:pt x="9667" y="1905"/>
                  <a:pt x="9785" y="1990"/>
                  <a:pt x="9869" y="2102"/>
                </a:cubicBezTo>
                <a:close/>
                <a:moveTo>
                  <a:pt x="2982" y="3652"/>
                </a:moveTo>
                <a:cubicBezTo>
                  <a:pt x="2965" y="3703"/>
                  <a:pt x="2969" y="3750"/>
                  <a:pt x="2994" y="3787"/>
                </a:cubicBezTo>
                <a:cubicBezTo>
                  <a:pt x="3018" y="3825"/>
                  <a:pt x="3059" y="3843"/>
                  <a:pt x="3114" y="3843"/>
                </a:cubicBezTo>
                <a:lnTo>
                  <a:pt x="6765" y="3843"/>
                </a:lnTo>
                <a:cubicBezTo>
                  <a:pt x="6817" y="3843"/>
                  <a:pt x="6869" y="3825"/>
                  <a:pt x="6918" y="3787"/>
                </a:cubicBezTo>
                <a:cubicBezTo>
                  <a:pt x="6968" y="3750"/>
                  <a:pt x="7002" y="3703"/>
                  <a:pt x="7017" y="3652"/>
                </a:cubicBezTo>
                <a:lnTo>
                  <a:pt x="7143" y="3268"/>
                </a:lnTo>
                <a:cubicBezTo>
                  <a:pt x="7159" y="3217"/>
                  <a:pt x="7155" y="3171"/>
                  <a:pt x="7130" y="3133"/>
                </a:cubicBezTo>
                <a:cubicBezTo>
                  <a:pt x="7107" y="3096"/>
                  <a:pt x="7065" y="3077"/>
                  <a:pt x="7010" y="3077"/>
                </a:cubicBezTo>
                <a:lnTo>
                  <a:pt x="3359" y="3077"/>
                </a:lnTo>
                <a:cubicBezTo>
                  <a:pt x="3308" y="3077"/>
                  <a:pt x="3255" y="3096"/>
                  <a:pt x="3207" y="3133"/>
                </a:cubicBezTo>
                <a:cubicBezTo>
                  <a:pt x="3157" y="3171"/>
                  <a:pt x="3123" y="3217"/>
                  <a:pt x="3108" y="3268"/>
                </a:cubicBezTo>
                <a:lnTo>
                  <a:pt x="2982" y="3652"/>
                </a:lnTo>
                <a:close/>
                <a:moveTo>
                  <a:pt x="3479" y="2113"/>
                </a:moveTo>
                <a:cubicBezTo>
                  <a:pt x="3463" y="2165"/>
                  <a:pt x="3467" y="2211"/>
                  <a:pt x="3492" y="2248"/>
                </a:cubicBezTo>
                <a:cubicBezTo>
                  <a:pt x="3515" y="2286"/>
                  <a:pt x="3557" y="2305"/>
                  <a:pt x="3612" y="2305"/>
                </a:cubicBezTo>
                <a:lnTo>
                  <a:pt x="7263" y="2305"/>
                </a:lnTo>
                <a:cubicBezTo>
                  <a:pt x="7314" y="2305"/>
                  <a:pt x="7367" y="2286"/>
                  <a:pt x="7415" y="2248"/>
                </a:cubicBezTo>
                <a:cubicBezTo>
                  <a:pt x="7465" y="2211"/>
                  <a:pt x="7499" y="2165"/>
                  <a:pt x="7514" y="2113"/>
                </a:cubicBezTo>
                <a:lnTo>
                  <a:pt x="7640" y="1730"/>
                </a:lnTo>
                <a:cubicBezTo>
                  <a:pt x="7657" y="1678"/>
                  <a:pt x="7653" y="1632"/>
                  <a:pt x="7628" y="1595"/>
                </a:cubicBezTo>
                <a:cubicBezTo>
                  <a:pt x="7604" y="1557"/>
                  <a:pt x="7563" y="1538"/>
                  <a:pt x="7508" y="1538"/>
                </a:cubicBezTo>
                <a:lnTo>
                  <a:pt x="3858" y="1538"/>
                </a:lnTo>
                <a:cubicBezTo>
                  <a:pt x="3807" y="1538"/>
                  <a:pt x="3754" y="1557"/>
                  <a:pt x="3705" y="1595"/>
                </a:cubicBezTo>
                <a:cubicBezTo>
                  <a:pt x="3655" y="1632"/>
                  <a:pt x="3622" y="1678"/>
                  <a:pt x="3607" y="1730"/>
                </a:cubicBezTo>
                <a:lnTo>
                  <a:pt x="3479" y="2113"/>
                </a:lnTo>
                <a:close/>
              </a:path>
            </a:pathLst>
          </a:custGeom>
          <a:solidFill>
            <a:srgbClr val="3C5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3" name="内容占位符 2">
            <a:extLst>
              <a:ext uri="{FF2B5EF4-FFF2-40B4-BE49-F238E27FC236}">
                <a16:creationId xmlns:a16="http://schemas.microsoft.com/office/drawing/2014/main" id="{A6088174-1FC2-7E91-BC65-60CCEB1FBF32}"/>
              </a:ext>
            </a:extLst>
          </p:cNvPr>
          <p:cNvSpPr txBox="1">
            <a:spLocks/>
          </p:cNvSpPr>
          <p:nvPr/>
        </p:nvSpPr>
        <p:spPr>
          <a:xfrm>
            <a:off x="7277127" y="1574776"/>
            <a:ext cx="4243889" cy="5062268"/>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1800" dirty="0"/>
              <a:t>这门课的目的是帮助你掌握</a:t>
            </a:r>
            <a:r>
              <a:rPr lang="en-US" altLang="zh-CN" sz="1800" dirty="0"/>
              <a:t>C</a:t>
            </a:r>
            <a:r>
              <a:rPr lang="zh-CN" altLang="en-US" sz="1800" dirty="0"/>
              <a:t>语言的开发。理想情况是，学完这门课，</a:t>
            </a:r>
            <a:endParaRPr lang="en-US" altLang="zh-CN" sz="1800" dirty="0"/>
          </a:p>
          <a:p>
            <a:endParaRPr lang="en-US" altLang="zh-CN" sz="1800" dirty="0"/>
          </a:p>
          <a:p>
            <a:r>
              <a:rPr lang="en-US" altLang="zh-CN" sz="1800" dirty="0"/>
              <a:t>1</a:t>
            </a:r>
            <a:r>
              <a:rPr lang="zh-CN" altLang="en-US" sz="1800" dirty="0"/>
              <a:t>，了解</a:t>
            </a:r>
            <a:r>
              <a:rPr lang="en-US" altLang="zh-CN" sz="1800" dirty="0"/>
              <a:t>C</a:t>
            </a:r>
            <a:r>
              <a:rPr lang="zh-CN" altLang="en-US" sz="1800" dirty="0"/>
              <a:t>语言；</a:t>
            </a:r>
            <a:endParaRPr lang="en-US" altLang="zh-CN" sz="1800" dirty="0"/>
          </a:p>
          <a:p>
            <a:endParaRPr lang="en-US" altLang="zh-CN" sz="1800" dirty="0"/>
          </a:p>
          <a:p>
            <a:r>
              <a:rPr lang="en-US" altLang="zh-CN" sz="1800" dirty="0"/>
              <a:t>2</a:t>
            </a:r>
            <a:r>
              <a:rPr lang="zh-CN" altLang="en-US" sz="1800" dirty="0"/>
              <a:t>，用</a:t>
            </a:r>
            <a:r>
              <a:rPr lang="en-US" altLang="zh-CN" sz="1800" dirty="0"/>
              <a:t>C</a:t>
            </a:r>
            <a:r>
              <a:rPr lang="zh-CN" altLang="en-US" sz="1800" dirty="0"/>
              <a:t>语言去完成更高级的学习，科研任务（比如学习</a:t>
            </a:r>
            <a:r>
              <a:rPr lang="en-US" altLang="zh-CN" sz="1800" dirty="0"/>
              <a:t>C++</a:t>
            </a:r>
            <a:r>
              <a:rPr lang="zh-CN" altLang="en-US" sz="1800" dirty="0"/>
              <a:t>或者计算机图形学，或者深度学习写</a:t>
            </a:r>
            <a:r>
              <a:rPr lang="en-US" altLang="zh-CN" sz="1800" dirty="0"/>
              <a:t>CUDA</a:t>
            </a:r>
            <a:r>
              <a:rPr lang="zh-CN" altLang="en-US" sz="1800" dirty="0"/>
              <a:t>）；</a:t>
            </a:r>
            <a:endParaRPr lang="en-US" altLang="zh-CN" sz="1800" dirty="0"/>
          </a:p>
          <a:p>
            <a:endParaRPr lang="en-US" altLang="zh-CN" sz="1800" dirty="0"/>
          </a:p>
          <a:p>
            <a:r>
              <a:rPr lang="en-US" altLang="zh-CN" sz="1800" dirty="0"/>
              <a:t>3</a:t>
            </a:r>
            <a:r>
              <a:rPr lang="zh-CN" altLang="en-US" sz="1800" dirty="0"/>
              <a:t>，以</a:t>
            </a:r>
            <a:r>
              <a:rPr lang="en-US" altLang="zh-CN" sz="1800" dirty="0"/>
              <a:t>C</a:t>
            </a:r>
            <a:r>
              <a:rPr lang="zh-CN" altLang="en-US" sz="1800" dirty="0"/>
              <a:t>语言作为基础，理解程序设计语言。比如，通过学习</a:t>
            </a:r>
            <a:r>
              <a:rPr lang="en-US" altLang="zh-CN" sz="1800" dirty="0"/>
              <a:t>C</a:t>
            </a:r>
            <a:r>
              <a:rPr lang="zh-CN" altLang="en-US" sz="1800" dirty="0"/>
              <a:t>语言，帮助你学习</a:t>
            </a:r>
            <a:r>
              <a:rPr lang="en-US" altLang="zh-CN" sz="1800" dirty="0"/>
              <a:t>C++</a:t>
            </a:r>
            <a:r>
              <a:rPr lang="zh-CN" altLang="en-US" sz="1800" dirty="0"/>
              <a:t>或者</a:t>
            </a:r>
            <a:r>
              <a:rPr lang="en-US" altLang="zh-CN" sz="1800" dirty="0"/>
              <a:t>Python</a:t>
            </a:r>
            <a:endParaRPr lang="zh-CN" altLang="en-US" sz="18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flipH="1">
            <a:off x="4136481" y="198592"/>
            <a:ext cx="6035675" cy="743986"/>
          </a:xfrm>
          <a:prstGeom prst="rect">
            <a:avLst/>
          </a:prstGeom>
          <a:noFill/>
        </p:spPr>
        <p:txBody>
          <a:bodyPr wrap="square" rtlCol="0">
            <a:spAutoFit/>
          </a:bodyPr>
          <a:lstStyle/>
          <a:p>
            <a:pPr algn="ctr">
              <a:lnSpc>
                <a:spcPct val="150000"/>
              </a:lnSpc>
            </a:pPr>
            <a:r>
              <a:rPr lang="zh-CN" sz="3200" b="1" dirty="0">
                <a:solidFill>
                  <a:srgbClr val="3C5A9C"/>
                </a:solidFill>
                <a:cs typeface="+mn-ea"/>
                <a:sym typeface="+mn-lt"/>
              </a:rPr>
              <a:t>（</a:t>
            </a:r>
            <a:r>
              <a:rPr lang="en-US" altLang="zh-CN" sz="3200" b="1" dirty="0">
                <a:solidFill>
                  <a:srgbClr val="3C5A9C"/>
                </a:solidFill>
                <a:cs typeface="+mn-ea"/>
                <a:sym typeface="+mn-lt"/>
              </a:rPr>
              <a:t>2</a:t>
            </a:r>
            <a:r>
              <a:rPr lang="zh-CN" altLang="en-US" sz="3200" b="1" dirty="0">
                <a:solidFill>
                  <a:srgbClr val="3C5A9C"/>
                </a:solidFill>
                <a:cs typeface="+mn-ea"/>
                <a:sym typeface="+mn-lt"/>
              </a:rPr>
              <a:t>）</a:t>
            </a:r>
            <a:endParaRPr lang="zh-CN" sz="3200" b="1" dirty="0">
              <a:solidFill>
                <a:srgbClr val="3C5A9C"/>
              </a:solidFill>
              <a:cs typeface="+mn-ea"/>
              <a:sym typeface="+mn-lt"/>
            </a:endParaRPr>
          </a:p>
        </p:txBody>
      </p:sp>
      <p:sp>
        <p:nvSpPr>
          <p:cNvPr id="7" name="内容占位符 2">
            <a:extLst>
              <a:ext uri="{FF2B5EF4-FFF2-40B4-BE49-F238E27FC236}">
                <a16:creationId xmlns:a16="http://schemas.microsoft.com/office/drawing/2014/main" id="{9150538E-5A61-0048-4795-4FD49B29991B}"/>
              </a:ext>
            </a:extLst>
          </p:cNvPr>
          <p:cNvSpPr txBox="1">
            <a:spLocks/>
          </p:cNvSpPr>
          <p:nvPr/>
        </p:nvSpPr>
        <p:spPr>
          <a:xfrm>
            <a:off x="214630" y="125333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lang="zh-CN" altLang="en-US" dirty="0"/>
          </a:p>
        </p:txBody>
      </p:sp>
      <p:sp>
        <p:nvSpPr>
          <p:cNvPr id="2" name="标题 1">
            <a:extLst>
              <a:ext uri="{FF2B5EF4-FFF2-40B4-BE49-F238E27FC236}">
                <a16:creationId xmlns:a16="http://schemas.microsoft.com/office/drawing/2014/main" id="{B32E9438-F544-E346-3768-3030413F985E}"/>
              </a:ext>
            </a:extLst>
          </p:cNvPr>
          <p:cNvSpPr txBox="1">
            <a:spLocks/>
          </p:cNvSpPr>
          <p:nvPr/>
        </p:nvSpPr>
        <p:spPr>
          <a:xfrm>
            <a:off x="402772" y="118109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C</a:t>
            </a:r>
            <a:r>
              <a:rPr lang="zh-CN" altLang="en-US" sz="4000" dirty="0"/>
              <a:t>语言的发明过程（</a:t>
            </a:r>
            <a:r>
              <a:rPr lang="en-US" altLang="zh-CN" sz="4000" dirty="0"/>
              <a:t>aka</a:t>
            </a:r>
            <a:r>
              <a:rPr lang="zh-CN" altLang="en-US" sz="4000" dirty="0"/>
              <a:t>：</a:t>
            </a:r>
            <a:r>
              <a:rPr lang="en-US" altLang="zh-CN" sz="4000" dirty="0"/>
              <a:t>C</a:t>
            </a:r>
            <a:r>
              <a:rPr lang="zh-CN" altLang="en-US" sz="4000" dirty="0"/>
              <a:t>语言与</a:t>
            </a:r>
            <a:r>
              <a:rPr lang="en-US" altLang="zh-CN" sz="4000" dirty="0"/>
              <a:t>UNIX</a:t>
            </a:r>
            <a:r>
              <a:rPr lang="zh-CN" altLang="en-US" sz="4000" dirty="0"/>
              <a:t>的互相成就）</a:t>
            </a:r>
          </a:p>
        </p:txBody>
      </p:sp>
      <p:sp>
        <p:nvSpPr>
          <p:cNvPr id="3" name="内容占位符 2">
            <a:extLst>
              <a:ext uri="{FF2B5EF4-FFF2-40B4-BE49-F238E27FC236}">
                <a16:creationId xmlns:a16="http://schemas.microsoft.com/office/drawing/2014/main" id="{2F36F94C-CE4B-2B4E-83C4-B262A8FEA590}"/>
              </a:ext>
            </a:extLst>
          </p:cNvPr>
          <p:cNvSpPr txBox="1">
            <a:spLocks/>
          </p:cNvSpPr>
          <p:nvPr/>
        </p:nvSpPr>
        <p:spPr>
          <a:xfrm>
            <a:off x="566058" y="2769902"/>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400" dirty="0"/>
              <a:t>（</a:t>
            </a:r>
            <a:r>
              <a:rPr lang="en-US" altLang="zh-CN" sz="2400" dirty="0"/>
              <a:t>1</a:t>
            </a:r>
            <a:r>
              <a:rPr lang="zh-CN" altLang="en-US" sz="2400" dirty="0"/>
              <a:t>）</a:t>
            </a:r>
            <a:r>
              <a:rPr lang="en-US" altLang="zh-CN" sz="2400" dirty="0"/>
              <a:t>.</a:t>
            </a:r>
            <a:r>
              <a:rPr lang="zh-CN" altLang="en-US" sz="2400" dirty="0"/>
              <a:t>为了更好的去开发</a:t>
            </a:r>
            <a:r>
              <a:rPr lang="en-US" altLang="zh-CN" sz="2400" dirty="0"/>
              <a:t>UNIX</a:t>
            </a:r>
            <a:r>
              <a:rPr lang="zh-CN" altLang="en-US" sz="2400" dirty="0"/>
              <a:t>系统，所以科学家发明了</a:t>
            </a:r>
            <a:r>
              <a:rPr lang="en-US" altLang="zh-CN" sz="2400" dirty="0"/>
              <a:t>C</a:t>
            </a:r>
            <a:r>
              <a:rPr lang="zh-CN" altLang="en-US" sz="2400" dirty="0"/>
              <a:t>语言。</a:t>
            </a:r>
            <a:r>
              <a:rPr lang="en-US" altLang="zh-CN" sz="2400" dirty="0"/>
              <a:t>C</a:t>
            </a:r>
            <a:r>
              <a:rPr lang="zh-CN" altLang="en-US" sz="2400" dirty="0"/>
              <a:t>语言是因</a:t>
            </a:r>
            <a:r>
              <a:rPr lang="en-US" altLang="zh-CN" sz="2400" dirty="0"/>
              <a:t>UNIX</a:t>
            </a:r>
            <a:r>
              <a:rPr lang="zh-CN" altLang="en-US" sz="2400" dirty="0"/>
              <a:t>而生的，所以</a:t>
            </a:r>
            <a:r>
              <a:rPr lang="en-US" altLang="zh-CN" sz="2400" dirty="0"/>
              <a:t>C</a:t>
            </a:r>
            <a:r>
              <a:rPr lang="zh-CN" altLang="en-US" sz="2400" dirty="0"/>
              <a:t>语言</a:t>
            </a:r>
            <a:r>
              <a:rPr lang="zh-CN" altLang="en-US" sz="2400" b="1" dirty="0">
                <a:solidFill>
                  <a:srgbClr val="FF0000"/>
                </a:solidFill>
              </a:rPr>
              <a:t>天生就适合做系统和嵌入式</a:t>
            </a:r>
            <a:r>
              <a:rPr lang="zh-CN" altLang="en-US" sz="2400" dirty="0"/>
              <a:t>的开发。</a:t>
            </a:r>
            <a:endParaRPr lang="en-US" altLang="zh-CN" sz="2400" dirty="0"/>
          </a:p>
          <a:p>
            <a:r>
              <a:rPr lang="zh-CN" altLang="en-US" sz="2400" dirty="0"/>
              <a:t>（</a:t>
            </a:r>
            <a:r>
              <a:rPr lang="en-US" altLang="zh-CN" sz="2400" dirty="0"/>
              <a:t>2</a:t>
            </a:r>
            <a:r>
              <a:rPr lang="zh-CN" altLang="en-US" sz="2400" dirty="0"/>
              <a:t>）</a:t>
            </a:r>
            <a:r>
              <a:rPr lang="en-US" altLang="zh-CN" sz="2400" dirty="0"/>
              <a:t>. </a:t>
            </a:r>
            <a:r>
              <a:rPr lang="zh-CN" altLang="en-US" sz="2400" dirty="0"/>
              <a:t>这个语言具有什么样的特点：</a:t>
            </a:r>
            <a:r>
              <a:rPr lang="zh-CN" altLang="en-US" sz="2400" b="1" dirty="0">
                <a:solidFill>
                  <a:srgbClr val="FF0000"/>
                </a:solidFill>
                <a:highlight>
                  <a:srgbClr val="FFFFFF"/>
                </a:highlight>
                <a:latin typeface="Söhne"/>
              </a:rPr>
              <a:t>他在新的语言中</a:t>
            </a:r>
            <a:r>
              <a:rPr lang="zh-CN" altLang="en-US" sz="2400" b="1" u="sng" dirty="0">
                <a:solidFill>
                  <a:srgbClr val="FF0000"/>
                </a:solidFill>
                <a:highlight>
                  <a:srgbClr val="FFFFFF"/>
                </a:highlight>
                <a:latin typeface="Söhne"/>
              </a:rPr>
              <a:t>加入了结构化编程的特性，如函数、块结构等，以及对底层硬件的直接访问能力</a:t>
            </a:r>
            <a:r>
              <a:rPr lang="zh-CN" altLang="en-US" sz="2400" b="1" dirty="0">
                <a:solidFill>
                  <a:srgbClr val="FF0000"/>
                </a:solidFill>
                <a:highlight>
                  <a:srgbClr val="FFFFFF"/>
                </a:highlight>
                <a:latin typeface="Söhne"/>
              </a:rPr>
              <a:t>，使得</a:t>
            </a:r>
            <a:r>
              <a:rPr lang="en-US" altLang="zh-CN" sz="2400" b="1" dirty="0">
                <a:solidFill>
                  <a:srgbClr val="FF0000"/>
                </a:solidFill>
                <a:highlight>
                  <a:srgbClr val="FFFFFF"/>
                </a:highlight>
                <a:latin typeface="Söhne"/>
              </a:rPr>
              <a:t>C</a:t>
            </a:r>
            <a:r>
              <a:rPr lang="zh-CN" altLang="en-US" sz="2400" b="1" dirty="0">
                <a:solidFill>
                  <a:srgbClr val="FF0000"/>
                </a:solidFill>
                <a:highlight>
                  <a:srgbClr val="FFFFFF"/>
                </a:highlight>
                <a:latin typeface="Söhne"/>
              </a:rPr>
              <a:t>语言成为一种适合系统编程的高级语言</a:t>
            </a:r>
            <a:r>
              <a:rPr lang="zh-CN" altLang="en-US" sz="2400" dirty="0">
                <a:solidFill>
                  <a:srgbClr val="FF0000"/>
                </a:solidFill>
                <a:highlight>
                  <a:srgbClr val="FFFFFF"/>
                </a:highlight>
                <a:latin typeface="Söhne"/>
              </a:rPr>
              <a:t>。（标出为红色的地方，是我们后面要学习的地方）</a:t>
            </a:r>
            <a:r>
              <a:rPr lang="en-US" altLang="zh-CN" sz="2400" dirty="0">
                <a:solidFill>
                  <a:srgbClr val="FF0000"/>
                </a:solidFill>
              </a:rPr>
              <a:t> </a:t>
            </a:r>
          </a:p>
          <a:p>
            <a:r>
              <a:rPr lang="zh-CN" altLang="en-US" sz="2400" dirty="0">
                <a:solidFill>
                  <a:schemeClr val="tx2"/>
                </a:solidFill>
              </a:rPr>
              <a:t>（</a:t>
            </a:r>
            <a:r>
              <a:rPr lang="en-US" altLang="zh-CN" sz="2400" dirty="0">
                <a:solidFill>
                  <a:schemeClr val="tx2"/>
                </a:solidFill>
              </a:rPr>
              <a:t>3</a:t>
            </a:r>
            <a:r>
              <a:rPr lang="zh-CN" altLang="en-US" sz="2400" dirty="0">
                <a:solidFill>
                  <a:schemeClr val="tx2"/>
                </a:solidFill>
              </a:rPr>
              <a:t>）</a:t>
            </a:r>
            <a:r>
              <a:rPr lang="en-US" altLang="zh-CN" sz="2400" dirty="0">
                <a:solidFill>
                  <a:schemeClr val="tx2"/>
                </a:solidFill>
              </a:rPr>
              <a:t>. </a:t>
            </a:r>
            <a:r>
              <a:rPr lang="zh-CN" altLang="en-US" sz="2400" dirty="0">
                <a:solidFill>
                  <a:schemeClr val="tx2"/>
                </a:solidFill>
              </a:rPr>
              <a:t>有一本非常重要的书：</a:t>
            </a:r>
            <a:r>
              <a:rPr lang="en-US" altLang="zh-CN" sz="2400" dirty="0">
                <a:solidFill>
                  <a:schemeClr val="tx2"/>
                </a:solidFill>
              </a:rPr>
              <a:t>1973</a:t>
            </a:r>
            <a:r>
              <a:rPr lang="zh-CN" altLang="en-US" sz="2400" dirty="0">
                <a:solidFill>
                  <a:schemeClr val="tx2"/>
                </a:solidFill>
              </a:rPr>
              <a:t>版的</a:t>
            </a:r>
            <a:r>
              <a:rPr lang="en-US" altLang="zh-CN" sz="2400" dirty="0">
                <a:solidFill>
                  <a:schemeClr val="tx2"/>
                </a:solidFill>
              </a:rPr>
              <a:t>”The C Programming Language.” </a:t>
            </a:r>
            <a:r>
              <a:rPr lang="zh-CN" altLang="en-US" sz="2400" dirty="0">
                <a:solidFill>
                  <a:schemeClr val="tx2"/>
                </a:solidFill>
              </a:rPr>
              <a:t>这本书是开发者所撰写的。对后来的</a:t>
            </a:r>
            <a:r>
              <a:rPr lang="en-US" altLang="zh-CN" sz="2400" dirty="0">
                <a:solidFill>
                  <a:schemeClr val="tx2"/>
                </a:solidFill>
              </a:rPr>
              <a:t>C</a:t>
            </a:r>
            <a:r>
              <a:rPr lang="zh-CN" altLang="en-US" sz="2400" dirty="0">
                <a:solidFill>
                  <a:schemeClr val="tx2"/>
                </a:solidFill>
              </a:rPr>
              <a:t>语言编程影响很大。</a:t>
            </a:r>
          </a:p>
        </p:txBody>
      </p:sp>
    </p:spTree>
    <p:custDataLst>
      <p:tags r:id="rId1"/>
    </p:custDataLst>
    <p:extLst>
      <p:ext uri="{BB962C8B-B14F-4D97-AF65-F5344CB8AC3E}">
        <p14:creationId xmlns:p14="http://schemas.microsoft.com/office/powerpoint/2010/main" val="2705585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017CAA-D6DC-CA02-807C-215E7D08AABE}"/>
              </a:ext>
            </a:extLst>
          </p:cNvPr>
          <p:cNvSpPr>
            <a:spLocks noGrp="1"/>
          </p:cNvSpPr>
          <p:nvPr>
            <p:ph type="title"/>
          </p:nvPr>
        </p:nvSpPr>
        <p:spPr/>
        <p:txBody>
          <a:bodyPr/>
          <a:lstStyle/>
          <a:p>
            <a:r>
              <a:rPr lang="zh-CN" altLang="en-US" dirty="0"/>
              <a:t>操作系统</a:t>
            </a:r>
          </a:p>
        </p:txBody>
      </p:sp>
      <p:sp>
        <p:nvSpPr>
          <p:cNvPr id="3" name="内容占位符 2">
            <a:extLst>
              <a:ext uri="{FF2B5EF4-FFF2-40B4-BE49-F238E27FC236}">
                <a16:creationId xmlns:a16="http://schemas.microsoft.com/office/drawing/2014/main" id="{1E66F531-09D3-2F77-6F79-5441E31DE919}"/>
              </a:ext>
            </a:extLst>
          </p:cNvPr>
          <p:cNvSpPr>
            <a:spLocks noGrp="1"/>
          </p:cNvSpPr>
          <p:nvPr>
            <p:ph idx="1"/>
          </p:nvPr>
        </p:nvSpPr>
        <p:spPr/>
        <p:txBody>
          <a:bodyPr/>
          <a:lstStyle/>
          <a:p>
            <a:r>
              <a:rPr lang="zh-CN" altLang="en-US" dirty="0"/>
              <a:t>操作系统（</a:t>
            </a:r>
            <a:r>
              <a:rPr lang="en-US" altLang="zh-CN" dirty="0"/>
              <a:t>Operating System</a:t>
            </a:r>
            <a:r>
              <a:rPr lang="zh-CN" altLang="en-US" dirty="0"/>
              <a:t>，简称</a:t>
            </a:r>
            <a:r>
              <a:rPr lang="en-US" altLang="zh-CN" dirty="0"/>
              <a:t>OS</a:t>
            </a:r>
            <a:r>
              <a:rPr lang="zh-CN" altLang="en-US" dirty="0"/>
              <a:t>）是一种系统软件，它管理计算机硬件和软件资源，为计算机程序提供公共服务。操作系统是计算机系统中最重要的系统软件，是所有应用程序运行的基础。</a:t>
            </a:r>
            <a:endParaRPr lang="en-US" altLang="zh-CN" dirty="0"/>
          </a:p>
          <a:p>
            <a:r>
              <a:rPr lang="zh-CN" altLang="en-US" dirty="0"/>
              <a:t>操作系统属于最典型的大型软件，复杂软件。</a:t>
            </a:r>
            <a:endParaRPr lang="en-US" altLang="zh-CN" dirty="0"/>
          </a:p>
          <a:p>
            <a:r>
              <a:rPr lang="zh-CN" altLang="en-US" dirty="0"/>
              <a:t>比如：</a:t>
            </a:r>
            <a:r>
              <a:rPr lang="en-US" altLang="zh-CN" dirty="0"/>
              <a:t>windows</a:t>
            </a:r>
            <a:r>
              <a:rPr lang="zh-CN" altLang="en-US" dirty="0"/>
              <a:t>操作系统，</a:t>
            </a:r>
            <a:r>
              <a:rPr lang="en-US" altLang="zh-CN" dirty="0"/>
              <a:t>Mac</a:t>
            </a:r>
            <a:r>
              <a:rPr lang="zh-CN" altLang="en-US" dirty="0"/>
              <a:t>操作系统，</a:t>
            </a:r>
            <a:r>
              <a:rPr lang="en-US" altLang="zh-CN" dirty="0"/>
              <a:t>UNIX/Linux</a:t>
            </a:r>
            <a:r>
              <a:rPr lang="zh-CN" altLang="en-US" dirty="0"/>
              <a:t>操作系统等等。</a:t>
            </a:r>
          </a:p>
        </p:txBody>
      </p:sp>
    </p:spTree>
    <p:extLst>
      <p:ext uri="{BB962C8B-B14F-4D97-AF65-F5344CB8AC3E}">
        <p14:creationId xmlns:p14="http://schemas.microsoft.com/office/powerpoint/2010/main" val="11950351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flipH="1">
            <a:off x="3287395" y="311150"/>
            <a:ext cx="6035675" cy="743986"/>
          </a:xfrm>
          <a:prstGeom prst="rect">
            <a:avLst/>
          </a:prstGeom>
          <a:noFill/>
        </p:spPr>
        <p:txBody>
          <a:bodyPr wrap="square" rtlCol="0">
            <a:spAutoFit/>
          </a:bodyPr>
          <a:lstStyle/>
          <a:p>
            <a:pPr algn="ctr">
              <a:lnSpc>
                <a:spcPct val="150000"/>
              </a:lnSpc>
            </a:pPr>
            <a:r>
              <a:rPr lang="zh-CN" sz="3200" b="1" dirty="0">
                <a:solidFill>
                  <a:srgbClr val="3C5A9C"/>
                </a:solidFill>
                <a:cs typeface="+mn-ea"/>
                <a:sym typeface="+mn-lt"/>
              </a:rPr>
              <a:t>（</a:t>
            </a:r>
            <a:r>
              <a:rPr lang="en-US" altLang="zh-CN" sz="3200" b="1" dirty="0">
                <a:solidFill>
                  <a:srgbClr val="3C5A9C"/>
                </a:solidFill>
                <a:cs typeface="+mn-ea"/>
                <a:sym typeface="+mn-lt"/>
              </a:rPr>
              <a:t>3</a:t>
            </a:r>
            <a:r>
              <a:rPr lang="zh-CN" altLang="en-US" sz="3200" b="1" dirty="0">
                <a:solidFill>
                  <a:srgbClr val="3C5A9C"/>
                </a:solidFill>
                <a:cs typeface="+mn-ea"/>
                <a:sym typeface="+mn-lt"/>
              </a:rPr>
              <a:t>）</a:t>
            </a:r>
            <a:endParaRPr lang="zh-CN" sz="3200" b="1" dirty="0">
              <a:solidFill>
                <a:srgbClr val="3C5A9C"/>
              </a:solidFill>
              <a:cs typeface="+mn-ea"/>
              <a:sym typeface="+mn-lt"/>
            </a:endParaRPr>
          </a:p>
        </p:txBody>
      </p:sp>
      <p:sp>
        <p:nvSpPr>
          <p:cNvPr id="7" name="内容占位符 2">
            <a:extLst>
              <a:ext uri="{FF2B5EF4-FFF2-40B4-BE49-F238E27FC236}">
                <a16:creationId xmlns:a16="http://schemas.microsoft.com/office/drawing/2014/main" id="{9150538E-5A61-0048-4795-4FD49B29991B}"/>
              </a:ext>
            </a:extLst>
          </p:cNvPr>
          <p:cNvSpPr txBox="1">
            <a:spLocks/>
          </p:cNvSpPr>
          <p:nvPr/>
        </p:nvSpPr>
        <p:spPr>
          <a:xfrm>
            <a:off x="214630" y="125333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lang="zh-CN" altLang="en-US" dirty="0"/>
          </a:p>
        </p:txBody>
      </p:sp>
      <p:sp>
        <p:nvSpPr>
          <p:cNvPr id="2" name="标题 1">
            <a:extLst>
              <a:ext uri="{FF2B5EF4-FFF2-40B4-BE49-F238E27FC236}">
                <a16:creationId xmlns:a16="http://schemas.microsoft.com/office/drawing/2014/main" id="{609CA26D-3613-D7F2-CA05-8655E0E74D6C}"/>
              </a:ext>
            </a:extLst>
          </p:cNvPr>
          <p:cNvSpPr txBox="1">
            <a:spLocks/>
          </p:cNvSpPr>
          <p:nvPr/>
        </p:nvSpPr>
        <p:spPr>
          <a:xfrm>
            <a:off x="838200" y="1496536"/>
            <a:ext cx="10515600" cy="9659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插播一句：</a:t>
            </a:r>
            <a:r>
              <a:rPr lang="en-US" altLang="zh-CN"/>
              <a:t>Linux</a:t>
            </a:r>
            <a:r>
              <a:rPr lang="zh-CN" altLang="en-US"/>
              <a:t>和</a:t>
            </a:r>
            <a:r>
              <a:rPr lang="en-US" altLang="zh-CN"/>
              <a:t>UNIX</a:t>
            </a:r>
            <a:r>
              <a:rPr lang="zh-CN" altLang="en-US"/>
              <a:t>到底是个什么关系？</a:t>
            </a:r>
            <a:endParaRPr lang="zh-CN" altLang="en-US" dirty="0"/>
          </a:p>
        </p:txBody>
      </p:sp>
      <p:sp>
        <p:nvSpPr>
          <p:cNvPr id="3" name="内容占位符 2">
            <a:extLst>
              <a:ext uri="{FF2B5EF4-FFF2-40B4-BE49-F238E27FC236}">
                <a16:creationId xmlns:a16="http://schemas.microsoft.com/office/drawing/2014/main" id="{04740C32-7B8D-6B96-1816-59AE84940136}"/>
              </a:ext>
            </a:extLst>
          </p:cNvPr>
          <p:cNvSpPr txBox="1">
            <a:spLocks/>
          </p:cNvSpPr>
          <p:nvPr/>
        </p:nvSpPr>
        <p:spPr>
          <a:xfrm>
            <a:off x="838200" y="2957035"/>
            <a:ext cx="10515600" cy="3170918"/>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dirty="0"/>
              <a:t>我们很多同学应该都听说过</a:t>
            </a:r>
            <a:r>
              <a:rPr lang="en-US" altLang="zh-CN" dirty="0"/>
              <a:t>Linux</a:t>
            </a:r>
            <a:r>
              <a:rPr lang="zh-CN" altLang="en-US" dirty="0"/>
              <a:t>吧！那么</a:t>
            </a:r>
            <a:r>
              <a:rPr lang="en-US" altLang="zh-CN" dirty="0"/>
              <a:t>Linux</a:t>
            </a:r>
            <a:r>
              <a:rPr lang="zh-CN" altLang="en-US" dirty="0"/>
              <a:t>和</a:t>
            </a:r>
            <a:r>
              <a:rPr lang="en-US" altLang="zh-CN" dirty="0"/>
              <a:t>UNIX</a:t>
            </a:r>
            <a:r>
              <a:rPr lang="zh-CN" altLang="en-US" dirty="0"/>
              <a:t>到底是个什么关系？</a:t>
            </a:r>
            <a:endParaRPr lang="en-US" altLang="zh-CN" dirty="0"/>
          </a:p>
          <a:p>
            <a:r>
              <a:rPr lang="zh-CN" altLang="en-US" dirty="0"/>
              <a:t>（</a:t>
            </a:r>
            <a:r>
              <a:rPr lang="en-US" altLang="zh-CN" dirty="0"/>
              <a:t>1</a:t>
            </a:r>
            <a:r>
              <a:rPr lang="zh-CN" altLang="en-US" dirty="0"/>
              <a:t>）</a:t>
            </a:r>
            <a:r>
              <a:rPr lang="en-US" altLang="zh-CN" dirty="0"/>
              <a:t>, Unix</a:t>
            </a:r>
            <a:r>
              <a:rPr lang="zh-CN" altLang="en-US" dirty="0"/>
              <a:t>起源于美国的贝尔实验室，而</a:t>
            </a:r>
            <a:r>
              <a:rPr lang="en-US" altLang="zh-CN" dirty="0"/>
              <a:t>Linux</a:t>
            </a:r>
            <a:r>
              <a:rPr lang="zh-CN" altLang="en-US" dirty="0"/>
              <a:t>是从芬兰科学家</a:t>
            </a:r>
            <a:r>
              <a:rPr lang="en-US" altLang="zh-CN" dirty="0"/>
              <a:t>Linus</a:t>
            </a:r>
            <a:r>
              <a:rPr lang="zh-CN" altLang="en-US" dirty="0"/>
              <a:t>的个人项目开始的。</a:t>
            </a:r>
            <a:r>
              <a:rPr lang="en-US" altLang="zh-CN" dirty="0"/>
              <a:t>UNIX</a:t>
            </a:r>
            <a:r>
              <a:rPr lang="zh-CN" altLang="en-US" dirty="0"/>
              <a:t>不开源，所以</a:t>
            </a:r>
            <a:r>
              <a:rPr lang="en-US" altLang="zh-CN" dirty="0"/>
              <a:t>Linus</a:t>
            </a:r>
            <a:r>
              <a:rPr lang="zh-CN" altLang="en-US" dirty="0"/>
              <a:t>带着一帮兄弟，继承了</a:t>
            </a:r>
            <a:r>
              <a:rPr lang="en-US" altLang="zh-CN" dirty="0"/>
              <a:t>UNIX</a:t>
            </a:r>
            <a:r>
              <a:rPr lang="zh-CN" altLang="en-US" dirty="0"/>
              <a:t>的设计思想，自己搞了一个类</a:t>
            </a:r>
            <a:r>
              <a:rPr lang="en-US" altLang="zh-CN" dirty="0"/>
              <a:t>UNIX</a:t>
            </a:r>
            <a:r>
              <a:rPr lang="zh-CN" altLang="en-US" dirty="0"/>
              <a:t>的软件。</a:t>
            </a:r>
            <a:endParaRPr lang="en-US" altLang="zh-CN" dirty="0"/>
          </a:p>
          <a:p>
            <a:r>
              <a:rPr lang="zh-CN" altLang="en-US" dirty="0"/>
              <a:t>（</a:t>
            </a:r>
            <a:r>
              <a:rPr lang="en-US" altLang="zh-CN" dirty="0"/>
              <a:t>2</a:t>
            </a:r>
            <a:r>
              <a:rPr lang="zh-CN" altLang="en-US" dirty="0"/>
              <a:t>），</a:t>
            </a:r>
            <a:r>
              <a:rPr lang="en-US" altLang="zh-CN" dirty="0"/>
              <a:t>LINUX</a:t>
            </a:r>
            <a:r>
              <a:rPr lang="zh-CN" altLang="en-US" dirty="0"/>
              <a:t>和</a:t>
            </a:r>
            <a:r>
              <a:rPr lang="en-US" altLang="zh-CN" dirty="0"/>
              <a:t>UNIX</a:t>
            </a:r>
            <a:r>
              <a:rPr lang="zh-CN" altLang="en-US" dirty="0"/>
              <a:t>，大量的软件，功能都可以互相通用。尤其是在服务器上，大量跑的都是</a:t>
            </a:r>
            <a:r>
              <a:rPr lang="en-US" altLang="zh-CN" dirty="0"/>
              <a:t>Linux</a:t>
            </a:r>
            <a:r>
              <a:rPr lang="zh-CN" altLang="en-US" dirty="0"/>
              <a:t>和</a:t>
            </a:r>
            <a:r>
              <a:rPr lang="en-US" altLang="zh-CN" dirty="0"/>
              <a:t>UNIX</a:t>
            </a:r>
            <a:r>
              <a:rPr lang="zh-CN" altLang="en-US" dirty="0"/>
              <a:t>。</a:t>
            </a:r>
            <a:endParaRPr lang="en-US" altLang="zh-CN" dirty="0"/>
          </a:p>
          <a:p>
            <a:endParaRPr lang="zh-CN" altLang="en-US" dirty="0"/>
          </a:p>
        </p:txBody>
      </p:sp>
    </p:spTree>
    <p:custDataLst>
      <p:tags r:id="rId1"/>
    </p:custDataLst>
    <p:extLst>
      <p:ext uri="{BB962C8B-B14F-4D97-AF65-F5344CB8AC3E}">
        <p14:creationId xmlns:p14="http://schemas.microsoft.com/office/powerpoint/2010/main" val="1300745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019E6-0403-EDA5-9F6B-A00558A0B55B}"/>
              </a:ext>
            </a:extLst>
          </p:cNvPr>
          <p:cNvSpPr>
            <a:spLocks noGrp="1"/>
          </p:cNvSpPr>
          <p:nvPr>
            <p:ph type="title"/>
          </p:nvPr>
        </p:nvSpPr>
        <p:spPr/>
        <p:txBody>
          <a:bodyPr/>
          <a:lstStyle/>
          <a:p>
            <a:r>
              <a:rPr lang="zh-CN" altLang="en-US" dirty="0"/>
              <a:t>在未来</a:t>
            </a:r>
          </a:p>
        </p:txBody>
      </p:sp>
      <p:sp>
        <p:nvSpPr>
          <p:cNvPr id="3" name="内容占位符 2">
            <a:extLst>
              <a:ext uri="{FF2B5EF4-FFF2-40B4-BE49-F238E27FC236}">
                <a16:creationId xmlns:a16="http://schemas.microsoft.com/office/drawing/2014/main" id="{0C485E60-C365-9108-5B97-BF54D7B27E3D}"/>
              </a:ext>
            </a:extLst>
          </p:cNvPr>
          <p:cNvSpPr>
            <a:spLocks noGrp="1"/>
          </p:cNvSpPr>
          <p:nvPr>
            <p:ph idx="1"/>
          </p:nvPr>
        </p:nvSpPr>
        <p:spPr/>
        <p:txBody>
          <a:bodyPr/>
          <a:lstStyle/>
          <a:p>
            <a:r>
              <a:rPr lang="zh-CN" altLang="en-US" dirty="0"/>
              <a:t>大家无论是学习，还是工作，都会用到</a:t>
            </a:r>
            <a:r>
              <a:rPr lang="en-US" altLang="zh-CN" dirty="0" err="1"/>
              <a:t>linux</a:t>
            </a:r>
            <a:r>
              <a:rPr lang="zh-CN" altLang="en-US" dirty="0"/>
              <a:t>和</a:t>
            </a:r>
            <a:r>
              <a:rPr lang="en-US" altLang="zh-CN" dirty="0"/>
              <a:t>UNIX</a:t>
            </a:r>
            <a:r>
              <a:rPr lang="zh-CN" altLang="en-US" dirty="0"/>
              <a:t>。这也是大家在大学阶段，建议大家掌握的技能之一。</a:t>
            </a:r>
            <a:endParaRPr lang="en-US" altLang="zh-CN" dirty="0"/>
          </a:p>
          <a:p>
            <a:endParaRPr lang="en-US" altLang="zh-CN" dirty="0"/>
          </a:p>
          <a:p>
            <a:r>
              <a:rPr lang="zh-CN" altLang="en-US" dirty="0"/>
              <a:t>尤其是服务器或者大型计算机上，基本都是</a:t>
            </a:r>
            <a:r>
              <a:rPr lang="en-US" altLang="zh-CN" dirty="0"/>
              <a:t>Linux</a:t>
            </a:r>
            <a:r>
              <a:rPr lang="zh-CN" altLang="en-US" dirty="0"/>
              <a:t>。</a:t>
            </a:r>
          </a:p>
        </p:txBody>
      </p:sp>
    </p:spTree>
    <p:extLst>
      <p:ext uri="{BB962C8B-B14F-4D97-AF65-F5344CB8AC3E}">
        <p14:creationId xmlns:p14="http://schemas.microsoft.com/office/powerpoint/2010/main" val="85225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flipH="1">
            <a:off x="3287395" y="311150"/>
            <a:ext cx="6035675" cy="743986"/>
          </a:xfrm>
          <a:prstGeom prst="rect">
            <a:avLst/>
          </a:prstGeom>
          <a:noFill/>
        </p:spPr>
        <p:txBody>
          <a:bodyPr wrap="square" rtlCol="0">
            <a:spAutoFit/>
          </a:bodyPr>
          <a:lstStyle/>
          <a:p>
            <a:pPr algn="ctr">
              <a:lnSpc>
                <a:spcPct val="150000"/>
              </a:lnSpc>
            </a:pPr>
            <a:r>
              <a:rPr lang="zh-CN" sz="3200" b="1" dirty="0">
                <a:solidFill>
                  <a:srgbClr val="3C5A9C"/>
                </a:solidFill>
                <a:cs typeface="+mn-ea"/>
                <a:sym typeface="+mn-lt"/>
              </a:rPr>
              <a:t>（</a:t>
            </a:r>
            <a:r>
              <a:rPr lang="en-US" altLang="zh-CN" sz="3200" b="1" dirty="0">
                <a:solidFill>
                  <a:srgbClr val="3C5A9C"/>
                </a:solidFill>
                <a:cs typeface="+mn-ea"/>
                <a:sym typeface="+mn-lt"/>
              </a:rPr>
              <a:t>4</a:t>
            </a:r>
            <a:r>
              <a:rPr lang="zh-CN" altLang="en-US" sz="3200" b="1" dirty="0">
                <a:solidFill>
                  <a:srgbClr val="3C5A9C"/>
                </a:solidFill>
                <a:cs typeface="+mn-ea"/>
                <a:sym typeface="+mn-lt"/>
              </a:rPr>
              <a:t>）</a:t>
            </a:r>
            <a:r>
              <a:rPr lang="en-US" altLang="zh-CN" sz="3200" b="1" dirty="0">
                <a:solidFill>
                  <a:srgbClr val="3C5A9C"/>
                </a:solidFill>
                <a:cs typeface="+mn-ea"/>
                <a:sym typeface="+mn-lt"/>
              </a:rPr>
              <a:t>C</a:t>
            </a:r>
            <a:r>
              <a:rPr lang="zh-CN" altLang="en-US" sz="3200" b="1" dirty="0">
                <a:solidFill>
                  <a:srgbClr val="3C5A9C"/>
                </a:solidFill>
                <a:cs typeface="+mn-ea"/>
                <a:sym typeface="+mn-lt"/>
              </a:rPr>
              <a:t>语言对底层硬件的操作</a:t>
            </a:r>
            <a:endParaRPr lang="zh-CN" sz="3200" b="1" dirty="0">
              <a:solidFill>
                <a:srgbClr val="3C5A9C"/>
              </a:solidFill>
              <a:cs typeface="+mn-ea"/>
              <a:sym typeface="+mn-lt"/>
            </a:endParaRPr>
          </a:p>
        </p:txBody>
      </p:sp>
      <p:sp>
        <p:nvSpPr>
          <p:cNvPr id="7" name="内容占位符 2">
            <a:extLst>
              <a:ext uri="{FF2B5EF4-FFF2-40B4-BE49-F238E27FC236}">
                <a16:creationId xmlns:a16="http://schemas.microsoft.com/office/drawing/2014/main" id="{9150538E-5A61-0048-4795-4FD49B29991B}"/>
              </a:ext>
            </a:extLst>
          </p:cNvPr>
          <p:cNvSpPr txBox="1">
            <a:spLocks/>
          </p:cNvSpPr>
          <p:nvPr/>
        </p:nvSpPr>
        <p:spPr>
          <a:xfrm>
            <a:off x="214630" y="125333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lang="zh-CN" altLang="en-US" dirty="0"/>
          </a:p>
        </p:txBody>
      </p:sp>
      <p:pic>
        <p:nvPicPr>
          <p:cNvPr id="2" name="Picture 2" descr="字节码 的图像结果">
            <a:extLst>
              <a:ext uri="{FF2B5EF4-FFF2-40B4-BE49-F238E27FC236}">
                <a16:creationId xmlns:a16="http://schemas.microsoft.com/office/drawing/2014/main" id="{1B84E98E-E2C0-FBF7-7527-FDB5337616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4442" y="1886632"/>
            <a:ext cx="4578129" cy="3839254"/>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59DFBF61-8599-C86F-DEF3-59203AC05844}"/>
              </a:ext>
            </a:extLst>
          </p:cNvPr>
          <p:cNvSpPr txBox="1"/>
          <p:nvPr/>
        </p:nvSpPr>
        <p:spPr>
          <a:xfrm>
            <a:off x="326571" y="1654629"/>
            <a:ext cx="6150429" cy="4031873"/>
          </a:xfrm>
          <a:prstGeom prst="rect">
            <a:avLst/>
          </a:prstGeom>
          <a:noFill/>
        </p:spPr>
        <p:txBody>
          <a:bodyPr wrap="square" rtlCol="0">
            <a:spAutoFit/>
          </a:bodyPr>
          <a:lstStyle/>
          <a:p>
            <a:pPr marL="514350" indent="-514350">
              <a:buFont typeface="+mj-lt"/>
              <a:buAutoNum type="arabicPeriod"/>
            </a:pPr>
            <a:r>
              <a:rPr lang="zh-CN" altLang="en-US" sz="3200" dirty="0"/>
              <a:t>电脑可以读什么？电脑只能读字节码</a:t>
            </a:r>
            <a:endParaRPr lang="en-US" altLang="zh-CN" sz="3200" dirty="0"/>
          </a:p>
          <a:p>
            <a:pPr marL="514350" indent="-514350">
              <a:buFont typeface="+mj-lt"/>
              <a:buAutoNum type="arabicPeriod"/>
            </a:pPr>
            <a:r>
              <a:rPr lang="zh-CN" altLang="en-US" sz="3200" dirty="0"/>
              <a:t>啥是汇编？</a:t>
            </a:r>
            <a:endParaRPr lang="en-US" altLang="zh-CN" sz="3200" dirty="0"/>
          </a:p>
          <a:p>
            <a:pPr marL="514350" indent="-514350">
              <a:buFont typeface="+mj-lt"/>
              <a:buAutoNum type="arabicPeriod"/>
            </a:pPr>
            <a:r>
              <a:rPr lang="zh-CN" altLang="en-US" sz="3200" dirty="0"/>
              <a:t>汇编写起来非常痛苦。因为</a:t>
            </a:r>
            <a:r>
              <a:rPr lang="en-US" altLang="zh-CN" sz="3200" dirty="0"/>
              <a:t>C</a:t>
            </a:r>
            <a:r>
              <a:rPr lang="zh-CN" altLang="en-US" sz="3200" dirty="0"/>
              <a:t>语言也可以操作硬件。所以有时候我们就用</a:t>
            </a:r>
            <a:r>
              <a:rPr lang="en-US" altLang="zh-CN" sz="3200" dirty="0"/>
              <a:t>C</a:t>
            </a:r>
            <a:r>
              <a:rPr lang="zh-CN" altLang="en-US" sz="3200" dirty="0"/>
              <a:t>语言去做汇编的事情。</a:t>
            </a:r>
          </a:p>
          <a:p>
            <a:endParaRPr lang="zh-CN" altLang="en-US" sz="3200" dirty="0"/>
          </a:p>
        </p:txBody>
      </p:sp>
    </p:spTree>
    <p:custDataLst>
      <p:tags r:id="rId1"/>
    </p:custDataLst>
    <p:extLst>
      <p:ext uri="{BB962C8B-B14F-4D97-AF65-F5344CB8AC3E}">
        <p14:creationId xmlns:p14="http://schemas.microsoft.com/office/powerpoint/2010/main" val="2482756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399D5-4D5B-35E9-3712-0F7B53103B42}"/>
              </a:ext>
            </a:extLst>
          </p:cNvPr>
          <p:cNvSpPr>
            <a:spLocks noGrp="1"/>
          </p:cNvSpPr>
          <p:nvPr>
            <p:ph type="title"/>
          </p:nvPr>
        </p:nvSpPr>
        <p:spPr/>
        <p:txBody>
          <a:bodyPr/>
          <a:lstStyle/>
          <a:p>
            <a:r>
              <a:rPr lang="zh-CN" altLang="en-US" dirty="0"/>
              <a:t>啥是汇编</a:t>
            </a:r>
          </a:p>
        </p:txBody>
      </p:sp>
      <p:sp>
        <p:nvSpPr>
          <p:cNvPr id="3" name="内容占位符 2">
            <a:extLst>
              <a:ext uri="{FF2B5EF4-FFF2-40B4-BE49-F238E27FC236}">
                <a16:creationId xmlns:a16="http://schemas.microsoft.com/office/drawing/2014/main" id="{6674B7AE-4162-003E-CC6C-2617EFD5A6E8}"/>
              </a:ext>
            </a:extLst>
          </p:cNvPr>
          <p:cNvSpPr>
            <a:spLocks noGrp="1"/>
          </p:cNvSpPr>
          <p:nvPr>
            <p:ph idx="1"/>
          </p:nvPr>
        </p:nvSpPr>
        <p:spPr/>
        <p:txBody>
          <a:bodyPr/>
          <a:lstStyle/>
          <a:p>
            <a:r>
              <a:rPr lang="zh-CN" altLang="en-US" dirty="0"/>
              <a:t>“实变函数学十遍，量子力学量力学，汇编语言不会编。”</a:t>
            </a:r>
            <a:endParaRPr lang="en-US" altLang="zh-CN" dirty="0"/>
          </a:p>
          <a:p>
            <a:r>
              <a:rPr lang="zh-CN" altLang="en-US" b="0" i="0" dirty="0">
                <a:solidFill>
                  <a:srgbClr val="0D0D0D"/>
                </a:solidFill>
                <a:effectLst/>
                <a:highlight>
                  <a:srgbClr val="FFFFFF"/>
                </a:highlight>
                <a:latin typeface="Söhne"/>
              </a:rPr>
              <a:t>汇编语言（</a:t>
            </a:r>
            <a:r>
              <a:rPr lang="en-US" altLang="zh-CN" b="0" i="0" dirty="0">
                <a:solidFill>
                  <a:srgbClr val="0D0D0D"/>
                </a:solidFill>
                <a:effectLst/>
                <a:highlight>
                  <a:srgbClr val="FFFFFF"/>
                </a:highlight>
                <a:latin typeface="Söhne"/>
              </a:rPr>
              <a:t>Assembly Language</a:t>
            </a:r>
            <a:r>
              <a:rPr lang="zh-CN" altLang="en-US" b="0" i="0" dirty="0">
                <a:solidFill>
                  <a:srgbClr val="0D0D0D"/>
                </a:solidFill>
                <a:effectLst/>
                <a:highlight>
                  <a:srgbClr val="FFFFFF"/>
                </a:highlight>
                <a:latin typeface="Söhne"/>
              </a:rPr>
              <a:t>）是一种低级别的计算机编程语言，用于与计算机硬件进行直接交互。它是机器语言的文本形式表示，提供了对计算机底层硬件的高度控制，并且能够直接映射到机器指令。</a:t>
            </a:r>
            <a:endParaRPr lang="en-US" altLang="zh-CN" b="0" i="0" dirty="0">
              <a:solidFill>
                <a:srgbClr val="0D0D0D"/>
              </a:solidFill>
              <a:effectLst/>
              <a:highlight>
                <a:srgbClr val="FFFFFF"/>
              </a:highlight>
              <a:latin typeface="Söhne"/>
            </a:endParaRPr>
          </a:p>
          <a:p>
            <a:r>
              <a:rPr lang="zh-CN" altLang="en-US" dirty="0">
                <a:solidFill>
                  <a:srgbClr val="0D0D0D"/>
                </a:solidFill>
                <a:highlight>
                  <a:srgbClr val="FFFFFF"/>
                </a:highlight>
                <a:latin typeface="Söhne"/>
              </a:rPr>
              <a:t>一个汇编语言的命令，直接对应一个计算机里的操作。所以这种语言啊，非常难。（偷偷讲一句我有个挂汇编挂了三次的室友）。</a:t>
            </a:r>
            <a:endParaRPr lang="en-US" altLang="zh-CN" dirty="0">
              <a:solidFill>
                <a:srgbClr val="0D0D0D"/>
              </a:solidFill>
              <a:highlight>
                <a:srgbClr val="FFFFFF"/>
              </a:highlight>
              <a:latin typeface="Söhne"/>
            </a:endParaRPr>
          </a:p>
          <a:p>
            <a:endParaRPr lang="en-US" altLang="zh-CN" dirty="0">
              <a:solidFill>
                <a:srgbClr val="0D0D0D"/>
              </a:solidFill>
              <a:highlight>
                <a:srgbClr val="FFFFFF"/>
              </a:highlight>
              <a:latin typeface="Söhne"/>
            </a:endParaRPr>
          </a:p>
          <a:p>
            <a:r>
              <a:rPr lang="en-US" altLang="zh-CN" dirty="0">
                <a:solidFill>
                  <a:srgbClr val="FF0000"/>
                </a:solidFill>
                <a:highlight>
                  <a:srgbClr val="FFFFFF"/>
                </a:highlight>
                <a:latin typeface="Söhne"/>
              </a:rPr>
              <a:t>C</a:t>
            </a:r>
            <a:r>
              <a:rPr lang="zh-CN" altLang="en-US" dirty="0">
                <a:solidFill>
                  <a:srgbClr val="FF0000"/>
                </a:solidFill>
                <a:highlight>
                  <a:srgbClr val="FFFFFF"/>
                </a:highlight>
                <a:latin typeface="Söhne"/>
              </a:rPr>
              <a:t>语言也可以操作硬件，所以在很大程度上可以代替汇编的功能。</a:t>
            </a:r>
            <a:endParaRPr lang="en-US" altLang="zh-CN" dirty="0">
              <a:solidFill>
                <a:srgbClr val="FF0000"/>
              </a:solidFill>
              <a:highlight>
                <a:srgbClr val="FFFFFF"/>
              </a:highlight>
              <a:latin typeface="Söhne"/>
            </a:endParaRPr>
          </a:p>
        </p:txBody>
      </p:sp>
    </p:spTree>
    <p:extLst>
      <p:ext uri="{BB962C8B-B14F-4D97-AF65-F5344CB8AC3E}">
        <p14:creationId xmlns:p14="http://schemas.microsoft.com/office/powerpoint/2010/main" val="1925357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CC540A-42CE-23F0-96B3-52DF8F896643}"/>
              </a:ext>
            </a:extLst>
          </p:cNvPr>
          <p:cNvSpPr>
            <a:spLocks noGrp="1"/>
          </p:cNvSpPr>
          <p:nvPr>
            <p:ph type="title"/>
          </p:nvPr>
        </p:nvSpPr>
        <p:spPr/>
        <p:txBody>
          <a:bodyPr/>
          <a:lstStyle/>
          <a:p>
            <a:r>
              <a:rPr lang="zh-CN" altLang="en-US" dirty="0"/>
              <a:t>任何一种编程语言都有版本，标准</a:t>
            </a:r>
          </a:p>
        </p:txBody>
      </p:sp>
      <p:sp>
        <p:nvSpPr>
          <p:cNvPr id="3" name="内容占位符 2">
            <a:extLst>
              <a:ext uri="{FF2B5EF4-FFF2-40B4-BE49-F238E27FC236}">
                <a16:creationId xmlns:a16="http://schemas.microsoft.com/office/drawing/2014/main" id="{71D2EA6D-1997-8D3B-D214-CCBA23EE6633}"/>
              </a:ext>
            </a:extLst>
          </p:cNvPr>
          <p:cNvSpPr>
            <a:spLocks noGrp="1"/>
          </p:cNvSpPr>
          <p:nvPr>
            <p:ph idx="1"/>
          </p:nvPr>
        </p:nvSpPr>
        <p:spPr/>
        <p:txBody>
          <a:bodyPr/>
          <a:lstStyle/>
          <a:p>
            <a:r>
              <a:rPr lang="zh-CN" altLang="en-US" dirty="0"/>
              <a:t>计算机语言的版本，标准，影响计算机语言的兼容性，功能特性和开发工具的使用。</a:t>
            </a:r>
            <a:endParaRPr lang="en-US" altLang="zh-CN" dirty="0"/>
          </a:p>
          <a:p>
            <a:r>
              <a:rPr lang="zh-CN" altLang="en-US" dirty="0"/>
              <a:t>有些编程语言是不向后兼容的（最典型的就是</a:t>
            </a:r>
            <a:r>
              <a:rPr lang="en-US" altLang="zh-CN" dirty="0"/>
              <a:t>Python</a:t>
            </a:r>
            <a:r>
              <a:rPr lang="zh-CN" altLang="en-US" dirty="0"/>
              <a:t>）。也就是，新的版本里，旧的代码可能会出现在新的版本里无法执行的情况。</a:t>
            </a:r>
            <a:endParaRPr lang="en-US" altLang="zh-CN" dirty="0"/>
          </a:p>
          <a:p>
            <a:r>
              <a:rPr lang="zh-CN" altLang="en-US" dirty="0"/>
              <a:t>幸运的是，</a:t>
            </a:r>
            <a:r>
              <a:rPr lang="en-US" altLang="zh-CN" dirty="0"/>
              <a:t>C</a:t>
            </a:r>
            <a:r>
              <a:rPr lang="zh-CN" altLang="en-US" dirty="0"/>
              <a:t>语言是一个向后兼容的语言。这意味着使用早期标准编写的</a:t>
            </a:r>
            <a:r>
              <a:rPr lang="en-US" altLang="zh-CN" dirty="0"/>
              <a:t>C</a:t>
            </a:r>
            <a:r>
              <a:rPr lang="zh-CN" altLang="en-US" dirty="0"/>
              <a:t>代码</a:t>
            </a:r>
            <a:r>
              <a:rPr lang="zh-CN" altLang="en-US" dirty="0">
                <a:solidFill>
                  <a:srgbClr val="FF0000"/>
                </a:solidFill>
              </a:rPr>
              <a:t>通常可以</a:t>
            </a:r>
            <a:r>
              <a:rPr lang="zh-CN" altLang="en-US" dirty="0"/>
              <a:t>在后续的</a:t>
            </a:r>
            <a:r>
              <a:rPr lang="en-US" altLang="zh-CN" dirty="0"/>
              <a:t>C</a:t>
            </a:r>
            <a:r>
              <a:rPr lang="zh-CN" altLang="en-US" dirty="0"/>
              <a:t>标准和编译器上进行编译和运行，而不需要进行大量修改。</a:t>
            </a:r>
          </a:p>
        </p:txBody>
      </p:sp>
    </p:spTree>
    <p:extLst>
      <p:ext uri="{BB962C8B-B14F-4D97-AF65-F5344CB8AC3E}">
        <p14:creationId xmlns:p14="http://schemas.microsoft.com/office/powerpoint/2010/main" val="36642243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3CA439-E178-9BB2-B88C-BEC409589CC5}"/>
              </a:ext>
            </a:extLst>
          </p:cNvPr>
          <p:cNvSpPr>
            <a:spLocks noGrp="1"/>
          </p:cNvSpPr>
          <p:nvPr>
            <p:ph type="title"/>
          </p:nvPr>
        </p:nvSpPr>
        <p:spPr/>
        <p:txBody>
          <a:bodyPr/>
          <a:lstStyle/>
          <a:p>
            <a:r>
              <a:rPr lang="en-US" altLang="zh-CN" dirty="0"/>
              <a:t>Python</a:t>
            </a:r>
            <a:r>
              <a:rPr lang="zh-CN" altLang="en-US" dirty="0"/>
              <a:t>的情况怎么处理？</a:t>
            </a:r>
          </a:p>
        </p:txBody>
      </p:sp>
      <p:sp>
        <p:nvSpPr>
          <p:cNvPr id="3" name="内容占位符 2">
            <a:extLst>
              <a:ext uri="{FF2B5EF4-FFF2-40B4-BE49-F238E27FC236}">
                <a16:creationId xmlns:a16="http://schemas.microsoft.com/office/drawing/2014/main" id="{B2B43EE9-F45E-6BE2-53A1-9618E4FF2E6F}"/>
              </a:ext>
            </a:extLst>
          </p:cNvPr>
          <p:cNvSpPr>
            <a:spLocks noGrp="1"/>
          </p:cNvSpPr>
          <p:nvPr>
            <p:ph idx="1"/>
          </p:nvPr>
        </p:nvSpPr>
        <p:spPr/>
        <p:txBody>
          <a:bodyPr/>
          <a:lstStyle/>
          <a:p>
            <a:r>
              <a:rPr lang="zh-CN" altLang="en-US" dirty="0"/>
              <a:t>我推荐大家使用</a:t>
            </a:r>
            <a:r>
              <a:rPr lang="en-US" altLang="zh-CN" dirty="0"/>
              <a:t>anaconda</a:t>
            </a:r>
            <a:r>
              <a:rPr lang="zh-CN" altLang="en-US" dirty="0"/>
              <a:t>做版本的管理。</a:t>
            </a:r>
            <a:endParaRPr lang="en-US" altLang="zh-CN" dirty="0"/>
          </a:p>
          <a:p>
            <a:r>
              <a:rPr lang="zh-CN" altLang="en-US" dirty="0"/>
              <a:t>对于高阶玩家，</a:t>
            </a:r>
            <a:r>
              <a:rPr lang="en-US" altLang="zh-CN" dirty="0" err="1"/>
              <a:t>pipenv</a:t>
            </a:r>
            <a:r>
              <a:rPr lang="zh-CN" altLang="en-US" dirty="0"/>
              <a:t>会是一种非常好的工具。</a:t>
            </a:r>
            <a:endParaRPr lang="en-US" altLang="zh-CN" dirty="0"/>
          </a:p>
          <a:p>
            <a:endParaRPr lang="en-US" altLang="zh-CN" dirty="0"/>
          </a:p>
          <a:p>
            <a:endParaRPr lang="en-US" altLang="zh-CN" dirty="0"/>
          </a:p>
          <a:p>
            <a:endParaRPr lang="en-US" altLang="zh-CN" dirty="0"/>
          </a:p>
          <a:p>
            <a:r>
              <a:rPr lang="zh-CN" altLang="en-US" dirty="0"/>
              <a:t>同学们可以上网查找，</a:t>
            </a:r>
            <a:r>
              <a:rPr lang="en-US" altLang="zh-CN" dirty="0"/>
              <a:t>anaconda</a:t>
            </a:r>
            <a:r>
              <a:rPr lang="zh-CN" altLang="en-US" dirty="0"/>
              <a:t>以及</a:t>
            </a:r>
            <a:r>
              <a:rPr lang="en-US" altLang="zh-CN" dirty="0" err="1"/>
              <a:t>pipenv</a:t>
            </a:r>
            <a:r>
              <a:rPr lang="zh-CN" altLang="en-US" dirty="0"/>
              <a:t>是个什么东西（当然，这属于</a:t>
            </a:r>
            <a:r>
              <a:rPr lang="en-US" altLang="zh-CN" dirty="0"/>
              <a:t>Python</a:t>
            </a:r>
            <a:r>
              <a:rPr lang="zh-CN" altLang="en-US" dirty="0"/>
              <a:t>课程的内容）。</a:t>
            </a:r>
            <a:endParaRPr lang="en-US" altLang="zh-CN" dirty="0"/>
          </a:p>
          <a:p>
            <a:r>
              <a:rPr lang="zh-CN" altLang="en-US" dirty="0"/>
              <a:t>同学们可以自己尝试安装和使用</a:t>
            </a:r>
            <a:r>
              <a:rPr lang="en-US" altLang="zh-CN" dirty="0"/>
              <a:t>anaconda</a:t>
            </a:r>
            <a:r>
              <a:rPr lang="zh-CN" altLang="en-US" dirty="0"/>
              <a:t>。当然，如果你能掌握</a:t>
            </a:r>
            <a:r>
              <a:rPr lang="en-US" altLang="zh-CN" dirty="0" err="1"/>
              <a:t>pipenv</a:t>
            </a:r>
            <a:r>
              <a:rPr lang="zh-CN" altLang="en-US" dirty="0"/>
              <a:t>的用法那你就非常的优秀！</a:t>
            </a:r>
          </a:p>
        </p:txBody>
      </p:sp>
    </p:spTree>
    <p:extLst>
      <p:ext uri="{BB962C8B-B14F-4D97-AF65-F5344CB8AC3E}">
        <p14:creationId xmlns:p14="http://schemas.microsoft.com/office/powerpoint/2010/main" val="4015851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EE9442-7BE1-B235-7869-44BF51191BE9}"/>
              </a:ext>
            </a:extLst>
          </p:cNvPr>
          <p:cNvSpPr>
            <a:spLocks noGrp="1"/>
          </p:cNvSpPr>
          <p:nvPr>
            <p:ph type="title"/>
          </p:nvPr>
        </p:nvSpPr>
        <p:spPr/>
        <p:txBody>
          <a:bodyPr/>
          <a:lstStyle/>
          <a:p>
            <a:r>
              <a:rPr lang="en-US" altLang="zh-CN" dirty="0"/>
              <a:t>C</a:t>
            </a:r>
            <a:r>
              <a:rPr lang="zh-CN" altLang="en-US" dirty="0"/>
              <a:t>语言的版本，标准都有什么</a:t>
            </a:r>
          </a:p>
        </p:txBody>
      </p:sp>
      <p:sp>
        <p:nvSpPr>
          <p:cNvPr id="3" name="内容占位符 2">
            <a:extLst>
              <a:ext uri="{FF2B5EF4-FFF2-40B4-BE49-F238E27FC236}">
                <a16:creationId xmlns:a16="http://schemas.microsoft.com/office/drawing/2014/main" id="{3B11FB6B-988D-DFE2-B0C7-8FFB24D792B1}"/>
              </a:ext>
            </a:extLst>
          </p:cNvPr>
          <p:cNvSpPr>
            <a:spLocks noGrp="1"/>
          </p:cNvSpPr>
          <p:nvPr>
            <p:ph idx="1"/>
          </p:nvPr>
        </p:nvSpPr>
        <p:spPr/>
        <p:txBody>
          <a:bodyPr>
            <a:normAutofit fontScale="92500" lnSpcReduction="20000"/>
          </a:bodyPr>
          <a:lstStyle/>
          <a:p>
            <a:pPr algn="l">
              <a:buFont typeface="+mj-lt"/>
              <a:buAutoNum type="arabicPeriod"/>
            </a:pPr>
            <a:r>
              <a:rPr lang="en-US" altLang="zh-CN" b="1" i="0" dirty="0">
                <a:solidFill>
                  <a:srgbClr val="0D0D0D"/>
                </a:solidFill>
                <a:effectLst/>
                <a:highlight>
                  <a:srgbClr val="FFFFFF"/>
                </a:highlight>
                <a:latin typeface="Söhne"/>
              </a:rPr>
              <a:t>K&amp;R C</a:t>
            </a:r>
            <a:r>
              <a:rPr lang="zh-CN" altLang="en-US" b="1" i="0" dirty="0">
                <a:solidFill>
                  <a:srgbClr val="0D0D0D"/>
                </a:solidFill>
                <a:effectLst/>
                <a:highlight>
                  <a:srgbClr val="FFFFFF"/>
                </a:highlight>
                <a:latin typeface="Söhne"/>
              </a:rPr>
              <a:t>：</a:t>
            </a:r>
            <a:endParaRPr lang="zh-CN" altLang="en-US" b="0" i="0" dirty="0">
              <a:solidFill>
                <a:srgbClr val="0D0D0D"/>
              </a:solidFill>
              <a:effectLst/>
              <a:highlight>
                <a:srgbClr val="FFFFFF"/>
              </a:highlight>
              <a:latin typeface="Söhne"/>
            </a:endParaRPr>
          </a:p>
          <a:p>
            <a:pPr marL="742950" lvl="1" indent="-285750" algn="l">
              <a:buFont typeface="+mj-lt"/>
              <a:buAutoNum type="arabicPeriod"/>
            </a:pPr>
            <a:r>
              <a:rPr lang="en-US" altLang="zh-CN" b="0" i="0" dirty="0">
                <a:solidFill>
                  <a:srgbClr val="0D0D0D"/>
                </a:solidFill>
                <a:effectLst/>
                <a:highlight>
                  <a:srgbClr val="FFFFFF"/>
                </a:highlight>
                <a:latin typeface="Söhne"/>
              </a:rPr>
              <a:t>1978</a:t>
            </a:r>
            <a:r>
              <a:rPr lang="zh-CN" altLang="en-US" b="0" i="0" dirty="0">
                <a:solidFill>
                  <a:srgbClr val="0D0D0D"/>
                </a:solidFill>
                <a:effectLst/>
                <a:highlight>
                  <a:srgbClr val="FFFFFF"/>
                </a:highlight>
                <a:latin typeface="Söhne"/>
              </a:rPr>
              <a:t>年，布莱恩</a:t>
            </a:r>
            <a:r>
              <a:rPr lang="en-US" altLang="zh-CN" b="0" i="0" dirty="0">
                <a:solidFill>
                  <a:srgbClr val="0D0D0D"/>
                </a:solidFill>
                <a:effectLst/>
                <a:highlight>
                  <a:srgbClr val="FFFFFF"/>
                </a:highlight>
                <a:latin typeface="Söhne"/>
              </a:rPr>
              <a:t>·</a:t>
            </a:r>
            <a:r>
              <a:rPr lang="zh-CN" altLang="en-US" b="0" i="0" dirty="0">
                <a:solidFill>
                  <a:srgbClr val="0D0D0D"/>
                </a:solidFill>
                <a:effectLst/>
                <a:highlight>
                  <a:srgbClr val="FFFFFF"/>
                </a:highlight>
                <a:latin typeface="Söhne"/>
              </a:rPr>
              <a:t>柯林汉（</a:t>
            </a:r>
            <a:r>
              <a:rPr lang="en-US" altLang="zh-CN" b="0" i="0" dirty="0">
                <a:solidFill>
                  <a:srgbClr val="0D0D0D"/>
                </a:solidFill>
                <a:effectLst/>
                <a:highlight>
                  <a:srgbClr val="FFFFFF"/>
                </a:highlight>
                <a:latin typeface="Söhne"/>
              </a:rPr>
              <a:t>Brian Kernighan</a:t>
            </a:r>
            <a:r>
              <a:rPr lang="zh-CN" altLang="en-US" b="0" i="0" dirty="0">
                <a:solidFill>
                  <a:srgbClr val="0D0D0D"/>
                </a:solidFill>
                <a:effectLst/>
                <a:highlight>
                  <a:srgbClr val="FFFFFF"/>
                </a:highlight>
                <a:latin typeface="Söhne"/>
              </a:rPr>
              <a:t>）和丹尼斯</a:t>
            </a:r>
            <a:r>
              <a:rPr lang="en-US" altLang="zh-CN" b="0" i="0" dirty="0">
                <a:solidFill>
                  <a:srgbClr val="0D0D0D"/>
                </a:solidFill>
                <a:effectLst/>
                <a:highlight>
                  <a:srgbClr val="FFFFFF"/>
                </a:highlight>
                <a:latin typeface="Söhne"/>
              </a:rPr>
              <a:t>·</a:t>
            </a:r>
            <a:r>
              <a:rPr lang="zh-CN" altLang="en-US" b="0" i="0" dirty="0">
                <a:solidFill>
                  <a:srgbClr val="0D0D0D"/>
                </a:solidFill>
                <a:effectLst/>
                <a:highlight>
                  <a:srgbClr val="FFFFFF"/>
                </a:highlight>
                <a:latin typeface="Söhne"/>
              </a:rPr>
              <a:t>里奇（</a:t>
            </a:r>
            <a:r>
              <a:rPr lang="en-US" altLang="zh-CN" b="0" i="0" dirty="0">
                <a:solidFill>
                  <a:srgbClr val="0D0D0D"/>
                </a:solidFill>
                <a:effectLst/>
                <a:highlight>
                  <a:srgbClr val="FFFFFF"/>
                </a:highlight>
                <a:latin typeface="Söhne"/>
              </a:rPr>
              <a:t>Dennis Ritchie</a:t>
            </a:r>
            <a:r>
              <a:rPr lang="zh-CN" altLang="en-US" b="0" i="0" dirty="0">
                <a:solidFill>
                  <a:srgbClr val="0D0D0D"/>
                </a:solidFill>
                <a:effectLst/>
                <a:highlight>
                  <a:srgbClr val="FFFFFF"/>
                </a:highlight>
                <a:latin typeface="Söhne"/>
              </a:rPr>
              <a:t>）合著了</a:t>
            </a:r>
            <a:r>
              <a:rPr lang="en-US" altLang="zh-CN" b="0" i="0" dirty="0">
                <a:solidFill>
                  <a:srgbClr val="0D0D0D"/>
                </a:solidFill>
                <a:effectLst/>
                <a:highlight>
                  <a:srgbClr val="FFFFFF"/>
                </a:highlight>
                <a:latin typeface="Söhne"/>
              </a:rPr>
              <a:t>《The C Programming Language》</a:t>
            </a:r>
            <a:r>
              <a:rPr lang="zh-CN" altLang="en-US" b="0" i="0" dirty="0">
                <a:solidFill>
                  <a:srgbClr val="0D0D0D"/>
                </a:solidFill>
                <a:effectLst/>
                <a:highlight>
                  <a:srgbClr val="FFFFFF"/>
                </a:highlight>
                <a:latin typeface="Söhne"/>
              </a:rPr>
              <a:t>，该书通常被称为</a:t>
            </a:r>
            <a:r>
              <a:rPr lang="en-US" altLang="zh-CN" b="0" i="0" dirty="0">
                <a:solidFill>
                  <a:srgbClr val="0D0D0D"/>
                </a:solidFill>
                <a:effectLst/>
                <a:highlight>
                  <a:srgbClr val="FFFFFF"/>
                </a:highlight>
                <a:latin typeface="Söhne"/>
              </a:rPr>
              <a:t>K&amp;R C</a:t>
            </a:r>
            <a:r>
              <a:rPr lang="zh-CN" altLang="en-US" b="0" i="0" dirty="0">
                <a:solidFill>
                  <a:srgbClr val="0D0D0D"/>
                </a:solidFill>
                <a:effectLst/>
                <a:highlight>
                  <a:srgbClr val="FFFFFF"/>
                </a:highlight>
                <a:latin typeface="Söhne"/>
              </a:rPr>
              <a:t>。它描述了早期</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语言的语法和特性，是</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语言发展的第一个重要文档。</a:t>
            </a:r>
          </a:p>
          <a:p>
            <a:pPr marL="742950" lvl="1" indent="-285750" algn="l">
              <a:buFont typeface="+mj-lt"/>
              <a:buAutoNum type="arabicPeriod"/>
            </a:pPr>
            <a:r>
              <a:rPr lang="en-US" altLang="zh-CN" b="0" i="0" dirty="0">
                <a:solidFill>
                  <a:srgbClr val="0D0D0D"/>
                </a:solidFill>
                <a:effectLst/>
                <a:highlight>
                  <a:srgbClr val="FFFFFF"/>
                </a:highlight>
                <a:latin typeface="Söhne"/>
              </a:rPr>
              <a:t>K&amp;R C</a:t>
            </a:r>
            <a:r>
              <a:rPr lang="zh-CN" altLang="en-US" b="0" i="0" dirty="0">
                <a:solidFill>
                  <a:srgbClr val="0D0D0D"/>
                </a:solidFill>
                <a:effectLst/>
                <a:highlight>
                  <a:srgbClr val="FFFFFF"/>
                </a:highlight>
                <a:latin typeface="Söhne"/>
              </a:rPr>
              <a:t>并非官方标准，但在</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语言的发展过程中具有重要的历史地位。</a:t>
            </a:r>
          </a:p>
          <a:p>
            <a:pPr algn="l">
              <a:buFont typeface="+mj-lt"/>
              <a:buAutoNum type="arabicPeriod"/>
            </a:pPr>
            <a:r>
              <a:rPr lang="en-US" altLang="zh-CN" b="1" i="0" dirty="0">
                <a:solidFill>
                  <a:srgbClr val="0D0D0D"/>
                </a:solidFill>
                <a:effectLst/>
                <a:highlight>
                  <a:srgbClr val="FFFFFF"/>
                </a:highlight>
                <a:latin typeface="Söhne"/>
              </a:rPr>
              <a:t>ANSI C</a:t>
            </a:r>
            <a:r>
              <a:rPr lang="zh-CN" altLang="en-US" b="1" i="0" dirty="0">
                <a:solidFill>
                  <a:srgbClr val="0D0D0D"/>
                </a:solidFill>
                <a:effectLst/>
                <a:highlight>
                  <a:srgbClr val="FFFFFF"/>
                </a:highlight>
                <a:latin typeface="Söhne"/>
              </a:rPr>
              <a:t>：</a:t>
            </a:r>
            <a:endParaRPr lang="zh-CN" altLang="en-US" b="0" i="0" dirty="0">
              <a:solidFill>
                <a:srgbClr val="0D0D0D"/>
              </a:solidFill>
              <a:effectLst/>
              <a:highlight>
                <a:srgbClr val="FFFFFF"/>
              </a:highlight>
              <a:latin typeface="Söhne"/>
            </a:endParaRPr>
          </a:p>
          <a:p>
            <a:pPr marL="742950" lvl="1" indent="-285750" algn="l">
              <a:buFont typeface="+mj-lt"/>
              <a:buAutoNum type="arabicPeriod"/>
            </a:pPr>
            <a:r>
              <a:rPr lang="en-US" altLang="zh-CN" b="0" i="0" dirty="0">
                <a:solidFill>
                  <a:srgbClr val="0D0D0D"/>
                </a:solidFill>
                <a:effectLst/>
                <a:highlight>
                  <a:srgbClr val="FFFFFF"/>
                </a:highlight>
                <a:latin typeface="Söhne"/>
              </a:rPr>
              <a:t>1989</a:t>
            </a:r>
            <a:r>
              <a:rPr lang="zh-CN" altLang="en-US" b="0" i="0" dirty="0">
                <a:solidFill>
                  <a:srgbClr val="0D0D0D"/>
                </a:solidFill>
                <a:effectLst/>
                <a:highlight>
                  <a:srgbClr val="FFFFFF"/>
                </a:highlight>
                <a:latin typeface="Söhne"/>
              </a:rPr>
              <a:t>年，</a:t>
            </a:r>
            <a:r>
              <a:rPr lang="en-US" altLang="zh-CN" b="0" i="0" dirty="0">
                <a:solidFill>
                  <a:srgbClr val="0D0D0D"/>
                </a:solidFill>
                <a:effectLst/>
                <a:highlight>
                  <a:srgbClr val="FFFFFF"/>
                </a:highlight>
                <a:latin typeface="Söhne"/>
              </a:rPr>
              <a:t>ANSI</a:t>
            </a:r>
            <a:r>
              <a:rPr lang="zh-CN" altLang="en-US" b="0" i="0" dirty="0">
                <a:solidFill>
                  <a:srgbClr val="0D0D0D"/>
                </a:solidFill>
                <a:effectLst/>
                <a:highlight>
                  <a:srgbClr val="FFFFFF"/>
                </a:highlight>
                <a:latin typeface="Söhne"/>
              </a:rPr>
              <a:t>（现已合并为</a:t>
            </a:r>
            <a:r>
              <a:rPr lang="en-US" altLang="zh-CN" b="0" i="0" dirty="0">
                <a:solidFill>
                  <a:srgbClr val="0D0D0D"/>
                </a:solidFill>
                <a:effectLst/>
                <a:highlight>
                  <a:srgbClr val="FFFFFF"/>
                </a:highlight>
                <a:latin typeface="Söhne"/>
              </a:rPr>
              <a:t>ANSI/ISO</a:t>
            </a:r>
            <a:r>
              <a:rPr lang="zh-CN" altLang="en-US" b="0" i="0" dirty="0">
                <a:solidFill>
                  <a:srgbClr val="0D0D0D"/>
                </a:solidFill>
                <a:effectLst/>
                <a:highlight>
                  <a:srgbClr val="FFFFFF"/>
                </a:highlight>
                <a:latin typeface="Söhne"/>
              </a:rPr>
              <a:t>）发布了第一个官方的</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语言标准，即</a:t>
            </a:r>
            <a:r>
              <a:rPr lang="en-US" altLang="zh-CN" b="0" i="0" dirty="0">
                <a:solidFill>
                  <a:srgbClr val="0D0D0D"/>
                </a:solidFill>
                <a:effectLst/>
                <a:highlight>
                  <a:srgbClr val="FFFFFF"/>
                </a:highlight>
                <a:latin typeface="Söhne"/>
              </a:rPr>
              <a:t>ANSI C</a:t>
            </a:r>
            <a:r>
              <a:rPr lang="zh-CN" altLang="en-US" b="0" i="0" dirty="0">
                <a:solidFill>
                  <a:srgbClr val="0D0D0D"/>
                </a:solidFill>
                <a:effectLst/>
                <a:highlight>
                  <a:srgbClr val="FFFFFF"/>
                </a:highlight>
                <a:latin typeface="Söhne"/>
              </a:rPr>
              <a:t>标准（也称为</a:t>
            </a:r>
            <a:r>
              <a:rPr lang="en-US" altLang="zh-CN" b="0" i="0" dirty="0">
                <a:solidFill>
                  <a:srgbClr val="0D0D0D"/>
                </a:solidFill>
                <a:effectLst/>
                <a:highlight>
                  <a:srgbClr val="FFFFFF"/>
                </a:highlight>
                <a:latin typeface="Söhne"/>
              </a:rPr>
              <a:t>C89</a:t>
            </a:r>
            <a:r>
              <a:rPr lang="zh-CN" altLang="en-US" b="0" i="0" dirty="0">
                <a:solidFill>
                  <a:srgbClr val="0D0D0D"/>
                </a:solidFill>
                <a:effectLst/>
                <a:highlight>
                  <a:srgbClr val="FFFFFF"/>
                </a:highlight>
                <a:latin typeface="Söhne"/>
              </a:rPr>
              <a:t>或</a:t>
            </a:r>
            <a:r>
              <a:rPr lang="en-US" altLang="zh-CN" b="0" i="0" dirty="0">
                <a:solidFill>
                  <a:srgbClr val="0D0D0D"/>
                </a:solidFill>
                <a:effectLst/>
                <a:highlight>
                  <a:srgbClr val="FFFFFF"/>
                </a:highlight>
                <a:latin typeface="Söhne"/>
              </a:rPr>
              <a:t>C90</a:t>
            </a:r>
            <a:r>
              <a:rPr lang="zh-CN" altLang="en-US" b="0" i="0" dirty="0">
                <a:solidFill>
                  <a:srgbClr val="0D0D0D"/>
                </a:solidFill>
                <a:effectLst/>
                <a:highlight>
                  <a:srgbClr val="FFFFFF"/>
                </a:highlight>
                <a:latin typeface="Söhne"/>
              </a:rPr>
              <a:t>）。</a:t>
            </a:r>
          </a:p>
          <a:p>
            <a:pPr marL="742950" lvl="1" indent="-285750" algn="l">
              <a:buFont typeface="+mj-lt"/>
              <a:buAutoNum type="arabicPeriod"/>
            </a:pPr>
            <a:r>
              <a:rPr lang="en-US" altLang="zh-CN" b="0" i="0" dirty="0">
                <a:solidFill>
                  <a:srgbClr val="0D0D0D"/>
                </a:solidFill>
                <a:effectLst/>
                <a:highlight>
                  <a:srgbClr val="FFFFFF"/>
                </a:highlight>
                <a:latin typeface="Söhne"/>
              </a:rPr>
              <a:t>ANSI C</a:t>
            </a:r>
            <a:r>
              <a:rPr lang="zh-CN" altLang="en-US" b="0" i="0" dirty="0">
                <a:solidFill>
                  <a:srgbClr val="0D0D0D"/>
                </a:solidFill>
                <a:effectLst/>
                <a:highlight>
                  <a:srgbClr val="FFFFFF"/>
                </a:highlight>
                <a:latin typeface="Söhne"/>
              </a:rPr>
              <a:t>对语言的语法、标准库和一些行为进行了规范，使得不同平台上的</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程序具有更好的可移植性。</a:t>
            </a:r>
          </a:p>
          <a:p>
            <a:pPr algn="l">
              <a:buFont typeface="+mj-lt"/>
              <a:buAutoNum type="arabicPeriod"/>
            </a:pPr>
            <a:r>
              <a:rPr lang="en-US" altLang="zh-CN" b="1" i="0" dirty="0">
                <a:solidFill>
                  <a:srgbClr val="0D0D0D"/>
                </a:solidFill>
                <a:effectLst/>
                <a:highlight>
                  <a:srgbClr val="FFFFFF"/>
                </a:highlight>
                <a:latin typeface="Söhne"/>
              </a:rPr>
              <a:t>ISO C</a:t>
            </a:r>
            <a:r>
              <a:rPr lang="zh-CN" altLang="en-US" b="1" i="0" dirty="0">
                <a:solidFill>
                  <a:srgbClr val="0D0D0D"/>
                </a:solidFill>
                <a:effectLst/>
                <a:highlight>
                  <a:srgbClr val="FFFFFF"/>
                </a:highlight>
                <a:latin typeface="Söhne"/>
              </a:rPr>
              <a:t>：</a:t>
            </a:r>
            <a:endParaRPr lang="zh-CN" altLang="en-US" b="0" i="0" dirty="0">
              <a:solidFill>
                <a:srgbClr val="0D0D0D"/>
              </a:solidFill>
              <a:effectLst/>
              <a:highlight>
                <a:srgbClr val="FFFFFF"/>
              </a:highlight>
              <a:latin typeface="Söhne"/>
            </a:endParaRPr>
          </a:p>
          <a:p>
            <a:pPr marL="742950" lvl="1" indent="-285750" algn="l">
              <a:buFont typeface="+mj-lt"/>
              <a:buAutoNum type="arabicPeriod"/>
            </a:pPr>
            <a:r>
              <a:rPr lang="zh-CN" altLang="en-US" b="0" i="0" dirty="0">
                <a:solidFill>
                  <a:srgbClr val="0D0D0D"/>
                </a:solidFill>
                <a:effectLst/>
                <a:highlight>
                  <a:srgbClr val="FFFFFF"/>
                </a:highlight>
                <a:latin typeface="Söhne"/>
              </a:rPr>
              <a:t>随着国际标准化组织（</a:t>
            </a:r>
            <a:r>
              <a:rPr lang="en-US" altLang="zh-CN" b="0" i="0" dirty="0">
                <a:solidFill>
                  <a:srgbClr val="0D0D0D"/>
                </a:solidFill>
                <a:effectLst/>
                <a:highlight>
                  <a:srgbClr val="FFFFFF"/>
                </a:highlight>
                <a:latin typeface="Söhne"/>
              </a:rPr>
              <a:t>ISO</a:t>
            </a:r>
            <a:r>
              <a:rPr lang="zh-CN" altLang="en-US" b="0" i="0" dirty="0">
                <a:solidFill>
                  <a:srgbClr val="0D0D0D"/>
                </a:solidFill>
                <a:effectLst/>
                <a:highlight>
                  <a:srgbClr val="FFFFFF"/>
                </a:highlight>
                <a:latin typeface="Söhne"/>
              </a:rPr>
              <a:t>）的介入，</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语言标准被进一步规范为</a:t>
            </a:r>
            <a:r>
              <a:rPr lang="en-US" altLang="zh-CN" b="0" i="0" dirty="0">
                <a:solidFill>
                  <a:srgbClr val="0D0D0D"/>
                </a:solidFill>
                <a:effectLst/>
                <a:highlight>
                  <a:srgbClr val="FFFFFF"/>
                </a:highlight>
                <a:latin typeface="Söhne"/>
              </a:rPr>
              <a:t>ISO C</a:t>
            </a:r>
            <a:r>
              <a:rPr lang="zh-CN" altLang="en-US" b="0" i="0" dirty="0">
                <a:solidFill>
                  <a:srgbClr val="0D0D0D"/>
                </a:solidFill>
                <a:effectLst/>
                <a:highlight>
                  <a:srgbClr val="FFFFFF"/>
                </a:highlight>
                <a:latin typeface="Söhne"/>
              </a:rPr>
              <a:t>标准。</a:t>
            </a:r>
          </a:p>
          <a:p>
            <a:pPr marL="742950" lvl="1" indent="-285750" algn="l">
              <a:buFont typeface="+mj-lt"/>
              <a:buAutoNum type="arabicPeriod"/>
            </a:pPr>
            <a:r>
              <a:rPr lang="en-US" altLang="zh-CN" b="0" i="0" dirty="0">
                <a:solidFill>
                  <a:srgbClr val="0D0D0D"/>
                </a:solidFill>
                <a:effectLst/>
                <a:highlight>
                  <a:srgbClr val="FFFFFF"/>
                </a:highlight>
                <a:latin typeface="Söhne"/>
              </a:rPr>
              <a:t>1990</a:t>
            </a:r>
            <a:r>
              <a:rPr lang="zh-CN" altLang="en-US" b="0" i="0" dirty="0">
                <a:solidFill>
                  <a:srgbClr val="0D0D0D"/>
                </a:solidFill>
                <a:effectLst/>
                <a:highlight>
                  <a:srgbClr val="FFFFFF"/>
                </a:highlight>
                <a:latin typeface="Söhne"/>
              </a:rPr>
              <a:t>年，</a:t>
            </a:r>
            <a:r>
              <a:rPr lang="en-US" altLang="zh-CN" b="0" i="0" dirty="0">
                <a:solidFill>
                  <a:srgbClr val="0D0D0D"/>
                </a:solidFill>
                <a:effectLst/>
                <a:highlight>
                  <a:srgbClr val="FFFFFF"/>
                </a:highlight>
                <a:latin typeface="Söhne"/>
              </a:rPr>
              <a:t>ISO</a:t>
            </a:r>
            <a:r>
              <a:rPr lang="zh-CN" altLang="en-US" b="0" i="0" dirty="0">
                <a:solidFill>
                  <a:srgbClr val="0D0D0D"/>
                </a:solidFill>
                <a:effectLst/>
                <a:highlight>
                  <a:srgbClr val="FFFFFF"/>
                </a:highlight>
                <a:latin typeface="Söhne"/>
              </a:rPr>
              <a:t>发布了基于</a:t>
            </a:r>
            <a:r>
              <a:rPr lang="en-US" altLang="zh-CN" b="0" i="0" dirty="0">
                <a:solidFill>
                  <a:srgbClr val="0D0D0D"/>
                </a:solidFill>
                <a:effectLst/>
                <a:highlight>
                  <a:srgbClr val="FFFFFF"/>
                </a:highlight>
                <a:latin typeface="Söhne"/>
              </a:rPr>
              <a:t>ANSI C</a:t>
            </a:r>
            <a:r>
              <a:rPr lang="zh-CN" altLang="en-US" b="0" i="0" dirty="0">
                <a:solidFill>
                  <a:srgbClr val="0D0D0D"/>
                </a:solidFill>
                <a:effectLst/>
                <a:highlight>
                  <a:srgbClr val="FFFFFF"/>
                </a:highlight>
                <a:latin typeface="Söhne"/>
              </a:rPr>
              <a:t>的国际标准</a:t>
            </a:r>
            <a:r>
              <a:rPr lang="en-US" altLang="zh-CN" b="0" i="0" dirty="0">
                <a:solidFill>
                  <a:srgbClr val="0D0D0D"/>
                </a:solidFill>
                <a:effectLst/>
                <a:highlight>
                  <a:srgbClr val="FFFFFF"/>
                </a:highlight>
                <a:latin typeface="Söhne"/>
              </a:rPr>
              <a:t>ISO/IEC 9899:1990</a:t>
            </a:r>
            <a:r>
              <a:rPr lang="zh-CN" altLang="en-US" b="0" i="0" dirty="0">
                <a:solidFill>
                  <a:srgbClr val="0D0D0D"/>
                </a:solidFill>
                <a:effectLst/>
                <a:highlight>
                  <a:srgbClr val="FFFFFF"/>
                </a:highlight>
                <a:latin typeface="Söhne"/>
              </a:rPr>
              <a:t>（也称为</a:t>
            </a:r>
            <a:r>
              <a:rPr lang="en-US" altLang="zh-CN" b="0" i="0" dirty="0">
                <a:solidFill>
                  <a:srgbClr val="0D0D0D"/>
                </a:solidFill>
                <a:effectLst/>
                <a:highlight>
                  <a:srgbClr val="FFFFFF"/>
                </a:highlight>
                <a:latin typeface="Söhne"/>
              </a:rPr>
              <a:t>C90</a:t>
            </a:r>
            <a:r>
              <a:rPr lang="zh-CN" altLang="en-US" b="0" i="0" dirty="0">
                <a:solidFill>
                  <a:srgbClr val="0D0D0D"/>
                </a:solidFill>
                <a:effectLst/>
                <a:highlight>
                  <a:srgbClr val="FFFFFF"/>
                </a:highlight>
                <a:latin typeface="Söhne"/>
              </a:rPr>
              <a:t>）。</a:t>
            </a:r>
          </a:p>
          <a:p>
            <a:endParaRPr lang="zh-CN" altLang="en-US" dirty="0"/>
          </a:p>
        </p:txBody>
      </p:sp>
    </p:spTree>
    <p:extLst>
      <p:ext uri="{BB962C8B-B14F-4D97-AF65-F5344CB8AC3E}">
        <p14:creationId xmlns:p14="http://schemas.microsoft.com/office/powerpoint/2010/main" val="2238975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91578-F6D8-2C78-A5BD-D56870D53767}"/>
              </a:ext>
            </a:extLst>
          </p:cNvPr>
          <p:cNvSpPr>
            <a:spLocks noGrp="1"/>
          </p:cNvSpPr>
          <p:nvPr>
            <p:ph type="title"/>
          </p:nvPr>
        </p:nvSpPr>
        <p:spPr/>
        <p:txBody>
          <a:bodyPr/>
          <a:lstStyle/>
          <a:p>
            <a:r>
              <a:rPr lang="en-US" altLang="zh-CN" dirty="0"/>
              <a:t>C</a:t>
            </a:r>
            <a:r>
              <a:rPr lang="zh-CN" altLang="en-US" dirty="0"/>
              <a:t>语言的版本与标准都有什么？</a:t>
            </a:r>
          </a:p>
        </p:txBody>
      </p:sp>
      <p:sp>
        <p:nvSpPr>
          <p:cNvPr id="3" name="内容占位符 2">
            <a:extLst>
              <a:ext uri="{FF2B5EF4-FFF2-40B4-BE49-F238E27FC236}">
                <a16:creationId xmlns:a16="http://schemas.microsoft.com/office/drawing/2014/main" id="{9CBE1E65-A9E0-DBE4-4A5C-A02FF491BBA8}"/>
              </a:ext>
            </a:extLst>
          </p:cNvPr>
          <p:cNvSpPr>
            <a:spLocks noGrp="1"/>
          </p:cNvSpPr>
          <p:nvPr>
            <p:ph idx="1"/>
          </p:nvPr>
        </p:nvSpPr>
        <p:spPr>
          <a:xfrm>
            <a:off x="838199" y="1825625"/>
            <a:ext cx="10765971" cy="4667250"/>
          </a:xfrm>
        </p:spPr>
        <p:txBody>
          <a:bodyPr>
            <a:normAutofit fontScale="85000" lnSpcReduction="10000"/>
          </a:bodyPr>
          <a:lstStyle/>
          <a:p>
            <a:pPr marL="0" indent="0" algn="l">
              <a:buNone/>
            </a:pPr>
            <a:r>
              <a:rPr lang="en-US" altLang="zh-CN" b="1" dirty="0">
                <a:solidFill>
                  <a:srgbClr val="0D0D0D"/>
                </a:solidFill>
                <a:highlight>
                  <a:srgbClr val="FFFFFF"/>
                </a:highlight>
                <a:latin typeface="Söhne"/>
              </a:rPr>
              <a:t>4.</a:t>
            </a:r>
            <a:r>
              <a:rPr lang="en-US" altLang="zh-CN" b="1" i="0" dirty="0">
                <a:solidFill>
                  <a:srgbClr val="0D0D0D"/>
                </a:solidFill>
                <a:effectLst/>
                <a:highlight>
                  <a:srgbClr val="FFFFFF"/>
                </a:highlight>
                <a:latin typeface="Söhne"/>
              </a:rPr>
              <a:t>C99</a:t>
            </a:r>
            <a:r>
              <a:rPr lang="zh-CN" altLang="en-US" b="1" i="0" dirty="0">
                <a:solidFill>
                  <a:srgbClr val="0D0D0D"/>
                </a:solidFill>
                <a:effectLst/>
                <a:highlight>
                  <a:srgbClr val="FFFFFF"/>
                </a:highlight>
                <a:latin typeface="Söhne"/>
              </a:rPr>
              <a:t>：</a:t>
            </a:r>
            <a:endParaRPr lang="zh-CN" altLang="en-US" b="0" i="0" dirty="0">
              <a:solidFill>
                <a:srgbClr val="0D0D0D"/>
              </a:solidFill>
              <a:effectLst/>
              <a:highlight>
                <a:srgbClr val="FFFFFF"/>
              </a:highlight>
              <a:latin typeface="Söhne"/>
            </a:endParaRPr>
          </a:p>
          <a:p>
            <a:pPr marL="742950" lvl="1" indent="-285750" algn="l">
              <a:buFont typeface="+mj-lt"/>
              <a:buAutoNum type="arabicPeriod"/>
            </a:pPr>
            <a:r>
              <a:rPr lang="en-US" altLang="zh-CN" b="0" i="0" dirty="0">
                <a:solidFill>
                  <a:srgbClr val="0D0D0D"/>
                </a:solidFill>
                <a:effectLst/>
                <a:highlight>
                  <a:srgbClr val="FFFFFF"/>
                </a:highlight>
                <a:latin typeface="Söhne"/>
              </a:rPr>
              <a:t>1999</a:t>
            </a:r>
            <a:r>
              <a:rPr lang="zh-CN" altLang="en-US" b="0" i="0" dirty="0">
                <a:solidFill>
                  <a:srgbClr val="0D0D0D"/>
                </a:solidFill>
                <a:effectLst/>
                <a:highlight>
                  <a:srgbClr val="FFFFFF"/>
                </a:highlight>
                <a:latin typeface="Söhne"/>
              </a:rPr>
              <a:t>年，</a:t>
            </a:r>
            <a:r>
              <a:rPr lang="en-US" altLang="zh-CN" b="0" i="0" dirty="0">
                <a:solidFill>
                  <a:srgbClr val="0D0D0D"/>
                </a:solidFill>
                <a:effectLst/>
                <a:highlight>
                  <a:srgbClr val="FFFFFF"/>
                </a:highlight>
                <a:latin typeface="Söhne"/>
              </a:rPr>
              <a:t>ISO</a:t>
            </a:r>
            <a:r>
              <a:rPr lang="zh-CN" altLang="en-US" b="0" i="0" dirty="0">
                <a:solidFill>
                  <a:srgbClr val="0D0D0D"/>
                </a:solidFill>
                <a:effectLst/>
                <a:highlight>
                  <a:srgbClr val="FFFFFF"/>
                </a:highlight>
                <a:latin typeface="Söhne"/>
              </a:rPr>
              <a:t>发布了</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语言的第二个标准，即</a:t>
            </a:r>
            <a:r>
              <a:rPr lang="en-US" altLang="zh-CN" b="0" i="0" dirty="0">
                <a:solidFill>
                  <a:srgbClr val="0D0D0D"/>
                </a:solidFill>
                <a:effectLst/>
                <a:highlight>
                  <a:srgbClr val="FFFFFF"/>
                </a:highlight>
                <a:latin typeface="Söhne"/>
              </a:rPr>
              <a:t>ISO/IEC 9899:1999</a:t>
            </a:r>
            <a:r>
              <a:rPr lang="zh-CN" altLang="en-US" b="0" i="0" dirty="0">
                <a:solidFill>
                  <a:srgbClr val="0D0D0D"/>
                </a:solidFill>
                <a:effectLst/>
                <a:highlight>
                  <a:srgbClr val="FFFFFF"/>
                </a:highlight>
                <a:latin typeface="Söhne"/>
              </a:rPr>
              <a:t>（也称为</a:t>
            </a:r>
            <a:r>
              <a:rPr lang="en-US" altLang="zh-CN" b="0" i="0" dirty="0">
                <a:solidFill>
                  <a:srgbClr val="0D0D0D"/>
                </a:solidFill>
                <a:effectLst/>
                <a:highlight>
                  <a:srgbClr val="FFFFFF"/>
                </a:highlight>
                <a:latin typeface="Söhne"/>
              </a:rPr>
              <a:t>C99</a:t>
            </a:r>
            <a:r>
              <a:rPr lang="zh-CN" altLang="en-US" b="0" i="0" dirty="0">
                <a:solidFill>
                  <a:srgbClr val="0D0D0D"/>
                </a:solidFill>
                <a:effectLst/>
                <a:highlight>
                  <a:srgbClr val="FFFFFF"/>
                </a:highlight>
                <a:latin typeface="Söhne"/>
              </a:rPr>
              <a:t>）。</a:t>
            </a:r>
          </a:p>
          <a:p>
            <a:pPr marL="742950" lvl="1" indent="-285750" algn="l">
              <a:buFont typeface="+mj-lt"/>
              <a:buAutoNum type="arabicPeriod"/>
            </a:pPr>
            <a:r>
              <a:rPr lang="en-US" altLang="zh-CN" b="0" i="0" dirty="0">
                <a:solidFill>
                  <a:srgbClr val="0D0D0D"/>
                </a:solidFill>
                <a:effectLst/>
                <a:highlight>
                  <a:srgbClr val="FFFFFF"/>
                </a:highlight>
                <a:latin typeface="Söhne"/>
              </a:rPr>
              <a:t>C99</a:t>
            </a:r>
            <a:r>
              <a:rPr lang="zh-CN" altLang="en-US" b="0" i="0" dirty="0">
                <a:solidFill>
                  <a:srgbClr val="0D0D0D"/>
                </a:solidFill>
                <a:effectLst/>
                <a:highlight>
                  <a:srgbClr val="FFFFFF"/>
                </a:highlight>
                <a:latin typeface="Söhne"/>
              </a:rPr>
              <a:t>标准引入了许多新的特性，如可变长度数组、复杂数支持、单行注释等，扩展了语言的功能和灵活性。</a:t>
            </a:r>
          </a:p>
          <a:p>
            <a:pPr marL="0" indent="0" algn="l">
              <a:buNone/>
            </a:pPr>
            <a:r>
              <a:rPr lang="en-US" altLang="zh-CN" b="1" i="0" dirty="0">
                <a:solidFill>
                  <a:srgbClr val="0D0D0D"/>
                </a:solidFill>
                <a:effectLst/>
                <a:highlight>
                  <a:srgbClr val="FFFFFF"/>
                </a:highlight>
                <a:latin typeface="Söhne"/>
              </a:rPr>
              <a:t>5.C11</a:t>
            </a:r>
            <a:r>
              <a:rPr lang="zh-CN" altLang="en-US" b="1" i="0" dirty="0">
                <a:solidFill>
                  <a:srgbClr val="0D0D0D"/>
                </a:solidFill>
                <a:effectLst/>
                <a:highlight>
                  <a:srgbClr val="FFFFFF"/>
                </a:highlight>
                <a:latin typeface="Söhne"/>
              </a:rPr>
              <a:t>：</a:t>
            </a:r>
            <a:endParaRPr lang="zh-CN" altLang="en-US" b="0" i="0" dirty="0">
              <a:solidFill>
                <a:srgbClr val="0D0D0D"/>
              </a:solidFill>
              <a:effectLst/>
              <a:highlight>
                <a:srgbClr val="FFFFFF"/>
              </a:highlight>
              <a:latin typeface="Söhne"/>
            </a:endParaRPr>
          </a:p>
          <a:p>
            <a:pPr marL="742950" lvl="1" indent="-285750" algn="l">
              <a:buFont typeface="+mj-lt"/>
              <a:buAutoNum type="arabicPeriod"/>
            </a:pPr>
            <a:r>
              <a:rPr lang="en-US" altLang="zh-CN" b="0" i="0" dirty="0">
                <a:solidFill>
                  <a:srgbClr val="0D0D0D"/>
                </a:solidFill>
                <a:effectLst/>
                <a:highlight>
                  <a:srgbClr val="FFFFFF"/>
                </a:highlight>
                <a:latin typeface="Söhne"/>
              </a:rPr>
              <a:t>2011</a:t>
            </a:r>
            <a:r>
              <a:rPr lang="zh-CN" altLang="en-US" b="0" i="0" dirty="0">
                <a:solidFill>
                  <a:srgbClr val="0D0D0D"/>
                </a:solidFill>
                <a:effectLst/>
                <a:highlight>
                  <a:srgbClr val="FFFFFF"/>
                </a:highlight>
                <a:latin typeface="Söhne"/>
              </a:rPr>
              <a:t>年，</a:t>
            </a:r>
            <a:r>
              <a:rPr lang="en-US" altLang="zh-CN" b="0" i="0" dirty="0">
                <a:solidFill>
                  <a:srgbClr val="0D0D0D"/>
                </a:solidFill>
                <a:effectLst/>
                <a:highlight>
                  <a:srgbClr val="FFFFFF"/>
                </a:highlight>
                <a:latin typeface="Söhne"/>
              </a:rPr>
              <a:t>ISO</a:t>
            </a:r>
            <a:r>
              <a:rPr lang="zh-CN" altLang="en-US" b="0" i="0" dirty="0">
                <a:solidFill>
                  <a:srgbClr val="0D0D0D"/>
                </a:solidFill>
                <a:effectLst/>
                <a:highlight>
                  <a:srgbClr val="FFFFFF"/>
                </a:highlight>
                <a:latin typeface="Söhne"/>
              </a:rPr>
              <a:t>发布了</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语言的第三个标准，即</a:t>
            </a:r>
            <a:r>
              <a:rPr lang="en-US" altLang="zh-CN" b="0" i="0" dirty="0">
                <a:solidFill>
                  <a:srgbClr val="0D0D0D"/>
                </a:solidFill>
                <a:effectLst/>
                <a:highlight>
                  <a:srgbClr val="FFFFFF"/>
                </a:highlight>
                <a:latin typeface="Söhne"/>
              </a:rPr>
              <a:t>ISO/IEC 9899:2011</a:t>
            </a:r>
            <a:r>
              <a:rPr lang="zh-CN" altLang="en-US" b="0" i="0" dirty="0">
                <a:solidFill>
                  <a:srgbClr val="0D0D0D"/>
                </a:solidFill>
                <a:effectLst/>
                <a:highlight>
                  <a:srgbClr val="FFFFFF"/>
                </a:highlight>
                <a:latin typeface="Söhne"/>
              </a:rPr>
              <a:t>（也称为</a:t>
            </a:r>
            <a:r>
              <a:rPr lang="en-US" altLang="zh-CN" b="0" i="0" dirty="0">
                <a:solidFill>
                  <a:srgbClr val="0D0D0D"/>
                </a:solidFill>
                <a:effectLst/>
                <a:highlight>
                  <a:srgbClr val="FFFFFF"/>
                </a:highlight>
                <a:latin typeface="Söhne"/>
              </a:rPr>
              <a:t>C11</a:t>
            </a:r>
            <a:r>
              <a:rPr lang="zh-CN" altLang="en-US" b="0" i="0" dirty="0">
                <a:solidFill>
                  <a:srgbClr val="0D0D0D"/>
                </a:solidFill>
                <a:effectLst/>
                <a:highlight>
                  <a:srgbClr val="FFFFFF"/>
                </a:highlight>
                <a:latin typeface="Söhne"/>
              </a:rPr>
              <a:t>）。</a:t>
            </a:r>
          </a:p>
          <a:p>
            <a:pPr marL="742950" lvl="1" indent="-285750" algn="l">
              <a:buFont typeface="+mj-lt"/>
              <a:buAutoNum type="arabicPeriod"/>
            </a:pPr>
            <a:r>
              <a:rPr lang="en-US" altLang="zh-CN" b="0" i="0" dirty="0">
                <a:solidFill>
                  <a:srgbClr val="0D0D0D"/>
                </a:solidFill>
                <a:effectLst/>
                <a:highlight>
                  <a:srgbClr val="FFFFFF"/>
                </a:highlight>
                <a:latin typeface="Söhne"/>
              </a:rPr>
              <a:t>C11</a:t>
            </a:r>
            <a:r>
              <a:rPr lang="zh-CN" altLang="en-US" b="0" i="0" dirty="0">
                <a:solidFill>
                  <a:srgbClr val="0D0D0D"/>
                </a:solidFill>
                <a:effectLst/>
                <a:highlight>
                  <a:srgbClr val="FFFFFF"/>
                </a:highlight>
                <a:latin typeface="Söhne"/>
              </a:rPr>
              <a:t>标准在</a:t>
            </a:r>
            <a:r>
              <a:rPr lang="en-US" altLang="zh-CN" b="0" i="0" dirty="0">
                <a:solidFill>
                  <a:srgbClr val="0D0D0D"/>
                </a:solidFill>
                <a:effectLst/>
                <a:highlight>
                  <a:srgbClr val="FFFFFF"/>
                </a:highlight>
                <a:latin typeface="Söhne"/>
              </a:rPr>
              <a:t>C99</a:t>
            </a:r>
            <a:r>
              <a:rPr lang="zh-CN" altLang="en-US" b="0" i="0" dirty="0">
                <a:solidFill>
                  <a:srgbClr val="0D0D0D"/>
                </a:solidFill>
                <a:effectLst/>
                <a:highlight>
                  <a:srgbClr val="FFFFFF"/>
                </a:highlight>
                <a:latin typeface="Söhne"/>
              </a:rPr>
              <a:t>的基础上进一步扩展了语言的功能，包括新增了泛型宏、多线程支持、原子操作等特性。</a:t>
            </a:r>
          </a:p>
          <a:p>
            <a:pPr marL="0" indent="0" algn="l">
              <a:buNone/>
            </a:pPr>
            <a:r>
              <a:rPr lang="en-US" altLang="zh-CN" b="1" i="0" dirty="0">
                <a:solidFill>
                  <a:srgbClr val="0D0D0D"/>
                </a:solidFill>
                <a:effectLst/>
                <a:highlight>
                  <a:srgbClr val="FFFFFF"/>
                </a:highlight>
                <a:latin typeface="Söhne"/>
              </a:rPr>
              <a:t>6.C18</a:t>
            </a:r>
            <a:r>
              <a:rPr lang="zh-CN" altLang="en-US" b="1" i="0" dirty="0">
                <a:solidFill>
                  <a:srgbClr val="0D0D0D"/>
                </a:solidFill>
                <a:effectLst/>
                <a:highlight>
                  <a:srgbClr val="FFFFFF"/>
                </a:highlight>
                <a:latin typeface="Söhne"/>
              </a:rPr>
              <a:t>：</a:t>
            </a:r>
            <a:endParaRPr lang="zh-CN" altLang="en-US" b="0" i="0" dirty="0">
              <a:solidFill>
                <a:srgbClr val="0D0D0D"/>
              </a:solidFill>
              <a:effectLst/>
              <a:highlight>
                <a:srgbClr val="FFFFFF"/>
              </a:highlight>
              <a:latin typeface="Söhne"/>
            </a:endParaRPr>
          </a:p>
          <a:p>
            <a:pPr marL="742950" lvl="1" indent="-285750" algn="l">
              <a:buFont typeface="+mj-lt"/>
              <a:buAutoNum type="arabicPeriod"/>
            </a:pPr>
            <a:r>
              <a:rPr lang="en-US" altLang="zh-CN" b="0" i="0" dirty="0">
                <a:solidFill>
                  <a:srgbClr val="0D0D0D"/>
                </a:solidFill>
                <a:effectLst/>
                <a:highlight>
                  <a:srgbClr val="FFFFFF"/>
                </a:highlight>
                <a:latin typeface="Söhne"/>
              </a:rPr>
              <a:t>2018</a:t>
            </a:r>
            <a:r>
              <a:rPr lang="zh-CN" altLang="en-US" b="0" i="0" dirty="0">
                <a:solidFill>
                  <a:srgbClr val="0D0D0D"/>
                </a:solidFill>
                <a:effectLst/>
                <a:highlight>
                  <a:srgbClr val="FFFFFF"/>
                </a:highlight>
                <a:latin typeface="Söhne"/>
              </a:rPr>
              <a:t>年，</a:t>
            </a:r>
            <a:r>
              <a:rPr lang="en-US" altLang="zh-CN" b="0" i="0" dirty="0">
                <a:solidFill>
                  <a:srgbClr val="0D0D0D"/>
                </a:solidFill>
                <a:effectLst/>
                <a:highlight>
                  <a:srgbClr val="FFFFFF"/>
                </a:highlight>
                <a:latin typeface="Söhne"/>
              </a:rPr>
              <a:t>ISO</a:t>
            </a:r>
            <a:r>
              <a:rPr lang="zh-CN" altLang="en-US" b="0" i="0" dirty="0">
                <a:solidFill>
                  <a:srgbClr val="0D0D0D"/>
                </a:solidFill>
                <a:effectLst/>
                <a:highlight>
                  <a:srgbClr val="FFFFFF"/>
                </a:highlight>
                <a:latin typeface="Söhne"/>
              </a:rPr>
              <a:t>发布了</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语言的最新版本，即</a:t>
            </a:r>
            <a:r>
              <a:rPr lang="en-US" altLang="zh-CN" b="0" i="0" dirty="0">
                <a:solidFill>
                  <a:srgbClr val="0D0D0D"/>
                </a:solidFill>
                <a:effectLst/>
                <a:highlight>
                  <a:srgbClr val="FFFFFF"/>
                </a:highlight>
                <a:latin typeface="Söhne"/>
              </a:rPr>
              <a:t>ISO/IEC 9899:2018</a:t>
            </a:r>
            <a:r>
              <a:rPr lang="zh-CN" altLang="en-US" b="0" i="0" dirty="0">
                <a:solidFill>
                  <a:srgbClr val="0D0D0D"/>
                </a:solidFill>
                <a:effectLst/>
                <a:highlight>
                  <a:srgbClr val="FFFFFF"/>
                </a:highlight>
                <a:latin typeface="Söhne"/>
              </a:rPr>
              <a:t>（也称为</a:t>
            </a:r>
            <a:r>
              <a:rPr lang="en-US" altLang="zh-CN" b="0" i="0" dirty="0">
                <a:solidFill>
                  <a:srgbClr val="0D0D0D"/>
                </a:solidFill>
                <a:effectLst/>
                <a:highlight>
                  <a:srgbClr val="FFFFFF"/>
                </a:highlight>
                <a:latin typeface="Söhne"/>
              </a:rPr>
              <a:t>C18</a:t>
            </a:r>
            <a:r>
              <a:rPr lang="zh-CN" altLang="en-US" b="0" i="0" dirty="0">
                <a:solidFill>
                  <a:srgbClr val="0D0D0D"/>
                </a:solidFill>
                <a:effectLst/>
                <a:highlight>
                  <a:srgbClr val="FFFFFF"/>
                </a:highlight>
                <a:latin typeface="Söhne"/>
              </a:rPr>
              <a:t>）。</a:t>
            </a:r>
          </a:p>
          <a:p>
            <a:pPr marL="742950" lvl="1" indent="-285750" algn="l">
              <a:buFont typeface="+mj-lt"/>
              <a:buAutoNum type="arabicPeriod"/>
            </a:pPr>
            <a:r>
              <a:rPr lang="en-US" altLang="zh-CN" b="0" i="0" dirty="0">
                <a:solidFill>
                  <a:srgbClr val="0D0D0D"/>
                </a:solidFill>
                <a:effectLst/>
                <a:highlight>
                  <a:srgbClr val="FFFFFF"/>
                </a:highlight>
                <a:latin typeface="Söhne"/>
              </a:rPr>
              <a:t>C18</a:t>
            </a:r>
            <a:r>
              <a:rPr lang="zh-CN" altLang="en-US" b="0" i="0" dirty="0">
                <a:solidFill>
                  <a:srgbClr val="0D0D0D"/>
                </a:solidFill>
                <a:effectLst/>
                <a:highlight>
                  <a:srgbClr val="FFFFFF"/>
                </a:highlight>
                <a:latin typeface="Söhne"/>
              </a:rPr>
              <a:t>标准对</a:t>
            </a:r>
            <a:r>
              <a:rPr lang="en-US" altLang="zh-CN" b="0" i="0" dirty="0">
                <a:solidFill>
                  <a:srgbClr val="0D0D0D"/>
                </a:solidFill>
                <a:effectLst/>
                <a:highlight>
                  <a:srgbClr val="FFFFFF"/>
                </a:highlight>
                <a:latin typeface="Söhne"/>
              </a:rPr>
              <a:t>C11</a:t>
            </a:r>
            <a:r>
              <a:rPr lang="zh-CN" altLang="en-US" b="0" i="0" dirty="0">
                <a:solidFill>
                  <a:srgbClr val="0D0D0D"/>
                </a:solidFill>
                <a:effectLst/>
                <a:highlight>
                  <a:srgbClr val="FFFFFF"/>
                </a:highlight>
                <a:latin typeface="Söhne"/>
              </a:rPr>
              <a:t>进行了一些修正和改进，但与</a:t>
            </a:r>
            <a:r>
              <a:rPr lang="en-US" altLang="zh-CN" b="0" i="0" dirty="0">
                <a:solidFill>
                  <a:srgbClr val="0D0D0D"/>
                </a:solidFill>
                <a:effectLst/>
                <a:highlight>
                  <a:srgbClr val="FFFFFF"/>
                </a:highlight>
                <a:latin typeface="Söhne"/>
              </a:rPr>
              <a:t>C11</a:t>
            </a:r>
            <a:r>
              <a:rPr lang="zh-CN" altLang="en-US" b="0" i="0" dirty="0">
                <a:solidFill>
                  <a:srgbClr val="0D0D0D"/>
                </a:solidFill>
                <a:effectLst/>
                <a:highlight>
                  <a:srgbClr val="FFFFFF"/>
                </a:highlight>
                <a:latin typeface="Söhne"/>
              </a:rPr>
              <a:t>相比变化不大，主要是一些技术性的修订和更新。</a:t>
            </a:r>
          </a:p>
          <a:p>
            <a:r>
              <a:rPr lang="zh-CN" altLang="en-US" dirty="0"/>
              <a:t>除此以外，还有一些其他的标准。但是这些往往是用在特定的通用平台上的。</a:t>
            </a:r>
            <a:endParaRPr lang="en-US" altLang="zh-CN" dirty="0"/>
          </a:p>
          <a:p>
            <a:r>
              <a:rPr lang="zh-CN" altLang="en-US" dirty="0"/>
              <a:t>我们只需要掌握这些主流的标准即可。</a:t>
            </a:r>
          </a:p>
        </p:txBody>
      </p:sp>
    </p:spTree>
    <p:extLst>
      <p:ext uri="{BB962C8B-B14F-4D97-AF65-F5344CB8AC3E}">
        <p14:creationId xmlns:p14="http://schemas.microsoft.com/office/powerpoint/2010/main" val="4302506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4" name="椭圆 73"/>
          <p:cNvSpPr/>
          <p:nvPr/>
        </p:nvSpPr>
        <p:spPr>
          <a:xfrm>
            <a:off x="5814202" y="-2224983"/>
            <a:ext cx="8704302" cy="8704302"/>
          </a:xfrm>
          <a:prstGeom prst="ellipse">
            <a:avLst/>
          </a:prstGeom>
          <a:noFill/>
          <a:ln>
            <a:solidFill>
              <a:srgbClr val="3C5A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flipH="1">
            <a:off x="5679440" y="2979420"/>
            <a:ext cx="833120" cy="833120"/>
          </a:xfrm>
          <a:prstGeom prst="ellipse">
            <a:avLst/>
          </a:prstGeom>
          <a:solidFill>
            <a:schemeClr val="bg1"/>
          </a:solidFill>
          <a:ln w="28575">
            <a:solidFill>
              <a:srgbClr val="3C5A9C"/>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3" name="组合 2"/>
          <p:cNvGrpSpPr/>
          <p:nvPr/>
        </p:nvGrpSpPr>
        <p:grpSpPr>
          <a:xfrm>
            <a:off x="8673890" y="-2985417"/>
            <a:ext cx="8202554" cy="8202554"/>
            <a:chOff x="8075085" y="-3038122"/>
            <a:chExt cx="8202554" cy="8202554"/>
          </a:xfrm>
        </p:grpSpPr>
        <p:sp>
          <p:nvSpPr>
            <p:cNvPr id="11" name="椭圆 10"/>
            <p:cNvSpPr/>
            <p:nvPr/>
          </p:nvSpPr>
          <p:spPr>
            <a:xfrm>
              <a:off x="8075085" y="-3038122"/>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p:cNvSpPr/>
            <p:nvPr/>
          </p:nvSpPr>
          <p:spPr>
            <a:xfrm rot="294983">
              <a:off x="9379412" y="-1571928"/>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p:cNvSpPr/>
            <p:nvPr/>
          </p:nvSpPr>
          <p:spPr>
            <a:xfrm>
              <a:off x="8835534" y="-2277673"/>
              <a:ext cx="6681656" cy="6681656"/>
            </a:xfrm>
            <a:prstGeom prst="ellipse">
              <a:avLst/>
            </a:prstGeom>
            <a:solidFill>
              <a:srgbClr val="3C5A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8" name="图片 7" descr="图片包含 游戏机, 乐高, 玩具&#10;&#10;描述已自动生成"/>
          <p:cNvPicPr>
            <a:picLocks noChangeAspect="1"/>
          </p:cNvPicPr>
          <p:nvPr/>
        </p:nvPicPr>
        <p:blipFill rotWithShape="1">
          <a:blip r:embed="rId2">
            <a:extLst>
              <a:ext uri="{28A0092B-C50C-407E-A947-70E740481C1C}">
                <a14:useLocalDpi xmlns:a14="http://schemas.microsoft.com/office/drawing/2010/main" val="0"/>
              </a:ext>
            </a:extLst>
          </a:blip>
          <a:srcRect l="35457" t="22444" r="4045" b="6223"/>
          <a:stretch>
            <a:fillRect/>
          </a:stretch>
        </p:blipFill>
        <p:spPr>
          <a:xfrm>
            <a:off x="6512791" y="521186"/>
            <a:ext cx="5182876" cy="4321308"/>
          </a:xfrm>
          <a:prstGeom prst="rect">
            <a:avLst/>
          </a:prstGeom>
        </p:spPr>
      </p:pic>
      <p:sp>
        <p:nvSpPr>
          <p:cNvPr id="30" name="Freeform 137"/>
          <p:cNvSpPr>
            <a:spLocks noEditPoints="1"/>
          </p:cNvSpPr>
          <p:nvPr/>
        </p:nvSpPr>
        <p:spPr bwMode="auto">
          <a:xfrm>
            <a:off x="5895975" y="3198495"/>
            <a:ext cx="399415" cy="366395"/>
          </a:xfrm>
          <a:custGeom>
            <a:avLst/>
            <a:gdLst>
              <a:gd name="T0" fmla="*/ 9978 w 10065"/>
              <a:gd name="T1" fmla="*/ 2876 h 9225"/>
              <a:gd name="T2" fmla="*/ 7865 w 10065"/>
              <a:gd name="T3" fmla="*/ 8963 h 9225"/>
              <a:gd name="T4" fmla="*/ 1589 w 10065"/>
              <a:gd name="T5" fmla="*/ 9225 h 9225"/>
              <a:gd name="T6" fmla="*/ 100 w 10065"/>
              <a:gd name="T7" fmla="*/ 8113 h 9225"/>
              <a:gd name="T8" fmla="*/ 105 w 10065"/>
              <a:gd name="T9" fmla="*/ 7190 h 9225"/>
              <a:gd name="T10" fmla="*/ 111 w 10065"/>
              <a:gd name="T11" fmla="*/ 6838 h 9225"/>
              <a:gd name="T12" fmla="*/ 141 w 10065"/>
              <a:gd name="T13" fmla="*/ 6595 h 9225"/>
              <a:gd name="T14" fmla="*/ 339 w 10065"/>
              <a:gd name="T15" fmla="*/ 6312 h 9225"/>
              <a:gd name="T16" fmla="*/ 789 w 10065"/>
              <a:gd name="T17" fmla="*/ 5212 h 9225"/>
              <a:gd name="T18" fmla="*/ 789 w 10065"/>
              <a:gd name="T19" fmla="*/ 4865 h 9225"/>
              <a:gd name="T20" fmla="*/ 994 w 10065"/>
              <a:gd name="T21" fmla="*/ 4560 h 9225"/>
              <a:gd name="T22" fmla="*/ 1396 w 10065"/>
              <a:gd name="T23" fmla="*/ 3467 h 9225"/>
              <a:gd name="T24" fmla="*/ 1384 w 10065"/>
              <a:gd name="T25" fmla="*/ 3107 h 9225"/>
              <a:gd name="T26" fmla="*/ 1649 w 10065"/>
              <a:gd name="T27" fmla="*/ 2788 h 9225"/>
              <a:gd name="T28" fmla="*/ 2069 w 10065"/>
              <a:gd name="T29" fmla="*/ 1701 h 9225"/>
              <a:gd name="T30" fmla="*/ 2039 w 10065"/>
              <a:gd name="T31" fmla="*/ 1390 h 9225"/>
              <a:gd name="T32" fmla="*/ 2201 w 10065"/>
              <a:gd name="T33" fmla="*/ 1143 h 9225"/>
              <a:gd name="T34" fmla="*/ 2403 w 10065"/>
              <a:gd name="T35" fmla="*/ 833 h 9225"/>
              <a:gd name="T36" fmla="*/ 2589 w 10065"/>
              <a:gd name="T37" fmla="*/ 407 h 9225"/>
              <a:gd name="T38" fmla="*/ 2865 w 10065"/>
              <a:gd name="T39" fmla="*/ 73 h 9225"/>
              <a:gd name="T40" fmla="*/ 3366 w 10065"/>
              <a:gd name="T41" fmla="*/ 36 h 9225"/>
              <a:gd name="T42" fmla="*/ 3666 w 10065"/>
              <a:gd name="T43" fmla="*/ 0 h 9225"/>
              <a:gd name="T44" fmla="*/ 8922 w 10065"/>
              <a:gd name="T45" fmla="*/ 336 h 9225"/>
              <a:gd name="T46" fmla="*/ 7384 w 10065"/>
              <a:gd name="T47" fmla="*/ 6558 h 9225"/>
              <a:gd name="T48" fmla="*/ 6183 w 10065"/>
              <a:gd name="T49" fmla="*/ 7688 h 9225"/>
              <a:gd name="T50" fmla="*/ 734 w 10065"/>
              <a:gd name="T51" fmla="*/ 7778 h 9225"/>
              <a:gd name="T52" fmla="*/ 1593 w 10065"/>
              <a:gd name="T53" fmla="*/ 8456 h 9225"/>
              <a:gd name="T54" fmla="*/ 7473 w 10065"/>
              <a:gd name="T55" fmla="*/ 8362 h 9225"/>
              <a:gd name="T56" fmla="*/ 9484 w 10065"/>
              <a:gd name="T57" fmla="*/ 2186 h 9225"/>
              <a:gd name="T58" fmla="*/ 9869 w 10065"/>
              <a:gd name="T59" fmla="*/ 2102 h 9225"/>
              <a:gd name="T60" fmla="*/ 2994 w 10065"/>
              <a:gd name="T61" fmla="*/ 3787 h 9225"/>
              <a:gd name="T62" fmla="*/ 6765 w 10065"/>
              <a:gd name="T63" fmla="*/ 3843 h 9225"/>
              <a:gd name="T64" fmla="*/ 7017 w 10065"/>
              <a:gd name="T65" fmla="*/ 3652 h 9225"/>
              <a:gd name="T66" fmla="*/ 7130 w 10065"/>
              <a:gd name="T67" fmla="*/ 3133 h 9225"/>
              <a:gd name="T68" fmla="*/ 3359 w 10065"/>
              <a:gd name="T69" fmla="*/ 3077 h 9225"/>
              <a:gd name="T70" fmla="*/ 3108 w 10065"/>
              <a:gd name="T71" fmla="*/ 3268 h 9225"/>
              <a:gd name="T72" fmla="*/ 3479 w 10065"/>
              <a:gd name="T73" fmla="*/ 2113 h 9225"/>
              <a:gd name="T74" fmla="*/ 3612 w 10065"/>
              <a:gd name="T75" fmla="*/ 2305 h 9225"/>
              <a:gd name="T76" fmla="*/ 7415 w 10065"/>
              <a:gd name="T77" fmla="*/ 2248 h 9225"/>
              <a:gd name="T78" fmla="*/ 7640 w 10065"/>
              <a:gd name="T79" fmla="*/ 1730 h 9225"/>
              <a:gd name="T80" fmla="*/ 7508 w 10065"/>
              <a:gd name="T81" fmla="*/ 1538 h 9225"/>
              <a:gd name="T82" fmla="*/ 3705 w 10065"/>
              <a:gd name="T83" fmla="*/ 1595 h 9225"/>
              <a:gd name="T84" fmla="*/ 3479 w 10065"/>
              <a:gd name="T85" fmla="*/ 2113 h 9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65" h="9225">
                <a:moveTo>
                  <a:pt x="9869" y="2102"/>
                </a:moveTo>
                <a:cubicBezTo>
                  <a:pt x="10029" y="2331"/>
                  <a:pt x="10065" y="2588"/>
                  <a:pt x="9978" y="2876"/>
                </a:cubicBezTo>
                <a:lnTo>
                  <a:pt x="8325" y="8318"/>
                </a:lnTo>
                <a:cubicBezTo>
                  <a:pt x="8249" y="8575"/>
                  <a:pt x="8095" y="8790"/>
                  <a:pt x="7865" y="8963"/>
                </a:cubicBezTo>
                <a:cubicBezTo>
                  <a:pt x="7637" y="9137"/>
                  <a:pt x="7392" y="9225"/>
                  <a:pt x="7130" y="9225"/>
                </a:cubicBezTo>
                <a:lnTo>
                  <a:pt x="1589" y="9225"/>
                </a:lnTo>
                <a:cubicBezTo>
                  <a:pt x="1280" y="9225"/>
                  <a:pt x="984" y="9117"/>
                  <a:pt x="698" y="8903"/>
                </a:cubicBezTo>
                <a:cubicBezTo>
                  <a:pt x="411" y="8688"/>
                  <a:pt x="213" y="8426"/>
                  <a:pt x="100" y="8113"/>
                </a:cubicBezTo>
                <a:cubicBezTo>
                  <a:pt x="4" y="7846"/>
                  <a:pt x="0" y="7591"/>
                  <a:pt x="88" y="7351"/>
                </a:cubicBezTo>
                <a:cubicBezTo>
                  <a:pt x="88" y="7335"/>
                  <a:pt x="94" y="7281"/>
                  <a:pt x="105" y="7190"/>
                </a:cubicBezTo>
                <a:cubicBezTo>
                  <a:pt x="118" y="7097"/>
                  <a:pt x="125" y="7024"/>
                  <a:pt x="129" y="6967"/>
                </a:cubicBezTo>
                <a:cubicBezTo>
                  <a:pt x="133" y="6936"/>
                  <a:pt x="126" y="6892"/>
                  <a:pt x="111" y="6838"/>
                </a:cubicBezTo>
                <a:cubicBezTo>
                  <a:pt x="95" y="6785"/>
                  <a:pt x="90" y="6745"/>
                  <a:pt x="94" y="6721"/>
                </a:cubicBezTo>
                <a:cubicBezTo>
                  <a:pt x="101" y="6677"/>
                  <a:pt x="118" y="6635"/>
                  <a:pt x="141" y="6595"/>
                </a:cubicBezTo>
                <a:cubicBezTo>
                  <a:pt x="165" y="6555"/>
                  <a:pt x="198" y="6507"/>
                  <a:pt x="240" y="6453"/>
                </a:cubicBezTo>
                <a:cubicBezTo>
                  <a:pt x="282" y="6400"/>
                  <a:pt x="315" y="6352"/>
                  <a:pt x="339" y="6312"/>
                </a:cubicBezTo>
                <a:cubicBezTo>
                  <a:pt x="432" y="6161"/>
                  <a:pt x="521" y="5977"/>
                  <a:pt x="609" y="5762"/>
                </a:cubicBezTo>
                <a:cubicBezTo>
                  <a:pt x="697" y="5547"/>
                  <a:pt x="757" y="5365"/>
                  <a:pt x="789" y="5212"/>
                </a:cubicBezTo>
                <a:cubicBezTo>
                  <a:pt x="802" y="5172"/>
                  <a:pt x="802" y="5112"/>
                  <a:pt x="791" y="5032"/>
                </a:cubicBezTo>
                <a:cubicBezTo>
                  <a:pt x="781" y="4952"/>
                  <a:pt x="780" y="4896"/>
                  <a:pt x="789" y="4865"/>
                </a:cubicBezTo>
                <a:cubicBezTo>
                  <a:pt x="802" y="4821"/>
                  <a:pt x="834" y="4765"/>
                  <a:pt x="891" y="4697"/>
                </a:cubicBezTo>
                <a:cubicBezTo>
                  <a:pt x="947" y="4628"/>
                  <a:pt x="981" y="4583"/>
                  <a:pt x="994" y="4560"/>
                </a:cubicBezTo>
                <a:cubicBezTo>
                  <a:pt x="1079" y="4416"/>
                  <a:pt x="1161" y="4231"/>
                  <a:pt x="1246" y="4007"/>
                </a:cubicBezTo>
                <a:cubicBezTo>
                  <a:pt x="1331" y="3783"/>
                  <a:pt x="1380" y="3603"/>
                  <a:pt x="1396" y="3467"/>
                </a:cubicBezTo>
                <a:cubicBezTo>
                  <a:pt x="1400" y="3431"/>
                  <a:pt x="1395" y="3367"/>
                  <a:pt x="1381" y="3275"/>
                </a:cubicBezTo>
                <a:cubicBezTo>
                  <a:pt x="1368" y="3182"/>
                  <a:pt x="1369" y="3127"/>
                  <a:pt x="1384" y="3107"/>
                </a:cubicBezTo>
                <a:cubicBezTo>
                  <a:pt x="1400" y="3056"/>
                  <a:pt x="1445" y="2993"/>
                  <a:pt x="1516" y="2923"/>
                </a:cubicBezTo>
                <a:cubicBezTo>
                  <a:pt x="1589" y="2853"/>
                  <a:pt x="1633" y="2808"/>
                  <a:pt x="1649" y="2788"/>
                </a:cubicBezTo>
                <a:cubicBezTo>
                  <a:pt x="1725" y="2685"/>
                  <a:pt x="1810" y="2516"/>
                  <a:pt x="1904" y="2281"/>
                </a:cubicBezTo>
                <a:cubicBezTo>
                  <a:pt x="1998" y="2047"/>
                  <a:pt x="2053" y="1853"/>
                  <a:pt x="2069" y="1701"/>
                </a:cubicBezTo>
                <a:cubicBezTo>
                  <a:pt x="2073" y="1670"/>
                  <a:pt x="2066" y="1617"/>
                  <a:pt x="2051" y="1548"/>
                </a:cubicBezTo>
                <a:cubicBezTo>
                  <a:pt x="2035" y="1478"/>
                  <a:pt x="2031" y="1426"/>
                  <a:pt x="2039" y="1390"/>
                </a:cubicBezTo>
                <a:cubicBezTo>
                  <a:pt x="2046" y="1358"/>
                  <a:pt x="2065" y="1321"/>
                  <a:pt x="2093" y="1281"/>
                </a:cubicBezTo>
                <a:cubicBezTo>
                  <a:pt x="2120" y="1241"/>
                  <a:pt x="2158" y="1195"/>
                  <a:pt x="2201" y="1143"/>
                </a:cubicBezTo>
                <a:cubicBezTo>
                  <a:pt x="2245" y="1092"/>
                  <a:pt x="2280" y="1050"/>
                  <a:pt x="2304" y="1017"/>
                </a:cubicBezTo>
                <a:cubicBezTo>
                  <a:pt x="2335" y="970"/>
                  <a:pt x="2369" y="908"/>
                  <a:pt x="2403" y="833"/>
                </a:cubicBezTo>
                <a:cubicBezTo>
                  <a:pt x="2436" y="758"/>
                  <a:pt x="2468" y="690"/>
                  <a:pt x="2493" y="623"/>
                </a:cubicBezTo>
                <a:cubicBezTo>
                  <a:pt x="2519" y="557"/>
                  <a:pt x="2550" y="486"/>
                  <a:pt x="2589" y="407"/>
                </a:cubicBezTo>
                <a:cubicBezTo>
                  <a:pt x="2626" y="328"/>
                  <a:pt x="2666" y="266"/>
                  <a:pt x="2706" y="215"/>
                </a:cubicBezTo>
                <a:cubicBezTo>
                  <a:pt x="2746" y="165"/>
                  <a:pt x="2800" y="117"/>
                  <a:pt x="2865" y="73"/>
                </a:cubicBezTo>
                <a:cubicBezTo>
                  <a:pt x="2930" y="30"/>
                  <a:pt x="3003" y="6"/>
                  <a:pt x="3081" y="3"/>
                </a:cubicBezTo>
                <a:cubicBezTo>
                  <a:pt x="3160" y="1"/>
                  <a:pt x="3254" y="12"/>
                  <a:pt x="3366" y="36"/>
                </a:cubicBezTo>
                <a:lnTo>
                  <a:pt x="3360" y="53"/>
                </a:lnTo>
                <a:cubicBezTo>
                  <a:pt x="3511" y="17"/>
                  <a:pt x="3614" y="0"/>
                  <a:pt x="3666" y="0"/>
                </a:cubicBezTo>
                <a:lnTo>
                  <a:pt x="8237" y="0"/>
                </a:lnTo>
                <a:cubicBezTo>
                  <a:pt x="8533" y="0"/>
                  <a:pt x="8760" y="112"/>
                  <a:pt x="8922" y="336"/>
                </a:cubicBezTo>
                <a:cubicBezTo>
                  <a:pt x="9081" y="561"/>
                  <a:pt x="9118" y="821"/>
                  <a:pt x="9030" y="1116"/>
                </a:cubicBezTo>
                <a:lnTo>
                  <a:pt x="7384" y="6558"/>
                </a:lnTo>
                <a:cubicBezTo>
                  <a:pt x="7240" y="7035"/>
                  <a:pt x="7098" y="7341"/>
                  <a:pt x="6954" y="7481"/>
                </a:cubicBezTo>
                <a:cubicBezTo>
                  <a:pt x="6812" y="7618"/>
                  <a:pt x="6555" y="7688"/>
                  <a:pt x="6183" y="7688"/>
                </a:cubicBezTo>
                <a:lnTo>
                  <a:pt x="963" y="7688"/>
                </a:lnTo>
                <a:cubicBezTo>
                  <a:pt x="854" y="7688"/>
                  <a:pt x="778" y="7718"/>
                  <a:pt x="734" y="7778"/>
                </a:cubicBezTo>
                <a:cubicBezTo>
                  <a:pt x="690" y="7843"/>
                  <a:pt x="689" y="7928"/>
                  <a:pt x="728" y="8036"/>
                </a:cubicBezTo>
                <a:cubicBezTo>
                  <a:pt x="824" y="8316"/>
                  <a:pt x="1111" y="8456"/>
                  <a:pt x="1593" y="8456"/>
                </a:cubicBezTo>
                <a:lnTo>
                  <a:pt x="7137" y="8456"/>
                </a:lnTo>
                <a:cubicBezTo>
                  <a:pt x="7253" y="8456"/>
                  <a:pt x="7365" y="8425"/>
                  <a:pt x="7473" y="8362"/>
                </a:cubicBezTo>
                <a:cubicBezTo>
                  <a:pt x="7582" y="8300"/>
                  <a:pt x="7650" y="8217"/>
                  <a:pt x="7683" y="8113"/>
                </a:cubicBezTo>
                <a:lnTo>
                  <a:pt x="9484" y="2186"/>
                </a:lnTo>
                <a:cubicBezTo>
                  <a:pt x="9512" y="2097"/>
                  <a:pt x="9522" y="1983"/>
                  <a:pt x="9514" y="1843"/>
                </a:cubicBezTo>
                <a:cubicBezTo>
                  <a:pt x="9667" y="1905"/>
                  <a:pt x="9785" y="1990"/>
                  <a:pt x="9869" y="2102"/>
                </a:cubicBezTo>
                <a:close/>
                <a:moveTo>
                  <a:pt x="2982" y="3652"/>
                </a:moveTo>
                <a:cubicBezTo>
                  <a:pt x="2965" y="3703"/>
                  <a:pt x="2969" y="3750"/>
                  <a:pt x="2994" y="3787"/>
                </a:cubicBezTo>
                <a:cubicBezTo>
                  <a:pt x="3018" y="3825"/>
                  <a:pt x="3059" y="3843"/>
                  <a:pt x="3114" y="3843"/>
                </a:cubicBezTo>
                <a:lnTo>
                  <a:pt x="6765" y="3843"/>
                </a:lnTo>
                <a:cubicBezTo>
                  <a:pt x="6817" y="3843"/>
                  <a:pt x="6869" y="3825"/>
                  <a:pt x="6918" y="3787"/>
                </a:cubicBezTo>
                <a:cubicBezTo>
                  <a:pt x="6968" y="3750"/>
                  <a:pt x="7002" y="3703"/>
                  <a:pt x="7017" y="3652"/>
                </a:cubicBezTo>
                <a:lnTo>
                  <a:pt x="7143" y="3268"/>
                </a:lnTo>
                <a:cubicBezTo>
                  <a:pt x="7159" y="3217"/>
                  <a:pt x="7155" y="3171"/>
                  <a:pt x="7130" y="3133"/>
                </a:cubicBezTo>
                <a:cubicBezTo>
                  <a:pt x="7107" y="3096"/>
                  <a:pt x="7065" y="3077"/>
                  <a:pt x="7010" y="3077"/>
                </a:cubicBezTo>
                <a:lnTo>
                  <a:pt x="3359" y="3077"/>
                </a:lnTo>
                <a:cubicBezTo>
                  <a:pt x="3308" y="3077"/>
                  <a:pt x="3255" y="3096"/>
                  <a:pt x="3207" y="3133"/>
                </a:cubicBezTo>
                <a:cubicBezTo>
                  <a:pt x="3157" y="3171"/>
                  <a:pt x="3123" y="3217"/>
                  <a:pt x="3108" y="3268"/>
                </a:cubicBezTo>
                <a:lnTo>
                  <a:pt x="2982" y="3652"/>
                </a:lnTo>
                <a:close/>
                <a:moveTo>
                  <a:pt x="3479" y="2113"/>
                </a:moveTo>
                <a:cubicBezTo>
                  <a:pt x="3463" y="2165"/>
                  <a:pt x="3467" y="2211"/>
                  <a:pt x="3492" y="2248"/>
                </a:cubicBezTo>
                <a:cubicBezTo>
                  <a:pt x="3515" y="2286"/>
                  <a:pt x="3557" y="2305"/>
                  <a:pt x="3612" y="2305"/>
                </a:cubicBezTo>
                <a:lnTo>
                  <a:pt x="7263" y="2305"/>
                </a:lnTo>
                <a:cubicBezTo>
                  <a:pt x="7314" y="2305"/>
                  <a:pt x="7367" y="2286"/>
                  <a:pt x="7415" y="2248"/>
                </a:cubicBezTo>
                <a:cubicBezTo>
                  <a:pt x="7465" y="2211"/>
                  <a:pt x="7499" y="2165"/>
                  <a:pt x="7514" y="2113"/>
                </a:cubicBezTo>
                <a:lnTo>
                  <a:pt x="7640" y="1730"/>
                </a:lnTo>
                <a:cubicBezTo>
                  <a:pt x="7657" y="1678"/>
                  <a:pt x="7653" y="1632"/>
                  <a:pt x="7628" y="1595"/>
                </a:cubicBezTo>
                <a:cubicBezTo>
                  <a:pt x="7604" y="1557"/>
                  <a:pt x="7563" y="1538"/>
                  <a:pt x="7508" y="1538"/>
                </a:cubicBezTo>
                <a:lnTo>
                  <a:pt x="3858" y="1538"/>
                </a:lnTo>
                <a:cubicBezTo>
                  <a:pt x="3807" y="1538"/>
                  <a:pt x="3754" y="1557"/>
                  <a:pt x="3705" y="1595"/>
                </a:cubicBezTo>
                <a:cubicBezTo>
                  <a:pt x="3655" y="1632"/>
                  <a:pt x="3622" y="1678"/>
                  <a:pt x="3607" y="1730"/>
                </a:cubicBezTo>
                <a:lnTo>
                  <a:pt x="3479" y="2113"/>
                </a:lnTo>
                <a:close/>
              </a:path>
            </a:pathLst>
          </a:custGeom>
          <a:solidFill>
            <a:srgbClr val="3C5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2" name="矩形 21"/>
          <p:cNvSpPr/>
          <p:nvPr/>
        </p:nvSpPr>
        <p:spPr>
          <a:xfrm flipH="1">
            <a:off x="737235" y="2804160"/>
            <a:ext cx="4976495" cy="681990"/>
          </a:xfrm>
          <a:prstGeom prst="rect">
            <a:avLst/>
          </a:prstGeom>
        </p:spPr>
        <p:txBody>
          <a:bodyPr wrap="square">
            <a:spAutoFit/>
            <a:scene3d>
              <a:camera prst="orthographicFront"/>
              <a:lightRig rig="threePt" dir="t"/>
            </a:scene3d>
            <a:sp3d contourW="12700"/>
          </a:bodyPr>
          <a:lstStyle/>
          <a:p>
            <a:pPr>
              <a:lnSpc>
                <a:spcPct val="120000"/>
              </a:lnSpc>
            </a:pPr>
            <a:endParaRPr lang="zh-CN" altLang="en-US" sz="3200" b="1" dirty="0">
              <a:solidFill>
                <a:schemeClr val="tx1">
                  <a:lumMod val="75000"/>
                  <a:lumOff val="25000"/>
                </a:schemeClr>
              </a:solidFill>
              <a:cs typeface="+mn-ea"/>
              <a:sym typeface="+mn-lt"/>
            </a:endParaRPr>
          </a:p>
        </p:txBody>
      </p:sp>
      <p:sp>
        <p:nvSpPr>
          <p:cNvPr id="2" name="文本框 1"/>
          <p:cNvSpPr txBox="1"/>
          <p:nvPr/>
        </p:nvSpPr>
        <p:spPr>
          <a:xfrm>
            <a:off x="737235" y="1410970"/>
            <a:ext cx="3793490" cy="1569660"/>
          </a:xfrm>
          <a:prstGeom prst="rect">
            <a:avLst/>
          </a:prstGeom>
          <a:noFill/>
        </p:spPr>
        <p:txBody>
          <a:bodyPr wrap="square" rtlCol="0" anchor="t">
            <a:spAutoFit/>
          </a:bodyPr>
          <a:lstStyle/>
          <a:p>
            <a:r>
              <a:rPr lang="en-US" altLang="zh-CN" sz="9600" b="1" dirty="0">
                <a:solidFill>
                  <a:srgbClr val="3C5A9C"/>
                </a:solidFill>
                <a:effectLst/>
                <a:cs typeface="+mn-ea"/>
                <a:sym typeface="+mn-lt"/>
              </a:rPr>
              <a:t>01 </a:t>
            </a:r>
          </a:p>
        </p:txBody>
      </p:sp>
      <p:sp>
        <p:nvSpPr>
          <p:cNvPr id="5" name="内容占位符 2">
            <a:extLst>
              <a:ext uri="{FF2B5EF4-FFF2-40B4-BE49-F238E27FC236}">
                <a16:creationId xmlns:a16="http://schemas.microsoft.com/office/drawing/2014/main" id="{19682369-6A16-294F-0FE0-73D3CB902884}"/>
              </a:ext>
            </a:extLst>
          </p:cNvPr>
          <p:cNvSpPr txBox="1">
            <a:spLocks/>
          </p:cNvSpPr>
          <p:nvPr/>
        </p:nvSpPr>
        <p:spPr>
          <a:xfrm>
            <a:off x="123372" y="2759900"/>
            <a:ext cx="9767570" cy="3899096"/>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1800" dirty="0"/>
              <a:t>这堂课是这个系列课程里唯一没有代码的课程。</a:t>
            </a:r>
            <a:endParaRPr lang="en-US" altLang="zh-CN" sz="1800" dirty="0"/>
          </a:p>
          <a:p>
            <a:r>
              <a:rPr lang="zh-CN" altLang="en-US" sz="1800" dirty="0"/>
              <a:t>这堂课的目的是让你掌握关于</a:t>
            </a:r>
            <a:r>
              <a:rPr lang="en-US" altLang="zh-CN" sz="1800" dirty="0"/>
              <a:t>C</a:t>
            </a:r>
            <a:r>
              <a:rPr lang="zh-CN" altLang="en-US" sz="1800" dirty="0"/>
              <a:t>语言的基础知识。比如：</a:t>
            </a:r>
            <a:endParaRPr lang="en-US" altLang="zh-CN" sz="1800" dirty="0"/>
          </a:p>
          <a:p>
            <a:r>
              <a:rPr lang="zh-CN" altLang="en-US" sz="1800" dirty="0"/>
              <a:t>（</a:t>
            </a:r>
            <a:r>
              <a:rPr lang="en-US" altLang="zh-CN" sz="1800" dirty="0"/>
              <a:t>1</a:t>
            </a:r>
            <a:r>
              <a:rPr lang="zh-CN" altLang="en-US" sz="1800" dirty="0"/>
              <a:t>）</a:t>
            </a:r>
            <a:r>
              <a:rPr lang="en-US" altLang="zh-CN" sz="1800" dirty="0"/>
              <a:t>, </a:t>
            </a:r>
            <a:r>
              <a:rPr lang="zh-CN" altLang="en-US" sz="1800" dirty="0"/>
              <a:t>什么是</a:t>
            </a:r>
            <a:r>
              <a:rPr lang="en-US" altLang="zh-CN" sz="1800" dirty="0"/>
              <a:t>C</a:t>
            </a:r>
            <a:r>
              <a:rPr lang="zh-CN" altLang="en-US" sz="1800" dirty="0"/>
              <a:t>语言</a:t>
            </a:r>
            <a:endParaRPr lang="en-US" altLang="zh-CN" sz="1800" dirty="0"/>
          </a:p>
          <a:p>
            <a:r>
              <a:rPr lang="zh-CN" altLang="en-US" sz="1800" dirty="0"/>
              <a:t>（</a:t>
            </a:r>
            <a:r>
              <a:rPr lang="en-US" altLang="zh-CN" sz="1800" dirty="0"/>
              <a:t>2</a:t>
            </a:r>
            <a:r>
              <a:rPr lang="zh-CN" altLang="en-US" sz="1800" dirty="0"/>
              <a:t>），学了</a:t>
            </a:r>
            <a:r>
              <a:rPr lang="en-US" altLang="zh-CN" sz="1800" dirty="0"/>
              <a:t>C</a:t>
            </a:r>
            <a:r>
              <a:rPr lang="zh-CN" altLang="en-US" sz="1800" dirty="0"/>
              <a:t>语言能让你做什么</a:t>
            </a:r>
            <a:endParaRPr lang="en-US" altLang="zh-CN" sz="1800" dirty="0"/>
          </a:p>
          <a:p>
            <a:r>
              <a:rPr lang="zh-CN" altLang="en-US" sz="1800" dirty="0"/>
              <a:t>（</a:t>
            </a:r>
            <a:r>
              <a:rPr lang="en-US" altLang="zh-CN" sz="1800" dirty="0"/>
              <a:t>3</a:t>
            </a:r>
            <a:r>
              <a:rPr lang="zh-CN" altLang="en-US" sz="1800" dirty="0"/>
              <a:t>），</a:t>
            </a:r>
            <a:r>
              <a:rPr lang="en-US" altLang="zh-CN" sz="1800" dirty="0"/>
              <a:t>C</a:t>
            </a:r>
            <a:r>
              <a:rPr lang="zh-CN" altLang="en-US" sz="1800" dirty="0"/>
              <a:t>语言和</a:t>
            </a:r>
            <a:r>
              <a:rPr lang="en-US" altLang="zh-CN" sz="1800" dirty="0"/>
              <a:t>C++</a:t>
            </a:r>
            <a:r>
              <a:rPr lang="zh-CN" altLang="en-US" sz="1800" dirty="0"/>
              <a:t>的区别是什么</a:t>
            </a:r>
            <a:endParaRPr lang="en-US" altLang="zh-CN" sz="1800" dirty="0"/>
          </a:p>
          <a:p>
            <a:endParaRPr lang="en-US" altLang="zh-CN" sz="1800" dirty="0"/>
          </a:p>
          <a:p>
            <a:r>
              <a:rPr lang="zh-CN" altLang="en-US" sz="1800" b="1" dirty="0">
                <a:solidFill>
                  <a:srgbClr val="FF0000"/>
                </a:solidFill>
              </a:rPr>
              <a:t>这些不是写代码的知识，但是对你后期做开发具有很大的意义</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EE96B-1891-06B4-03B3-5FB36AF469F8}"/>
              </a:ext>
            </a:extLst>
          </p:cNvPr>
          <p:cNvSpPr>
            <a:spLocks noGrp="1"/>
          </p:cNvSpPr>
          <p:nvPr>
            <p:ph type="title"/>
          </p:nvPr>
        </p:nvSpPr>
        <p:spPr/>
        <p:txBody>
          <a:bodyPr/>
          <a:lstStyle/>
          <a:p>
            <a:r>
              <a:rPr lang="zh-CN" altLang="en-US" dirty="0"/>
              <a:t>接下来我们要讲一个很重要的内容</a:t>
            </a:r>
          </a:p>
        </p:txBody>
      </p:sp>
      <p:sp>
        <p:nvSpPr>
          <p:cNvPr id="3" name="内容占位符 2">
            <a:extLst>
              <a:ext uri="{FF2B5EF4-FFF2-40B4-BE49-F238E27FC236}">
                <a16:creationId xmlns:a16="http://schemas.microsoft.com/office/drawing/2014/main" id="{826184B8-A172-1D29-82AB-01EA1DE78519}"/>
              </a:ext>
            </a:extLst>
          </p:cNvPr>
          <p:cNvSpPr>
            <a:spLocks noGrp="1"/>
          </p:cNvSpPr>
          <p:nvPr>
            <p:ph idx="1"/>
          </p:nvPr>
        </p:nvSpPr>
        <p:spPr/>
        <p:txBody>
          <a:bodyPr/>
          <a:lstStyle/>
          <a:p>
            <a:r>
              <a:rPr lang="zh-CN" altLang="en-US" dirty="0"/>
              <a:t>那便是“解释性语言，”“编译性语言”的联系与区别</a:t>
            </a:r>
          </a:p>
        </p:txBody>
      </p:sp>
    </p:spTree>
    <p:extLst>
      <p:ext uri="{BB962C8B-B14F-4D97-AF65-F5344CB8AC3E}">
        <p14:creationId xmlns:p14="http://schemas.microsoft.com/office/powerpoint/2010/main" val="1688113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812B9-970F-8D41-691A-81FBC0B4AC78}"/>
              </a:ext>
            </a:extLst>
          </p:cNvPr>
          <p:cNvSpPr>
            <a:spLocks noGrp="1"/>
          </p:cNvSpPr>
          <p:nvPr>
            <p:ph type="title"/>
          </p:nvPr>
        </p:nvSpPr>
        <p:spPr/>
        <p:txBody>
          <a:bodyPr/>
          <a:lstStyle/>
          <a:p>
            <a:r>
              <a:rPr lang="zh-CN" altLang="en-US" dirty="0"/>
              <a:t>解释性语言，编译性语言</a:t>
            </a:r>
          </a:p>
        </p:txBody>
      </p:sp>
      <p:sp>
        <p:nvSpPr>
          <p:cNvPr id="4" name="AutoShape 2">
            <a:extLst>
              <a:ext uri="{FF2B5EF4-FFF2-40B4-BE49-F238E27FC236}">
                <a16:creationId xmlns:a16="http://schemas.microsoft.com/office/drawing/2014/main" id="{CDF1B663-1F46-DC01-1A02-E74A6F47D24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6" name="Picture 4" descr="一文了解解释型语言和编译型语言之区别 - 知乎">
            <a:extLst>
              <a:ext uri="{FF2B5EF4-FFF2-40B4-BE49-F238E27FC236}">
                <a16:creationId xmlns:a16="http://schemas.microsoft.com/office/drawing/2014/main" id="{914D3860-6C15-7466-6BB8-00E690B3F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1720056"/>
            <a:ext cx="5695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283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59D55-8D41-F14D-9016-4088A9CA77CC}"/>
              </a:ext>
            </a:extLst>
          </p:cNvPr>
          <p:cNvSpPr>
            <a:spLocks noGrp="1"/>
          </p:cNvSpPr>
          <p:nvPr>
            <p:ph type="title"/>
          </p:nvPr>
        </p:nvSpPr>
        <p:spPr/>
        <p:txBody>
          <a:bodyPr/>
          <a:lstStyle/>
          <a:p>
            <a:r>
              <a:rPr lang="zh-CN" altLang="en-US" dirty="0"/>
              <a:t>作为解释性语言的</a:t>
            </a:r>
            <a:r>
              <a:rPr lang="en-US" altLang="zh-CN" dirty="0"/>
              <a:t>C</a:t>
            </a:r>
            <a:endParaRPr lang="zh-CN" altLang="en-US" dirty="0"/>
          </a:p>
        </p:txBody>
      </p:sp>
      <p:sp>
        <p:nvSpPr>
          <p:cNvPr id="3" name="内容占位符 2">
            <a:extLst>
              <a:ext uri="{FF2B5EF4-FFF2-40B4-BE49-F238E27FC236}">
                <a16:creationId xmlns:a16="http://schemas.microsoft.com/office/drawing/2014/main" id="{FE0CD9B6-B40D-6B0D-220D-B1F2D079A3D9}"/>
              </a:ext>
            </a:extLst>
          </p:cNvPr>
          <p:cNvSpPr>
            <a:spLocks noGrp="1"/>
          </p:cNvSpPr>
          <p:nvPr>
            <p:ph idx="1"/>
          </p:nvPr>
        </p:nvSpPr>
        <p:spPr/>
        <p:txBody>
          <a:bodyPr/>
          <a:lstStyle/>
          <a:p>
            <a:r>
              <a:rPr lang="zh-CN" altLang="en-US" dirty="0"/>
              <a:t>在这儿可以给大家先提一下：一般我们写</a:t>
            </a:r>
            <a:r>
              <a:rPr lang="en-US" altLang="zh-CN" dirty="0"/>
              <a:t>C</a:t>
            </a:r>
            <a:r>
              <a:rPr lang="zh-CN" altLang="en-US" dirty="0"/>
              <a:t>语言，需要先编译一下，才能运行。</a:t>
            </a:r>
            <a:endParaRPr lang="en-US" altLang="zh-CN" dirty="0"/>
          </a:p>
          <a:p>
            <a:r>
              <a:rPr lang="zh-CN" altLang="en-US" dirty="0"/>
              <a:t>也就是</a:t>
            </a:r>
            <a:r>
              <a:rPr lang="en-US" altLang="zh-CN" dirty="0"/>
              <a:t>C</a:t>
            </a:r>
            <a:r>
              <a:rPr lang="zh-CN" altLang="en-US" dirty="0"/>
              <a:t>语言程序</a:t>
            </a:r>
            <a:r>
              <a:rPr lang="en-US" altLang="zh-CN" dirty="0"/>
              <a:t>-&gt;</a:t>
            </a:r>
            <a:r>
              <a:rPr lang="zh-CN" altLang="en-US" dirty="0"/>
              <a:t>一个编译后的程序。</a:t>
            </a:r>
            <a:endParaRPr lang="en-US" altLang="zh-CN" dirty="0"/>
          </a:p>
          <a:p>
            <a:r>
              <a:rPr lang="zh-CN" altLang="en-US" dirty="0">
                <a:highlight>
                  <a:srgbClr val="FF0000"/>
                </a:highlight>
              </a:rPr>
              <a:t>这个编译后的程序，是很难被还原为</a:t>
            </a:r>
            <a:r>
              <a:rPr lang="en-US" altLang="zh-CN" dirty="0">
                <a:highlight>
                  <a:srgbClr val="FF0000"/>
                </a:highlight>
              </a:rPr>
              <a:t>C</a:t>
            </a:r>
            <a:r>
              <a:rPr lang="zh-CN" altLang="en-US" dirty="0">
                <a:highlight>
                  <a:srgbClr val="FF0000"/>
                </a:highlight>
              </a:rPr>
              <a:t>语言程序的。所以具有很好的安全性。</a:t>
            </a:r>
            <a:endParaRPr lang="en-US" altLang="zh-CN" dirty="0">
              <a:highlight>
                <a:srgbClr val="FF0000"/>
              </a:highlight>
            </a:endParaRPr>
          </a:p>
          <a:p>
            <a:r>
              <a:rPr lang="zh-CN" altLang="en-US" dirty="0"/>
              <a:t>这个编译后的程序，可以在合适的驱动器上“到处运行。”这就是我们所说的，</a:t>
            </a:r>
            <a:r>
              <a:rPr lang="en-US" altLang="zh-CN" dirty="0"/>
              <a:t>C</a:t>
            </a:r>
            <a:r>
              <a:rPr lang="zh-CN" altLang="en-US" dirty="0"/>
              <a:t>语言叫“一次编译到处运行。”</a:t>
            </a:r>
          </a:p>
        </p:txBody>
      </p:sp>
    </p:spTree>
    <p:extLst>
      <p:ext uri="{BB962C8B-B14F-4D97-AF65-F5344CB8AC3E}">
        <p14:creationId xmlns:p14="http://schemas.microsoft.com/office/powerpoint/2010/main" val="34911949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DE6E9-155B-DA7B-CA27-DEBEC8B6BE12}"/>
              </a:ext>
            </a:extLst>
          </p:cNvPr>
          <p:cNvSpPr>
            <a:spLocks noGrp="1"/>
          </p:cNvSpPr>
          <p:nvPr>
            <p:ph type="title"/>
          </p:nvPr>
        </p:nvSpPr>
        <p:spPr/>
        <p:txBody>
          <a:bodyPr/>
          <a:lstStyle/>
          <a:p>
            <a:r>
              <a:rPr lang="zh-CN" altLang="en-US" dirty="0"/>
              <a:t>所以这会有一个巨大的好处</a:t>
            </a:r>
          </a:p>
        </p:txBody>
      </p:sp>
      <p:sp>
        <p:nvSpPr>
          <p:cNvPr id="3" name="内容占位符 2">
            <a:extLst>
              <a:ext uri="{FF2B5EF4-FFF2-40B4-BE49-F238E27FC236}">
                <a16:creationId xmlns:a16="http://schemas.microsoft.com/office/drawing/2014/main" id="{2A5D6F5B-EB11-FD46-A83A-B677714F53DA}"/>
              </a:ext>
            </a:extLst>
          </p:cNvPr>
          <p:cNvSpPr>
            <a:spLocks noGrp="1"/>
          </p:cNvSpPr>
          <p:nvPr>
            <p:ph idx="1"/>
          </p:nvPr>
        </p:nvSpPr>
        <p:spPr/>
        <p:txBody>
          <a:bodyPr/>
          <a:lstStyle/>
          <a:p>
            <a:r>
              <a:rPr lang="zh-CN" altLang="en-US" dirty="0"/>
              <a:t>在之前销售软件的时代，你只销售字节码，别人是根本拿不到你的源代码的。</a:t>
            </a:r>
            <a:endParaRPr lang="en-US" altLang="zh-CN" dirty="0"/>
          </a:p>
          <a:p>
            <a:r>
              <a:rPr lang="zh-CN" altLang="en-US" dirty="0"/>
              <a:t>这样可以很好的保护知识产权。</a:t>
            </a:r>
            <a:endParaRPr lang="en-US" altLang="zh-CN" dirty="0"/>
          </a:p>
          <a:p>
            <a:r>
              <a:rPr lang="zh-CN" altLang="en-US" dirty="0"/>
              <a:t>当然，现在某些工业软件也是这样做的。这样就可以确保，软件的使用权和软件的源代码，是分开的。</a:t>
            </a:r>
          </a:p>
        </p:txBody>
      </p:sp>
    </p:spTree>
    <p:extLst>
      <p:ext uri="{BB962C8B-B14F-4D97-AF65-F5344CB8AC3E}">
        <p14:creationId xmlns:p14="http://schemas.microsoft.com/office/powerpoint/2010/main" val="2655018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D1D1AE-AD8A-14D1-3B29-C7E0991FA7A6}"/>
              </a:ext>
            </a:extLst>
          </p:cNvPr>
          <p:cNvSpPr>
            <a:spLocks noGrp="1"/>
          </p:cNvSpPr>
          <p:nvPr>
            <p:ph type="title"/>
          </p:nvPr>
        </p:nvSpPr>
        <p:spPr/>
        <p:txBody>
          <a:bodyPr/>
          <a:lstStyle/>
          <a:p>
            <a:r>
              <a:rPr lang="zh-CN" altLang="en-US" dirty="0"/>
              <a:t>其他的类型：作为解释性语言的</a:t>
            </a:r>
            <a:r>
              <a:rPr lang="en-US" altLang="zh-CN" dirty="0"/>
              <a:t>Python</a:t>
            </a:r>
            <a:r>
              <a:rPr lang="zh-CN" altLang="en-US" dirty="0"/>
              <a:t>，和既不是解释性也不是编译性的</a:t>
            </a:r>
            <a:r>
              <a:rPr lang="en-US" altLang="zh-CN" dirty="0"/>
              <a:t>Java</a:t>
            </a:r>
            <a:endParaRPr lang="zh-CN" altLang="en-US" dirty="0"/>
          </a:p>
        </p:txBody>
      </p:sp>
      <p:sp>
        <p:nvSpPr>
          <p:cNvPr id="3" name="内容占位符 2">
            <a:extLst>
              <a:ext uri="{FF2B5EF4-FFF2-40B4-BE49-F238E27FC236}">
                <a16:creationId xmlns:a16="http://schemas.microsoft.com/office/drawing/2014/main" id="{EE806904-5E5D-4466-12C7-8977893881B5}"/>
              </a:ext>
            </a:extLst>
          </p:cNvPr>
          <p:cNvSpPr>
            <a:spLocks noGrp="1"/>
          </p:cNvSpPr>
          <p:nvPr>
            <p:ph idx="1"/>
          </p:nvPr>
        </p:nvSpPr>
        <p:spPr/>
        <p:txBody>
          <a:bodyPr/>
          <a:lstStyle/>
          <a:p>
            <a:r>
              <a:rPr lang="en-US" altLang="zh-CN" dirty="0"/>
              <a:t>Python</a:t>
            </a:r>
            <a:r>
              <a:rPr lang="zh-CN" altLang="en-US" dirty="0"/>
              <a:t>（其实也包括</a:t>
            </a:r>
            <a:r>
              <a:rPr lang="en-US" altLang="zh-CN" dirty="0" err="1"/>
              <a:t>Matlab</a:t>
            </a:r>
            <a:r>
              <a:rPr lang="zh-CN" altLang="en-US" dirty="0"/>
              <a:t>，</a:t>
            </a:r>
            <a:r>
              <a:rPr lang="en-US" altLang="zh-CN" dirty="0"/>
              <a:t>R</a:t>
            </a:r>
            <a:r>
              <a:rPr lang="zh-CN" altLang="en-US" dirty="0"/>
              <a:t>，</a:t>
            </a:r>
            <a:r>
              <a:rPr lang="en-US" altLang="zh-CN" dirty="0"/>
              <a:t>JavaScript</a:t>
            </a:r>
            <a:r>
              <a:rPr lang="zh-CN" altLang="en-US" dirty="0"/>
              <a:t>这类语言）是怎么执行的呢？他是在编译器上，一行一行的去执行的。</a:t>
            </a:r>
            <a:endParaRPr lang="en-US" altLang="zh-CN" dirty="0"/>
          </a:p>
          <a:p>
            <a:r>
              <a:rPr lang="zh-CN" altLang="en-US" dirty="0"/>
              <a:t>这种写法有什么特点呢？一般来说这类方法运行的速度会比较慢（</a:t>
            </a:r>
            <a:r>
              <a:rPr lang="en-US" altLang="zh-CN" dirty="0"/>
              <a:t>Python</a:t>
            </a:r>
            <a:r>
              <a:rPr lang="zh-CN" altLang="en-US" dirty="0"/>
              <a:t>的速度不如</a:t>
            </a:r>
            <a:r>
              <a:rPr lang="en-US" altLang="zh-CN" dirty="0"/>
              <a:t>C/C++</a:t>
            </a:r>
            <a:r>
              <a:rPr lang="zh-CN" altLang="en-US" dirty="0"/>
              <a:t>，这就是原因，但是很多场景比如</a:t>
            </a:r>
            <a:r>
              <a:rPr lang="en-US" altLang="zh-CN" dirty="0"/>
              <a:t>data science</a:t>
            </a:r>
            <a:r>
              <a:rPr lang="zh-CN" altLang="en-US" dirty="0"/>
              <a:t>我们不需要那么快的速度）。另外，解释性语言做不到代码被编译成字节码以后别人看不到。不过现在是一个“开源”的时代。</a:t>
            </a:r>
            <a:endParaRPr lang="en-US" altLang="zh-CN" dirty="0"/>
          </a:p>
          <a:p>
            <a:endParaRPr lang="en-US" altLang="zh-CN" dirty="0"/>
          </a:p>
          <a:p>
            <a:r>
              <a:rPr lang="en-US" altLang="zh-CN" dirty="0"/>
              <a:t>Java</a:t>
            </a:r>
            <a:r>
              <a:rPr lang="zh-CN" altLang="en-US" dirty="0"/>
              <a:t>则是通过一个中间的“虚拟机（</a:t>
            </a:r>
            <a:r>
              <a:rPr lang="en-US" altLang="zh-CN" dirty="0"/>
              <a:t>JVM</a:t>
            </a:r>
            <a:r>
              <a:rPr lang="zh-CN" altLang="en-US" dirty="0"/>
              <a:t>）”进行运行。也就是你有一个中介。这个中介叫做虚拟机。一切是通过这个中介完成的。</a:t>
            </a:r>
          </a:p>
        </p:txBody>
      </p:sp>
    </p:spTree>
    <p:extLst>
      <p:ext uri="{BB962C8B-B14F-4D97-AF65-F5344CB8AC3E}">
        <p14:creationId xmlns:p14="http://schemas.microsoft.com/office/powerpoint/2010/main" val="1098165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785AD-4CC9-6597-0DCC-EC1B27B84866}"/>
              </a:ext>
            </a:extLst>
          </p:cNvPr>
          <p:cNvSpPr>
            <a:spLocks noGrp="1"/>
          </p:cNvSpPr>
          <p:nvPr>
            <p:ph type="title"/>
          </p:nvPr>
        </p:nvSpPr>
        <p:spPr/>
        <p:txBody>
          <a:bodyPr/>
          <a:lstStyle/>
          <a:p>
            <a:r>
              <a:rPr lang="zh-CN" altLang="en-US" dirty="0"/>
              <a:t>什么是开源软件</a:t>
            </a:r>
          </a:p>
        </p:txBody>
      </p:sp>
      <p:sp>
        <p:nvSpPr>
          <p:cNvPr id="3" name="内容占位符 2">
            <a:extLst>
              <a:ext uri="{FF2B5EF4-FFF2-40B4-BE49-F238E27FC236}">
                <a16:creationId xmlns:a16="http://schemas.microsoft.com/office/drawing/2014/main" id="{492928A2-E2DF-C876-7895-546CB76008FC}"/>
              </a:ext>
            </a:extLst>
          </p:cNvPr>
          <p:cNvSpPr>
            <a:spLocks noGrp="1"/>
          </p:cNvSpPr>
          <p:nvPr>
            <p:ph idx="1"/>
          </p:nvPr>
        </p:nvSpPr>
        <p:spPr/>
        <p:txBody>
          <a:bodyPr/>
          <a:lstStyle/>
          <a:p>
            <a:r>
              <a:rPr lang="zh-CN" altLang="en-US" dirty="0"/>
              <a:t>开源软件指的是把源代码直接公开的操作。</a:t>
            </a:r>
            <a:endParaRPr lang="en-US" altLang="zh-CN" dirty="0"/>
          </a:p>
          <a:p>
            <a:r>
              <a:rPr lang="zh-CN" altLang="en-US" dirty="0"/>
              <a:t>现在，许多软件都是“开源软件。”这也越来越成为了行业的主流。</a:t>
            </a:r>
            <a:endParaRPr lang="en-US" altLang="zh-CN" dirty="0"/>
          </a:p>
          <a:p>
            <a:r>
              <a:rPr lang="zh-CN" altLang="en-US" dirty="0"/>
              <a:t>软件本身不付费，而是通过各类软件的服务创造价值。最典型的就是，再造一个微信</a:t>
            </a:r>
            <a:r>
              <a:rPr lang="en-US" altLang="zh-CN" dirty="0"/>
              <a:t>APP</a:t>
            </a:r>
            <a:r>
              <a:rPr lang="zh-CN" altLang="en-US" dirty="0"/>
              <a:t>是非常简单的。但是想在腾讯以外做出如今的微信生态，是几乎不可能的。</a:t>
            </a:r>
            <a:endParaRPr lang="en-US" altLang="zh-CN" dirty="0"/>
          </a:p>
          <a:p>
            <a:r>
              <a:rPr lang="zh-CN" altLang="en-US" dirty="0"/>
              <a:t>开源软件的好处是绿色，安全，便捷。同时，一个优秀的开源项目可以吸引大量的人才。</a:t>
            </a:r>
          </a:p>
        </p:txBody>
      </p:sp>
    </p:spTree>
    <p:extLst>
      <p:ext uri="{BB962C8B-B14F-4D97-AF65-F5344CB8AC3E}">
        <p14:creationId xmlns:p14="http://schemas.microsoft.com/office/powerpoint/2010/main" val="3104435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FBFC36-5579-2476-58C4-E38798283472}"/>
              </a:ext>
            </a:extLst>
          </p:cNvPr>
          <p:cNvSpPr>
            <a:spLocks noGrp="1"/>
          </p:cNvSpPr>
          <p:nvPr>
            <p:ph type="title"/>
          </p:nvPr>
        </p:nvSpPr>
        <p:spPr/>
        <p:txBody>
          <a:bodyPr/>
          <a:lstStyle/>
          <a:p>
            <a:r>
              <a:rPr lang="en-US" altLang="zh-CN" dirty="0"/>
              <a:t>Linux</a:t>
            </a:r>
            <a:r>
              <a:rPr lang="zh-CN" altLang="en-US" dirty="0"/>
              <a:t>操作系统：最著名的开源软件</a:t>
            </a:r>
          </a:p>
        </p:txBody>
      </p:sp>
      <p:sp>
        <p:nvSpPr>
          <p:cNvPr id="3" name="内容占位符 2">
            <a:extLst>
              <a:ext uri="{FF2B5EF4-FFF2-40B4-BE49-F238E27FC236}">
                <a16:creationId xmlns:a16="http://schemas.microsoft.com/office/drawing/2014/main" id="{CB321881-C872-C1BA-4FDD-0B82AE5DC92A}"/>
              </a:ext>
            </a:extLst>
          </p:cNvPr>
          <p:cNvSpPr>
            <a:spLocks noGrp="1"/>
          </p:cNvSpPr>
          <p:nvPr>
            <p:ph idx="1"/>
          </p:nvPr>
        </p:nvSpPr>
        <p:spPr/>
        <p:txBody>
          <a:bodyPr/>
          <a:lstStyle/>
          <a:p>
            <a:r>
              <a:rPr lang="en-US" altLang="zh-CN" dirty="0"/>
              <a:t>Linux</a:t>
            </a:r>
            <a:r>
              <a:rPr lang="zh-CN" altLang="en-US" dirty="0"/>
              <a:t>操作系统可以说是历史上最著名，最有影响力的开源软件。</a:t>
            </a:r>
            <a:endParaRPr lang="en-US" altLang="zh-CN" dirty="0"/>
          </a:p>
          <a:p>
            <a:r>
              <a:rPr lang="zh-CN" altLang="en-US" dirty="0"/>
              <a:t>本来只是一个芬兰大学生的个人项目，吸引了全世界的优秀工程师。现在</a:t>
            </a:r>
            <a:r>
              <a:rPr lang="en-US" altLang="zh-CN" dirty="0" err="1"/>
              <a:t>linux</a:t>
            </a:r>
            <a:r>
              <a:rPr lang="zh-CN" altLang="en-US" dirty="0"/>
              <a:t>的生态系统足够与微软的操作系统</a:t>
            </a:r>
            <a:r>
              <a:rPr lang="en-US" altLang="zh-CN" dirty="0"/>
              <a:t>PK</a:t>
            </a:r>
            <a:r>
              <a:rPr lang="zh-CN" altLang="en-US" dirty="0"/>
              <a:t>！</a:t>
            </a:r>
            <a:endParaRPr lang="en-US" altLang="zh-CN" dirty="0"/>
          </a:p>
          <a:p>
            <a:r>
              <a:rPr lang="zh-CN" altLang="en-US" dirty="0"/>
              <a:t>因为要管理</a:t>
            </a:r>
            <a:r>
              <a:rPr lang="en-US" altLang="zh-CN" dirty="0" err="1"/>
              <a:t>linux</a:t>
            </a:r>
            <a:r>
              <a:rPr lang="zh-CN" altLang="en-US" dirty="0"/>
              <a:t>操作系统全世界的朋友们提交的代码，</a:t>
            </a:r>
            <a:r>
              <a:rPr lang="en-US" altLang="zh-CN" dirty="0" err="1"/>
              <a:t>github</a:t>
            </a:r>
            <a:r>
              <a:rPr lang="zh-CN" altLang="en-US" dirty="0"/>
              <a:t>应运而生。</a:t>
            </a:r>
            <a:endParaRPr lang="en-US" altLang="zh-CN" dirty="0"/>
          </a:p>
          <a:p>
            <a:r>
              <a:rPr lang="en-US" altLang="zh-CN" dirty="0" err="1"/>
              <a:t>Github</a:t>
            </a:r>
            <a:r>
              <a:rPr lang="zh-CN" altLang="en-US" dirty="0"/>
              <a:t>也成为了世界上最有名的开源软件管理系统以及团队写代码的集成开发工具。</a:t>
            </a:r>
          </a:p>
        </p:txBody>
      </p:sp>
    </p:spTree>
    <p:extLst>
      <p:ext uri="{BB962C8B-B14F-4D97-AF65-F5344CB8AC3E}">
        <p14:creationId xmlns:p14="http://schemas.microsoft.com/office/powerpoint/2010/main" val="3287253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0F962-69D3-6475-C81F-593C42D11C6A}"/>
              </a:ext>
            </a:extLst>
          </p:cNvPr>
          <p:cNvSpPr>
            <a:spLocks noGrp="1"/>
          </p:cNvSpPr>
          <p:nvPr>
            <p:ph type="title"/>
          </p:nvPr>
        </p:nvSpPr>
        <p:spPr/>
        <p:txBody>
          <a:bodyPr/>
          <a:lstStyle/>
          <a:p>
            <a:r>
              <a:rPr lang="en-US" altLang="zh-CN" dirty="0"/>
              <a:t>C</a:t>
            </a:r>
            <a:r>
              <a:rPr lang="zh-CN" altLang="en-US" dirty="0"/>
              <a:t>语言的其他优点</a:t>
            </a:r>
          </a:p>
        </p:txBody>
      </p:sp>
      <p:sp>
        <p:nvSpPr>
          <p:cNvPr id="3" name="内容占位符 2">
            <a:extLst>
              <a:ext uri="{FF2B5EF4-FFF2-40B4-BE49-F238E27FC236}">
                <a16:creationId xmlns:a16="http://schemas.microsoft.com/office/drawing/2014/main" id="{17906B82-31F3-8D88-7389-CB8BA1E7E40E}"/>
              </a:ext>
            </a:extLst>
          </p:cNvPr>
          <p:cNvSpPr>
            <a:spLocks noGrp="1"/>
          </p:cNvSpPr>
          <p:nvPr>
            <p:ph idx="1"/>
          </p:nvPr>
        </p:nvSpPr>
        <p:spPr/>
        <p:txBody>
          <a:bodyPr/>
          <a:lstStyle/>
          <a:p>
            <a:r>
              <a:rPr lang="en-US" altLang="zh-CN" dirty="0"/>
              <a:t>1</a:t>
            </a:r>
            <a:r>
              <a:rPr lang="zh-CN" altLang="en-US" dirty="0"/>
              <a:t>，简洁，高效</a:t>
            </a:r>
            <a:endParaRPr lang="en-US" altLang="zh-CN" dirty="0"/>
          </a:p>
          <a:p>
            <a:r>
              <a:rPr lang="en-US" altLang="zh-CN" dirty="0"/>
              <a:t>2</a:t>
            </a:r>
            <a:r>
              <a:rPr lang="zh-CN" altLang="en-US" dirty="0"/>
              <a:t>，可移植（一次开发，一次编译，到处运行）</a:t>
            </a:r>
            <a:endParaRPr lang="en-US" altLang="zh-CN" dirty="0"/>
          </a:p>
          <a:p>
            <a:r>
              <a:rPr lang="en-US" altLang="zh-CN" dirty="0"/>
              <a:t>3</a:t>
            </a:r>
            <a:r>
              <a:rPr lang="zh-CN" altLang="en-US" dirty="0"/>
              <a:t>，灵活</a:t>
            </a:r>
            <a:endParaRPr lang="en-US" altLang="zh-CN" dirty="0"/>
          </a:p>
          <a:p>
            <a:r>
              <a:rPr lang="en-US" altLang="zh-CN" dirty="0"/>
              <a:t>4</a:t>
            </a:r>
            <a:r>
              <a:rPr lang="zh-CN" altLang="en-US" dirty="0"/>
              <a:t>，性能牛逼（</a:t>
            </a:r>
            <a:r>
              <a:rPr lang="en-US" altLang="zh-CN" dirty="0"/>
              <a:t>C</a:t>
            </a:r>
            <a:r>
              <a:rPr lang="zh-CN" altLang="en-US" dirty="0"/>
              <a:t>和</a:t>
            </a:r>
            <a:r>
              <a:rPr lang="en-US" altLang="zh-CN" dirty="0"/>
              <a:t>C++</a:t>
            </a:r>
            <a:r>
              <a:rPr lang="zh-CN" altLang="en-US" dirty="0"/>
              <a:t>的速度远比</a:t>
            </a:r>
            <a:r>
              <a:rPr lang="en-US" altLang="zh-CN" dirty="0"/>
              <a:t>Python</a:t>
            </a:r>
            <a:r>
              <a:rPr lang="zh-CN" altLang="en-US" dirty="0"/>
              <a:t>要快）</a:t>
            </a:r>
            <a:endParaRPr lang="en-US" altLang="zh-CN" dirty="0"/>
          </a:p>
          <a:p>
            <a:r>
              <a:rPr lang="en-US" altLang="zh-CN" dirty="0"/>
              <a:t>5</a:t>
            </a:r>
            <a:r>
              <a:rPr lang="zh-CN" altLang="en-US" dirty="0"/>
              <a:t>，丰富的社区支持（如果你像我一样写过一些“偏门”的语言比如</a:t>
            </a:r>
            <a:r>
              <a:rPr lang="en-US" altLang="zh-CN" dirty="0"/>
              <a:t>scala</a:t>
            </a:r>
            <a:r>
              <a:rPr lang="zh-CN" altLang="en-US" dirty="0"/>
              <a:t>，或者一些新语言比如</a:t>
            </a:r>
            <a:r>
              <a:rPr lang="en-US" altLang="zh-CN" dirty="0"/>
              <a:t>solidity</a:t>
            </a:r>
            <a:r>
              <a:rPr lang="zh-CN" altLang="en-US" dirty="0"/>
              <a:t>你就知道了。大量的现成的脚本在网上和</a:t>
            </a:r>
            <a:r>
              <a:rPr lang="en-US" altLang="zh-CN" dirty="0" err="1"/>
              <a:t>github</a:t>
            </a:r>
            <a:r>
              <a:rPr lang="zh-CN" altLang="en-US" dirty="0"/>
              <a:t>上都可以搜得到）。冷门和新的语言，你就找不到可以参考的代码。</a:t>
            </a:r>
            <a:endParaRPr lang="en-US" altLang="zh-CN" dirty="0"/>
          </a:p>
        </p:txBody>
      </p:sp>
    </p:spTree>
    <p:extLst>
      <p:ext uri="{BB962C8B-B14F-4D97-AF65-F5344CB8AC3E}">
        <p14:creationId xmlns:p14="http://schemas.microsoft.com/office/powerpoint/2010/main" val="28409973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4B5BE-2BE8-5F3B-60AF-5D2E2F5EAFCE}"/>
              </a:ext>
            </a:extLst>
          </p:cNvPr>
          <p:cNvSpPr>
            <a:spLocks noGrp="1"/>
          </p:cNvSpPr>
          <p:nvPr>
            <p:ph type="title"/>
          </p:nvPr>
        </p:nvSpPr>
        <p:spPr/>
        <p:txBody>
          <a:bodyPr/>
          <a:lstStyle/>
          <a:p>
            <a:r>
              <a:rPr lang="zh-CN" altLang="en-US" dirty="0"/>
              <a:t>最后一个问题：</a:t>
            </a:r>
            <a:r>
              <a:rPr lang="en-US" altLang="zh-CN" dirty="0"/>
              <a:t>C</a:t>
            </a:r>
            <a:r>
              <a:rPr lang="zh-CN" altLang="en-US" dirty="0"/>
              <a:t>语言和</a:t>
            </a:r>
            <a:r>
              <a:rPr lang="en-US" altLang="zh-CN" dirty="0"/>
              <a:t>C++</a:t>
            </a:r>
            <a:r>
              <a:rPr lang="zh-CN" altLang="en-US" dirty="0"/>
              <a:t>语言有什么区别与联系？</a:t>
            </a:r>
          </a:p>
        </p:txBody>
      </p:sp>
      <p:sp>
        <p:nvSpPr>
          <p:cNvPr id="3" name="内容占位符 2">
            <a:extLst>
              <a:ext uri="{FF2B5EF4-FFF2-40B4-BE49-F238E27FC236}">
                <a16:creationId xmlns:a16="http://schemas.microsoft.com/office/drawing/2014/main" id="{75F064DD-25FB-CA96-CDD8-A86542942D88}"/>
              </a:ext>
            </a:extLst>
          </p:cNvPr>
          <p:cNvSpPr>
            <a:spLocks noGrp="1"/>
          </p:cNvSpPr>
          <p:nvPr>
            <p:ph idx="1"/>
          </p:nvPr>
        </p:nvSpPr>
        <p:spPr/>
        <p:txBody>
          <a:bodyPr/>
          <a:lstStyle/>
          <a:p>
            <a:r>
              <a:rPr lang="en-US" altLang="zh-CN" dirty="0"/>
              <a:t>C</a:t>
            </a:r>
            <a:r>
              <a:rPr lang="zh-CN" altLang="en-US" dirty="0"/>
              <a:t>和</a:t>
            </a:r>
            <a:r>
              <a:rPr lang="en-US" altLang="zh-CN" dirty="0"/>
              <a:t>C++</a:t>
            </a:r>
            <a:r>
              <a:rPr lang="zh-CN" altLang="en-US" dirty="0"/>
              <a:t>：</a:t>
            </a:r>
            <a:endParaRPr lang="en-US" altLang="zh-CN" dirty="0"/>
          </a:p>
          <a:p>
            <a:r>
              <a:rPr lang="zh-CN" altLang="en-US" dirty="0"/>
              <a:t>我们这门课，主要给大家讲解</a:t>
            </a:r>
            <a:r>
              <a:rPr lang="en-US" altLang="zh-CN" dirty="0"/>
              <a:t>C</a:t>
            </a:r>
            <a:r>
              <a:rPr lang="zh-CN" altLang="en-US" dirty="0"/>
              <a:t>语言。</a:t>
            </a:r>
            <a:r>
              <a:rPr lang="en-US" altLang="zh-CN" dirty="0"/>
              <a:t>C++</a:t>
            </a:r>
            <a:r>
              <a:rPr lang="zh-CN" altLang="en-US" dirty="0"/>
              <a:t>留待以后大家来学习！但是，我们需要在这里，再给大家讲明白一个问题，那便是</a:t>
            </a:r>
            <a:r>
              <a:rPr lang="en-US" altLang="zh-CN" dirty="0"/>
              <a:t>C</a:t>
            </a:r>
            <a:r>
              <a:rPr lang="zh-CN" altLang="en-US" dirty="0"/>
              <a:t>和</a:t>
            </a:r>
            <a:r>
              <a:rPr lang="en-US" altLang="zh-CN" dirty="0"/>
              <a:t>C++</a:t>
            </a:r>
            <a:r>
              <a:rPr lang="zh-CN" altLang="en-US" dirty="0"/>
              <a:t>的区别与联系。</a:t>
            </a:r>
            <a:endParaRPr lang="en-US" altLang="zh-CN" dirty="0"/>
          </a:p>
        </p:txBody>
      </p:sp>
    </p:spTree>
    <p:extLst>
      <p:ext uri="{BB962C8B-B14F-4D97-AF65-F5344CB8AC3E}">
        <p14:creationId xmlns:p14="http://schemas.microsoft.com/office/powerpoint/2010/main" val="3492649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4FDC6E-6D82-C19E-8005-47144F1DC424}"/>
              </a:ext>
            </a:extLst>
          </p:cNvPr>
          <p:cNvSpPr>
            <a:spLocks noGrp="1"/>
          </p:cNvSpPr>
          <p:nvPr>
            <p:ph type="title"/>
          </p:nvPr>
        </p:nvSpPr>
        <p:spPr/>
        <p:txBody>
          <a:bodyPr/>
          <a:lstStyle/>
          <a:p>
            <a:r>
              <a:rPr lang="en-US" altLang="zh-CN" dirty="0"/>
              <a:t>C++</a:t>
            </a:r>
            <a:r>
              <a:rPr lang="zh-CN" altLang="en-US" dirty="0"/>
              <a:t>是基于</a:t>
            </a:r>
            <a:r>
              <a:rPr lang="en-US" altLang="zh-CN" dirty="0"/>
              <a:t>C</a:t>
            </a:r>
            <a:r>
              <a:rPr lang="zh-CN" altLang="en-US" dirty="0"/>
              <a:t>开发出来的</a:t>
            </a:r>
          </a:p>
        </p:txBody>
      </p:sp>
      <p:sp>
        <p:nvSpPr>
          <p:cNvPr id="3" name="内容占位符 2">
            <a:extLst>
              <a:ext uri="{FF2B5EF4-FFF2-40B4-BE49-F238E27FC236}">
                <a16:creationId xmlns:a16="http://schemas.microsoft.com/office/drawing/2014/main" id="{646D8E87-06F9-3F7F-F2B1-E64F1B438A22}"/>
              </a:ext>
            </a:extLst>
          </p:cNvPr>
          <p:cNvSpPr>
            <a:spLocks noGrp="1"/>
          </p:cNvSpPr>
          <p:nvPr>
            <p:ph idx="1"/>
          </p:nvPr>
        </p:nvSpPr>
        <p:spPr/>
        <p:txBody>
          <a:bodyPr>
            <a:normAutofit lnSpcReduction="10000"/>
          </a:bodyPr>
          <a:lstStyle/>
          <a:p>
            <a:r>
              <a:rPr lang="zh-CN" altLang="en-US" dirty="0"/>
              <a:t>首先是区别：</a:t>
            </a:r>
            <a:endParaRPr lang="en-US" altLang="zh-CN" dirty="0"/>
          </a:p>
          <a:p>
            <a:pPr algn="l">
              <a:buFont typeface="+mj-lt"/>
              <a:buAutoNum type="arabicPeriod"/>
            </a:pPr>
            <a:r>
              <a:rPr lang="zh-CN" altLang="en-US" b="1" i="0" dirty="0">
                <a:solidFill>
                  <a:srgbClr val="0D0D0D"/>
                </a:solidFill>
                <a:effectLst/>
                <a:highlight>
                  <a:srgbClr val="FFFFFF"/>
                </a:highlight>
                <a:latin typeface="Söhne"/>
              </a:rPr>
              <a:t>语法和特性：</a:t>
            </a:r>
            <a:endParaRPr lang="zh-CN" altLang="en-US" b="0" i="0" dirty="0">
              <a:solidFill>
                <a:srgbClr val="0D0D0D"/>
              </a:solidFill>
              <a:effectLst/>
              <a:highlight>
                <a:srgbClr val="FFFFFF"/>
              </a:highlight>
              <a:latin typeface="Söhne"/>
            </a:endParaRPr>
          </a:p>
          <a:p>
            <a:pPr marL="742950" lvl="1" indent="-285750" algn="l">
              <a:buFont typeface="+mj-lt"/>
              <a:buAutoNum type="arabicPeriod"/>
            </a:pP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语言是一种过程式编程语言，主要关注函数和过程的编写。它的语法相对简单，提供了基本的数据类型、控制结构和函数定义等基础功能。</a:t>
            </a:r>
          </a:p>
          <a:p>
            <a:pPr marL="742950" lvl="1" indent="-285750" algn="l">
              <a:buFont typeface="+mj-lt"/>
              <a:buAutoNum type="arabicPeriod"/>
            </a:pP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是一种面向对象编程（</a:t>
            </a:r>
            <a:r>
              <a:rPr lang="en-US" altLang="zh-CN" b="0" i="0" dirty="0">
                <a:solidFill>
                  <a:srgbClr val="0D0D0D"/>
                </a:solidFill>
                <a:effectLst/>
                <a:highlight>
                  <a:srgbClr val="FFFFFF"/>
                </a:highlight>
                <a:latin typeface="Söhne"/>
              </a:rPr>
              <a:t>OOP</a:t>
            </a:r>
            <a:r>
              <a:rPr lang="zh-CN" altLang="en-US" b="0" i="0" dirty="0">
                <a:solidFill>
                  <a:srgbClr val="0D0D0D"/>
                </a:solidFill>
                <a:effectLst/>
                <a:highlight>
                  <a:srgbClr val="FFFFFF"/>
                </a:highlight>
                <a:latin typeface="Söhne"/>
              </a:rPr>
              <a:t>）语言，基于</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语言扩展而来。它包含了</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语言的所有功能，并添加了类、继承、多态等面向对象的特性，以及模板、异常处理等高级特性。</a:t>
            </a:r>
          </a:p>
          <a:p>
            <a:pPr algn="l">
              <a:buFont typeface="+mj-lt"/>
              <a:buAutoNum type="arabicPeriod"/>
            </a:pPr>
            <a:r>
              <a:rPr lang="zh-CN" altLang="en-US" b="1" i="0" dirty="0">
                <a:solidFill>
                  <a:srgbClr val="0D0D0D"/>
                </a:solidFill>
                <a:effectLst/>
                <a:highlight>
                  <a:srgbClr val="FFFFFF"/>
                </a:highlight>
                <a:latin typeface="Söhne"/>
              </a:rPr>
              <a:t>面向对象支持：</a:t>
            </a:r>
            <a:endParaRPr lang="zh-CN" altLang="en-US" b="0" i="0" dirty="0">
              <a:solidFill>
                <a:srgbClr val="0D0D0D"/>
              </a:solidFill>
              <a:effectLst/>
              <a:highlight>
                <a:srgbClr val="FFFFFF"/>
              </a:highlight>
              <a:latin typeface="Söhne"/>
            </a:endParaRPr>
          </a:p>
          <a:p>
            <a:pPr marL="742950" lvl="1" indent="-285750" algn="l">
              <a:buFont typeface="+mj-lt"/>
              <a:buAutoNum type="arabicPeriod"/>
            </a:pP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语言不直接支持面向对象编程，因此在</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中实现面向对象的概念需要使用结构体和函数指针等技术来模拟。</a:t>
            </a:r>
          </a:p>
          <a:p>
            <a:pPr marL="742950" lvl="1" indent="-285750" algn="l">
              <a:buFont typeface="+mj-lt"/>
              <a:buAutoNum type="arabicPeriod"/>
            </a:pP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提供了原生的面向对象支持，可以更方便地定义类、对象、继承关系等，从而实现面向对象编程的各种特性。</a:t>
            </a:r>
          </a:p>
          <a:p>
            <a:endParaRPr lang="zh-CN" altLang="en-US" dirty="0"/>
          </a:p>
        </p:txBody>
      </p:sp>
    </p:spTree>
    <p:extLst>
      <p:ext uri="{BB962C8B-B14F-4D97-AF65-F5344CB8AC3E}">
        <p14:creationId xmlns:p14="http://schemas.microsoft.com/office/powerpoint/2010/main" val="3211741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BD64F-F79F-1B81-40FC-145E882EE805}"/>
              </a:ext>
            </a:extLst>
          </p:cNvPr>
          <p:cNvSpPr>
            <a:spLocks noGrp="1"/>
          </p:cNvSpPr>
          <p:nvPr>
            <p:ph type="title"/>
          </p:nvPr>
        </p:nvSpPr>
        <p:spPr/>
        <p:txBody>
          <a:bodyPr/>
          <a:lstStyle/>
          <a:p>
            <a:r>
              <a:rPr lang="zh-CN" altLang="en-US" dirty="0"/>
              <a:t>在上课之前</a:t>
            </a:r>
          </a:p>
        </p:txBody>
      </p:sp>
      <p:sp>
        <p:nvSpPr>
          <p:cNvPr id="3" name="内容占位符 2">
            <a:extLst>
              <a:ext uri="{FF2B5EF4-FFF2-40B4-BE49-F238E27FC236}">
                <a16:creationId xmlns:a16="http://schemas.microsoft.com/office/drawing/2014/main" id="{15AC945C-457A-8DE3-790E-3FC5E61AA97D}"/>
              </a:ext>
            </a:extLst>
          </p:cNvPr>
          <p:cNvSpPr>
            <a:spLocks noGrp="1"/>
          </p:cNvSpPr>
          <p:nvPr>
            <p:ph idx="1"/>
          </p:nvPr>
        </p:nvSpPr>
        <p:spPr/>
        <p:txBody>
          <a:bodyPr/>
          <a:lstStyle/>
          <a:p>
            <a:r>
              <a:rPr lang="zh-CN" altLang="en-US" dirty="0"/>
              <a:t>我们需要知道：高中的课程和大学，研究生的课程是完全不同的。</a:t>
            </a:r>
            <a:endParaRPr lang="en-US" altLang="zh-CN" dirty="0"/>
          </a:p>
          <a:p>
            <a:r>
              <a:rPr lang="zh-CN" altLang="en-US" dirty="0"/>
              <a:t>大学的课程会有很大的知识容量。</a:t>
            </a:r>
            <a:endParaRPr lang="en-US" altLang="zh-CN" dirty="0"/>
          </a:p>
          <a:p>
            <a:r>
              <a:rPr lang="zh-CN" altLang="en-US" dirty="0"/>
              <a:t>大家需要有“批判性思维。”真正的去思考这些知识，包括自己通过大量的阅读，实践，去真正掌握这些知识。</a:t>
            </a:r>
            <a:endParaRPr lang="en-US" altLang="zh-CN" dirty="0"/>
          </a:p>
          <a:p>
            <a:r>
              <a:rPr lang="zh-CN" altLang="en-US" dirty="0"/>
              <a:t>教学相长。老师从学生身上学到的东西也会非常多。</a:t>
            </a:r>
            <a:endParaRPr lang="en-US" altLang="zh-CN" dirty="0"/>
          </a:p>
          <a:p>
            <a:r>
              <a:rPr lang="zh-CN" altLang="en-US" dirty="0">
                <a:solidFill>
                  <a:srgbClr val="FF0000"/>
                </a:solidFill>
              </a:rPr>
              <a:t>在课间休息和课后的时间，欢迎大家提问，讨论。</a:t>
            </a:r>
          </a:p>
        </p:txBody>
      </p:sp>
    </p:spTree>
    <p:extLst>
      <p:ext uri="{BB962C8B-B14F-4D97-AF65-F5344CB8AC3E}">
        <p14:creationId xmlns:p14="http://schemas.microsoft.com/office/powerpoint/2010/main" val="32530366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564BC-6298-1AFC-8EBB-0C97DDD41616}"/>
              </a:ext>
            </a:extLst>
          </p:cNvPr>
          <p:cNvSpPr>
            <a:spLocks noGrp="1"/>
          </p:cNvSpPr>
          <p:nvPr>
            <p:ph type="title"/>
          </p:nvPr>
        </p:nvSpPr>
        <p:spPr/>
        <p:txBody>
          <a:bodyPr/>
          <a:lstStyle/>
          <a:p>
            <a:r>
              <a:rPr lang="zh-CN" altLang="en-US" dirty="0"/>
              <a:t>区别</a:t>
            </a:r>
          </a:p>
        </p:txBody>
      </p:sp>
      <p:sp>
        <p:nvSpPr>
          <p:cNvPr id="3" name="内容占位符 2">
            <a:extLst>
              <a:ext uri="{FF2B5EF4-FFF2-40B4-BE49-F238E27FC236}">
                <a16:creationId xmlns:a16="http://schemas.microsoft.com/office/drawing/2014/main" id="{7577B5F6-2C42-1651-F3F6-8A29E8B6C3AC}"/>
              </a:ext>
            </a:extLst>
          </p:cNvPr>
          <p:cNvSpPr>
            <a:spLocks noGrp="1"/>
          </p:cNvSpPr>
          <p:nvPr>
            <p:ph idx="1"/>
          </p:nvPr>
        </p:nvSpPr>
        <p:spPr/>
        <p:txBody>
          <a:bodyPr/>
          <a:lstStyle/>
          <a:p>
            <a:pPr algn="l">
              <a:buFont typeface="+mj-lt"/>
              <a:buAutoNum type="arabicPeriod"/>
            </a:pPr>
            <a:r>
              <a:rPr lang="zh-CN" altLang="en-US" b="1" i="0" dirty="0">
                <a:solidFill>
                  <a:srgbClr val="0D0D0D"/>
                </a:solidFill>
                <a:effectLst/>
                <a:highlight>
                  <a:srgbClr val="FFFFFF"/>
                </a:highlight>
                <a:latin typeface="Söhne"/>
              </a:rPr>
              <a:t>标准库：</a:t>
            </a:r>
            <a:endParaRPr lang="zh-CN" altLang="en-US" b="0" i="0" dirty="0">
              <a:solidFill>
                <a:srgbClr val="0D0D0D"/>
              </a:solidFill>
              <a:effectLst/>
              <a:highlight>
                <a:srgbClr val="FFFFFF"/>
              </a:highlight>
              <a:latin typeface="Söhne"/>
            </a:endParaRPr>
          </a:p>
          <a:p>
            <a:pPr marL="742950" lvl="1" indent="-285750" algn="l">
              <a:buFont typeface="+mj-lt"/>
              <a:buAutoNum type="arabicPeriod"/>
            </a:pP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语言的标准库提供了一组基本的函数和数据类型，如输入输出、字符串处理、内存管理等。</a:t>
            </a:r>
          </a:p>
          <a:p>
            <a:pPr marL="742950" lvl="1" indent="-285750" algn="l">
              <a:buFont typeface="+mj-lt"/>
              <a:buAutoNum type="arabicPeriod"/>
            </a:pP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的标准库在</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的基础上进一步扩展，提供了更多的容器类、算法、输入输出、异常处理等功能，同时使用了更多的面向对象设计。</a:t>
            </a:r>
          </a:p>
          <a:p>
            <a:pPr algn="l">
              <a:buFont typeface="+mj-lt"/>
              <a:buAutoNum type="arabicPeriod"/>
            </a:pPr>
            <a:r>
              <a:rPr lang="zh-CN" altLang="en-US" b="1" i="0" dirty="0">
                <a:solidFill>
                  <a:srgbClr val="0D0D0D"/>
                </a:solidFill>
                <a:effectLst/>
                <a:highlight>
                  <a:srgbClr val="FFFFFF"/>
                </a:highlight>
                <a:latin typeface="Söhne"/>
              </a:rPr>
              <a:t>兼容性：</a:t>
            </a:r>
            <a:endParaRPr lang="zh-CN" altLang="en-US" b="0" i="0" dirty="0">
              <a:solidFill>
                <a:srgbClr val="0D0D0D"/>
              </a:solidFill>
              <a:effectLst/>
              <a:highlight>
                <a:srgbClr val="FFFFFF"/>
              </a:highlight>
              <a:latin typeface="Söhne"/>
            </a:endParaRPr>
          </a:p>
          <a:p>
            <a:pPr marL="742950" lvl="1" indent="-285750" algn="l">
              <a:buFont typeface="+mj-lt"/>
              <a:buAutoNum type="arabicPeriod"/>
            </a:pPr>
            <a:r>
              <a:rPr lang="zh-CN" altLang="en-US" b="0" i="0" dirty="0">
                <a:solidFill>
                  <a:srgbClr val="0D0D0D"/>
                </a:solidFill>
                <a:effectLst/>
                <a:highlight>
                  <a:srgbClr val="FFFFFF"/>
                </a:highlight>
                <a:latin typeface="Söhne"/>
              </a:rPr>
              <a:t>由于</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是基于</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语言扩展而来的，因此</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完全兼容</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语言，</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语言的代码可以在</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中无需修改地使用。</a:t>
            </a:r>
          </a:p>
          <a:p>
            <a:pPr marL="742950" lvl="1" indent="-285750" algn="l">
              <a:buFont typeface="+mj-lt"/>
              <a:buAutoNum type="arabicPeriod"/>
            </a:pPr>
            <a:r>
              <a:rPr lang="zh-CN" altLang="en-US" b="0" i="0" dirty="0">
                <a:solidFill>
                  <a:srgbClr val="0D0D0D"/>
                </a:solidFill>
                <a:effectLst/>
                <a:highlight>
                  <a:srgbClr val="FFFFFF"/>
                </a:highlight>
                <a:latin typeface="Söhne"/>
              </a:rPr>
              <a:t>但是，</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引入了一些新的关键字和语法规则，因此不是所有的</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代码都能够在</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中编译通过。</a:t>
            </a:r>
          </a:p>
          <a:p>
            <a:endParaRPr lang="zh-CN" altLang="en-US" dirty="0"/>
          </a:p>
        </p:txBody>
      </p:sp>
    </p:spTree>
    <p:extLst>
      <p:ext uri="{BB962C8B-B14F-4D97-AF65-F5344CB8AC3E}">
        <p14:creationId xmlns:p14="http://schemas.microsoft.com/office/powerpoint/2010/main" val="19037631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9ACFE-5A07-DB06-E71B-6A32E0E3456B}"/>
              </a:ext>
            </a:extLst>
          </p:cNvPr>
          <p:cNvSpPr>
            <a:spLocks noGrp="1"/>
          </p:cNvSpPr>
          <p:nvPr>
            <p:ph type="title"/>
          </p:nvPr>
        </p:nvSpPr>
        <p:spPr/>
        <p:txBody>
          <a:bodyPr/>
          <a:lstStyle/>
          <a:p>
            <a:r>
              <a:rPr lang="zh-CN" altLang="en-US" dirty="0"/>
              <a:t>联系</a:t>
            </a:r>
          </a:p>
        </p:txBody>
      </p:sp>
      <p:sp>
        <p:nvSpPr>
          <p:cNvPr id="3" name="内容占位符 2">
            <a:extLst>
              <a:ext uri="{FF2B5EF4-FFF2-40B4-BE49-F238E27FC236}">
                <a16:creationId xmlns:a16="http://schemas.microsoft.com/office/drawing/2014/main" id="{14CE0783-1F98-2424-7159-9C9CD88B6C3A}"/>
              </a:ext>
            </a:extLst>
          </p:cNvPr>
          <p:cNvSpPr>
            <a:spLocks noGrp="1"/>
          </p:cNvSpPr>
          <p:nvPr>
            <p:ph idx="1"/>
          </p:nvPr>
        </p:nvSpPr>
        <p:spPr/>
        <p:txBody>
          <a:bodyPr/>
          <a:lstStyle/>
          <a:p>
            <a:pPr algn="l">
              <a:buFont typeface="+mj-lt"/>
              <a:buAutoNum type="arabicPeriod"/>
            </a:pPr>
            <a:r>
              <a:rPr lang="zh-CN" altLang="en-US" b="1" i="0" dirty="0">
                <a:solidFill>
                  <a:srgbClr val="0D0D0D"/>
                </a:solidFill>
                <a:effectLst/>
                <a:highlight>
                  <a:srgbClr val="FFFFFF"/>
                </a:highlight>
                <a:latin typeface="Söhne"/>
              </a:rPr>
              <a:t>共同基础：</a:t>
            </a:r>
            <a:r>
              <a:rPr lang="zh-CN" altLang="en-US" b="0" i="0" dirty="0">
                <a:solidFill>
                  <a:srgbClr val="0D0D0D"/>
                </a:solidFill>
                <a:effectLst/>
                <a:highlight>
                  <a:srgbClr val="FFFFFF"/>
                </a:highlight>
                <a:latin typeface="Söhne"/>
              </a:rPr>
              <a:t> </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是基于</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语言扩展而来的，因此两者有很多共同的基础，如语法、数据类型、控制结构等。</a:t>
            </a:r>
          </a:p>
          <a:p>
            <a:pPr algn="l">
              <a:buFont typeface="+mj-lt"/>
              <a:buAutoNum type="arabicPeriod"/>
            </a:pPr>
            <a:r>
              <a:rPr lang="zh-CN" altLang="en-US" b="1" i="0" dirty="0">
                <a:solidFill>
                  <a:srgbClr val="0D0D0D"/>
                </a:solidFill>
                <a:effectLst/>
                <a:highlight>
                  <a:srgbClr val="FFFFFF"/>
                </a:highlight>
                <a:latin typeface="Söhne"/>
              </a:rPr>
              <a:t>交互性：</a:t>
            </a:r>
            <a:r>
              <a:rPr lang="zh-CN" altLang="en-US" b="0" i="0" dirty="0">
                <a:solidFill>
                  <a:srgbClr val="0D0D0D"/>
                </a:solidFill>
                <a:effectLst/>
                <a:highlight>
                  <a:srgbClr val="FFFFFF"/>
                </a:highlight>
                <a:latin typeface="Söhne"/>
              </a:rPr>
              <a:t> 由于</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兼容</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语言，所以在</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程序中可以调用</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语言编写的函数和库，实现两者之间的交互和互操作。</a:t>
            </a:r>
          </a:p>
          <a:p>
            <a:pPr algn="l">
              <a:buFont typeface="+mj-lt"/>
              <a:buAutoNum type="arabicPeriod"/>
            </a:pPr>
            <a:r>
              <a:rPr lang="zh-CN" altLang="en-US" b="1" i="0" dirty="0">
                <a:solidFill>
                  <a:srgbClr val="0D0D0D"/>
                </a:solidFill>
                <a:effectLst/>
                <a:highlight>
                  <a:srgbClr val="FFFFFF"/>
                </a:highlight>
                <a:latin typeface="Söhne"/>
              </a:rPr>
              <a:t>开发环境：</a:t>
            </a:r>
            <a:r>
              <a:rPr lang="zh-CN" altLang="en-US" b="0" i="0" dirty="0">
                <a:solidFill>
                  <a:srgbClr val="0D0D0D"/>
                </a:solidFill>
                <a:effectLst/>
                <a:highlight>
                  <a:srgbClr val="FFFFFF"/>
                </a:highlight>
                <a:latin typeface="Söhne"/>
              </a:rPr>
              <a:t> </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语言和</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通常使用相同的开发环境和工具链，如</a:t>
            </a:r>
            <a:r>
              <a:rPr lang="en-US" altLang="zh-CN" b="0" i="0" dirty="0">
                <a:solidFill>
                  <a:srgbClr val="0D0D0D"/>
                </a:solidFill>
                <a:effectLst/>
                <a:highlight>
                  <a:srgbClr val="FFFFFF"/>
                </a:highlight>
                <a:latin typeface="Söhne"/>
              </a:rPr>
              <a:t>GCC</a:t>
            </a:r>
            <a:r>
              <a:rPr lang="zh-CN" altLang="en-US" b="0" i="0" dirty="0">
                <a:solidFill>
                  <a:srgbClr val="0D0D0D"/>
                </a:solidFill>
                <a:effectLst/>
                <a:highlight>
                  <a:srgbClr val="FFFFFF"/>
                </a:highlight>
                <a:latin typeface="Söhne"/>
              </a:rPr>
              <a:t>、</a:t>
            </a:r>
            <a:r>
              <a:rPr lang="en-US" altLang="zh-CN" b="0" i="0" dirty="0">
                <a:solidFill>
                  <a:srgbClr val="0D0D0D"/>
                </a:solidFill>
                <a:effectLst/>
                <a:highlight>
                  <a:srgbClr val="FFFFFF"/>
                </a:highlight>
                <a:latin typeface="Söhne"/>
              </a:rPr>
              <a:t>Clang</a:t>
            </a:r>
            <a:r>
              <a:rPr lang="zh-CN" altLang="en-US" b="0" i="0" dirty="0">
                <a:solidFill>
                  <a:srgbClr val="0D0D0D"/>
                </a:solidFill>
                <a:effectLst/>
                <a:highlight>
                  <a:srgbClr val="FFFFFF"/>
                </a:highlight>
                <a:latin typeface="Söhne"/>
              </a:rPr>
              <a:t>等编译器，以及各种集成开发环境（</a:t>
            </a:r>
            <a:r>
              <a:rPr lang="en-US" altLang="zh-CN" b="0" i="0" dirty="0">
                <a:solidFill>
                  <a:srgbClr val="0D0D0D"/>
                </a:solidFill>
                <a:effectLst/>
                <a:highlight>
                  <a:srgbClr val="FFFFFF"/>
                </a:highlight>
                <a:latin typeface="Söhne"/>
              </a:rPr>
              <a:t>IDE</a:t>
            </a:r>
            <a:r>
              <a:rPr lang="zh-CN" altLang="en-US" b="0" i="0" dirty="0">
                <a:solidFill>
                  <a:srgbClr val="0D0D0D"/>
                </a:solidFill>
                <a:effectLst/>
                <a:highlight>
                  <a:srgbClr val="FFFFFF"/>
                </a:highlight>
                <a:latin typeface="Söhne"/>
              </a:rPr>
              <a:t>）。</a:t>
            </a:r>
          </a:p>
          <a:p>
            <a:pPr algn="l">
              <a:buFont typeface="+mj-lt"/>
              <a:buAutoNum type="arabicPeriod"/>
            </a:pPr>
            <a:r>
              <a:rPr lang="zh-CN" altLang="en-US" b="1" i="0" dirty="0">
                <a:solidFill>
                  <a:srgbClr val="0D0D0D"/>
                </a:solidFill>
                <a:effectLst/>
                <a:highlight>
                  <a:srgbClr val="FFFFFF"/>
                </a:highlight>
                <a:latin typeface="Söhne"/>
              </a:rPr>
              <a:t>编程哲学：</a:t>
            </a:r>
            <a:r>
              <a:rPr lang="zh-CN" altLang="en-US" b="0" i="0" dirty="0">
                <a:solidFill>
                  <a:srgbClr val="0D0D0D"/>
                </a:solidFill>
                <a:effectLst/>
                <a:highlight>
                  <a:srgbClr val="FFFFFF"/>
                </a:highlight>
                <a:latin typeface="Söhne"/>
              </a:rPr>
              <a:t> 虽然</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语言和</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在语法和特性上有所不同，但它们都秉承了</a:t>
            </a:r>
            <a:r>
              <a:rPr lang="en-US" altLang="zh-CN" b="0" i="0" dirty="0">
                <a:solidFill>
                  <a:srgbClr val="0D0D0D"/>
                </a:solidFill>
                <a:effectLst/>
                <a:highlight>
                  <a:srgbClr val="FFFFFF"/>
                </a:highlight>
                <a:latin typeface="Söhne"/>
              </a:rPr>
              <a:t>C</a:t>
            </a:r>
            <a:r>
              <a:rPr lang="zh-CN" altLang="en-US" b="0" i="0" dirty="0">
                <a:solidFill>
                  <a:srgbClr val="0D0D0D"/>
                </a:solidFill>
                <a:effectLst/>
                <a:highlight>
                  <a:srgbClr val="FFFFFF"/>
                </a:highlight>
                <a:latin typeface="Söhne"/>
              </a:rPr>
              <a:t>家族的编程哲学，即“做一件事，并做好它”，注重效率和灵活性。</a:t>
            </a:r>
          </a:p>
          <a:p>
            <a:endParaRPr lang="zh-CN" altLang="en-US" dirty="0"/>
          </a:p>
        </p:txBody>
      </p:sp>
    </p:spTree>
    <p:extLst>
      <p:ext uri="{BB962C8B-B14F-4D97-AF65-F5344CB8AC3E}">
        <p14:creationId xmlns:p14="http://schemas.microsoft.com/office/powerpoint/2010/main" val="1986476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4" name="椭圆 73"/>
          <p:cNvSpPr/>
          <p:nvPr/>
        </p:nvSpPr>
        <p:spPr>
          <a:xfrm>
            <a:off x="5814202" y="-2224983"/>
            <a:ext cx="8704302" cy="8704302"/>
          </a:xfrm>
          <a:prstGeom prst="ellipse">
            <a:avLst/>
          </a:prstGeom>
          <a:noFill/>
          <a:ln>
            <a:solidFill>
              <a:srgbClr val="3C5A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flipH="1">
            <a:off x="5679440" y="2979420"/>
            <a:ext cx="833120" cy="833120"/>
          </a:xfrm>
          <a:prstGeom prst="ellipse">
            <a:avLst/>
          </a:prstGeom>
          <a:solidFill>
            <a:schemeClr val="bg1"/>
          </a:solidFill>
          <a:ln w="28575">
            <a:solidFill>
              <a:srgbClr val="3C5A9C"/>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3" name="组合 2"/>
          <p:cNvGrpSpPr/>
          <p:nvPr/>
        </p:nvGrpSpPr>
        <p:grpSpPr>
          <a:xfrm>
            <a:off x="8673890" y="-2985417"/>
            <a:ext cx="8202554" cy="8202554"/>
            <a:chOff x="8075085" y="-3038122"/>
            <a:chExt cx="8202554" cy="8202554"/>
          </a:xfrm>
        </p:grpSpPr>
        <p:sp>
          <p:nvSpPr>
            <p:cNvPr id="11" name="椭圆 10"/>
            <p:cNvSpPr/>
            <p:nvPr/>
          </p:nvSpPr>
          <p:spPr>
            <a:xfrm>
              <a:off x="8075085" y="-3038122"/>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p:cNvSpPr/>
            <p:nvPr/>
          </p:nvSpPr>
          <p:spPr>
            <a:xfrm rot="294983">
              <a:off x="9379412" y="-1571928"/>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p:cNvSpPr/>
            <p:nvPr/>
          </p:nvSpPr>
          <p:spPr>
            <a:xfrm>
              <a:off x="8835534" y="-2277673"/>
              <a:ext cx="6681656" cy="6681656"/>
            </a:xfrm>
            <a:prstGeom prst="ellipse">
              <a:avLst/>
            </a:prstGeom>
            <a:solidFill>
              <a:srgbClr val="3C5A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8" name="图片 7" descr="图片包含 游戏机, 乐高, 玩具&#10;&#10;描述已自动生成"/>
          <p:cNvPicPr>
            <a:picLocks noChangeAspect="1"/>
          </p:cNvPicPr>
          <p:nvPr/>
        </p:nvPicPr>
        <p:blipFill rotWithShape="1">
          <a:blip r:embed="rId2">
            <a:extLst>
              <a:ext uri="{28A0092B-C50C-407E-A947-70E740481C1C}">
                <a14:useLocalDpi xmlns:a14="http://schemas.microsoft.com/office/drawing/2010/main" val="0"/>
              </a:ext>
            </a:extLst>
          </a:blip>
          <a:srcRect l="35457" t="22444" r="4045" b="6223"/>
          <a:stretch>
            <a:fillRect/>
          </a:stretch>
        </p:blipFill>
        <p:spPr>
          <a:xfrm>
            <a:off x="6512791" y="521186"/>
            <a:ext cx="5182876" cy="4321308"/>
          </a:xfrm>
          <a:prstGeom prst="rect">
            <a:avLst/>
          </a:prstGeom>
        </p:spPr>
      </p:pic>
      <p:sp>
        <p:nvSpPr>
          <p:cNvPr id="30" name="Freeform 137"/>
          <p:cNvSpPr>
            <a:spLocks noEditPoints="1"/>
          </p:cNvSpPr>
          <p:nvPr/>
        </p:nvSpPr>
        <p:spPr bwMode="auto">
          <a:xfrm>
            <a:off x="5895975" y="3198495"/>
            <a:ext cx="399415" cy="366395"/>
          </a:xfrm>
          <a:custGeom>
            <a:avLst/>
            <a:gdLst>
              <a:gd name="T0" fmla="*/ 9978 w 10065"/>
              <a:gd name="T1" fmla="*/ 2876 h 9225"/>
              <a:gd name="T2" fmla="*/ 7865 w 10065"/>
              <a:gd name="T3" fmla="*/ 8963 h 9225"/>
              <a:gd name="T4" fmla="*/ 1589 w 10065"/>
              <a:gd name="T5" fmla="*/ 9225 h 9225"/>
              <a:gd name="T6" fmla="*/ 100 w 10065"/>
              <a:gd name="T7" fmla="*/ 8113 h 9225"/>
              <a:gd name="T8" fmla="*/ 105 w 10065"/>
              <a:gd name="T9" fmla="*/ 7190 h 9225"/>
              <a:gd name="T10" fmla="*/ 111 w 10065"/>
              <a:gd name="T11" fmla="*/ 6838 h 9225"/>
              <a:gd name="T12" fmla="*/ 141 w 10065"/>
              <a:gd name="T13" fmla="*/ 6595 h 9225"/>
              <a:gd name="T14" fmla="*/ 339 w 10065"/>
              <a:gd name="T15" fmla="*/ 6312 h 9225"/>
              <a:gd name="T16" fmla="*/ 789 w 10065"/>
              <a:gd name="T17" fmla="*/ 5212 h 9225"/>
              <a:gd name="T18" fmla="*/ 789 w 10065"/>
              <a:gd name="T19" fmla="*/ 4865 h 9225"/>
              <a:gd name="T20" fmla="*/ 994 w 10065"/>
              <a:gd name="T21" fmla="*/ 4560 h 9225"/>
              <a:gd name="T22" fmla="*/ 1396 w 10065"/>
              <a:gd name="T23" fmla="*/ 3467 h 9225"/>
              <a:gd name="T24" fmla="*/ 1384 w 10065"/>
              <a:gd name="T25" fmla="*/ 3107 h 9225"/>
              <a:gd name="T26" fmla="*/ 1649 w 10065"/>
              <a:gd name="T27" fmla="*/ 2788 h 9225"/>
              <a:gd name="T28" fmla="*/ 2069 w 10065"/>
              <a:gd name="T29" fmla="*/ 1701 h 9225"/>
              <a:gd name="T30" fmla="*/ 2039 w 10065"/>
              <a:gd name="T31" fmla="*/ 1390 h 9225"/>
              <a:gd name="T32" fmla="*/ 2201 w 10065"/>
              <a:gd name="T33" fmla="*/ 1143 h 9225"/>
              <a:gd name="T34" fmla="*/ 2403 w 10065"/>
              <a:gd name="T35" fmla="*/ 833 h 9225"/>
              <a:gd name="T36" fmla="*/ 2589 w 10065"/>
              <a:gd name="T37" fmla="*/ 407 h 9225"/>
              <a:gd name="T38" fmla="*/ 2865 w 10065"/>
              <a:gd name="T39" fmla="*/ 73 h 9225"/>
              <a:gd name="T40" fmla="*/ 3366 w 10065"/>
              <a:gd name="T41" fmla="*/ 36 h 9225"/>
              <a:gd name="T42" fmla="*/ 3666 w 10065"/>
              <a:gd name="T43" fmla="*/ 0 h 9225"/>
              <a:gd name="T44" fmla="*/ 8922 w 10065"/>
              <a:gd name="T45" fmla="*/ 336 h 9225"/>
              <a:gd name="T46" fmla="*/ 7384 w 10065"/>
              <a:gd name="T47" fmla="*/ 6558 h 9225"/>
              <a:gd name="T48" fmla="*/ 6183 w 10065"/>
              <a:gd name="T49" fmla="*/ 7688 h 9225"/>
              <a:gd name="T50" fmla="*/ 734 w 10065"/>
              <a:gd name="T51" fmla="*/ 7778 h 9225"/>
              <a:gd name="T52" fmla="*/ 1593 w 10065"/>
              <a:gd name="T53" fmla="*/ 8456 h 9225"/>
              <a:gd name="T54" fmla="*/ 7473 w 10065"/>
              <a:gd name="T55" fmla="*/ 8362 h 9225"/>
              <a:gd name="T56" fmla="*/ 9484 w 10065"/>
              <a:gd name="T57" fmla="*/ 2186 h 9225"/>
              <a:gd name="T58" fmla="*/ 9869 w 10065"/>
              <a:gd name="T59" fmla="*/ 2102 h 9225"/>
              <a:gd name="T60" fmla="*/ 2994 w 10065"/>
              <a:gd name="T61" fmla="*/ 3787 h 9225"/>
              <a:gd name="T62" fmla="*/ 6765 w 10065"/>
              <a:gd name="T63" fmla="*/ 3843 h 9225"/>
              <a:gd name="T64" fmla="*/ 7017 w 10065"/>
              <a:gd name="T65" fmla="*/ 3652 h 9225"/>
              <a:gd name="T66" fmla="*/ 7130 w 10065"/>
              <a:gd name="T67" fmla="*/ 3133 h 9225"/>
              <a:gd name="T68" fmla="*/ 3359 w 10065"/>
              <a:gd name="T69" fmla="*/ 3077 h 9225"/>
              <a:gd name="T70" fmla="*/ 3108 w 10065"/>
              <a:gd name="T71" fmla="*/ 3268 h 9225"/>
              <a:gd name="T72" fmla="*/ 3479 w 10065"/>
              <a:gd name="T73" fmla="*/ 2113 h 9225"/>
              <a:gd name="T74" fmla="*/ 3612 w 10065"/>
              <a:gd name="T75" fmla="*/ 2305 h 9225"/>
              <a:gd name="T76" fmla="*/ 7415 w 10065"/>
              <a:gd name="T77" fmla="*/ 2248 h 9225"/>
              <a:gd name="T78" fmla="*/ 7640 w 10065"/>
              <a:gd name="T79" fmla="*/ 1730 h 9225"/>
              <a:gd name="T80" fmla="*/ 7508 w 10065"/>
              <a:gd name="T81" fmla="*/ 1538 h 9225"/>
              <a:gd name="T82" fmla="*/ 3705 w 10065"/>
              <a:gd name="T83" fmla="*/ 1595 h 9225"/>
              <a:gd name="T84" fmla="*/ 3479 w 10065"/>
              <a:gd name="T85" fmla="*/ 2113 h 9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65" h="9225">
                <a:moveTo>
                  <a:pt x="9869" y="2102"/>
                </a:moveTo>
                <a:cubicBezTo>
                  <a:pt x="10029" y="2331"/>
                  <a:pt x="10065" y="2588"/>
                  <a:pt x="9978" y="2876"/>
                </a:cubicBezTo>
                <a:lnTo>
                  <a:pt x="8325" y="8318"/>
                </a:lnTo>
                <a:cubicBezTo>
                  <a:pt x="8249" y="8575"/>
                  <a:pt x="8095" y="8790"/>
                  <a:pt x="7865" y="8963"/>
                </a:cubicBezTo>
                <a:cubicBezTo>
                  <a:pt x="7637" y="9137"/>
                  <a:pt x="7392" y="9225"/>
                  <a:pt x="7130" y="9225"/>
                </a:cubicBezTo>
                <a:lnTo>
                  <a:pt x="1589" y="9225"/>
                </a:lnTo>
                <a:cubicBezTo>
                  <a:pt x="1280" y="9225"/>
                  <a:pt x="984" y="9117"/>
                  <a:pt x="698" y="8903"/>
                </a:cubicBezTo>
                <a:cubicBezTo>
                  <a:pt x="411" y="8688"/>
                  <a:pt x="213" y="8426"/>
                  <a:pt x="100" y="8113"/>
                </a:cubicBezTo>
                <a:cubicBezTo>
                  <a:pt x="4" y="7846"/>
                  <a:pt x="0" y="7591"/>
                  <a:pt x="88" y="7351"/>
                </a:cubicBezTo>
                <a:cubicBezTo>
                  <a:pt x="88" y="7335"/>
                  <a:pt x="94" y="7281"/>
                  <a:pt x="105" y="7190"/>
                </a:cubicBezTo>
                <a:cubicBezTo>
                  <a:pt x="118" y="7097"/>
                  <a:pt x="125" y="7024"/>
                  <a:pt x="129" y="6967"/>
                </a:cubicBezTo>
                <a:cubicBezTo>
                  <a:pt x="133" y="6936"/>
                  <a:pt x="126" y="6892"/>
                  <a:pt x="111" y="6838"/>
                </a:cubicBezTo>
                <a:cubicBezTo>
                  <a:pt x="95" y="6785"/>
                  <a:pt x="90" y="6745"/>
                  <a:pt x="94" y="6721"/>
                </a:cubicBezTo>
                <a:cubicBezTo>
                  <a:pt x="101" y="6677"/>
                  <a:pt x="118" y="6635"/>
                  <a:pt x="141" y="6595"/>
                </a:cubicBezTo>
                <a:cubicBezTo>
                  <a:pt x="165" y="6555"/>
                  <a:pt x="198" y="6507"/>
                  <a:pt x="240" y="6453"/>
                </a:cubicBezTo>
                <a:cubicBezTo>
                  <a:pt x="282" y="6400"/>
                  <a:pt x="315" y="6352"/>
                  <a:pt x="339" y="6312"/>
                </a:cubicBezTo>
                <a:cubicBezTo>
                  <a:pt x="432" y="6161"/>
                  <a:pt x="521" y="5977"/>
                  <a:pt x="609" y="5762"/>
                </a:cubicBezTo>
                <a:cubicBezTo>
                  <a:pt x="697" y="5547"/>
                  <a:pt x="757" y="5365"/>
                  <a:pt x="789" y="5212"/>
                </a:cubicBezTo>
                <a:cubicBezTo>
                  <a:pt x="802" y="5172"/>
                  <a:pt x="802" y="5112"/>
                  <a:pt x="791" y="5032"/>
                </a:cubicBezTo>
                <a:cubicBezTo>
                  <a:pt x="781" y="4952"/>
                  <a:pt x="780" y="4896"/>
                  <a:pt x="789" y="4865"/>
                </a:cubicBezTo>
                <a:cubicBezTo>
                  <a:pt x="802" y="4821"/>
                  <a:pt x="834" y="4765"/>
                  <a:pt x="891" y="4697"/>
                </a:cubicBezTo>
                <a:cubicBezTo>
                  <a:pt x="947" y="4628"/>
                  <a:pt x="981" y="4583"/>
                  <a:pt x="994" y="4560"/>
                </a:cubicBezTo>
                <a:cubicBezTo>
                  <a:pt x="1079" y="4416"/>
                  <a:pt x="1161" y="4231"/>
                  <a:pt x="1246" y="4007"/>
                </a:cubicBezTo>
                <a:cubicBezTo>
                  <a:pt x="1331" y="3783"/>
                  <a:pt x="1380" y="3603"/>
                  <a:pt x="1396" y="3467"/>
                </a:cubicBezTo>
                <a:cubicBezTo>
                  <a:pt x="1400" y="3431"/>
                  <a:pt x="1395" y="3367"/>
                  <a:pt x="1381" y="3275"/>
                </a:cubicBezTo>
                <a:cubicBezTo>
                  <a:pt x="1368" y="3182"/>
                  <a:pt x="1369" y="3127"/>
                  <a:pt x="1384" y="3107"/>
                </a:cubicBezTo>
                <a:cubicBezTo>
                  <a:pt x="1400" y="3056"/>
                  <a:pt x="1445" y="2993"/>
                  <a:pt x="1516" y="2923"/>
                </a:cubicBezTo>
                <a:cubicBezTo>
                  <a:pt x="1589" y="2853"/>
                  <a:pt x="1633" y="2808"/>
                  <a:pt x="1649" y="2788"/>
                </a:cubicBezTo>
                <a:cubicBezTo>
                  <a:pt x="1725" y="2685"/>
                  <a:pt x="1810" y="2516"/>
                  <a:pt x="1904" y="2281"/>
                </a:cubicBezTo>
                <a:cubicBezTo>
                  <a:pt x="1998" y="2047"/>
                  <a:pt x="2053" y="1853"/>
                  <a:pt x="2069" y="1701"/>
                </a:cubicBezTo>
                <a:cubicBezTo>
                  <a:pt x="2073" y="1670"/>
                  <a:pt x="2066" y="1617"/>
                  <a:pt x="2051" y="1548"/>
                </a:cubicBezTo>
                <a:cubicBezTo>
                  <a:pt x="2035" y="1478"/>
                  <a:pt x="2031" y="1426"/>
                  <a:pt x="2039" y="1390"/>
                </a:cubicBezTo>
                <a:cubicBezTo>
                  <a:pt x="2046" y="1358"/>
                  <a:pt x="2065" y="1321"/>
                  <a:pt x="2093" y="1281"/>
                </a:cubicBezTo>
                <a:cubicBezTo>
                  <a:pt x="2120" y="1241"/>
                  <a:pt x="2158" y="1195"/>
                  <a:pt x="2201" y="1143"/>
                </a:cubicBezTo>
                <a:cubicBezTo>
                  <a:pt x="2245" y="1092"/>
                  <a:pt x="2280" y="1050"/>
                  <a:pt x="2304" y="1017"/>
                </a:cubicBezTo>
                <a:cubicBezTo>
                  <a:pt x="2335" y="970"/>
                  <a:pt x="2369" y="908"/>
                  <a:pt x="2403" y="833"/>
                </a:cubicBezTo>
                <a:cubicBezTo>
                  <a:pt x="2436" y="758"/>
                  <a:pt x="2468" y="690"/>
                  <a:pt x="2493" y="623"/>
                </a:cubicBezTo>
                <a:cubicBezTo>
                  <a:pt x="2519" y="557"/>
                  <a:pt x="2550" y="486"/>
                  <a:pt x="2589" y="407"/>
                </a:cubicBezTo>
                <a:cubicBezTo>
                  <a:pt x="2626" y="328"/>
                  <a:pt x="2666" y="266"/>
                  <a:pt x="2706" y="215"/>
                </a:cubicBezTo>
                <a:cubicBezTo>
                  <a:pt x="2746" y="165"/>
                  <a:pt x="2800" y="117"/>
                  <a:pt x="2865" y="73"/>
                </a:cubicBezTo>
                <a:cubicBezTo>
                  <a:pt x="2930" y="30"/>
                  <a:pt x="3003" y="6"/>
                  <a:pt x="3081" y="3"/>
                </a:cubicBezTo>
                <a:cubicBezTo>
                  <a:pt x="3160" y="1"/>
                  <a:pt x="3254" y="12"/>
                  <a:pt x="3366" y="36"/>
                </a:cubicBezTo>
                <a:lnTo>
                  <a:pt x="3360" y="53"/>
                </a:lnTo>
                <a:cubicBezTo>
                  <a:pt x="3511" y="17"/>
                  <a:pt x="3614" y="0"/>
                  <a:pt x="3666" y="0"/>
                </a:cubicBezTo>
                <a:lnTo>
                  <a:pt x="8237" y="0"/>
                </a:lnTo>
                <a:cubicBezTo>
                  <a:pt x="8533" y="0"/>
                  <a:pt x="8760" y="112"/>
                  <a:pt x="8922" y="336"/>
                </a:cubicBezTo>
                <a:cubicBezTo>
                  <a:pt x="9081" y="561"/>
                  <a:pt x="9118" y="821"/>
                  <a:pt x="9030" y="1116"/>
                </a:cubicBezTo>
                <a:lnTo>
                  <a:pt x="7384" y="6558"/>
                </a:lnTo>
                <a:cubicBezTo>
                  <a:pt x="7240" y="7035"/>
                  <a:pt x="7098" y="7341"/>
                  <a:pt x="6954" y="7481"/>
                </a:cubicBezTo>
                <a:cubicBezTo>
                  <a:pt x="6812" y="7618"/>
                  <a:pt x="6555" y="7688"/>
                  <a:pt x="6183" y="7688"/>
                </a:cubicBezTo>
                <a:lnTo>
                  <a:pt x="963" y="7688"/>
                </a:lnTo>
                <a:cubicBezTo>
                  <a:pt x="854" y="7688"/>
                  <a:pt x="778" y="7718"/>
                  <a:pt x="734" y="7778"/>
                </a:cubicBezTo>
                <a:cubicBezTo>
                  <a:pt x="690" y="7843"/>
                  <a:pt x="689" y="7928"/>
                  <a:pt x="728" y="8036"/>
                </a:cubicBezTo>
                <a:cubicBezTo>
                  <a:pt x="824" y="8316"/>
                  <a:pt x="1111" y="8456"/>
                  <a:pt x="1593" y="8456"/>
                </a:cubicBezTo>
                <a:lnTo>
                  <a:pt x="7137" y="8456"/>
                </a:lnTo>
                <a:cubicBezTo>
                  <a:pt x="7253" y="8456"/>
                  <a:pt x="7365" y="8425"/>
                  <a:pt x="7473" y="8362"/>
                </a:cubicBezTo>
                <a:cubicBezTo>
                  <a:pt x="7582" y="8300"/>
                  <a:pt x="7650" y="8217"/>
                  <a:pt x="7683" y="8113"/>
                </a:cubicBezTo>
                <a:lnTo>
                  <a:pt x="9484" y="2186"/>
                </a:lnTo>
                <a:cubicBezTo>
                  <a:pt x="9512" y="2097"/>
                  <a:pt x="9522" y="1983"/>
                  <a:pt x="9514" y="1843"/>
                </a:cubicBezTo>
                <a:cubicBezTo>
                  <a:pt x="9667" y="1905"/>
                  <a:pt x="9785" y="1990"/>
                  <a:pt x="9869" y="2102"/>
                </a:cubicBezTo>
                <a:close/>
                <a:moveTo>
                  <a:pt x="2982" y="3652"/>
                </a:moveTo>
                <a:cubicBezTo>
                  <a:pt x="2965" y="3703"/>
                  <a:pt x="2969" y="3750"/>
                  <a:pt x="2994" y="3787"/>
                </a:cubicBezTo>
                <a:cubicBezTo>
                  <a:pt x="3018" y="3825"/>
                  <a:pt x="3059" y="3843"/>
                  <a:pt x="3114" y="3843"/>
                </a:cubicBezTo>
                <a:lnTo>
                  <a:pt x="6765" y="3843"/>
                </a:lnTo>
                <a:cubicBezTo>
                  <a:pt x="6817" y="3843"/>
                  <a:pt x="6869" y="3825"/>
                  <a:pt x="6918" y="3787"/>
                </a:cubicBezTo>
                <a:cubicBezTo>
                  <a:pt x="6968" y="3750"/>
                  <a:pt x="7002" y="3703"/>
                  <a:pt x="7017" y="3652"/>
                </a:cubicBezTo>
                <a:lnTo>
                  <a:pt x="7143" y="3268"/>
                </a:lnTo>
                <a:cubicBezTo>
                  <a:pt x="7159" y="3217"/>
                  <a:pt x="7155" y="3171"/>
                  <a:pt x="7130" y="3133"/>
                </a:cubicBezTo>
                <a:cubicBezTo>
                  <a:pt x="7107" y="3096"/>
                  <a:pt x="7065" y="3077"/>
                  <a:pt x="7010" y="3077"/>
                </a:cubicBezTo>
                <a:lnTo>
                  <a:pt x="3359" y="3077"/>
                </a:lnTo>
                <a:cubicBezTo>
                  <a:pt x="3308" y="3077"/>
                  <a:pt x="3255" y="3096"/>
                  <a:pt x="3207" y="3133"/>
                </a:cubicBezTo>
                <a:cubicBezTo>
                  <a:pt x="3157" y="3171"/>
                  <a:pt x="3123" y="3217"/>
                  <a:pt x="3108" y="3268"/>
                </a:cubicBezTo>
                <a:lnTo>
                  <a:pt x="2982" y="3652"/>
                </a:lnTo>
                <a:close/>
                <a:moveTo>
                  <a:pt x="3479" y="2113"/>
                </a:moveTo>
                <a:cubicBezTo>
                  <a:pt x="3463" y="2165"/>
                  <a:pt x="3467" y="2211"/>
                  <a:pt x="3492" y="2248"/>
                </a:cubicBezTo>
                <a:cubicBezTo>
                  <a:pt x="3515" y="2286"/>
                  <a:pt x="3557" y="2305"/>
                  <a:pt x="3612" y="2305"/>
                </a:cubicBezTo>
                <a:lnTo>
                  <a:pt x="7263" y="2305"/>
                </a:lnTo>
                <a:cubicBezTo>
                  <a:pt x="7314" y="2305"/>
                  <a:pt x="7367" y="2286"/>
                  <a:pt x="7415" y="2248"/>
                </a:cubicBezTo>
                <a:cubicBezTo>
                  <a:pt x="7465" y="2211"/>
                  <a:pt x="7499" y="2165"/>
                  <a:pt x="7514" y="2113"/>
                </a:cubicBezTo>
                <a:lnTo>
                  <a:pt x="7640" y="1730"/>
                </a:lnTo>
                <a:cubicBezTo>
                  <a:pt x="7657" y="1678"/>
                  <a:pt x="7653" y="1632"/>
                  <a:pt x="7628" y="1595"/>
                </a:cubicBezTo>
                <a:cubicBezTo>
                  <a:pt x="7604" y="1557"/>
                  <a:pt x="7563" y="1538"/>
                  <a:pt x="7508" y="1538"/>
                </a:cubicBezTo>
                <a:lnTo>
                  <a:pt x="3858" y="1538"/>
                </a:lnTo>
                <a:cubicBezTo>
                  <a:pt x="3807" y="1538"/>
                  <a:pt x="3754" y="1557"/>
                  <a:pt x="3705" y="1595"/>
                </a:cubicBezTo>
                <a:cubicBezTo>
                  <a:pt x="3655" y="1632"/>
                  <a:pt x="3622" y="1678"/>
                  <a:pt x="3607" y="1730"/>
                </a:cubicBezTo>
                <a:lnTo>
                  <a:pt x="3479" y="2113"/>
                </a:lnTo>
                <a:close/>
              </a:path>
            </a:pathLst>
          </a:custGeom>
          <a:solidFill>
            <a:srgbClr val="3C5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 name="文本框 1"/>
          <p:cNvSpPr txBox="1"/>
          <p:nvPr/>
        </p:nvSpPr>
        <p:spPr>
          <a:xfrm>
            <a:off x="737235" y="1581150"/>
            <a:ext cx="3793490" cy="1568450"/>
          </a:xfrm>
          <a:prstGeom prst="rect">
            <a:avLst/>
          </a:prstGeom>
          <a:noFill/>
        </p:spPr>
        <p:txBody>
          <a:bodyPr wrap="square" rtlCol="0" anchor="t">
            <a:spAutoFit/>
          </a:bodyPr>
          <a:lstStyle/>
          <a:p>
            <a:r>
              <a:rPr lang="en-US" altLang="zh-CN" sz="9600" b="1" dirty="0">
                <a:solidFill>
                  <a:srgbClr val="3C5A9C"/>
                </a:solidFill>
                <a:effectLst/>
                <a:cs typeface="+mn-ea"/>
                <a:sym typeface="+mn-lt"/>
              </a:rPr>
              <a:t>02</a:t>
            </a:r>
          </a:p>
        </p:txBody>
      </p:sp>
      <p:sp>
        <p:nvSpPr>
          <p:cNvPr id="5" name="文本框 4">
            <a:extLst>
              <a:ext uri="{FF2B5EF4-FFF2-40B4-BE49-F238E27FC236}">
                <a16:creationId xmlns:a16="http://schemas.microsoft.com/office/drawing/2014/main" id="{A3FD6E0E-98F6-55EB-E012-789D7534859D}"/>
              </a:ext>
            </a:extLst>
          </p:cNvPr>
          <p:cNvSpPr txBox="1"/>
          <p:nvPr/>
        </p:nvSpPr>
        <p:spPr>
          <a:xfrm>
            <a:off x="737235" y="3429000"/>
            <a:ext cx="4541118" cy="1384995"/>
          </a:xfrm>
          <a:prstGeom prst="rect">
            <a:avLst/>
          </a:prstGeom>
          <a:noFill/>
        </p:spPr>
        <p:txBody>
          <a:bodyPr wrap="square" rtlCol="0">
            <a:spAutoFit/>
          </a:bodyPr>
          <a:lstStyle/>
          <a:p>
            <a:r>
              <a:rPr lang="zh-CN" altLang="en-US" sz="2800" dirty="0"/>
              <a:t>如何去安装</a:t>
            </a:r>
            <a:r>
              <a:rPr lang="en-US" altLang="zh-CN" sz="2800" dirty="0"/>
              <a:t>C</a:t>
            </a:r>
            <a:r>
              <a:rPr lang="zh-CN" altLang="en-US" sz="2800" dirty="0"/>
              <a:t>语言的开发工具，并且输出我们的第一个程序？</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flipH="1">
            <a:off x="3287395" y="311150"/>
            <a:ext cx="6035675" cy="743986"/>
          </a:xfrm>
          <a:prstGeom prst="rect">
            <a:avLst/>
          </a:prstGeom>
          <a:noFill/>
        </p:spPr>
        <p:txBody>
          <a:bodyPr wrap="square" rtlCol="0">
            <a:spAutoFit/>
          </a:bodyPr>
          <a:lstStyle/>
          <a:p>
            <a:pPr algn="ctr">
              <a:lnSpc>
                <a:spcPct val="150000"/>
              </a:lnSpc>
            </a:pPr>
            <a:r>
              <a:rPr lang="zh-CN" sz="3200" b="1" dirty="0">
                <a:solidFill>
                  <a:srgbClr val="3C5A9C"/>
                </a:solidFill>
                <a:cs typeface="+mn-ea"/>
                <a:sym typeface="+mn-lt"/>
              </a:rPr>
              <a:t>（</a:t>
            </a:r>
            <a:r>
              <a:rPr lang="en-US" altLang="zh-CN" sz="3200" b="1" dirty="0">
                <a:solidFill>
                  <a:srgbClr val="3C5A9C"/>
                </a:solidFill>
                <a:cs typeface="+mn-ea"/>
                <a:sym typeface="+mn-lt"/>
              </a:rPr>
              <a:t>2</a:t>
            </a:r>
            <a:r>
              <a:rPr lang="zh-CN" altLang="en-US" sz="3200" b="1" dirty="0">
                <a:solidFill>
                  <a:srgbClr val="3C5A9C"/>
                </a:solidFill>
                <a:cs typeface="+mn-ea"/>
                <a:sym typeface="+mn-lt"/>
              </a:rPr>
              <a:t>）</a:t>
            </a:r>
            <a:endParaRPr lang="zh-CN" sz="3200" b="1" dirty="0">
              <a:solidFill>
                <a:srgbClr val="3C5A9C"/>
              </a:solidFill>
              <a:cs typeface="+mn-ea"/>
              <a:sym typeface="+mn-lt"/>
            </a:endParaRPr>
          </a:p>
        </p:txBody>
      </p:sp>
      <p:sp>
        <p:nvSpPr>
          <p:cNvPr id="7" name="内容占位符 2">
            <a:extLst>
              <a:ext uri="{FF2B5EF4-FFF2-40B4-BE49-F238E27FC236}">
                <a16:creationId xmlns:a16="http://schemas.microsoft.com/office/drawing/2014/main" id="{9150538E-5A61-0048-4795-4FD49B29991B}"/>
              </a:ext>
            </a:extLst>
          </p:cNvPr>
          <p:cNvSpPr txBox="1">
            <a:spLocks/>
          </p:cNvSpPr>
          <p:nvPr/>
        </p:nvSpPr>
        <p:spPr>
          <a:xfrm>
            <a:off x="214630" y="125333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dirty="0"/>
              <a:t>C</a:t>
            </a:r>
            <a:r>
              <a:rPr lang="zh-CN" altLang="en-US" dirty="0"/>
              <a:t>语言的在线工具：</a:t>
            </a:r>
            <a:endParaRPr lang="en-US" altLang="zh-CN" dirty="0"/>
          </a:p>
          <a:p>
            <a:r>
              <a:rPr lang="zh-CN" altLang="en-US" dirty="0"/>
              <a:t>如果你的安装过程出现了问题（因为我们的课程只有四天），而且这个</a:t>
            </a:r>
            <a:r>
              <a:rPr lang="en-US" altLang="zh-CN" dirty="0"/>
              <a:t>bug</a:t>
            </a:r>
            <a:r>
              <a:rPr lang="zh-CN" altLang="en-US" dirty="0"/>
              <a:t>没能解决：</a:t>
            </a:r>
            <a:endParaRPr lang="en-US" altLang="zh-CN" dirty="0"/>
          </a:p>
          <a:p>
            <a:r>
              <a:rPr lang="zh-CN" altLang="en-US" dirty="0"/>
              <a:t>大家也可以采用</a:t>
            </a:r>
            <a:r>
              <a:rPr lang="en-US" altLang="zh-CN" dirty="0"/>
              <a:t>C</a:t>
            </a:r>
            <a:r>
              <a:rPr lang="zh-CN" altLang="en-US" dirty="0"/>
              <a:t>语言的网页版工具：</a:t>
            </a:r>
            <a:endParaRPr lang="en-US" altLang="zh-CN" dirty="0"/>
          </a:p>
          <a:p>
            <a:r>
              <a:rPr lang="en-US" altLang="zh-CN" dirty="0">
                <a:hlinkClick r:id="rId4"/>
              </a:rPr>
              <a:t>C </a:t>
            </a:r>
            <a:r>
              <a:rPr lang="zh-CN" altLang="en-US" dirty="0">
                <a:hlinkClick r:id="rId4"/>
              </a:rPr>
              <a:t>在线工具 </a:t>
            </a:r>
            <a:r>
              <a:rPr lang="en-US" altLang="zh-CN" dirty="0">
                <a:hlinkClick r:id="rId4"/>
              </a:rPr>
              <a:t>| </a:t>
            </a:r>
            <a:r>
              <a:rPr lang="zh-CN" altLang="en-US" dirty="0">
                <a:hlinkClick r:id="rId4"/>
              </a:rPr>
              <a:t>菜鸟工具 </a:t>
            </a:r>
            <a:r>
              <a:rPr lang="en-US" altLang="zh-CN" dirty="0">
                <a:hlinkClick r:id="rId4"/>
              </a:rPr>
              <a:t>(jyshare.com)</a:t>
            </a:r>
            <a:endParaRPr lang="zh-CN" altLang="en-US" dirty="0"/>
          </a:p>
        </p:txBody>
      </p:sp>
    </p:spTree>
    <p:custDataLst>
      <p:tags r:id="rId1"/>
    </p:custDataLst>
    <p:extLst>
      <p:ext uri="{BB962C8B-B14F-4D97-AF65-F5344CB8AC3E}">
        <p14:creationId xmlns:p14="http://schemas.microsoft.com/office/powerpoint/2010/main" val="2174690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flipH="1">
            <a:off x="3287395" y="311150"/>
            <a:ext cx="6035675" cy="743986"/>
          </a:xfrm>
          <a:prstGeom prst="rect">
            <a:avLst/>
          </a:prstGeom>
          <a:noFill/>
        </p:spPr>
        <p:txBody>
          <a:bodyPr wrap="square" rtlCol="0">
            <a:spAutoFit/>
          </a:bodyPr>
          <a:lstStyle/>
          <a:p>
            <a:pPr algn="ctr">
              <a:lnSpc>
                <a:spcPct val="150000"/>
              </a:lnSpc>
            </a:pPr>
            <a:r>
              <a:rPr lang="zh-CN" sz="3200" b="1" dirty="0">
                <a:solidFill>
                  <a:srgbClr val="3C5A9C"/>
                </a:solidFill>
                <a:cs typeface="+mn-ea"/>
                <a:sym typeface="+mn-lt"/>
              </a:rPr>
              <a:t>（</a:t>
            </a:r>
            <a:r>
              <a:rPr lang="en-US" altLang="zh-CN" sz="3200" b="1" dirty="0">
                <a:solidFill>
                  <a:srgbClr val="3C5A9C"/>
                </a:solidFill>
                <a:cs typeface="+mn-ea"/>
                <a:sym typeface="+mn-lt"/>
              </a:rPr>
              <a:t>1</a:t>
            </a:r>
            <a:r>
              <a:rPr lang="zh-CN" altLang="en-US" sz="3200" b="1" dirty="0">
                <a:solidFill>
                  <a:srgbClr val="3C5A9C"/>
                </a:solidFill>
                <a:cs typeface="+mn-ea"/>
                <a:sym typeface="+mn-lt"/>
              </a:rPr>
              <a:t>）</a:t>
            </a:r>
            <a:endParaRPr lang="zh-CN" sz="3200" b="1" dirty="0">
              <a:solidFill>
                <a:srgbClr val="3C5A9C"/>
              </a:solidFill>
              <a:cs typeface="+mn-ea"/>
              <a:sym typeface="+mn-lt"/>
            </a:endParaRPr>
          </a:p>
        </p:txBody>
      </p:sp>
      <p:sp>
        <p:nvSpPr>
          <p:cNvPr id="7" name="内容占位符 2">
            <a:extLst>
              <a:ext uri="{FF2B5EF4-FFF2-40B4-BE49-F238E27FC236}">
                <a16:creationId xmlns:a16="http://schemas.microsoft.com/office/drawing/2014/main" id="{9150538E-5A61-0048-4795-4FD49B29991B}"/>
              </a:ext>
            </a:extLst>
          </p:cNvPr>
          <p:cNvSpPr txBox="1">
            <a:spLocks/>
          </p:cNvSpPr>
          <p:nvPr/>
        </p:nvSpPr>
        <p:spPr>
          <a:xfrm>
            <a:off x="214630" y="125333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dirty="0"/>
              <a:t>下载</a:t>
            </a:r>
            <a:r>
              <a:rPr lang="en-US" altLang="zh-CN" dirty="0"/>
              <a:t>dev C++</a:t>
            </a:r>
          </a:p>
          <a:p>
            <a:endParaRPr lang="en-US" altLang="zh-CN" dirty="0"/>
          </a:p>
          <a:p>
            <a:r>
              <a:rPr lang="zh-CN" altLang="en-US" dirty="0"/>
              <a:t>现在，请大家转到另外一个</a:t>
            </a:r>
            <a:r>
              <a:rPr lang="en-US" altLang="zh-CN" dirty="0"/>
              <a:t>ppt</a:t>
            </a:r>
            <a:r>
              <a:rPr lang="zh-CN" altLang="en-US" dirty="0"/>
              <a:t>。我们一起学习如何下载和安装</a:t>
            </a:r>
            <a:r>
              <a:rPr lang="en-US" altLang="zh-CN" dirty="0"/>
              <a:t>dev C++</a:t>
            </a:r>
            <a:endParaRPr lang="zh-CN" altLang="en-US" dirty="0"/>
          </a:p>
        </p:txBody>
      </p:sp>
    </p:spTree>
    <p:custDataLst>
      <p:tags r:id="rId1"/>
    </p:custDataLst>
    <p:extLst>
      <p:ext uri="{BB962C8B-B14F-4D97-AF65-F5344CB8AC3E}">
        <p14:creationId xmlns:p14="http://schemas.microsoft.com/office/powerpoint/2010/main" val="12048346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椭圆 73"/>
          <p:cNvSpPr/>
          <p:nvPr/>
        </p:nvSpPr>
        <p:spPr>
          <a:xfrm>
            <a:off x="5814202" y="-2224983"/>
            <a:ext cx="8704302" cy="8704302"/>
          </a:xfrm>
          <a:prstGeom prst="ellipse">
            <a:avLst/>
          </a:prstGeom>
          <a:noFill/>
          <a:ln>
            <a:solidFill>
              <a:srgbClr val="3C5A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flipH="1">
            <a:off x="5679440" y="2979420"/>
            <a:ext cx="833120" cy="833120"/>
          </a:xfrm>
          <a:prstGeom prst="ellipse">
            <a:avLst/>
          </a:prstGeom>
          <a:solidFill>
            <a:schemeClr val="bg1"/>
          </a:solidFill>
          <a:ln w="28575">
            <a:solidFill>
              <a:srgbClr val="3C5A9C"/>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3" name="组合 2"/>
          <p:cNvGrpSpPr/>
          <p:nvPr/>
        </p:nvGrpSpPr>
        <p:grpSpPr>
          <a:xfrm>
            <a:off x="8673890" y="-2985417"/>
            <a:ext cx="8202554" cy="8202554"/>
            <a:chOff x="8075085" y="-3038122"/>
            <a:chExt cx="8202554" cy="8202554"/>
          </a:xfrm>
        </p:grpSpPr>
        <p:sp>
          <p:nvSpPr>
            <p:cNvPr id="11" name="椭圆 10"/>
            <p:cNvSpPr/>
            <p:nvPr/>
          </p:nvSpPr>
          <p:spPr>
            <a:xfrm>
              <a:off x="8075085" y="-3038122"/>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p:cNvSpPr/>
            <p:nvPr/>
          </p:nvSpPr>
          <p:spPr>
            <a:xfrm rot="294983">
              <a:off x="9379412" y="-1571928"/>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p:cNvSpPr/>
            <p:nvPr/>
          </p:nvSpPr>
          <p:spPr>
            <a:xfrm>
              <a:off x="8835534" y="-2277673"/>
              <a:ext cx="6681656" cy="6681656"/>
            </a:xfrm>
            <a:prstGeom prst="ellipse">
              <a:avLst/>
            </a:prstGeom>
            <a:solidFill>
              <a:srgbClr val="3C5A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8" name="图片 7" descr="图片包含 游戏机, 乐高, 玩具&#10;&#10;描述已自动生成"/>
          <p:cNvPicPr>
            <a:picLocks noChangeAspect="1"/>
          </p:cNvPicPr>
          <p:nvPr/>
        </p:nvPicPr>
        <p:blipFill rotWithShape="1">
          <a:blip r:embed="rId2">
            <a:extLst>
              <a:ext uri="{28A0092B-C50C-407E-A947-70E740481C1C}">
                <a14:useLocalDpi xmlns:a14="http://schemas.microsoft.com/office/drawing/2010/main" val="0"/>
              </a:ext>
            </a:extLst>
          </a:blip>
          <a:srcRect l="35457" t="22444" r="4045" b="6223"/>
          <a:stretch>
            <a:fillRect/>
          </a:stretch>
        </p:blipFill>
        <p:spPr>
          <a:xfrm>
            <a:off x="6512791" y="521186"/>
            <a:ext cx="5182876" cy="4321308"/>
          </a:xfrm>
          <a:prstGeom prst="rect">
            <a:avLst/>
          </a:prstGeom>
        </p:spPr>
      </p:pic>
      <p:sp>
        <p:nvSpPr>
          <p:cNvPr id="30" name="Freeform 137"/>
          <p:cNvSpPr>
            <a:spLocks noEditPoints="1"/>
          </p:cNvSpPr>
          <p:nvPr/>
        </p:nvSpPr>
        <p:spPr bwMode="auto">
          <a:xfrm>
            <a:off x="5895975" y="3198495"/>
            <a:ext cx="399415" cy="366395"/>
          </a:xfrm>
          <a:custGeom>
            <a:avLst/>
            <a:gdLst>
              <a:gd name="T0" fmla="*/ 9978 w 10065"/>
              <a:gd name="T1" fmla="*/ 2876 h 9225"/>
              <a:gd name="T2" fmla="*/ 7865 w 10065"/>
              <a:gd name="T3" fmla="*/ 8963 h 9225"/>
              <a:gd name="T4" fmla="*/ 1589 w 10065"/>
              <a:gd name="T5" fmla="*/ 9225 h 9225"/>
              <a:gd name="T6" fmla="*/ 100 w 10065"/>
              <a:gd name="T7" fmla="*/ 8113 h 9225"/>
              <a:gd name="T8" fmla="*/ 105 w 10065"/>
              <a:gd name="T9" fmla="*/ 7190 h 9225"/>
              <a:gd name="T10" fmla="*/ 111 w 10065"/>
              <a:gd name="T11" fmla="*/ 6838 h 9225"/>
              <a:gd name="T12" fmla="*/ 141 w 10065"/>
              <a:gd name="T13" fmla="*/ 6595 h 9225"/>
              <a:gd name="T14" fmla="*/ 339 w 10065"/>
              <a:gd name="T15" fmla="*/ 6312 h 9225"/>
              <a:gd name="T16" fmla="*/ 789 w 10065"/>
              <a:gd name="T17" fmla="*/ 5212 h 9225"/>
              <a:gd name="T18" fmla="*/ 789 w 10065"/>
              <a:gd name="T19" fmla="*/ 4865 h 9225"/>
              <a:gd name="T20" fmla="*/ 994 w 10065"/>
              <a:gd name="T21" fmla="*/ 4560 h 9225"/>
              <a:gd name="T22" fmla="*/ 1396 w 10065"/>
              <a:gd name="T23" fmla="*/ 3467 h 9225"/>
              <a:gd name="T24" fmla="*/ 1384 w 10065"/>
              <a:gd name="T25" fmla="*/ 3107 h 9225"/>
              <a:gd name="T26" fmla="*/ 1649 w 10065"/>
              <a:gd name="T27" fmla="*/ 2788 h 9225"/>
              <a:gd name="T28" fmla="*/ 2069 w 10065"/>
              <a:gd name="T29" fmla="*/ 1701 h 9225"/>
              <a:gd name="T30" fmla="*/ 2039 w 10065"/>
              <a:gd name="T31" fmla="*/ 1390 h 9225"/>
              <a:gd name="T32" fmla="*/ 2201 w 10065"/>
              <a:gd name="T33" fmla="*/ 1143 h 9225"/>
              <a:gd name="T34" fmla="*/ 2403 w 10065"/>
              <a:gd name="T35" fmla="*/ 833 h 9225"/>
              <a:gd name="T36" fmla="*/ 2589 w 10065"/>
              <a:gd name="T37" fmla="*/ 407 h 9225"/>
              <a:gd name="T38" fmla="*/ 2865 w 10065"/>
              <a:gd name="T39" fmla="*/ 73 h 9225"/>
              <a:gd name="T40" fmla="*/ 3366 w 10065"/>
              <a:gd name="T41" fmla="*/ 36 h 9225"/>
              <a:gd name="T42" fmla="*/ 3666 w 10065"/>
              <a:gd name="T43" fmla="*/ 0 h 9225"/>
              <a:gd name="T44" fmla="*/ 8922 w 10065"/>
              <a:gd name="T45" fmla="*/ 336 h 9225"/>
              <a:gd name="T46" fmla="*/ 7384 w 10065"/>
              <a:gd name="T47" fmla="*/ 6558 h 9225"/>
              <a:gd name="T48" fmla="*/ 6183 w 10065"/>
              <a:gd name="T49" fmla="*/ 7688 h 9225"/>
              <a:gd name="T50" fmla="*/ 734 w 10065"/>
              <a:gd name="T51" fmla="*/ 7778 h 9225"/>
              <a:gd name="T52" fmla="*/ 1593 w 10065"/>
              <a:gd name="T53" fmla="*/ 8456 h 9225"/>
              <a:gd name="T54" fmla="*/ 7473 w 10065"/>
              <a:gd name="T55" fmla="*/ 8362 h 9225"/>
              <a:gd name="T56" fmla="*/ 9484 w 10065"/>
              <a:gd name="T57" fmla="*/ 2186 h 9225"/>
              <a:gd name="T58" fmla="*/ 9869 w 10065"/>
              <a:gd name="T59" fmla="*/ 2102 h 9225"/>
              <a:gd name="T60" fmla="*/ 2994 w 10065"/>
              <a:gd name="T61" fmla="*/ 3787 h 9225"/>
              <a:gd name="T62" fmla="*/ 6765 w 10065"/>
              <a:gd name="T63" fmla="*/ 3843 h 9225"/>
              <a:gd name="T64" fmla="*/ 7017 w 10065"/>
              <a:gd name="T65" fmla="*/ 3652 h 9225"/>
              <a:gd name="T66" fmla="*/ 7130 w 10065"/>
              <a:gd name="T67" fmla="*/ 3133 h 9225"/>
              <a:gd name="T68" fmla="*/ 3359 w 10065"/>
              <a:gd name="T69" fmla="*/ 3077 h 9225"/>
              <a:gd name="T70" fmla="*/ 3108 w 10065"/>
              <a:gd name="T71" fmla="*/ 3268 h 9225"/>
              <a:gd name="T72" fmla="*/ 3479 w 10065"/>
              <a:gd name="T73" fmla="*/ 2113 h 9225"/>
              <a:gd name="T74" fmla="*/ 3612 w 10065"/>
              <a:gd name="T75" fmla="*/ 2305 h 9225"/>
              <a:gd name="T76" fmla="*/ 7415 w 10065"/>
              <a:gd name="T77" fmla="*/ 2248 h 9225"/>
              <a:gd name="T78" fmla="*/ 7640 w 10065"/>
              <a:gd name="T79" fmla="*/ 1730 h 9225"/>
              <a:gd name="T80" fmla="*/ 7508 w 10065"/>
              <a:gd name="T81" fmla="*/ 1538 h 9225"/>
              <a:gd name="T82" fmla="*/ 3705 w 10065"/>
              <a:gd name="T83" fmla="*/ 1595 h 9225"/>
              <a:gd name="T84" fmla="*/ 3479 w 10065"/>
              <a:gd name="T85" fmla="*/ 2113 h 9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65" h="9225">
                <a:moveTo>
                  <a:pt x="9869" y="2102"/>
                </a:moveTo>
                <a:cubicBezTo>
                  <a:pt x="10029" y="2331"/>
                  <a:pt x="10065" y="2588"/>
                  <a:pt x="9978" y="2876"/>
                </a:cubicBezTo>
                <a:lnTo>
                  <a:pt x="8325" y="8318"/>
                </a:lnTo>
                <a:cubicBezTo>
                  <a:pt x="8249" y="8575"/>
                  <a:pt x="8095" y="8790"/>
                  <a:pt x="7865" y="8963"/>
                </a:cubicBezTo>
                <a:cubicBezTo>
                  <a:pt x="7637" y="9137"/>
                  <a:pt x="7392" y="9225"/>
                  <a:pt x="7130" y="9225"/>
                </a:cubicBezTo>
                <a:lnTo>
                  <a:pt x="1589" y="9225"/>
                </a:lnTo>
                <a:cubicBezTo>
                  <a:pt x="1280" y="9225"/>
                  <a:pt x="984" y="9117"/>
                  <a:pt x="698" y="8903"/>
                </a:cubicBezTo>
                <a:cubicBezTo>
                  <a:pt x="411" y="8688"/>
                  <a:pt x="213" y="8426"/>
                  <a:pt x="100" y="8113"/>
                </a:cubicBezTo>
                <a:cubicBezTo>
                  <a:pt x="4" y="7846"/>
                  <a:pt x="0" y="7591"/>
                  <a:pt x="88" y="7351"/>
                </a:cubicBezTo>
                <a:cubicBezTo>
                  <a:pt x="88" y="7335"/>
                  <a:pt x="94" y="7281"/>
                  <a:pt x="105" y="7190"/>
                </a:cubicBezTo>
                <a:cubicBezTo>
                  <a:pt x="118" y="7097"/>
                  <a:pt x="125" y="7024"/>
                  <a:pt x="129" y="6967"/>
                </a:cubicBezTo>
                <a:cubicBezTo>
                  <a:pt x="133" y="6936"/>
                  <a:pt x="126" y="6892"/>
                  <a:pt x="111" y="6838"/>
                </a:cubicBezTo>
                <a:cubicBezTo>
                  <a:pt x="95" y="6785"/>
                  <a:pt x="90" y="6745"/>
                  <a:pt x="94" y="6721"/>
                </a:cubicBezTo>
                <a:cubicBezTo>
                  <a:pt x="101" y="6677"/>
                  <a:pt x="118" y="6635"/>
                  <a:pt x="141" y="6595"/>
                </a:cubicBezTo>
                <a:cubicBezTo>
                  <a:pt x="165" y="6555"/>
                  <a:pt x="198" y="6507"/>
                  <a:pt x="240" y="6453"/>
                </a:cubicBezTo>
                <a:cubicBezTo>
                  <a:pt x="282" y="6400"/>
                  <a:pt x="315" y="6352"/>
                  <a:pt x="339" y="6312"/>
                </a:cubicBezTo>
                <a:cubicBezTo>
                  <a:pt x="432" y="6161"/>
                  <a:pt x="521" y="5977"/>
                  <a:pt x="609" y="5762"/>
                </a:cubicBezTo>
                <a:cubicBezTo>
                  <a:pt x="697" y="5547"/>
                  <a:pt x="757" y="5365"/>
                  <a:pt x="789" y="5212"/>
                </a:cubicBezTo>
                <a:cubicBezTo>
                  <a:pt x="802" y="5172"/>
                  <a:pt x="802" y="5112"/>
                  <a:pt x="791" y="5032"/>
                </a:cubicBezTo>
                <a:cubicBezTo>
                  <a:pt x="781" y="4952"/>
                  <a:pt x="780" y="4896"/>
                  <a:pt x="789" y="4865"/>
                </a:cubicBezTo>
                <a:cubicBezTo>
                  <a:pt x="802" y="4821"/>
                  <a:pt x="834" y="4765"/>
                  <a:pt x="891" y="4697"/>
                </a:cubicBezTo>
                <a:cubicBezTo>
                  <a:pt x="947" y="4628"/>
                  <a:pt x="981" y="4583"/>
                  <a:pt x="994" y="4560"/>
                </a:cubicBezTo>
                <a:cubicBezTo>
                  <a:pt x="1079" y="4416"/>
                  <a:pt x="1161" y="4231"/>
                  <a:pt x="1246" y="4007"/>
                </a:cubicBezTo>
                <a:cubicBezTo>
                  <a:pt x="1331" y="3783"/>
                  <a:pt x="1380" y="3603"/>
                  <a:pt x="1396" y="3467"/>
                </a:cubicBezTo>
                <a:cubicBezTo>
                  <a:pt x="1400" y="3431"/>
                  <a:pt x="1395" y="3367"/>
                  <a:pt x="1381" y="3275"/>
                </a:cubicBezTo>
                <a:cubicBezTo>
                  <a:pt x="1368" y="3182"/>
                  <a:pt x="1369" y="3127"/>
                  <a:pt x="1384" y="3107"/>
                </a:cubicBezTo>
                <a:cubicBezTo>
                  <a:pt x="1400" y="3056"/>
                  <a:pt x="1445" y="2993"/>
                  <a:pt x="1516" y="2923"/>
                </a:cubicBezTo>
                <a:cubicBezTo>
                  <a:pt x="1589" y="2853"/>
                  <a:pt x="1633" y="2808"/>
                  <a:pt x="1649" y="2788"/>
                </a:cubicBezTo>
                <a:cubicBezTo>
                  <a:pt x="1725" y="2685"/>
                  <a:pt x="1810" y="2516"/>
                  <a:pt x="1904" y="2281"/>
                </a:cubicBezTo>
                <a:cubicBezTo>
                  <a:pt x="1998" y="2047"/>
                  <a:pt x="2053" y="1853"/>
                  <a:pt x="2069" y="1701"/>
                </a:cubicBezTo>
                <a:cubicBezTo>
                  <a:pt x="2073" y="1670"/>
                  <a:pt x="2066" y="1617"/>
                  <a:pt x="2051" y="1548"/>
                </a:cubicBezTo>
                <a:cubicBezTo>
                  <a:pt x="2035" y="1478"/>
                  <a:pt x="2031" y="1426"/>
                  <a:pt x="2039" y="1390"/>
                </a:cubicBezTo>
                <a:cubicBezTo>
                  <a:pt x="2046" y="1358"/>
                  <a:pt x="2065" y="1321"/>
                  <a:pt x="2093" y="1281"/>
                </a:cubicBezTo>
                <a:cubicBezTo>
                  <a:pt x="2120" y="1241"/>
                  <a:pt x="2158" y="1195"/>
                  <a:pt x="2201" y="1143"/>
                </a:cubicBezTo>
                <a:cubicBezTo>
                  <a:pt x="2245" y="1092"/>
                  <a:pt x="2280" y="1050"/>
                  <a:pt x="2304" y="1017"/>
                </a:cubicBezTo>
                <a:cubicBezTo>
                  <a:pt x="2335" y="970"/>
                  <a:pt x="2369" y="908"/>
                  <a:pt x="2403" y="833"/>
                </a:cubicBezTo>
                <a:cubicBezTo>
                  <a:pt x="2436" y="758"/>
                  <a:pt x="2468" y="690"/>
                  <a:pt x="2493" y="623"/>
                </a:cubicBezTo>
                <a:cubicBezTo>
                  <a:pt x="2519" y="557"/>
                  <a:pt x="2550" y="486"/>
                  <a:pt x="2589" y="407"/>
                </a:cubicBezTo>
                <a:cubicBezTo>
                  <a:pt x="2626" y="328"/>
                  <a:pt x="2666" y="266"/>
                  <a:pt x="2706" y="215"/>
                </a:cubicBezTo>
                <a:cubicBezTo>
                  <a:pt x="2746" y="165"/>
                  <a:pt x="2800" y="117"/>
                  <a:pt x="2865" y="73"/>
                </a:cubicBezTo>
                <a:cubicBezTo>
                  <a:pt x="2930" y="30"/>
                  <a:pt x="3003" y="6"/>
                  <a:pt x="3081" y="3"/>
                </a:cubicBezTo>
                <a:cubicBezTo>
                  <a:pt x="3160" y="1"/>
                  <a:pt x="3254" y="12"/>
                  <a:pt x="3366" y="36"/>
                </a:cubicBezTo>
                <a:lnTo>
                  <a:pt x="3360" y="53"/>
                </a:lnTo>
                <a:cubicBezTo>
                  <a:pt x="3511" y="17"/>
                  <a:pt x="3614" y="0"/>
                  <a:pt x="3666" y="0"/>
                </a:cubicBezTo>
                <a:lnTo>
                  <a:pt x="8237" y="0"/>
                </a:lnTo>
                <a:cubicBezTo>
                  <a:pt x="8533" y="0"/>
                  <a:pt x="8760" y="112"/>
                  <a:pt x="8922" y="336"/>
                </a:cubicBezTo>
                <a:cubicBezTo>
                  <a:pt x="9081" y="561"/>
                  <a:pt x="9118" y="821"/>
                  <a:pt x="9030" y="1116"/>
                </a:cubicBezTo>
                <a:lnTo>
                  <a:pt x="7384" y="6558"/>
                </a:lnTo>
                <a:cubicBezTo>
                  <a:pt x="7240" y="7035"/>
                  <a:pt x="7098" y="7341"/>
                  <a:pt x="6954" y="7481"/>
                </a:cubicBezTo>
                <a:cubicBezTo>
                  <a:pt x="6812" y="7618"/>
                  <a:pt x="6555" y="7688"/>
                  <a:pt x="6183" y="7688"/>
                </a:cubicBezTo>
                <a:lnTo>
                  <a:pt x="963" y="7688"/>
                </a:lnTo>
                <a:cubicBezTo>
                  <a:pt x="854" y="7688"/>
                  <a:pt x="778" y="7718"/>
                  <a:pt x="734" y="7778"/>
                </a:cubicBezTo>
                <a:cubicBezTo>
                  <a:pt x="690" y="7843"/>
                  <a:pt x="689" y="7928"/>
                  <a:pt x="728" y="8036"/>
                </a:cubicBezTo>
                <a:cubicBezTo>
                  <a:pt x="824" y="8316"/>
                  <a:pt x="1111" y="8456"/>
                  <a:pt x="1593" y="8456"/>
                </a:cubicBezTo>
                <a:lnTo>
                  <a:pt x="7137" y="8456"/>
                </a:lnTo>
                <a:cubicBezTo>
                  <a:pt x="7253" y="8456"/>
                  <a:pt x="7365" y="8425"/>
                  <a:pt x="7473" y="8362"/>
                </a:cubicBezTo>
                <a:cubicBezTo>
                  <a:pt x="7582" y="8300"/>
                  <a:pt x="7650" y="8217"/>
                  <a:pt x="7683" y="8113"/>
                </a:cubicBezTo>
                <a:lnTo>
                  <a:pt x="9484" y="2186"/>
                </a:lnTo>
                <a:cubicBezTo>
                  <a:pt x="9512" y="2097"/>
                  <a:pt x="9522" y="1983"/>
                  <a:pt x="9514" y="1843"/>
                </a:cubicBezTo>
                <a:cubicBezTo>
                  <a:pt x="9667" y="1905"/>
                  <a:pt x="9785" y="1990"/>
                  <a:pt x="9869" y="2102"/>
                </a:cubicBezTo>
                <a:close/>
                <a:moveTo>
                  <a:pt x="2982" y="3652"/>
                </a:moveTo>
                <a:cubicBezTo>
                  <a:pt x="2965" y="3703"/>
                  <a:pt x="2969" y="3750"/>
                  <a:pt x="2994" y="3787"/>
                </a:cubicBezTo>
                <a:cubicBezTo>
                  <a:pt x="3018" y="3825"/>
                  <a:pt x="3059" y="3843"/>
                  <a:pt x="3114" y="3843"/>
                </a:cubicBezTo>
                <a:lnTo>
                  <a:pt x="6765" y="3843"/>
                </a:lnTo>
                <a:cubicBezTo>
                  <a:pt x="6817" y="3843"/>
                  <a:pt x="6869" y="3825"/>
                  <a:pt x="6918" y="3787"/>
                </a:cubicBezTo>
                <a:cubicBezTo>
                  <a:pt x="6968" y="3750"/>
                  <a:pt x="7002" y="3703"/>
                  <a:pt x="7017" y="3652"/>
                </a:cubicBezTo>
                <a:lnTo>
                  <a:pt x="7143" y="3268"/>
                </a:lnTo>
                <a:cubicBezTo>
                  <a:pt x="7159" y="3217"/>
                  <a:pt x="7155" y="3171"/>
                  <a:pt x="7130" y="3133"/>
                </a:cubicBezTo>
                <a:cubicBezTo>
                  <a:pt x="7107" y="3096"/>
                  <a:pt x="7065" y="3077"/>
                  <a:pt x="7010" y="3077"/>
                </a:cubicBezTo>
                <a:lnTo>
                  <a:pt x="3359" y="3077"/>
                </a:lnTo>
                <a:cubicBezTo>
                  <a:pt x="3308" y="3077"/>
                  <a:pt x="3255" y="3096"/>
                  <a:pt x="3207" y="3133"/>
                </a:cubicBezTo>
                <a:cubicBezTo>
                  <a:pt x="3157" y="3171"/>
                  <a:pt x="3123" y="3217"/>
                  <a:pt x="3108" y="3268"/>
                </a:cubicBezTo>
                <a:lnTo>
                  <a:pt x="2982" y="3652"/>
                </a:lnTo>
                <a:close/>
                <a:moveTo>
                  <a:pt x="3479" y="2113"/>
                </a:moveTo>
                <a:cubicBezTo>
                  <a:pt x="3463" y="2165"/>
                  <a:pt x="3467" y="2211"/>
                  <a:pt x="3492" y="2248"/>
                </a:cubicBezTo>
                <a:cubicBezTo>
                  <a:pt x="3515" y="2286"/>
                  <a:pt x="3557" y="2305"/>
                  <a:pt x="3612" y="2305"/>
                </a:cubicBezTo>
                <a:lnTo>
                  <a:pt x="7263" y="2305"/>
                </a:lnTo>
                <a:cubicBezTo>
                  <a:pt x="7314" y="2305"/>
                  <a:pt x="7367" y="2286"/>
                  <a:pt x="7415" y="2248"/>
                </a:cubicBezTo>
                <a:cubicBezTo>
                  <a:pt x="7465" y="2211"/>
                  <a:pt x="7499" y="2165"/>
                  <a:pt x="7514" y="2113"/>
                </a:cubicBezTo>
                <a:lnTo>
                  <a:pt x="7640" y="1730"/>
                </a:lnTo>
                <a:cubicBezTo>
                  <a:pt x="7657" y="1678"/>
                  <a:pt x="7653" y="1632"/>
                  <a:pt x="7628" y="1595"/>
                </a:cubicBezTo>
                <a:cubicBezTo>
                  <a:pt x="7604" y="1557"/>
                  <a:pt x="7563" y="1538"/>
                  <a:pt x="7508" y="1538"/>
                </a:cubicBezTo>
                <a:lnTo>
                  <a:pt x="3858" y="1538"/>
                </a:lnTo>
                <a:cubicBezTo>
                  <a:pt x="3807" y="1538"/>
                  <a:pt x="3754" y="1557"/>
                  <a:pt x="3705" y="1595"/>
                </a:cubicBezTo>
                <a:cubicBezTo>
                  <a:pt x="3655" y="1632"/>
                  <a:pt x="3622" y="1678"/>
                  <a:pt x="3607" y="1730"/>
                </a:cubicBezTo>
                <a:lnTo>
                  <a:pt x="3479" y="2113"/>
                </a:lnTo>
                <a:close/>
              </a:path>
            </a:pathLst>
          </a:custGeom>
          <a:solidFill>
            <a:srgbClr val="3C5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 name="文本框 1"/>
          <p:cNvSpPr txBox="1"/>
          <p:nvPr/>
        </p:nvSpPr>
        <p:spPr>
          <a:xfrm>
            <a:off x="737235" y="1581150"/>
            <a:ext cx="3793490" cy="1568450"/>
          </a:xfrm>
          <a:prstGeom prst="rect">
            <a:avLst/>
          </a:prstGeom>
          <a:noFill/>
        </p:spPr>
        <p:txBody>
          <a:bodyPr wrap="square" rtlCol="0" anchor="t">
            <a:spAutoFit/>
          </a:bodyPr>
          <a:lstStyle/>
          <a:p>
            <a:r>
              <a:rPr lang="en-US" altLang="zh-CN" sz="9600" b="1" dirty="0">
                <a:solidFill>
                  <a:srgbClr val="3C5A9C"/>
                </a:solidFill>
                <a:effectLst/>
                <a:cs typeface="+mn-ea"/>
                <a:sym typeface="+mn-lt"/>
              </a:rPr>
              <a:t>03</a:t>
            </a:r>
          </a:p>
        </p:txBody>
      </p:sp>
      <p:sp>
        <p:nvSpPr>
          <p:cNvPr id="5" name="文本框 4">
            <a:extLst>
              <a:ext uri="{FF2B5EF4-FFF2-40B4-BE49-F238E27FC236}">
                <a16:creationId xmlns:a16="http://schemas.microsoft.com/office/drawing/2014/main" id="{A3FD6E0E-98F6-55EB-E012-789D7534859D}"/>
              </a:ext>
            </a:extLst>
          </p:cNvPr>
          <p:cNvSpPr txBox="1"/>
          <p:nvPr/>
        </p:nvSpPr>
        <p:spPr>
          <a:xfrm>
            <a:off x="737235" y="3429000"/>
            <a:ext cx="4541118" cy="954107"/>
          </a:xfrm>
          <a:prstGeom prst="rect">
            <a:avLst/>
          </a:prstGeom>
          <a:noFill/>
        </p:spPr>
        <p:txBody>
          <a:bodyPr wrap="square" rtlCol="0">
            <a:spAutoFit/>
          </a:bodyPr>
          <a:lstStyle/>
          <a:p>
            <a:r>
              <a:rPr lang="zh-CN" altLang="en-US" sz="2800" dirty="0"/>
              <a:t>如何去理解我们所开发的第一个</a:t>
            </a:r>
            <a:r>
              <a:rPr lang="en-US" altLang="zh-CN" sz="2800" dirty="0"/>
              <a:t>C</a:t>
            </a:r>
            <a:r>
              <a:rPr lang="zh-CN" altLang="en-US" sz="2800" dirty="0"/>
              <a:t>语言程序？</a:t>
            </a:r>
          </a:p>
        </p:txBody>
      </p:sp>
    </p:spTree>
    <p:extLst>
      <p:ext uri="{BB962C8B-B14F-4D97-AF65-F5344CB8AC3E}">
        <p14:creationId xmlns:p14="http://schemas.microsoft.com/office/powerpoint/2010/main" val="2884907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AAC55CB-6451-DAEE-A22F-3B5F998B0BDB}"/>
              </a:ext>
            </a:extLst>
          </p:cNvPr>
          <p:cNvPicPr>
            <a:picLocks noChangeAspect="1"/>
          </p:cNvPicPr>
          <p:nvPr/>
        </p:nvPicPr>
        <p:blipFill>
          <a:blip r:embed="rId2"/>
          <a:stretch>
            <a:fillRect/>
          </a:stretch>
        </p:blipFill>
        <p:spPr>
          <a:xfrm>
            <a:off x="609209" y="174172"/>
            <a:ext cx="9506920" cy="3090677"/>
          </a:xfrm>
          <a:prstGeom prst="rect">
            <a:avLst/>
          </a:prstGeom>
        </p:spPr>
      </p:pic>
      <p:sp>
        <p:nvSpPr>
          <p:cNvPr id="5" name="文本框 4">
            <a:extLst>
              <a:ext uri="{FF2B5EF4-FFF2-40B4-BE49-F238E27FC236}">
                <a16:creationId xmlns:a16="http://schemas.microsoft.com/office/drawing/2014/main" id="{5E5FDEB5-743F-27D5-1852-D11D65B8EA81}"/>
              </a:ext>
            </a:extLst>
          </p:cNvPr>
          <p:cNvSpPr txBox="1"/>
          <p:nvPr/>
        </p:nvSpPr>
        <p:spPr>
          <a:xfrm>
            <a:off x="152400" y="3440751"/>
            <a:ext cx="5519057" cy="2862322"/>
          </a:xfrm>
          <a:prstGeom prst="rect">
            <a:avLst/>
          </a:prstGeom>
          <a:noFill/>
        </p:spPr>
        <p:txBody>
          <a:bodyPr wrap="square">
            <a:spAutoFit/>
          </a:bodyPr>
          <a:lstStyle/>
          <a:p>
            <a:r>
              <a:rPr lang="zh-CN" altLang="en-US" dirty="0"/>
              <a:t>我们可以逐行分析这个程序：</a:t>
            </a:r>
            <a:endParaRPr lang="en-US" altLang="zh-CN" dirty="0"/>
          </a:p>
          <a:p>
            <a:r>
              <a:rPr lang="zh-CN" altLang="en-US" b="1" dirty="0">
                <a:solidFill>
                  <a:srgbClr val="FF0000"/>
                </a:solidFill>
              </a:rPr>
              <a:t>（</a:t>
            </a:r>
            <a:r>
              <a:rPr lang="en-US" altLang="zh-CN" b="1" dirty="0">
                <a:solidFill>
                  <a:srgbClr val="FF0000"/>
                </a:solidFill>
              </a:rPr>
              <a:t>1</a:t>
            </a:r>
            <a:r>
              <a:rPr lang="zh-CN" altLang="en-US" b="1" dirty="0">
                <a:solidFill>
                  <a:srgbClr val="FF0000"/>
                </a:solidFill>
              </a:rPr>
              <a:t>）</a:t>
            </a:r>
            <a:r>
              <a:rPr lang="en-US" altLang="zh-CN" b="1" dirty="0">
                <a:solidFill>
                  <a:srgbClr val="FF0000"/>
                </a:solidFill>
              </a:rPr>
              <a:t>#include &lt;</a:t>
            </a:r>
            <a:r>
              <a:rPr lang="en-US" altLang="zh-CN" b="1" dirty="0" err="1">
                <a:solidFill>
                  <a:srgbClr val="FF0000"/>
                </a:solidFill>
              </a:rPr>
              <a:t>stdio.h</a:t>
            </a:r>
            <a:r>
              <a:rPr lang="en-US" altLang="zh-CN" b="1" dirty="0">
                <a:solidFill>
                  <a:srgbClr val="FF0000"/>
                </a:solidFill>
              </a:rPr>
              <a:t>&gt;</a:t>
            </a:r>
          </a:p>
          <a:p>
            <a:r>
              <a:rPr lang="zh-CN" altLang="en-US" dirty="0"/>
              <a:t>这行代码是一个预处理指令，用于包含标准输入输出库</a:t>
            </a:r>
            <a:r>
              <a:rPr lang="en-US" altLang="zh-CN" dirty="0" err="1"/>
              <a:t>stdio.h</a:t>
            </a:r>
            <a:r>
              <a:rPr lang="zh-CN" altLang="en-US" dirty="0"/>
              <a:t>。这个库包含了输入输出函数的声明，比如</a:t>
            </a:r>
            <a:r>
              <a:rPr lang="en-US" altLang="zh-CN" dirty="0" err="1"/>
              <a:t>printf</a:t>
            </a:r>
            <a:r>
              <a:rPr lang="zh-CN" altLang="en-US" dirty="0"/>
              <a:t>函数。</a:t>
            </a:r>
            <a:endParaRPr lang="en-US" altLang="zh-CN" dirty="0"/>
          </a:p>
          <a:p>
            <a:endParaRPr lang="en-US" altLang="zh-CN" b="1" dirty="0"/>
          </a:p>
          <a:p>
            <a:r>
              <a:rPr lang="zh-CN" altLang="en-US" b="1" dirty="0">
                <a:solidFill>
                  <a:srgbClr val="FF0000"/>
                </a:solidFill>
              </a:rPr>
              <a:t>（</a:t>
            </a:r>
            <a:r>
              <a:rPr lang="en-US" altLang="zh-CN" b="1" dirty="0">
                <a:solidFill>
                  <a:srgbClr val="FF0000"/>
                </a:solidFill>
              </a:rPr>
              <a:t>2</a:t>
            </a:r>
            <a:r>
              <a:rPr lang="zh-CN" altLang="en-US" b="1" dirty="0">
                <a:solidFill>
                  <a:srgbClr val="FF0000"/>
                </a:solidFill>
              </a:rPr>
              <a:t>）</a:t>
            </a:r>
            <a:r>
              <a:rPr lang="en-US" altLang="zh-CN" b="1" dirty="0">
                <a:solidFill>
                  <a:srgbClr val="FF0000"/>
                </a:solidFill>
              </a:rPr>
              <a:t>int main()</a:t>
            </a:r>
          </a:p>
          <a:p>
            <a:r>
              <a:rPr lang="zh-CN" altLang="en-US" dirty="0"/>
              <a:t>这是程序的主函数。每个</a:t>
            </a:r>
            <a:r>
              <a:rPr lang="en-US" altLang="zh-CN" dirty="0"/>
              <a:t>C</a:t>
            </a:r>
            <a:r>
              <a:rPr lang="zh-CN" altLang="en-US" dirty="0"/>
              <a:t>程序都必须有一个</a:t>
            </a:r>
            <a:r>
              <a:rPr lang="en-US" altLang="zh-CN" dirty="0"/>
              <a:t>main</a:t>
            </a:r>
            <a:r>
              <a:rPr lang="zh-CN" altLang="en-US" dirty="0"/>
              <a:t>函数，它是程序的入口点。当程序运行时，执行从</a:t>
            </a:r>
            <a:r>
              <a:rPr lang="en-US" altLang="zh-CN" dirty="0"/>
              <a:t>main</a:t>
            </a:r>
            <a:r>
              <a:rPr lang="zh-CN" altLang="en-US" dirty="0"/>
              <a:t>函数开始。</a:t>
            </a:r>
          </a:p>
        </p:txBody>
      </p:sp>
      <p:sp>
        <p:nvSpPr>
          <p:cNvPr id="10" name="文本框 9">
            <a:extLst>
              <a:ext uri="{FF2B5EF4-FFF2-40B4-BE49-F238E27FC236}">
                <a16:creationId xmlns:a16="http://schemas.microsoft.com/office/drawing/2014/main" id="{54AB594D-957B-4919-1E56-3D87F1819795}"/>
              </a:ext>
            </a:extLst>
          </p:cNvPr>
          <p:cNvSpPr txBox="1"/>
          <p:nvPr/>
        </p:nvSpPr>
        <p:spPr>
          <a:xfrm>
            <a:off x="6063734" y="2467767"/>
            <a:ext cx="5334391" cy="3693319"/>
          </a:xfrm>
          <a:prstGeom prst="rect">
            <a:avLst/>
          </a:prstGeom>
          <a:noFill/>
        </p:spPr>
        <p:txBody>
          <a:bodyPr wrap="square">
            <a:spAutoFit/>
          </a:bodyPr>
          <a:lstStyle/>
          <a:p>
            <a:r>
              <a:rPr lang="zh-CN" altLang="en-US" b="1" dirty="0">
                <a:solidFill>
                  <a:srgbClr val="FF0000"/>
                </a:solidFill>
              </a:rPr>
              <a:t>（</a:t>
            </a:r>
            <a:r>
              <a:rPr lang="en-US" altLang="zh-CN" b="1" dirty="0">
                <a:solidFill>
                  <a:srgbClr val="FF0000"/>
                </a:solidFill>
              </a:rPr>
              <a:t>3</a:t>
            </a:r>
            <a:r>
              <a:rPr lang="zh-CN" altLang="en-US" b="1" dirty="0">
                <a:solidFill>
                  <a:srgbClr val="FF0000"/>
                </a:solidFill>
              </a:rPr>
              <a:t>）</a:t>
            </a:r>
            <a:r>
              <a:rPr lang="en-US" altLang="zh-CN" b="1" dirty="0">
                <a:solidFill>
                  <a:srgbClr val="FF0000"/>
                </a:solidFill>
              </a:rPr>
              <a:t>. { ... }</a:t>
            </a:r>
          </a:p>
          <a:p>
            <a:r>
              <a:rPr lang="zh-CN" altLang="en-US" dirty="0"/>
              <a:t>花括号 </a:t>
            </a:r>
            <a:r>
              <a:rPr lang="en-US" altLang="zh-CN" dirty="0"/>
              <a:t>{} </a:t>
            </a:r>
            <a:r>
              <a:rPr lang="zh-CN" altLang="en-US" dirty="0"/>
              <a:t>用于定义一个代码块。在这里，它们包含了</a:t>
            </a:r>
            <a:r>
              <a:rPr lang="en-US" altLang="zh-CN" dirty="0"/>
              <a:t>main</a:t>
            </a:r>
            <a:r>
              <a:rPr lang="zh-CN" altLang="en-US" dirty="0"/>
              <a:t>函数的所有代码。</a:t>
            </a:r>
            <a:endParaRPr lang="en-US" altLang="zh-CN" dirty="0"/>
          </a:p>
          <a:p>
            <a:endParaRPr lang="en-US" altLang="zh-CN" dirty="0"/>
          </a:p>
          <a:p>
            <a:r>
              <a:rPr lang="zh-CN" altLang="en-US" b="1" dirty="0">
                <a:solidFill>
                  <a:srgbClr val="FF0000"/>
                </a:solidFill>
              </a:rPr>
              <a:t>（</a:t>
            </a:r>
            <a:r>
              <a:rPr lang="en-US" altLang="zh-CN" b="1" dirty="0">
                <a:solidFill>
                  <a:srgbClr val="FF0000"/>
                </a:solidFill>
              </a:rPr>
              <a:t>4</a:t>
            </a:r>
            <a:r>
              <a:rPr lang="zh-CN" altLang="en-US" b="1" dirty="0">
                <a:solidFill>
                  <a:srgbClr val="FF0000"/>
                </a:solidFill>
              </a:rPr>
              <a:t>）</a:t>
            </a:r>
            <a:r>
              <a:rPr lang="en-US" altLang="zh-CN" b="1" dirty="0">
                <a:solidFill>
                  <a:srgbClr val="FF0000"/>
                </a:solidFill>
              </a:rPr>
              <a:t>. </a:t>
            </a:r>
            <a:r>
              <a:rPr lang="en-US" altLang="zh-CN" b="1" dirty="0" err="1">
                <a:solidFill>
                  <a:srgbClr val="FF0000"/>
                </a:solidFill>
              </a:rPr>
              <a:t>printf</a:t>
            </a:r>
            <a:r>
              <a:rPr lang="en-US" altLang="zh-CN" b="1" dirty="0">
                <a:solidFill>
                  <a:srgbClr val="FF0000"/>
                </a:solidFill>
              </a:rPr>
              <a:t>("Hello, World!\n");</a:t>
            </a:r>
          </a:p>
          <a:p>
            <a:r>
              <a:rPr lang="en-US" altLang="zh-CN" dirty="0" err="1"/>
              <a:t>printf</a:t>
            </a:r>
            <a:r>
              <a:rPr lang="en-US" altLang="zh-CN" dirty="0"/>
              <a:t> </a:t>
            </a:r>
            <a:r>
              <a:rPr lang="zh-CN" altLang="en-US" dirty="0"/>
              <a:t>是一个库函数，用于格式化输出。在这里，它打印字符串 </a:t>
            </a:r>
            <a:r>
              <a:rPr lang="en-US" altLang="zh-CN" dirty="0"/>
              <a:t>"Hello, World!" </a:t>
            </a:r>
            <a:r>
              <a:rPr lang="zh-CN" altLang="en-US" dirty="0"/>
              <a:t>到控制台。</a:t>
            </a:r>
            <a:r>
              <a:rPr lang="en-US" altLang="zh-CN" dirty="0"/>
              <a:t>\n </a:t>
            </a:r>
            <a:r>
              <a:rPr lang="zh-CN" altLang="en-US" dirty="0"/>
              <a:t>是一个换行符，它告诉程序在输出 </a:t>
            </a:r>
            <a:r>
              <a:rPr lang="en-US" altLang="zh-CN" dirty="0"/>
              <a:t>"Hello, World!" </a:t>
            </a:r>
            <a:r>
              <a:rPr lang="zh-CN" altLang="en-US" dirty="0"/>
              <a:t>后换行。</a:t>
            </a:r>
            <a:endParaRPr lang="en-US" altLang="zh-CN" dirty="0"/>
          </a:p>
          <a:p>
            <a:endParaRPr lang="en-US" altLang="zh-CN" dirty="0">
              <a:solidFill>
                <a:srgbClr val="FF0000"/>
              </a:solidFill>
            </a:endParaRPr>
          </a:p>
          <a:p>
            <a:r>
              <a:rPr lang="zh-CN" altLang="en-US" b="1" dirty="0">
                <a:solidFill>
                  <a:srgbClr val="FF0000"/>
                </a:solidFill>
              </a:rPr>
              <a:t>（</a:t>
            </a:r>
            <a:r>
              <a:rPr lang="en-US" altLang="zh-CN" b="1" dirty="0">
                <a:solidFill>
                  <a:srgbClr val="FF0000"/>
                </a:solidFill>
              </a:rPr>
              <a:t>5</a:t>
            </a:r>
            <a:r>
              <a:rPr lang="zh-CN" altLang="en-US" b="1" dirty="0">
                <a:solidFill>
                  <a:srgbClr val="FF0000"/>
                </a:solidFill>
              </a:rPr>
              <a:t>）</a:t>
            </a:r>
            <a:r>
              <a:rPr lang="en-US" altLang="zh-CN" b="1" dirty="0">
                <a:solidFill>
                  <a:srgbClr val="FF0000"/>
                </a:solidFill>
              </a:rPr>
              <a:t>. return 0;</a:t>
            </a:r>
          </a:p>
          <a:p>
            <a:r>
              <a:rPr lang="en-US" altLang="zh-CN" dirty="0"/>
              <a:t>return </a:t>
            </a:r>
            <a:r>
              <a:rPr lang="zh-CN" altLang="en-US" dirty="0"/>
              <a:t>语句终止</a:t>
            </a:r>
            <a:r>
              <a:rPr lang="en-US" altLang="zh-CN" dirty="0"/>
              <a:t>main</a:t>
            </a:r>
            <a:r>
              <a:rPr lang="zh-CN" altLang="en-US" dirty="0"/>
              <a:t>函数，并返回一个整数值给调用进程。</a:t>
            </a:r>
            <a:r>
              <a:rPr lang="en-US" altLang="zh-CN" dirty="0"/>
              <a:t>0 </a:t>
            </a:r>
            <a:r>
              <a:rPr lang="zh-CN" altLang="en-US" dirty="0"/>
              <a:t>通常表示程序成功结束。</a:t>
            </a:r>
          </a:p>
        </p:txBody>
      </p:sp>
    </p:spTree>
    <p:extLst>
      <p:ext uri="{BB962C8B-B14F-4D97-AF65-F5344CB8AC3E}">
        <p14:creationId xmlns:p14="http://schemas.microsoft.com/office/powerpoint/2010/main" val="21660405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椭圆 56"/>
          <p:cNvSpPr/>
          <p:nvPr/>
        </p:nvSpPr>
        <p:spPr>
          <a:xfrm>
            <a:off x="2236470" y="2260600"/>
            <a:ext cx="7000875" cy="6732905"/>
          </a:xfrm>
          <a:prstGeom prst="ellipse">
            <a:avLst/>
          </a:prstGeom>
          <a:solidFill>
            <a:schemeClr val="accent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678680" y="5551805"/>
            <a:ext cx="3189605" cy="922020"/>
          </a:xfrm>
          <a:prstGeom prst="rect">
            <a:avLst/>
          </a:prstGeom>
          <a:noFill/>
        </p:spPr>
        <p:txBody>
          <a:bodyPr wrap="square" rtlCol="0">
            <a:spAutoFit/>
          </a:bodyPr>
          <a:lstStyle/>
          <a:p>
            <a:pPr algn="ctr" fontAlgn="auto">
              <a:lnSpc>
                <a:spcPct val="150000"/>
              </a:lnSpc>
            </a:pPr>
            <a:r>
              <a:rPr lang="zh-CN" altLang="en-US" b="1" dirty="0">
                <a:solidFill>
                  <a:srgbClr val="3C5A9C"/>
                </a:solidFill>
                <a:effectLst>
                  <a:outerShdw blurRad="38100" dist="25400" dir="5400000" algn="ctr" rotWithShape="0">
                    <a:srgbClr val="6E747A">
                      <a:alpha val="43000"/>
                    </a:srgbClr>
                  </a:outerShdw>
                </a:effectLst>
              </a:rPr>
              <a:t>更多问题请咨询教研老师</a:t>
            </a:r>
          </a:p>
          <a:p>
            <a:pPr algn="ctr" fontAlgn="auto">
              <a:lnSpc>
                <a:spcPct val="150000"/>
              </a:lnSpc>
            </a:pPr>
            <a:endParaRPr lang="zh-CN" altLang="en-US" b="1" dirty="0">
              <a:solidFill>
                <a:srgbClr val="3C5A9C"/>
              </a:solidFill>
              <a:effectLst>
                <a:outerShdw blurRad="38100" dist="25400" dir="5400000" algn="ctr" rotWithShape="0">
                  <a:srgbClr val="6E747A">
                    <a:alpha val="43000"/>
                  </a:srgbClr>
                </a:outerShdw>
              </a:effectLst>
            </a:endParaRPr>
          </a:p>
        </p:txBody>
      </p:sp>
      <p:sp>
        <p:nvSpPr>
          <p:cNvPr id="6" name="矩形 5"/>
          <p:cNvSpPr/>
          <p:nvPr/>
        </p:nvSpPr>
        <p:spPr>
          <a:xfrm>
            <a:off x="8839200" y="16510"/>
            <a:ext cx="3283585" cy="13874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60" name="图片 59" descr="8"/>
          <p:cNvPicPr>
            <a:picLocks noChangeAspect="1"/>
          </p:cNvPicPr>
          <p:nvPr>
            <p:custDataLst>
              <p:tags r:id="rId1"/>
            </p:custDataLst>
          </p:nvPr>
        </p:nvPicPr>
        <p:blipFill>
          <a:blip r:embed="rId5"/>
          <a:stretch>
            <a:fillRect/>
          </a:stretch>
        </p:blipFill>
        <p:spPr>
          <a:xfrm>
            <a:off x="9237345" y="4206240"/>
            <a:ext cx="4954270" cy="5267960"/>
          </a:xfrm>
          <a:prstGeom prst="rect">
            <a:avLst/>
          </a:prstGeom>
        </p:spPr>
      </p:pic>
      <p:pic>
        <p:nvPicPr>
          <p:cNvPr id="62" name="图片 61" descr="9999"/>
          <p:cNvPicPr>
            <a:picLocks noChangeAspect="1"/>
          </p:cNvPicPr>
          <p:nvPr>
            <p:custDataLst>
              <p:tags r:id="rId2"/>
            </p:custDataLst>
          </p:nvPr>
        </p:nvPicPr>
        <p:blipFill>
          <a:blip r:embed="rId6"/>
          <a:stretch>
            <a:fillRect/>
          </a:stretch>
        </p:blipFill>
        <p:spPr>
          <a:xfrm>
            <a:off x="5597525" y="2699385"/>
            <a:ext cx="5918835" cy="6294120"/>
          </a:xfrm>
          <a:prstGeom prst="rect">
            <a:avLst/>
          </a:prstGeom>
        </p:spPr>
      </p:pic>
      <p:pic>
        <p:nvPicPr>
          <p:cNvPr id="5" name="图片 4"/>
          <p:cNvPicPr>
            <a:picLocks noChangeAspect="1"/>
          </p:cNvPicPr>
          <p:nvPr>
            <p:custDataLst>
              <p:tags r:id="rId3"/>
            </p:custDataLst>
          </p:nvPr>
        </p:nvPicPr>
        <p:blipFill>
          <a:blip r:embed="rId7"/>
          <a:stretch>
            <a:fillRect/>
          </a:stretch>
        </p:blipFill>
        <p:spPr>
          <a:xfrm>
            <a:off x="4438650" y="2260600"/>
            <a:ext cx="3314700" cy="31115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9" name="文本框 8"/>
          <p:cNvSpPr txBox="1"/>
          <p:nvPr/>
        </p:nvSpPr>
        <p:spPr>
          <a:xfrm flipH="1">
            <a:off x="1157605" y="2550795"/>
            <a:ext cx="5327650" cy="83121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800" b="1" u="none" strike="noStrike" kern="1200" cap="none" spc="0" normalizeH="0" baseline="0" noProof="0">
                <a:ln>
                  <a:noFill/>
                </a:ln>
                <a:solidFill>
                  <a:srgbClr val="3C5A9C"/>
                </a:solidFill>
                <a:effectLst/>
                <a:uLnTx/>
                <a:uFillTx/>
                <a:cs typeface="+mn-ea"/>
                <a:sym typeface="+mn-lt"/>
              </a:rPr>
              <a:t>感谢您的聆听</a:t>
            </a:r>
          </a:p>
        </p:txBody>
      </p:sp>
      <p:grpSp>
        <p:nvGrpSpPr>
          <p:cNvPr id="6" name="组合 5"/>
          <p:cNvGrpSpPr/>
          <p:nvPr/>
        </p:nvGrpSpPr>
        <p:grpSpPr>
          <a:xfrm>
            <a:off x="7924165" y="-1994535"/>
            <a:ext cx="10847070" cy="10847070"/>
            <a:chOff x="8235877" y="-1994691"/>
            <a:chExt cx="10847382" cy="10847382"/>
          </a:xfrm>
        </p:grpSpPr>
        <p:sp>
          <p:nvSpPr>
            <p:cNvPr id="7" name="椭圆 6"/>
            <p:cNvSpPr/>
            <p:nvPr/>
          </p:nvSpPr>
          <p:spPr>
            <a:xfrm>
              <a:off x="8235877" y="-1994691"/>
              <a:ext cx="10847382" cy="10847382"/>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8950408" y="-1280160"/>
              <a:ext cx="9418320" cy="9418320"/>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9409953" y="-820615"/>
              <a:ext cx="8499230" cy="8499230"/>
            </a:xfrm>
            <a:prstGeom prst="ellipse">
              <a:avLst/>
            </a:prstGeom>
            <a:pattFill prst="lgGrid">
              <a:fgClr>
                <a:srgbClr val="3E5CA0"/>
              </a:fgClr>
              <a:bgClr>
                <a:srgbClr val="3C5A9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12" name="图片 11" descr="图片包含 桌子, 小, 手, 黑暗&#10;&#10;描述已自动生成"/>
          <p:cNvPicPr>
            <a:picLocks noChangeAspect="1"/>
          </p:cNvPicPr>
          <p:nvPr/>
        </p:nvPicPr>
        <p:blipFill rotWithShape="1">
          <a:blip r:embed="rId3">
            <a:extLst>
              <a:ext uri="{28A0092B-C50C-407E-A947-70E740481C1C}">
                <a14:useLocalDpi xmlns:a14="http://schemas.microsoft.com/office/drawing/2010/main" val="0"/>
              </a:ext>
            </a:extLst>
          </a:blip>
          <a:srcRect l="39566" t="14821" r="7246" b="5167"/>
          <a:stretch>
            <a:fillRect/>
          </a:stretch>
        </p:blipFill>
        <p:spPr>
          <a:xfrm>
            <a:off x="5159581" y="-147"/>
            <a:ext cx="6611240" cy="7032535"/>
          </a:xfrm>
          <a:prstGeom prst="rect">
            <a:avLst/>
          </a:prstGeom>
        </p:spPr>
      </p:pic>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11"/>
          <p:cNvSpPr>
            <a:spLocks noEditPoints="1"/>
          </p:cNvSpPr>
          <p:nvPr/>
        </p:nvSpPr>
        <p:spPr bwMode="auto">
          <a:xfrm>
            <a:off x="855028" y="5514340"/>
            <a:ext cx="417512" cy="417513"/>
          </a:xfrm>
          <a:custGeom>
            <a:avLst/>
            <a:gdLst/>
            <a:ahLst/>
            <a:cxnLst>
              <a:cxn ang="0">
                <a:pos x="263" y="275"/>
              </a:cxn>
              <a:cxn ang="0">
                <a:pos x="234" y="270"/>
              </a:cxn>
              <a:cxn ang="0">
                <a:pos x="172" y="232"/>
              </a:cxn>
              <a:cxn ang="0">
                <a:pos x="121" y="243"/>
              </a:cxn>
              <a:cxn ang="0">
                <a:pos x="98" y="241"/>
              </a:cxn>
              <a:cxn ang="0">
                <a:pos x="63" y="228"/>
              </a:cxn>
              <a:cxn ang="0">
                <a:pos x="36" y="208"/>
              </a:cxn>
              <a:cxn ang="0">
                <a:pos x="15" y="179"/>
              </a:cxn>
              <a:cxn ang="0">
                <a:pos x="2" y="147"/>
              </a:cxn>
              <a:cxn ang="0">
                <a:pos x="0" y="121"/>
              </a:cxn>
              <a:cxn ang="0">
                <a:pos x="5" y="85"/>
              </a:cxn>
              <a:cxn ang="0">
                <a:pos x="22" y="52"/>
              </a:cxn>
              <a:cxn ang="0">
                <a:pos x="45" y="27"/>
              </a:cxn>
              <a:cxn ang="0">
                <a:pos x="74" y="9"/>
              </a:cxn>
              <a:cxn ang="0">
                <a:pos x="111" y="0"/>
              </a:cxn>
              <a:cxn ang="0">
                <a:pos x="134" y="0"/>
              </a:cxn>
              <a:cxn ang="0">
                <a:pos x="170" y="9"/>
              </a:cxn>
              <a:cxn ang="0">
                <a:pos x="199" y="27"/>
              </a:cxn>
              <a:cxn ang="0">
                <a:pos x="223" y="52"/>
              </a:cxn>
              <a:cxn ang="0">
                <a:pos x="239" y="85"/>
              </a:cxn>
              <a:cxn ang="0">
                <a:pos x="245" y="121"/>
              </a:cxn>
              <a:cxn ang="0">
                <a:pos x="239" y="156"/>
              </a:cxn>
              <a:cxn ang="0">
                <a:pos x="272" y="234"/>
              </a:cxn>
              <a:cxn ang="0">
                <a:pos x="279" y="252"/>
              </a:cxn>
              <a:cxn ang="0">
                <a:pos x="272" y="270"/>
              </a:cxn>
              <a:cxn ang="0">
                <a:pos x="105" y="36"/>
              </a:cxn>
              <a:cxn ang="0">
                <a:pos x="60" y="60"/>
              </a:cxn>
              <a:cxn ang="0">
                <a:pos x="36" y="103"/>
              </a:cxn>
              <a:cxn ang="0">
                <a:pos x="36" y="139"/>
              </a:cxn>
              <a:cxn ang="0">
                <a:pos x="60" y="183"/>
              </a:cxn>
              <a:cxn ang="0">
                <a:pos x="105" y="206"/>
              </a:cxn>
              <a:cxn ang="0">
                <a:pos x="140" y="206"/>
              </a:cxn>
              <a:cxn ang="0">
                <a:pos x="183" y="183"/>
              </a:cxn>
              <a:cxn ang="0">
                <a:pos x="208" y="139"/>
              </a:cxn>
              <a:cxn ang="0">
                <a:pos x="208" y="103"/>
              </a:cxn>
              <a:cxn ang="0">
                <a:pos x="183" y="60"/>
              </a:cxn>
              <a:cxn ang="0">
                <a:pos x="140" y="36"/>
              </a:cxn>
              <a:cxn ang="0">
                <a:pos x="158" y="139"/>
              </a:cxn>
              <a:cxn ang="0">
                <a:pos x="80" y="138"/>
              </a:cxn>
              <a:cxn ang="0">
                <a:pos x="71" y="121"/>
              </a:cxn>
              <a:cxn ang="0">
                <a:pos x="74" y="109"/>
              </a:cxn>
              <a:cxn ang="0">
                <a:pos x="158" y="103"/>
              </a:cxn>
              <a:cxn ang="0">
                <a:pos x="170" y="109"/>
              </a:cxn>
              <a:cxn ang="0">
                <a:pos x="174" y="121"/>
              </a:cxn>
              <a:cxn ang="0">
                <a:pos x="163" y="138"/>
              </a:cxn>
            </a:cxnLst>
            <a:rect l="0" t="0" r="r" b="b"/>
            <a:pathLst>
              <a:path w="279" h="277">
                <a:moveTo>
                  <a:pt x="272" y="270"/>
                </a:moveTo>
                <a:lnTo>
                  <a:pt x="272" y="270"/>
                </a:lnTo>
                <a:lnTo>
                  <a:pt x="263" y="275"/>
                </a:lnTo>
                <a:lnTo>
                  <a:pt x="252" y="277"/>
                </a:lnTo>
                <a:lnTo>
                  <a:pt x="243" y="275"/>
                </a:lnTo>
                <a:lnTo>
                  <a:pt x="234" y="270"/>
                </a:lnTo>
                <a:lnTo>
                  <a:pt x="189" y="225"/>
                </a:lnTo>
                <a:lnTo>
                  <a:pt x="189" y="225"/>
                </a:lnTo>
                <a:lnTo>
                  <a:pt x="172" y="232"/>
                </a:lnTo>
                <a:lnTo>
                  <a:pt x="158" y="239"/>
                </a:lnTo>
                <a:lnTo>
                  <a:pt x="140" y="243"/>
                </a:lnTo>
                <a:lnTo>
                  <a:pt x="121" y="243"/>
                </a:lnTo>
                <a:lnTo>
                  <a:pt x="121" y="243"/>
                </a:lnTo>
                <a:lnTo>
                  <a:pt x="111" y="243"/>
                </a:lnTo>
                <a:lnTo>
                  <a:pt x="98" y="241"/>
                </a:lnTo>
                <a:lnTo>
                  <a:pt x="85" y="237"/>
                </a:lnTo>
                <a:lnTo>
                  <a:pt x="74" y="234"/>
                </a:lnTo>
                <a:lnTo>
                  <a:pt x="63" y="228"/>
                </a:lnTo>
                <a:lnTo>
                  <a:pt x="54" y="223"/>
                </a:lnTo>
                <a:lnTo>
                  <a:pt x="45" y="216"/>
                </a:lnTo>
                <a:lnTo>
                  <a:pt x="36" y="208"/>
                </a:lnTo>
                <a:lnTo>
                  <a:pt x="27" y="199"/>
                </a:lnTo>
                <a:lnTo>
                  <a:pt x="22" y="190"/>
                </a:lnTo>
                <a:lnTo>
                  <a:pt x="15" y="179"/>
                </a:lnTo>
                <a:lnTo>
                  <a:pt x="9" y="168"/>
                </a:lnTo>
                <a:lnTo>
                  <a:pt x="5" y="157"/>
                </a:lnTo>
                <a:lnTo>
                  <a:pt x="2" y="147"/>
                </a:lnTo>
                <a:lnTo>
                  <a:pt x="0" y="134"/>
                </a:lnTo>
                <a:lnTo>
                  <a:pt x="0" y="121"/>
                </a:lnTo>
                <a:lnTo>
                  <a:pt x="0" y="121"/>
                </a:lnTo>
                <a:lnTo>
                  <a:pt x="0" y="109"/>
                </a:lnTo>
                <a:lnTo>
                  <a:pt x="2" y="96"/>
                </a:lnTo>
                <a:lnTo>
                  <a:pt x="5" y="85"/>
                </a:lnTo>
                <a:lnTo>
                  <a:pt x="9" y="74"/>
                </a:lnTo>
                <a:lnTo>
                  <a:pt x="15" y="63"/>
                </a:lnTo>
                <a:lnTo>
                  <a:pt x="22" y="52"/>
                </a:lnTo>
                <a:lnTo>
                  <a:pt x="27" y="43"/>
                </a:lnTo>
                <a:lnTo>
                  <a:pt x="36" y="34"/>
                </a:lnTo>
                <a:lnTo>
                  <a:pt x="45" y="27"/>
                </a:lnTo>
                <a:lnTo>
                  <a:pt x="54" y="20"/>
                </a:lnTo>
                <a:lnTo>
                  <a:pt x="63" y="14"/>
                </a:lnTo>
                <a:lnTo>
                  <a:pt x="74" y="9"/>
                </a:lnTo>
                <a:lnTo>
                  <a:pt x="85" y="5"/>
                </a:lnTo>
                <a:lnTo>
                  <a:pt x="98" y="2"/>
                </a:lnTo>
                <a:lnTo>
                  <a:pt x="111" y="0"/>
                </a:lnTo>
                <a:lnTo>
                  <a:pt x="121" y="0"/>
                </a:lnTo>
                <a:lnTo>
                  <a:pt x="121" y="0"/>
                </a:lnTo>
                <a:lnTo>
                  <a:pt x="134" y="0"/>
                </a:lnTo>
                <a:lnTo>
                  <a:pt x="147" y="2"/>
                </a:lnTo>
                <a:lnTo>
                  <a:pt x="158" y="5"/>
                </a:lnTo>
                <a:lnTo>
                  <a:pt x="170" y="9"/>
                </a:lnTo>
                <a:lnTo>
                  <a:pt x="181" y="14"/>
                </a:lnTo>
                <a:lnTo>
                  <a:pt x="190" y="20"/>
                </a:lnTo>
                <a:lnTo>
                  <a:pt x="199" y="27"/>
                </a:lnTo>
                <a:lnTo>
                  <a:pt x="208" y="34"/>
                </a:lnTo>
                <a:lnTo>
                  <a:pt x="216" y="43"/>
                </a:lnTo>
                <a:lnTo>
                  <a:pt x="223" y="52"/>
                </a:lnTo>
                <a:lnTo>
                  <a:pt x="230" y="63"/>
                </a:lnTo>
                <a:lnTo>
                  <a:pt x="236" y="74"/>
                </a:lnTo>
                <a:lnTo>
                  <a:pt x="239" y="85"/>
                </a:lnTo>
                <a:lnTo>
                  <a:pt x="241" y="96"/>
                </a:lnTo>
                <a:lnTo>
                  <a:pt x="243" y="109"/>
                </a:lnTo>
                <a:lnTo>
                  <a:pt x="245" y="121"/>
                </a:lnTo>
                <a:lnTo>
                  <a:pt x="245" y="121"/>
                </a:lnTo>
                <a:lnTo>
                  <a:pt x="243" y="139"/>
                </a:lnTo>
                <a:lnTo>
                  <a:pt x="239" y="156"/>
                </a:lnTo>
                <a:lnTo>
                  <a:pt x="234" y="172"/>
                </a:lnTo>
                <a:lnTo>
                  <a:pt x="225" y="187"/>
                </a:lnTo>
                <a:lnTo>
                  <a:pt x="272" y="234"/>
                </a:lnTo>
                <a:lnTo>
                  <a:pt x="272" y="234"/>
                </a:lnTo>
                <a:lnTo>
                  <a:pt x="277" y="243"/>
                </a:lnTo>
                <a:lnTo>
                  <a:pt x="279" y="252"/>
                </a:lnTo>
                <a:lnTo>
                  <a:pt x="277" y="261"/>
                </a:lnTo>
                <a:lnTo>
                  <a:pt x="272" y="270"/>
                </a:lnTo>
                <a:lnTo>
                  <a:pt x="272" y="270"/>
                </a:lnTo>
                <a:close/>
                <a:moveTo>
                  <a:pt x="121" y="34"/>
                </a:moveTo>
                <a:lnTo>
                  <a:pt x="121" y="34"/>
                </a:lnTo>
                <a:lnTo>
                  <a:pt x="105" y="36"/>
                </a:lnTo>
                <a:lnTo>
                  <a:pt x="89" y="41"/>
                </a:lnTo>
                <a:lnTo>
                  <a:pt x="74" y="49"/>
                </a:lnTo>
                <a:lnTo>
                  <a:pt x="60" y="60"/>
                </a:lnTo>
                <a:lnTo>
                  <a:pt x="51" y="72"/>
                </a:lnTo>
                <a:lnTo>
                  <a:pt x="42" y="87"/>
                </a:lnTo>
                <a:lnTo>
                  <a:pt x="36" y="103"/>
                </a:lnTo>
                <a:lnTo>
                  <a:pt x="34" y="121"/>
                </a:lnTo>
                <a:lnTo>
                  <a:pt x="34" y="121"/>
                </a:lnTo>
                <a:lnTo>
                  <a:pt x="36" y="139"/>
                </a:lnTo>
                <a:lnTo>
                  <a:pt x="42" y="156"/>
                </a:lnTo>
                <a:lnTo>
                  <a:pt x="51" y="170"/>
                </a:lnTo>
                <a:lnTo>
                  <a:pt x="60" y="183"/>
                </a:lnTo>
                <a:lnTo>
                  <a:pt x="74" y="194"/>
                </a:lnTo>
                <a:lnTo>
                  <a:pt x="89" y="201"/>
                </a:lnTo>
                <a:lnTo>
                  <a:pt x="105" y="206"/>
                </a:lnTo>
                <a:lnTo>
                  <a:pt x="121" y="208"/>
                </a:lnTo>
                <a:lnTo>
                  <a:pt x="121" y="208"/>
                </a:lnTo>
                <a:lnTo>
                  <a:pt x="140" y="206"/>
                </a:lnTo>
                <a:lnTo>
                  <a:pt x="156" y="201"/>
                </a:lnTo>
                <a:lnTo>
                  <a:pt x="170" y="194"/>
                </a:lnTo>
                <a:lnTo>
                  <a:pt x="183" y="183"/>
                </a:lnTo>
                <a:lnTo>
                  <a:pt x="194" y="170"/>
                </a:lnTo>
                <a:lnTo>
                  <a:pt x="203" y="156"/>
                </a:lnTo>
                <a:lnTo>
                  <a:pt x="208" y="139"/>
                </a:lnTo>
                <a:lnTo>
                  <a:pt x="210" y="121"/>
                </a:lnTo>
                <a:lnTo>
                  <a:pt x="210" y="121"/>
                </a:lnTo>
                <a:lnTo>
                  <a:pt x="208" y="103"/>
                </a:lnTo>
                <a:lnTo>
                  <a:pt x="203" y="87"/>
                </a:lnTo>
                <a:lnTo>
                  <a:pt x="194" y="72"/>
                </a:lnTo>
                <a:lnTo>
                  <a:pt x="183" y="60"/>
                </a:lnTo>
                <a:lnTo>
                  <a:pt x="170" y="49"/>
                </a:lnTo>
                <a:lnTo>
                  <a:pt x="156" y="41"/>
                </a:lnTo>
                <a:lnTo>
                  <a:pt x="140" y="36"/>
                </a:lnTo>
                <a:lnTo>
                  <a:pt x="121" y="34"/>
                </a:lnTo>
                <a:lnTo>
                  <a:pt x="121" y="34"/>
                </a:lnTo>
                <a:close/>
                <a:moveTo>
                  <a:pt x="158" y="139"/>
                </a:moveTo>
                <a:lnTo>
                  <a:pt x="87" y="139"/>
                </a:lnTo>
                <a:lnTo>
                  <a:pt x="87" y="139"/>
                </a:lnTo>
                <a:lnTo>
                  <a:pt x="80" y="138"/>
                </a:lnTo>
                <a:lnTo>
                  <a:pt x="74" y="134"/>
                </a:lnTo>
                <a:lnTo>
                  <a:pt x="71" y="128"/>
                </a:lnTo>
                <a:lnTo>
                  <a:pt x="71" y="121"/>
                </a:lnTo>
                <a:lnTo>
                  <a:pt x="71" y="121"/>
                </a:lnTo>
                <a:lnTo>
                  <a:pt x="71" y="114"/>
                </a:lnTo>
                <a:lnTo>
                  <a:pt x="74" y="109"/>
                </a:lnTo>
                <a:lnTo>
                  <a:pt x="80" y="105"/>
                </a:lnTo>
                <a:lnTo>
                  <a:pt x="87" y="103"/>
                </a:lnTo>
                <a:lnTo>
                  <a:pt x="158" y="103"/>
                </a:lnTo>
                <a:lnTo>
                  <a:pt x="158" y="103"/>
                </a:lnTo>
                <a:lnTo>
                  <a:pt x="163" y="105"/>
                </a:lnTo>
                <a:lnTo>
                  <a:pt x="170" y="109"/>
                </a:lnTo>
                <a:lnTo>
                  <a:pt x="174" y="114"/>
                </a:lnTo>
                <a:lnTo>
                  <a:pt x="174" y="121"/>
                </a:lnTo>
                <a:lnTo>
                  <a:pt x="174" y="121"/>
                </a:lnTo>
                <a:lnTo>
                  <a:pt x="174" y="128"/>
                </a:lnTo>
                <a:lnTo>
                  <a:pt x="170" y="134"/>
                </a:lnTo>
                <a:lnTo>
                  <a:pt x="163" y="138"/>
                </a:lnTo>
                <a:lnTo>
                  <a:pt x="158" y="139"/>
                </a:lnTo>
                <a:lnTo>
                  <a:pt x="158" y="139"/>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3" name="Group 83"/>
          <p:cNvGrpSpPr/>
          <p:nvPr/>
        </p:nvGrpSpPr>
        <p:grpSpPr>
          <a:xfrm>
            <a:off x="2053693" y="5508995"/>
            <a:ext cx="429624" cy="429624"/>
            <a:chOff x="1787872" y="3796481"/>
            <a:chExt cx="296916" cy="296916"/>
          </a:xfrm>
          <a:solidFill>
            <a:srgbClr val="304371"/>
          </a:solidFill>
        </p:grpSpPr>
        <p:sp>
          <p:nvSpPr>
            <p:cNvPr id="4" name="Freeform 12"/>
            <p:cNvSpPr>
              <a:spLocks noEditPoints="1"/>
            </p:cNvSpPr>
            <p:nvPr/>
          </p:nvSpPr>
          <p:spPr bwMode="auto">
            <a:xfrm>
              <a:off x="1787872" y="3796481"/>
              <a:ext cx="296916" cy="296916"/>
            </a:xfrm>
            <a:custGeom>
              <a:avLst/>
              <a:gdLst/>
              <a:ahLst/>
              <a:cxnLst>
                <a:cxn ang="0">
                  <a:pos x="221" y="189"/>
                </a:cxn>
                <a:cxn ang="0">
                  <a:pos x="241" y="140"/>
                </a:cxn>
                <a:cxn ang="0">
                  <a:pos x="243" y="109"/>
                </a:cxn>
                <a:cxn ang="0">
                  <a:pos x="234" y="73"/>
                </a:cxn>
                <a:cxn ang="0">
                  <a:pos x="221" y="53"/>
                </a:cxn>
                <a:cxn ang="0">
                  <a:pos x="207" y="35"/>
                </a:cxn>
                <a:cxn ang="0">
                  <a:pos x="179" y="15"/>
                </a:cxn>
                <a:cxn ang="0">
                  <a:pos x="158" y="6"/>
                </a:cxn>
                <a:cxn ang="0">
                  <a:pos x="121" y="0"/>
                </a:cxn>
                <a:cxn ang="0">
                  <a:pos x="98" y="2"/>
                </a:cxn>
                <a:cxn ang="0">
                  <a:pos x="74" y="9"/>
                </a:cxn>
                <a:cxn ang="0">
                  <a:pos x="44" y="27"/>
                </a:cxn>
                <a:cxn ang="0">
                  <a:pos x="27" y="44"/>
                </a:cxn>
                <a:cxn ang="0">
                  <a:pos x="9" y="73"/>
                </a:cxn>
                <a:cxn ang="0">
                  <a:pos x="2" y="96"/>
                </a:cxn>
                <a:cxn ang="0">
                  <a:pos x="0" y="120"/>
                </a:cxn>
                <a:cxn ang="0">
                  <a:pos x="5" y="156"/>
                </a:cxn>
                <a:cxn ang="0">
                  <a:pos x="15" y="178"/>
                </a:cxn>
                <a:cxn ang="0">
                  <a:pos x="36" y="207"/>
                </a:cxn>
                <a:cxn ang="0">
                  <a:pos x="53" y="221"/>
                </a:cxn>
                <a:cxn ang="0">
                  <a:pos x="74" y="232"/>
                </a:cxn>
                <a:cxn ang="0">
                  <a:pos x="109" y="241"/>
                </a:cxn>
                <a:cxn ang="0">
                  <a:pos x="140" y="241"/>
                </a:cxn>
                <a:cxn ang="0">
                  <a:pos x="190" y="220"/>
                </a:cxn>
                <a:cxn ang="0">
                  <a:pos x="256" y="285"/>
                </a:cxn>
                <a:cxn ang="0">
                  <a:pos x="274" y="285"/>
                </a:cxn>
                <a:cxn ang="0">
                  <a:pos x="285" y="272"/>
                </a:cxn>
                <a:cxn ang="0">
                  <a:pos x="285" y="256"/>
                </a:cxn>
                <a:cxn ang="0">
                  <a:pos x="176" y="174"/>
                </a:cxn>
                <a:cxn ang="0">
                  <a:pos x="150" y="192"/>
                </a:cxn>
                <a:cxn ang="0">
                  <a:pos x="121" y="198"/>
                </a:cxn>
                <a:cxn ang="0">
                  <a:pos x="80" y="185"/>
                </a:cxn>
                <a:cxn ang="0">
                  <a:pos x="56" y="163"/>
                </a:cxn>
                <a:cxn ang="0">
                  <a:pos x="44" y="120"/>
                </a:cxn>
                <a:cxn ang="0">
                  <a:pos x="51" y="91"/>
                </a:cxn>
                <a:cxn ang="0">
                  <a:pos x="67" y="65"/>
                </a:cxn>
                <a:cxn ang="0">
                  <a:pos x="107" y="45"/>
                </a:cxn>
                <a:cxn ang="0">
                  <a:pos x="136" y="45"/>
                </a:cxn>
                <a:cxn ang="0">
                  <a:pos x="176" y="65"/>
                </a:cxn>
                <a:cxn ang="0">
                  <a:pos x="192" y="91"/>
                </a:cxn>
                <a:cxn ang="0">
                  <a:pos x="199" y="120"/>
                </a:cxn>
                <a:cxn ang="0">
                  <a:pos x="187" y="163"/>
                </a:cxn>
              </a:cxnLst>
              <a:rect l="0" t="0" r="r" b="b"/>
              <a:pathLst>
                <a:path w="286" h="287">
                  <a:moveTo>
                    <a:pt x="281" y="249"/>
                  </a:moveTo>
                  <a:lnTo>
                    <a:pt x="221" y="189"/>
                  </a:lnTo>
                  <a:lnTo>
                    <a:pt x="221" y="189"/>
                  </a:lnTo>
                  <a:lnTo>
                    <a:pt x="230" y="174"/>
                  </a:lnTo>
                  <a:lnTo>
                    <a:pt x="237" y="156"/>
                  </a:lnTo>
                  <a:lnTo>
                    <a:pt x="241" y="140"/>
                  </a:lnTo>
                  <a:lnTo>
                    <a:pt x="243" y="120"/>
                  </a:lnTo>
                  <a:lnTo>
                    <a:pt x="243" y="120"/>
                  </a:lnTo>
                  <a:lnTo>
                    <a:pt x="243" y="109"/>
                  </a:lnTo>
                  <a:lnTo>
                    <a:pt x="241" y="96"/>
                  </a:lnTo>
                  <a:lnTo>
                    <a:pt x="237" y="85"/>
                  </a:lnTo>
                  <a:lnTo>
                    <a:pt x="234" y="73"/>
                  </a:lnTo>
                  <a:lnTo>
                    <a:pt x="234" y="73"/>
                  </a:lnTo>
                  <a:lnTo>
                    <a:pt x="228" y="62"/>
                  </a:lnTo>
                  <a:lnTo>
                    <a:pt x="221" y="53"/>
                  </a:lnTo>
                  <a:lnTo>
                    <a:pt x="216" y="44"/>
                  </a:lnTo>
                  <a:lnTo>
                    <a:pt x="207" y="35"/>
                  </a:lnTo>
                  <a:lnTo>
                    <a:pt x="207" y="35"/>
                  </a:lnTo>
                  <a:lnTo>
                    <a:pt x="199" y="27"/>
                  </a:lnTo>
                  <a:lnTo>
                    <a:pt x="190" y="20"/>
                  </a:lnTo>
                  <a:lnTo>
                    <a:pt x="179" y="15"/>
                  </a:lnTo>
                  <a:lnTo>
                    <a:pt x="169" y="9"/>
                  </a:lnTo>
                  <a:lnTo>
                    <a:pt x="169" y="9"/>
                  </a:lnTo>
                  <a:lnTo>
                    <a:pt x="158" y="6"/>
                  </a:lnTo>
                  <a:lnTo>
                    <a:pt x="145" y="2"/>
                  </a:lnTo>
                  <a:lnTo>
                    <a:pt x="134" y="0"/>
                  </a:lnTo>
                  <a:lnTo>
                    <a:pt x="121" y="0"/>
                  </a:lnTo>
                  <a:lnTo>
                    <a:pt x="121" y="0"/>
                  </a:lnTo>
                  <a:lnTo>
                    <a:pt x="109" y="0"/>
                  </a:lnTo>
                  <a:lnTo>
                    <a:pt x="98" y="2"/>
                  </a:lnTo>
                  <a:lnTo>
                    <a:pt x="85" y="6"/>
                  </a:lnTo>
                  <a:lnTo>
                    <a:pt x="74" y="9"/>
                  </a:lnTo>
                  <a:lnTo>
                    <a:pt x="74" y="9"/>
                  </a:lnTo>
                  <a:lnTo>
                    <a:pt x="63" y="15"/>
                  </a:lnTo>
                  <a:lnTo>
                    <a:pt x="53" y="20"/>
                  </a:lnTo>
                  <a:lnTo>
                    <a:pt x="44" y="27"/>
                  </a:lnTo>
                  <a:lnTo>
                    <a:pt x="36" y="35"/>
                  </a:lnTo>
                  <a:lnTo>
                    <a:pt x="36" y="35"/>
                  </a:lnTo>
                  <a:lnTo>
                    <a:pt x="27" y="44"/>
                  </a:lnTo>
                  <a:lnTo>
                    <a:pt x="22" y="53"/>
                  </a:lnTo>
                  <a:lnTo>
                    <a:pt x="15" y="62"/>
                  </a:lnTo>
                  <a:lnTo>
                    <a:pt x="9" y="73"/>
                  </a:lnTo>
                  <a:lnTo>
                    <a:pt x="9" y="73"/>
                  </a:lnTo>
                  <a:lnTo>
                    <a:pt x="5" y="85"/>
                  </a:lnTo>
                  <a:lnTo>
                    <a:pt x="2" y="96"/>
                  </a:lnTo>
                  <a:lnTo>
                    <a:pt x="0" y="109"/>
                  </a:lnTo>
                  <a:lnTo>
                    <a:pt x="0" y="120"/>
                  </a:lnTo>
                  <a:lnTo>
                    <a:pt x="0" y="120"/>
                  </a:lnTo>
                  <a:lnTo>
                    <a:pt x="0" y="132"/>
                  </a:lnTo>
                  <a:lnTo>
                    <a:pt x="2" y="145"/>
                  </a:lnTo>
                  <a:lnTo>
                    <a:pt x="5" y="156"/>
                  </a:lnTo>
                  <a:lnTo>
                    <a:pt x="9" y="167"/>
                  </a:lnTo>
                  <a:lnTo>
                    <a:pt x="9" y="167"/>
                  </a:lnTo>
                  <a:lnTo>
                    <a:pt x="15" y="178"/>
                  </a:lnTo>
                  <a:lnTo>
                    <a:pt x="22" y="189"/>
                  </a:lnTo>
                  <a:lnTo>
                    <a:pt x="27" y="198"/>
                  </a:lnTo>
                  <a:lnTo>
                    <a:pt x="36" y="207"/>
                  </a:lnTo>
                  <a:lnTo>
                    <a:pt x="36" y="207"/>
                  </a:lnTo>
                  <a:lnTo>
                    <a:pt x="44" y="214"/>
                  </a:lnTo>
                  <a:lnTo>
                    <a:pt x="53" y="221"/>
                  </a:lnTo>
                  <a:lnTo>
                    <a:pt x="63" y="227"/>
                  </a:lnTo>
                  <a:lnTo>
                    <a:pt x="74" y="232"/>
                  </a:lnTo>
                  <a:lnTo>
                    <a:pt x="74" y="232"/>
                  </a:lnTo>
                  <a:lnTo>
                    <a:pt x="85" y="236"/>
                  </a:lnTo>
                  <a:lnTo>
                    <a:pt x="98" y="239"/>
                  </a:lnTo>
                  <a:lnTo>
                    <a:pt x="109" y="241"/>
                  </a:lnTo>
                  <a:lnTo>
                    <a:pt x="121" y="241"/>
                  </a:lnTo>
                  <a:lnTo>
                    <a:pt x="121" y="241"/>
                  </a:lnTo>
                  <a:lnTo>
                    <a:pt x="140" y="241"/>
                  </a:lnTo>
                  <a:lnTo>
                    <a:pt x="158" y="236"/>
                  </a:lnTo>
                  <a:lnTo>
                    <a:pt x="174" y="230"/>
                  </a:lnTo>
                  <a:lnTo>
                    <a:pt x="190" y="220"/>
                  </a:lnTo>
                  <a:lnTo>
                    <a:pt x="248" y="279"/>
                  </a:lnTo>
                  <a:lnTo>
                    <a:pt x="248" y="279"/>
                  </a:lnTo>
                  <a:lnTo>
                    <a:pt x="256" y="285"/>
                  </a:lnTo>
                  <a:lnTo>
                    <a:pt x="265" y="287"/>
                  </a:lnTo>
                  <a:lnTo>
                    <a:pt x="265" y="287"/>
                  </a:lnTo>
                  <a:lnTo>
                    <a:pt x="274" y="285"/>
                  </a:lnTo>
                  <a:lnTo>
                    <a:pt x="281" y="279"/>
                  </a:lnTo>
                  <a:lnTo>
                    <a:pt x="281" y="279"/>
                  </a:lnTo>
                  <a:lnTo>
                    <a:pt x="285" y="272"/>
                  </a:lnTo>
                  <a:lnTo>
                    <a:pt x="286" y="263"/>
                  </a:lnTo>
                  <a:lnTo>
                    <a:pt x="286" y="263"/>
                  </a:lnTo>
                  <a:lnTo>
                    <a:pt x="285" y="256"/>
                  </a:lnTo>
                  <a:lnTo>
                    <a:pt x="281" y="249"/>
                  </a:lnTo>
                  <a:lnTo>
                    <a:pt x="281" y="249"/>
                  </a:lnTo>
                  <a:close/>
                  <a:moveTo>
                    <a:pt x="176" y="174"/>
                  </a:moveTo>
                  <a:lnTo>
                    <a:pt x="176" y="174"/>
                  </a:lnTo>
                  <a:lnTo>
                    <a:pt x="163" y="185"/>
                  </a:lnTo>
                  <a:lnTo>
                    <a:pt x="150" y="192"/>
                  </a:lnTo>
                  <a:lnTo>
                    <a:pt x="136" y="196"/>
                  </a:lnTo>
                  <a:lnTo>
                    <a:pt x="121" y="198"/>
                  </a:lnTo>
                  <a:lnTo>
                    <a:pt x="121" y="198"/>
                  </a:lnTo>
                  <a:lnTo>
                    <a:pt x="107" y="196"/>
                  </a:lnTo>
                  <a:lnTo>
                    <a:pt x="92" y="192"/>
                  </a:lnTo>
                  <a:lnTo>
                    <a:pt x="80" y="185"/>
                  </a:lnTo>
                  <a:lnTo>
                    <a:pt x="67" y="174"/>
                  </a:lnTo>
                  <a:lnTo>
                    <a:pt x="67" y="174"/>
                  </a:lnTo>
                  <a:lnTo>
                    <a:pt x="56" y="163"/>
                  </a:lnTo>
                  <a:lnTo>
                    <a:pt x="51" y="151"/>
                  </a:lnTo>
                  <a:lnTo>
                    <a:pt x="45" y="136"/>
                  </a:lnTo>
                  <a:lnTo>
                    <a:pt x="44" y="120"/>
                  </a:lnTo>
                  <a:lnTo>
                    <a:pt x="44" y="120"/>
                  </a:lnTo>
                  <a:lnTo>
                    <a:pt x="45" y="105"/>
                  </a:lnTo>
                  <a:lnTo>
                    <a:pt x="51" y="91"/>
                  </a:lnTo>
                  <a:lnTo>
                    <a:pt x="56" y="78"/>
                  </a:lnTo>
                  <a:lnTo>
                    <a:pt x="67" y="65"/>
                  </a:lnTo>
                  <a:lnTo>
                    <a:pt x="67" y="65"/>
                  </a:lnTo>
                  <a:lnTo>
                    <a:pt x="80" y="56"/>
                  </a:lnTo>
                  <a:lnTo>
                    <a:pt x="92" y="49"/>
                  </a:lnTo>
                  <a:lnTo>
                    <a:pt x="107" y="45"/>
                  </a:lnTo>
                  <a:lnTo>
                    <a:pt x="121" y="44"/>
                  </a:lnTo>
                  <a:lnTo>
                    <a:pt x="121" y="44"/>
                  </a:lnTo>
                  <a:lnTo>
                    <a:pt x="136" y="45"/>
                  </a:lnTo>
                  <a:lnTo>
                    <a:pt x="150" y="49"/>
                  </a:lnTo>
                  <a:lnTo>
                    <a:pt x="163" y="56"/>
                  </a:lnTo>
                  <a:lnTo>
                    <a:pt x="176" y="65"/>
                  </a:lnTo>
                  <a:lnTo>
                    <a:pt x="176" y="65"/>
                  </a:lnTo>
                  <a:lnTo>
                    <a:pt x="187" y="78"/>
                  </a:lnTo>
                  <a:lnTo>
                    <a:pt x="192" y="91"/>
                  </a:lnTo>
                  <a:lnTo>
                    <a:pt x="198" y="105"/>
                  </a:lnTo>
                  <a:lnTo>
                    <a:pt x="199" y="120"/>
                  </a:lnTo>
                  <a:lnTo>
                    <a:pt x="199" y="120"/>
                  </a:lnTo>
                  <a:lnTo>
                    <a:pt x="198" y="136"/>
                  </a:lnTo>
                  <a:lnTo>
                    <a:pt x="192" y="151"/>
                  </a:lnTo>
                  <a:lnTo>
                    <a:pt x="187" y="163"/>
                  </a:lnTo>
                  <a:lnTo>
                    <a:pt x="176" y="174"/>
                  </a:lnTo>
                  <a:lnTo>
                    <a:pt x="176" y="17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 name="Freeform 13"/>
            <p:cNvSpPr/>
            <p:nvPr/>
          </p:nvSpPr>
          <p:spPr bwMode="auto">
            <a:xfrm>
              <a:off x="1858467" y="3864999"/>
              <a:ext cx="112122" cy="114199"/>
            </a:xfrm>
            <a:custGeom>
              <a:avLst/>
              <a:gdLst/>
              <a:ahLst/>
              <a:cxnLst>
                <a:cxn ang="0">
                  <a:pos x="103" y="44"/>
                </a:cxn>
                <a:cxn ang="0">
                  <a:pos x="65" y="44"/>
                </a:cxn>
                <a:cxn ang="0">
                  <a:pos x="65" y="6"/>
                </a:cxn>
                <a:cxn ang="0">
                  <a:pos x="65" y="6"/>
                </a:cxn>
                <a:cxn ang="0">
                  <a:pos x="64" y="2"/>
                </a:cxn>
                <a:cxn ang="0">
                  <a:pos x="64" y="2"/>
                </a:cxn>
                <a:cxn ang="0">
                  <a:pos x="60" y="0"/>
                </a:cxn>
                <a:cxn ang="0">
                  <a:pos x="49" y="0"/>
                </a:cxn>
                <a:cxn ang="0">
                  <a:pos x="49" y="0"/>
                </a:cxn>
                <a:cxn ang="0">
                  <a:pos x="45" y="2"/>
                </a:cxn>
                <a:cxn ang="0">
                  <a:pos x="45" y="2"/>
                </a:cxn>
                <a:cxn ang="0">
                  <a:pos x="44" y="6"/>
                </a:cxn>
                <a:cxn ang="0">
                  <a:pos x="44" y="44"/>
                </a:cxn>
                <a:cxn ang="0">
                  <a:pos x="6" y="44"/>
                </a:cxn>
                <a:cxn ang="0">
                  <a:pos x="6" y="44"/>
                </a:cxn>
                <a:cxn ang="0">
                  <a:pos x="2" y="46"/>
                </a:cxn>
                <a:cxn ang="0">
                  <a:pos x="2" y="46"/>
                </a:cxn>
                <a:cxn ang="0">
                  <a:pos x="0" y="49"/>
                </a:cxn>
                <a:cxn ang="0">
                  <a:pos x="0" y="60"/>
                </a:cxn>
                <a:cxn ang="0">
                  <a:pos x="0" y="60"/>
                </a:cxn>
                <a:cxn ang="0">
                  <a:pos x="2" y="66"/>
                </a:cxn>
                <a:cxn ang="0">
                  <a:pos x="2" y="66"/>
                </a:cxn>
                <a:cxn ang="0">
                  <a:pos x="6" y="66"/>
                </a:cxn>
                <a:cxn ang="0">
                  <a:pos x="44" y="66"/>
                </a:cxn>
                <a:cxn ang="0">
                  <a:pos x="44" y="106"/>
                </a:cxn>
                <a:cxn ang="0">
                  <a:pos x="44" y="106"/>
                </a:cxn>
                <a:cxn ang="0">
                  <a:pos x="45" y="109"/>
                </a:cxn>
                <a:cxn ang="0">
                  <a:pos x="45" y="109"/>
                </a:cxn>
                <a:cxn ang="0">
                  <a:pos x="49" y="111"/>
                </a:cxn>
                <a:cxn ang="0">
                  <a:pos x="60" y="111"/>
                </a:cxn>
                <a:cxn ang="0">
                  <a:pos x="60" y="111"/>
                </a:cxn>
                <a:cxn ang="0">
                  <a:pos x="64" y="109"/>
                </a:cxn>
                <a:cxn ang="0">
                  <a:pos x="64" y="109"/>
                </a:cxn>
                <a:cxn ang="0">
                  <a:pos x="65" y="106"/>
                </a:cxn>
                <a:cxn ang="0">
                  <a:pos x="65" y="66"/>
                </a:cxn>
                <a:cxn ang="0">
                  <a:pos x="103" y="66"/>
                </a:cxn>
                <a:cxn ang="0">
                  <a:pos x="103" y="66"/>
                </a:cxn>
                <a:cxn ang="0">
                  <a:pos x="107" y="66"/>
                </a:cxn>
                <a:cxn ang="0">
                  <a:pos x="107" y="66"/>
                </a:cxn>
                <a:cxn ang="0">
                  <a:pos x="109" y="60"/>
                </a:cxn>
                <a:cxn ang="0">
                  <a:pos x="109" y="49"/>
                </a:cxn>
                <a:cxn ang="0">
                  <a:pos x="109" y="49"/>
                </a:cxn>
                <a:cxn ang="0">
                  <a:pos x="107" y="46"/>
                </a:cxn>
                <a:cxn ang="0">
                  <a:pos x="107" y="46"/>
                </a:cxn>
                <a:cxn ang="0">
                  <a:pos x="103" y="44"/>
                </a:cxn>
                <a:cxn ang="0">
                  <a:pos x="103" y="44"/>
                </a:cxn>
              </a:cxnLst>
              <a:rect l="0" t="0" r="r" b="b"/>
              <a:pathLst>
                <a:path w="109" h="111">
                  <a:moveTo>
                    <a:pt x="103" y="44"/>
                  </a:moveTo>
                  <a:lnTo>
                    <a:pt x="65" y="44"/>
                  </a:lnTo>
                  <a:lnTo>
                    <a:pt x="65" y="6"/>
                  </a:lnTo>
                  <a:lnTo>
                    <a:pt x="65" y="6"/>
                  </a:lnTo>
                  <a:lnTo>
                    <a:pt x="64" y="2"/>
                  </a:lnTo>
                  <a:lnTo>
                    <a:pt x="64" y="2"/>
                  </a:lnTo>
                  <a:lnTo>
                    <a:pt x="60" y="0"/>
                  </a:lnTo>
                  <a:lnTo>
                    <a:pt x="49" y="0"/>
                  </a:lnTo>
                  <a:lnTo>
                    <a:pt x="49" y="0"/>
                  </a:lnTo>
                  <a:lnTo>
                    <a:pt x="45" y="2"/>
                  </a:lnTo>
                  <a:lnTo>
                    <a:pt x="45" y="2"/>
                  </a:lnTo>
                  <a:lnTo>
                    <a:pt x="44" y="6"/>
                  </a:lnTo>
                  <a:lnTo>
                    <a:pt x="44" y="44"/>
                  </a:lnTo>
                  <a:lnTo>
                    <a:pt x="6" y="44"/>
                  </a:lnTo>
                  <a:lnTo>
                    <a:pt x="6" y="44"/>
                  </a:lnTo>
                  <a:lnTo>
                    <a:pt x="2" y="46"/>
                  </a:lnTo>
                  <a:lnTo>
                    <a:pt x="2" y="46"/>
                  </a:lnTo>
                  <a:lnTo>
                    <a:pt x="0" y="49"/>
                  </a:lnTo>
                  <a:lnTo>
                    <a:pt x="0" y="60"/>
                  </a:lnTo>
                  <a:lnTo>
                    <a:pt x="0" y="60"/>
                  </a:lnTo>
                  <a:lnTo>
                    <a:pt x="2" y="66"/>
                  </a:lnTo>
                  <a:lnTo>
                    <a:pt x="2" y="66"/>
                  </a:lnTo>
                  <a:lnTo>
                    <a:pt x="6" y="66"/>
                  </a:lnTo>
                  <a:lnTo>
                    <a:pt x="44" y="66"/>
                  </a:lnTo>
                  <a:lnTo>
                    <a:pt x="44" y="106"/>
                  </a:lnTo>
                  <a:lnTo>
                    <a:pt x="44" y="106"/>
                  </a:lnTo>
                  <a:lnTo>
                    <a:pt x="45" y="109"/>
                  </a:lnTo>
                  <a:lnTo>
                    <a:pt x="45" y="109"/>
                  </a:lnTo>
                  <a:lnTo>
                    <a:pt x="49" y="111"/>
                  </a:lnTo>
                  <a:lnTo>
                    <a:pt x="60" y="111"/>
                  </a:lnTo>
                  <a:lnTo>
                    <a:pt x="60" y="111"/>
                  </a:lnTo>
                  <a:lnTo>
                    <a:pt x="64" y="109"/>
                  </a:lnTo>
                  <a:lnTo>
                    <a:pt x="64" y="109"/>
                  </a:lnTo>
                  <a:lnTo>
                    <a:pt x="65" y="106"/>
                  </a:lnTo>
                  <a:lnTo>
                    <a:pt x="65" y="66"/>
                  </a:lnTo>
                  <a:lnTo>
                    <a:pt x="103" y="66"/>
                  </a:lnTo>
                  <a:lnTo>
                    <a:pt x="103" y="66"/>
                  </a:lnTo>
                  <a:lnTo>
                    <a:pt x="107" y="66"/>
                  </a:lnTo>
                  <a:lnTo>
                    <a:pt x="107" y="66"/>
                  </a:lnTo>
                  <a:lnTo>
                    <a:pt x="109" y="60"/>
                  </a:lnTo>
                  <a:lnTo>
                    <a:pt x="109" y="49"/>
                  </a:lnTo>
                  <a:lnTo>
                    <a:pt x="109" y="49"/>
                  </a:lnTo>
                  <a:lnTo>
                    <a:pt x="107" y="46"/>
                  </a:lnTo>
                  <a:lnTo>
                    <a:pt x="107" y="46"/>
                  </a:lnTo>
                  <a:lnTo>
                    <a:pt x="103" y="44"/>
                  </a:lnTo>
                  <a:lnTo>
                    <a:pt x="103" y="4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6" name="Group 84"/>
          <p:cNvGrpSpPr/>
          <p:nvPr/>
        </p:nvGrpSpPr>
        <p:grpSpPr>
          <a:xfrm>
            <a:off x="3291951" y="5521013"/>
            <a:ext cx="429624" cy="405589"/>
            <a:chOff x="2578955" y="3804786"/>
            <a:chExt cx="296915" cy="280306"/>
          </a:xfrm>
          <a:solidFill>
            <a:srgbClr val="304371"/>
          </a:solidFill>
        </p:grpSpPr>
        <p:sp>
          <p:nvSpPr>
            <p:cNvPr id="7" name="Freeform 14"/>
            <p:cNvSpPr>
              <a:spLocks noEditPoints="1"/>
            </p:cNvSpPr>
            <p:nvPr/>
          </p:nvSpPr>
          <p:spPr bwMode="auto">
            <a:xfrm>
              <a:off x="2578955" y="3914831"/>
              <a:ext cx="85130" cy="170259"/>
            </a:xfrm>
            <a:custGeom>
              <a:avLst/>
              <a:gdLst/>
              <a:ahLst/>
              <a:cxnLst>
                <a:cxn ang="0">
                  <a:pos x="64" y="20"/>
                </a:cxn>
                <a:cxn ang="0">
                  <a:pos x="64" y="71"/>
                </a:cxn>
                <a:cxn ang="0">
                  <a:pos x="20" y="71"/>
                </a:cxn>
                <a:cxn ang="0">
                  <a:pos x="20" y="20"/>
                </a:cxn>
                <a:cxn ang="0">
                  <a:pos x="64" y="20"/>
                </a:cxn>
                <a:cxn ang="0">
                  <a:pos x="76" y="0"/>
                </a:cxn>
                <a:cxn ang="0">
                  <a:pos x="8" y="0"/>
                </a:cxn>
                <a:cxn ang="0">
                  <a:pos x="8" y="0"/>
                </a:cxn>
                <a:cxn ang="0">
                  <a:pos x="2" y="2"/>
                </a:cxn>
                <a:cxn ang="0">
                  <a:pos x="0" y="8"/>
                </a:cxn>
                <a:cxn ang="0">
                  <a:pos x="0" y="158"/>
                </a:cxn>
                <a:cxn ang="0">
                  <a:pos x="0" y="158"/>
                </a:cxn>
                <a:cxn ang="0">
                  <a:pos x="2" y="162"/>
                </a:cxn>
                <a:cxn ang="0">
                  <a:pos x="8" y="164"/>
                </a:cxn>
                <a:cxn ang="0">
                  <a:pos x="76" y="164"/>
                </a:cxn>
                <a:cxn ang="0">
                  <a:pos x="76" y="164"/>
                </a:cxn>
                <a:cxn ang="0">
                  <a:pos x="82" y="162"/>
                </a:cxn>
                <a:cxn ang="0">
                  <a:pos x="84" y="158"/>
                </a:cxn>
                <a:cxn ang="0">
                  <a:pos x="84" y="8"/>
                </a:cxn>
                <a:cxn ang="0">
                  <a:pos x="84" y="8"/>
                </a:cxn>
                <a:cxn ang="0">
                  <a:pos x="82" y="2"/>
                </a:cxn>
                <a:cxn ang="0">
                  <a:pos x="76" y="0"/>
                </a:cxn>
                <a:cxn ang="0">
                  <a:pos x="76" y="0"/>
                </a:cxn>
              </a:cxnLst>
              <a:rect l="0" t="0" r="r" b="b"/>
              <a:pathLst>
                <a:path w="84" h="164">
                  <a:moveTo>
                    <a:pt x="64" y="20"/>
                  </a:moveTo>
                  <a:lnTo>
                    <a:pt x="64" y="71"/>
                  </a:lnTo>
                  <a:lnTo>
                    <a:pt x="20" y="71"/>
                  </a:lnTo>
                  <a:lnTo>
                    <a:pt x="20" y="20"/>
                  </a:lnTo>
                  <a:lnTo>
                    <a:pt x="64" y="20"/>
                  </a:lnTo>
                  <a:close/>
                  <a:moveTo>
                    <a:pt x="76" y="0"/>
                  </a:moveTo>
                  <a:lnTo>
                    <a:pt x="8" y="0"/>
                  </a:lnTo>
                  <a:lnTo>
                    <a:pt x="8" y="0"/>
                  </a:lnTo>
                  <a:lnTo>
                    <a:pt x="2" y="2"/>
                  </a:lnTo>
                  <a:lnTo>
                    <a:pt x="0" y="8"/>
                  </a:lnTo>
                  <a:lnTo>
                    <a:pt x="0" y="158"/>
                  </a:lnTo>
                  <a:lnTo>
                    <a:pt x="0" y="158"/>
                  </a:lnTo>
                  <a:lnTo>
                    <a:pt x="2" y="162"/>
                  </a:lnTo>
                  <a:lnTo>
                    <a:pt x="8" y="164"/>
                  </a:lnTo>
                  <a:lnTo>
                    <a:pt x="76" y="164"/>
                  </a:lnTo>
                  <a:lnTo>
                    <a:pt x="76" y="164"/>
                  </a:lnTo>
                  <a:lnTo>
                    <a:pt x="82" y="162"/>
                  </a:lnTo>
                  <a:lnTo>
                    <a:pt x="84" y="158"/>
                  </a:lnTo>
                  <a:lnTo>
                    <a:pt x="84" y="8"/>
                  </a:lnTo>
                  <a:lnTo>
                    <a:pt x="84" y="8"/>
                  </a:lnTo>
                  <a:lnTo>
                    <a:pt x="82" y="2"/>
                  </a:lnTo>
                  <a:lnTo>
                    <a:pt x="76" y="0"/>
                  </a:lnTo>
                  <a:lnTo>
                    <a:pt x="76"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 name="Rectangle 15"/>
            <p:cNvSpPr>
              <a:spLocks noChangeArrowheads="1"/>
            </p:cNvSpPr>
            <p:nvPr/>
          </p:nvSpPr>
          <p:spPr bwMode="auto">
            <a:xfrm>
              <a:off x="2599718" y="3935595"/>
              <a:ext cx="43604" cy="53985"/>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9" name="Freeform 16"/>
            <p:cNvSpPr/>
            <p:nvPr/>
          </p:nvSpPr>
          <p:spPr bwMode="auto">
            <a:xfrm>
              <a:off x="2578955" y="3914831"/>
              <a:ext cx="85130" cy="170259"/>
            </a:xfrm>
            <a:custGeom>
              <a:avLst/>
              <a:gdLst/>
              <a:ahLst/>
              <a:cxnLst>
                <a:cxn ang="0">
                  <a:pos x="76" y="0"/>
                </a:cxn>
                <a:cxn ang="0">
                  <a:pos x="8" y="0"/>
                </a:cxn>
                <a:cxn ang="0">
                  <a:pos x="8" y="0"/>
                </a:cxn>
                <a:cxn ang="0">
                  <a:pos x="2" y="2"/>
                </a:cxn>
                <a:cxn ang="0">
                  <a:pos x="0" y="8"/>
                </a:cxn>
                <a:cxn ang="0">
                  <a:pos x="0" y="158"/>
                </a:cxn>
                <a:cxn ang="0">
                  <a:pos x="0" y="158"/>
                </a:cxn>
                <a:cxn ang="0">
                  <a:pos x="2" y="162"/>
                </a:cxn>
                <a:cxn ang="0">
                  <a:pos x="8" y="164"/>
                </a:cxn>
                <a:cxn ang="0">
                  <a:pos x="76" y="164"/>
                </a:cxn>
                <a:cxn ang="0">
                  <a:pos x="76" y="164"/>
                </a:cxn>
                <a:cxn ang="0">
                  <a:pos x="82" y="162"/>
                </a:cxn>
                <a:cxn ang="0">
                  <a:pos x="84" y="158"/>
                </a:cxn>
                <a:cxn ang="0">
                  <a:pos x="84" y="8"/>
                </a:cxn>
                <a:cxn ang="0">
                  <a:pos x="84" y="8"/>
                </a:cxn>
                <a:cxn ang="0">
                  <a:pos x="82" y="2"/>
                </a:cxn>
                <a:cxn ang="0">
                  <a:pos x="76" y="0"/>
                </a:cxn>
                <a:cxn ang="0">
                  <a:pos x="76" y="0"/>
                </a:cxn>
              </a:cxnLst>
              <a:rect l="0" t="0" r="r" b="b"/>
              <a:pathLst>
                <a:path w="84" h="164">
                  <a:moveTo>
                    <a:pt x="76" y="0"/>
                  </a:moveTo>
                  <a:lnTo>
                    <a:pt x="8" y="0"/>
                  </a:lnTo>
                  <a:lnTo>
                    <a:pt x="8" y="0"/>
                  </a:lnTo>
                  <a:lnTo>
                    <a:pt x="2" y="2"/>
                  </a:lnTo>
                  <a:lnTo>
                    <a:pt x="0" y="8"/>
                  </a:lnTo>
                  <a:lnTo>
                    <a:pt x="0" y="158"/>
                  </a:lnTo>
                  <a:lnTo>
                    <a:pt x="0" y="158"/>
                  </a:lnTo>
                  <a:lnTo>
                    <a:pt x="2" y="162"/>
                  </a:lnTo>
                  <a:lnTo>
                    <a:pt x="8" y="164"/>
                  </a:lnTo>
                  <a:lnTo>
                    <a:pt x="76" y="164"/>
                  </a:lnTo>
                  <a:lnTo>
                    <a:pt x="76" y="164"/>
                  </a:lnTo>
                  <a:lnTo>
                    <a:pt x="82" y="162"/>
                  </a:lnTo>
                  <a:lnTo>
                    <a:pt x="84" y="158"/>
                  </a:lnTo>
                  <a:lnTo>
                    <a:pt x="84" y="8"/>
                  </a:lnTo>
                  <a:lnTo>
                    <a:pt x="84" y="8"/>
                  </a:lnTo>
                  <a:lnTo>
                    <a:pt x="82" y="2"/>
                  </a:lnTo>
                  <a:lnTo>
                    <a:pt x="76" y="0"/>
                  </a:lnTo>
                  <a:lnTo>
                    <a:pt x="76"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 name="Freeform 17"/>
            <p:cNvSpPr>
              <a:spLocks noEditPoints="1"/>
            </p:cNvSpPr>
            <p:nvPr/>
          </p:nvSpPr>
          <p:spPr bwMode="auto">
            <a:xfrm>
              <a:off x="2682771" y="3875382"/>
              <a:ext cx="87206" cy="209710"/>
            </a:xfrm>
            <a:custGeom>
              <a:avLst/>
              <a:gdLst/>
              <a:ahLst/>
              <a:cxnLst>
                <a:cxn ang="0">
                  <a:pos x="63" y="18"/>
                </a:cxn>
                <a:cxn ang="0">
                  <a:pos x="63" y="120"/>
                </a:cxn>
                <a:cxn ang="0">
                  <a:pos x="20" y="120"/>
                </a:cxn>
                <a:cxn ang="0">
                  <a:pos x="20" y="18"/>
                </a:cxn>
                <a:cxn ang="0">
                  <a:pos x="63" y="18"/>
                </a:cxn>
                <a:cxn ang="0">
                  <a:pos x="76" y="0"/>
                </a:cxn>
                <a:cxn ang="0">
                  <a:pos x="7" y="0"/>
                </a:cxn>
                <a:cxn ang="0">
                  <a:pos x="7" y="0"/>
                </a:cxn>
                <a:cxn ang="0">
                  <a:pos x="2" y="2"/>
                </a:cxn>
                <a:cxn ang="0">
                  <a:pos x="0" y="6"/>
                </a:cxn>
                <a:cxn ang="0">
                  <a:pos x="0" y="196"/>
                </a:cxn>
                <a:cxn ang="0">
                  <a:pos x="0" y="196"/>
                </a:cxn>
                <a:cxn ang="0">
                  <a:pos x="2" y="200"/>
                </a:cxn>
                <a:cxn ang="0">
                  <a:pos x="7" y="202"/>
                </a:cxn>
                <a:cxn ang="0">
                  <a:pos x="76" y="202"/>
                </a:cxn>
                <a:cxn ang="0">
                  <a:pos x="76" y="202"/>
                </a:cxn>
                <a:cxn ang="0">
                  <a:pos x="81" y="200"/>
                </a:cxn>
                <a:cxn ang="0">
                  <a:pos x="83" y="196"/>
                </a:cxn>
                <a:cxn ang="0">
                  <a:pos x="83" y="6"/>
                </a:cxn>
                <a:cxn ang="0">
                  <a:pos x="83" y="6"/>
                </a:cxn>
                <a:cxn ang="0">
                  <a:pos x="81" y="2"/>
                </a:cxn>
                <a:cxn ang="0">
                  <a:pos x="76" y="0"/>
                </a:cxn>
                <a:cxn ang="0">
                  <a:pos x="76" y="0"/>
                </a:cxn>
              </a:cxnLst>
              <a:rect l="0" t="0" r="r" b="b"/>
              <a:pathLst>
                <a:path w="83" h="202">
                  <a:moveTo>
                    <a:pt x="63" y="18"/>
                  </a:moveTo>
                  <a:lnTo>
                    <a:pt x="63" y="120"/>
                  </a:lnTo>
                  <a:lnTo>
                    <a:pt x="20" y="120"/>
                  </a:lnTo>
                  <a:lnTo>
                    <a:pt x="20" y="18"/>
                  </a:lnTo>
                  <a:lnTo>
                    <a:pt x="63" y="18"/>
                  </a:lnTo>
                  <a:close/>
                  <a:moveTo>
                    <a:pt x="76" y="0"/>
                  </a:moveTo>
                  <a:lnTo>
                    <a:pt x="7" y="0"/>
                  </a:lnTo>
                  <a:lnTo>
                    <a:pt x="7" y="0"/>
                  </a:lnTo>
                  <a:lnTo>
                    <a:pt x="2" y="2"/>
                  </a:lnTo>
                  <a:lnTo>
                    <a:pt x="0" y="6"/>
                  </a:lnTo>
                  <a:lnTo>
                    <a:pt x="0" y="196"/>
                  </a:lnTo>
                  <a:lnTo>
                    <a:pt x="0" y="196"/>
                  </a:lnTo>
                  <a:lnTo>
                    <a:pt x="2" y="200"/>
                  </a:lnTo>
                  <a:lnTo>
                    <a:pt x="7" y="202"/>
                  </a:lnTo>
                  <a:lnTo>
                    <a:pt x="76" y="202"/>
                  </a:lnTo>
                  <a:lnTo>
                    <a:pt x="76" y="202"/>
                  </a:lnTo>
                  <a:lnTo>
                    <a:pt x="81" y="200"/>
                  </a:lnTo>
                  <a:lnTo>
                    <a:pt x="83" y="196"/>
                  </a:lnTo>
                  <a:lnTo>
                    <a:pt x="83" y="6"/>
                  </a:lnTo>
                  <a:lnTo>
                    <a:pt x="83" y="6"/>
                  </a:lnTo>
                  <a:lnTo>
                    <a:pt x="81" y="2"/>
                  </a:lnTo>
                  <a:lnTo>
                    <a:pt x="76" y="0"/>
                  </a:lnTo>
                  <a:lnTo>
                    <a:pt x="76"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1" name="Rectangle 18"/>
            <p:cNvSpPr>
              <a:spLocks noChangeArrowheads="1"/>
            </p:cNvSpPr>
            <p:nvPr/>
          </p:nvSpPr>
          <p:spPr bwMode="auto">
            <a:xfrm>
              <a:off x="2703534" y="3894068"/>
              <a:ext cx="45679" cy="105894"/>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2" name="Freeform 19"/>
            <p:cNvSpPr/>
            <p:nvPr/>
          </p:nvSpPr>
          <p:spPr bwMode="auto">
            <a:xfrm>
              <a:off x="2682771" y="3875382"/>
              <a:ext cx="87206" cy="209710"/>
            </a:xfrm>
            <a:custGeom>
              <a:avLst/>
              <a:gdLst/>
              <a:ahLst/>
              <a:cxnLst>
                <a:cxn ang="0">
                  <a:pos x="76" y="0"/>
                </a:cxn>
                <a:cxn ang="0">
                  <a:pos x="7" y="0"/>
                </a:cxn>
                <a:cxn ang="0">
                  <a:pos x="7" y="0"/>
                </a:cxn>
                <a:cxn ang="0">
                  <a:pos x="2" y="2"/>
                </a:cxn>
                <a:cxn ang="0">
                  <a:pos x="0" y="6"/>
                </a:cxn>
                <a:cxn ang="0">
                  <a:pos x="0" y="196"/>
                </a:cxn>
                <a:cxn ang="0">
                  <a:pos x="0" y="196"/>
                </a:cxn>
                <a:cxn ang="0">
                  <a:pos x="2" y="200"/>
                </a:cxn>
                <a:cxn ang="0">
                  <a:pos x="7" y="202"/>
                </a:cxn>
                <a:cxn ang="0">
                  <a:pos x="76" y="202"/>
                </a:cxn>
                <a:cxn ang="0">
                  <a:pos x="76" y="202"/>
                </a:cxn>
                <a:cxn ang="0">
                  <a:pos x="81" y="200"/>
                </a:cxn>
                <a:cxn ang="0">
                  <a:pos x="83" y="196"/>
                </a:cxn>
                <a:cxn ang="0">
                  <a:pos x="83" y="6"/>
                </a:cxn>
                <a:cxn ang="0">
                  <a:pos x="83" y="6"/>
                </a:cxn>
                <a:cxn ang="0">
                  <a:pos x="81" y="2"/>
                </a:cxn>
                <a:cxn ang="0">
                  <a:pos x="76" y="0"/>
                </a:cxn>
                <a:cxn ang="0">
                  <a:pos x="76" y="0"/>
                </a:cxn>
              </a:cxnLst>
              <a:rect l="0" t="0" r="r" b="b"/>
              <a:pathLst>
                <a:path w="83" h="202">
                  <a:moveTo>
                    <a:pt x="76" y="0"/>
                  </a:moveTo>
                  <a:lnTo>
                    <a:pt x="7" y="0"/>
                  </a:lnTo>
                  <a:lnTo>
                    <a:pt x="7" y="0"/>
                  </a:lnTo>
                  <a:lnTo>
                    <a:pt x="2" y="2"/>
                  </a:lnTo>
                  <a:lnTo>
                    <a:pt x="0" y="6"/>
                  </a:lnTo>
                  <a:lnTo>
                    <a:pt x="0" y="196"/>
                  </a:lnTo>
                  <a:lnTo>
                    <a:pt x="0" y="196"/>
                  </a:lnTo>
                  <a:lnTo>
                    <a:pt x="2" y="200"/>
                  </a:lnTo>
                  <a:lnTo>
                    <a:pt x="7" y="202"/>
                  </a:lnTo>
                  <a:lnTo>
                    <a:pt x="76" y="202"/>
                  </a:lnTo>
                  <a:lnTo>
                    <a:pt x="76" y="202"/>
                  </a:lnTo>
                  <a:lnTo>
                    <a:pt x="81" y="200"/>
                  </a:lnTo>
                  <a:lnTo>
                    <a:pt x="83" y="196"/>
                  </a:lnTo>
                  <a:lnTo>
                    <a:pt x="83" y="6"/>
                  </a:lnTo>
                  <a:lnTo>
                    <a:pt x="83" y="6"/>
                  </a:lnTo>
                  <a:lnTo>
                    <a:pt x="81" y="2"/>
                  </a:lnTo>
                  <a:lnTo>
                    <a:pt x="76" y="0"/>
                  </a:lnTo>
                  <a:lnTo>
                    <a:pt x="76"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3" name="Freeform 20"/>
            <p:cNvSpPr>
              <a:spLocks noEditPoints="1"/>
            </p:cNvSpPr>
            <p:nvPr/>
          </p:nvSpPr>
          <p:spPr bwMode="auto">
            <a:xfrm>
              <a:off x="2790740" y="3804786"/>
              <a:ext cx="85130" cy="280305"/>
            </a:xfrm>
            <a:custGeom>
              <a:avLst/>
              <a:gdLst/>
              <a:ahLst/>
              <a:cxnLst>
                <a:cxn ang="0">
                  <a:pos x="64" y="20"/>
                </a:cxn>
                <a:cxn ang="0">
                  <a:pos x="64" y="145"/>
                </a:cxn>
                <a:cxn ang="0">
                  <a:pos x="20" y="145"/>
                </a:cxn>
                <a:cxn ang="0">
                  <a:pos x="20" y="20"/>
                </a:cxn>
                <a:cxn ang="0">
                  <a:pos x="64" y="20"/>
                </a:cxn>
                <a:cxn ang="0">
                  <a:pos x="76" y="0"/>
                </a:cxn>
                <a:cxn ang="0">
                  <a:pos x="7" y="0"/>
                </a:cxn>
                <a:cxn ang="0">
                  <a:pos x="7" y="0"/>
                </a:cxn>
                <a:cxn ang="0">
                  <a:pos x="2" y="2"/>
                </a:cxn>
                <a:cxn ang="0">
                  <a:pos x="0" y="6"/>
                </a:cxn>
                <a:cxn ang="0">
                  <a:pos x="0" y="265"/>
                </a:cxn>
                <a:cxn ang="0">
                  <a:pos x="0" y="265"/>
                </a:cxn>
                <a:cxn ang="0">
                  <a:pos x="2" y="269"/>
                </a:cxn>
                <a:cxn ang="0">
                  <a:pos x="7" y="271"/>
                </a:cxn>
                <a:cxn ang="0">
                  <a:pos x="76" y="271"/>
                </a:cxn>
                <a:cxn ang="0">
                  <a:pos x="76" y="271"/>
                </a:cxn>
                <a:cxn ang="0">
                  <a:pos x="80" y="269"/>
                </a:cxn>
                <a:cxn ang="0">
                  <a:pos x="82" y="265"/>
                </a:cxn>
                <a:cxn ang="0">
                  <a:pos x="82" y="6"/>
                </a:cxn>
                <a:cxn ang="0">
                  <a:pos x="82" y="6"/>
                </a:cxn>
                <a:cxn ang="0">
                  <a:pos x="80" y="2"/>
                </a:cxn>
                <a:cxn ang="0">
                  <a:pos x="76" y="0"/>
                </a:cxn>
                <a:cxn ang="0">
                  <a:pos x="76" y="0"/>
                </a:cxn>
              </a:cxnLst>
              <a:rect l="0" t="0" r="r" b="b"/>
              <a:pathLst>
                <a:path w="82" h="271">
                  <a:moveTo>
                    <a:pt x="64" y="20"/>
                  </a:moveTo>
                  <a:lnTo>
                    <a:pt x="64" y="145"/>
                  </a:lnTo>
                  <a:lnTo>
                    <a:pt x="20" y="145"/>
                  </a:lnTo>
                  <a:lnTo>
                    <a:pt x="20" y="20"/>
                  </a:lnTo>
                  <a:lnTo>
                    <a:pt x="64" y="20"/>
                  </a:lnTo>
                  <a:close/>
                  <a:moveTo>
                    <a:pt x="76" y="0"/>
                  </a:moveTo>
                  <a:lnTo>
                    <a:pt x="7" y="0"/>
                  </a:lnTo>
                  <a:lnTo>
                    <a:pt x="7" y="0"/>
                  </a:lnTo>
                  <a:lnTo>
                    <a:pt x="2" y="2"/>
                  </a:lnTo>
                  <a:lnTo>
                    <a:pt x="0" y="6"/>
                  </a:lnTo>
                  <a:lnTo>
                    <a:pt x="0" y="265"/>
                  </a:lnTo>
                  <a:lnTo>
                    <a:pt x="0" y="265"/>
                  </a:lnTo>
                  <a:lnTo>
                    <a:pt x="2" y="269"/>
                  </a:lnTo>
                  <a:lnTo>
                    <a:pt x="7" y="271"/>
                  </a:lnTo>
                  <a:lnTo>
                    <a:pt x="76" y="271"/>
                  </a:lnTo>
                  <a:lnTo>
                    <a:pt x="76" y="271"/>
                  </a:lnTo>
                  <a:lnTo>
                    <a:pt x="80" y="269"/>
                  </a:lnTo>
                  <a:lnTo>
                    <a:pt x="82" y="265"/>
                  </a:lnTo>
                  <a:lnTo>
                    <a:pt x="82" y="6"/>
                  </a:lnTo>
                  <a:lnTo>
                    <a:pt x="82" y="6"/>
                  </a:lnTo>
                  <a:lnTo>
                    <a:pt x="80" y="2"/>
                  </a:lnTo>
                  <a:lnTo>
                    <a:pt x="76" y="0"/>
                  </a:lnTo>
                  <a:lnTo>
                    <a:pt x="76"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4" name="Rectangle 21"/>
            <p:cNvSpPr>
              <a:spLocks noChangeArrowheads="1"/>
            </p:cNvSpPr>
            <p:nvPr/>
          </p:nvSpPr>
          <p:spPr bwMode="auto">
            <a:xfrm>
              <a:off x="2811504" y="3825550"/>
              <a:ext cx="45679" cy="128733"/>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5" name="Freeform 22"/>
            <p:cNvSpPr/>
            <p:nvPr/>
          </p:nvSpPr>
          <p:spPr bwMode="auto">
            <a:xfrm>
              <a:off x="2790740" y="3804786"/>
              <a:ext cx="85130" cy="280305"/>
            </a:xfrm>
            <a:custGeom>
              <a:avLst/>
              <a:gdLst/>
              <a:ahLst/>
              <a:cxnLst>
                <a:cxn ang="0">
                  <a:pos x="76" y="0"/>
                </a:cxn>
                <a:cxn ang="0">
                  <a:pos x="7" y="0"/>
                </a:cxn>
                <a:cxn ang="0">
                  <a:pos x="7" y="0"/>
                </a:cxn>
                <a:cxn ang="0">
                  <a:pos x="2" y="2"/>
                </a:cxn>
                <a:cxn ang="0">
                  <a:pos x="0" y="6"/>
                </a:cxn>
                <a:cxn ang="0">
                  <a:pos x="0" y="265"/>
                </a:cxn>
                <a:cxn ang="0">
                  <a:pos x="0" y="265"/>
                </a:cxn>
                <a:cxn ang="0">
                  <a:pos x="2" y="269"/>
                </a:cxn>
                <a:cxn ang="0">
                  <a:pos x="7" y="271"/>
                </a:cxn>
                <a:cxn ang="0">
                  <a:pos x="76" y="271"/>
                </a:cxn>
                <a:cxn ang="0">
                  <a:pos x="76" y="271"/>
                </a:cxn>
                <a:cxn ang="0">
                  <a:pos x="80" y="269"/>
                </a:cxn>
                <a:cxn ang="0">
                  <a:pos x="82" y="265"/>
                </a:cxn>
                <a:cxn ang="0">
                  <a:pos x="82" y="6"/>
                </a:cxn>
                <a:cxn ang="0">
                  <a:pos x="82" y="6"/>
                </a:cxn>
                <a:cxn ang="0">
                  <a:pos x="80" y="2"/>
                </a:cxn>
                <a:cxn ang="0">
                  <a:pos x="76" y="0"/>
                </a:cxn>
                <a:cxn ang="0">
                  <a:pos x="76" y="0"/>
                </a:cxn>
              </a:cxnLst>
              <a:rect l="0" t="0" r="r" b="b"/>
              <a:pathLst>
                <a:path w="82" h="271">
                  <a:moveTo>
                    <a:pt x="76" y="0"/>
                  </a:moveTo>
                  <a:lnTo>
                    <a:pt x="7" y="0"/>
                  </a:lnTo>
                  <a:lnTo>
                    <a:pt x="7" y="0"/>
                  </a:lnTo>
                  <a:lnTo>
                    <a:pt x="2" y="2"/>
                  </a:lnTo>
                  <a:lnTo>
                    <a:pt x="0" y="6"/>
                  </a:lnTo>
                  <a:lnTo>
                    <a:pt x="0" y="265"/>
                  </a:lnTo>
                  <a:lnTo>
                    <a:pt x="0" y="265"/>
                  </a:lnTo>
                  <a:lnTo>
                    <a:pt x="2" y="269"/>
                  </a:lnTo>
                  <a:lnTo>
                    <a:pt x="7" y="271"/>
                  </a:lnTo>
                  <a:lnTo>
                    <a:pt x="76" y="271"/>
                  </a:lnTo>
                  <a:lnTo>
                    <a:pt x="76" y="271"/>
                  </a:lnTo>
                  <a:lnTo>
                    <a:pt x="80" y="269"/>
                  </a:lnTo>
                  <a:lnTo>
                    <a:pt x="82" y="265"/>
                  </a:lnTo>
                  <a:lnTo>
                    <a:pt x="82" y="6"/>
                  </a:lnTo>
                  <a:lnTo>
                    <a:pt x="82" y="6"/>
                  </a:lnTo>
                  <a:lnTo>
                    <a:pt x="80" y="2"/>
                  </a:lnTo>
                  <a:lnTo>
                    <a:pt x="76" y="0"/>
                  </a:lnTo>
                  <a:lnTo>
                    <a:pt x="76"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16" name="Freeform 23"/>
          <p:cNvSpPr>
            <a:spLocks noEditPoints="1"/>
          </p:cNvSpPr>
          <p:nvPr/>
        </p:nvSpPr>
        <p:spPr bwMode="auto">
          <a:xfrm>
            <a:off x="4447540" y="5496878"/>
            <a:ext cx="546100" cy="454025"/>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7" name="Freeform 24"/>
          <p:cNvSpPr>
            <a:spLocks noEditPoints="1"/>
          </p:cNvSpPr>
          <p:nvPr/>
        </p:nvSpPr>
        <p:spPr bwMode="auto">
          <a:xfrm>
            <a:off x="5768340" y="5571490"/>
            <a:ext cx="430213" cy="369888"/>
          </a:xfrm>
          <a:custGeom>
            <a:avLst/>
            <a:gdLst/>
            <a:ahLst/>
            <a:cxnLst>
              <a:cxn ang="0">
                <a:pos x="13" y="1"/>
              </a:cxn>
              <a:cxn ang="0">
                <a:pos x="0" y="3"/>
              </a:cxn>
              <a:cxn ang="0">
                <a:pos x="0" y="54"/>
              </a:cxn>
              <a:cxn ang="0">
                <a:pos x="8" y="63"/>
              </a:cxn>
              <a:cxn ang="0">
                <a:pos x="48" y="40"/>
              </a:cxn>
              <a:cxn ang="0">
                <a:pos x="51" y="29"/>
              </a:cxn>
              <a:cxn ang="0">
                <a:pos x="272" y="9"/>
              </a:cxn>
              <a:cxn ang="0">
                <a:pos x="86" y="11"/>
              </a:cxn>
              <a:cxn ang="0">
                <a:pos x="75" y="25"/>
              </a:cxn>
              <a:cxn ang="0">
                <a:pos x="77" y="45"/>
              </a:cxn>
              <a:cxn ang="0">
                <a:pos x="91" y="54"/>
              </a:cxn>
              <a:cxn ang="0">
                <a:pos x="278" y="54"/>
              </a:cxn>
              <a:cxn ang="0">
                <a:pos x="287" y="40"/>
              </a:cxn>
              <a:cxn ang="0">
                <a:pos x="287" y="18"/>
              </a:cxn>
              <a:cxn ang="0">
                <a:pos x="272" y="9"/>
              </a:cxn>
              <a:cxn ang="0">
                <a:pos x="48" y="130"/>
              </a:cxn>
              <a:cxn ang="0">
                <a:pos x="53" y="123"/>
              </a:cxn>
              <a:cxn ang="0">
                <a:pos x="13" y="99"/>
              </a:cxn>
              <a:cxn ang="0">
                <a:pos x="4" y="99"/>
              </a:cxn>
              <a:cxn ang="0">
                <a:pos x="0" y="147"/>
              </a:cxn>
              <a:cxn ang="0">
                <a:pos x="4" y="154"/>
              </a:cxn>
              <a:cxn ang="0">
                <a:pos x="13" y="154"/>
              </a:cxn>
              <a:cxn ang="0">
                <a:pos x="91" y="99"/>
              </a:cxn>
              <a:cxn ang="0">
                <a:pos x="77" y="110"/>
              </a:cxn>
              <a:cxn ang="0">
                <a:pos x="75" y="130"/>
              </a:cxn>
              <a:cxn ang="0">
                <a:pos x="86" y="145"/>
              </a:cxn>
              <a:cxn ang="0">
                <a:pos x="272" y="147"/>
              </a:cxn>
              <a:cxn ang="0">
                <a:pos x="287" y="136"/>
              </a:cxn>
              <a:cxn ang="0">
                <a:pos x="287" y="116"/>
              </a:cxn>
              <a:cxn ang="0">
                <a:pos x="278" y="101"/>
              </a:cxn>
              <a:cxn ang="0">
                <a:pos x="48" y="206"/>
              </a:cxn>
              <a:cxn ang="0">
                <a:pos x="8" y="183"/>
              </a:cxn>
              <a:cxn ang="0">
                <a:pos x="0" y="192"/>
              </a:cxn>
              <a:cxn ang="0">
                <a:pos x="0" y="243"/>
              </a:cxn>
              <a:cxn ang="0">
                <a:pos x="13" y="244"/>
              </a:cxn>
              <a:cxn ang="0">
                <a:pos x="51" y="219"/>
              </a:cxn>
              <a:cxn ang="0">
                <a:pos x="48" y="206"/>
              </a:cxn>
              <a:cxn ang="0">
                <a:pos x="91" y="192"/>
              </a:cxn>
              <a:cxn ang="0">
                <a:pos x="80" y="195"/>
              </a:cxn>
              <a:cxn ang="0">
                <a:pos x="75" y="221"/>
              </a:cxn>
              <a:cxn ang="0">
                <a:pos x="80" y="232"/>
              </a:cxn>
              <a:cxn ang="0">
                <a:pos x="272" y="237"/>
              </a:cxn>
              <a:cxn ang="0">
                <a:pos x="283" y="232"/>
              </a:cxn>
              <a:cxn ang="0">
                <a:pos x="287" y="206"/>
              </a:cxn>
              <a:cxn ang="0">
                <a:pos x="283" y="195"/>
              </a:cxn>
              <a:cxn ang="0">
                <a:pos x="272" y="192"/>
              </a:cxn>
            </a:cxnLst>
            <a:rect l="0" t="0" r="r" b="b"/>
            <a:pathLst>
              <a:path w="287" h="246">
                <a:moveTo>
                  <a:pt x="48" y="23"/>
                </a:moveTo>
                <a:lnTo>
                  <a:pt x="13" y="1"/>
                </a:lnTo>
                <a:lnTo>
                  <a:pt x="13" y="1"/>
                </a:lnTo>
                <a:lnTo>
                  <a:pt x="8" y="0"/>
                </a:lnTo>
                <a:lnTo>
                  <a:pt x="4" y="1"/>
                </a:lnTo>
                <a:lnTo>
                  <a:pt x="0" y="3"/>
                </a:lnTo>
                <a:lnTo>
                  <a:pt x="0" y="9"/>
                </a:lnTo>
                <a:lnTo>
                  <a:pt x="0" y="54"/>
                </a:lnTo>
                <a:lnTo>
                  <a:pt x="0" y="54"/>
                </a:lnTo>
                <a:lnTo>
                  <a:pt x="0" y="59"/>
                </a:lnTo>
                <a:lnTo>
                  <a:pt x="4" y="63"/>
                </a:lnTo>
                <a:lnTo>
                  <a:pt x="8" y="63"/>
                </a:lnTo>
                <a:lnTo>
                  <a:pt x="13" y="61"/>
                </a:lnTo>
                <a:lnTo>
                  <a:pt x="48" y="40"/>
                </a:lnTo>
                <a:lnTo>
                  <a:pt x="48" y="40"/>
                </a:lnTo>
                <a:lnTo>
                  <a:pt x="51" y="36"/>
                </a:lnTo>
                <a:lnTo>
                  <a:pt x="53" y="32"/>
                </a:lnTo>
                <a:lnTo>
                  <a:pt x="51" y="29"/>
                </a:lnTo>
                <a:lnTo>
                  <a:pt x="48" y="23"/>
                </a:lnTo>
                <a:lnTo>
                  <a:pt x="48" y="23"/>
                </a:lnTo>
                <a:close/>
                <a:moveTo>
                  <a:pt x="272" y="9"/>
                </a:moveTo>
                <a:lnTo>
                  <a:pt x="91" y="9"/>
                </a:lnTo>
                <a:lnTo>
                  <a:pt x="91" y="9"/>
                </a:lnTo>
                <a:lnTo>
                  <a:pt x="86" y="11"/>
                </a:lnTo>
                <a:lnTo>
                  <a:pt x="80" y="14"/>
                </a:lnTo>
                <a:lnTo>
                  <a:pt x="77" y="18"/>
                </a:lnTo>
                <a:lnTo>
                  <a:pt x="75" y="25"/>
                </a:lnTo>
                <a:lnTo>
                  <a:pt x="75" y="40"/>
                </a:lnTo>
                <a:lnTo>
                  <a:pt x="75" y="40"/>
                </a:lnTo>
                <a:lnTo>
                  <a:pt x="77" y="45"/>
                </a:lnTo>
                <a:lnTo>
                  <a:pt x="80" y="50"/>
                </a:lnTo>
                <a:lnTo>
                  <a:pt x="86" y="54"/>
                </a:lnTo>
                <a:lnTo>
                  <a:pt x="91" y="54"/>
                </a:lnTo>
                <a:lnTo>
                  <a:pt x="272" y="54"/>
                </a:lnTo>
                <a:lnTo>
                  <a:pt x="272" y="54"/>
                </a:lnTo>
                <a:lnTo>
                  <a:pt x="278" y="54"/>
                </a:lnTo>
                <a:lnTo>
                  <a:pt x="283" y="50"/>
                </a:lnTo>
                <a:lnTo>
                  <a:pt x="287" y="45"/>
                </a:lnTo>
                <a:lnTo>
                  <a:pt x="287" y="40"/>
                </a:lnTo>
                <a:lnTo>
                  <a:pt x="287" y="25"/>
                </a:lnTo>
                <a:lnTo>
                  <a:pt x="287" y="25"/>
                </a:lnTo>
                <a:lnTo>
                  <a:pt x="287" y="18"/>
                </a:lnTo>
                <a:lnTo>
                  <a:pt x="283" y="14"/>
                </a:lnTo>
                <a:lnTo>
                  <a:pt x="278" y="11"/>
                </a:lnTo>
                <a:lnTo>
                  <a:pt x="272" y="9"/>
                </a:lnTo>
                <a:lnTo>
                  <a:pt x="272" y="9"/>
                </a:lnTo>
                <a:close/>
                <a:moveTo>
                  <a:pt x="13" y="154"/>
                </a:moveTo>
                <a:lnTo>
                  <a:pt x="48" y="130"/>
                </a:lnTo>
                <a:lnTo>
                  <a:pt x="48" y="130"/>
                </a:lnTo>
                <a:lnTo>
                  <a:pt x="51" y="127"/>
                </a:lnTo>
                <a:lnTo>
                  <a:pt x="53" y="123"/>
                </a:lnTo>
                <a:lnTo>
                  <a:pt x="51" y="119"/>
                </a:lnTo>
                <a:lnTo>
                  <a:pt x="48" y="116"/>
                </a:lnTo>
                <a:lnTo>
                  <a:pt x="13" y="99"/>
                </a:lnTo>
                <a:lnTo>
                  <a:pt x="13" y="99"/>
                </a:lnTo>
                <a:lnTo>
                  <a:pt x="8" y="98"/>
                </a:lnTo>
                <a:lnTo>
                  <a:pt x="4" y="99"/>
                </a:lnTo>
                <a:lnTo>
                  <a:pt x="0" y="103"/>
                </a:lnTo>
                <a:lnTo>
                  <a:pt x="0" y="108"/>
                </a:lnTo>
                <a:lnTo>
                  <a:pt x="0" y="147"/>
                </a:lnTo>
                <a:lnTo>
                  <a:pt x="0" y="147"/>
                </a:lnTo>
                <a:lnTo>
                  <a:pt x="0" y="150"/>
                </a:lnTo>
                <a:lnTo>
                  <a:pt x="4" y="154"/>
                </a:lnTo>
                <a:lnTo>
                  <a:pt x="8" y="156"/>
                </a:lnTo>
                <a:lnTo>
                  <a:pt x="13" y="154"/>
                </a:lnTo>
                <a:lnTo>
                  <a:pt x="13" y="154"/>
                </a:lnTo>
                <a:close/>
                <a:moveTo>
                  <a:pt x="272" y="99"/>
                </a:moveTo>
                <a:lnTo>
                  <a:pt x="91" y="99"/>
                </a:lnTo>
                <a:lnTo>
                  <a:pt x="91" y="99"/>
                </a:lnTo>
                <a:lnTo>
                  <a:pt x="86" y="101"/>
                </a:lnTo>
                <a:lnTo>
                  <a:pt x="80" y="105"/>
                </a:lnTo>
                <a:lnTo>
                  <a:pt x="77" y="110"/>
                </a:lnTo>
                <a:lnTo>
                  <a:pt x="75" y="116"/>
                </a:lnTo>
                <a:lnTo>
                  <a:pt x="75" y="130"/>
                </a:lnTo>
                <a:lnTo>
                  <a:pt x="75" y="130"/>
                </a:lnTo>
                <a:lnTo>
                  <a:pt x="77" y="136"/>
                </a:lnTo>
                <a:lnTo>
                  <a:pt x="80" y="141"/>
                </a:lnTo>
                <a:lnTo>
                  <a:pt x="86" y="145"/>
                </a:lnTo>
                <a:lnTo>
                  <a:pt x="91" y="147"/>
                </a:lnTo>
                <a:lnTo>
                  <a:pt x="272" y="147"/>
                </a:lnTo>
                <a:lnTo>
                  <a:pt x="272" y="147"/>
                </a:lnTo>
                <a:lnTo>
                  <a:pt x="278" y="145"/>
                </a:lnTo>
                <a:lnTo>
                  <a:pt x="283" y="141"/>
                </a:lnTo>
                <a:lnTo>
                  <a:pt x="287" y="136"/>
                </a:lnTo>
                <a:lnTo>
                  <a:pt x="287" y="130"/>
                </a:lnTo>
                <a:lnTo>
                  <a:pt x="287" y="116"/>
                </a:lnTo>
                <a:lnTo>
                  <a:pt x="287" y="116"/>
                </a:lnTo>
                <a:lnTo>
                  <a:pt x="287" y="110"/>
                </a:lnTo>
                <a:lnTo>
                  <a:pt x="283" y="105"/>
                </a:lnTo>
                <a:lnTo>
                  <a:pt x="278" y="101"/>
                </a:lnTo>
                <a:lnTo>
                  <a:pt x="272" y="99"/>
                </a:lnTo>
                <a:lnTo>
                  <a:pt x="272" y="99"/>
                </a:lnTo>
                <a:close/>
                <a:moveTo>
                  <a:pt x="48" y="206"/>
                </a:moveTo>
                <a:lnTo>
                  <a:pt x="13" y="185"/>
                </a:lnTo>
                <a:lnTo>
                  <a:pt x="13" y="185"/>
                </a:lnTo>
                <a:lnTo>
                  <a:pt x="8" y="183"/>
                </a:lnTo>
                <a:lnTo>
                  <a:pt x="4" y="183"/>
                </a:lnTo>
                <a:lnTo>
                  <a:pt x="0" y="186"/>
                </a:lnTo>
                <a:lnTo>
                  <a:pt x="0" y="192"/>
                </a:lnTo>
                <a:lnTo>
                  <a:pt x="0" y="237"/>
                </a:lnTo>
                <a:lnTo>
                  <a:pt x="0" y="237"/>
                </a:lnTo>
                <a:lnTo>
                  <a:pt x="0" y="243"/>
                </a:lnTo>
                <a:lnTo>
                  <a:pt x="4" y="244"/>
                </a:lnTo>
                <a:lnTo>
                  <a:pt x="8" y="246"/>
                </a:lnTo>
                <a:lnTo>
                  <a:pt x="13" y="244"/>
                </a:lnTo>
                <a:lnTo>
                  <a:pt x="48" y="223"/>
                </a:lnTo>
                <a:lnTo>
                  <a:pt x="48" y="223"/>
                </a:lnTo>
                <a:lnTo>
                  <a:pt x="51" y="219"/>
                </a:lnTo>
                <a:lnTo>
                  <a:pt x="53" y="214"/>
                </a:lnTo>
                <a:lnTo>
                  <a:pt x="51" y="210"/>
                </a:lnTo>
                <a:lnTo>
                  <a:pt x="48" y="206"/>
                </a:lnTo>
                <a:lnTo>
                  <a:pt x="48" y="206"/>
                </a:lnTo>
                <a:close/>
                <a:moveTo>
                  <a:pt x="272" y="192"/>
                </a:moveTo>
                <a:lnTo>
                  <a:pt x="91" y="192"/>
                </a:lnTo>
                <a:lnTo>
                  <a:pt x="91" y="192"/>
                </a:lnTo>
                <a:lnTo>
                  <a:pt x="86" y="192"/>
                </a:lnTo>
                <a:lnTo>
                  <a:pt x="80" y="195"/>
                </a:lnTo>
                <a:lnTo>
                  <a:pt x="77" y="201"/>
                </a:lnTo>
                <a:lnTo>
                  <a:pt x="75" y="206"/>
                </a:lnTo>
                <a:lnTo>
                  <a:pt x="75" y="221"/>
                </a:lnTo>
                <a:lnTo>
                  <a:pt x="75" y="221"/>
                </a:lnTo>
                <a:lnTo>
                  <a:pt x="77" y="228"/>
                </a:lnTo>
                <a:lnTo>
                  <a:pt x="80" y="232"/>
                </a:lnTo>
                <a:lnTo>
                  <a:pt x="86" y="235"/>
                </a:lnTo>
                <a:lnTo>
                  <a:pt x="91" y="237"/>
                </a:lnTo>
                <a:lnTo>
                  <a:pt x="272" y="237"/>
                </a:lnTo>
                <a:lnTo>
                  <a:pt x="272" y="237"/>
                </a:lnTo>
                <a:lnTo>
                  <a:pt x="278" y="235"/>
                </a:lnTo>
                <a:lnTo>
                  <a:pt x="283" y="232"/>
                </a:lnTo>
                <a:lnTo>
                  <a:pt x="287" y="228"/>
                </a:lnTo>
                <a:lnTo>
                  <a:pt x="287" y="221"/>
                </a:lnTo>
                <a:lnTo>
                  <a:pt x="287" y="206"/>
                </a:lnTo>
                <a:lnTo>
                  <a:pt x="287" y="206"/>
                </a:lnTo>
                <a:lnTo>
                  <a:pt x="287" y="201"/>
                </a:lnTo>
                <a:lnTo>
                  <a:pt x="283" y="195"/>
                </a:lnTo>
                <a:lnTo>
                  <a:pt x="278" y="192"/>
                </a:lnTo>
                <a:lnTo>
                  <a:pt x="272" y="192"/>
                </a:lnTo>
                <a:lnTo>
                  <a:pt x="272" y="192"/>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8" name="Freeform 30"/>
          <p:cNvSpPr/>
          <p:nvPr/>
        </p:nvSpPr>
        <p:spPr bwMode="auto">
          <a:xfrm>
            <a:off x="864553" y="4536440"/>
            <a:ext cx="396875" cy="433388"/>
          </a:xfrm>
          <a:custGeom>
            <a:avLst/>
            <a:gdLst/>
            <a:ahLst/>
            <a:cxnLst>
              <a:cxn ang="0">
                <a:pos x="111" y="39"/>
              </a:cxn>
              <a:cxn ang="0">
                <a:pos x="100" y="45"/>
              </a:cxn>
              <a:cxn ang="0">
                <a:pos x="85" y="63"/>
              </a:cxn>
              <a:cxn ang="0">
                <a:pos x="84" y="204"/>
              </a:cxn>
              <a:cxn ang="0">
                <a:pos x="84" y="206"/>
              </a:cxn>
              <a:cxn ang="0">
                <a:pos x="67" y="203"/>
              </a:cxn>
              <a:cxn ang="0">
                <a:pos x="55" y="203"/>
              </a:cxn>
              <a:cxn ang="0">
                <a:pos x="35" y="210"/>
              </a:cxn>
              <a:cxn ang="0">
                <a:pos x="17" y="221"/>
              </a:cxn>
              <a:cxn ang="0">
                <a:pos x="6" y="237"/>
              </a:cxn>
              <a:cxn ang="0">
                <a:pos x="0" y="253"/>
              </a:cxn>
              <a:cxn ang="0">
                <a:pos x="2" y="262"/>
              </a:cxn>
              <a:cxn ang="0">
                <a:pos x="11" y="277"/>
              </a:cxn>
              <a:cxn ang="0">
                <a:pos x="26" y="286"/>
              </a:cxn>
              <a:cxn ang="0">
                <a:pos x="44" y="288"/>
              </a:cxn>
              <a:cxn ang="0">
                <a:pos x="55" y="288"/>
              </a:cxn>
              <a:cxn ang="0">
                <a:pos x="75" y="282"/>
              </a:cxn>
              <a:cxn ang="0">
                <a:pos x="91" y="270"/>
              </a:cxn>
              <a:cxn ang="0">
                <a:pos x="102" y="255"/>
              </a:cxn>
              <a:cxn ang="0">
                <a:pos x="105" y="237"/>
              </a:cxn>
              <a:cxn ang="0">
                <a:pos x="105" y="125"/>
              </a:cxn>
              <a:cxn ang="0">
                <a:pos x="107" y="121"/>
              </a:cxn>
              <a:cxn ang="0">
                <a:pos x="113" y="114"/>
              </a:cxn>
              <a:cxn ang="0">
                <a:pos x="229" y="76"/>
              </a:cxn>
              <a:cxn ang="0">
                <a:pos x="236" y="76"/>
              </a:cxn>
              <a:cxn ang="0">
                <a:pos x="241" y="79"/>
              </a:cxn>
              <a:cxn ang="0">
                <a:pos x="241" y="83"/>
              </a:cxn>
              <a:cxn ang="0">
                <a:pos x="241" y="174"/>
              </a:cxn>
              <a:cxn ang="0">
                <a:pos x="234" y="170"/>
              </a:cxn>
              <a:cxn ang="0">
                <a:pos x="211" y="170"/>
              </a:cxn>
              <a:cxn ang="0">
                <a:pos x="200" y="172"/>
              </a:cxn>
              <a:cxn ang="0">
                <a:pos x="180" y="181"/>
              </a:cxn>
              <a:cxn ang="0">
                <a:pos x="165" y="194"/>
              </a:cxn>
              <a:cxn ang="0">
                <a:pos x="158" y="210"/>
              </a:cxn>
              <a:cxn ang="0">
                <a:pos x="156" y="219"/>
              </a:cxn>
              <a:cxn ang="0">
                <a:pos x="162" y="235"/>
              </a:cxn>
              <a:cxn ang="0">
                <a:pos x="172" y="246"/>
              </a:cxn>
              <a:cxn ang="0">
                <a:pos x="189" y="253"/>
              </a:cxn>
              <a:cxn ang="0">
                <a:pos x="211" y="253"/>
              </a:cxn>
              <a:cxn ang="0">
                <a:pos x="221" y="252"/>
              </a:cxn>
              <a:cxn ang="0">
                <a:pos x="240" y="242"/>
              </a:cxn>
              <a:cxn ang="0">
                <a:pos x="254" y="230"/>
              </a:cxn>
              <a:cxn ang="0">
                <a:pos x="263" y="213"/>
              </a:cxn>
              <a:cxn ang="0">
                <a:pos x="263" y="19"/>
              </a:cxn>
              <a:cxn ang="0">
                <a:pos x="263" y="16"/>
              </a:cxn>
              <a:cxn ang="0">
                <a:pos x="259" y="7"/>
              </a:cxn>
              <a:cxn ang="0">
                <a:pos x="252" y="1"/>
              </a:cxn>
              <a:cxn ang="0">
                <a:pos x="241" y="0"/>
              </a:cxn>
              <a:cxn ang="0">
                <a:pos x="236" y="1"/>
              </a:cxn>
            </a:cxnLst>
            <a:rect l="0" t="0" r="r" b="b"/>
            <a:pathLst>
              <a:path w="263" h="288">
                <a:moveTo>
                  <a:pt x="236" y="1"/>
                </a:moveTo>
                <a:lnTo>
                  <a:pt x="111" y="39"/>
                </a:lnTo>
                <a:lnTo>
                  <a:pt x="111" y="39"/>
                </a:lnTo>
                <a:lnTo>
                  <a:pt x="100" y="45"/>
                </a:lnTo>
                <a:lnTo>
                  <a:pt x="93" y="52"/>
                </a:lnTo>
                <a:lnTo>
                  <a:pt x="85" y="63"/>
                </a:lnTo>
                <a:lnTo>
                  <a:pt x="84" y="74"/>
                </a:lnTo>
                <a:lnTo>
                  <a:pt x="84" y="204"/>
                </a:lnTo>
                <a:lnTo>
                  <a:pt x="84" y="206"/>
                </a:lnTo>
                <a:lnTo>
                  <a:pt x="84" y="206"/>
                </a:lnTo>
                <a:lnTo>
                  <a:pt x="76" y="203"/>
                </a:lnTo>
                <a:lnTo>
                  <a:pt x="67" y="203"/>
                </a:lnTo>
                <a:lnTo>
                  <a:pt x="55" y="203"/>
                </a:lnTo>
                <a:lnTo>
                  <a:pt x="55" y="203"/>
                </a:lnTo>
                <a:lnTo>
                  <a:pt x="44" y="204"/>
                </a:lnTo>
                <a:lnTo>
                  <a:pt x="35" y="210"/>
                </a:lnTo>
                <a:lnTo>
                  <a:pt x="26" y="215"/>
                </a:lnTo>
                <a:lnTo>
                  <a:pt x="17" y="221"/>
                </a:lnTo>
                <a:lnTo>
                  <a:pt x="11" y="228"/>
                </a:lnTo>
                <a:lnTo>
                  <a:pt x="6" y="237"/>
                </a:lnTo>
                <a:lnTo>
                  <a:pt x="2" y="244"/>
                </a:lnTo>
                <a:lnTo>
                  <a:pt x="0" y="253"/>
                </a:lnTo>
                <a:lnTo>
                  <a:pt x="0" y="253"/>
                </a:lnTo>
                <a:lnTo>
                  <a:pt x="2" y="262"/>
                </a:lnTo>
                <a:lnTo>
                  <a:pt x="6" y="270"/>
                </a:lnTo>
                <a:lnTo>
                  <a:pt x="11" y="277"/>
                </a:lnTo>
                <a:lnTo>
                  <a:pt x="17" y="281"/>
                </a:lnTo>
                <a:lnTo>
                  <a:pt x="26" y="286"/>
                </a:lnTo>
                <a:lnTo>
                  <a:pt x="35" y="288"/>
                </a:lnTo>
                <a:lnTo>
                  <a:pt x="44" y="288"/>
                </a:lnTo>
                <a:lnTo>
                  <a:pt x="55" y="288"/>
                </a:lnTo>
                <a:lnTo>
                  <a:pt x="55" y="288"/>
                </a:lnTo>
                <a:lnTo>
                  <a:pt x="66" y="286"/>
                </a:lnTo>
                <a:lnTo>
                  <a:pt x="75" y="282"/>
                </a:lnTo>
                <a:lnTo>
                  <a:pt x="84" y="277"/>
                </a:lnTo>
                <a:lnTo>
                  <a:pt x="91" y="270"/>
                </a:lnTo>
                <a:lnTo>
                  <a:pt x="98" y="262"/>
                </a:lnTo>
                <a:lnTo>
                  <a:pt x="102" y="255"/>
                </a:lnTo>
                <a:lnTo>
                  <a:pt x="105" y="246"/>
                </a:lnTo>
                <a:lnTo>
                  <a:pt x="105" y="237"/>
                </a:lnTo>
                <a:lnTo>
                  <a:pt x="105" y="237"/>
                </a:lnTo>
                <a:lnTo>
                  <a:pt x="105" y="125"/>
                </a:lnTo>
                <a:lnTo>
                  <a:pt x="105" y="125"/>
                </a:lnTo>
                <a:lnTo>
                  <a:pt x="107" y="121"/>
                </a:lnTo>
                <a:lnTo>
                  <a:pt x="109" y="119"/>
                </a:lnTo>
                <a:lnTo>
                  <a:pt x="113" y="114"/>
                </a:lnTo>
                <a:lnTo>
                  <a:pt x="118" y="110"/>
                </a:lnTo>
                <a:lnTo>
                  <a:pt x="229" y="76"/>
                </a:lnTo>
                <a:lnTo>
                  <a:pt x="229" y="76"/>
                </a:lnTo>
                <a:lnTo>
                  <a:pt x="236" y="76"/>
                </a:lnTo>
                <a:lnTo>
                  <a:pt x="240" y="77"/>
                </a:lnTo>
                <a:lnTo>
                  <a:pt x="241" y="79"/>
                </a:lnTo>
                <a:lnTo>
                  <a:pt x="241" y="83"/>
                </a:lnTo>
                <a:lnTo>
                  <a:pt x="241" y="83"/>
                </a:lnTo>
                <a:lnTo>
                  <a:pt x="241" y="174"/>
                </a:lnTo>
                <a:lnTo>
                  <a:pt x="241" y="174"/>
                </a:lnTo>
                <a:lnTo>
                  <a:pt x="241" y="174"/>
                </a:lnTo>
                <a:lnTo>
                  <a:pt x="234" y="170"/>
                </a:lnTo>
                <a:lnTo>
                  <a:pt x="223" y="168"/>
                </a:lnTo>
                <a:lnTo>
                  <a:pt x="211" y="170"/>
                </a:lnTo>
                <a:lnTo>
                  <a:pt x="211" y="170"/>
                </a:lnTo>
                <a:lnTo>
                  <a:pt x="200" y="172"/>
                </a:lnTo>
                <a:lnTo>
                  <a:pt x="189" y="175"/>
                </a:lnTo>
                <a:lnTo>
                  <a:pt x="180" y="181"/>
                </a:lnTo>
                <a:lnTo>
                  <a:pt x="172" y="186"/>
                </a:lnTo>
                <a:lnTo>
                  <a:pt x="165" y="194"/>
                </a:lnTo>
                <a:lnTo>
                  <a:pt x="162" y="201"/>
                </a:lnTo>
                <a:lnTo>
                  <a:pt x="158" y="210"/>
                </a:lnTo>
                <a:lnTo>
                  <a:pt x="156" y="219"/>
                </a:lnTo>
                <a:lnTo>
                  <a:pt x="156" y="219"/>
                </a:lnTo>
                <a:lnTo>
                  <a:pt x="158" y="228"/>
                </a:lnTo>
                <a:lnTo>
                  <a:pt x="162" y="235"/>
                </a:lnTo>
                <a:lnTo>
                  <a:pt x="165" y="241"/>
                </a:lnTo>
                <a:lnTo>
                  <a:pt x="172" y="246"/>
                </a:lnTo>
                <a:lnTo>
                  <a:pt x="180" y="252"/>
                </a:lnTo>
                <a:lnTo>
                  <a:pt x="189" y="253"/>
                </a:lnTo>
                <a:lnTo>
                  <a:pt x="200" y="255"/>
                </a:lnTo>
                <a:lnTo>
                  <a:pt x="211" y="253"/>
                </a:lnTo>
                <a:lnTo>
                  <a:pt x="211" y="253"/>
                </a:lnTo>
                <a:lnTo>
                  <a:pt x="221" y="252"/>
                </a:lnTo>
                <a:lnTo>
                  <a:pt x="230" y="248"/>
                </a:lnTo>
                <a:lnTo>
                  <a:pt x="240" y="242"/>
                </a:lnTo>
                <a:lnTo>
                  <a:pt x="249" y="237"/>
                </a:lnTo>
                <a:lnTo>
                  <a:pt x="254" y="230"/>
                </a:lnTo>
                <a:lnTo>
                  <a:pt x="259" y="223"/>
                </a:lnTo>
                <a:lnTo>
                  <a:pt x="263" y="213"/>
                </a:lnTo>
                <a:lnTo>
                  <a:pt x="263" y="204"/>
                </a:lnTo>
                <a:lnTo>
                  <a:pt x="263" y="19"/>
                </a:lnTo>
                <a:lnTo>
                  <a:pt x="263" y="19"/>
                </a:lnTo>
                <a:lnTo>
                  <a:pt x="263" y="16"/>
                </a:lnTo>
                <a:lnTo>
                  <a:pt x="261" y="10"/>
                </a:lnTo>
                <a:lnTo>
                  <a:pt x="259" y="7"/>
                </a:lnTo>
                <a:lnTo>
                  <a:pt x="256" y="3"/>
                </a:lnTo>
                <a:lnTo>
                  <a:pt x="252" y="1"/>
                </a:lnTo>
                <a:lnTo>
                  <a:pt x="247" y="0"/>
                </a:lnTo>
                <a:lnTo>
                  <a:pt x="241" y="0"/>
                </a:lnTo>
                <a:lnTo>
                  <a:pt x="236" y="1"/>
                </a:lnTo>
                <a:lnTo>
                  <a:pt x="236" y="1"/>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9" name="Freeform 31"/>
          <p:cNvSpPr/>
          <p:nvPr/>
        </p:nvSpPr>
        <p:spPr bwMode="auto">
          <a:xfrm>
            <a:off x="3315653" y="4495165"/>
            <a:ext cx="382587" cy="381000"/>
          </a:xfrm>
          <a:custGeom>
            <a:avLst/>
            <a:gdLst/>
            <a:ahLst/>
            <a:cxnLst>
              <a:cxn ang="0">
                <a:pos x="253" y="201"/>
              </a:cxn>
              <a:cxn ang="0">
                <a:pos x="250" y="212"/>
              </a:cxn>
              <a:cxn ang="0">
                <a:pos x="214" y="246"/>
              </a:cxn>
              <a:cxn ang="0">
                <a:pos x="208" y="252"/>
              </a:cxn>
              <a:cxn ang="0">
                <a:pos x="201" y="254"/>
              </a:cxn>
              <a:cxn ang="0">
                <a:pos x="199" y="254"/>
              </a:cxn>
              <a:cxn ang="0">
                <a:pos x="195" y="254"/>
              </a:cxn>
              <a:cxn ang="0">
                <a:pos x="179" y="252"/>
              </a:cxn>
              <a:cxn ang="0">
                <a:pos x="150" y="245"/>
              </a:cxn>
              <a:cxn ang="0">
                <a:pos x="134" y="236"/>
              </a:cxn>
              <a:cxn ang="0">
                <a:pos x="114" y="223"/>
              </a:cxn>
              <a:cxn ang="0">
                <a:pos x="69" y="187"/>
              </a:cxn>
              <a:cxn ang="0">
                <a:pos x="52" y="169"/>
              </a:cxn>
              <a:cxn ang="0">
                <a:pos x="38" y="150"/>
              </a:cxn>
              <a:cxn ang="0">
                <a:pos x="18" y="120"/>
              </a:cxn>
              <a:cxn ang="0">
                <a:pos x="11" y="105"/>
              </a:cxn>
              <a:cxn ang="0">
                <a:pos x="7" y="92"/>
              </a:cxn>
              <a:cxn ang="0">
                <a:pos x="1" y="72"/>
              </a:cxn>
              <a:cxn ang="0">
                <a:pos x="0" y="60"/>
              </a:cxn>
              <a:cxn ang="0">
                <a:pos x="1" y="54"/>
              </a:cxn>
              <a:cxn ang="0">
                <a:pos x="3" y="47"/>
              </a:cxn>
              <a:cxn ang="0">
                <a:pos x="43" y="5"/>
              </a:cxn>
              <a:cxn ang="0">
                <a:pos x="47" y="2"/>
              </a:cxn>
              <a:cxn ang="0">
                <a:pos x="52" y="0"/>
              </a:cxn>
              <a:cxn ang="0">
                <a:pos x="58" y="4"/>
              </a:cxn>
              <a:cxn ang="0">
                <a:pos x="63" y="7"/>
              </a:cxn>
              <a:cxn ang="0">
                <a:pos x="92" y="62"/>
              </a:cxn>
              <a:cxn ang="0">
                <a:pos x="92" y="72"/>
              </a:cxn>
              <a:cxn ang="0">
                <a:pos x="90" y="76"/>
              </a:cxn>
              <a:cxn ang="0">
                <a:pos x="76" y="94"/>
              </a:cxn>
              <a:cxn ang="0">
                <a:pos x="74" y="96"/>
              </a:cxn>
              <a:cxn ang="0">
                <a:pos x="74" y="98"/>
              </a:cxn>
              <a:cxn ang="0">
                <a:pos x="79" y="110"/>
              </a:cxn>
              <a:cxn ang="0">
                <a:pos x="88" y="125"/>
              </a:cxn>
              <a:cxn ang="0">
                <a:pos x="96" y="136"/>
              </a:cxn>
              <a:cxn ang="0">
                <a:pos x="108" y="147"/>
              </a:cxn>
              <a:cxn ang="0">
                <a:pos x="128" y="167"/>
              </a:cxn>
              <a:cxn ang="0">
                <a:pos x="145" y="176"/>
              </a:cxn>
              <a:cxn ang="0">
                <a:pos x="154" y="181"/>
              </a:cxn>
              <a:cxn ang="0">
                <a:pos x="157" y="181"/>
              </a:cxn>
              <a:cxn ang="0">
                <a:pos x="159" y="181"/>
              </a:cxn>
              <a:cxn ang="0">
                <a:pos x="177" y="165"/>
              </a:cxn>
              <a:cxn ang="0">
                <a:pos x="181" y="161"/>
              </a:cxn>
              <a:cxn ang="0">
                <a:pos x="188" y="159"/>
              </a:cxn>
              <a:cxn ang="0">
                <a:pos x="195" y="161"/>
              </a:cxn>
              <a:cxn ang="0">
                <a:pos x="248" y="192"/>
              </a:cxn>
              <a:cxn ang="0">
                <a:pos x="253" y="201"/>
              </a:cxn>
            </a:cxnLst>
            <a:rect l="0" t="0" r="r" b="b"/>
            <a:pathLst>
              <a:path w="253" h="254">
                <a:moveTo>
                  <a:pt x="253" y="201"/>
                </a:moveTo>
                <a:lnTo>
                  <a:pt x="253" y="201"/>
                </a:lnTo>
                <a:lnTo>
                  <a:pt x="253" y="207"/>
                </a:lnTo>
                <a:lnTo>
                  <a:pt x="250" y="212"/>
                </a:lnTo>
                <a:lnTo>
                  <a:pt x="214" y="246"/>
                </a:lnTo>
                <a:lnTo>
                  <a:pt x="214" y="246"/>
                </a:lnTo>
                <a:lnTo>
                  <a:pt x="208" y="252"/>
                </a:lnTo>
                <a:lnTo>
                  <a:pt x="208" y="252"/>
                </a:lnTo>
                <a:lnTo>
                  <a:pt x="201" y="254"/>
                </a:lnTo>
                <a:lnTo>
                  <a:pt x="201" y="254"/>
                </a:lnTo>
                <a:lnTo>
                  <a:pt x="199" y="254"/>
                </a:lnTo>
                <a:lnTo>
                  <a:pt x="199" y="254"/>
                </a:lnTo>
                <a:lnTo>
                  <a:pt x="195" y="254"/>
                </a:lnTo>
                <a:lnTo>
                  <a:pt x="195" y="254"/>
                </a:lnTo>
                <a:lnTo>
                  <a:pt x="179" y="252"/>
                </a:lnTo>
                <a:lnTo>
                  <a:pt x="179" y="252"/>
                </a:lnTo>
                <a:lnTo>
                  <a:pt x="166" y="250"/>
                </a:lnTo>
                <a:lnTo>
                  <a:pt x="150" y="245"/>
                </a:lnTo>
                <a:lnTo>
                  <a:pt x="150" y="245"/>
                </a:lnTo>
                <a:lnTo>
                  <a:pt x="134" y="236"/>
                </a:lnTo>
                <a:lnTo>
                  <a:pt x="114" y="223"/>
                </a:lnTo>
                <a:lnTo>
                  <a:pt x="114" y="223"/>
                </a:lnTo>
                <a:lnTo>
                  <a:pt x="92" y="207"/>
                </a:lnTo>
                <a:lnTo>
                  <a:pt x="69" y="187"/>
                </a:lnTo>
                <a:lnTo>
                  <a:pt x="69" y="187"/>
                </a:lnTo>
                <a:lnTo>
                  <a:pt x="52" y="169"/>
                </a:lnTo>
                <a:lnTo>
                  <a:pt x="38" y="150"/>
                </a:lnTo>
                <a:lnTo>
                  <a:pt x="38" y="150"/>
                </a:lnTo>
                <a:lnTo>
                  <a:pt x="27" y="134"/>
                </a:lnTo>
                <a:lnTo>
                  <a:pt x="18" y="120"/>
                </a:lnTo>
                <a:lnTo>
                  <a:pt x="18" y="120"/>
                </a:lnTo>
                <a:lnTo>
                  <a:pt x="11" y="105"/>
                </a:lnTo>
                <a:lnTo>
                  <a:pt x="7" y="92"/>
                </a:lnTo>
                <a:lnTo>
                  <a:pt x="7" y="92"/>
                </a:lnTo>
                <a:lnTo>
                  <a:pt x="1" y="72"/>
                </a:lnTo>
                <a:lnTo>
                  <a:pt x="1" y="72"/>
                </a:lnTo>
                <a:lnTo>
                  <a:pt x="0" y="60"/>
                </a:lnTo>
                <a:lnTo>
                  <a:pt x="0" y="60"/>
                </a:lnTo>
                <a:lnTo>
                  <a:pt x="1" y="54"/>
                </a:lnTo>
                <a:lnTo>
                  <a:pt x="1" y="54"/>
                </a:lnTo>
                <a:lnTo>
                  <a:pt x="3" y="47"/>
                </a:lnTo>
                <a:lnTo>
                  <a:pt x="3" y="47"/>
                </a:lnTo>
                <a:lnTo>
                  <a:pt x="7" y="40"/>
                </a:lnTo>
                <a:lnTo>
                  <a:pt x="43" y="5"/>
                </a:lnTo>
                <a:lnTo>
                  <a:pt x="43" y="5"/>
                </a:lnTo>
                <a:lnTo>
                  <a:pt x="47" y="2"/>
                </a:lnTo>
                <a:lnTo>
                  <a:pt x="52" y="0"/>
                </a:lnTo>
                <a:lnTo>
                  <a:pt x="52" y="0"/>
                </a:lnTo>
                <a:lnTo>
                  <a:pt x="56" y="2"/>
                </a:lnTo>
                <a:lnTo>
                  <a:pt x="58" y="4"/>
                </a:lnTo>
                <a:lnTo>
                  <a:pt x="58" y="4"/>
                </a:lnTo>
                <a:lnTo>
                  <a:pt x="63" y="7"/>
                </a:lnTo>
                <a:lnTo>
                  <a:pt x="92" y="62"/>
                </a:lnTo>
                <a:lnTo>
                  <a:pt x="92" y="62"/>
                </a:lnTo>
                <a:lnTo>
                  <a:pt x="92" y="67"/>
                </a:lnTo>
                <a:lnTo>
                  <a:pt x="92" y="72"/>
                </a:lnTo>
                <a:lnTo>
                  <a:pt x="92" y="72"/>
                </a:lnTo>
                <a:lnTo>
                  <a:pt x="90" y="76"/>
                </a:lnTo>
                <a:lnTo>
                  <a:pt x="88" y="80"/>
                </a:lnTo>
                <a:lnTo>
                  <a:pt x="76" y="94"/>
                </a:lnTo>
                <a:lnTo>
                  <a:pt x="76" y="94"/>
                </a:lnTo>
                <a:lnTo>
                  <a:pt x="74" y="96"/>
                </a:lnTo>
                <a:lnTo>
                  <a:pt x="74" y="96"/>
                </a:lnTo>
                <a:lnTo>
                  <a:pt x="74" y="98"/>
                </a:lnTo>
                <a:lnTo>
                  <a:pt x="74" y="98"/>
                </a:lnTo>
                <a:lnTo>
                  <a:pt x="79" y="110"/>
                </a:lnTo>
                <a:lnTo>
                  <a:pt x="79" y="110"/>
                </a:lnTo>
                <a:lnTo>
                  <a:pt x="88" y="125"/>
                </a:lnTo>
                <a:lnTo>
                  <a:pt x="88" y="125"/>
                </a:lnTo>
                <a:lnTo>
                  <a:pt x="96" y="136"/>
                </a:lnTo>
                <a:lnTo>
                  <a:pt x="108" y="147"/>
                </a:lnTo>
                <a:lnTo>
                  <a:pt x="108" y="147"/>
                </a:lnTo>
                <a:lnTo>
                  <a:pt x="119" y="158"/>
                </a:lnTo>
                <a:lnTo>
                  <a:pt x="128" y="167"/>
                </a:lnTo>
                <a:lnTo>
                  <a:pt x="128" y="167"/>
                </a:lnTo>
                <a:lnTo>
                  <a:pt x="145" y="176"/>
                </a:lnTo>
                <a:lnTo>
                  <a:pt x="145" y="176"/>
                </a:lnTo>
                <a:lnTo>
                  <a:pt x="154" y="181"/>
                </a:lnTo>
                <a:lnTo>
                  <a:pt x="157" y="181"/>
                </a:lnTo>
                <a:lnTo>
                  <a:pt x="157" y="181"/>
                </a:lnTo>
                <a:lnTo>
                  <a:pt x="159" y="181"/>
                </a:lnTo>
                <a:lnTo>
                  <a:pt x="159" y="181"/>
                </a:lnTo>
                <a:lnTo>
                  <a:pt x="161" y="179"/>
                </a:lnTo>
                <a:lnTo>
                  <a:pt x="177" y="165"/>
                </a:lnTo>
                <a:lnTo>
                  <a:pt x="177" y="165"/>
                </a:lnTo>
                <a:lnTo>
                  <a:pt x="181" y="161"/>
                </a:lnTo>
                <a:lnTo>
                  <a:pt x="188" y="159"/>
                </a:lnTo>
                <a:lnTo>
                  <a:pt x="188" y="159"/>
                </a:lnTo>
                <a:lnTo>
                  <a:pt x="195" y="161"/>
                </a:lnTo>
                <a:lnTo>
                  <a:pt x="195" y="161"/>
                </a:lnTo>
                <a:lnTo>
                  <a:pt x="248" y="192"/>
                </a:lnTo>
                <a:lnTo>
                  <a:pt x="248" y="192"/>
                </a:lnTo>
                <a:lnTo>
                  <a:pt x="252" y="196"/>
                </a:lnTo>
                <a:lnTo>
                  <a:pt x="253" y="201"/>
                </a:lnTo>
                <a:lnTo>
                  <a:pt x="253" y="201"/>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0" name="Freeform 32"/>
          <p:cNvSpPr>
            <a:spLocks noEditPoints="1"/>
          </p:cNvSpPr>
          <p:nvPr/>
        </p:nvSpPr>
        <p:spPr bwMode="auto">
          <a:xfrm>
            <a:off x="4447540" y="4503103"/>
            <a:ext cx="542925" cy="444500"/>
          </a:xfrm>
          <a:custGeom>
            <a:avLst/>
            <a:gdLst/>
            <a:ahLst/>
            <a:cxnLst>
              <a:cxn ang="0">
                <a:pos x="254" y="0"/>
              </a:cxn>
              <a:cxn ang="0">
                <a:pos x="239" y="2"/>
              </a:cxn>
              <a:cxn ang="0">
                <a:pos x="210" y="15"/>
              </a:cxn>
              <a:cxn ang="0">
                <a:pos x="74" y="149"/>
              </a:cxn>
              <a:cxn ang="0">
                <a:pos x="69" y="154"/>
              </a:cxn>
              <a:cxn ang="0">
                <a:pos x="65" y="165"/>
              </a:cxn>
              <a:cxn ang="0">
                <a:pos x="65" y="178"/>
              </a:cxn>
              <a:cxn ang="0">
                <a:pos x="69" y="189"/>
              </a:cxn>
              <a:cxn ang="0">
                <a:pos x="167" y="288"/>
              </a:cxn>
              <a:cxn ang="0">
                <a:pos x="172" y="292"/>
              </a:cxn>
              <a:cxn ang="0">
                <a:pos x="183" y="297"/>
              </a:cxn>
              <a:cxn ang="0">
                <a:pos x="196" y="297"/>
              </a:cxn>
              <a:cxn ang="0">
                <a:pos x="208" y="292"/>
              </a:cxn>
              <a:cxn ang="0">
                <a:pos x="339" y="162"/>
              </a:cxn>
              <a:cxn ang="0">
                <a:pos x="348" y="151"/>
              </a:cxn>
              <a:cxn ang="0">
                <a:pos x="359" y="122"/>
              </a:cxn>
              <a:cxn ang="0">
                <a:pos x="361" y="33"/>
              </a:cxn>
              <a:cxn ang="0">
                <a:pos x="361" y="26"/>
              </a:cxn>
              <a:cxn ang="0">
                <a:pos x="355" y="15"/>
              </a:cxn>
              <a:cxn ang="0">
                <a:pos x="346" y="6"/>
              </a:cxn>
              <a:cxn ang="0">
                <a:pos x="335" y="2"/>
              </a:cxn>
              <a:cxn ang="0">
                <a:pos x="330" y="0"/>
              </a:cxn>
              <a:cxn ang="0">
                <a:pos x="286" y="107"/>
              </a:cxn>
              <a:cxn ang="0">
                <a:pos x="274" y="105"/>
              </a:cxn>
              <a:cxn ang="0">
                <a:pos x="263" y="98"/>
              </a:cxn>
              <a:cxn ang="0">
                <a:pos x="257" y="87"/>
              </a:cxn>
              <a:cxn ang="0">
                <a:pos x="254" y="74"/>
              </a:cxn>
              <a:cxn ang="0">
                <a:pos x="256" y="69"/>
              </a:cxn>
              <a:cxn ang="0">
                <a:pos x="259" y="58"/>
              </a:cxn>
              <a:cxn ang="0">
                <a:pos x="268" y="49"/>
              </a:cxn>
              <a:cxn ang="0">
                <a:pos x="279" y="44"/>
              </a:cxn>
              <a:cxn ang="0">
                <a:pos x="286" y="44"/>
              </a:cxn>
              <a:cxn ang="0">
                <a:pos x="299" y="45"/>
              </a:cxn>
              <a:cxn ang="0">
                <a:pos x="308" y="53"/>
              </a:cxn>
              <a:cxn ang="0">
                <a:pos x="315" y="64"/>
              </a:cxn>
              <a:cxn ang="0">
                <a:pos x="319" y="74"/>
              </a:cxn>
              <a:cxn ang="0">
                <a:pos x="317" y="82"/>
              </a:cxn>
              <a:cxn ang="0">
                <a:pos x="314" y="93"/>
              </a:cxn>
              <a:cxn ang="0">
                <a:pos x="304" y="102"/>
              </a:cxn>
              <a:cxn ang="0">
                <a:pos x="292" y="107"/>
              </a:cxn>
              <a:cxn ang="0">
                <a:pos x="286" y="107"/>
              </a:cxn>
              <a:cxn ang="0">
                <a:pos x="141" y="294"/>
              </a:cxn>
              <a:cxn ang="0">
                <a:pos x="130" y="297"/>
              </a:cxn>
              <a:cxn ang="0">
                <a:pos x="112" y="294"/>
              </a:cxn>
              <a:cxn ang="0">
                <a:pos x="9" y="194"/>
              </a:cxn>
              <a:cxn ang="0">
                <a:pos x="5" y="189"/>
              </a:cxn>
              <a:cxn ang="0">
                <a:pos x="0" y="178"/>
              </a:cxn>
              <a:cxn ang="0">
                <a:pos x="0" y="165"/>
              </a:cxn>
              <a:cxn ang="0">
                <a:pos x="5" y="154"/>
              </a:cxn>
              <a:cxn ang="0">
                <a:pos x="136" y="24"/>
              </a:cxn>
              <a:cxn ang="0">
                <a:pos x="147" y="15"/>
              </a:cxn>
              <a:cxn ang="0">
                <a:pos x="176" y="2"/>
              </a:cxn>
              <a:cxn ang="0">
                <a:pos x="27" y="163"/>
              </a:cxn>
              <a:cxn ang="0">
                <a:pos x="23" y="167"/>
              </a:cxn>
              <a:cxn ang="0">
                <a:pos x="23" y="176"/>
              </a:cxn>
              <a:cxn ang="0">
                <a:pos x="27" y="180"/>
              </a:cxn>
            </a:cxnLst>
            <a:rect l="0" t="0" r="r" b="b"/>
            <a:pathLst>
              <a:path w="361" h="297">
                <a:moveTo>
                  <a:pt x="330" y="0"/>
                </a:moveTo>
                <a:lnTo>
                  <a:pt x="254" y="0"/>
                </a:lnTo>
                <a:lnTo>
                  <a:pt x="254" y="0"/>
                </a:lnTo>
                <a:lnTo>
                  <a:pt x="239" y="2"/>
                </a:lnTo>
                <a:lnTo>
                  <a:pt x="225" y="7"/>
                </a:lnTo>
                <a:lnTo>
                  <a:pt x="210" y="15"/>
                </a:lnTo>
                <a:lnTo>
                  <a:pt x="199" y="24"/>
                </a:lnTo>
                <a:lnTo>
                  <a:pt x="74" y="149"/>
                </a:lnTo>
                <a:lnTo>
                  <a:pt x="74" y="149"/>
                </a:lnTo>
                <a:lnTo>
                  <a:pt x="69" y="154"/>
                </a:lnTo>
                <a:lnTo>
                  <a:pt x="67" y="160"/>
                </a:lnTo>
                <a:lnTo>
                  <a:pt x="65" y="165"/>
                </a:lnTo>
                <a:lnTo>
                  <a:pt x="63" y="172"/>
                </a:lnTo>
                <a:lnTo>
                  <a:pt x="65" y="178"/>
                </a:lnTo>
                <a:lnTo>
                  <a:pt x="67" y="183"/>
                </a:lnTo>
                <a:lnTo>
                  <a:pt x="69" y="189"/>
                </a:lnTo>
                <a:lnTo>
                  <a:pt x="74" y="194"/>
                </a:lnTo>
                <a:lnTo>
                  <a:pt x="167" y="288"/>
                </a:lnTo>
                <a:lnTo>
                  <a:pt x="167" y="288"/>
                </a:lnTo>
                <a:lnTo>
                  <a:pt x="172" y="292"/>
                </a:lnTo>
                <a:lnTo>
                  <a:pt x="178" y="296"/>
                </a:lnTo>
                <a:lnTo>
                  <a:pt x="183" y="297"/>
                </a:lnTo>
                <a:lnTo>
                  <a:pt x="190" y="297"/>
                </a:lnTo>
                <a:lnTo>
                  <a:pt x="196" y="297"/>
                </a:lnTo>
                <a:lnTo>
                  <a:pt x="201" y="296"/>
                </a:lnTo>
                <a:lnTo>
                  <a:pt x="208" y="292"/>
                </a:lnTo>
                <a:lnTo>
                  <a:pt x="212" y="288"/>
                </a:lnTo>
                <a:lnTo>
                  <a:pt x="339" y="162"/>
                </a:lnTo>
                <a:lnTo>
                  <a:pt x="339" y="162"/>
                </a:lnTo>
                <a:lnTo>
                  <a:pt x="348" y="151"/>
                </a:lnTo>
                <a:lnTo>
                  <a:pt x="355" y="136"/>
                </a:lnTo>
                <a:lnTo>
                  <a:pt x="359" y="122"/>
                </a:lnTo>
                <a:lnTo>
                  <a:pt x="361" y="107"/>
                </a:lnTo>
                <a:lnTo>
                  <a:pt x="361" y="33"/>
                </a:lnTo>
                <a:lnTo>
                  <a:pt x="361" y="33"/>
                </a:lnTo>
                <a:lnTo>
                  <a:pt x="361" y="26"/>
                </a:lnTo>
                <a:lnTo>
                  <a:pt x="359" y="20"/>
                </a:lnTo>
                <a:lnTo>
                  <a:pt x="355" y="15"/>
                </a:lnTo>
                <a:lnTo>
                  <a:pt x="352" y="9"/>
                </a:lnTo>
                <a:lnTo>
                  <a:pt x="346" y="6"/>
                </a:lnTo>
                <a:lnTo>
                  <a:pt x="341" y="4"/>
                </a:lnTo>
                <a:lnTo>
                  <a:pt x="335" y="2"/>
                </a:lnTo>
                <a:lnTo>
                  <a:pt x="330" y="0"/>
                </a:lnTo>
                <a:lnTo>
                  <a:pt x="330" y="0"/>
                </a:lnTo>
                <a:close/>
                <a:moveTo>
                  <a:pt x="286" y="107"/>
                </a:moveTo>
                <a:lnTo>
                  <a:pt x="286" y="107"/>
                </a:lnTo>
                <a:lnTo>
                  <a:pt x="279" y="107"/>
                </a:lnTo>
                <a:lnTo>
                  <a:pt x="274" y="105"/>
                </a:lnTo>
                <a:lnTo>
                  <a:pt x="268" y="102"/>
                </a:lnTo>
                <a:lnTo>
                  <a:pt x="263" y="98"/>
                </a:lnTo>
                <a:lnTo>
                  <a:pt x="259" y="93"/>
                </a:lnTo>
                <a:lnTo>
                  <a:pt x="257" y="87"/>
                </a:lnTo>
                <a:lnTo>
                  <a:pt x="256" y="82"/>
                </a:lnTo>
                <a:lnTo>
                  <a:pt x="254" y="74"/>
                </a:lnTo>
                <a:lnTo>
                  <a:pt x="254" y="74"/>
                </a:lnTo>
                <a:lnTo>
                  <a:pt x="256" y="69"/>
                </a:lnTo>
                <a:lnTo>
                  <a:pt x="257" y="64"/>
                </a:lnTo>
                <a:lnTo>
                  <a:pt x="259" y="58"/>
                </a:lnTo>
                <a:lnTo>
                  <a:pt x="263" y="53"/>
                </a:lnTo>
                <a:lnTo>
                  <a:pt x="268" y="49"/>
                </a:lnTo>
                <a:lnTo>
                  <a:pt x="274" y="45"/>
                </a:lnTo>
                <a:lnTo>
                  <a:pt x="279" y="44"/>
                </a:lnTo>
                <a:lnTo>
                  <a:pt x="286" y="44"/>
                </a:lnTo>
                <a:lnTo>
                  <a:pt x="286" y="44"/>
                </a:lnTo>
                <a:lnTo>
                  <a:pt x="292" y="44"/>
                </a:lnTo>
                <a:lnTo>
                  <a:pt x="299" y="45"/>
                </a:lnTo>
                <a:lnTo>
                  <a:pt x="304" y="49"/>
                </a:lnTo>
                <a:lnTo>
                  <a:pt x="308" y="53"/>
                </a:lnTo>
                <a:lnTo>
                  <a:pt x="314" y="58"/>
                </a:lnTo>
                <a:lnTo>
                  <a:pt x="315" y="64"/>
                </a:lnTo>
                <a:lnTo>
                  <a:pt x="317" y="69"/>
                </a:lnTo>
                <a:lnTo>
                  <a:pt x="319" y="74"/>
                </a:lnTo>
                <a:lnTo>
                  <a:pt x="319" y="74"/>
                </a:lnTo>
                <a:lnTo>
                  <a:pt x="317" y="82"/>
                </a:lnTo>
                <a:lnTo>
                  <a:pt x="315" y="87"/>
                </a:lnTo>
                <a:lnTo>
                  <a:pt x="314" y="93"/>
                </a:lnTo>
                <a:lnTo>
                  <a:pt x="308" y="98"/>
                </a:lnTo>
                <a:lnTo>
                  <a:pt x="304" y="102"/>
                </a:lnTo>
                <a:lnTo>
                  <a:pt x="299" y="105"/>
                </a:lnTo>
                <a:lnTo>
                  <a:pt x="292" y="107"/>
                </a:lnTo>
                <a:lnTo>
                  <a:pt x="286" y="107"/>
                </a:lnTo>
                <a:lnTo>
                  <a:pt x="286" y="107"/>
                </a:lnTo>
                <a:close/>
                <a:moveTo>
                  <a:pt x="27" y="180"/>
                </a:moveTo>
                <a:lnTo>
                  <a:pt x="141" y="294"/>
                </a:lnTo>
                <a:lnTo>
                  <a:pt x="141" y="294"/>
                </a:lnTo>
                <a:lnTo>
                  <a:pt x="130" y="297"/>
                </a:lnTo>
                <a:lnTo>
                  <a:pt x="121" y="297"/>
                </a:lnTo>
                <a:lnTo>
                  <a:pt x="112" y="294"/>
                </a:lnTo>
                <a:lnTo>
                  <a:pt x="103" y="288"/>
                </a:lnTo>
                <a:lnTo>
                  <a:pt x="9" y="194"/>
                </a:lnTo>
                <a:lnTo>
                  <a:pt x="9" y="194"/>
                </a:lnTo>
                <a:lnTo>
                  <a:pt x="5" y="189"/>
                </a:lnTo>
                <a:lnTo>
                  <a:pt x="2" y="183"/>
                </a:lnTo>
                <a:lnTo>
                  <a:pt x="0" y="178"/>
                </a:lnTo>
                <a:lnTo>
                  <a:pt x="0" y="172"/>
                </a:lnTo>
                <a:lnTo>
                  <a:pt x="0" y="165"/>
                </a:lnTo>
                <a:lnTo>
                  <a:pt x="2" y="160"/>
                </a:lnTo>
                <a:lnTo>
                  <a:pt x="5" y="154"/>
                </a:lnTo>
                <a:lnTo>
                  <a:pt x="9" y="149"/>
                </a:lnTo>
                <a:lnTo>
                  <a:pt x="136" y="24"/>
                </a:lnTo>
                <a:lnTo>
                  <a:pt x="136" y="24"/>
                </a:lnTo>
                <a:lnTo>
                  <a:pt x="147" y="15"/>
                </a:lnTo>
                <a:lnTo>
                  <a:pt x="161" y="7"/>
                </a:lnTo>
                <a:lnTo>
                  <a:pt x="176" y="2"/>
                </a:lnTo>
                <a:lnTo>
                  <a:pt x="190" y="0"/>
                </a:lnTo>
                <a:lnTo>
                  <a:pt x="27" y="163"/>
                </a:lnTo>
                <a:lnTo>
                  <a:pt x="27" y="163"/>
                </a:lnTo>
                <a:lnTo>
                  <a:pt x="23" y="167"/>
                </a:lnTo>
                <a:lnTo>
                  <a:pt x="23" y="172"/>
                </a:lnTo>
                <a:lnTo>
                  <a:pt x="23" y="176"/>
                </a:lnTo>
                <a:lnTo>
                  <a:pt x="27" y="180"/>
                </a:lnTo>
                <a:lnTo>
                  <a:pt x="27" y="180"/>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21" name="Group 82"/>
          <p:cNvGrpSpPr/>
          <p:nvPr/>
        </p:nvGrpSpPr>
        <p:grpSpPr>
          <a:xfrm>
            <a:off x="5729410" y="4502280"/>
            <a:ext cx="507739" cy="474691"/>
            <a:chOff x="4067683" y="3042772"/>
            <a:chExt cx="350901" cy="328061"/>
          </a:xfrm>
          <a:solidFill>
            <a:srgbClr val="304371"/>
          </a:solidFill>
        </p:grpSpPr>
        <p:sp>
          <p:nvSpPr>
            <p:cNvPr id="22" name="Freeform 33"/>
            <p:cNvSpPr>
              <a:spLocks noEditPoints="1"/>
            </p:cNvSpPr>
            <p:nvPr/>
          </p:nvSpPr>
          <p:spPr bwMode="auto">
            <a:xfrm>
              <a:off x="4156966" y="3260787"/>
              <a:ext cx="174412" cy="110046"/>
            </a:xfrm>
            <a:custGeom>
              <a:avLst/>
              <a:gdLst/>
              <a:ahLst/>
              <a:cxnLst>
                <a:cxn ang="0">
                  <a:pos x="0" y="44"/>
                </a:cxn>
                <a:cxn ang="0">
                  <a:pos x="0" y="107"/>
                </a:cxn>
                <a:cxn ang="0">
                  <a:pos x="169" y="107"/>
                </a:cxn>
                <a:cxn ang="0">
                  <a:pos x="169" y="44"/>
                </a:cxn>
                <a:cxn ang="0">
                  <a:pos x="169" y="0"/>
                </a:cxn>
                <a:cxn ang="0">
                  <a:pos x="0" y="0"/>
                </a:cxn>
                <a:cxn ang="0">
                  <a:pos x="0" y="44"/>
                </a:cxn>
                <a:cxn ang="0">
                  <a:pos x="20" y="22"/>
                </a:cxn>
                <a:cxn ang="0">
                  <a:pos x="147" y="22"/>
                </a:cxn>
                <a:cxn ang="0">
                  <a:pos x="147" y="44"/>
                </a:cxn>
                <a:cxn ang="0">
                  <a:pos x="20" y="44"/>
                </a:cxn>
                <a:cxn ang="0">
                  <a:pos x="20" y="22"/>
                </a:cxn>
                <a:cxn ang="0">
                  <a:pos x="20" y="64"/>
                </a:cxn>
                <a:cxn ang="0">
                  <a:pos x="147" y="64"/>
                </a:cxn>
                <a:cxn ang="0">
                  <a:pos x="147" y="86"/>
                </a:cxn>
                <a:cxn ang="0">
                  <a:pos x="20" y="86"/>
                </a:cxn>
                <a:cxn ang="0">
                  <a:pos x="20" y="64"/>
                </a:cxn>
              </a:cxnLst>
              <a:rect l="0" t="0" r="r" b="b"/>
              <a:pathLst>
                <a:path w="169" h="107">
                  <a:moveTo>
                    <a:pt x="0" y="44"/>
                  </a:moveTo>
                  <a:lnTo>
                    <a:pt x="0" y="107"/>
                  </a:lnTo>
                  <a:lnTo>
                    <a:pt x="169" y="107"/>
                  </a:lnTo>
                  <a:lnTo>
                    <a:pt x="169" y="44"/>
                  </a:lnTo>
                  <a:lnTo>
                    <a:pt x="169" y="0"/>
                  </a:lnTo>
                  <a:lnTo>
                    <a:pt x="0" y="0"/>
                  </a:lnTo>
                  <a:lnTo>
                    <a:pt x="0" y="44"/>
                  </a:lnTo>
                  <a:close/>
                  <a:moveTo>
                    <a:pt x="20" y="22"/>
                  </a:moveTo>
                  <a:lnTo>
                    <a:pt x="147" y="22"/>
                  </a:lnTo>
                  <a:lnTo>
                    <a:pt x="147" y="44"/>
                  </a:lnTo>
                  <a:lnTo>
                    <a:pt x="20" y="44"/>
                  </a:lnTo>
                  <a:lnTo>
                    <a:pt x="20" y="22"/>
                  </a:lnTo>
                  <a:close/>
                  <a:moveTo>
                    <a:pt x="20" y="64"/>
                  </a:moveTo>
                  <a:lnTo>
                    <a:pt x="147" y="64"/>
                  </a:lnTo>
                  <a:lnTo>
                    <a:pt x="147" y="86"/>
                  </a:lnTo>
                  <a:lnTo>
                    <a:pt x="20" y="86"/>
                  </a:lnTo>
                  <a:lnTo>
                    <a:pt x="20" y="6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3" name="Freeform 34"/>
            <p:cNvSpPr/>
            <p:nvPr/>
          </p:nvSpPr>
          <p:spPr bwMode="auto">
            <a:xfrm>
              <a:off x="4156966" y="3042772"/>
              <a:ext cx="174412" cy="107969"/>
            </a:xfrm>
            <a:custGeom>
              <a:avLst/>
              <a:gdLst/>
              <a:ahLst/>
              <a:cxnLst>
                <a:cxn ang="0">
                  <a:pos x="169" y="64"/>
                </a:cxn>
                <a:cxn ang="0">
                  <a:pos x="169" y="0"/>
                </a:cxn>
                <a:cxn ang="0">
                  <a:pos x="0" y="0"/>
                </a:cxn>
                <a:cxn ang="0">
                  <a:pos x="0" y="64"/>
                </a:cxn>
                <a:cxn ang="0">
                  <a:pos x="0" y="105"/>
                </a:cxn>
                <a:cxn ang="0">
                  <a:pos x="169" y="105"/>
                </a:cxn>
                <a:cxn ang="0">
                  <a:pos x="169" y="64"/>
                </a:cxn>
              </a:cxnLst>
              <a:rect l="0" t="0" r="r" b="b"/>
              <a:pathLst>
                <a:path w="169" h="105">
                  <a:moveTo>
                    <a:pt x="169" y="64"/>
                  </a:moveTo>
                  <a:lnTo>
                    <a:pt x="169" y="0"/>
                  </a:lnTo>
                  <a:lnTo>
                    <a:pt x="0" y="0"/>
                  </a:lnTo>
                  <a:lnTo>
                    <a:pt x="0" y="64"/>
                  </a:lnTo>
                  <a:lnTo>
                    <a:pt x="0" y="105"/>
                  </a:lnTo>
                  <a:lnTo>
                    <a:pt x="169" y="105"/>
                  </a:lnTo>
                  <a:lnTo>
                    <a:pt x="169" y="6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4" name="Freeform 35"/>
            <p:cNvSpPr/>
            <p:nvPr/>
          </p:nvSpPr>
          <p:spPr bwMode="auto">
            <a:xfrm>
              <a:off x="4067683" y="3107139"/>
              <a:ext cx="350901" cy="197252"/>
            </a:xfrm>
            <a:custGeom>
              <a:avLst/>
              <a:gdLst/>
              <a:ahLst/>
              <a:cxnLst>
                <a:cxn ang="0">
                  <a:pos x="295" y="0"/>
                </a:cxn>
                <a:cxn ang="0">
                  <a:pos x="274" y="0"/>
                </a:cxn>
                <a:cxn ang="0">
                  <a:pos x="274" y="41"/>
                </a:cxn>
                <a:cxn ang="0">
                  <a:pos x="274" y="63"/>
                </a:cxn>
                <a:cxn ang="0">
                  <a:pos x="63" y="63"/>
                </a:cxn>
                <a:cxn ang="0">
                  <a:pos x="63" y="41"/>
                </a:cxn>
                <a:cxn ang="0">
                  <a:pos x="63" y="0"/>
                </a:cxn>
                <a:cxn ang="0">
                  <a:pos x="42" y="0"/>
                </a:cxn>
                <a:cxn ang="0">
                  <a:pos x="42" y="0"/>
                </a:cxn>
                <a:cxn ang="0">
                  <a:pos x="34" y="1"/>
                </a:cxn>
                <a:cxn ang="0">
                  <a:pos x="27" y="3"/>
                </a:cxn>
                <a:cxn ang="0">
                  <a:pos x="20" y="7"/>
                </a:cxn>
                <a:cxn ang="0">
                  <a:pos x="13" y="12"/>
                </a:cxn>
                <a:cxn ang="0">
                  <a:pos x="7" y="20"/>
                </a:cxn>
                <a:cxn ang="0">
                  <a:pos x="4" y="27"/>
                </a:cxn>
                <a:cxn ang="0">
                  <a:pos x="2" y="34"/>
                </a:cxn>
                <a:cxn ang="0">
                  <a:pos x="0" y="41"/>
                </a:cxn>
                <a:cxn ang="0">
                  <a:pos x="0" y="146"/>
                </a:cxn>
                <a:cxn ang="0">
                  <a:pos x="0" y="146"/>
                </a:cxn>
                <a:cxn ang="0">
                  <a:pos x="2" y="156"/>
                </a:cxn>
                <a:cxn ang="0">
                  <a:pos x="4" y="163"/>
                </a:cxn>
                <a:cxn ang="0">
                  <a:pos x="7" y="170"/>
                </a:cxn>
                <a:cxn ang="0">
                  <a:pos x="13" y="175"/>
                </a:cxn>
                <a:cxn ang="0">
                  <a:pos x="20" y="181"/>
                </a:cxn>
                <a:cxn ang="0">
                  <a:pos x="27" y="186"/>
                </a:cxn>
                <a:cxn ang="0">
                  <a:pos x="34" y="188"/>
                </a:cxn>
                <a:cxn ang="0">
                  <a:pos x="42" y="190"/>
                </a:cxn>
                <a:cxn ang="0">
                  <a:pos x="63" y="190"/>
                </a:cxn>
                <a:cxn ang="0">
                  <a:pos x="63" y="146"/>
                </a:cxn>
                <a:cxn ang="0">
                  <a:pos x="63" y="127"/>
                </a:cxn>
                <a:cxn ang="0">
                  <a:pos x="274" y="127"/>
                </a:cxn>
                <a:cxn ang="0">
                  <a:pos x="274" y="146"/>
                </a:cxn>
                <a:cxn ang="0">
                  <a:pos x="274" y="190"/>
                </a:cxn>
                <a:cxn ang="0">
                  <a:pos x="295" y="190"/>
                </a:cxn>
                <a:cxn ang="0">
                  <a:pos x="295" y="190"/>
                </a:cxn>
                <a:cxn ang="0">
                  <a:pos x="303" y="188"/>
                </a:cxn>
                <a:cxn ang="0">
                  <a:pos x="310" y="186"/>
                </a:cxn>
                <a:cxn ang="0">
                  <a:pos x="317" y="181"/>
                </a:cxn>
                <a:cxn ang="0">
                  <a:pos x="324" y="175"/>
                </a:cxn>
                <a:cxn ang="0">
                  <a:pos x="330" y="170"/>
                </a:cxn>
                <a:cxn ang="0">
                  <a:pos x="334" y="163"/>
                </a:cxn>
                <a:cxn ang="0">
                  <a:pos x="337" y="156"/>
                </a:cxn>
                <a:cxn ang="0">
                  <a:pos x="337" y="146"/>
                </a:cxn>
                <a:cxn ang="0">
                  <a:pos x="337" y="41"/>
                </a:cxn>
                <a:cxn ang="0">
                  <a:pos x="337" y="41"/>
                </a:cxn>
                <a:cxn ang="0">
                  <a:pos x="337" y="34"/>
                </a:cxn>
                <a:cxn ang="0">
                  <a:pos x="334" y="27"/>
                </a:cxn>
                <a:cxn ang="0">
                  <a:pos x="330" y="20"/>
                </a:cxn>
                <a:cxn ang="0">
                  <a:pos x="324" y="12"/>
                </a:cxn>
                <a:cxn ang="0">
                  <a:pos x="317" y="7"/>
                </a:cxn>
                <a:cxn ang="0">
                  <a:pos x="310" y="3"/>
                </a:cxn>
                <a:cxn ang="0">
                  <a:pos x="303" y="1"/>
                </a:cxn>
                <a:cxn ang="0">
                  <a:pos x="295" y="0"/>
                </a:cxn>
                <a:cxn ang="0">
                  <a:pos x="295" y="0"/>
                </a:cxn>
              </a:cxnLst>
              <a:rect l="0" t="0" r="r" b="b"/>
              <a:pathLst>
                <a:path w="337" h="190">
                  <a:moveTo>
                    <a:pt x="295" y="0"/>
                  </a:moveTo>
                  <a:lnTo>
                    <a:pt x="274" y="0"/>
                  </a:lnTo>
                  <a:lnTo>
                    <a:pt x="274" y="41"/>
                  </a:lnTo>
                  <a:lnTo>
                    <a:pt x="274" y="63"/>
                  </a:lnTo>
                  <a:lnTo>
                    <a:pt x="63" y="63"/>
                  </a:lnTo>
                  <a:lnTo>
                    <a:pt x="63" y="41"/>
                  </a:lnTo>
                  <a:lnTo>
                    <a:pt x="63" y="0"/>
                  </a:lnTo>
                  <a:lnTo>
                    <a:pt x="42" y="0"/>
                  </a:lnTo>
                  <a:lnTo>
                    <a:pt x="42" y="0"/>
                  </a:lnTo>
                  <a:lnTo>
                    <a:pt x="34" y="1"/>
                  </a:lnTo>
                  <a:lnTo>
                    <a:pt x="27" y="3"/>
                  </a:lnTo>
                  <a:lnTo>
                    <a:pt x="20" y="7"/>
                  </a:lnTo>
                  <a:lnTo>
                    <a:pt x="13" y="12"/>
                  </a:lnTo>
                  <a:lnTo>
                    <a:pt x="7" y="20"/>
                  </a:lnTo>
                  <a:lnTo>
                    <a:pt x="4" y="27"/>
                  </a:lnTo>
                  <a:lnTo>
                    <a:pt x="2" y="34"/>
                  </a:lnTo>
                  <a:lnTo>
                    <a:pt x="0" y="41"/>
                  </a:lnTo>
                  <a:lnTo>
                    <a:pt x="0" y="146"/>
                  </a:lnTo>
                  <a:lnTo>
                    <a:pt x="0" y="146"/>
                  </a:lnTo>
                  <a:lnTo>
                    <a:pt x="2" y="156"/>
                  </a:lnTo>
                  <a:lnTo>
                    <a:pt x="4" y="163"/>
                  </a:lnTo>
                  <a:lnTo>
                    <a:pt x="7" y="170"/>
                  </a:lnTo>
                  <a:lnTo>
                    <a:pt x="13" y="175"/>
                  </a:lnTo>
                  <a:lnTo>
                    <a:pt x="20" y="181"/>
                  </a:lnTo>
                  <a:lnTo>
                    <a:pt x="27" y="186"/>
                  </a:lnTo>
                  <a:lnTo>
                    <a:pt x="34" y="188"/>
                  </a:lnTo>
                  <a:lnTo>
                    <a:pt x="42" y="190"/>
                  </a:lnTo>
                  <a:lnTo>
                    <a:pt x="63" y="190"/>
                  </a:lnTo>
                  <a:lnTo>
                    <a:pt x="63" y="146"/>
                  </a:lnTo>
                  <a:lnTo>
                    <a:pt x="63" y="127"/>
                  </a:lnTo>
                  <a:lnTo>
                    <a:pt x="274" y="127"/>
                  </a:lnTo>
                  <a:lnTo>
                    <a:pt x="274" y="146"/>
                  </a:lnTo>
                  <a:lnTo>
                    <a:pt x="274" y="190"/>
                  </a:lnTo>
                  <a:lnTo>
                    <a:pt x="295" y="190"/>
                  </a:lnTo>
                  <a:lnTo>
                    <a:pt x="295" y="190"/>
                  </a:lnTo>
                  <a:lnTo>
                    <a:pt x="303" y="188"/>
                  </a:lnTo>
                  <a:lnTo>
                    <a:pt x="310" y="186"/>
                  </a:lnTo>
                  <a:lnTo>
                    <a:pt x="317" y="181"/>
                  </a:lnTo>
                  <a:lnTo>
                    <a:pt x="324" y="175"/>
                  </a:lnTo>
                  <a:lnTo>
                    <a:pt x="330" y="170"/>
                  </a:lnTo>
                  <a:lnTo>
                    <a:pt x="334" y="163"/>
                  </a:lnTo>
                  <a:lnTo>
                    <a:pt x="337" y="156"/>
                  </a:lnTo>
                  <a:lnTo>
                    <a:pt x="337" y="146"/>
                  </a:lnTo>
                  <a:lnTo>
                    <a:pt x="337" y="41"/>
                  </a:lnTo>
                  <a:lnTo>
                    <a:pt x="337" y="41"/>
                  </a:lnTo>
                  <a:lnTo>
                    <a:pt x="337" y="34"/>
                  </a:lnTo>
                  <a:lnTo>
                    <a:pt x="334" y="27"/>
                  </a:lnTo>
                  <a:lnTo>
                    <a:pt x="330" y="20"/>
                  </a:lnTo>
                  <a:lnTo>
                    <a:pt x="324" y="12"/>
                  </a:lnTo>
                  <a:lnTo>
                    <a:pt x="317" y="7"/>
                  </a:lnTo>
                  <a:lnTo>
                    <a:pt x="310" y="3"/>
                  </a:lnTo>
                  <a:lnTo>
                    <a:pt x="303" y="1"/>
                  </a:lnTo>
                  <a:lnTo>
                    <a:pt x="295" y="0"/>
                  </a:lnTo>
                  <a:lnTo>
                    <a:pt x="295"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25" name="Group 79"/>
          <p:cNvGrpSpPr/>
          <p:nvPr/>
        </p:nvGrpSpPr>
        <p:grpSpPr>
          <a:xfrm>
            <a:off x="879283" y="3482787"/>
            <a:ext cx="369536" cy="492715"/>
            <a:chOff x="1092301" y="2278682"/>
            <a:chExt cx="255389" cy="340519"/>
          </a:xfrm>
          <a:solidFill>
            <a:srgbClr val="304371"/>
          </a:solidFill>
        </p:grpSpPr>
        <p:sp>
          <p:nvSpPr>
            <p:cNvPr id="26" name="Freeform 41"/>
            <p:cNvSpPr>
              <a:spLocks noEditPoints="1"/>
            </p:cNvSpPr>
            <p:nvPr/>
          </p:nvSpPr>
          <p:spPr bwMode="auto">
            <a:xfrm>
              <a:off x="1092301" y="2278682"/>
              <a:ext cx="255389" cy="340518"/>
            </a:xfrm>
            <a:custGeom>
              <a:avLst/>
              <a:gdLst/>
              <a:ahLst/>
              <a:cxnLst>
                <a:cxn ang="0">
                  <a:pos x="31" y="42"/>
                </a:cxn>
                <a:cxn ang="0">
                  <a:pos x="26" y="42"/>
                </a:cxn>
                <a:cxn ang="0">
                  <a:pos x="15" y="47"/>
                </a:cxn>
                <a:cxn ang="0">
                  <a:pos x="6" y="54"/>
                </a:cxn>
                <a:cxn ang="0">
                  <a:pos x="2" y="65"/>
                </a:cxn>
                <a:cxn ang="0">
                  <a:pos x="0" y="82"/>
                </a:cxn>
                <a:cxn ang="0">
                  <a:pos x="247" y="73"/>
                </a:cxn>
                <a:cxn ang="0">
                  <a:pos x="245" y="65"/>
                </a:cxn>
                <a:cxn ang="0">
                  <a:pos x="241" y="54"/>
                </a:cxn>
                <a:cxn ang="0">
                  <a:pos x="232" y="47"/>
                </a:cxn>
                <a:cxn ang="0">
                  <a:pos x="221" y="42"/>
                </a:cxn>
                <a:cxn ang="0">
                  <a:pos x="216" y="42"/>
                </a:cxn>
                <a:cxn ang="0">
                  <a:pos x="167" y="53"/>
                </a:cxn>
                <a:cxn ang="0">
                  <a:pos x="86" y="22"/>
                </a:cxn>
                <a:cxn ang="0">
                  <a:pos x="163" y="0"/>
                </a:cxn>
                <a:cxn ang="0">
                  <a:pos x="82" y="0"/>
                </a:cxn>
                <a:cxn ang="0">
                  <a:pos x="71" y="6"/>
                </a:cxn>
                <a:cxn ang="0">
                  <a:pos x="66" y="16"/>
                </a:cxn>
                <a:cxn ang="0">
                  <a:pos x="58" y="58"/>
                </a:cxn>
                <a:cxn ang="0">
                  <a:pos x="62" y="69"/>
                </a:cxn>
                <a:cxn ang="0">
                  <a:pos x="73" y="74"/>
                </a:cxn>
                <a:cxn ang="0">
                  <a:pos x="174" y="74"/>
                </a:cxn>
                <a:cxn ang="0">
                  <a:pos x="185" y="69"/>
                </a:cxn>
                <a:cxn ang="0">
                  <a:pos x="187" y="58"/>
                </a:cxn>
                <a:cxn ang="0">
                  <a:pos x="182" y="16"/>
                </a:cxn>
                <a:cxn ang="0">
                  <a:pos x="176" y="6"/>
                </a:cxn>
                <a:cxn ang="0">
                  <a:pos x="163" y="0"/>
                </a:cxn>
                <a:cxn ang="0">
                  <a:pos x="220" y="103"/>
                </a:cxn>
                <a:cxn ang="0">
                  <a:pos x="26" y="103"/>
                </a:cxn>
                <a:cxn ang="0">
                  <a:pos x="13" y="109"/>
                </a:cxn>
                <a:cxn ang="0">
                  <a:pos x="8" y="123"/>
                </a:cxn>
                <a:cxn ang="0">
                  <a:pos x="24" y="306"/>
                </a:cxn>
                <a:cxn ang="0">
                  <a:pos x="31" y="321"/>
                </a:cxn>
                <a:cxn ang="0">
                  <a:pos x="47" y="328"/>
                </a:cxn>
                <a:cxn ang="0">
                  <a:pos x="200" y="328"/>
                </a:cxn>
                <a:cxn ang="0">
                  <a:pos x="214" y="321"/>
                </a:cxn>
                <a:cxn ang="0">
                  <a:pos x="221" y="306"/>
                </a:cxn>
                <a:cxn ang="0">
                  <a:pos x="240" y="123"/>
                </a:cxn>
                <a:cxn ang="0">
                  <a:pos x="234" y="109"/>
                </a:cxn>
                <a:cxn ang="0">
                  <a:pos x="220" y="103"/>
                </a:cxn>
                <a:cxn ang="0">
                  <a:pos x="82" y="287"/>
                </a:cxn>
                <a:cxn ang="0">
                  <a:pos x="42" y="143"/>
                </a:cxn>
                <a:cxn ang="0">
                  <a:pos x="82" y="287"/>
                </a:cxn>
                <a:cxn ang="0">
                  <a:pos x="104" y="287"/>
                </a:cxn>
                <a:cxn ang="0">
                  <a:pos x="144" y="143"/>
                </a:cxn>
                <a:cxn ang="0">
                  <a:pos x="194" y="287"/>
                </a:cxn>
                <a:cxn ang="0">
                  <a:pos x="163" y="143"/>
                </a:cxn>
                <a:cxn ang="0">
                  <a:pos x="194" y="287"/>
                </a:cxn>
              </a:cxnLst>
              <a:rect l="0" t="0" r="r" b="b"/>
              <a:pathLst>
                <a:path w="247" h="328">
                  <a:moveTo>
                    <a:pt x="216" y="42"/>
                  </a:moveTo>
                  <a:lnTo>
                    <a:pt x="31" y="42"/>
                  </a:lnTo>
                  <a:lnTo>
                    <a:pt x="31" y="42"/>
                  </a:lnTo>
                  <a:lnTo>
                    <a:pt x="26" y="42"/>
                  </a:lnTo>
                  <a:lnTo>
                    <a:pt x="20" y="44"/>
                  </a:lnTo>
                  <a:lnTo>
                    <a:pt x="15" y="47"/>
                  </a:lnTo>
                  <a:lnTo>
                    <a:pt x="9" y="51"/>
                  </a:lnTo>
                  <a:lnTo>
                    <a:pt x="6" y="54"/>
                  </a:lnTo>
                  <a:lnTo>
                    <a:pt x="4" y="60"/>
                  </a:lnTo>
                  <a:lnTo>
                    <a:pt x="2" y="65"/>
                  </a:lnTo>
                  <a:lnTo>
                    <a:pt x="0" y="73"/>
                  </a:lnTo>
                  <a:lnTo>
                    <a:pt x="0" y="82"/>
                  </a:lnTo>
                  <a:lnTo>
                    <a:pt x="247" y="82"/>
                  </a:lnTo>
                  <a:lnTo>
                    <a:pt x="247" y="73"/>
                  </a:lnTo>
                  <a:lnTo>
                    <a:pt x="247" y="73"/>
                  </a:lnTo>
                  <a:lnTo>
                    <a:pt x="245" y="65"/>
                  </a:lnTo>
                  <a:lnTo>
                    <a:pt x="243" y="60"/>
                  </a:lnTo>
                  <a:lnTo>
                    <a:pt x="241" y="54"/>
                  </a:lnTo>
                  <a:lnTo>
                    <a:pt x="238" y="51"/>
                  </a:lnTo>
                  <a:lnTo>
                    <a:pt x="232" y="47"/>
                  </a:lnTo>
                  <a:lnTo>
                    <a:pt x="227" y="44"/>
                  </a:lnTo>
                  <a:lnTo>
                    <a:pt x="221" y="42"/>
                  </a:lnTo>
                  <a:lnTo>
                    <a:pt x="216" y="42"/>
                  </a:lnTo>
                  <a:lnTo>
                    <a:pt x="216" y="42"/>
                  </a:lnTo>
                  <a:close/>
                  <a:moveTo>
                    <a:pt x="162" y="22"/>
                  </a:moveTo>
                  <a:lnTo>
                    <a:pt x="167" y="53"/>
                  </a:lnTo>
                  <a:lnTo>
                    <a:pt x="80" y="53"/>
                  </a:lnTo>
                  <a:lnTo>
                    <a:pt x="86" y="22"/>
                  </a:lnTo>
                  <a:lnTo>
                    <a:pt x="162" y="22"/>
                  </a:lnTo>
                  <a:close/>
                  <a:moveTo>
                    <a:pt x="163" y="0"/>
                  </a:moveTo>
                  <a:lnTo>
                    <a:pt x="82" y="0"/>
                  </a:lnTo>
                  <a:lnTo>
                    <a:pt x="82" y="0"/>
                  </a:lnTo>
                  <a:lnTo>
                    <a:pt x="76" y="2"/>
                  </a:lnTo>
                  <a:lnTo>
                    <a:pt x="71" y="6"/>
                  </a:lnTo>
                  <a:lnTo>
                    <a:pt x="67" y="9"/>
                  </a:lnTo>
                  <a:lnTo>
                    <a:pt x="66" y="16"/>
                  </a:lnTo>
                  <a:lnTo>
                    <a:pt x="58" y="58"/>
                  </a:lnTo>
                  <a:lnTo>
                    <a:pt x="58" y="58"/>
                  </a:lnTo>
                  <a:lnTo>
                    <a:pt x="60" y="65"/>
                  </a:lnTo>
                  <a:lnTo>
                    <a:pt x="62" y="69"/>
                  </a:lnTo>
                  <a:lnTo>
                    <a:pt x="67" y="73"/>
                  </a:lnTo>
                  <a:lnTo>
                    <a:pt x="73" y="74"/>
                  </a:lnTo>
                  <a:lnTo>
                    <a:pt x="174" y="74"/>
                  </a:lnTo>
                  <a:lnTo>
                    <a:pt x="174" y="74"/>
                  </a:lnTo>
                  <a:lnTo>
                    <a:pt x="180" y="73"/>
                  </a:lnTo>
                  <a:lnTo>
                    <a:pt x="185" y="69"/>
                  </a:lnTo>
                  <a:lnTo>
                    <a:pt x="187" y="65"/>
                  </a:lnTo>
                  <a:lnTo>
                    <a:pt x="187" y="58"/>
                  </a:lnTo>
                  <a:lnTo>
                    <a:pt x="182" y="16"/>
                  </a:lnTo>
                  <a:lnTo>
                    <a:pt x="182" y="16"/>
                  </a:lnTo>
                  <a:lnTo>
                    <a:pt x="180" y="9"/>
                  </a:lnTo>
                  <a:lnTo>
                    <a:pt x="176" y="6"/>
                  </a:lnTo>
                  <a:lnTo>
                    <a:pt x="171" y="2"/>
                  </a:lnTo>
                  <a:lnTo>
                    <a:pt x="163" y="0"/>
                  </a:lnTo>
                  <a:lnTo>
                    <a:pt x="163" y="0"/>
                  </a:lnTo>
                  <a:close/>
                  <a:moveTo>
                    <a:pt x="220" y="103"/>
                  </a:moveTo>
                  <a:lnTo>
                    <a:pt x="26" y="103"/>
                  </a:lnTo>
                  <a:lnTo>
                    <a:pt x="26" y="103"/>
                  </a:lnTo>
                  <a:lnTo>
                    <a:pt x="18" y="105"/>
                  </a:lnTo>
                  <a:lnTo>
                    <a:pt x="13" y="109"/>
                  </a:lnTo>
                  <a:lnTo>
                    <a:pt x="9" y="116"/>
                  </a:lnTo>
                  <a:lnTo>
                    <a:pt x="8" y="123"/>
                  </a:lnTo>
                  <a:lnTo>
                    <a:pt x="24" y="306"/>
                  </a:lnTo>
                  <a:lnTo>
                    <a:pt x="24" y="306"/>
                  </a:lnTo>
                  <a:lnTo>
                    <a:pt x="28" y="316"/>
                  </a:lnTo>
                  <a:lnTo>
                    <a:pt x="31" y="321"/>
                  </a:lnTo>
                  <a:lnTo>
                    <a:pt x="38" y="326"/>
                  </a:lnTo>
                  <a:lnTo>
                    <a:pt x="47" y="328"/>
                  </a:lnTo>
                  <a:lnTo>
                    <a:pt x="200" y="328"/>
                  </a:lnTo>
                  <a:lnTo>
                    <a:pt x="200" y="328"/>
                  </a:lnTo>
                  <a:lnTo>
                    <a:pt x="209" y="326"/>
                  </a:lnTo>
                  <a:lnTo>
                    <a:pt x="214" y="321"/>
                  </a:lnTo>
                  <a:lnTo>
                    <a:pt x="220" y="316"/>
                  </a:lnTo>
                  <a:lnTo>
                    <a:pt x="221" y="306"/>
                  </a:lnTo>
                  <a:lnTo>
                    <a:pt x="240" y="123"/>
                  </a:lnTo>
                  <a:lnTo>
                    <a:pt x="240" y="123"/>
                  </a:lnTo>
                  <a:lnTo>
                    <a:pt x="238" y="116"/>
                  </a:lnTo>
                  <a:lnTo>
                    <a:pt x="234" y="109"/>
                  </a:lnTo>
                  <a:lnTo>
                    <a:pt x="229" y="105"/>
                  </a:lnTo>
                  <a:lnTo>
                    <a:pt x="220" y="103"/>
                  </a:lnTo>
                  <a:lnTo>
                    <a:pt x="220" y="103"/>
                  </a:lnTo>
                  <a:close/>
                  <a:moveTo>
                    <a:pt x="82" y="287"/>
                  </a:moveTo>
                  <a:lnTo>
                    <a:pt x="51" y="287"/>
                  </a:lnTo>
                  <a:lnTo>
                    <a:pt x="42" y="143"/>
                  </a:lnTo>
                  <a:lnTo>
                    <a:pt x="82" y="143"/>
                  </a:lnTo>
                  <a:lnTo>
                    <a:pt x="82" y="287"/>
                  </a:lnTo>
                  <a:close/>
                  <a:moveTo>
                    <a:pt x="144" y="287"/>
                  </a:moveTo>
                  <a:lnTo>
                    <a:pt x="104" y="287"/>
                  </a:lnTo>
                  <a:lnTo>
                    <a:pt x="104" y="143"/>
                  </a:lnTo>
                  <a:lnTo>
                    <a:pt x="144" y="143"/>
                  </a:lnTo>
                  <a:lnTo>
                    <a:pt x="144" y="287"/>
                  </a:lnTo>
                  <a:close/>
                  <a:moveTo>
                    <a:pt x="194" y="287"/>
                  </a:moveTo>
                  <a:lnTo>
                    <a:pt x="163" y="287"/>
                  </a:lnTo>
                  <a:lnTo>
                    <a:pt x="163" y="143"/>
                  </a:lnTo>
                  <a:lnTo>
                    <a:pt x="205" y="143"/>
                  </a:lnTo>
                  <a:lnTo>
                    <a:pt x="194" y="287"/>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7" name="Freeform 42"/>
            <p:cNvSpPr/>
            <p:nvPr/>
          </p:nvSpPr>
          <p:spPr bwMode="auto">
            <a:xfrm>
              <a:off x="1092301" y="2320208"/>
              <a:ext cx="255389" cy="41527"/>
            </a:xfrm>
            <a:custGeom>
              <a:avLst/>
              <a:gdLst/>
              <a:ahLst/>
              <a:cxnLst>
                <a:cxn ang="0">
                  <a:pos x="216" y="0"/>
                </a:cxn>
                <a:cxn ang="0">
                  <a:pos x="31" y="0"/>
                </a:cxn>
                <a:cxn ang="0">
                  <a:pos x="31" y="0"/>
                </a:cxn>
                <a:cxn ang="0">
                  <a:pos x="26" y="0"/>
                </a:cxn>
                <a:cxn ang="0">
                  <a:pos x="20" y="2"/>
                </a:cxn>
                <a:cxn ang="0">
                  <a:pos x="15" y="5"/>
                </a:cxn>
                <a:cxn ang="0">
                  <a:pos x="9" y="9"/>
                </a:cxn>
                <a:cxn ang="0">
                  <a:pos x="6" y="12"/>
                </a:cxn>
                <a:cxn ang="0">
                  <a:pos x="4" y="18"/>
                </a:cxn>
                <a:cxn ang="0">
                  <a:pos x="2" y="23"/>
                </a:cxn>
                <a:cxn ang="0">
                  <a:pos x="0" y="31"/>
                </a:cxn>
                <a:cxn ang="0">
                  <a:pos x="0" y="40"/>
                </a:cxn>
                <a:cxn ang="0">
                  <a:pos x="247" y="40"/>
                </a:cxn>
                <a:cxn ang="0">
                  <a:pos x="247" y="31"/>
                </a:cxn>
                <a:cxn ang="0">
                  <a:pos x="247" y="31"/>
                </a:cxn>
                <a:cxn ang="0">
                  <a:pos x="245" y="23"/>
                </a:cxn>
                <a:cxn ang="0">
                  <a:pos x="243" y="18"/>
                </a:cxn>
                <a:cxn ang="0">
                  <a:pos x="241" y="12"/>
                </a:cxn>
                <a:cxn ang="0">
                  <a:pos x="238" y="9"/>
                </a:cxn>
                <a:cxn ang="0">
                  <a:pos x="232" y="5"/>
                </a:cxn>
                <a:cxn ang="0">
                  <a:pos x="227" y="2"/>
                </a:cxn>
                <a:cxn ang="0">
                  <a:pos x="221" y="0"/>
                </a:cxn>
                <a:cxn ang="0">
                  <a:pos x="216" y="0"/>
                </a:cxn>
                <a:cxn ang="0">
                  <a:pos x="216" y="0"/>
                </a:cxn>
              </a:cxnLst>
              <a:rect l="0" t="0" r="r" b="b"/>
              <a:pathLst>
                <a:path w="247" h="40">
                  <a:moveTo>
                    <a:pt x="216" y="0"/>
                  </a:moveTo>
                  <a:lnTo>
                    <a:pt x="31" y="0"/>
                  </a:lnTo>
                  <a:lnTo>
                    <a:pt x="31" y="0"/>
                  </a:lnTo>
                  <a:lnTo>
                    <a:pt x="26" y="0"/>
                  </a:lnTo>
                  <a:lnTo>
                    <a:pt x="20" y="2"/>
                  </a:lnTo>
                  <a:lnTo>
                    <a:pt x="15" y="5"/>
                  </a:lnTo>
                  <a:lnTo>
                    <a:pt x="9" y="9"/>
                  </a:lnTo>
                  <a:lnTo>
                    <a:pt x="6" y="12"/>
                  </a:lnTo>
                  <a:lnTo>
                    <a:pt x="4" y="18"/>
                  </a:lnTo>
                  <a:lnTo>
                    <a:pt x="2" y="23"/>
                  </a:lnTo>
                  <a:lnTo>
                    <a:pt x="0" y="31"/>
                  </a:lnTo>
                  <a:lnTo>
                    <a:pt x="0" y="40"/>
                  </a:lnTo>
                  <a:lnTo>
                    <a:pt x="247" y="40"/>
                  </a:lnTo>
                  <a:lnTo>
                    <a:pt x="247" y="31"/>
                  </a:lnTo>
                  <a:lnTo>
                    <a:pt x="247" y="31"/>
                  </a:lnTo>
                  <a:lnTo>
                    <a:pt x="245" y="23"/>
                  </a:lnTo>
                  <a:lnTo>
                    <a:pt x="243" y="18"/>
                  </a:lnTo>
                  <a:lnTo>
                    <a:pt x="241" y="12"/>
                  </a:lnTo>
                  <a:lnTo>
                    <a:pt x="238" y="9"/>
                  </a:lnTo>
                  <a:lnTo>
                    <a:pt x="232" y="5"/>
                  </a:lnTo>
                  <a:lnTo>
                    <a:pt x="227" y="2"/>
                  </a:lnTo>
                  <a:lnTo>
                    <a:pt x="221" y="0"/>
                  </a:lnTo>
                  <a:lnTo>
                    <a:pt x="216" y="0"/>
                  </a:lnTo>
                  <a:lnTo>
                    <a:pt x="216"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8" name="Freeform 43"/>
            <p:cNvSpPr/>
            <p:nvPr/>
          </p:nvSpPr>
          <p:spPr bwMode="auto">
            <a:xfrm>
              <a:off x="1175355" y="2299445"/>
              <a:ext cx="89283" cy="33221"/>
            </a:xfrm>
            <a:custGeom>
              <a:avLst/>
              <a:gdLst/>
              <a:ahLst/>
              <a:cxnLst>
                <a:cxn ang="0">
                  <a:pos x="82" y="0"/>
                </a:cxn>
                <a:cxn ang="0">
                  <a:pos x="87" y="31"/>
                </a:cxn>
                <a:cxn ang="0">
                  <a:pos x="0" y="31"/>
                </a:cxn>
                <a:cxn ang="0">
                  <a:pos x="6" y="0"/>
                </a:cxn>
                <a:cxn ang="0">
                  <a:pos x="82" y="0"/>
                </a:cxn>
              </a:cxnLst>
              <a:rect l="0" t="0" r="r" b="b"/>
              <a:pathLst>
                <a:path w="87" h="31">
                  <a:moveTo>
                    <a:pt x="82" y="0"/>
                  </a:moveTo>
                  <a:lnTo>
                    <a:pt x="87" y="31"/>
                  </a:lnTo>
                  <a:lnTo>
                    <a:pt x="0" y="31"/>
                  </a:lnTo>
                  <a:lnTo>
                    <a:pt x="6" y="0"/>
                  </a:lnTo>
                  <a:lnTo>
                    <a:pt x="82"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9" name="Freeform 44"/>
            <p:cNvSpPr/>
            <p:nvPr/>
          </p:nvSpPr>
          <p:spPr bwMode="auto">
            <a:xfrm>
              <a:off x="1152514" y="2278682"/>
              <a:ext cx="132885" cy="76825"/>
            </a:xfrm>
            <a:custGeom>
              <a:avLst/>
              <a:gdLst/>
              <a:ahLst/>
              <a:cxnLst>
                <a:cxn ang="0">
                  <a:pos x="105" y="0"/>
                </a:cxn>
                <a:cxn ang="0">
                  <a:pos x="24" y="0"/>
                </a:cxn>
                <a:cxn ang="0">
                  <a:pos x="24" y="0"/>
                </a:cxn>
                <a:cxn ang="0">
                  <a:pos x="18" y="2"/>
                </a:cxn>
                <a:cxn ang="0">
                  <a:pos x="13" y="6"/>
                </a:cxn>
                <a:cxn ang="0">
                  <a:pos x="9" y="9"/>
                </a:cxn>
                <a:cxn ang="0">
                  <a:pos x="8" y="16"/>
                </a:cxn>
                <a:cxn ang="0">
                  <a:pos x="0" y="58"/>
                </a:cxn>
                <a:cxn ang="0">
                  <a:pos x="0" y="58"/>
                </a:cxn>
                <a:cxn ang="0">
                  <a:pos x="2" y="65"/>
                </a:cxn>
                <a:cxn ang="0">
                  <a:pos x="4" y="69"/>
                </a:cxn>
                <a:cxn ang="0">
                  <a:pos x="9" y="73"/>
                </a:cxn>
                <a:cxn ang="0">
                  <a:pos x="15" y="74"/>
                </a:cxn>
                <a:cxn ang="0">
                  <a:pos x="116" y="74"/>
                </a:cxn>
                <a:cxn ang="0">
                  <a:pos x="116" y="74"/>
                </a:cxn>
                <a:cxn ang="0">
                  <a:pos x="122" y="73"/>
                </a:cxn>
                <a:cxn ang="0">
                  <a:pos x="127" y="69"/>
                </a:cxn>
                <a:cxn ang="0">
                  <a:pos x="129" y="65"/>
                </a:cxn>
                <a:cxn ang="0">
                  <a:pos x="129" y="58"/>
                </a:cxn>
                <a:cxn ang="0">
                  <a:pos x="124" y="16"/>
                </a:cxn>
                <a:cxn ang="0">
                  <a:pos x="124" y="16"/>
                </a:cxn>
                <a:cxn ang="0">
                  <a:pos x="122" y="9"/>
                </a:cxn>
                <a:cxn ang="0">
                  <a:pos x="118" y="6"/>
                </a:cxn>
                <a:cxn ang="0">
                  <a:pos x="113" y="2"/>
                </a:cxn>
                <a:cxn ang="0">
                  <a:pos x="105" y="0"/>
                </a:cxn>
                <a:cxn ang="0">
                  <a:pos x="105" y="0"/>
                </a:cxn>
              </a:cxnLst>
              <a:rect l="0" t="0" r="r" b="b"/>
              <a:pathLst>
                <a:path w="129" h="74">
                  <a:moveTo>
                    <a:pt x="105" y="0"/>
                  </a:moveTo>
                  <a:lnTo>
                    <a:pt x="24" y="0"/>
                  </a:lnTo>
                  <a:lnTo>
                    <a:pt x="24" y="0"/>
                  </a:lnTo>
                  <a:lnTo>
                    <a:pt x="18" y="2"/>
                  </a:lnTo>
                  <a:lnTo>
                    <a:pt x="13" y="6"/>
                  </a:lnTo>
                  <a:lnTo>
                    <a:pt x="9" y="9"/>
                  </a:lnTo>
                  <a:lnTo>
                    <a:pt x="8" y="16"/>
                  </a:lnTo>
                  <a:lnTo>
                    <a:pt x="0" y="58"/>
                  </a:lnTo>
                  <a:lnTo>
                    <a:pt x="0" y="58"/>
                  </a:lnTo>
                  <a:lnTo>
                    <a:pt x="2" y="65"/>
                  </a:lnTo>
                  <a:lnTo>
                    <a:pt x="4" y="69"/>
                  </a:lnTo>
                  <a:lnTo>
                    <a:pt x="9" y="73"/>
                  </a:lnTo>
                  <a:lnTo>
                    <a:pt x="15" y="74"/>
                  </a:lnTo>
                  <a:lnTo>
                    <a:pt x="116" y="74"/>
                  </a:lnTo>
                  <a:lnTo>
                    <a:pt x="116" y="74"/>
                  </a:lnTo>
                  <a:lnTo>
                    <a:pt x="122" y="73"/>
                  </a:lnTo>
                  <a:lnTo>
                    <a:pt x="127" y="69"/>
                  </a:lnTo>
                  <a:lnTo>
                    <a:pt x="129" y="65"/>
                  </a:lnTo>
                  <a:lnTo>
                    <a:pt x="129" y="58"/>
                  </a:lnTo>
                  <a:lnTo>
                    <a:pt x="124" y="16"/>
                  </a:lnTo>
                  <a:lnTo>
                    <a:pt x="124" y="16"/>
                  </a:lnTo>
                  <a:lnTo>
                    <a:pt x="122" y="9"/>
                  </a:lnTo>
                  <a:lnTo>
                    <a:pt x="118" y="6"/>
                  </a:lnTo>
                  <a:lnTo>
                    <a:pt x="113" y="2"/>
                  </a:lnTo>
                  <a:lnTo>
                    <a:pt x="105" y="0"/>
                  </a:lnTo>
                  <a:lnTo>
                    <a:pt x="105"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0" name="Freeform 45"/>
            <p:cNvSpPr/>
            <p:nvPr/>
          </p:nvSpPr>
          <p:spPr bwMode="auto">
            <a:xfrm>
              <a:off x="1098530" y="2384575"/>
              <a:ext cx="240854" cy="234626"/>
            </a:xfrm>
            <a:custGeom>
              <a:avLst/>
              <a:gdLst/>
              <a:ahLst/>
              <a:cxnLst>
                <a:cxn ang="0">
                  <a:pos x="212" y="0"/>
                </a:cxn>
                <a:cxn ang="0">
                  <a:pos x="18" y="0"/>
                </a:cxn>
                <a:cxn ang="0">
                  <a:pos x="18" y="0"/>
                </a:cxn>
                <a:cxn ang="0">
                  <a:pos x="10" y="2"/>
                </a:cxn>
                <a:cxn ang="0">
                  <a:pos x="5" y="6"/>
                </a:cxn>
                <a:cxn ang="0">
                  <a:pos x="1" y="13"/>
                </a:cxn>
                <a:cxn ang="0">
                  <a:pos x="0" y="20"/>
                </a:cxn>
                <a:cxn ang="0">
                  <a:pos x="16" y="203"/>
                </a:cxn>
                <a:cxn ang="0">
                  <a:pos x="16" y="203"/>
                </a:cxn>
                <a:cxn ang="0">
                  <a:pos x="20" y="213"/>
                </a:cxn>
                <a:cxn ang="0">
                  <a:pos x="23" y="218"/>
                </a:cxn>
                <a:cxn ang="0">
                  <a:pos x="30" y="223"/>
                </a:cxn>
                <a:cxn ang="0">
                  <a:pos x="39" y="225"/>
                </a:cxn>
                <a:cxn ang="0">
                  <a:pos x="192" y="225"/>
                </a:cxn>
                <a:cxn ang="0">
                  <a:pos x="192" y="225"/>
                </a:cxn>
                <a:cxn ang="0">
                  <a:pos x="201" y="223"/>
                </a:cxn>
                <a:cxn ang="0">
                  <a:pos x="206" y="218"/>
                </a:cxn>
                <a:cxn ang="0">
                  <a:pos x="212" y="213"/>
                </a:cxn>
                <a:cxn ang="0">
                  <a:pos x="213" y="203"/>
                </a:cxn>
                <a:cxn ang="0">
                  <a:pos x="232" y="20"/>
                </a:cxn>
                <a:cxn ang="0">
                  <a:pos x="232" y="20"/>
                </a:cxn>
                <a:cxn ang="0">
                  <a:pos x="230" y="13"/>
                </a:cxn>
                <a:cxn ang="0">
                  <a:pos x="226" y="6"/>
                </a:cxn>
                <a:cxn ang="0">
                  <a:pos x="221" y="2"/>
                </a:cxn>
                <a:cxn ang="0">
                  <a:pos x="212" y="0"/>
                </a:cxn>
                <a:cxn ang="0">
                  <a:pos x="212" y="0"/>
                </a:cxn>
              </a:cxnLst>
              <a:rect l="0" t="0" r="r" b="b"/>
              <a:pathLst>
                <a:path w="232" h="225">
                  <a:moveTo>
                    <a:pt x="212" y="0"/>
                  </a:moveTo>
                  <a:lnTo>
                    <a:pt x="18" y="0"/>
                  </a:lnTo>
                  <a:lnTo>
                    <a:pt x="18" y="0"/>
                  </a:lnTo>
                  <a:lnTo>
                    <a:pt x="10" y="2"/>
                  </a:lnTo>
                  <a:lnTo>
                    <a:pt x="5" y="6"/>
                  </a:lnTo>
                  <a:lnTo>
                    <a:pt x="1" y="13"/>
                  </a:lnTo>
                  <a:lnTo>
                    <a:pt x="0" y="20"/>
                  </a:lnTo>
                  <a:lnTo>
                    <a:pt x="16" y="203"/>
                  </a:lnTo>
                  <a:lnTo>
                    <a:pt x="16" y="203"/>
                  </a:lnTo>
                  <a:lnTo>
                    <a:pt x="20" y="213"/>
                  </a:lnTo>
                  <a:lnTo>
                    <a:pt x="23" y="218"/>
                  </a:lnTo>
                  <a:lnTo>
                    <a:pt x="30" y="223"/>
                  </a:lnTo>
                  <a:lnTo>
                    <a:pt x="39" y="225"/>
                  </a:lnTo>
                  <a:lnTo>
                    <a:pt x="192" y="225"/>
                  </a:lnTo>
                  <a:lnTo>
                    <a:pt x="192" y="225"/>
                  </a:lnTo>
                  <a:lnTo>
                    <a:pt x="201" y="223"/>
                  </a:lnTo>
                  <a:lnTo>
                    <a:pt x="206" y="218"/>
                  </a:lnTo>
                  <a:lnTo>
                    <a:pt x="212" y="213"/>
                  </a:lnTo>
                  <a:lnTo>
                    <a:pt x="213" y="203"/>
                  </a:lnTo>
                  <a:lnTo>
                    <a:pt x="232" y="20"/>
                  </a:lnTo>
                  <a:lnTo>
                    <a:pt x="232" y="20"/>
                  </a:lnTo>
                  <a:lnTo>
                    <a:pt x="230" y="13"/>
                  </a:lnTo>
                  <a:lnTo>
                    <a:pt x="226" y="6"/>
                  </a:lnTo>
                  <a:lnTo>
                    <a:pt x="221" y="2"/>
                  </a:lnTo>
                  <a:lnTo>
                    <a:pt x="212" y="0"/>
                  </a:lnTo>
                  <a:lnTo>
                    <a:pt x="212"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1" name="Freeform 46"/>
            <p:cNvSpPr/>
            <p:nvPr/>
          </p:nvSpPr>
          <p:spPr bwMode="auto">
            <a:xfrm>
              <a:off x="1135904" y="2426102"/>
              <a:ext cx="39451" cy="149496"/>
            </a:xfrm>
            <a:custGeom>
              <a:avLst/>
              <a:gdLst/>
              <a:ahLst/>
              <a:cxnLst>
                <a:cxn ang="0">
                  <a:pos x="40" y="144"/>
                </a:cxn>
                <a:cxn ang="0">
                  <a:pos x="9" y="144"/>
                </a:cxn>
                <a:cxn ang="0">
                  <a:pos x="0" y="0"/>
                </a:cxn>
                <a:cxn ang="0">
                  <a:pos x="40" y="0"/>
                </a:cxn>
                <a:cxn ang="0">
                  <a:pos x="40" y="144"/>
                </a:cxn>
              </a:cxnLst>
              <a:rect l="0" t="0" r="r" b="b"/>
              <a:pathLst>
                <a:path w="40" h="144">
                  <a:moveTo>
                    <a:pt x="40" y="144"/>
                  </a:moveTo>
                  <a:lnTo>
                    <a:pt x="9" y="144"/>
                  </a:lnTo>
                  <a:lnTo>
                    <a:pt x="0" y="0"/>
                  </a:lnTo>
                  <a:lnTo>
                    <a:pt x="40" y="0"/>
                  </a:lnTo>
                  <a:lnTo>
                    <a:pt x="40" y="144"/>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2" name="Rectangle 47"/>
            <p:cNvSpPr>
              <a:spLocks noChangeArrowheads="1"/>
            </p:cNvSpPr>
            <p:nvPr/>
          </p:nvSpPr>
          <p:spPr bwMode="auto">
            <a:xfrm>
              <a:off x="1198194" y="2426102"/>
              <a:ext cx="41527" cy="149496"/>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3" name="Freeform 48"/>
            <p:cNvSpPr/>
            <p:nvPr/>
          </p:nvSpPr>
          <p:spPr bwMode="auto">
            <a:xfrm>
              <a:off x="1260483" y="2426102"/>
              <a:ext cx="43604" cy="149496"/>
            </a:xfrm>
            <a:custGeom>
              <a:avLst/>
              <a:gdLst/>
              <a:ahLst/>
              <a:cxnLst>
                <a:cxn ang="0">
                  <a:pos x="31" y="144"/>
                </a:cxn>
                <a:cxn ang="0">
                  <a:pos x="0" y="144"/>
                </a:cxn>
                <a:cxn ang="0">
                  <a:pos x="0" y="0"/>
                </a:cxn>
                <a:cxn ang="0">
                  <a:pos x="42" y="0"/>
                </a:cxn>
                <a:cxn ang="0">
                  <a:pos x="31" y="144"/>
                </a:cxn>
              </a:cxnLst>
              <a:rect l="0" t="0" r="r" b="b"/>
              <a:pathLst>
                <a:path w="42" h="144">
                  <a:moveTo>
                    <a:pt x="31" y="144"/>
                  </a:moveTo>
                  <a:lnTo>
                    <a:pt x="0" y="144"/>
                  </a:lnTo>
                  <a:lnTo>
                    <a:pt x="0" y="0"/>
                  </a:lnTo>
                  <a:lnTo>
                    <a:pt x="42" y="0"/>
                  </a:lnTo>
                  <a:lnTo>
                    <a:pt x="31" y="144"/>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34" name="Group 80"/>
          <p:cNvGrpSpPr/>
          <p:nvPr/>
        </p:nvGrpSpPr>
        <p:grpSpPr>
          <a:xfrm>
            <a:off x="2050281" y="2633282"/>
            <a:ext cx="465675" cy="333485"/>
            <a:chOff x="2566497" y="2332666"/>
            <a:chExt cx="321832" cy="230473"/>
          </a:xfrm>
          <a:solidFill>
            <a:srgbClr val="304371"/>
          </a:solidFill>
        </p:grpSpPr>
        <p:sp>
          <p:nvSpPr>
            <p:cNvPr id="35" name="Freeform 49"/>
            <p:cNvSpPr/>
            <p:nvPr/>
          </p:nvSpPr>
          <p:spPr bwMode="auto">
            <a:xfrm>
              <a:off x="2566497" y="2332666"/>
              <a:ext cx="180641" cy="230473"/>
            </a:xfrm>
            <a:custGeom>
              <a:avLst/>
              <a:gdLst/>
              <a:ahLst/>
              <a:cxnLst>
                <a:cxn ang="0">
                  <a:pos x="160" y="0"/>
                </a:cxn>
                <a:cxn ang="0">
                  <a:pos x="160" y="0"/>
                </a:cxn>
                <a:cxn ang="0">
                  <a:pos x="155" y="1"/>
                </a:cxn>
                <a:cxn ang="0">
                  <a:pos x="151" y="5"/>
                </a:cxn>
                <a:cxn ang="0">
                  <a:pos x="75" y="52"/>
                </a:cxn>
                <a:cxn ang="0">
                  <a:pos x="15" y="52"/>
                </a:cxn>
                <a:cxn ang="0">
                  <a:pos x="15" y="52"/>
                </a:cxn>
                <a:cxn ang="0">
                  <a:pos x="10" y="54"/>
                </a:cxn>
                <a:cxn ang="0">
                  <a:pos x="4" y="58"/>
                </a:cxn>
                <a:cxn ang="0">
                  <a:pos x="4" y="58"/>
                </a:cxn>
                <a:cxn ang="0">
                  <a:pos x="2" y="61"/>
                </a:cxn>
                <a:cxn ang="0">
                  <a:pos x="0" y="67"/>
                </a:cxn>
                <a:cxn ang="0">
                  <a:pos x="0" y="156"/>
                </a:cxn>
                <a:cxn ang="0">
                  <a:pos x="0" y="156"/>
                </a:cxn>
                <a:cxn ang="0">
                  <a:pos x="2" y="161"/>
                </a:cxn>
                <a:cxn ang="0">
                  <a:pos x="4" y="165"/>
                </a:cxn>
                <a:cxn ang="0">
                  <a:pos x="4" y="165"/>
                </a:cxn>
                <a:cxn ang="0">
                  <a:pos x="10" y="168"/>
                </a:cxn>
                <a:cxn ang="0">
                  <a:pos x="15" y="170"/>
                </a:cxn>
                <a:cxn ang="0">
                  <a:pos x="75" y="170"/>
                </a:cxn>
                <a:cxn ang="0">
                  <a:pos x="151" y="217"/>
                </a:cxn>
                <a:cxn ang="0">
                  <a:pos x="151" y="217"/>
                </a:cxn>
                <a:cxn ang="0">
                  <a:pos x="155" y="221"/>
                </a:cxn>
                <a:cxn ang="0">
                  <a:pos x="160" y="223"/>
                </a:cxn>
                <a:cxn ang="0">
                  <a:pos x="160" y="223"/>
                </a:cxn>
                <a:cxn ang="0">
                  <a:pos x="165" y="221"/>
                </a:cxn>
                <a:cxn ang="0">
                  <a:pos x="171" y="217"/>
                </a:cxn>
                <a:cxn ang="0">
                  <a:pos x="171" y="217"/>
                </a:cxn>
                <a:cxn ang="0">
                  <a:pos x="174" y="214"/>
                </a:cxn>
                <a:cxn ang="0">
                  <a:pos x="174" y="208"/>
                </a:cxn>
                <a:cxn ang="0">
                  <a:pos x="174" y="14"/>
                </a:cxn>
                <a:cxn ang="0">
                  <a:pos x="174" y="14"/>
                </a:cxn>
                <a:cxn ang="0">
                  <a:pos x="174" y="9"/>
                </a:cxn>
                <a:cxn ang="0">
                  <a:pos x="171" y="5"/>
                </a:cxn>
                <a:cxn ang="0">
                  <a:pos x="171" y="5"/>
                </a:cxn>
                <a:cxn ang="0">
                  <a:pos x="165" y="1"/>
                </a:cxn>
                <a:cxn ang="0">
                  <a:pos x="160" y="0"/>
                </a:cxn>
                <a:cxn ang="0">
                  <a:pos x="160" y="0"/>
                </a:cxn>
              </a:cxnLst>
              <a:rect l="0" t="0" r="r" b="b"/>
              <a:pathLst>
                <a:path w="174" h="223">
                  <a:moveTo>
                    <a:pt x="160" y="0"/>
                  </a:moveTo>
                  <a:lnTo>
                    <a:pt x="160" y="0"/>
                  </a:lnTo>
                  <a:lnTo>
                    <a:pt x="155" y="1"/>
                  </a:lnTo>
                  <a:lnTo>
                    <a:pt x="151" y="5"/>
                  </a:lnTo>
                  <a:lnTo>
                    <a:pt x="75" y="52"/>
                  </a:lnTo>
                  <a:lnTo>
                    <a:pt x="15" y="52"/>
                  </a:lnTo>
                  <a:lnTo>
                    <a:pt x="15" y="52"/>
                  </a:lnTo>
                  <a:lnTo>
                    <a:pt x="10" y="54"/>
                  </a:lnTo>
                  <a:lnTo>
                    <a:pt x="4" y="58"/>
                  </a:lnTo>
                  <a:lnTo>
                    <a:pt x="4" y="58"/>
                  </a:lnTo>
                  <a:lnTo>
                    <a:pt x="2" y="61"/>
                  </a:lnTo>
                  <a:lnTo>
                    <a:pt x="0" y="67"/>
                  </a:lnTo>
                  <a:lnTo>
                    <a:pt x="0" y="156"/>
                  </a:lnTo>
                  <a:lnTo>
                    <a:pt x="0" y="156"/>
                  </a:lnTo>
                  <a:lnTo>
                    <a:pt x="2" y="161"/>
                  </a:lnTo>
                  <a:lnTo>
                    <a:pt x="4" y="165"/>
                  </a:lnTo>
                  <a:lnTo>
                    <a:pt x="4" y="165"/>
                  </a:lnTo>
                  <a:lnTo>
                    <a:pt x="10" y="168"/>
                  </a:lnTo>
                  <a:lnTo>
                    <a:pt x="15" y="170"/>
                  </a:lnTo>
                  <a:lnTo>
                    <a:pt x="75" y="170"/>
                  </a:lnTo>
                  <a:lnTo>
                    <a:pt x="151" y="217"/>
                  </a:lnTo>
                  <a:lnTo>
                    <a:pt x="151" y="217"/>
                  </a:lnTo>
                  <a:lnTo>
                    <a:pt x="155" y="221"/>
                  </a:lnTo>
                  <a:lnTo>
                    <a:pt x="160" y="223"/>
                  </a:lnTo>
                  <a:lnTo>
                    <a:pt x="160" y="223"/>
                  </a:lnTo>
                  <a:lnTo>
                    <a:pt x="165" y="221"/>
                  </a:lnTo>
                  <a:lnTo>
                    <a:pt x="171" y="217"/>
                  </a:lnTo>
                  <a:lnTo>
                    <a:pt x="171" y="217"/>
                  </a:lnTo>
                  <a:lnTo>
                    <a:pt x="174" y="214"/>
                  </a:lnTo>
                  <a:lnTo>
                    <a:pt x="174" y="208"/>
                  </a:lnTo>
                  <a:lnTo>
                    <a:pt x="174" y="14"/>
                  </a:lnTo>
                  <a:lnTo>
                    <a:pt x="174" y="14"/>
                  </a:lnTo>
                  <a:lnTo>
                    <a:pt x="174" y="9"/>
                  </a:lnTo>
                  <a:lnTo>
                    <a:pt x="171" y="5"/>
                  </a:lnTo>
                  <a:lnTo>
                    <a:pt x="171" y="5"/>
                  </a:lnTo>
                  <a:lnTo>
                    <a:pt x="165" y="1"/>
                  </a:lnTo>
                  <a:lnTo>
                    <a:pt x="160" y="0"/>
                  </a:lnTo>
                  <a:lnTo>
                    <a:pt x="160"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6" name="Freeform 50"/>
            <p:cNvSpPr/>
            <p:nvPr/>
          </p:nvSpPr>
          <p:spPr bwMode="auto">
            <a:xfrm>
              <a:off x="2769977" y="2390804"/>
              <a:ext cx="58137" cy="114199"/>
            </a:xfrm>
            <a:custGeom>
              <a:avLst/>
              <a:gdLst/>
              <a:ahLst/>
              <a:cxnLst>
                <a:cxn ang="0">
                  <a:pos x="46" y="87"/>
                </a:cxn>
                <a:cxn ang="0">
                  <a:pos x="53" y="72"/>
                </a:cxn>
                <a:cxn ang="0">
                  <a:pos x="56" y="56"/>
                </a:cxn>
                <a:cxn ang="0">
                  <a:pos x="55" y="47"/>
                </a:cxn>
                <a:cxn ang="0">
                  <a:pos x="51" y="31"/>
                </a:cxn>
                <a:cxn ang="0">
                  <a:pos x="46" y="23"/>
                </a:cxn>
                <a:cxn ang="0">
                  <a:pos x="35" y="11"/>
                </a:cxn>
                <a:cxn ang="0">
                  <a:pos x="20" y="2"/>
                </a:cxn>
                <a:cxn ang="0">
                  <a:pos x="15" y="0"/>
                </a:cxn>
                <a:cxn ang="0">
                  <a:pos x="9" y="2"/>
                </a:cxn>
                <a:cxn ang="0">
                  <a:pos x="4" y="5"/>
                </a:cxn>
                <a:cxn ang="0">
                  <a:pos x="0" y="14"/>
                </a:cxn>
                <a:cxn ang="0">
                  <a:pos x="0" y="20"/>
                </a:cxn>
                <a:cxn ang="0">
                  <a:pos x="2" y="23"/>
                </a:cxn>
                <a:cxn ang="0">
                  <a:pos x="9" y="29"/>
                </a:cxn>
                <a:cxn ang="0">
                  <a:pos x="17" y="34"/>
                </a:cxn>
                <a:cxn ang="0">
                  <a:pos x="24" y="42"/>
                </a:cxn>
                <a:cxn ang="0">
                  <a:pos x="26" y="49"/>
                </a:cxn>
                <a:cxn ang="0">
                  <a:pos x="27" y="56"/>
                </a:cxn>
                <a:cxn ang="0">
                  <a:pos x="24" y="69"/>
                </a:cxn>
                <a:cxn ang="0">
                  <a:pos x="20" y="72"/>
                </a:cxn>
                <a:cxn ang="0">
                  <a:pos x="17" y="76"/>
                </a:cxn>
                <a:cxn ang="0">
                  <a:pos x="9" y="81"/>
                </a:cxn>
                <a:cxn ang="0">
                  <a:pos x="2" y="87"/>
                </a:cxn>
                <a:cxn ang="0">
                  <a:pos x="0" y="96"/>
                </a:cxn>
                <a:cxn ang="0">
                  <a:pos x="2" y="101"/>
                </a:cxn>
                <a:cxn ang="0">
                  <a:pos x="4" y="105"/>
                </a:cxn>
                <a:cxn ang="0">
                  <a:pos x="15" y="110"/>
                </a:cxn>
                <a:cxn ang="0">
                  <a:pos x="20" y="109"/>
                </a:cxn>
                <a:cxn ang="0">
                  <a:pos x="27" y="105"/>
                </a:cxn>
                <a:cxn ang="0">
                  <a:pos x="40" y="94"/>
                </a:cxn>
                <a:cxn ang="0">
                  <a:pos x="46" y="87"/>
                </a:cxn>
              </a:cxnLst>
              <a:rect l="0" t="0" r="r" b="b"/>
              <a:pathLst>
                <a:path w="56" h="110">
                  <a:moveTo>
                    <a:pt x="46" y="87"/>
                  </a:moveTo>
                  <a:lnTo>
                    <a:pt x="46" y="87"/>
                  </a:lnTo>
                  <a:lnTo>
                    <a:pt x="51" y="80"/>
                  </a:lnTo>
                  <a:lnTo>
                    <a:pt x="53" y="72"/>
                  </a:lnTo>
                  <a:lnTo>
                    <a:pt x="55" y="63"/>
                  </a:lnTo>
                  <a:lnTo>
                    <a:pt x="56" y="56"/>
                  </a:lnTo>
                  <a:lnTo>
                    <a:pt x="56" y="56"/>
                  </a:lnTo>
                  <a:lnTo>
                    <a:pt x="55" y="47"/>
                  </a:lnTo>
                  <a:lnTo>
                    <a:pt x="53" y="38"/>
                  </a:lnTo>
                  <a:lnTo>
                    <a:pt x="51" y="31"/>
                  </a:lnTo>
                  <a:lnTo>
                    <a:pt x="46" y="23"/>
                  </a:lnTo>
                  <a:lnTo>
                    <a:pt x="46" y="23"/>
                  </a:lnTo>
                  <a:lnTo>
                    <a:pt x="40" y="16"/>
                  </a:lnTo>
                  <a:lnTo>
                    <a:pt x="35" y="11"/>
                  </a:lnTo>
                  <a:lnTo>
                    <a:pt x="27" y="5"/>
                  </a:lnTo>
                  <a:lnTo>
                    <a:pt x="20" y="2"/>
                  </a:lnTo>
                  <a:lnTo>
                    <a:pt x="20" y="2"/>
                  </a:lnTo>
                  <a:lnTo>
                    <a:pt x="15" y="0"/>
                  </a:lnTo>
                  <a:lnTo>
                    <a:pt x="15" y="0"/>
                  </a:lnTo>
                  <a:lnTo>
                    <a:pt x="9" y="2"/>
                  </a:lnTo>
                  <a:lnTo>
                    <a:pt x="4" y="5"/>
                  </a:lnTo>
                  <a:lnTo>
                    <a:pt x="4" y="5"/>
                  </a:lnTo>
                  <a:lnTo>
                    <a:pt x="2" y="9"/>
                  </a:lnTo>
                  <a:lnTo>
                    <a:pt x="0" y="14"/>
                  </a:lnTo>
                  <a:lnTo>
                    <a:pt x="0" y="14"/>
                  </a:lnTo>
                  <a:lnTo>
                    <a:pt x="0" y="20"/>
                  </a:lnTo>
                  <a:lnTo>
                    <a:pt x="2" y="23"/>
                  </a:lnTo>
                  <a:lnTo>
                    <a:pt x="2" y="23"/>
                  </a:lnTo>
                  <a:lnTo>
                    <a:pt x="9" y="29"/>
                  </a:lnTo>
                  <a:lnTo>
                    <a:pt x="9" y="29"/>
                  </a:lnTo>
                  <a:lnTo>
                    <a:pt x="17" y="34"/>
                  </a:lnTo>
                  <a:lnTo>
                    <a:pt x="17" y="34"/>
                  </a:lnTo>
                  <a:lnTo>
                    <a:pt x="20" y="38"/>
                  </a:lnTo>
                  <a:lnTo>
                    <a:pt x="24" y="42"/>
                  </a:lnTo>
                  <a:lnTo>
                    <a:pt x="24" y="42"/>
                  </a:lnTo>
                  <a:lnTo>
                    <a:pt x="26" y="49"/>
                  </a:lnTo>
                  <a:lnTo>
                    <a:pt x="27" y="56"/>
                  </a:lnTo>
                  <a:lnTo>
                    <a:pt x="27" y="56"/>
                  </a:lnTo>
                  <a:lnTo>
                    <a:pt x="26" y="62"/>
                  </a:lnTo>
                  <a:lnTo>
                    <a:pt x="24" y="69"/>
                  </a:lnTo>
                  <a:lnTo>
                    <a:pt x="24" y="69"/>
                  </a:lnTo>
                  <a:lnTo>
                    <a:pt x="20" y="72"/>
                  </a:lnTo>
                  <a:lnTo>
                    <a:pt x="17" y="76"/>
                  </a:lnTo>
                  <a:lnTo>
                    <a:pt x="17" y="76"/>
                  </a:lnTo>
                  <a:lnTo>
                    <a:pt x="9" y="81"/>
                  </a:lnTo>
                  <a:lnTo>
                    <a:pt x="9" y="81"/>
                  </a:lnTo>
                  <a:lnTo>
                    <a:pt x="2" y="87"/>
                  </a:lnTo>
                  <a:lnTo>
                    <a:pt x="2" y="87"/>
                  </a:lnTo>
                  <a:lnTo>
                    <a:pt x="0" y="91"/>
                  </a:lnTo>
                  <a:lnTo>
                    <a:pt x="0" y="96"/>
                  </a:lnTo>
                  <a:lnTo>
                    <a:pt x="0" y="96"/>
                  </a:lnTo>
                  <a:lnTo>
                    <a:pt x="2" y="101"/>
                  </a:lnTo>
                  <a:lnTo>
                    <a:pt x="4" y="105"/>
                  </a:lnTo>
                  <a:lnTo>
                    <a:pt x="4" y="105"/>
                  </a:lnTo>
                  <a:lnTo>
                    <a:pt x="9" y="109"/>
                  </a:lnTo>
                  <a:lnTo>
                    <a:pt x="15" y="110"/>
                  </a:lnTo>
                  <a:lnTo>
                    <a:pt x="15" y="110"/>
                  </a:lnTo>
                  <a:lnTo>
                    <a:pt x="20" y="109"/>
                  </a:lnTo>
                  <a:lnTo>
                    <a:pt x="20" y="109"/>
                  </a:lnTo>
                  <a:lnTo>
                    <a:pt x="27" y="105"/>
                  </a:lnTo>
                  <a:lnTo>
                    <a:pt x="35" y="100"/>
                  </a:lnTo>
                  <a:lnTo>
                    <a:pt x="40" y="94"/>
                  </a:lnTo>
                  <a:lnTo>
                    <a:pt x="46" y="87"/>
                  </a:lnTo>
                  <a:lnTo>
                    <a:pt x="46" y="87"/>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7" name="Freeform 51"/>
            <p:cNvSpPr/>
            <p:nvPr/>
          </p:nvSpPr>
          <p:spPr bwMode="auto">
            <a:xfrm>
              <a:off x="2794893" y="2336819"/>
              <a:ext cx="93436" cy="224244"/>
            </a:xfrm>
            <a:custGeom>
              <a:avLst/>
              <a:gdLst/>
              <a:ahLst/>
              <a:cxnLst>
                <a:cxn ang="0">
                  <a:pos x="20" y="2"/>
                </a:cxn>
                <a:cxn ang="0">
                  <a:pos x="14" y="0"/>
                </a:cxn>
                <a:cxn ang="0">
                  <a:pos x="3" y="4"/>
                </a:cxn>
                <a:cxn ang="0">
                  <a:pos x="0" y="9"/>
                </a:cxn>
                <a:cxn ang="0">
                  <a:pos x="0" y="15"/>
                </a:cxn>
                <a:cxn ang="0">
                  <a:pos x="2" y="22"/>
                </a:cxn>
                <a:cxn ang="0">
                  <a:pos x="7" y="27"/>
                </a:cxn>
                <a:cxn ang="0">
                  <a:pos x="25" y="38"/>
                </a:cxn>
                <a:cxn ang="0">
                  <a:pos x="32" y="44"/>
                </a:cxn>
                <a:cxn ang="0">
                  <a:pos x="47" y="60"/>
                </a:cxn>
                <a:cxn ang="0">
                  <a:pos x="51" y="69"/>
                </a:cxn>
                <a:cxn ang="0">
                  <a:pos x="58" y="87"/>
                </a:cxn>
                <a:cxn ang="0">
                  <a:pos x="61" y="109"/>
                </a:cxn>
                <a:cxn ang="0">
                  <a:pos x="60" y="118"/>
                </a:cxn>
                <a:cxn ang="0">
                  <a:pos x="56" y="138"/>
                </a:cxn>
                <a:cxn ang="0">
                  <a:pos x="51" y="147"/>
                </a:cxn>
                <a:cxn ang="0">
                  <a:pos x="40" y="165"/>
                </a:cxn>
                <a:cxn ang="0">
                  <a:pos x="25" y="178"/>
                </a:cxn>
                <a:cxn ang="0">
                  <a:pos x="7" y="189"/>
                </a:cxn>
                <a:cxn ang="0">
                  <a:pos x="3" y="191"/>
                </a:cxn>
                <a:cxn ang="0">
                  <a:pos x="0" y="198"/>
                </a:cxn>
                <a:cxn ang="0">
                  <a:pos x="0" y="202"/>
                </a:cxn>
                <a:cxn ang="0">
                  <a:pos x="3" y="212"/>
                </a:cxn>
                <a:cxn ang="0">
                  <a:pos x="9" y="216"/>
                </a:cxn>
                <a:cxn ang="0">
                  <a:pos x="14" y="216"/>
                </a:cxn>
                <a:cxn ang="0">
                  <a:pos x="20" y="214"/>
                </a:cxn>
                <a:cxn ang="0">
                  <a:pos x="49" y="198"/>
                </a:cxn>
                <a:cxn ang="0">
                  <a:pos x="71" y="173"/>
                </a:cxn>
                <a:cxn ang="0">
                  <a:pos x="80" y="158"/>
                </a:cxn>
                <a:cxn ang="0">
                  <a:pos x="89" y="125"/>
                </a:cxn>
                <a:cxn ang="0">
                  <a:pos x="90" y="109"/>
                </a:cxn>
                <a:cxn ang="0">
                  <a:pos x="85" y="75"/>
                </a:cxn>
                <a:cxn ang="0">
                  <a:pos x="71" y="44"/>
                </a:cxn>
                <a:cxn ang="0">
                  <a:pos x="60" y="31"/>
                </a:cxn>
                <a:cxn ang="0">
                  <a:pos x="34" y="9"/>
                </a:cxn>
                <a:cxn ang="0">
                  <a:pos x="20" y="2"/>
                </a:cxn>
              </a:cxnLst>
              <a:rect l="0" t="0" r="r" b="b"/>
              <a:pathLst>
                <a:path w="90" h="216">
                  <a:moveTo>
                    <a:pt x="20" y="2"/>
                  </a:moveTo>
                  <a:lnTo>
                    <a:pt x="20" y="2"/>
                  </a:lnTo>
                  <a:lnTo>
                    <a:pt x="14" y="0"/>
                  </a:lnTo>
                  <a:lnTo>
                    <a:pt x="14" y="0"/>
                  </a:lnTo>
                  <a:lnTo>
                    <a:pt x="7" y="2"/>
                  </a:lnTo>
                  <a:lnTo>
                    <a:pt x="3" y="4"/>
                  </a:lnTo>
                  <a:lnTo>
                    <a:pt x="3" y="4"/>
                  </a:lnTo>
                  <a:lnTo>
                    <a:pt x="0" y="9"/>
                  </a:lnTo>
                  <a:lnTo>
                    <a:pt x="0" y="15"/>
                  </a:lnTo>
                  <a:lnTo>
                    <a:pt x="0" y="15"/>
                  </a:lnTo>
                  <a:lnTo>
                    <a:pt x="0" y="18"/>
                  </a:lnTo>
                  <a:lnTo>
                    <a:pt x="2" y="22"/>
                  </a:lnTo>
                  <a:lnTo>
                    <a:pt x="3" y="26"/>
                  </a:lnTo>
                  <a:lnTo>
                    <a:pt x="7" y="27"/>
                  </a:lnTo>
                  <a:lnTo>
                    <a:pt x="7" y="27"/>
                  </a:lnTo>
                  <a:lnTo>
                    <a:pt x="25" y="38"/>
                  </a:lnTo>
                  <a:lnTo>
                    <a:pt x="25" y="38"/>
                  </a:lnTo>
                  <a:lnTo>
                    <a:pt x="32" y="44"/>
                  </a:lnTo>
                  <a:lnTo>
                    <a:pt x="40" y="51"/>
                  </a:lnTo>
                  <a:lnTo>
                    <a:pt x="47" y="60"/>
                  </a:lnTo>
                  <a:lnTo>
                    <a:pt x="51" y="69"/>
                  </a:lnTo>
                  <a:lnTo>
                    <a:pt x="51" y="69"/>
                  </a:lnTo>
                  <a:lnTo>
                    <a:pt x="56" y="78"/>
                  </a:lnTo>
                  <a:lnTo>
                    <a:pt x="58" y="87"/>
                  </a:lnTo>
                  <a:lnTo>
                    <a:pt x="60" y="98"/>
                  </a:lnTo>
                  <a:lnTo>
                    <a:pt x="61" y="109"/>
                  </a:lnTo>
                  <a:lnTo>
                    <a:pt x="61" y="109"/>
                  </a:lnTo>
                  <a:lnTo>
                    <a:pt x="60" y="118"/>
                  </a:lnTo>
                  <a:lnTo>
                    <a:pt x="58" y="129"/>
                  </a:lnTo>
                  <a:lnTo>
                    <a:pt x="56" y="138"/>
                  </a:lnTo>
                  <a:lnTo>
                    <a:pt x="51" y="147"/>
                  </a:lnTo>
                  <a:lnTo>
                    <a:pt x="51" y="147"/>
                  </a:lnTo>
                  <a:lnTo>
                    <a:pt x="47" y="156"/>
                  </a:lnTo>
                  <a:lnTo>
                    <a:pt x="40" y="165"/>
                  </a:lnTo>
                  <a:lnTo>
                    <a:pt x="32" y="173"/>
                  </a:lnTo>
                  <a:lnTo>
                    <a:pt x="25" y="178"/>
                  </a:lnTo>
                  <a:lnTo>
                    <a:pt x="25" y="178"/>
                  </a:lnTo>
                  <a:lnTo>
                    <a:pt x="7" y="189"/>
                  </a:lnTo>
                  <a:lnTo>
                    <a:pt x="7" y="189"/>
                  </a:lnTo>
                  <a:lnTo>
                    <a:pt x="3" y="191"/>
                  </a:lnTo>
                  <a:lnTo>
                    <a:pt x="2" y="194"/>
                  </a:lnTo>
                  <a:lnTo>
                    <a:pt x="0" y="198"/>
                  </a:lnTo>
                  <a:lnTo>
                    <a:pt x="0" y="202"/>
                  </a:lnTo>
                  <a:lnTo>
                    <a:pt x="0" y="202"/>
                  </a:lnTo>
                  <a:lnTo>
                    <a:pt x="0" y="207"/>
                  </a:lnTo>
                  <a:lnTo>
                    <a:pt x="3" y="212"/>
                  </a:lnTo>
                  <a:lnTo>
                    <a:pt x="3" y="212"/>
                  </a:lnTo>
                  <a:lnTo>
                    <a:pt x="9" y="216"/>
                  </a:lnTo>
                  <a:lnTo>
                    <a:pt x="14" y="216"/>
                  </a:lnTo>
                  <a:lnTo>
                    <a:pt x="14" y="216"/>
                  </a:lnTo>
                  <a:lnTo>
                    <a:pt x="20" y="214"/>
                  </a:lnTo>
                  <a:lnTo>
                    <a:pt x="20" y="214"/>
                  </a:lnTo>
                  <a:lnTo>
                    <a:pt x="34" y="207"/>
                  </a:lnTo>
                  <a:lnTo>
                    <a:pt x="49" y="198"/>
                  </a:lnTo>
                  <a:lnTo>
                    <a:pt x="60" y="185"/>
                  </a:lnTo>
                  <a:lnTo>
                    <a:pt x="71" y="173"/>
                  </a:lnTo>
                  <a:lnTo>
                    <a:pt x="71" y="173"/>
                  </a:lnTo>
                  <a:lnTo>
                    <a:pt x="80" y="158"/>
                  </a:lnTo>
                  <a:lnTo>
                    <a:pt x="85" y="142"/>
                  </a:lnTo>
                  <a:lnTo>
                    <a:pt x="89" y="125"/>
                  </a:lnTo>
                  <a:lnTo>
                    <a:pt x="90" y="109"/>
                  </a:lnTo>
                  <a:lnTo>
                    <a:pt x="90" y="109"/>
                  </a:lnTo>
                  <a:lnTo>
                    <a:pt x="89" y="91"/>
                  </a:lnTo>
                  <a:lnTo>
                    <a:pt x="85" y="75"/>
                  </a:lnTo>
                  <a:lnTo>
                    <a:pt x="80" y="58"/>
                  </a:lnTo>
                  <a:lnTo>
                    <a:pt x="71" y="44"/>
                  </a:lnTo>
                  <a:lnTo>
                    <a:pt x="71" y="44"/>
                  </a:lnTo>
                  <a:lnTo>
                    <a:pt x="60" y="31"/>
                  </a:lnTo>
                  <a:lnTo>
                    <a:pt x="49" y="18"/>
                  </a:lnTo>
                  <a:lnTo>
                    <a:pt x="34" y="9"/>
                  </a:lnTo>
                  <a:lnTo>
                    <a:pt x="20" y="2"/>
                  </a:lnTo>
                  <a:lnTo>
                    <a:pt x="20" y="2"/>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38" name="Freeform 52"/>
          <p:cNvSpPr>
            <a:spLocks noEditPoints="1"/>
          </p:cNvSpPr>
          <p:nvPr/>
        </p:nvSpPr>
        <p:spPr bwMode="auto">
          <a:xfrm>
            <a:off x="5782628" y="3452178"/>
            <a:ext cx="403225" cy="550862"/>
          </a:xfrm>
          <a:custGeom>
            <a:avLst/>
            <a:gdLst/>
            <a:ahLst/>
            <a:cxnLst>
              <a:cxn ang="0">
                <a:pos x="22" y="0"/>
              </a:cxn>
              <a:cxn ang="0">
                <a:pos x="2" y="13"/>
              </a:cxn>
              <a:cxn ang="0">
                <a:pos x="0" y="343"/>
              </a:cxn>
              <a:cxn ang="0">
                <a:pos x="13" y="363"/>
              </a:cxn>
              <a:cxn ang="0">
                <a:pos x="247" y="364"/>
              </a:cxn>
              <a:cxn ang="0">
                <a:pos x="269" y="352"/>
              </a:cxn>
              <a:cxn ang="0">
                <a:pos x="205" y="0"/>
              </a:cxn>
              <a:cxn ang="0">
                <a:pos x="211" y="63"/>
              </a:cxn>
              <a:cxn ang="0">
                <a:pos x="251" y="343"/>
              </a:cxn>
              <a:cxn ang="0">
                <a:pos x="22" y="346"/>
              </a:cxn>
              <a:cxn ang="0">
                <a:pos x="19" y="343"/>
              </a:cxn>
              <a:cxn ang="0">
                <a:pos x="20" y="20"/>
              </a:cxn>
              <a:cxn ang="0">
                <a:pos x="193" y="72"/>
              </a:cxn>
              <a:cxn ang="0">
                <a:pos x="194" y="80"/>
              </a:cxn>
              <a:cxn ang="0">
                <a:pos x="251" y="82"/>
              </a:cxn>
              <a:cxn ang="0">
                <a:pos x="211" y="100"/>
              </a:cxn>
              <a:cxn ang="0">
                <a:pos x="216" y="101"/>
              </a:cxn>
              <a:cxn ang="0">
                <a:pos x="218" y="107"/>
              </a:cxn>
              <a:cxn ang="0">
                <a:pos x="214" y="112"/>
              </a:cxn>
              <a:cxn ang="0">
                <a:pos x="51" y="114"/>
              </a:cxn>
              <a:cxn ang="0">
                <a:pos x="46" y="109"/>
              </a:cxn>
              <a:cxn ang="0">
                <a:pos x="46" y="103"/>
              </a:cxn>
              <a:cxn ang="0">
                <a:pos x="51" y="100"/>
              </a:cxn>
              <a:cxn ang="0">
                <a:pos x="218" y="154"/>
              </a:cxn>
              <a:cxn ang="0">
                <a:pos x="214" y="161"/>
              </a:cxn>
              <a:cxn ang="0">
                <a:pos x="51" y="161"/>
              </a:cxn>
              <a:cxn ang="0">
                <a:pos x="46" y="156"/>
              </a:cxn>
              <a:cxn ang="0">
                <a:pos x="46" y="150"/>
              </a:cxn>
              <a:cxn ang="0">
                <a:pos x="51" y="147"/>
              </a:cxn>
              <a:cxn ang="0">
                <a:pos x="214" y="147"/>
              </a:cxn>
              <a:cxn ang="0">
                <a:pos x="218" y="154"/>
              </a:cxn>
              <a:cxn ang="0">
                <a:pos x="218" y="199"/>
              </a:cxn>
              <a:cxn ang="0">
                <a:pos x="214" y="207"/>
              </a:cxn>
              <a:cxn ang="0">
                <a:pos x="51" y="207"/>
              </a:cxn>
              <a:cxn ang="0">
                <a:pos x="46" y="203"/>
              </a:cxn>
              <a:cxn ang="0">
                <a:pos x="46" y="198"/>
              </a:cxn>
              <a:cxn ang="0">
                <a:pos x="51" y="192"/>
              </a:cxn>
              <a:cxn ang="0">
                <a:pos x="214" y="194"/>
              </a:cxn>
              <a:cxn ang="0">
                <a:pos x="218" y="199"/>
              </a:cxn>
              <a:cxn ang="0">
                <a:pos x="218" y="247"/>
              </a:cxn>
              <a:cxn ang="0">
                <a:pos x="214" y="252"/>
              </a:cxn>
              <a:cxn ang="0">
                <a:pos x="51" y="254"/>
              </a:cxn>
              <a:cxn ang="0">
                <a:pos x="46" y="248"/>
              </a:cxn>
              <a:cxn ang="0">
                <a:pos x="46" y="243"/>
              </a:cxn>
              <a:cxn ang="0">
                <a:pos x="51" y="239"/>
              </a:cxn>
              <a:cxn ang="0">
                <a:pos x="214" y="239"/>
              </a:cxn>
              <a:cxn ang="0">
                <a:pos x="218" y="247"/>
              </a:cxn>
            </a:cxnLst>
            <a:rect l="0" t="0" r="r" b="b"/>
            <a:pathLst>
              <a:path w="269" h="364">
                <a:moveTo>
                  <a:pt x="205" y="0"/>
                </a:moveTo>
                <a:lnTo>
                  <a:pt x="22" y="0"/>
                </a:lnTo>
                <a:lnTo>
                  <a:pt x="22" y="0"/>
                </a:lnTo>
                <a:lnTo>
                  <a:pt x="13" y="2"/>
                </a:lnTo>
                <a:lnTo>
                  <a:pt x="6" y="5"/>
                </a:lnTo>
                <a:lnTo>
                  <a:pt x="2" y="13"/>
                </a:lnTo>
                <a:lnTo>
                  <a:pt x="0" y="22"/>
                </a:lnTo>
                <a:lnTo>
                  <a:pt x="0" y="343"/>
                </a:lnTo>
                <a:lnTo>
                  <a:pt x="0" y="343"/>
                </a:lnTo>
                <a:lnTo>
                  <a:pt x="2" y="352"/>
                </a:lnTo>
                <a:lnTo>
                  <a:pt x="6" y="359"/>
                </a:lnTo>
                <a:lnTo>
                  <a:pt x="13" y="363"/>
                </a:lnTo>
                <a:lnTo>
                  <a:pt x="22" y="364"/>
                </a:lnTo>
                <a:lnTo>
                  <a:pt x="247" y="364"/>
                </a:lnTo>
                <a:lnTo>
                  <a:pt x="247" y="364"/>
                </a:lnTo>
                <a:lnTo>
                  <a:pt x="256" y="363"/>
                </a:lnTo>
                <a:lnTo>
                  <a:pt x="263" y="359"/>
                </a:lnTo>
                <a:lnTo>
                  <a:pt x="269" y="352"/>
                </a:lnTo>
                <a:lnTo>
                  <a:pt x="269" y="343"/>
                </a:lnTo>
                <a:lnTo>
                  <a:pt x="269" y="69"/>
                </a:lnTo>
                <a:lnTo>
                  <a:pt x="205" y="0"/>
                </a:lnTo>
                <a:close/>
                <a:moveTo>
                  <a:pt x="211" y="33"/>
                </a:moveTo>
                <a:lnTo>
                  <a:pt x="240" y="63"/>
                </a:lnTo>
                <a:lnTo>
                  <a:pt x="211" y="63"/>
                </a:lnTo>
                <a:lnTo>
                  <a:pt x="211" y="33"/>
                </a:lnTo>
                <a:close/>
                <a:moveTo>
                  <a:pt x="251" y="343"/>
                </a:moveTo>
                <a:lnTo>
                  <a:pt x="251" y="343"/>
                </a:lnTo>
                <a:lnTo>
                  <a:pt x="251" y="344"/>
                </a:lnTo>
                <a:lnTo>
                  <a:pt x="247" y="346"/>
                </a:lnTo>
                <a:lnTo>
                  <a:pt x="22" y="346"/>
                </a:lnTo>
                <a:lnTo>
                  <a:pt x="22" y="346"/>
                </a:lnTo>
                <a:lnTo>
                  <a:pt x="20" y="344"/>
                </a:lnTo>
                <a:lnTo>
                  <a:pt x="19" y="343"/>
                </a:lnTo>
                <a:lnTo>
                  <a:pt x="19" y="22"/>
                </a:lnTo>
                <a:lnTo>
                  <a:pt x="19" y="22"/>
                </a:lnTo>
                <a:lnTo>
                  <a:pt x="20" y="20"/>
                </a:lnTo>
                <a:lnTo>
                  <a:pt x="22" y="18"/>
                </a:lnTo>
                <a:lnTo>
                  <a:pt x="193" y="18"/>
                </a:lnTo>
                <a:lnTo>
                  <a:pt x="193" y="72"/>
                </a:lnTo>
                <a:lnTo>
                  <a:pt x="193" y="72"/>
                </a:lnTo>
                <a:lnTo>
                  <a:pt x="193" y="76"/>
                </a:lnTo>
                <a:lnTo>
                  <a:pt x="194" y="80"/>
                </a:lnTo>
                <a:lnTo>
                  <a:pt x="198" y="82"/>
                </a:lnTo>
                <a:lnTo>
                  <a:pt x="202" y="82"/>
                </a:lnTo>
                <a:lnTo>
                  <a:pt x="251" y="82"/>
                </a:lnTo>
                <a:lnTo>
                  <a:pt x="251" y="343"/>
                </a:lnTo>
                <a:close/>
                <a:moveTo>
                  <a:pt x="51" y="100"/>
                </a:moveTo>
                <a:lnTo>
                  <a:pt x="211" y="100"/>
                </a:lnTo>
                <a:lnTo>
                  <a:pt x="211" y="100"/>
                </a:lnTo>
                <a:lnTo>
                  <a:pt x="214" y="100"/>
                </a:lnTo>
                <a:lnTo>
                  <a:pt x="216" y="101"/>
                </a:lnTo>
                <a:lnTo>
                  <a:pt x="218" y="103"/>
                </a:lnTo>
                <a:lnTo>
                  <a:pt x="218" y="107"/>
                </a:lnTo>
                <a:lnTo>
                  <a:pt x="218" y="107"/>
                </a:lnTo>
                <a:lnTo>
                  <a:pt x="218" y="109"/>
                </a:lnTo>
                <a:lnTo>
                  <a:pt x="216" y="112"/>
                </a:lnTo>
                <a:lnTo>
                  <a:pt x="214" y="112"/>
                </a:lnTo>
                <a:lnTo>
                  <a:pt x="211" y="114"/>
                </a:lnTo>
                <a:lnTo>
                  <a:pt x="51" y="114"/>
                </a:lnTo>
                <a:lnTo>
                  <a:pt x="51" y="114"/>
                </a:lnTo>
                <a:lnTo>
                  <a:pt x="49" y="112"/>
                </a:lnTo>
                <a:lnTo>
                  <a:pt x="48" y="112"/>
                </a:lnTo>
                <a:lnTo>
                  <a:pt x="46" y="109"/>
                </a:lnTo>
                <a:lnTo>
                  <a:pt x="44" y="107"/>
                </a:lnTo>
                <a:lnTo>
                  <a:pt x="44" y="107"/>
                </a:lnTo>
                <a:lnTo>
                  <a:pt x="46" y="103"/>
                </a:lnTo>
                <a:lnTo>
                  <a:pt x="48" y="101"/>
                </a:lnTo>
                <a:lnTo>
                  <a:pt x="49" y="100"/>
                </a:lnTo>
                <a:lnTo>
                  <a:pt x="51" y="100"/>
                </a:lnTo>
                <a:lnTo>
                  <a:pt x="51" y="100"/>
                </a:lnTo>
                <a:close/>
                <a:moveTo>
                  <a:pt x="218" y="154"/>
                </a:moveTo>
                <a:lnTo>
                  <a:pt x="218" y="154"/>
                </a:lnTo>
                <a:lnTo>
                  <a:pt x="218" y="156"/>
                </a:lnTo>
                <a:lnTo>
                  <a:pt x="216" y="160"/>
                </a:lnTo>
                <a:lnTo>
                  <a:pt x="214" y="161"/>
                </a:lnTo>
                <a:lnTo>
                  <a:pt x="211" y="161"/>
                </a:lnTo>
                <a:lnTo>
                  <a:pt x="51" y="161"/>
                </a:lnTo>
                <a:lnTo>
                  <a:pt x="51" y="161"/>
                </a:lnTo>
                <a:lnTo>
                  <a:pt x="49" y="161"/>
                </a:lnTo>
                <a:lnTo>
                  <a:pt x="48" y="160"/>
                </a:lnTo>
                <a:lnTo>
                  <a:pt x="46" y="156"/>
                </a:lnTo>
                <a:lnTo>
                  <a:pt x="44" y="154"/>
                </a:lnTo>
                <a:lnTo>
                  <a:pt x="44" y="154"/>
                </a:lnTo>
                <a:lnTo>
                  <a:pt x="46" y="150"/>
                </a:lnTo>
                <a:lnTo>
                  <a:pt x="48" y="149"/>
                </a:lnTo>
                <a:lnTo>
                  <a:pt x="49" y="147"/>
                </a:lnTo>
                <a:lnTo>
                  <a:pt x="51" y="147"/>
                </a:lnTo>
                <a:lnTo>
                  <a:pt x="211" y="147"/>
                </a:lnTo>
                <a:lnTo>
                  <a:pt x="211" y="147"/>
                </a:lnTo>
                <a:lnTo>
                  <a:pt x="214" y="147"/>
                </a:lnTo>
                <a:lnTo>
                  <a:pt x="216" y="149"/>
                </a:lnTo>
                <a:lnTo>
                  <a:pt x="218" y="150"/>
                </a:lnTo>
                <a:lnTo>
                  <a:pt x="218" y="154"/>
                </a:lnTo>
                <a:lnTo>
                  <a:pt x="218" y="154"/>
                </a:lnTo>
                <a:close/>
                <a:moveTo>
                  <a:pt x="218" y="199"/>
                </a:moveTo>
                <a:lnTo>
                  <a:pt x="218" y="199"/>
                </a:lnTo>
                <a:lnTo>
                  <a:pt x="218" y="203"/>
                </a:lnTo>
                <a:lnTo>
                  <a:pt x="216" y="205"/>
                </a:lnTo>
                <a:lnTo>
                  <a:pt x="214" y="207"/>
                </a:lnTo>
                <a:lnTo>
                  <a:pt x="211" y="207"/>
                </a:lnTo>
                <a:lnTo>
                  <a:pt x="51" y="207"/>
                </a:lnTo>
                <a:lnTo>
                  <a:pt x="51" y="207"/>
                </a:lnTo>
                <a:lnTo>
                  <a:pt x="49" y="207"/>
                </a:lnTo>
                <a:lnTo>
                  <a:pt x="48" y="205"/>
                </a:lnTo>
                <a:lnTo>
                  <a:pt x="46" y="203"/>
                </a:lnTo>
                <a:lnTo>
                  <a:pt x="44" y="199"/>
                </a:lnTo>
                <a:lnTo>
                  <a:pt x="44" y="199"/>
                </a:lnTo>
                <a:lnTo>
                  <a:pt x="46" y="198"/>
                </a:lnTo>
                <a:lnTo>
                  <a:pt x="48" y="194"/>
                </a:lnTo>
                <a:lnTo>
                  <a:pt x="49" y="194"/>
                </a:lnTo>
                <a:lnTo>
                  <a:pt x="51" y="192"/>
                </a:lnTo>
                <a:lnTo>
                  <a:pt x="211" y="192"/>
                </a:lnTo>
                <a:lnTo>
                  <a:pt x="211" y="192"/>
                </a:lnTo>
                <a:lnTo>
                  <a:pt x="214" y="194"/>
                </a:lnTo>
                <a:lnTo>
                  <a:pt x="216" y="194"/>
                </a:lnTo>
                <a:lnTo>
                  <a:pt x="218" y="198"/>
                </a:lnTo>
                <a:lnTo>
                  <a:pt x="218" y="199"/>
                </a:lnTo>
                <a:lnTo>
                  <a:pt x="218" y="199"/>
                </a:lnTo>
                <a:close/>
                <a:moveTo>
                  <a:pt x="218" y="247"/>
                </a:moveTo>
                <a:lnTo>
                  <a:pt x="218" y="247"/>
                </a:lnTo>
                <a:lnTo>
                  <a:pt x="218" y="248"/>
                </a:lnTo>
                <a:lnTo>
                  <a:pt x="216" y="252"/>
                </a:lnTo>
                <a:lnTo>
                  <a:pt x="214" y="252"/>
                </a:lnTo>
                <a:lnTo>
                  <a:pt x="211" y="254"/>
                </a:lnTo>
                <a:lnTo>
                  <a:pt x="51" y="254"/>
                </a:lnTo>
                <a:lnTo>
                  <a:pt x="51" y="254"/>
                </a:lnTo>
                <a:lnTo>
                  <a:pt x="49" y="252"/>
                </a:lnTo>
                <a:lnTo>
                  <a:pt x="48" y="252"/>
                </a:lnTo>
                <a:lnTo>
                  <a:pt x="46" y="248"/>
                </a:lnTo>
                <a:lnTo>
                  <a:pt x="44" y="247"/>
                </a:lnTo>
                <a:lnTo>
                  <a:pt x="44" y="247"/>
                </a:lnTo>
                <a:lnTo>
                  <a:pt x="46" y="243"/>
                </a:lnTo>
                <a:lnTo>
                  <a:pt x="48" y="241"/>
                </a:lnTo>
                <a:lnTo>
                  <a:pt x="49" y="239"/>
                </a:lnTo>
                <a:lnTo>
                  <a:pt x="51" y="239"/>
                </a:lnTo>
                <a:lnTo>
                  <a:pt x="211" y="239"/>
                </a:lnTo>
                <a:lnTo>
                  <a:pt x="211" y="239"/>
                </a:lnTo>
                <a:lnTo>
                  <a:pt x="214" y="239"/>
                </a:lnTo>
                <a:lnTo>
                  <a:pt x="216" y="241"/>
                </a:lnTo>
                <a:lnTo>
                  <a:pt x="218" y="243"/>
                </a:lnTo>
                <a:lnTo>
                  <a:pt x="218" y="247"/>
                </a:lnTo>
                <a:lnTo>
                  <a:pt x="218" y="247"/>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9" name="Freeform 53"/>
          <p:cNvSpPr>
            <a:spLocks noEditPoints="1"/>
          </p:cNvSpPr>
          <p:nvPr/>
        </p:nvSpPr>
        <p:spPr bwMode="auto">
          <a:xfrm>
            <a:off x="3345815" y="2566035"/>
            <a:ext cx="417513" cy="458788"/>
          </a:xfrm>
          <a:custGeom>
            <a:avLst/>
            <a:gdLst/>
            <a:ahLst/>
            <a:cxnLst>
              <a:cxn ang="0">
                <a:pos x="61" y="230"/>
              </a:cxn>
              <a:cxn ang="0">
                <a:pos x="39" y="201"/>
              </a:cxn>
              <a:cxn ang="0">
                <a:pos x="29" y="167"/>
              </a:cxn>
              <a:cxn ang="0">
                <a:pos x="30" y="134"/>
              </a:cxn>
              <a:cxn ang="0">
                <a:pos x="52" y="85"/>
              </a:cxn>
              <a:cxn ang="0">
                <a:pos x="94" y="53"/>
              </a:cxn>
              <a:cxn ang="0">
                <a:pos x="110" y="18"/>
              </a:cxn>
              <a:cxn ang="0">
                <a:pos x="49" y="49"/>
              </a:cxn>
              <a:cxn ang="0">
                <a:pos x="9" y="105"/>
              </a:cxn>
              <a:cxn ang="0">
                <a:pos x="0" y="152"/>
              </a:cxn>
              <a:cxn ang="0">
                <a:pos x="3" y="183"/>
              </a:cxn>
              <a:cxn ang="0">
                <a:pos x="20" y="223"/>
              </a:cxn>
              <a:cxn ang="0">
                <a:pos x="47" y="257"/>
              </a:cxn>
              <a:cxn ang="0">
                <a:pos x="61" y="265"/>
              </a:cxn>
              <a:cxn ang="0">
                <a:pos x="74" y="256"/>
              </a:cxn>
              <a:cxn ang="0">
                <a:pos x="68" y="239"/>
              </a:cxn>
              <a:cxn ang="0">
                <a:pos x="228" y="49"/>
              </a:cxn>
              <a:cxn ang="0">
                <a:pos x="212" y="45"/>
              </a:cxn>
              <a:cxn ang="0">
                <a:pos x="203" y="58"/>
              </a:cxn>
              <a:cxn ang="0">
                <a:pos x="208" y="67"/>
              </a:cxn>
              <a:cxn ang="0">
                <a:pos x="232" y="94"/>
              </a:cxn>
              <a:cxn ang="0">
                <a:pos x="246" y="127"/>
              </a:cxn>
              <a:cxn ang="0">
                <a:pos x="250" y="152"/>
              </a:cxn>
              <a:cxn ang="0">
                <a:pos x="235" y="207"/>
              </a:cxn>
              <a:cxn ang="0">
                <a:pos x="199" y="245"/>
              </a:cxn>
              <a:cxn ang="0">
                <a:pos x="166" y="288"/>
              </a:cxn>
              <a:cxn ang="0">
                <a:pos x="210" y="272"/>
              </a:cxn>
              <a:cxn ang="0">
                <a:pos x="259" y="221"/>
              </a:cxn>
              <a:cxn ang="0">
                <a:pos x="277" y="165"/>
              </a:cxn>
              <a:cxn ang="0">
                <a:pos x="275" y="138"/>
              </a:cxn>
              <a:cxn ang="0">
                <a:pos x="264" y="94"/>
              </a:cxn>
              <a:cxn ang="0">
                <a:pos x="239" y="58"/>
              </a:cxn>
              <a:cxn ang="0">
                <a:pos x="123" y="71"/>
              </a:cxn>
              <a:cxn ang="0">
                <a:pos x="172" y="40"/>
              </a:cxn>
              <a:cxn ang="0">
                <a:pos x="168" y="29"/>
              </a:cxn>
              <a:cxn ang="0">
                <a:pos x="117" y="0"/>
              </a:cxn>
              <a:cxn ang="0">
                <a:pos x="110" y="9"/>
              </a:cxn>
              <a:cxn ang="0">
                <a:pos x="112" y="69"/>
              </a:cxn>
              <a:cxn ang="0">
                <a:pos x="123" y="71"/>
              </a:cxn>
              <a:cxn ang="0">
                <a:pos x="108" y="263"/>
              </a:cxn>
              <a:cxn ang="0">
                <a:pos x="105" y="270"/>
              </a:cxn>
              <a:cxn ang="0">
                <a:pos x="154" y="305"/>
              </a:cxn>
              <a:cxn ang="0">
                <a:pos x="163" y="306"/>
              </a:cxn>
              <a:cxn ang="0">
                <a:pos x="166" y="243"/>
              </a:cxn>
              <a:cxn ang="0">
                <a:pos x="163" y="236"/>
              </a:cxn>
              <a:cxn ang="0">
                <a:pos x="154" y="236"/>
              </a:cxn>
            </a:cxnLst>
            <a:rect l="0" t="0" r="r" b="b"/>
            <a:pathLst>
              <a:path w="277" h="306">
                <a:moveTo>
                  <a:pt x="68" y="239"/>
                </a:moveTo>
                <a:lnTo>
                  <a:pt x="68" y="239"/>
                </a:lnTo>
                <a:lnTo>
                  <a:pt x="61" y="230"/>
                </a:lnTo>
                <a:lnTo>
                  <a:pt x="52" y="223"/>
                </a:lnTo>
                <a:lnTo>
                  <a:pt x="45" y="212"/>
                </a:lnTo>
                <a:lnTo>
                  <a:pt x="39" y="201"/>
                </a:lnTo>
                <a:lnTo>
                  <a:pt x="34" y="190"/>
                </a:lnTo>
                <a:lnTo>
                  <a:pt x="30" y="178"/>
                </a:lnTo>
                <a:lnTo>
                  <a:pt x="29" y="167"/>
                </a:lnTo>
                <a:lnTo>
                  <a:pt x="29" y="152"/>
                </a:lnTo>
                <a:lnTo>
                  <a:pt x="29" y="152"/>
                </a:lnTo>
                <a:lnTo>
                  <a:pt x="30" y="134"/>
                </a:lnTo>
                <a:lnTo>
                  <a:pt x="34" y="116"/>
                </a:lnTo>
                <a:lnTo>
                  <a:pt x="41" y="100"/>
                </a:lnTo>
                <a:lnTo>
                  <a:pt x="52" y="85"/>
                </a:lnTo>
                <a:lnTo>
                  <a:pt x="63" y="72"/>
                </a:lnTo>
                <a:lnTo>
                  <a:pt x="78" y="62"/>
                </a:lnTo>
                <a:lnTo>
                  <a:pt x="94" y="53"/>
                </a:lnTo>
                <a:lnTo>
                  <a:pt x="110" y="47"/>
                </a:lnTo>
                <a:lnTo>
                  <a:pt x="110" y="18"/>
                </a:lnTo>
                <a:lnTo>
                  <a:pt x="110" y="18"/>
                </a:lnTo>
                <a:lnTo>
                  <a:pt x="88" y="25"/>
                </a:lnTo>
                <a:lnTo>
                  <a:pt x="67" y="34"/>
                </a:lnTo>
                <a:lnTo>
                  <a:pt x="49" y="49"/>
                </a:lnTo>
                <a:lnTo>
                  <a:pt x="32" y="65"/>
                </a:lnTo>
                <a:lnTo>
                  <a:pt x="20" y="85"/>
                </a:lnTo>
                <a:lnTo>
                  <a:pt x="9" y="105"/>
                </a:lnTo>
                <a:lnTo>
                  <a:pt x="3" y="129"/>
                </a:lnTo>
                <a:lnTo>
                  <a:pt x="1" y="141"/>
                </a:lnTo>
                <a:lnTo>
                  <a:pt x="0" y="152"/>
                </a:lnTo>
                <a:lnTo>
                  <a:pt x="0" y="152"/>
                </a:lnTo>
                <a:lnTo>
                  <a:pt x="1" y="169"/>
                </a:lnTo>
                <a:lnTo>
                  <a:pt x="3" y="183"/>
                </a:lnTo>
                <a:lnTo>
                  <a:pt x="7" y="198"/>
                </a:lnTo>
                <a:lnTo>
                  <a:pt x="12" y="210"/>
                </a:lnTo>
                <a:lnTo>
                  <a:pt x="20" y="223"/>
                </a:lnTo>
                <a:lnTo>
                  <a:pt x="29" y="236"/>
                </a:lnTo>
                <a:lnTo>
                  <a:pt x="38" y="247"/>
                </a:lnTo>
                <a:lnTo>
                  <a:pt x="47" y="257"/>
                </a:lnTo>
                <a:lnTo>
                  <a:pt x="47" y="257"/>
                </a:lnTo>
                <a:lnTo>
                  <a:pt x="56" y="263"/>
                </a:lnTo>
                <a:lnTo>
                  <a:pt x="61" y="265"/>
                </a:lnTo>
                <a:lnTo>
                  <a:pt x="68" y="263"/>
                </a:lnTo>
                <a:lnTo>
                  <a:pt x="72" y="259"/>
                </a:lnTo>
                <a:lnTo>
                  <a:pt x="74" y="256"/>
                </a:lnTo>
                <a:lnTo>
                  <a:pt x="76" y="250"/>
                </a:lnTo>
                <a:lnTo>
                  <a:pt x="74" y="245"/>
                </a:lnTo>
                <a:lnTo>
                  <a:pt x="68" y="239"/>
                </a:lnTo>
                <a:lnTo>
                  <a:pt x="68" y="239"/>
                </a:lnTo>
                <a:close/>
                <a:moveTo>
                  <a:pt x="228" y="49"/>
                </a:moveTo>
                <a:lnTo>
                  <a:pt x="228" y="49"/>
                </a:lnTo>
                <a:lnTo>
                  <a:pt x="223" y="45"/>
                </a:lnTo>
                <a:lnTo>
                  <a:pt x="217" y="45"/>
                </a:lnTo>
                <a:lnTo>
                  <a:pt x="212" y="45"/>
                </a:lnTo>
                <a:lnTo>
                  <a:pt x="208" y="49"/>
                </a:lnTo>
                <a:lnTo>
                  <a:pt x="204" y="53"/>
                </a:lnTo>
                <a:lnTo>
                  <a:pt x="203" y="58"/>
                </a:lnTo>
                <a:lnTo>
                  <a:pt x="204" y="62"/>
                </a:lnTo>
                <a:lnTo>
                  <a:pt x="208" y="67"/>
                </a:lnTo>
                <a:lnTo>
                  <a:pt x="208" y="67"/>
                </a:lnTo>
                <a:lnTo>
                  <a:pt x="217" y="74"/>
                </a:lnTo>
                <a:lnTo>
                  <a:pt x="224" y="83"/>
                </a:lnTo>
                <a:lnTo>
                  <a:pt x="232" y="94"/>
                </a:lnTo>
                <a:lnTo>
                  <a:pt x="237" y="105"/>
                </a:lnTo>
                <a:lnTo>
                  <a:pt x="243" y="116"/>
                </a:lnTo>
                <a:lnTo>
                  <a:pt x="246" y="127"/>
                </a:lnTo>
                <a:lnTo>
                  <a:pt x="248" y="140"/>
                </a:lnTo>
                <a:lnTo>
                  <a:pt x="250" y="152"/>
                </a:lnTo>
                <a:lnTo>
                  <a:pt x="250" y="152"/>
                </a:lnTo>
                <a:lnTo>
                  <a:pt x="248" y="172"/>
                </a:lnTo>
                <a:lnTo>
                  <a:pt x="243" y="190"/>
                </a:lnTo>
                <a:lnTo>
                  <a:pt x="235" y="207"/>
                </a:lnTo>
                <a:lnTo>
                  <a:pt x="226" y="221"/>
                </a:lnTo>
                <a:lnTo>
                  <a:pt x="214" y="234"/>
                </a:lnTo>
                <a:lnTo>
                  <a:pt x="199" y="245"/>
                </a:lnTo>
                <a:lnTo>
                  <a:pt x="183" y="254"/>
                </a:lnTo>
                <a:lnTo>
                  <a:pt x="166" y="259"/>
                </a:lnTo>
                <a:lnTo>
                  <a:pt x="166" y="288"/>
                </a:lnTo>
                <a:lnTo>
                  <a:pt x="166" y="288"/>
                </a:lnTo>
                <a:lnTo>
                  <a:pt x="188" y="281"/>
                </a:lnTo>
                <a:lnTo>
                  <a:pt x="210" y="272"/>
                </a:lnTo>
                <a:lnTo>
                  <a:pt x="228" y="257"/>
                </a:lnTo>
                <a:lnTo>
                  <a:pt x="244" y="241"/>
                </a:lnTo>
                <a:lnTo>
                  <a:pt x="259" y="221"/>
                </a:lnTo>
                <a:lnTo>
                  <a:pt x="268" y="201"/>
                </a:lnTo>
                <a:lnTo>
                  <a:pt x="275" y="178"/>
                </a:lnTo>
                <a:lnTo>
                  <a:pt x="277" y="165"/>
                </a:lnTo>
                <a:lnTo>
                  <a:pt x="277" y="152"/>
                </a:lnTo>
                <a:lnTo>
                  <a:pt x="277" y="152"/>
                </a:lnTo>
                <a:lnTo>
                  <a:pt x="275" y="138"/>
                </a:lnTo>
                <a:lnTo>
                  <a:pt x="273" y="123"/>
                </a:lnTo>
                <a:lnTo>
                  <a:pt x="270" y="109"/>
                </a:lnTo>
                <a:lnTo>
                  <a:pt x="264" y="94"/>
                </a:lnTo>
                <a:lnTo>
                  <a:pt x="257" y="82"/>
                </a:lnTo>
                <a:lnTo>
                  <a:pt x="248" y="69"/>
                </a:lnTo>
                <a:lnTo>
                  <a:pt x="239" y="58"/>
                </a:lnTo>
                <a:lnTo>
                  <a:pt x="228" y="49"/>
                </a:lnTo>
                <a:lnTo>
                  <a:pt x="228" y="49"/>
                </a:lnTo>
                <a:close/>
                <a:moveTo>
                  <a:pt x="123" y="71"/>
                </a:moveTo>
                <a:lnTo>
                  <a:pt x="168" y="43"/>
                </a:lnTo>
                <a:lnTo>
                  <a:pt x="168" y="43"/>
                </a:lnTo>
                <a:lnTo>
                  <a:pt x="172" y="40"/>
                </a:lnTo>
                <a:lnTo>
                  <a:pt x="174" y="36"/>
                </a:lnTo>
                <a:lnTo>
                  <a:pt x="172" y="33"/>
                </a:lnTo>
                <a:lnTo>
                  <a:pt x="168" y="29"/>
                </a:lnTo>
                <a:lnTo>
                  <a:pt x="123" y="2"/>
                </a:lnTo>
                <a:lnTo>
                  <a:pt x="123" y="2"/>
                </a:lnTo>
                <a:lnTo>
                  <a:pt x="117" y="0"/>
                </a:lnTo>
                <a:lnTo>
                  <a:pt x="114" y="0"/>
                </a:lnTo>
                <a:lnTo>
                  <a:pt x="112" y="4"/>
                </a:lnTo>
                <a:lnTo>
                  <a:pt x="110" y="9"/>
                </a:lnTo>
                <a:lnTo>
                  <a:pt x="112" y="63"/>
                </a:lnTo>
                <a:lnTo>
                  <a:pt x="112" y="63"/>
                </a:lnTo>
                <a:lnTo>
                  <a:pt x="112" y="69"/>
                </a:lnTo>
                <a:lnTo>
                  <a:pt x="116" y="71"/>
                </a:lnTo>
                <a:lnTo>
                  <a:pt x="119" y="72"/>
                </a:lnTo>
                <a:lnTo>
                  <a:pt x="123" y="71"/>
                </a:lnTo>
                <a:lnTo>
                  <a:pt x="123" y="71"/>
                </a:lnTo>
                <a:close/>
                <a:moveTo>
                  <a:pt x="154" y="236"/>
                </a:moveTo>
                <a:lnTo>
                  <a:pt x="108" y="263"/>
                </a:lnTo>
                <a:lnTo>
                  <a:pt x="108" y="263"/>
                </a:lnTo>
                <a:lnTo>
                  <a:pt x="105" y="266"/>
                </a:lnTo>
                <a:lnTo>
                  <a:pt x="105" y="270"/>
                </a:lnTo>
                <a:lnTo>
                  <a:pt x="105" y="274"/>
                </a:lnTo>
                <a:lnTo>
                  <a:pt x="108" y="277"/>
                </a:lnTo>
                <a:lnTo>
                  <a:pt x="154" y="305"/>
                </a:lnTo>
                <a:lnTo>
                  <a:pt x="154" y="305"/>
                </a:lnTo>
                <a:lnTo>
                  <a:pt x="159" y="306"/>
                </a:lnTo>
                <a:lnTo>
                  <a:pt x="163" y="306"/>
                </a:lnTo>
                <a:lnTo>
                  <a:pt x="165" y="303"/>
                </a:lnTo>
                <a:lnTo>
                  <a:pt x="166" y="297"/>
                </a:lnTo>
                <a:lnTo>
                  <a:pt x="166" y="243"/>
                </a:lnTo>
                <a:lnTo>
                  <a:pt x="166" y="243"/>
                </a:lnTo>
                <a:lnTo>
                  <a:pt x="165" y="237"/>
                </a:lnTo>
                <a:lnTo>
                  <a:pt x="163" y="236"/>
                </a:lnTo>
                <a:lnTo>
                  <a:pt x="159" y="234"/>
                </a:lnTo>
                <a:lnTo>
                  <a:pt x="154" y="236"/>
                </a:lnTo>
                <a:lnTo>
                  <a:pt x="154" y="236"/>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40" name="Freeform 59"/>
          <p:cNvSpPr>
            <a:spLocks noEditPoints="1"/>
          </p:cNvSpPr>
          <p:nvPr/>
        </p:nvSpPr>
        <p:spPr bwMode="auto">
          <a:xfrm>
            <a:off x="2021523" y="3523615"/>
            <a:ext cx="430212" cy="430213"/>
          </a:xfrm>
          <a:custGeom>
            <a:avLst/>
            <a:gdLst/>
            <a:ahLst/>
            <a:cxnLst>
              <a:cxn ang="0">
                <a:pos x="129" y="1"/>
              </a:cxn>
              <a:cxn ang="0">
                <a:pos x="87" y="12"/>
              </a:cxn>
              <a:cxn ang="0">
                <a:pos x="53" y="32"/>
              </a:cxn>
              <a:cxn ang="0">
                <a:pos x="26" y="63"/>
              </a:cxn>
              <a:cxn ang="0">
                <a:pos x="8" y="101"/>
              </a:cxn>
              <a:cxn ang="0">
                <a:pos x="0" y="143"/>
              </a:cxn>
              <a:cxn ang="0">
                <a:pos x="4" y="172"/>
              </a:cxn>
              <a:cxn ang="0">
                <a:pos x="19" y="212"/>
              </a:cxn>
              <a:cxn ang="0">
                <a:pos x="42" y="244"/>
              </a:cxn>
              <a:cxn ang="0">
                <a:pos x="75" y="270"/>
              </a:cxn>
              <a:cxn ang="0">
                <a:pos x="115" y="284"/>
              </a:cxn>
              <a:cxn ang="0">
                <a:pos x="144" y="286"/>
              </a:cxn>
              <a:cxn ang="0">
                <a:pos x="185" y="281"/>
              </a:cxn>
              <a:cxn ang="0">
                <a:pos x="223" y="263"/>
              </a:cxn>
              <a:cxn ang="0">
                <a:pos x="254" y="235"/>
              </a:cxn>
              <a:cxn ang="0">
                <a:pos x="276" y="199"/>
              </a:cxn>
              <a:cxn ang="0">
                <a:pos x="285" y="157"/>
              </a:cxn>
              <a:cxn ang="0">
                <a:pos x="285" y="128"/>
              </a:cxn>
              <a:cxn ang="0">
                <a:pos x="276" y="89"/>
              </a:cxn>
              <a:cxn ang="0">
                <a:pos x="254" y="52"/>
              </a:cxn>
              <a:cxn ang="0">
                <a:pos x="223" y="25"/>
              </a:cxn>
              <a:cxn ang="0">
                <a:pos x="185" y="7"/>
              </a:cxn>
              <a:cxn ang="0">
                <a:pos x="144" y="0"/>
              </a:cxn>
              <a:cxn ang="0">
                <a:pos x="144" y="252"/>
              </a:cxn>
              <a:cxn ang="0">
                <a:pos x="102" y="243"/>
              </a:cxn>
              <a:cxn ang="0">
                <a:pos x="55" y="203"/>
              </a:cxn>
              <a:cxn ang="0">
                <a:pos x="37" y="154"/>
              </a:cxn>
              <a:cxn ang="0">
                <a:pos x="37" y="132"/>
              </a:cxn>
              <a:cxn ang="0">
                <a:pos x="55" y="83"/>
              </a:cxn>
              <a:cxn ang="0">
                <a:pos x="102" y="45"/>
              </a:cxn>
              <a:cxn ang="0">
                <a:pos x="144" y="36"/>
              </a:cxn>
              <a:cxn ang="0">
                <a:pos x="165" y="38"/>
              </a:cxn>
              <a:cxn ang="0">
                <a:pos x="220" y="67"/>
              </a:cxn>
              <a:cxn ang="0">
                <a:pos x="249" y="121"/>
              </a:cxn>
              <a:cxn ang="0">
                <a:pos x="251" y="143"/>
              </a:cxn>
              <a:cxn ang="0">
                <a:pos x="241" y="185"/>
              </a:cxn>
              <a:cxn ang="0">
                <a:pos x="203" y="232"/>
              </a:cxn>
              <a:cxn ang="0">
                <a:pos x="154" y="250"/>
              </a:cxn>
              <a:cxn ang="0">
                <a:pos x="232" y="143"/>
              </a:cxn>
              <a:cxn ang="0">
                <a:pos x="227" y="156"/>
              </a:cxn>
              <a:cxn ang="0">
                <a:pos x="144" y="161"/>
              </a:cxn>
              <a:cxn ang="0">
                <a:pos x="131" y="156"/>
              </a:cxn>
              <a:cxn ang="0">
                <a:pos x="125" y="72"/>
              </a:cxn>
              <a:cxn ang="0">
                <a:pos x="131" y="60"/>
              </a:cxn>
              <a:cxn ang="0">
                <a:pos x="144" y="54"/>
              </a:cxn>
              <a:cxn ang="0">
                <a:pos x="160" y="65"/>
              </a:cxn>
              <a:cxn ang="0">
                <a:pos x="214" y="125"/>
              </a:cxn>
              <a:cxn ang="0">
                <a:pos x="227" y="130"/>
              </a:cxn>
              <a:cxn ang="0">
                <a:pos x="232" y="143"/>
              </a:cxn>
            </a:cxnLst>
            <a:rect l="0" t="0" r="r" b="b"/>
            <a:pathLst>
              <a:path w="287" h="286">
                <a:moveTo>
                  <a:pt x="144" y="0"/>
                </a:moveTo>
                <a:lnTo>
                  <a:pt x="144" y="0"/>
                </a:lnTo>
                <a:lnTo>
                  <a:pt x="129" y="1"/>
                </a:lnTo>
                <a:lnTo>
                  <a:pt x="115" y="3"/>
                </a:lnTo>
                <a:lnTo>
                  <a:pt x="100" y="7"/>
                </a:lnTo>
                <a:lnTo>
                  <a:pt x="87" y="12"/>
                </a:lnTo>
                <a:lnTo>
                  <a:pt x="75" y="18"/>
                </a:lnTo>
                <a:lnTo>
                  <a:pt x="64" y="25"/>
                </a:lnTo>
                <a:lnTo>
                  <a:pt x="53" y="32"/>
                </a:lnTo>
                <a:lnTo>
                  <a:pt x="42" y="43"/>
                </a:lnTo>
                <a:lnTo>
                  <a:pt x="33" y="52"/>
                </a:lnTo>
                <a:lnTo>
                  <a:pt x="26" y="63"/>
                </a:lnTo>
                <a:lnTo>
                  <a:pt x="19" y="76"/>
                </a:lnTo>
                <a:lnTo>
                  <a:pt x="11" y="89"/>
                </a:lnTo>
                <a:lnTo>
                  <a:pt x="8" y="101"/>
                </a:lnTo>
                <a:lnTo>
                  <a:pt x="4" y="114"/>
                </a:lnTo>
                <a:lnTo>
                  <a:pt x="0" y="128"/>
                </a:lnTo>
                <a:lnTo>
                  <a:pt x="0" y="143"/>
                </a:lnTo>
                <a:lnTo>
                  <a:pt x="0" y="143"/>
                </a:lnTo>
                <a:lnTo>
                  <a:pt x="0" y="157"/>
                </a:lnTo>
                <a:lnTo>
                  <a:pt x="4" y="172"/>
                </a:lnTo>
                <a:lnTo>
                  <a:pt x="8" y="186"/>
                </a:lnTo>
                <a:lnTo>
                  <a:pt x="11" y="199"/>
                </a:lnTo>
                <a:lnTo>
                  <a:pt x="19" y="212"/>
                </a:lnTo>
                <a:lnTo>
                  <a:pt x="26" y="223"/>
                </a:lnTo>
                <a:lnTo>
                  <a:pt x="33" y="235"/>
                </a:lnTo>
                <a:lnTo>
                  <a:pt x="42" y="244"/>
                </a:lnTo>
                <a:lnTo>
                  <a:pt x="53" y="253"/>
                </a:lnTo>
                <a:lnTo>
                  <a:pt x="64" y="263"/>
                </a:lnTo>
                <a:lnTo>
                  <a:pt x="75" y="270"/>
                </a:lnTo>
                <a:lnTo>
                  <a:pt x="87" y="275"/>
                </a:lnTo>
                <a:lnTo>
                  <a:pt x="100" y="281"/>
                </a:lnTo>
                <a:lnTo>
                  <a:pt x="115" y="284"/>
                </a:lnTo>
                <a:lnTo>
                  <a:pt x="129" y="286"/>
                </a:lnTo>
                <a:lnTo>
                  <a:pt x="144" y="286"/>
                </a:lnTo>
                <a:lnTo>
                  <a:pt x="144" y="286"/>
                </a:lnTo>
                <a:lnTo>
                  <a:pt x="158" y="286"/>
                </a:lnTo>
                <a:lnTo>
                  <a:pt x="173" y="284"/>
                </a:lnTo>
                <a:lnTo>
                  <a:pt x="185" y="281"/>
                </a:lnTo>
                <a:lnTo>
                  <a:pt x="200" y="275"/>
                </a:lnTo>
                <a:lnTo>
                  <a:pt x="212" y="270"/>
                </a:lnTo>
                <a:lnTo>
                  <a:pt x="223" y="263"/>
                </a:lnTo>
                <a:lnTo>
                  <a:pt x="234" y="253"/>
                </a:lnTo>
                <a:lnTo>
                  <a:pt x="245" y="244"/>
                </a:lnTo>
                <a:lnTo>
                  <a:pt x="254" y="235"/>
                </a:lnTo>
                <a:lnTo>
                  <a:pt x="261" y="223"/>
                </a:lnTo>
                <a:lnTo>
                  <a:pt x="269" y="212"/>
                </a:lnTo>
                <a:lnTo>
                  <a:pt x="276" y="199"/>
                </a:lnTo>
                <a:lnTo>
                  <a:pt x="280" y="186"/>
                </a:lnTo>
                <a:lnTo>
                  <a:pt x="283" y="172"/>
                </a:lnTo>
                <a:lnTo>
                  <a:pt x="285" y="157"/>
                </a:lnTo>
                <a:lnTo>
                  <a:pt x="287" y="143"/>
                </a:lnTo>
                <a:lnTo>
                  <a:pt x="287" y="143"/>
                </a:lnTo>
                <a:lnTo>
                  <a:pt x="285" y="128"/>
                </a:lnTo>
                <a:lnTo>
                  <a:pt x="283" y="114"/>
                </a:lnTo>
                <a:lnTo>
                  <a:pt x="280" y="101"/>
                </a:lnTo>
                <a:lnTo>
                  <a:pt x="276" y="89"/>
                </a:lnTo>
                <a:lnTo>
                  <a:pt x="269" y="76"/>
                </a:lnTo>
                <a:lnTo>
                  <a:pt x="261" y="63"/>
                </a:lnTo>
                <a:lnTo>
                  <a:pt x="254" y="52"/>
                </a:lnTo>
                <a:lnTo>
                  <a:pt x="245" y="43"/>
                </a:lnTo>
                <a:lnTo>
                  <a:pt x="234" y="32"/>
                </a:lnTo>
                <a:lnTo>
                  <a:pt x="223" y="25"/>
                </a:lnTo>
                <a:lnTo>
                  <a:pt x="212" y="18"/>
                </a:lnTo>
                <a:lnTo>
                  <a:pt x="200" y="12"/>
                </a:lnTo>
                <a:lnTo>
                  <a:pt x="185" y="7"/>
                </a:lnTo>
                <a:lnTo>
                  <a:pt x="173" y="3"/>
                </a:lnTo>
                <a:lnTo>
                  <a:pt x="158" y="1"/>
                </a:lnTo>
                <a:lnTo>
                  <a:pt x="144" y="0"/>
                </a:lnTo>
                <a:lnTo>
                  <a:pt x="144" y="0"/>
                </a:lnTo>
                <a:close/>
                <a:moveTo>
                  <a:pt x="144" y="252"/>
                </a:moveTo>
                <a:lnTo>
                  <a:pt x="144" y="252"/>
                </a:lnTo>
                <a:lnTo>
                  <a:pt x="133" y="250"/>
                </a:lnTo>
                <a:lnTo>
                  <a:pt x="122" y="248"/>
                </a:lnTo>
                <a:lnTo>
                  <a:pt x="102" y="243"/>
                </a:lnTo>
                <a:lnTo>
                  <a:pt x="84" y="232"/>
                </a:lnTo>
                <a:lnTo>
                  <a:pt x="67" y="219"/>
                </a:lnTo>
                <a:lnTo>
                  <a:pt x="55" y="203"/>
                </a:lnTo>
                <a:lnTo>
                  <a:pt x="44" y="185"/>
                </a:lnTo>
                <a:lnTo>
                  <a:pt x="38" y="165"/>
                </a:lnTo>
                <a:lnTo>
                  <a:pt x="37" y="154"/>
                </a:lnTo>
                <a:lnTo>
                  <a:pt x="37" y="143"/>
                </a:lnTo>
                <a:lnTo>
                  <a:pt x="37" y="143"/>
                </a:lnTo>
                <a:lnTo>
                  <a:pt x="37" y="132"/>
                </a:lnTo>
                <a:lnTo>
                  <a:pt x="38" y="121"/>
                </a:lnTo>
                <a:lnTo>
                  <a:pt x="44" y="101"/>
                </a:lnTo>
                <a:lnTo>
                  <a:pt x="55" y="83"/>
                </a:lnTo>
                <a:lnTo>
                  <a:pt x="67" y="67"/>
                </a:lnTo>
                <a:lnTo>
                  <a:pt x="84" y="54"/>
                </a:lnTo>
                <a:lnTo>
                  <a:pt x="102" y="45"/>
                </a:lnTo>
                <a:lnTo>
                  <a:pt x="122" y="38"/>
                </a:lnTo>
                <a:lnTo>
                  <a:pt x="133" y="36"/>
                </a:lnTo>
                <a:lnTo>
                  <a:pt x="144" y="36"/>
                </a:lnTo>
                <a:lnTo>
                  <a:pt x="144" y="36"/>
                </a:lnTo>
                <a:lnTo>
                  <a:pt x="154" y="36"/>
                </a:lnTo>
                <a:lnTo>
                  <a:pt x="165" y="38"/>
                </a:lnTo>
                <a:lnTo>
                  <a:pt x="185" y="45"/>
                </a:lnTo>
                <a:lnTo>
                  <a:pt x="203" y="54"/>
                </a:lnTo>
                <a:lnTo>
                  <a:pt x="220" y="67"/>
                </a:lnTo>
                <a:lnTo>
                  <a:pt x="232" y="83"/>
                </a:lnTo>
                <a:lnTo>
                  <a:pt x="241" y="101"/>
                </a:lnTo>
                <a:lnTo>
                  <a:pt x="249" y="121"/>
                </a:lnTo>
                <a:lnTo>
                  <a:pt x="251" y="132"/>
                </a:lnTo>
                <a:lnTo>
                  <a:pt x="251" y="143"/>
                </a:lnTo>
                <a:lnTo>
                  <a:pt x="251" y="143"/>
                </a:lnTo>
                <a:lnTo>
                  <a:pt x="251" y="154"/>
                </a:lnTo>
                <a:lnTo>
                  <a:pt x="249" y="165"/>
                </a:lnTo>
                <a:lnTo>
                  <a:pt x="241" y="185"/>
                </a:lnTo>
                <a:lnTo>
                  <a:pt x="232" y="203"/>
                </a:lnTo>
                <a:lnTo>
                  <a:pt x="220" y="219"/>
                </a:lnTo>
                <a:lnTo>
                  <a:pt x="203" y="232"/>
                </a:lnTo>
                <a:lnTo>
                  <a:pt x="185" y="243"/>
                </a:lnTo>
                <a:lnTo>
                  <a:pt x="165" y="248"/>
                </a:lnTo>
                <a:lnTo>
                  <a:pt x="154" y="250"/>
                </a:lnTo>
                <a:lnTo>
                  <a:pt x="144" y="252"/>
                </a:lnTo>
                <a:lnTo>
                  <a:pt x="144" y="252"/>
                </a:lnTo>
                <a:close/>
                <a:moveTo>
                  <a:pt x="232" y="143"/>
                </a:moveTo>
                <a:lnTo>
                  <a:pt x="232" y="143"/>
                </a:lnTo>
                <a:lnTo>
                  <a:pt x="231" y="150"/>
                </a:lnTo>
                <a:lnTo>
                  <a:pt x="227" y="156"/>
                </a:lnTo>
                <a:lnTo>
                  <a:pt x="222" y="159"/>
                </a:lnTo>
                <a:lnTo>
                  <a:pt x="214" y="161"/>
                </a:lnTo>
                <a:lnTo>
                  <a:pt x="144" y="161"/>
                </a:lnTo>
                <a:lnTo>
                  <a:pt x="144" y="161"/>
                </a:lnTo>
                <a:lnTo>
                  <a:pt x="136" y="159"/>
                </a:lnTo>
                <a:lnTo>
                  <a:pt x="131" y="156"/>
                </a:lnTo>
                <a:lnTo>
                  <a:pt x="127" y="150"/>
                </a:lnTo>
                <a:lnTo>
                  <a:pt x="125" y="143"/>
                </a:lnTo>
                <a:lnTo>
                  <a:pt x="125" y="72"/>
                </a:lnTo>
                <a:lnTo>
                  <a:pt x="125" y="72"/>
                </a:lnTo>
                <a:lnTo>
                  <a:pt x="127" y="65"/>
                </a:lnTo>
                <a:lnTo>
                  <a:pt x="131" y="60"/>
                </a:lnTo>
                <a:lnTo>
                  <a:pt x="136" y="56"/>
                </a:lnTo>
                <a:lnTo>
                  <a:pt x="144" y="54"/>
                </a:lnTo>
                <a:lnTo>
                  <a:pt x="144" y="54"/>
                </a:lnTo>
                <a:lnTo>
                  <a:pt x="151" y="56"/>
                </a:lnTo>
                <a:lnTo>
                  <a:pt x="156" y="60"/>
                </a:lnTo>
                <a:lnTo>
                  <a:pt x="160" y="65"/>
                </a:lnTo>
                <a:lnTo>
                  <a:pt x="162" y="72"/>
                </a:lnTo>
                <a:lnTo>
                  <a:pt x="162" y="125"/>
                </a:lnTo>
                <a:lnTo>
                  <a:pt x="214" y="125"/>
                </a:lnTo>
                <a:lnTo>
                  <a:pt x="214" y="125"/>
                </a:lnTo>
                <a:lnTo>
                  <a:pt x="222" y="127"/>
                </a:lnTo>
                <a:lnTo>
                  <a:pt x="227" y="130"/>
                </a:lnTo>
                <a:lnTo>
                  <a:pt x="231" y="136"/>
                </a:lnTo>
                <a:lnTo>
                  <a:pt x="232" y="143"/>
                </a:lnTo>
                <a:lnTo>
                  <a:pt x="232" y="143"/>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41" name="Freeform 60"/>
          <p:cNvSpPr>
            <a:spLocks noEditPoints="1"/>
          </p:cNvSpPr>
          <p:nvPr/>
        </p:nvSpPr>
        <p:spPr bwMode="auto">
          <a:xfrm>
            <a:off x="4523740" y="3523615"/>
            <a:ext cx="427038" cy="428625"/>
          </a:xfrm>
          <a:custGeom>
            <a:avLst/>
            <a:gdLst/>
            <a:ahLst/>
            <a:cxnLst>
              <a:cxn ang="0">
                <a:pos x="18" y="0"/>
              </a:cxn>
              <a:cxn ang="0">
                <a:pos x="11" y="2"/>
              </a:cxn>
              <a:cxn ang="0">
                <a:pos x="0" y="11"/>
              </a:cxn>
              <a:cxn ang="0">
                <a:pos x="0" y="269"/>
              </a:cxn>
              <a:cxn ang="0">
                <a:pos x="0" y="276"/>
              </a:cxn>
              <a:cxn ang="0">
                <a:pos x="11" y="285"/>
              </a:cxn>
              <a:cxn ang="0">
                <a:pos x="267" y="287"/>
              </a:cxn>
              <a:cxn ang="0">
                <a:pos x="274" y="285"/>
              </a:cxn>
              <a:cxn ang="0">
                <a:pos x="283" y="276"/>
              </a:cxn>
              <a:cxn ang="0">
                <a:pos x="285" y="19"/>
              </a:cxn>
              <a:cxn ang="0">
                <a:pos x="283" y="11"/>
              </a:cxn>
              <a:cxn ang="0">
                <a:pos x="274" y="2"/>
              </a:cxn>
              <a:cxn ang="0">
                <a:pos x="267" y="0"/>
              </a:cxn>
              <a:cxn ang="0">
                <a:pos x="18" y="269"/>
              </a:cxn>
              <a:cxn ang="0">
                <a:pos x="53" y="233"/>
              </a:cxn>
              <a:cxn ang="0">
                <a:pos x="53" y="198"/>
              </a:cxn>
              <a:cxn ang="0">
                <a:pos x="18" y="162"/>
              </a:cxn>
              <a:cxn ang="0">
                <a:pos x="53" y="198"/>
              </a:cxn>
              <a:cxn ang="0">
                <a:pos x="18" y="126"/>
              </a:cxn>
              <a:cxn ang="0">
                <a:pos x="53" y="91"/>
              </a:cxn>
              <a:cxn ang="0">
                <a:pos x="53" y="55"/>
              </a:cxn>
              <a:cxn ang="0">
                <a:pos x="18" y="19"/>
              </a:cxn>
              <a:cxn ang="0">
                <a:pos x="53" y="55"/>
              </a:cxn>
              <a:cxn ang="0">
                <a:pos x="71" y="269"/>
              </a:cxn>
              <a:cxn ang="0">
                <a:pos x="214" y="180"/>
              </a:cxn>
              <a:cxn ang="0">
                <a:pos x="214" y="162"/>
              </a:cxn>
              <a:cxn ang="0">
                <a:pos x="71" y="19"/>
              </a:cxn>
              <a:cxn ang="0">
                <a:pos x="214" y="162"/>
              </a:cxn>
              <a:cxn ang="0">
                <a:pos x="232" y="269"/>
              </a:cxn>
              <a:cxn ang="0">
                <a:pos x="267" y="233"/>
              </a:cxn>
              <a:cxn ang="0">
                <a:pos x="267" y="198"/>
              </a:cxn>
              <a:cxn ang="0">
                <a:pos x="232" y="162"/>
              </a:cxn>
              <a:cxn ang="0">
                <a:pos x="267" y="198"/>
              </a:cxn>
              <a:cxn ang="0">
                <a:pos x="232" y="126"/>
              </a:cxn>
              <a:cxn ang="0">
                <a:pos x="267" y="91"/>
              </a:cxn>
              <a:cxn ang="0">
                <a:pos x="267" y="55"/>
              </a:cxn>
              <a:cxn ang="0">
                <a:pos x="232" y="19"/>
              </a:cxn>
              <a:cxn ang="0">
                <a:pos x="267" y="55"/>
              </a:cxn>
            </a:cxnLst>
            <a:rect l="0" t="0" r="r" b="b"/>
            <a:pathLst>
              <a:path w="285" h="287">
                <a:moveTo>
                  <a:pt x="267" y="0"/>
                </a:moveTo>
                <a:lnTo>
                  <a:pt x="18" y="0"/>
                </a:lnTo>
                <a:lnTo>
                  <a:pt x="18" y="0"/>
                </a:lnTo>
                <a:lnTo>
                  <a:pt x="11" y="2"/>
                </a:lnTo>
                <a:lnTo>
                  <a:pt x="6" y="6"/>
                </a:lnTo>
                <a:lnTo>
                  <a:pt x="0" y="11"/>
                </a:lnTo>
                <a:lnTo>
                  <a:pt x="0" y="19"/>
                </a:lnTo>
                <a:lnTo>
                  <a:pt x="0" y="269"/>
                </a:lnTo>
                <a:lnTo>
                  <a:pt x="0" y="269"/>
                </a:lnTo>
                <a:lnTo>
                  <a:pt x="0" y="276"/>
                </a:lnTo>
                <a:lnTo>
                  <a:pt x="6" y="281"/>
                </a:lnTo>
                <a:lnTo>
                  <a:pt x="11" y="285"/>
                </a:lnTo>
                <a:lnTo>
                  <a:pt x="18" y="287"/>
                </a:lnTo>
                <a:lnTo>
                  <a:pt x="267" y="287"/>
                </a:lnTo>
                <a:lnTo>
                  <a:pt x="267" y="287"/>
                </a:lnTo>
                <a:lnTo>
                  <a:pt x="274" y="285"/>
                </a:lnTo>
                <a:lnTo>
                  <a:pt x="279" y="281"/>
                </a:lnTo>
                <a:lnTo>
                  <a:pt x="283" y="276"/>
                </a:lnTo>
                <a:lnTo>
                  <a:pt x="285" y="269"/>
                </a:lnTo>
                <a:lnTo>
                  <a:pt x="285" y="19"/>
                </a:lnTo>
                <a:lnTo>
                  <a:pt x="285" y="19"/>
                </a:lnTo>
                <a:lnTo>
                  <a:pt x="283" y="11"/>
                </a:lnTo>
                <a:lnTo>
                  <a:pt x="279" y="6"/>
                </a:lnTo>
                <a:lnTo>
                  <a:pt x="274" y="2"/>
                </a:lnTo>
                <a:lnTo>
                  <a:pt x="267" y="0"/>
                </a:lnTo>
                <a:lnTo>
                  <a:pt x="267" y="0"/>
                </a:lnTo>
                <a:close/>
                <a:moveTo>
                  <a:pt x="53" y="269"/>
                </a:moveTo>
                <a:lnTo>
                  <a:pt x="18" y="269"/>
                </a:lnTo>
                <a:lnTo>
                  <a:pt x="18" y="233"/>
                </a:lnTo>
                <a:lnTo>
                  <a:pt x="53" y="233"/>
                </a:lnTo>
                <a:lnTo>
                  <a:pt x="53" y="269"/>
                </a:lnTo>
                <a:close/>
                <a:moveTo>
                  <a:pt x="53" y="198"/>
                </a:moveTo>
                <a:lnTo>
                  <a:pt x="18" y="198"/>
                </a:lnTo>
                <a:lnTo>
                  <a:pt x="18" y="162"/>
                </a:lnTo>
                <a:lnTo>
                  <a:pt x="53" y="162"/>
                </a:lnTo>
                <a:lnTo>
                  <a:pt x="53" y="198"/>
                </a:lnTo>
                <a:close/>
                <a:moveTo>
                  <a:pt x="53" y="126"/>
                </a:moveTo>
                <a:lnTo>
                  <a:pt x="18" y="126"/>
                </a:lnTo>
                <a:lnTo>
                  <a:pt x="18" y="91"/>
                </a:lnTo>
                <a:lnTo>
                  <a:pt x="53" y="91"/>
                </a:lnTo>
                <a:lnTo>
                  <a:pt x="53" y="126"/>
                </a:lnTo>
                <a:close/>
                <a:moveTo>
                  <a:pt x="53" y="55"/>
                </a:moveTo>
                <a:lnTo>
                  <a:pt x="18" y="55"/>
                </a:lnTo>
                <a:lnTo>
                  <a:pt x="18" y="19"/>
                </a:lnTo>
                <a:lnTo>
                  <a:pt x="53" y="19"/>
                </a:lnTo>
                <a:lnTo>
                  <a:pt x="53" y="55"/>
                </a:lnTo>
                <a:close/>
                <a:moveTo>
                  <a:pt x="214" y="269"/>
                </a:moveTo>
                <a:lnTo>
                  <a:pt x="71" y="269"/>
                </a:lnTo>
                <a:lnTo>
                  <a:pt x="71" y="180"/>
                </a:lnTo>
                <a:lnTo>
                  <a:pt x="214" y="180"/>
                </a:lnTo>
                <a:lnTo>
                  <a:pt x="214" y="269"/>
                </a:lnTo>
                <a:close/>
                <a:moveTo>
                  <a:pt x="214" y="162"/>
                </a:moveTo>
                <a:lnTo>
                  <a:pt x="71" y="162"/>
                </a:lnTo>
                <a:lnTo>
                  <a:pt x="71" y="19"/>
                </a:lnTo>
                <a:lnTo>
                  <a:pt x="214" y="19"/>
                </a:lnTo>
                <a:lnTo>
                  <a:pt x="214" y="162"/>
                </a:lnTo>
                <a:close/>
                <a:moveTo>
                  <a:pt x="267" y="269"/>
                </a:moveTo>
                <a:lnTo>
                  <a:pt x="232" y="269"/>
                </a:lnTo>
                <a:lnTo>
                  <a:pt x="232" y="233"/>
                </a:lnTo>
                <a:lnTo>
                  <a:pt x="267" y="233"/>
                </a:lnTo>
                <a:lnTo>
                  <a:pt x="267" y="269"/>
                </a:lnTo>
                <a:close/>
                <a:moveTo>
                  <a:pt x="267" y="198"/>
                </a:moveTo>
                <a:lnTo>
                  <a:pt x="232" y="198"/>
                </a:lnTo>
                <a:lnTo>
                  <a:pt x="232" y="162"/>
                </a:lnTo>
                <a:lnTo>
                  <a:pt x="267" y="162"/>
                </a:lnTo>
                <a:lnTo>
                  <a:pt x="267" y="198"/>
                </a:lnTo>
                <a:close/>
                <a:moveTo>
                  <a:pt x="267" y="126"/>
                </a:moveTo>
                <a:lnTo>
                  <a:pt x="232" y="126"/>
                </a:lnTo>
                <a:lnTo>
                  <a:pt x="232" y="91"/>
                </a:lnTo>
                <a:lnTo>
                  <a:pt x="267" y="91"/>
                </a:lnTo>
                <a:lnTo>
                  <a:pt x="267" y="126"/>
                </a:lnTo>
                <a:close/>
                <a:moveTo>
                  <a:pt x="267" y="55"/>
                </a:moveTo>
                <a:lnTo>
                  <a:pt x="232" y="55"/>
                </a:lnTo>
                <a:lnTo>
                  <a:pt x="232" y="19"/>
                </a:lnTo>
                <a:lnTo>
                  <a:pt x="267" y="19"/>
                </a:lnTo>
                <a:lnTo>
                  <a:pt x="267" y="55"/>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42" name="Group 78"/>
          <p:cNvGrpSpPr/>
          <p:nvPr/>
        </p:nvGrpSpPr>
        <p:grpSpPr>
          <a:xfrm>
            <a:off x="2173444" y="1475356"/>
            <a:ext cx="198288" cy="468685"/>
            <a:chOff x="3405334" y="1535355"/>
            <a:chExt cx="137038" cy="323909"/>
          </a:xfrm>
          <a:solidFill>
            <a:srgbClr val="304371"/>
          </a:solidFill>
        </p:grpSpPr>
        <p:sp>
          <p:nvSpPr>
            <p:cNvPr id="43" name="Freeform 61"/>
            <p:cNvSpPr/>
            <p:nvPr/>
          </p:nvSpPr>
          <p:spPr bwMode="auto">
            <a:xfrm>
              <a:off x="3444784" y="1535355"/>
              <a:ext cx="56062" cy="56062"/>
            </a:xfrm>
            <a:custGeom>
              <a:avLst/>
              <a:gdLst/>
              <a:ahLst/>
              <a:cxnLst>
                <a:cxn ang="0">
                  <a:pos x="25" y="0"/>
                </a:cxn>
                <a:cxn ang="0">
                  <a:pos x="25" y="0"/>
                </a:cxn>
                <a:cxn ang="0">
                  <a:pos x="36" y="2"/>
                </a:cxn>
                <a:cxn ang="0">
                  <a:pos x="45" y="7"/>
                </a:cxn>
                <a:cxn ang="0">
                  <a:pos x="51" y="16"/>
                </a:cxn>
                <a:cxn ang="0">
                  <a:pos x="53" y="27"/>
                </a:cxn>
                <a:cxn ang="0">
                  <a:pos x="53" y="27"/>
                </a:cxn>
                <a:cxn ang="0">
                  <a:pos x="51" y="36"/>
                </a:cxn>
                <a:cxn ang="0">
                  <a:pos x="45" y="45"/>
                </a:cxn>
                <a:cxn ang="0">
                  <a:pos x="36" y="51"/>
                </a:cxn>
                <a:cxn ang="0">
                  <a:pos x="25" y="52"/>
                </a:cxn>
                <a:cxn ang="0">
                  <a:pos x="25" y="52"/>
                </a:cxn>
                <a:cxn ang="0">
                  <a:pos x="16" y="51"/>
                </a:cxn>
                <a:cxn ang="0">
                  <a:pos x="7" y="45"/>
                </a:cxn>
                <a:cxn ang="0">
                  <a:pos x="2" y="36"/>
                </a:cxn>
                <a:cxn ang="0">
                  <a:pos x="0" y="27"/>
                </a:cxn>
                <a:cxn ang="0">
                  <a:pos x="0" y="27"/>
                </a:cxn>
                <a:cxn ang="0">
                  <a:pos x="2" y="16"/>
                </a:cxn>
                <a:cxn ang="0">
                  <a:pos x="7" y="7"/>
                </a:cxn>
                <a:cxn ang="0">
                  <a:pos x="16" y="2"/>
                </a:cxn>
                <a:cxn ang="0">
                  <a:pos x="25" y="0"/>
                </a:cxn>
                <a:cxn ang="0">
                  <a:pos x="25" y="0"/>
                </a:cxn>
              </a:cxnLst>
              <a:rect l="0" t="0" r="r" b="b"/>
              <a:pathLst>
                <a:path w="53" h="52">
                  <a:moveTo>
                    <a:pt x="25" y="0"/>
                  </a:moveTo>
                  <a:lnTo>
                    <a:pt x="25" y="0"/>
                  </a:lnTo>
                  <a:lnTo>
                    <a:pt x="36" y="2"/>
                  </a:lnTo>
                  <a:lnTo>
                    <a:pt x="45" y="7"/>
                  </a:lnTo>
                  <a:lnTo>
                    <a:pt x="51" y="16"/>
                  </a:lnTo>
                  <a:lnTo>
                    <a:pt x="53" y="27"/>
                  </a:lnTo>
                  <a:lnTo>
                    <a:pt x="53" y="27"/>
                  </a:lnTo>
                  <a:lnTo>
                    <a:pt x="51" y="36"/>
                  </a:lnTo>
                  <a:lnTo>
                    <a:pt x="45" y="45"/>
                  </a:lnTo>
                  <a:lnTo>
                    <a:pt x="36" y="51"/>
                  </a:lnTo>
                  <a:lnTo>
                    <a:pt x="25" y="52"/>
                  </a:lnTo>
                  <a:lnTo>
                    <a:pt x="25" y="52"/>
                  </a:lnTo>
                  <a:lnTo>
                    <a:pt x="16" y="51"/>
                  </a:lnTo>
                  <a:lnTo>
                    <a:pt x="7" y="45"/>
                  </a:lnTo>
                  <a:lnTo>
                    <a:pt x="2" y="36"/>
                  </a:lnTo>
                  <a:lnTo>
                    <a:pt x="0" y="27"/>
                  </a:lnTo>
                  <a:lnTo>
                    <a:pt x="0" y="27"/>
                  </a:lnTo>
                  <a:lnTo>
                    <a:pt x="2" y="16"/>
                  </a:lnTo>
                  <a:lnTo>
                    <a:pt x="7" y="7"/>
                  </a:lnTo>
                  <a:lnTo>
                    <a:pt x="16" y="2"/>
                  </a:lnTo>
                  <a:lnTo>
                    <a:pt x="25" y="0"/>
                  </a:lnTo>
                  <a:lnTo>
                    <a:pt x="25"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44" name="Freeform 62"/>
            <p:cNvSpPr/>
            <p:nvPr/>
          </p:nvSpPr>
          <p:spPr bwMode="auto">
            <a:xfrm>
              <a:off x="3405334" y="1603875"/>
              <a:ext cx="137038" cy="255389"/>
            </a:xfrm>
            <a:custGeom>
              <a:avLst/>
              <a:gdLst/>
              <a:ahLst/>
              <a:cxnLst>
                <a:cxn ang="0">
                  <a:pos x="74" y="0"/>
                </a:cxn>
                <a:cxn ang="0">
                  <a:pos x="54" y="0"/>
                </a:cxn>
                <a:cxn ang="0">
                  <a:pos x="47" y="2"/>
                </a:cxn>
                <a:cxn ang="0">
                  <a:pos x="27" y="11"/>
                </a:cxn>
                <a:cxn ang="0">
                  <a:pos x="11" y="35"/>
                </a:cxn>
                <a:cxn ang="0">
                  <a:pos x="2" y="64"/>
                </a:cxn>
                <a:cxn ang="0">
                  <a:pos x="2" y="94"/>
                </a:cxn>
                <a:cxn ang="0">
                  <a:pos x="4" y="100"/>
                </a:cxn>
                <a:cxn ang="0">
                  <a:pos x="11" y="107"/>
                </a:cxn>
                <a:cxn ang="0">
                  <a:pos x="20" y="107"/>
                </a:cxn>
                <a:cxn ang="0">
                  <a:pos x="27" y="100"/>
                </a:cxn>
                <a:cxn ang="0">
                  <a:pos x="27" y="94"/>
                </a:cxn>
                <a:cxn ang="0">
                  <a:pos x="27" y="69"/>
                </a:cxn>
                <a:cxn ang="0">
                  <a:pos x="35" y="44"/>
                </a:cxn>
                <a:cxn ang="0">
                  <a:pos x="35" y="100"/>
                </a:cxn>
                <a:cxn ang="0">
                  <a:pos x="35" y="102"/>
                </a:cxn>
                <a:cxn ang="0">
                  <a:pos x="35" y="167"/>
                </a:cxn>
                <a:cxn ang="0">
                  <a:pos x="33" y="232"/>
                </a:cxn>
                <a:cxn ang="0">
                  <a:pos x="36" y="243"/>
                </a:cxn>
                <a:cxn ang="0">
                  <a:pos x="47" y="247"/>
                </a:cxn>
                <a:cxn ang="0">
                  <a:pos x="56" y="243"/>
                </a:cxn>
                <a:cxn ang="0">
                  <a:pos x="62" y="232"/>
                </a:cxn>
                <a:cxn ang="0">
                  <a:pos x="64" y="181"/>
                </a:cxn>
                <a:cxn ang="0">
                  <a:pos x="64" y="131"/>
                </a:cxn>
                <a:cxn ang="0">
                  <a:pos x="69" y="131"/>
                </a:cxn>
                <a:cxn ang="0">
                  <a:pos x="71" y="232"/>
                </a:cxn>
                <a:cxn ang="0">
                  <a:pos x="73" y="239"/>
                </a:cxn>
                <a:cxn ang="0">
                  <a:pos x="80" y="247"/>
                </a:cxn>
                <a:cxn ang="0">
                  <a:pos x="91" y="247"/>
                </a:cxn>
                <a:cxn ang="0">
                  <a:pos x="100" y="239"/>
                </a:cxn>
                <a:cxn ang="0">
                  <a:pos x="100" y="232"/>
                </a:cxn>
                <a:cxn ang="0">
                  <a:pos x="98" y="102"/>
                </a:cxn>
                <a:cxn ang="0">
                  <a:pos x="98" y="98"/>
                </a:cxn>
                <a:cxn ang="0">
                  <a:pos x="98" y="42"/>
                </a:cxn>
                <a:cxn ang="0">
                  <a:pos x="103" y="54"/>
                </a:cxn>
                <a:cxn ang="0">
                  <a:pos x="107" y="82"/>
                </a:cxn>
                <a:cxn ang="0">
                  <a:pos x="105" y="94"/>
                </a:cxn>
                <a:cxn ang="0">
                  <a:pos x="109" y="103"/>
                </a:cxn>
                <a:cxn ang="0">
                  <a:pos x="118" y="107"/>
                </a:cxn>
                <a:cxn ang="0">
                  <a:pos x="127" y="103"/>
                </a:cxn>
                <a:cxn ang="0">
                  <a:pos x="132" y="94"/>
                </a:cxn>
                <a:cxn ang="0">
                  <a:pos x="132" y="80"/>
                </a:cxn>
                <a:cxn ang="0">
                  <a:pos x="127" y="49"/>
                </a:cxn>
                <a:cxn ang="0">
                  <a:pos x="114" y="22"/>
                </a:cxn>
                <a:cxn ang="0">
                  <a:pos x="98" y="7"/>
                </a:cxn>
                <a:cxn ang="0">
                  <a:pos x="84" y="2"/>
                </a:cxn>
                <a:cxn ang="0">
                  <a:pos x="74" y="0"/>
                </a:cxn>
              </a:cxnLst>
              <a:rect l="0" t="0" r="r" b="b"/>
              <a:pathLst>
                <a:path w="132" h="247">
                  <a:moveTo>
                    <a:pt x="74" y="0"/>
                  </a:moveTo>
                  <a:lnTo>
                    <a:pt x="74" y="0"/>
                  </a:lnTo>
                  <a:lnTo>
                    <a:pt x="65" y="0"/>
                  </a:lnTo>
                  <a:lnTo>
                    <a:pt x="54" y="0"/>
                  </a:lnTo>
                  <a:lnTo>
                    <a:pt x="54" y="0"/>
                  </a:lnTo>
                  <a:lnTo>
                    <a:pt x="47" y="2"/>
                  </a:lnTo>
                  <a:lnTo>
                    <a:pt x="40" y="4"/>
                  </a:lnTo>
                  <a:lnTo>
                    <a:pt x="27" y="11"/>
                  </a:lnTo>
                  <a:lnTo>
                    <a:pt x="18" y="22"/>
                  </a:lnTo>
                  <a:lnTo>
                    <a:pt x="11" y="35"/>
                  </a:lnTo>
                  <a:lnTo>
                    <a:pt x="6" y="49"/>
                  </a:lnTo>
                  <a:lnTo>
                    <a:pt x="2" y="64"/>
                  </a:lnTo>
                  <a:lnTo>
                    <a:pt x="0" y="80"/>
                  </a:lnTo>
                  <a:lnTo>
                    <a:pt x="2" y="94"/>
                  </a:lnTo>
                  <a:lnTo>
                    <a:pt x="2" y="94"/>
                  </a:lnTo>
                  <a:lnTo>
                    <a:pt x="4" y="100"/>
                  </a:lnTo>
                  <a:lnTo>
                    <a:pt x="6" y="103"/>
                  </a:lnTo>
                  <a:lnTo>
                    <a:pt x="11" y="107"/>
                  </a:lnTo>
                  <a:lnTo>
                    <a:pt x="16" y="107"/>
                  </a:lnTo>
                  <a:lnTo>
                    <a:pt x="20" y="107"/>
                  </a:lnTo>
                  <a:lnTo>
                    <a:pt x="24" y="103"/>
                  </a:lnTo>
                  <a:lnTo>
                    <a:pt x="27" y="100"/>
                  </a:lnTo>
                  <a:lnTo>
                    <a:pt x="27" y="94"/>
                  </a:lnTo>
                  <a:lnTo>
                    <a:pt x="27" y="94"/>
                  </a:lnTo>
                  <a:lnTo>
                    <a:pt x="27" y="83"/>
                  </a:lnTo>
                  <a:lnTo>
                    <a:pt x="27" y="69"/>
                  </a:lnTo>
                  <a:lnTo>
                    <a:pt x="29" y="56"/>
                  </a:lnTo>
                  <a:lnTo>
                    <a:pt x="35" y="44"/>
                  </a:lnTo>
                  <a:lnTo>
                    <a:pt x="35" y="44"/>
                  </a:lnTo>
                  <a:lnTo>
                    <a:pt x="35" y="100"/>
                  </a:lnTo>
                  <a:lnTo>
                    <a:pt x="35" y="102"/>
                  </a:lnTo>
                  <a:lnTo>
                    <a:pt x="35" y="102"/>
                  </a:lnTo>
                  <a:lnTo>
                    <a:pt x="35" y="102"/>
                  </a:lnTo>
                  <a:lnTo>
                    <a:pt x="35" y="167"/>
                  </a:lnTo>
                  <a:lnTo>
                    <a:pt x="33" y="232"/>
                  </a:lnTo>
                  <a:lnTo>
                    <a:pt x="33" y="232"/>
                  </a:lnTo>
                  <a:lnTo>
                    <a:pt x="33" y="239"/>
                  </a:lnTo>
                  <a:lnTo>
                    <a:pt x="36" y="243"/>
                  </a:lnTo>
                  <a:lnTo>
                    <a:pt x="42" y="247"/>
                  </a:lnTo>
                  <a:lnTo>
                    <a:pt x="47" y="247"/>
                  </a:lnTo>
                  <a:lnTo>
                    <a:pt x="53" y="247"/>
                  </a:lnTo>
                  <a:lnTo>
                    <a:pt x="56" y="243"/>
                  </a:lnTo>
                  <a:lnTo>
                    <a:pt x="60" y="239"/>
                  </a:lnTo>
                  <a:lnTo>
                    <a:pt x="62" y="232"/>
                  </a:lnTo>
                  <a:lnTo>
                    <a:pt x="62" y="232"/>
                  </a:lnTo>
                  <a:lnTo>
                    <a:pt x="64" y="181"/>
                  </a:lnTo>
                  <a:lnTo>
                    <a:pt x="64" y="131"/>
                  </a:lnTo>
                  <a:lnTo>
                    <a:pt x="64" y="131"/>
                  </a:lnTo>
                  <a:lnTo>
                    <a:pt x="69" y="131"/>
                  </a:lnTo>
                  <a:lnTo>
                    <a:pt x="69" y="131"/>
                  </a:lnTo>
                  <a:lnTo>
                    <a:pt x="69" y="181"/>
                  </a:lnTo>
                  <a:lnTo>
                    <a:pt x="71" y="232"/>
                  </a:lnTo>
                  <a:lnTo>
                    <a:pt x="71" y="232"/>
                  </a:lnTo>
                  <a:lnTo>
                    <a:pt x="73" y="239"/>
                  </a:lnTo>
                  <a:lnTo>
                    <a:pt x="76" y="243"/>
                  </a:lnTo>
                  <a:lnTo>
                    <a:pt x="80" y="247"/>
                  </a:lnTo>
                  <a:lnTo>
                    <a:pt x="85" y="247"/>
                  </a:lnTo>
                  <a:lnTo>
                    <a:pt x="91" y="247"/>
                  </a:lnTo>
                  <a:lnTo>
                    <a:pt x="96" y="243"/>
                  </a:lnTo>
                  <a:lnTo>
                    <a:pt x="100" y="239"/>
                  </a:lnTo>
                  <a:lnTo>
                    <a:pt x="100" y="232"/>
                  </a:lnTo>
                  <a:lnTo>
                    <a:pt x="100" y="232"/>
                  </a:lnTo>
                  <a:lnTo>
                    <a:pt x="98" y="167"/>
                  </a:lnTo>
                  <a:lnTo>
                    <a:pt x="98" y="102"/>
                  </a:lnTo>
                  <a:lnTo>
                    <a:pt x="98" y="102"/>
                  </a:lnTo>
                  <a:lnTo>
                    <a:pt x="98" y="98"/>
                  </a:lnTo>
                  <a:lnTo>
                    <a:pt x="98" y="98"/>
                  </a:lnTo>
                  <a:lnTo>
                    <a:pt x="98" y="42"/>
                  </a:lnTo>
                  <a:lnTo>
                    <a:pt x="98" y="42"/>
                  </a:lnTo>
                  <a:lnTo>
                    <a:pt x="103" y="54"/>
                  </a:lnTo>
                  <a:lnTo>
                    <a:pt x="105" y="67"/>
                  </a:lnTo>
                  <a:lnTo>
                    <a:pt x="107" y="82"/>
                  </a:lnTo>
                  <a:lnTo>
                    <a:pt x="105" y="94"/>
                  </a:lnTo>
                  <a:lnTo>
                    <a:pt x="105" y="94"/>
                  </a:lnTo>
                  <a:lnTo>
                    <a:pt x="105" y="100"/>
                  </a:lnTo>
                  <a:lnTo>
                    <a:pt x="109" y="103"/>
                  </a:lnTo>
                  <a:lnTo>
                    <a:pt x="113" y="107"/>
                  </a:lnTo>
                  <a:lnTo>
                    <a:pt x="118" y="107"/>
                  </a:lnTo>
                  <a:lnTo>
                    <a:pt x="122" y="107"/>
                  </a:lnTo>
                  <a:lnTo>
                    <a:pt x="127" y="103"/>
                  </a:lnTo>
                  <a:lnTo>
                    <a:pt x="131" y="100"/>
                  </a:lnTo>
                  <a:lnTo>
                    <a:pt x="132" y="94"/>
                  </a:lnTo>
                  <a:lnTo>
                    <a:pt x="132" y="94"/>
                  </a:lnTo>
                  <a:lnTo>
                    <a:pt x="132" y="80"/>
                  </a:lnTo>
                  <a:lnTo>
                    <a:pt x="131" y="64"/>
                  </a:lnTo>
                  <a:lnTo>
                    <a:pt x="127" y="49"/>
                  </a:lnTo>
                  <a:lnTo>
                    <a:pt x="122" y="35"/>
                  </a:lnTo>
                  <a:lnTo>
                    <a:pt x="114" y="22"/>
                  </a:lnTo>
                  <a:lnTo>
                    <a:pt x="103" y="11"/>
                  </a:lnTo>
                  <a:lnTo>
                    <a:pt x="98" y="7"/>
                  </a:lnTo>
                  <a:lnTo>
                    <a:pt x="91" y="4"/>
                  </a:lnTo>
                  <a:lnTo>
                    <a:pt x="84" y="2"/>
                  </a:lnTo>
                  <a:lnTo>
                    <a:pt x="74" y="0"/>
                  </a:lnTo>
                  <a:lnTo>
                    <a:pt x="74"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45" name="Freeform 63"/>
          <p:cNvSpPr>
            <a:spLocks noEditPoints="1"/>
          </p:cNvSpPr>
          <p:nvPr/>
        </p:nvSpPr>
        <p:spPr bwMode="auto">
          <a:xfrm>
            <a:off x="5741353" y="2520315"/>
            <a:ext cx="484187" cy="414338"/>
          </a:xfrm>
          <a:custGeom>
            <a:avLst/>
            <a:gdLst/>
            <a:ahLst/>
            <a:cxnLst>
              <a:cxn ang="0">
                <a:pos x="15" y="2"/>
              </a:cxn>
              <a:cxn ang="0">
                <a:pos x="0" y="4"/>
              </a:cxn>
              <a:cxn ang="0">
                <a:pos x="0" y="62"/>
              </a:cxn>
              <a:cxn ang="0">
                <a:pos x="9" y="71"/>
              </a:cxn>
              <a:cxn ang="0">
                <a:pos x="53" y="45"/>
              </a:cxn>
              <a:cxn ang="0">
                <a:pos x="58" y="31"/>
              </a:cxn>
              <a:cxn ang="0">
                <a:pos x="307" y="11"/>
              </a:cxn>
              <a:cxn ang="0">
                <a:pos x="95" y="11"/>
              </a:cxn>
              <a:cxn ang="0">
                <a:pos x="85" y="27"/>
              </a:cxn>
              <a:cxn ang="0">
                <a:pos x="85" y="51"/>
              </a:cxn>
              <a:cxn ang="0">
                <a:pos x="102" y="62"/>
              </a:cxn>
              <a:cxn ang="0">
                <a:pos x="314" y="60"/>
              </a:cxn>
              <a:cxn ang="0">
                <a:pos x="323" y="43"/>
              </a:cxn>
              <a:cxn ang="0">
                <a:pos x="323" y="20"/>
              </a:cxn>
              <a:cxn ang="0">
                <a:pos x="307" y="11"/>
              </a:cxn>
              <a:cxn ang="0">
                <a:pos x="53" y="147"/>
              </a:cxn>
              <a:cxn ang="0">
                <a:pos x="60" y="138"/>
              </a:cxn>
              <a:cxn ang="0">
                <a:pos x="15" y="112"/>
              </a:cxn>
              <a:cxn ang="0">
                <a:pos x="4" y="111"/>
              </a:cxn>
              <a:cxn ang="0">
                <a:pos x="0" y="163"/>
              </a:cxn>
              <a:cxn ang="0">
                <a:pos x="4" y="172"/>
              </a:cxn>
              <a:cxn ang="0">
                <a:pos x="15" y="172"/>
              </a:cxn>
              <a:cxn ang="0">
                <a:pos x="102" y="112"/>
              </a:cxn>
              <a:cxn ang="0">
                <a:pos x="85" y="123"/>
              </a:cxn>
              <a:cxn ang="0">
                <a:pos x="85" y="147"/>
              </a:cxn>
              <a:cxn ang="0">
                <a:pos x="95" y="163"/>
              </a:cxn>
              <a:cxn ang="0">
                <a:pos x="307" y="163"/>
              </a:cxn>
              <a:cxn ang="0">
                <a:pos x="323" y="154"/>
              </a:cxn>
              <a:cxn ang="0">
                <a:pos x="323" y="129"/>
              </a:cxn>
              <a:cxn ang="0">
                <a:pos x="314" y="114"/>
              </a:cxn>
              <a:cxn ang="0">
                <a:pos x="53" y="232"/>
              </a:cxn>
              <a:cxn ang="0">
                <a:pos x="9" y="205"/>
              </a:cxn>
              <a:cxn ang="0">
                <a:pos x="0" y="214"/>
              </a:cxn>
              <a:cxn ang="0">
                <a:pos x="0" y="272"/>
              </a:cxn>
              <a:cxn ang="0">
                <a:pos x="15" y="274"/>
              </a:cxn>
              <a:cxn ang="0">
                <a:pos x="58" y="245"/>
              </a:cxn>
              <a:cxn ang="0">
                <a:pos x="53" y="232"/>
              </a:cxn>
              <a:cxn ang="0">
                <a:pos x="102" y="214"/>
              </a:cxn>
              <a:cxn ang="0">
                <a:pos x="91" y="219"/>
              </a:cxn>
              <a:cxn ang="0">
                <a:pos x="85" y="248"/>
              </a:cxn>
              <a:cxn ang="0">
                <a:pos x="91" y="261"/>
              </a:cxn>
              <a:cxn ang="0">
                <a:pos x="307" y="266"/>
              </a:cxn>
              <a:cxn ang="0">
                <a:pos x="319" y="261"/>
              </a:cxn>
              <a:cxn ang="0">
                <a:pos x="323" y="232"/>
              </a:cxn>
              <a:cxn ang="0">
                <a:pos x="319" y="219"/>
              </a:cxn>
              <a:cxn ang="0">
                <a:pos x="307" y="214"/>
              </a:cxn>
            </a:cxnLst>
            <a:rect l="0" t="0" r="r" b="b"/>
            <a:pathLst>
              <a:path w="323" h="275">
                <a:moveTo>
                  <a:pt x="53" y="27"/>
                </a:moveTo>
                <a:lnTo>
                  <a:pt x="15" y="2"/>
                </a:lnTo>
                <a:lnTo>
                  <a:pt x="15" y="2"/>
                </a:lnTo>
                <a:lnTo>
                  <a:pt x="9" y="0"/>
                </a:lnTo>
                <a:lnTo>
                  <a:pt x="4" y="0"/>
                </a:lnTo>
                <a:lnTo>
                  <a:pt x="0" y="4"/>
                </a:lnTo>
                <a:lnTo>
                  <a:pt x="0" y="11"/>
                </a:lnTo>
                <a:lnTo>
                  <a:pt x="0" y="62"/>
                </a:lnTo>
                <a:lnTo>
                  <a:pt x="0" y="62"/>
                </a:lnTo>
                <a:lnTo>
                  <a:pt x="0" y="67"/>
                </a:lnTo>
                <a:lnTo>
                  <a:pt x="4" y="71"/>
                </a:lnTo>
                <a:lnTo>
                  <a:pt x="9" y="71"/>
                </a:lnTo>
                <a:lnTo>
                  <a:pt x="15" y="69"/>
                </a:lnTo>
                <a:lnTo>
                  <a:pt x="53" y="45"/>
                </a:lnTo>
                <a:lnTo>
                  <a:pt x="53" y="45"/>
                </a:lnTo>
                <a:lnTo>
                  <a:pt x="58" y="40"/>
                </a:lnTo>
                <a:lnTo>
                  <a:pt x="60" y="36"/>
                </a:lnTo>
                <a:lnTo>
                  <a:pt x="58" y="31"/>
                </a:lnTo>
                <a:lnTo>
                  <a:pt x="53" y="27"/>
                </a:lnTo>
                <a:lnTo>
                  <a:pt x="53" y="27"/>
                </a:lnTo>
                <a:close/>
                <a:moveTo>
                  <a:pt x="307" y="11"/>
                </a:moveTo>
                <a:lnTo>
                  <a:pt x="102" y="11"/>
                </a:lnTo>
                <a:lnTo>
                  <a:pt x="102" y="11"/>
                </a:lnTo>
                <a:lnTo>
                  <a:pt x="95" y="11"/>
                </a:lnTo>
                <a:lnTo>
                  <a:pt x="91" y="14"/>
                </a:lnTo>
                <a:lnTo>
                  <a:pt x="85" y="20"/>
                </a:lnTo>
                <a:lnTo>
                  <a:pt x="85" y="27"/>
                </a:lnTo>
                <a:lnTo>
                  <a:pt x="85" y="43"/>
                </a:lnTo>
                <a:lnTo>
                  <a:pt x="85" y="43"/>
                </a:lnTo>
                <a:lnTo>
                  <a:pt x="85" y="51"/>
                </a:lnTo>
                <a:lnTo>
                  <a:pt x="91" y="56"/>
                </a:lnTo>
                <a:lnTo>
                  <a:pt x="95" y="60"/>
                </a:lnTo>
                <a:lnTo>
                  <a:pt x="102" y="62"/>
                </a:lnTo>
                <a:lnTo>
                  <a:pt x="307" y="62"/>
                </a:lnTo>
                <a:lnTo>
                  <a:pt x="307" y="62"/>
                </a:lnTo>
                <a:lnTo>
                  <a:pt x="314" y="60"/>
                </a:lnTo>
                <a:lnTo>
                  <a:pt x="319" y="56"/>
                </a:lnTo>
                <a:lnTo>
                  <a:pt x="323" y="51"/>
                </a:lnTo>
                <a:lnTo>
                  <a:pt x="323" y="43"/>
                </a:lnTo>
                <a:lnTo>
                  <a:pt x="323" y="27"/>
                </a:lnTo>
                <a:lnTo>
                  <a:pt x="323" y="27"/>
                </a:lnTo>
                <a:lnTo>
                  <a:pt x="323" y="20"/>
                </a:lnTo>
                <a:lnTo>
                  <a:pt x="319" y="14"/>
                </a:lnTo>
                <a:lnTo>
                  <a:pt x="314" y="11"/>
                </a:lnTo>
                <a:lnTo>
                  <a:pt x="307" y="11"/>
                </a:lnTo>
                <a:lnTo>
                  <a:pt x="307" y="11"/>
                </a:lnTo>
                <a:close/>
                <a:moveTo>
                  <a:pt x="15" y="172"/>
                </a:moveTo>
                <a:lnTo>
                  <a:pt x="53" y="147"/>
                </a:lnTo>
                <a:lnTo>
                  <a:pt x="53" y="147"/>
                </a:lnTo>
                <a:lnTo>
                  <a:pt x="58" y="143"/>
                </a:lnTo>
                <a:lnTo>
                  <a:pt x="60" y="138"/>
                </a:lnTo>
                <a:lnTo>
                  <a:pt x="58" y="134"/>
                </a:lnTo>
                <a:lnTo>
                  <a:pt x="53" y="130"/>
                </a:lnTo>
                <a:lnTo>
                  <a:pt x="15" y="112"/>
                </a:lnTo>
                <a:lnTo>
                  <a:pt x="15" y="112"/>
                </a:lnTo>
                <a:lnTo>
                  <a:pt x="9" y="111"/>
                </a:lnTo>
                <a:lnTo>
                  <a:pt x="4" y="111"/>
                </a:lnTo>
                <a:lnTo>
                  <a:pt x="0" y="114"/>
                </a:lnTo>
                <a:lnTo>
                  <a:pt x="0" y="121"/>
                </a:lnTo>
                <a:lnTo>
                  <a:pt x="0" y="163"/>
                </a:lnTo>
                <a:lnTo>
                  <a:pt x="0" y="163"/>
                </a:lnTo>
                <a:lnTo>
                  <a:pt x="0" y="170"/>
                </a:lnTo>
                <a:lnTo>
                  <a:pt x="4" y="172"/>
                </a:lnTo>
                <a:lnTo>
                  <a:pt x="9" y="174"/>
                </a:lnTo>
                <a:lnTo>
                  <a:pt x="15" y="172"/>
                </a:lnTo>
                <a:lnTo>
                  <a:pt x="15" y="172"/>
                </a:lnTo>
                <a:close/>
                <a:moveTo>
                  <a:pt x="307" y="112"/>
                </a:moveTo>
                <a:lnTo>
                  <a:pt x="102" y="112"/>
                </a:lnTo>
                <a:lnTo>
                  <a:pt x="102" y="112"/>
                </a:lnTo>
                <a:lnTo>
                  <a:pt x="95" y="114"/>
                </a:lnTo>
                <a:lnTo>
                  <a:pt x="91" y="118"/>
                </a:lnTo>
                <a:lnTo>
                  <a:pt x="85" y="123"/>
                </a:lnTo>
                <a:lnTo>
                  <a:pt x="85" y="129"/>
                </a:lnTo>
                <a:lnTo>
                  <a:pt x="85" y="147"/>
                </a:lnTo>
                <a:lnTo>
                  <a:pt x="85" y="147"/>
                </a:lnTo>
                <a:lnTo>
                  <a:pt x="85" y="154"/>
                </a:lnTo>
                <a:lnTo>
                  <a:pt x="91" y="159"/>
                </a:lnTo>
                <a:lnTo>
                  <a:pt x="95" y="163"/>
                </a:lnTo>
                <a:lnTo>
                  <a:pt x="102" y="163"/>
                </a:lnTo>
                <a:lnTo>
                  <a:pt x="307" y="163"/>
                </a:lnTo>
                <a:lnTo>
                  <a:pt x="307" y="163"/>
                </a:lnTo>
                <a:lnTo>
                  <a:pt x="314" y="163"/>
                </a:lnTo>
                <a:lnTo>
                  <a:pt x="319" y="159"/>
                </a:lnTo>
                <a:lnTo>
                  <a:pt x="323" y="154"/>
                </a:lnTo>
                <a:lnTo>
                  <a:pt x="323" y="147"/>
                </a:lnTo>
                <a:lnTo>
                  <a:pt x="323" y="129"/>
                </a:lnTo>
                <a:lnTo>
                  <a:pt x="323" y="129"/>
                </a:lnTo>
                <a:lnTo>
                  <a:pt x="323" y="123"/>
                </a:lnTo>
                <a:lnTo>
                  <a:pt x="319" y="118"/>
                </a:lnTo>
                <a:lnTo>
                  <a:pt x="314" y="114"/>
                </a:lnTo>
                <a:lnTo>
                  <a:pt x="307" y="112"/>
                </a:lnTo>
                <a:lnTo>
                  <a:pt x="307" y="112"/>
                </a:lnTo>
                <a:close/>
                <a:moveTo>
                  <a:pt x="53" y="232"/>
                </a:moveTo>
                <a:lnTo>
                  <a:pt x="15" y="207"/>
                </a:lnTo>
                <a:lnTo>
                  <a:pt x="15" y="207"/>
                </a:lnTo>
                <a:lnTo>
                  <a:pt x="9" y="205"/>
                </a:lnTo>
                <a:lnTo>
                  <a:pt x="4" y="205"/>
                </a:lnTo>
                <a:lnTo>
                  <a:pt x="0" y="208"/>
                </a:lnTo>
                <a:lnTo>
                  <a:pt x="0" y="214"/>
                </a:lnTo>
                <a:lnTo>
                  <a:pt x="0" y="266"/>
                </a:lnTo>
                <a:lnTo>
                  <a:pt x="0" y="266"/>
                </a:lnTo>
                <a:lnTo>
                  <a:pt x="0" y="272"/>
                </a:lnTo>
                <a:lnTo>
                  <a:pt x="4" y="275"/>
                </a:lnTo>
                <a:lnTo>
                  <a:pt x="9" y="275"/>
                </a:lnTo>
                <a:lnTo>
                  <a:pt x="15" y="274"/>
                </a:lnTo>
                <a:lnTo>
                  <a:pt x="53" y="250"/>
                </a:lnTo>
                <a:lnTo>
                  <a:pt x="53" y="250"/>
                </a:lnTo>
                <a:lnTo>
                  <a:pt x="58" y="245"/>
                </a:lnTo>
                <a:lnTo>
                  <a:pt x="60" y="241"/>
                </a:lnTo>
                <a:lnTo>
                  <a:pt x="58" y="236"/>
                </a:lnTo>
                <a:lnTo>
                  <a:pt x="53" y="232"/>
                </a:lnTo>
                <a:lnTo>
                  <a:pt x="53" y="232"/>
                </a:lnTo>
                <a:close/>
                <a:moveTo>
                  <a:pt x="307" y="214"/>
                </a:moveTo>
                <a:lnTo>
                  <a:pt x="102" y="214"/>
                </a:lnTo>
                <a:lnTo>
                  <a:pt x="102" y="214"/>
                </a:lnTo>
                <a:lnTo>
                  <a:pt x="95" y="216"/>
                </a:lnTo>
                <a:lnTo>
                  <a:pt x="91" y="219"/>
                </a:lnTo>
                <a:lnTo>
                  <a:pt x="85" y="225"/>
                </a:lnTo>
                <a:lnTo>
                  <a:pt x="85" y="232"/>
                </a:lnTo>
                <a:lnTo>
                  <a:pt x="85" y="248"/>
                </a:lnTo>
                <a:lnTo>
                  <a:pt x="85" y="248"/>
                </a:lnTo>
                <a:lnTo>
                  <a:pt x="85" y="256"/>
                </a:lnTo>
                <a:lnTo>
                  <a:pt x="91" y="261"/>
                </a:lnTo>
                <a:lnTo>
                  <a:pt x="95" y="265"/>
                </a:lnTo>
                <a:lnTo>
                  <a:pt x="102" y="266"/>
                </a:lnTo>
                <a:lnTo>
                  <a:pt x="307" y="266"/>
                </a:lnTo>
                <a:lnTo>
                  <a:pt x="307" y="266"/>
                </a:lnTo>
                <a:lnTo>
                  <a:pt x="314" y="265"/>
                </a:lnTo>
                <a:lnTo>
                  <a:pt x="319" y="261"/>
                </a:lnTo>
                <a:lnTo>
                  <a:pt x="323" y="256"/>
                </a:lnTo>
                <a:lnTo>
                  <a:pt x="323" y="248"/>
                </a:lnTo>
                <a:lnTo>
                  <a:pt x="323" y="232"/>
                </a:lnTo>
                <a:lnTo>
                  <a:pt x="323" y="232"/>
                </a:lnTo>
                <a:lnTo>
                  <a:pt x="323" y="225"/>
                </a:lnTo>
                <a:lnTo>
                  <a:pt x="319" y="219"/>
                </a:lnTo>
                <a:lnTo>
                  <a:pt x="314" y="216"/>
                </a:lnTo>
                <a:lnTo>
                  <a:pt x="307" y="214"/>
                </a:lnTo>
                <a:lnTo>
                  <a:pt x="307" y="214"/>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46" name="Freeform 69"/>
          <p:cNvSpPr>
            <a:spLocks noEditPoints="1"/>
          </p:cNvSpPr>
          <p:nvPr/>
        </p:nvSpPr>
        <p:spPr bwMode="auto">
          <a:xfrm>
            <a:off x="8262303" y="1557655"/>
            <a:ext cx="309562" cy="452438"/>
          </a:xfrm>
          <a:custGeom>
            <a:avLst/>
            <a:gdLst/>
            <a:ahLst/>
            <a:cxnLst>
              <a:cxn ang="0">
                <a:pos x="180" y="76"/>
              </a:cxn>
              <a:cxn ang="0">
                <a:pos x="167" y="34"/>
              </a:cxn>
              <a:cxn ang="0">
                <a:pos x="133" y="7"/>
              </a:cxn>
              <a:cxn ang="0">
                <a:pos x="104" y="0"/>
              </a:cxn>
              <a:cxn ang="0">
                <a:pos x="62" y="14"/>
              </a:cxn>
              <a:cxn ang="0">
                <a:pos x="35" y="47"/>
              </a:cxn>
              <a:cxn ang="0">
                <a:pos x="27" y="132"/>
              </a:cxn>
              <a:cxn ang="0">
                <a:pos x="17" y="136"/>
              </a:cxn>
              <a:cxn ang="0">
                <a:pos x="0" y="156"/>
              </a:cxn>
              <a:cxn ang="0">
                <a:pos x="0" y="276"/>
              </a:cxn>
              <a:cxn ang="0">
                <a:pos x="8" y="295"/>
              </a:cxn>
              <a:cxn ang="0">
                <a:pos x="27" y="303"/>
              </a:cxn>
              <a:cxn ang="0">
                <a:pos x="185" y="303"/>
              </a:cxn>
              <a:cxn ang="0">
                <a:pos x="205" y="286"/>
              </a:cxn>
              <a:cxn ang="0">
                <a:pos x="207" y="161"/>
              </a:cxn>
              <a:cxn ang="0">
                <a:pos x="205" y="150"/>
              </a:cxn>
              <a:cxn ang="0">
                <a:pos x="185" y="134"/>
              </a:cxn>
              <a:cxn ang="0">
                <a:pos x="47" y="76"/>
              </a:cxn>
              <a:cxn ang="0">
                <a:pos x="51" y="54"/>
              </a:cxn>
              <a:cxn ang="0">
                <a:pos x="71" y="29"/>
              </a:cxn>
              <a:cxn ang="0">
                <a:pos x="104" y="20"/>
              </a:cxn>
              <a:cxn ang="0">
                <a:pos x="125" y="24"/>
              </a:cxn>
              <a:cxn ang="0">
                <a:pos x="151" y="45"/>
              </a:cxn>
              <a:cxn ang="0">
                <a:pos x="160" y="76"/>
              </a:cxn>
              <a:cxn ang="0">
                <a:pos x="47" y="76"/>
              </a:cxn>
              <a:cxn ang="0">
                <a:pos x="187" y="279"/>
              </a:cxn>
              <a:cxn ang="0">
                <a:pos x="180" y="285"/>
              </a:cxn>
              <a:cxn ang="0">
                <a:pos x="24" y="283"/>
              </a:cxn>
              <a:cxn ang="0">
                <a:pos x="18" y="276"/>
              </a:cxn>
              <a:cxn ang="0">
                <a:pos x="18" y="158"/>
              </a:cxn>
              <a:cxn ang="0">
                <a:pos x="27" y="152"/>
              </a:cxn>
              <a:cxn ang="0">
                <a:pos x="183" y="152"/>
              </a:cxn>
              <a:cxn ang="0">
                <a:pos x="189" y="161"/>
              </a:cxn>
              <a:cxn ang="0">
                <a:pos x="113" y="190"/>
              </a:cxn>
              <a:cxn ang="0">
                <a:pos x="111" y="183"/>
              </a:cxn>
              <a:cxn ang="0">
                <a:pos x="104" y="179"/>
              </a:cxn>
              <a:cxn ang="0">
                <a:pos x="95" y="187"/>
              </a:cxn>
              <a:cxn ang="0">
                <a:pos x="95" y="212"/>
              </a:cxn>
              <a:cxn ang="0">
                <a:pos x="85" y="223"/>
              </a:cxn>
              <a:cxn ang="0">
                <a:pos x="85" y="236"/>
              </a:cxn>
              <a:cxn ang="0">
                <a:pos x="104" y="246"/>
              </a:cxn>
              <a:cxn ang="0">
                <a:pos x="116" y="241"/>
              </a:cxn>
              <a:cxn ang="0">
                <a:pos x="122" y="228"/>
              </a:cxn>
              <a:cxn ang="0">
                <a:pos x="116" y="214"/>
              </a:cxn>
            </a:cxnLst>
            <a:rect l="0" t="0" r="r" b="b"/>
            <a:pathLst>
              <a:path w="207" h="303">
                <a:moveTo>
                  <a:pt x="180" y="132"/>
                </a:moveTo>
                <a:lnTo>
                  <a:pt x="180" y="76"/>
                </a:lnTo>
                <a:lnTo>
                  <a:pt x="180" y="76"/>
                </a:lnTo>
                <a:lnTo>
                  <a:pt x="178" y="62"/>
                </a:lnTo>
                <a:lnTo>
                  <a:pt x="172" y="47"/>
                </a:lnTo>
                <a:lnTo>
                  <a:pt x="167" y="34"/>
                </a:lnTo>
                <a:lnTo>
                  <a:pt x="156" y="24"/>
                </a:lnTo>
                <a:lnTo>
                  <a:pt x="145" y="14"/>
                </a:lnTo>
                <a:lnTo>
                  <a:pt x="133" y="7"/>
                </a:lnTo>
                <a:lnTo>
                  <a:pt x="118" y="2"/>
                </a:lnTo>
                <a:lnTo>
                  <a:pt x="104" y="0"/>
                </a:lnTo>
                <a:lnTo>
                  <a:pt x="104" y="0"/>
                </a:lnTo>
                <a:lnTo>
                  <a:pt x="89" y="2"/>
                </a:lnTo>
                <a:lnTo>
                  <a:pt x="75" y="7"/>
                </a:lnTo>
                <a:lnTo>
                  <a:pt x="62" y="14"/>
                </a:lnTo>
                <a:lnTo>
                  <a:pt x="49" y="24"/>
                </a:lnTo>
                <a:lnTo>
                  <a:pt x="40" y="34"/>
                </a:lnTo>
                <a:lnTo>
                  <a:pt x="35" y="47"/>
                </a:lnTo>
                <a:lnTo>
                  <a:pt x="29" y="62"/>
                </a:lnTo>
                <a:lnTo>
                  <a:pt x="27" y="76"/>
                </a:lnTo>
                <a:lnTo>
                  <a:pt x="27" y="132"/>
                </a:lnTo>
                <a:lnTo>
                  <a:pt x="27" y="132"/>
                </a:lnTo>
                <a:lnTo>
                  <a:pt x="22" y="134"/>
                </a:lnTo>
                <a:lnTo>
                  <a:pt x="17" y="136"/>
                </a:lnTo>
                <a:lnTo>
                  <a:pt x="8" y="141"/>
                </a:lnTo>
                <a:lnTo>
                  <a:pt x="2" y="150"/>
                </a:lnTo>
                <a:lnTo>
                  <a:pt x="0" y="156"/>
                </a:lnTo>
                <a:lnTo>
                  <a:pt x="0" y="161"/>
                </a:lnTo>
                <a:lnTo>
                  <a:pt x="0" y="276"/>
                </a:lnTo>
                <a:lnTo>
                  <a:pt x="0" y="276"/>
                </a:lnTo>
                <a:lnTo>
                  <a:pt x="0" y="281"/>
                </a:lnTo>
                <a:lnTo>
                  <a:pt x="2" y="286"/>
                </a:lnTo>
                <a:lnTo>
                  <a:pt x="8" y="295"/>
                </a:lnTo>
                <a:lnTo>
                  <a:pt x="17" y="301"/>
                </a:lnTo>
                <a:lnTo>
                  <a:pt x="22" y="303"/>
                </a:lnTo>
                <a:lnTo>
                  <a:pt x="27" y="303"/>
                </a:lnTo>
                <a:lnTo>
                  <a:pt x="180" y="303"/>
                </a:lnTo>
                <a:lnTo>
                  <a:pt x="180" y="303"/>
                </a:lnTo>
                <a:lnTo>
                  <a:pt x="185" y="303"/>
                </a:lnTo>
                <a:lnTo>
                  <a:pt x="191" y="301"/>
                </a:lnTo>
                <a:lnTo>
                  <a:pt x="200" y="295"/>
                </a:lnTo>
                <a:lnTo>
                  <a:pt x="205" y="286"/>
                </a:lnTo>
                <a:lnTo>
                  <a:pt x="207" y="281"/>
                </a:lnTo>
                <a:lnTo>
                  <a:pt x="207" y="276"/>
                </a:lnTo>
                <a:lnTo>
                  <a:pt x="207" y="161"/>
                </a:lnTo>
                <a:lnTo>
                  <a:pt x="207" y="161"/>
                </a:lnTo>
                <a:lnTo>
                  <a:pt x="207" y="156"/>
                </a:lnTo>
                <a:lnTo>
                  <a:pt x="205" y="150"/>
                </a:lnTo>
                <a:lnTo>
                  <a:pt x="200" y="141"/>
                </a:lnTo>
                <a:lnTo>
                  <a:pt x="191" y="136"/>
                </a:lnTo>
                <a:lnTo>
                  <a:pt x="185" y="134"/>
                </a:lnTo>
                <a:lnTo>
                  <a:pt x="180" y="132"/>
                </a:lnTo>
                <a:lnTo>
                  <a:pt x="180" y="132"/>
                </a:lnTo>
                <a:close/>
                <a:moveTo>
                  <a:pt x="47" y="76"/>
                </a:moveTo>
                <a:lnTo>
                  <a:pt x="47" y="76"/>
                </a:lnTo>
                <a:lnTo>
                  <a:pt x="47" y="65"/>
                </a:lnTo>
                <a:lnTo>
                  <a:pt x="51" y="54"/>
                </a:lnTo>
                <a:lnTo>
                  <a:pt x="56" y="45"/>
                </a:lnTo>
                <a:lnTo>
                  <a:pt x="64" y="36"/>
                </a:lnTo>
                <a:lnTo>
                  <a:pt x="71" y="29"/>
                </a:lnTo>
                <a:lnTo>
                  <a:pt x="82" y="24"/>
                </a:lnTo>
                <a:lnTo>
                  <a:pt x="93" y="20"/>
                </a:lnTo>
                <a:lnTo>
                  <a:pt x="104" y="20"/>
                </a:lnTo>
                <a:lnTo>
                  <a:pt x="104" y="20"/>
                </a:lnTo>
                <a:lnTo>
                  <a:pt x="114" y="20"/>
                </a:lnTo>
                <a:lnTo>
                  <a:pt x="125" y="24"/>
                </a:lnTo>
                <a:lnTo>
                  <a:pt x="134" y="29"/>
                </a:lnTo>
                <a:lnTo>
                  <a:pt x="143" y="36"/>
                </a:lnTo>
                <a:lnTo>
                  <a:pt x="151" y="45"/>
                </a:lnTo>
                <a:lnTo>
                  <a:pt x="156" y="54"/>
                </a:lnTo>
                <a:lnTo>
                  <a:pt x="160" y="65"/>
                </a:lnTo>
                <a:lnTo>
                  <a:pt x="160" y="76"/>
                </a:lnTo>
                <a:lnTo>
                  <a:pt x="160" y="132"/>
                </a:lnTo>
                <a:lnTo>
                  <a:pt x="47" y="132"/>
                </a:lnTo>
                <a:lnTo>
                  <a:pt x="47" y="76"/>
                </a:lnTo>
                <a:close/>
                <a:moveTo>
                  <a:pt x="189" y="276"/>
                </a:moveTo>
                <a:lnTo>
                  <a:pt x="189" y="276"/>
                </a:lnTo>
                <a:lnTo>
                  <a:pt x="187" y="279"/>
                </a:lnTo>
                <a:lnTo>
                  <a:pt x="185" y="281"/>
                </a:lnTo>
                <a:lnTo>
                  <a:pt x="183" y="283"/>
                </a:lnTo>
                <a:lnTo>
                  <a:pt x="180" y="285"/>
                </a:lnTo>
                <a:lnTo>
                  <a:pt x="27" y="285"/>
                </a:lnTo>
                <a:lnTo>
                  <a:pt x="27" y="285"/>
                </a:lnTo>
                <a:lnTo>
                  <a:pt x="24" y="283"/>
                </a:lnTo>
                <a:lnTo>
                  <a:pt x="22" y="281"/>
                </a:lnTo>
                <a:lnTo>
                  <a:pt x="18" y="279"/>
                </a:lnTo>
                <a:lnTo>
                  <a:pt x="18" y="276"/>
                </a:lnTo>
                <a:lnTo>
                  <a:pt x="18" y="161"/>
                </a:lnTo>
                <a:lnTo>
                  <a:pt x="18" y="161"/>
                </a:lnTo>
                <a:lnTo>
                  <a:pt x="18" y="158"/>
                </a:lnTo>
                <a:lnTo>
                  <a:pt x="22" y="154"/>
                </a:lnTo>
                <a:lnTo>
                  <a:pt x="24" y="152"/>
                </a:lnTo>
                <a:lnTo>
                  <a:pt x="27" y="152"/>
                </a:lnTo>
                <a:lnTo>
                  <a:pt x="180" y="152"/>
                </a:lnTo>
                <a:lnTo>
                  <a:pt x="180" y="152"/>
                </a:lnTo>
                <a:lnTo>
                  <a:pt x="183" y="152"/>
                </a:lnTo>
                <a:lnTo>
                  <a:pt x="185" y="154"/>
                </a:lnTo>
                <a:lnTo>
                  <a:pt x="187" y="158"/>
                </a:lnTo>
                <a:lnTo>
                  <a:pt x="189" y="161"/>
                </a:lnTo>
                <a:lnTo>
                  <a:pt x="189" y="276"/>
                </a:lnTo>
                <a:close/>
                <a:moveTo>
                  <a:pt x="113" y="212"/>
                </a:moveTo>
                <a:lnTo>
                  <a:pt x="113" y="190"/>
                </a:lnTo>
                <a:lnTo>
                  <a:pt x="113" y="190"/>
                </a:lnTo>
                <a:lnTo>
                  <a:pt x="113" y="187"/>
                </a:lnTo>
                <a:lnTo>
                  <a:pt x="111" y="183"/>
                </a:lnTo>
                <a:lnTo>
                  <a:pt x="107" y="181"/>
                </a:lnTo>
                <a:lnTo>
                  <a:pt x="104" y="179"/>
                </a:lnTo>
                <a:lnTo>
                  <a:pt x="104" y="179"/>
                </a:lnTo>
                <a:lnTo>
                  <a:pt x="100" y="181"/>
                </a:lnTo>
                <a:lnTo>
                  <a:pt x="96" y="183"/>
                </a:lnTo>
                <a:lnTo>
                  <a:pt x="95" y="187"/>
                </a:lnTo>
                <a:lnTo>
                  <a:pt x="95" y="190"/>
                </a:lnTo>
                <a:lnTo>
                  <a:pt x="95" y="212"/>
                </a:lnTo>
                <a:lnTo>
                  <a:pt x="95" y="212"/>
                </a:lnTo>
                <a:lnTo>
                  <a:pt x="91" y="214"/>
                </a:lnTo>
                <a:lnTo>
                  <a:pt x="87" y="217"/>
                </a:lnTo>
                <a:lnTo>
                  <a:pt x="85" y="223"/>
                </a:lnTo>
                <a:lnTo>
                  <a:pt x="85" y="228"/>
                </a:lnTo>
                <a:lnTo>
                  <a:pt x="85" y="228"/>
                </a:lnTo>
                <a:lnTo>
                  <a:pt x="85" y="236"/>
                </a:lnTo>
                <a:lnTo>
                  <a:pt x="91" y="241"/>
                </a:lnTo>
                <a:lnTo>
                  <a:pt x="96" y="245"/>
                </a:lnTo>
                <a:lnTo>
                  <a:pt x="104" y="246"/>
                </a:lnTo>
                <a:lnTo>
                  <a:pt x="104" y="246"/>
                </a:lnTo>
                <a:lnTo>
                  <a:pt x="111" y="245"/>
                </a:lnTo>
                <a:lnTo>
                  <a:pt x="116" y="241"/>
                </a:lnTo>
                <a:lnTo>
                  <a:pt x="122" y="236"/>
                </a:lnTo>
                <a:lnTo>
                  <a:pt x="122" y="228"/>
                </a:lnTo>
                <a:lnTo>
                  <a:pt x="122" y="228"/>
                </a:lnTo>
                <a:lnTo>
                  <a:pt x="122" y="223"/>
                </a:lnTo>
                <a:lnTo>
                  <a:pt x="120" y="217"/>
                </a:lnTo>
                <a:lnTo>
                  <a:pt x="116" y="214"/>
                </a:lnTo>
                <a:lnTo>
                  <a:pt x="113" y="212"/>
                </a:lnTo>
                <a:lnTo>
                  <a:pt x="113" y="212"/>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47" name="Freeform 70"/>
          <p:cNvSpPr>
            <a:spLocks noEditPoints="1"/>
          </p:cNvSpPr>
          <p:nvPr/>
        </p:nvSpPr>
        <p:spPr bwMode="auto">
          <a:xfrm>
            <a:off x="4508500" y="2501265"/>
            <a:ext cx="457200" cy="452438"/>
          </a:xfrm>
          <a:custGeom>
            <a:avLst/>
            <a:gdLst/>
            <a:ahLst/>
            <a:cxnLst>
              <a:cxn ang="0">
                <a:pos x="150" y="0"/>
              </a:cxn>
              <a:cxn ang="0">
                <a:pos x="119" y="4"/>
              </a:cxn>
              <a:cxn ang="0">
                <a:pos x="92" y="13"/>
              </a:cxn>
              <a:cxn ang="0">
                <a:pos x="67" y="27"/>
              </a:cxn>
              <a:cxn ang="0">
                <a:pos x="43" y="45"/>
              </a:cxn>
              <a:cxn ang="0">
                <a:pos x="25" y="67"/>
              </a:cxn>
              <a:cxn ang="0">
                <a:pos x="11" y="92"/>
              </a:cxn>
              <a:cxn ang="0">
                <a:pos x="2" y="121"/>
              </a:cxn>
              <a:cxn ang="0">
                <a:pos x="0" y="152"/>
              </a:cxn>
              <a:cxn ang="0">
                <a:pos x="0" y="167"/>
              </a:cxn>
              <a:cxn ang="0">
                <a:pos x="5" y="198"/>
              </a:cxn>
              <a:cxn ang="0">
                <a:pos x="18" y="225"/>
              </a:cxn>
              <a:cxn ang="0">
                <a:pos x="34" y="248"/>
              </a:cxn>
              <a:cxn ang="0">
                <a:pos x="54" y="268"/>
              </a:cxn>
              <a:cxn ang="0">
                <a:pos x="78" y="285"/>
              </a:cxn>
              <a:cxn ang="0">
                <a:pos x="105" y="295"/>
              </a:cxn>
              <a:cxn ang="0">
                <a:pos x="136" y="303"/>
              </a:cxn>
              <a:cxn ang="0">
                <a:pos x="150" y="303"/>
              </a:cxn>
              <a:cxn ang="0">
                <a:pos x="181" y="301"/>
              </a:cxn>
              <a:cxn ang="0">
                <a:pos x="210" y="292"/>
              </a:cxn>
              <a:cxn ang="0">
                <a:pos x="235" y="277"/>
              </a:cxn>
              <a:cxn ang="0">
                <a:pos x="257" y="259"/>
              </a:cxn>
              <a:cxn ang="0">
                <a:pos x="275" y="236"/>
              </a:cxn>
              <a:cxn ang="0">
                <a:pos x="290" y="210"/>
              </a:cxn>
              <a:cxn ang="0">
                <a:pos x="299" y="183"/>
              </a:cxn>
              <a:cxn ang="0">
                <a:pos x="302" y="152"/>
              </a:cxn>
              <a:cxn ang="0">
                <a:pos x="301" y="136"/>
              </a:cxn>
              <a:cxn ang="0">
                <a:pos x="295" y="107"/>
              </a:cxn>
              <a:cxn ang="0">
                <a:pos x="283" y="80"/>
              </a:cxn>
              <a:cxn ang="0">
                <a:pos x="268" y="56"/>
              </a:cxn>
              <a:cxn ang="0">
                <a:pos x="246" y="34"/>
              </a:cxn>
              <a:cxn ang="0">
                <a:pos x="223" y="18"/>
              </a:cxn>
              <a:cxn ang="0">
                <a:pos x="196" y="7"/>
              </a:cxn>
              <a:cxn ang="0">
                <a:pos x="167" y="2"/>
              </a:cxn>
              <a:cxn ang="0">
                <a:pos x="150" y="0"/>
              </a:cxn>
              <a:cxn ang="0">
                <a:pos x="94" y="227"/>
              </a:cxn>
              <a:cxn ang="0">
                <a:pos x="94" y="76"/>
              </a:cxn>
              <a:cxn ang="0">
                <a:pos x="132" y="227"/>
              </a:cxn>
              <a:cxn ang="0">
                <a:pos x="170" y="227"/>
              </a:cxn>
              <a:cxn ang="0">
                <a:pos x="170" y="76"/>
              </a:cxn>
              <a:cxn ang="0">
                <a:pos x="206" y="227"/>
              </a:cxn>
            </a:cxnLst>
            <a:rect l="0" t="0" r="r" b="b"/>
            <a:pathLst>
              <a:path w="302" h="303">
                <a:moveTo>
                  <a:pt x="150" y="0"/>
                </a:moveTo>
                <a:lnTo>
                  <a:pt x="150" y="0"/>
                </a:lnTo>
                <a:lnTo>
                  <a:pt x="136" y="2"/>
                </a:lnTo>
                <a:lnTo>
                  <a:pt x="119" y="4"/>
                </a:lnTo>
                <a:lnTo>
                  <a:pt x="105" y="7"/>
                </a:lnTo>
                <a:lnTo>
                  <a:pt x="92" y="13"/>
                </a:lnTo>
                <a:lnTo>
                  <a:pt x="78" y="18"/>
                </a:lnTo>
                <a:lnTo>
                  <a:pt x="67" y="27"/>
                </a:lnTo>
                <a:lnTo>
                  <a:pt x="54" y="34"/>
                </a:lnTo>
                <a:lnTo>
                  <a:pt x="43" y="45"/>
                </a:lnTo>
                <a:lnTo>
                  <a:pt x="34" y="56"/>
                </a:lnTo>
                <a:lnTo>
                  <a:pt x="25" y="67"/>
                </a:lnTo>
                <a:lnTo>
                  <a:pt x="18" y="80"/>
                </a:lnTo>
                <a:lnTo>
                  <a:pt x="11" y="92"/>
                </a:lnTo>
                <a:lnTo>
                  <a:pt x="5" y="107"/>
                </a:lnTo>
                <a:lnTo>
                  <a:pt x="2" y="121"/>
                </a:lnTo>
                <a:lnTo>
                  <a:pt x="0" y="136"/>
                </a:lnTo>
                <a:lnTo>
                  <a:pt x="0" y="152"/>
                </a:lnTo>
                <a:lnTo>
                  <a:pt x="0" y="152"/>
                </a:lnTo>
                <a:lnTo>
                  <a:pt x="0" y="167"/>
                </a:lnTo>
                <a:lnTo>
                  <a:pt x="2" y="183"/>
                </a:lnTo>
                <a:lnTo>
                  <a:pt x="5" y="198"/>
                </a:lnTo>
                <a:lnTo>
                  <a:pt x="11" y="210"/>
                </a:lnTo>
                <a:lnTo>
                  <a:pt x="18" y="225"/>
                </a:lnTo>
                <a:lnTo>
                  <a:pt x="25" y="236"/>
                </a:lnTo>
                <a:lnTo>
                  <a:pt x="34" y="248"/>
                </a:lnTo>
                <a:lnTo>
                  <a:pt x="43" y="259"/>
                </a:lnTo>
                <a:lnTo>
                  <a:pt x="54" y="268"/>
                </a:lnTo>
                <a:lnTo>
                  <a:pt x="67" y="277"/>
                </a:lnTo>
                <a:lnTo>
                  <a:pt x="78" y="285"/>
                </a:lnTo>
                <a:lnTo>
                  <a:pt x="92" y="292"/>
                </a:lnTo>
                <a:lnTo>
                  <a:pt x="105" y="295"/>
                </a:lnTo>
                <a:lnTo>
                  <a:pt x="119" y="301"/>
                </a:lnTo>
                <a:lnTo>
                  <a:pt x="136" y="303"/>
                </a:lnTo>
                <a:lnTo>
                  <a:pt x="150" y="303"/>
                </a:lnTo>
                <a:lnTo>
                  <a:pt x="150" y="303"/>
                </a:lnTo>
                <a:lnTo>
                  <a:pt x="167" y="303"/>
                </a:lnTo>
                <a:lnTo>
                  <a:pt x="181" y="301"/>
                </a:lnTo>
                <a:lnTo>
                  <a:pt x="196" y="295"/>
                </a:lnTo>
                <a:lnTo>
                  <a:pt x="210" y="292"/>
                </a:lnTo>
                <a:lnTo>
                  <a:pt x="223" y="285"/>
                </a:lnTo>
                <a:lnTo>
                  <a:pt x="235" y="277"/>
                </a:lnTo>
                <a:lnTo>
                  <a:pt x="246" y="268"/>
                </a:lnTo>
                <a:lnTo>
                  <a:pt x="257" y="259"/>
                </a:lnTo>
                <a:lnTo>
                  <a:pt x="268" y="248"/>
                </a:lnTo>
                <a:lnTo>
                  <a:pt x="275" y="236"/>
                </a:lnTo>
                <a:lnTo>
                  <a:pt x="283" y="225"/>
                </a:lnTo>
                <a:lnTo>
                  <a:pt x="290" y="210"/>
                </a:lnTo>
                <a:lnTo>
                  <a:pt x="295" y="198"/>
                </a:lnTo>
                <a:lnTo>
                  <a:pt x="299" y="183"/>
                </a:lnTo>
                <a:lnTo>
                  <a:pt x="301" y="167"/>
                </a:lnTo>
                <a:lnTo>
                  <a:pt x="302" y="152"/>
                </a:lnTo>
                <a:lnTo>
                  <a:pt x="302" y="152"/>
                </a:lnTo>
                <a:lnTo>
                  <a:pt x="301" y="136"/>
                </a:lnTo>
                <a:lnTo>
                  <a:pt x="299" y="121"/>
                </a:lnTo>
                <a:lnTo>
                  <a:pt x="295" y="107"/>
                </a:lnTo>
                <a:lnTo>
                  <a:pt x="290" y="92"/>
                </a:lnTo>
                <a:lnTo>
                  <a:pt x="283" y="80"/>
                </a:lnTo>
                <a:lnTo>
                  <a:pt x="275" y="67"/>
                </a:lnTo>
                <a:lnTo>
                  <a:pt x="268" y="56"/>
                </a:lnTo>
                <a:lnTo>
                  <a:pt x="257" y="45"/>
                </a:lnTo>
                <a:lnTo>
                  <a:pt x="246" y="34"/>
                </a:lnTo>
                <a:lnTo>
                  <a:pt x="235" y="27"/>
                </a:lnTo>
                <a:lnTo>
                  <a:pt x="223" y="18"/>
                </a:lnTo>
                <a:lnTo>
                  <a:pt x="210" y="13"/>
                </a:lnTo>
                <a:lnTo>
                  <a:pt x="196" y="7"/>
                </a:lnTo>
                <a:lnTo>
                  <a:pt x="181" y="4"/>
                </a:lnTo>
                <a:lnTo>
                  <a:pt x="167" y="2"/>
                </a:lnTo>
                <a:lnTo>
                  <a:pt x="150" y="0"/>
                </a:lnTo>
                <a:lnTo>
                  <a:pt x="150" y="0"/>
                </a:lnTo>
                <a:close/>
                <a:moveTo>
                  <a:pt x="132" y="227"/>
                </a:moveTo>
                <a:lnTo>
                  <a:pt x="94" y="227"/>
                </a:lnTo>
                <a:lnTo>
                  <a:pt x="94" y="152"/>
                </a:lnTo>
                <a:lnTo>
                  <a:pt x="94" y="76"/>
                </a:lnTo>
                <a:lnTo>
                  <a:pt x="132" y="76"/>
                </a:lnTo>
                <a:lnTo>
                  <a:pt x="132" y="227"/>
                </a:lnTo>
                <a:close/>
                <a:moveTo>
                  <a:pt x="206" y="227"/>
                </a:moveTo>
                <a:lnTo>
                  <a:pt x="170" y="227"/>
                </a:lnTo>
                <a:lnTo>
                  <a:pt x="170" y="152"/>
                </a:lnTo>
                <a:lnTo>
                  <a:pt x="170" y="76"/>
                </a:lnTo>
                <a:lnTo>
                  <a:pt x="206" y="76"/>
                </a:lnTo>
                <a:lnTo>
                  <a:pt x="206" y="227"/>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48" name="Group 74"/>
          <p:cNvGrpSpPr/>
          <p:nvPr/>
        </p:nvGrpSpPr>
        <p:grpSpPr>
          <a:xfrm>
            <a:off x="4594447" y="1516077"/>
            <a:ext cx="249363" cy="450653"/>
            <a:chOff x="3386647" y="802411"/>
            <a:chExt cx="172336" cy="311450"/>
          </a:xfrm>
          <a:solidFill>
            <a:srgbClr val="304371"/>
          </a:solidFill>
        </p:grpSpPr>
        <p:sp>
          <p:nvSpPr>
            <p:cNvPr id="49" name="Freeform 71"/>
            <p:cNvSpPr/>
            <p:nvPr/>
          </p:nvSpPr>
          <p:spPr bwMode="auto">
            <a:xfrm>
              <a:off x="3459319" y="802411"/>
              <a:ext cx="51909" cy="51909"/>
            </a:xfrm>
            <a:custGeom>
              <a:avLst/>
              <a:gdLst/>
              <a:ahLst/>
              <a:cxnLst>
                <a:cxn ang="0">
                  <a:pos x="25" y="0"/>
                </a:cxn>
                <a:cxn ang="0">
                  <a:pos x="25" y="0"/>
                </a:cxn>
                <a:cxn ang="0">
                  <a:pos x="34" y="2"/>
                </a:cxn>
                <a:cxn ang="0">
                  <a:pos x="43" y="7"/>
                </a:cxn>
                <a:cxn ang="0">
                  <a:pos x="49" y="16"/>
                </a:cxn>
                <a:cxn ang="0">
                  <a:pos x="50" y="25"/>
                </a:cxn>
                <a:cxn ang="0">
                  <a:pos x="50" y="25"/>
                </a:cxn>
                <a:cxn ang="0">
                  <a:pos x="49" y="36"/>
                </a:cxn>
                <a:cxn ang="0">
                  <a:pos x="43" y="43"/>
                </a:cxn>
                <a:cxn ang="0">
                  <a:pos x="34" y="49"/>
                </a:cxn>
                <a:cxn ang="0">
                  <a:pos x="25" y="51"/>
                </a:cxn>
                <a:cxn ang="0">
                  <a:pos x="25" y="51"/>
                </a:cxn>
                <a:cxn ang="0">
                  <a:pos x="16" y="49"/>
                </a:cxn>
                <a:cxn ang="0">
                  <a:pos x="7" y="43"/>
                </a:cxn>
                <a:cxn ang="0">
                  <a:pos x="1" y="36"/>
                </a:cxn>
                <a:cxn ang="0">
                  <a:pos x="0" y="25"/>
                </a:cxn>
                <a:cxn ang="0">
                  <a:pos x="0" y="25"/>
                </a:cxn>
                <a:cxn ang="0">
                  <a:pos x="1" y="16"/>
                </a:cxn>
                <a:cxn ang="0">
                  <a:pos x="7" y="7"/>
                </a:cxn>
                <a:cxn ang="0">
                  <a:pos x="16" y="2"/>
                </a:cxn>
                <a:cxn ang="0">
                  <a:pos x="25" y="0"/>
                </a:cxn>
                <a:cxn ang="0">
                  <a:pos x="25" y="0"/>
                </a:cxn>
              </a:cxnLst>
              <a:rect l="0" t="0" r="r" b="b"/>
              <a:pathLst>
                <a:path w="50" h="51">
                  <a:moveTo>
                    <a:pt x="25" y="0"/>
                  </a:moveTo>
                  <a:lnTo>
                    <a:pt x="25" y="0"/>
                  </a:lnTo>
                  <a:lnTo>
                    <a:pt x="34" y="2"/>
                  </a:lnTo>
                  <a:lnTo>
                    <a:pt x="43" y="7"/>
                  </a:lnTo>
                  <a:lnTo>
                    <a:pt x="49" y="16"/>
                  </a:lnTo>
                  <a:lnTo>
                    <a:pt x="50" y="25"/>
                  </a:lnTo>
                  <a:lnTo>
                    <a:pt x="50" y="25"/>
                  </a:lnTo>
                  <a:lnTo>
                    <a:pt x="49" y="36"/>
                  </a:lnTo>
                  <a:lnTo>
                    <a:pt x="43" y="43"/>
                  </a:lnTo>
                  <a:lnTo>
                    <a:pt x="34" y="49"/>
                  </a:lnTo>
                  <a:lnTo>
                    <a:pt x="25" y="51"/>
                  </a:lnTo>
                  <a:lnTo>
                    <a:pt x="25" y="51"/>
                  </a:lnTo>
                  <a:lnTo>
                    <a:pt x="16" y="49"/>
                  </a:lnTo>
                  <a:lnTo>
                    <a:pt x="7" y="43"/>
                  </a:lnTo>
                  <a:lnTo>
                    <a:pt x="1" y="36"/>
                  </a:lnTo>
                  <a:lnTo>
                    <a:pt x="0" y="25"/>
                  </a:lnTo>
                  <a:lnTo>
                    <a:pt x="0" y="25"/>
                  </a:lnTo>
                  <a:lnTo>
                    <a:pt x="1" y="16"/>
                  </a:lnTo>
                  <a:lnTo>
                    <a:pt x="7" y="7"/>
                  </a:lnTo>
                  <a:lnTo>
                    <a:pt x="16" y="2"/>
                  </a:lnTo>
                  <a:lnTo>
                    <a:pt x="25" y="0"/>
                  </a:lnTo>
                  <a:lnTo>
                    <a:pt x="25"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0" name="Freeform 72"/>
            <p:cNvSpPr>
              <a:spLocks noEditPoints="1"/>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 ang="0">
                  <a:pos x="139" y="119"/>
                </a:cxn>
                <a:cxn ang="0">
                  <a:pos x="134" y="130"/>
                </a:cxn>
                <a:cxn ang="0">
                  <a:pos x="129" y="92"/>
                </a:cxn>
                <a:cxn ang="0">
                  <a:pos x="136" y="105"/>
                </a:cxn>
                <a:cxn ang="0">
                  <a:pos x="141" y="118"/>
                </a:cxn>
                <a:cxn ang="0">
                  <a:pos x="139" y="119"/>
                </a:cxn>
                <a:cxn ang="0">
                  <a:pos x="141" y="118"/>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close/>
                  <a:moveTo>
                    <a:pt x="139" y="119"/>
                  </a:moveTo>
                  <a:lnTo>
                    <a:pt x="139" y="119"/>
                  </a:lnTo>
                  <a:lnTo>
                    <a:pt x="134" y="130"/>
                  </a:lnTo>
                  <a:lnTo>
                    <a:pt x="134" y="130"/>
                  </a:lnTo>
                  <a:lnTo>
                    <a:pt x="129" y="141"/>
                  </a:lnTo>
                  <a:lnTo>
                    <a:pt x="129" y="92"/>
                  </a:lnTo>
                  <a:lnTo>
                    <a:pt x="129" y="92"/>
                  </a:lnTo>
                  <a:lnTo>
                    <a:pt x="136" y="105"/>
                  </a:lnTo>
                  <a:lnTo>
                    <a:pt x="141" y="118"/>
                  </a:lnTo>
                  <a:lnTo>
                    <a:pt x="141" y="118"/>
                  </a:lnTo>
                  <a:lnTo>
                    <a:pt x="139" y="119"/>
                  </a:lnTo>
                  <a:lnTo>
                    <a:pt x="139" y="119"/>
                  </a:lnTo>
                  <a:close/>
                  <a:moveTo>
                    <a:pt x="141" y="118"/>
                  </a:moveTo>
                  <a:lnTo>
                    <a:pt x="141" y="118"/>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1" name="Freeform 73"/>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2" name="Freeform 74"/>
            <p:cNvSpPr/>
            <p:nvPr/>
          </p:nvSpPr>
          <p:spPr bwMode="auto">
            <a:xfrm>
              <a:off x="3521609" y="897922"/>
              <a:ext cx="12458" cy="51909"/>
            </a:xfrm>
            <a:custGeom>
              <a:avLst/>
              <a:gdLst/>
              <a:ahLst/>
              <a:cxnLst>
                <a:cxn ang="0">
                  <a:pos x="10" y="27"/>
                </a:cxn>
                <a:cxn ang="0">
                  <a:pos x="10" y="27"/>
                </a:cxn>
                <a:cxn ang="0">
                  <a:pos x="5" y="38"/>
                </a:cxn>
                <a:cxn ang="0">
                  <a:pos x="5" y="38"/>
                </a:cxn>
                <a:cxn ang="0">
                  <a:pos x="0" y="49"/>
                </a:cxn>
                <a:cxn ang="0">
                  <a:pos x="0" y="0"/>
                </a:cxn>
                <a:cxn ang="0">
                  <a:pos x="0" y="0"/>
                </a:cxn>
                <a:cxn ang="0">
                  <a:pos x="7" y="13"/>
                </a:cxn>
                <a:cxn ang="0">
                  <a:pos x="12" y="26"/>
                </a:cxn>
                <a:cxn ang="0">
                  <a:pos x="12" y="26"/>
                </a:cxn>
                <a:cxn ang="0">
                  <a:pos x="10" y="27"/>
                </a:cxn>
                <a:cxn ang="0">
                  <a:pos x="10" y="27"/>
                </a:cxn>
              </a:cxnLst>
              <a:rect l="0" t="0" r="r" b="b"/>
              <a:pathLst>
                <a:path w="12" h="49">
                  <a:moveTo>
                    <a:pt x="10" y="27"/>
                  </a:moveTo>
                  <a:lnTo>
                    <a:pt x="10" y="27"/>
                  </a:lnTo>
                  <a:lnTo>
                    <a:pt x="5" y="38"/>
                  </a:lnTo>
                  <a:lnTo>
                    <a:pt x="5" y="38"/>
                  </a:lnTo>
                  <a:lnTo>
                    <a:pt x="0" y="49"/>
                  </a:lnTo>
                  <a:lnTo>
                    <a:pt x="0" y="0"/>
                  </a:lnTo>
                  <a:lnTo>
                    <a:pt x="0" y="0"/>
                  </a:lnTo>
                  <a:lnTo>
                    <a:pt x="7" y="13"/>
                  </a:lnTo>
                  <a:lnTo>
                    <a:pt x="12" y="26"/>
                  </a:lnTo>
                  <a:lnTo>
                    <a:pt x="12" y="26"/>
                  </a:lnTo>
                  <a:lnTo>
                    <a:pt x="10" y="27"/>
                  </a:lnTo>
                  <a:lnTo>
                    <a:pt x="10" y="27"/>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3" name="Line 75"/>
            <p:cNvSpPr>
              <a:spLocks noChangeShapeType="1"/>
            </p:cNvSpPr>
            <p:nvPr/>
          </p:nvSpPr>
          <p:spPr bwMode="auto">
            <a:xfrm>
              <a:off x="3534067" y="924914"/>
              <a:ext cx="2077" cy="2077"/>
            </a:xfrm>
            <a:prstGeom prst="line">
              <a:avLst/>
            </a:pr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54" name="Group 75"/>
          <p:cNvGrpSpPr/>
          <p:nvPr/>
        </p:nvGrpSpPr>
        <p:grpSpPr>
          <a:xfrm>
            <a:off x="5747318" y="1510067"/>
            <a:ext cx="474691" cy="462672"/>
            <a:chOff x="4080141" y="798258"/>
            <a:chExt cx="328062" cy="319755"/>
          </a:xfrm>
          <a:solidFill>
            <a:srgbClr val="304371"/>
          </a:solidFill>
        </p:grpSpPr>
        <p:sp>
          <p:nvSpPr>
            <p:cNvPr id="55" name="Freeform 76"/>
            <p:cNvSpPr/>
            <p:nvPr/>
          </p:nvSpPr>
          <p:spPr bwMode="auto">
            <a:xfrm>
              <a:off x="4080141" y="823174"/>
              <a:ext cx="294839" cy="294839"/>
            </a:xfrm>
            <a:custGeom>
              <a:avLst/>
              <a:gdLst/>
              <a:ahLst/>
              <a:cxnLst>
                <a:cxn ang="0">
                  <a:pos x="141" y="141"/>
                </a:cxn>
                <a:cxn ang="0">
                  <a:pos x="284" y="141"/>
                </a:cxn>
                <a:cxn ang="0">
                  <a:pos x="284" y="141"/>
                </a:cxn>
                <a:cxn ang="0">
                  <a:pos x="283" y="156"/>
                </a:cxn>
                <a:cxn ang="0">
                  <a:pos x="281" y="170"/>
                </a:cxn>
                <a:cxn ang="0">
                  <a:pos x="277" y="185"/>
                </a:cxn>
                <a:cxn ang="0">
                  <a:pos x="274" y="197"/>
                </a:cxn>
                <a:cxn ang="0">
                  <a:pos x="266" y="210"/>
                </a:cxn>
                <a:cxn ang="0">
                  <a:pos x="259" y="221"/>
                </a:cxn>
                <a:cxn ang="0">
                  <a:pos x="252" y="232"/>
                </a:cxn>
                <a:cxn ang="0">
                  <a:pos x="243" y="243"/>
                </a:cxn>
                <a:cxn ang="0">
                  <a:pos x="232" y="252"/>
                </a:cxn>
                <a:cxn ang="0">
                  <a:pos x="221" y="259"/>
                </a:cxn>
                <a:cxn ang="0">
                  <a:pos x="210" y="266"/>
                </a:cxn>
                <a:cxn ang="0">
                  <a:pos x="197" y="273"/>
                </a:cxn>
                <a:cxn ang="0">
                  <a:pos x="185" y="277"/>
                </a:cxn>
                <a:cxn ang="0">
                  <a:pos x="170" y="281"/>
                </a:cxn>
                <a:cxn ang="0">
                  <a:pos x="156" y="283"/>
                </a:cxn>
                <a:cxn ang="0">
                  <a:pos x="141" y="284"/>
                </a:cxn>
                <a:cxn ang="0">
                  <a:pos x="141" y="284"/>
                </a:cxn>
                <a:cxn ang="0">
                  <a:pos x="127" y="283"/>
                </a:cxn>
                <a:cxn ang="0">
                  <a:pos x="112" y="281"/>
                </a:cxn>
                <a:cxn ang="0">
                  <a:pos x="100" y="277"/>
                </a:cxn>
                <a:cxn ang="0">
                  <a:pos x="87" y="273"/>
                </a:cxn>
                <a:cxn ang="0">
                  <a:pos x="74" y="266"/>
                </a:cxn>
                <a:cxn ang="0">
                  <a:pos x="62" y="259"/>
                </a:cxn>
                <a:cxn ang="0">
                  <a:pos x="51" y="252"/>
                </a:cxn>
                <a:cxn ang="0">
                  <a:pos x="42" y="243"/>
                </a:cxn>
                <a:cxn ang="0">
                  <a:pos x="33" y="232"/>
                </a:cxn>
                <a:cxn ang="0">
                  <a:pos x="23" y="221"/>
                </a:cxn>
                <a:cxn ang="0">
                  <a:pos x="16" y="210"/>
                </a:cxn>
                <a:cxn ang="0">
                  <a:pos x="11" y="197"/>
                </a:cxn>
                <a:cxn ang="0">
                  <a:pos x="5" y="185"/>
                </a:cxn>
                <a:cxn ang="0">
                  <a:pos x="2" y="170"/>
                </a:cxn>
                <a:cxn ang="0">
                  <a:pos x="0" y="156"/>
                </a:cxn>
                <a:cxn ang="0">
                  <a:pos x="0" y="141"/>
                </a:cxn>
                <a:cxn ang="0">
                  <a:pos x="0" y="141"/>
                </a:cxn>
                <a:cxn ang="0">
                  <a:pos x="0" y="127"/>
                </a:cxn>
                <a:cxn ang="0">
                  <a:pos x="2" y="114"/>
                </a:cxn>
                <a:cxn ang="0">
                  <a:pos x="5" y="99"/>
                </a:cxn>
                <a:cxn ang="0">
                  <a:pos x="11" y="87"/>
                </a:cxn>
                <a:cxn ang="0">
                  <a:pos x="16" y="74"/>
                </a:cxn>
                <a:cxn ang="0">
                  <a:pos x="23" y="63"/>
                </a:cxn>
                <a:cxn ang="0">
                  <a:pos x="33" y="52"/>
                </a:cxn>
                <a:cxn ang="0">
                  <a:pos x="42" y="41"/>
                </a:cxn>
                <a:cxn ang="0">
                  <a:pos x="51" y="32"/>
                </a:cxn>
                <a:cxn ang="0">
                  <a:pos x="62" y="23"/>
                </a:cxn>
                <a:cxn ang="0">
                  <a:pos x="74" y="16"/>
                </a:cxn>
                <a:cxn ang="0">
                  <a:pos x="87" y="11"/>
                </a:cxn>
                <a:cxn ang="0">
                  <a:pos x="100" y="7"/>
                </a:cxn>
                <a:cxn ang="0">
                  <a:pos x="112" y="3"/>
                </a:cxn>
                <a:cxn ang="0">
                  <a:pos x="127" y="0"/>
                </a:cxn>
                <a:cxn ang="0">
                  <a:pos x="141" y="0"/>
                </a:cxn>
                <a:cxn ang="0">
                  <a:pos x="141" y="141"/>
                </a:cxn>
              </a:cxnLst>
              <a:rect l="0" t="0" r="r" b="b"/>
              <a:pathLst>
                <a:path w="284" h="284">
                  <a:moveTo>
                    <a:pt x="141" y="141"/>
                  </a:moveTo>
                  <a:lnTo>
                    <a:pt x="284" y="141"/>
                  </a:lnTo>
                  <a:lnTo>
                    <a:pt x="284" y="141"/>
                  </a:lnTo>
                  <a:lnTo>
                    <a:pt x="283" y="156"/>
                  </a:lnTo>
                  <a:lnTo>
                    <a:pt x="281" y="170"/>
                  </a:lnTo>
                  <a:lnTo>
                    <a:pt x="277" y="185"/>
                  </a:lnTo>
                  <a:lnTo>
                    <a:pt x="274" y="197"/>
                  </a:lnTo>
                  <a:lnTo>
                    <a:pt x="266" y="210"/>
                  </a:lnTo>
                  <a:lnTo>
                    <a:pt x="259" y="221"/>
                  </a:lnTo>
                  <a:lnTo>
                    <a:pt x="252" y="232"/>
                  </a:lnTo>
                  <a:lnTo>
                    <a:pt x="243" y="243"/>
                  </a:lnTo>
                  <a:lnTo>
                    <a:pt x="232" y="252"/>
                  </a:lnTo>
                  <a:lnTo>
                    <a:pt x="221" y="259"/>
                  </a:lnTo>
                  <a:lnTo>
                    <a:pt x="210" y="266"/>
                  </a:lnTo>
                  <a:lnTo>
                    <a:pt x="197" y="273"/>
                  </a:lnTo>
                  <a:lnTo>
                    <a:pt x="185" y="277"/>
                  </a:lnTo>
                  <a:lnTo>
                    <a:pt x="170" y="281"/>
                  </a:lnTo>
                  <a:lnTo>
                    <a:pt x="156" y="283"/>
                  </a:lnTo>
                  <a:lnTo>
                    <a:pt x="141" y="284"/>
                  </a:lnTo>
                  <a:lnTo>
                    <a:pt x="141" y="284"/>
                  </a:lnTo>
                  <a:lnTo>
                    <a:pt x="127" y="283"/>
                  </a:lnTo>
                  <a:lnTo>
                    <a:pt x="112" y="281"/>
                  </a:lnTo>
                  <a:lnTo>
                    <a:pt x="100" y="277"/>
                  </a:lnTo>
                  <a:lnTo>
                    <a:pt x="87" y="273"/>
                  </a:lnTo>
                  <a:lnTo>
                    <a:pt x="74" y="266"/>
                  </a:lnTo>
                  <a:lnTo>
                    <a:pt x="62" y="259"/>
                  </a:lnTo>
                  <a:lnTo>
                    <a:pt x="51" y="252"/>
                  </a:lnTo>
                  <a:lnTo>
                    <a:pt x="42" y="243"/>
                  </a:lnTo>
                  <a:lnTo>
                    <a:pt x="33" y="232"/>
                  </a:lnTo>
                  <a:lnTo>
                    <a:pt x="23" y="221"/>
                  </a:lnTo>
                  <a:lnTo>
                    <a:pt x="16" y="210"/>
                  </a:lnTo>
                  <a:lnTo>
                    <a:pt x="11" y="197"/>
                  </a:lnTo>
                  <a:lnTo>
                    <a:pt x="5" y="185"/>
                  </a:lnTo>
                  <a:lnTo>
                    <a:pt x="2" y="170"/>
                  </a:lnTo>
                  <a:lnTo>
                    <a:pt x="0" y="156"/>
                  </a:lnTo>
                  <a:lnTo>
                    <a:pt x="0" y="141"/>
                  </a:lnTo>
                  <a:lnTo>
                    <a:pt x="0" y="141"/>
                  </a:lnTo>
                  <a:lnTo>
                    <a:pt x="0" y="127"/>
                  </a:lnTo>
                  <a:lnTo>
                    <a:pt x="2" y="114"/>
                  </a:lnTo>
                  <a:lnTo>
                    <a:pt x="5" y="99"/>
                  </a:lnTo>
                  <a:lnTo>
                    <a:pt x="11" y="87"/>
                  </a:lnTo>
                  <a:lnTo>
                    <a:pt x="16" y="74"/>
                  </a:lnTo>
                  <a:lnTo>
                    <a:pt x="23" y="63"/>
                  </a:lnTo>
                  <a:lnTo>
                    <a:pt x="33" y="52"/>
                  </a:lnTo>
                  <a:lnTo>
                    <a:pt x="42" y="41"/>
                  </a:lnTo>
                  <a:lnTo>
                    <a:pt x="51" y="32"/>
                  </a:lnTo>
                  <a:lnTo>
                    <a:pt x="62" y="23"/>
                  </a:lnTo>
                  <a:lnTo>
                    <a:pt x="74" y="16"/>
                  </a:lnTo>
                  <a:lnTo>
                    <a:pt x="87" y="11"/>
                  </a:lnTo>
                  <a:lnTo>
                    <a:pt x="100" y="7"/>
                  </a:lnTo>
                  <a:lnTo>
                    <a:pt x="112" y="3"/>
                  </a:lnTo>
                  <a:lnTo>
                    <a:pt x="127" y="0"/>
                  </a:lnTo>
                  <a:lnTo>
                    <a:pt x="141" y="0"/>
                  </a:lnTo>
                  <a:lnTo>
                    <a:pt x="141" y="141"/>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6" name="Freeform 77"/>
            <p:cNvSpPr/>
            <p:nvPr/>
          </p:nvSpPr>
          <p:spPr bwMode="auto">
            <a:xfrm>
              <a:off x="4260783" y="798258"/>
              <a:ext cx="147420" cy="147420"/>
            </a:xfrm>
            <a:custGeom>
              <a:avLst/>
              <a:gdLst/>
              <a:ahLst/>
              <a:cxnLst>
                <a:cxn ang="0">
                  <a:pos x="0" y="142"/>
                </a:cxn>
                <a:cxn ang="0">
                  <a:pos x="141" y="142"/>
                </a:cxn>
                <a:cxn ang="0">
                  <a:pos x="141" y="142"/>
                </a:cxn>
                <a:cxn ang="0">
                  <a:pos x="141" y="127"/>
                </a:cxn>
                <a:cxn ang="0">
                  <a:pos x="139" y="113"/>
                </a:cxn>
                <a:cxn ang="0">
                  <a:pos x="136" y="100"/>
                </a:cxn>
                <a:cxn ang="0">
                  <a:pos x="130" y="87"/>
                </a:cxn>
                <a:cxn ang="0">
                  <a:pos x="125" y="74"/>
                </a:cxn>
                <a:cxn ang="0">
                  <a:pos x="118" y="62"/>
                </a:cxn>
                <a:cxn ang="0">
                  <a:pos x="109" y="51"/>
                </a:cxn>
                <a:cxn ang="0">
                  <a:pos x="100" y="42"/>
                </a:cxn>
                <a:cxn ang="0">
                  <a:pos x="91" y="33"/>
                </a:cxn>
                <a:cxn ang="0">
                  <a:pos x="80" y="24"/>
                </a:cxn>
                <a:cxn ang="0">
                  <a:pos x="67" y="16"/>
                </a:cxn>
                <a:cxn ang="0">
                  <a:pos x="54" y="11"/>
                </a:cxn>
                <a:cxn ang="0">
                  <a:pos x="42" y="6"/>
                </a:cxn>
                <a:cxn ang="0">
                  <a:pos x="29" y="2"/>
                </a:cxn>
                <a:cxn ang="0">
                  <a:pos x="14" y="0"/>
                </a:cxn>
                <a:cxn ang="0">
                  <a:pos x="0" y="0"/>
                </a:cxn>
                <a:cxn ang="0">
                  <a:pos x="0" y="142"/>
                </a:cxn>
              </a:cxnLst>
              <a:rect l="0" t="0" r="r" b="b"/>
              <a:pathLst>
                <a:path w="141" h="142">
                  <a:moveTo>
                    <a:pt x="0" y="142"/>
                  </a:moveTo>
                  <a:lnTo>
                    <a:pt x="141" y="142"/>
                  </a:lnTo>
                  <a:lnTo>
                    <a:pt x="141" y="142"/>
                  </a:lnTo>
                  <a:lnTo>
                    <a:pt x="141" y="127"/>
                  </a:lnTo>
                  <a:lnTo>
                    <a:pt x="139" y="113"/>
                  </a:lnTo>
                  <a:lnTo>
                    <a:pt x="136" y="100"/>
                  </a:lnTo>
                  <a:lnTo>
                    <a:pt x="130" y="87"/>
                  </a:lnTo>
                  <a:lnTo>
                    <a:pt x="125" y="74"/>
                  </a:lnTo>
                  <a:lnTo>
                    <a:pt x="118" y="62"/>
                  </a:lnTo>
                  <a:lnTo>
                    <a:pt x="109" y="51"/>
                  </a:lnTo>
                  <a:lnTo>
                    <a:pt x="100" y="42"/>
                  </a:lnTo>
                  <a:lnTo>
                    <a:pt x="91" y="33"/>
                  </a:lnTo>
                  <a:lnTo>
                    <a:pt x="80" y="24"/>
                  </a:lnTo>
                  <a:lnTo>
                    <a:pt x="67" y="16"/>
                  </a:lnTo>
                  <a:lnTo>
                    <a:pt x="54" y="11"/>
                  </a:lnTo>
                  <a:lnTo>
                    <a:pt x="42" y="6"/>
                  </a:lnTo>
                  <a:lnTo>
                    <a:pt x="29" y="2"/>
                  </a:lnTo>
                  <a:lnTo>
                    <a:pt x="14" y="0"/>
                  </a:lnTo>
                  <a:lnTo>
                    <a:pt x="0" y="0"/>
                  </a:lnTo>
                  <a:lnTo>
                    <a:pt x="0" y="142"/>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57" name="Group 73"/>
          <p:cNvGrpSpPr/>
          <p:nvPr/>
        </p:nvGrpSpPr>
        <p:grpSpPr>
          <a:xfrm>
            <a:off x="8135580" y="4542140"/>
            <a:ext cx="513747" cy="453656"/>
            <a:chOff x="2549886" y="800334"/>
            <a:chExt cx="355053" cy="313526"/>
          </a:xfrm>
          <a:solidFill>
            <a:srgbClr val="304371"/>
          </a:solidFill>
        </p:grpSpPr>
        <p:sp>
          <p:nvSpPr>
            <p:cNvPr id="58" name="Freeform 88"/>
            <p:cNvSpPr/>
            <p:nvPr/>
          </p:nvSpPr>
          <p:spPr bwMode="auto">
            <a:xfrm>
              <a:off x="2653702" y="1055723"/>
              <a:ext cx="58137" cy="58137"/>
            </a:xfrm>
            <a:custGeom>
              <a:avLst/>
              <a:gdLst/>
              <a:ahLst/>
              <a:cxnLst>
                <a:cxn ang="0">
                  <a:pos x="27" y="0"/>
                </a:cxn>
                <a:cxn ang="0">
                  <a:pos x="27" y="0"/>
                </a:cxn>
                <a:cxn ang="0">
                  <a:pos x="34" y="0"/>
                </a:cxn>
                <a:cxn ang="0">
                  <a:pos x="40" y="2"/>
                </a:cxn>
                <a:cxn ang="0">
                  <a:pos x="49" y="10"/>
                </a:cxn>
                <a:cxn ang="0">
                  <a:pos x="54" y="19"/>
                </a:cxn>
                <a:cxn ang="0">
                  <a:pos x="56" y="24"/>
                </a:cxn>
                <a:cxn ang="0">
                  <a:pos x="56" y="30"/>
                </a:cxn>
                <a:cxn ang="0">
                  <a:pos x="56" y="30"/>
                </a:cxn>
                <a:cxn ang="0">
                  <a:pos x="56" y="35"/>
                </a:cxn>
                <a:cxn ang="0">
                  <a:pos x="54" y="40"/>
                </a:cxn>
                <a:cxn ang="0">
                  <a:pos x="49" y="49"/>
                </a:cxn>
                <a:cxn ang="0">
                  <a:pos x="40" y="55"/>
                </a:cxn>
                <a:cxn ang="0">
                  <a:pos x="34" y="57"/>
                </a:cxn>
                <a:cxn ang="0">
                  <a:pos x="27" y="57"/>
                </a:cxn>
                <a:cxn ang="0">
                  <a:pos x="27" y="57"/>
                </a:cxn>
                <a:cxn ang="0">
                  <a:pos x="22" y="57"/>
                </a:cxn>
                <a:cxn ang="0">
                  <a:pos x="16" y="55"/>
                </a:cxn>
                <a:cxn ang="0">
                  <a:pos x="7" y="49"/>
                </a:cxn>
                <a:cxn ang="0">
                  <a:pos x="2" y="40"/>
                </a:cxn>
                <a:cxn ang="0">
                  <a:pos x="0" y="35"/>
                </a:cxn>
                <a:cxn ang="0">
                  <a:pos x="0" y="30"/>
                </a:cxn>
                <a:cxn ang="0">
                  <a:pos x="0" y="30"/>
                </a:cxn>
                <a:cxn ang="0">
                  <a:pos x="0" y="24"/>
                </a:cxn>
                <a:cxn ang="0">
                  <a:pos x="2" y="19"/>
                </a:cxn>
                <a:cxn ang="0">
                  <a:pos x="7" y="10"/>
                </a:cxn>
                <a:cxn ang="0">
                  <a:pos x="16" y="2"/>
                </a:cxn>
                <a:cxn ang="0">
                  <a:pos x="22" y="0"/>
                </a:cxn>
                <a:cxn ang="0">
                  <a:pos x="27" y="0"/>
                </a:cxn>
                <a:cxn ang="0">
                  <a:pos x="27" y="0"/>
                </a:cxn>
              </a:cxnLst>
              <a:rect l="0" t="0" r="r" b="b"/>
              <a:pathLst>
                <a:path w="56" h="57">
                  <a:moveTo>
                    <a:pt x="27" y="0"/>
                  </a:moveTo>
                  <a:lnTo>
                    <a:pt x="27" y="0"/>
                  </a:lnTo>
                  <a:lnTo>
                    <a:pt x="34" y="0"/>
                  </a:lnTo>
                  <a:lnTo>
                    <a:pt x="40" y="2"/>
                  </a:lnTo>
                  <a:lnTo>
                    <a:pt x="49" y="10"/>
                  </a:lnTo>
                  <a:lnTo>
                    <a:pt x="54" y="19"/>
                  </a:lnTo>
                  <a:lnTo>
                    <a:pt x="56" y="24"/>
                  </a:lnTo>
                  <a:lnTo>
                    <a:pt x="56" y="30"/>
                  </a:lnTo>
                  <a:lnTo>
                    <a:pt x="56" y="30"/>
                  </a:lnTo>
                  <a:lnTo>
                    <a:pt x="56" y="35"/>
                  </a:lnTo>
                  <a:lnTo>
                    <a:pt x="54" y="40"/>
                  </a:lnTo>
                  <a:lnTo>
                    <a:pt x="49" y="49"/>
                  </a:lnTo>
                  <a:lnTo>
                    <a:pt x="40" y="55"/>
                  </a:lnTo>
                  <a:lnTo>
                    <a:pt x="34" y="57"/>
                  </a:lnTo>
                  <a:lnTo>
                    <a:pt x="27" y="57"/>
                  </a:lnTo>
                  <a:lnTo>
                    <a:pt x="27" y="57"/>
                  </a:lnTo>
                  <a:lnTo>
                    <a:pt x="22" y="57"/>
                  </a:lnTo>
                  <a:lnTo>
                    <a:pt x="16" y="55"/>
                  </a:lnTo>
                  <a:lnTo>
                    <a:pt x="7" y="49"/>
                  </a:lnTo>
                  <a:lnTo>
                    <a:pt x="2" y="40"/>
                  </a:lnTo>
                  <a:lnTo>
                    <a:pt x="0" y="35"/>
                  </a:lnTo>
                  <a:lnTo>
                    <a:pt x="0" y="30"/>
                  </a:lnTo>
                  <a:lnTo>
                    <a:pt x="0" y="30"/>
                  </a:lnTo>
                  <a:lnTo>
                    <a:pt x="0" y="24"/>
                  </a:lnTo>
                  <a:lnTo>
                    <a:pt x="2" y="19"/>
                  </a:lnTo>
                  <a:lnTo>
                    <a:pt x="7" y="10"/>
                  </a:lnTo>
                  <a:lnTo>
                    <a:pt x="16" y="2"/>
                  </a:lnTo>
                  <a:lnTo>
                    <a:pt x="22" y="0"/>
                  </a:lnTo>
                  <a:lnTo>
                    <a:pt x="27" y="0"/>
                  </a:lnTo>
                  <a:lnTo>
                    <a:pt x="27"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9" name="Freeform 89"/>
            <p:cNvSpPr/>
            <p:nvPr/>
          </p:nvSpPr>
          <p:spPr bwMode="auto">
            <a:xfrm>
              <a:off x="2782435" y="1055723"/>
              <a:ext cx="60214" cy="58137"/>
            </a:xfrm>
            <a:custGeom>
              <a:avLst/>
              <a:gdLst/>
              <a:ahLst/>
              <a:cxnLst>
                <a:cxn ang="0">
                  <a:pos x="29" y="0"/>
                </a:cxn>
                <a:cxn ang="0">
                  <a:pos x="29" y="0"/>
                </a:cxn>
                <a:cxn ang="0">
                  <a:pos x="35" y="0"/>
                </a:cxn>
                <a:cxn ang="0">
                  <a:pos x="40" y="2"/>
                </a:cxn>
                <a:cxn ang="0">
                  <a:pos x="49" y="10"/>
                </a:cxn>
                <a:cxn ang="0">
                  <a:pos x="55" y="19"/>
                </a:cxn>
                <a:cxn ang="0">
                  <a:pos x="56" y="24"/>
                </a:cxn>
                <a:cxn ang="0">
                  <a:pos x="58" y="30"/>
                </a:cxn>
                <a:cxn ang="0">
                  <a:pos x="58" y="30"/>
                </a:cxn>
                <a:cxn ang="0">
                  <a:pos x="56" y="35"/>
                </a:cxn>
                <a:cxn ang="0">
                  <a:pos x="55" y="40"/>
                </a:cxn>
                <a:cxn ang="0">
                  <a:pos x="49" y="49"/>
                </a:cxn>
                <a:cxn ang="0">
                  <a:pos x="40" y="55"/>
                </a:cxn>
                <a:cxn ang="0">
                  <a:pos x="35" y="57"/>
                </a:cxn>
                <a:cxn ang="0">
                  <a:pos x="29" y="57"/>
                </a:cxn>
                <a:cxn ang="0">
                  <a:pos x="29" y="57"/>
                </a:cxn>
                <a:cxn ang="0">
                  <a:pos x="24" y="57"/>
                </a:cxn>
                <a:cxn ang="0">
                  <a:pos x="18" y="55"/>
                </a:cxn>
                <a:cxn ang="0">
                  <a:pos x="9" y="49"/>
                </a:cxn>
                <a:cxn ang="0">
                  <a:pos x="4" y="40"/>
                </a:cxn>
                <a:cxn ang="0">
                  <a:pos x="2" y="35"/>
                </a:cxn>
                <a:cxn ang="0">
                  <a:pos x="0" y="30"/>
                </a:cxn>
                <a:cxn ang="0">
                  <a:pos x="0" y="30"/>
                </a:cxn>
                <a:cxn ang="0">
                  <a:pos x="2" y="24"/>
                </a:cxn>
                <a:cxn ang="0">
                  <a:pos x="4" y="19"/>
                </a:cxn>
                <a:cxn ang="0">
                  <a:pos x="9" y="10"/>
                </a:cxn>
                <a:cxn ang="0">
                  <a:pos x="18" y="2"/>
                </a:cxn>
                <a:cxn ang="0">
                  <a:pos x="24" y="0"/>
                </a:cxn>
                <a:cxn ang="0">
                  <a:pos x="29" y="0"/>
                </a:cxn>
                <a:cxn ang="0">
                  <a:pos x="29" y="0"/>
                </a:cxn>
              </a:cxnLst>
              <a:rect l="0" t="0" r="r" b="b"/>
              <a:pathLst>
                <a:path w="58" h="57">
                  <a:moveTo>
                    <a:pt x="29" y="0"/>
                  </a:moveTo>
                  <a:lnTo>
                    <a:pt x="29" y="0"/>
                  </a:lnTo>
                  <a:lnTo>
                    <a:pt x="35" y="0"/>
                  </a:lnTo>
                  <a:lnTo>
                    <a:pt x="40" y="2"/>
                  </a:lnTo>
                  <a:lnTo>
                    <a:pt x="49" y="10"/>
                  </a:lnTo>
                  <a:lnTo>
                    <a:pt x="55" y="19"/>
                  </a:lnTo>
                  <a:lnTo>
                    <a:pt x="56" y="24"/>
                  </a:lnTo>
                  <a:lnTo>
                    <a:pt x="58" y="30"/>
                  </a:lnTo>
                  <a:lnTo>
                    <a:pt x="58" y="30"/>
                  </a:lnTo>
                  <a:lnTo>
                    <a:pt x="56" y="35"/>
                  </a:lnTo>
                  <a:lnTo>
                    <a:pt x="55" y="40"/>
                  </a:lnTo>
                  <a:lnTo>
                    <a:pt x="49" y="49"/>
                  </a:lnTo>
                  <a:lnTo>
                    <a:pt x="40" y="55"/>
                  </a:lnTo>
                  <a:lnTo>
                    <a:pt x="35" y="57"/>
                  </a:lnTo>
                  <a:lnTo>
                    <a:pt x="29" y="57"/>
                  </a:lnTo>
                  <a:lnTo>
                    <a:pt x="29" y="57"/>
                  </a:lnTo>
                  <a:lnTo>
                    <a:pt x="24" y="57"/>
                  </a:lnTo>
                  <a:lnTo>
                    <a:pt x="18" y="55"/>
                  </a:lnTo>
                  <a:lnTo>
                    <a:pt x="9" y="49"/>
                  </a:lnTo>
                  <a:lnTo>
                    <a:pt x="4" y="40"/>
                  </a:lnTo>
                  <a:lnTo>
                    <a:pt x="2" y="35"/>
                  </a:lnTo>
                  <a:lnTo>
                    <a:pt x="0" y="30"/>
                  </a:lnTo>
                  <a:lnTo>
                    <a:pt x="0" y="30"/>
                  </a:lnTo>
                  <a:lnTo>
                    <a:pt x="2" y="24"/>
                  </a:lnTo>
                  <a:lnTo>
                    <a:pt x="4" y="19"/>
                  </a:lnTo>
                  <a:lnTo>
                    <a:pt x="9" y="10"/>
                  </a:lnTo>
                  <a:lnTo>
                    <a:pt x="18" y="2"/>
                  </a:lnTo>
                  <a:lnTo>
                    <a:pt x="24" y="0"/>
                  </a:lnTo>
                  <a:lnTo>
                    <a:pt x="29" y="0"/>
                  </a:lnTo>
                  <a:lnTo>
                    <a:pt x="29"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60" name="Freeform 90"/>
            <p:cNvSpPr/>
            <p:nvPr/>
          </p:nvSpPr>
          <p:spPr bwMode="auto">
            <a:xfrm>
              <a:off x="2549886" y="800334"/>
              <a:ext cx="355053" cy="247084"/>
            </a:xfrm>
            <a:custGeom>
              <a:avLst/>
              <a:gdLst/>
              <a:ahLst/>
              <a:cxnLst>
                <a:cxn ang="0">
                  <a:pos x="325" y="91"/>
                </a:cxn>
                <a:cxn ang="0">
                  <a:pos x="149" y="91"/>
                </a:cxn>
                <a:cxn ang="0">
                  <a:pos x="140" y="98"/>
                </a:cxn>
                <a:cxn ang="0">
                  <a:pos x="138" y="105"/>
                </a:cxn>
                <a:cxn ang="0">
                  <a:pos x="143" y="116"/>
                </a:cxn>
                <a:cxn ang="0">
                  <a:pos x="307" y="120"/>
                </a:cxn>
                <a:cxn ang="0">
                  <a:pos x="297" y="149"/>
                </a:cxn>
                <a:cxn ang="0">
                  <a:pos x="143" y="149"/>
                </a:cxn>
                <a:cxn ang="0">
                  <a:pos x="134" y="156"/>
                </a:cxn>
                <a:cxn ang="0">
                  <a:pos x="132" y="161"/>
                </a:cxn>
                <a:cxn ang="0">
                  <a:pos x="138" y="172"/>
                </a:cxn>
                <a:cxn ang="0">
                  <a:pos x="290" y="176"/>
                </a:cxn>
                <a:cxn ang="0">
                  <a:pos x="281" y="203"/>
                </a:cxn>
                <a:cxn ang="0">
                  <a:pos x="111" y="120"/>
                </a:cxn>
                <a:cxn ang="0">
                  <a:pos x="107" y="91"/>
                </a:cxn>
                <a:cxn ang="0">
                  <a:pos x="103" y="53"/>
                </a:cxn>
                <a:cxn ang="0">
                  <a:pos x="96" y="45"/>
                </a:cxn>
                <a:cxn ang="0">
                  <a:pos x="53" y="20"/>
                </a:cxn>
                <a:cxn ang="0">
                  <a:pos x="15" y="2"/>
                </a:cxn>
                <a:cxn ang="0">
                  <a:pos x="6" y="2"/>
                </a:cxn>
                <a:cxn ang="0">
                  <a:pos x="0" y="11"/>
                </a:cxn>
                <a:cxn ang="0">
                  <a:pos x="2" y="22"/>
                </a:cxn>
                <a:cxn ang="0">
                  <a:pos x="15" y="34"/>
                </a:cxn>
                <a:cxn ang="0">
                  <a:pos x="62" y="56"/>
                </a:cxn>
                <a:cxn ang="0">
                  <a:pos x="71" y="63"/>
                </a:cxn>
                <a:cxn ang="0">
                  <a:pos x="73" y="71"/>
                </a:cxn>
                <a:cxn ang="0">
                  <a:pos x="93" y="217"/>
                </a:cxn>
                <a:cxn ang="0">
                  <a:pos x="94" y="227"/>
                </a:cxn>
                <a:cxn ang="0">
                  <a:pos x="100" y="234"/>
                </a:cxn>
                <a:cxn ang="0">
                  <a:pos x="111" y="237"/>
                </a:cxn>
                <a:cxn ang="0">
                  <a:pos x="288" y="237"/>
                </a:cxn>
                <a:cxn ang="0">
                  <a:pos x="292" y="236"/>
                </a:cxn>
                <a:cxn ang="0">
                  <a:pos x="303" y="230"/>
                </a:cxn>
                <a:cxn ang="0">
                  <a:pos x="305" y="221"/>
                </a:cxn>
                <a:cxn ang="0">
                  <a:pos x="341" y="118"/>
                </a:cxn>
                <a:cxn ang="0">
                  <a:pos x="343" y="103"/>
                </a:cxn>
                <a:cxn ang="0">
                  <a:pos x="337" y="94"/>
                </a:cxn>
                <a:cxn ang="0">
                  <a:pos x="325" y="91"/>
                </a:cxn>
              </a:cxnLst>
              <a:rect l="0" t="0" r="r" b="b"/>
              <a:pathLst>
                <a:path w="343" h="237">
                  <a:moveTo>
                    <a:pt x="325" y="91"/>
                  </a:moveTo>
                  <a:lnTo>
                    <a:pt x="325" y="91"/>
                  </a:lnTo>
                  <a:lnTo>
                    <a:pt x="149" y="91"/>
                  </a:lnTo>
                  <a:lnTo>
                    <a:pt x="149" y="91"/>
                  </a:lnTo>
                  <a:lnTo>
                    <a:pt x="143" y="92"/>
                  </a:lnTo>
                  <a:lnTo>
                    <a:pt x="140" y="98"/>
                  </a:lnTo>
                  <a:lnTo>
                    <a:pt x="138" y="105"/>
                  </a:lnTo>
                  <a:lnTo>
                    <a:pt x="138" y="105"/>
                  </a:lnTo>
                  <a:lnTo>
                    <a:pt x="140" y="111"/>
                  </a:lnTo>
                  <a:lnTo>
                    <a:pt x="143" y="116"/>
                  </a:lnTo>
                  <a:lnTo>
                    <a:pt x="149" y="120"/>
                  </a:lnTo>
                  <a:lnTo>
                    <a:pt x="307" y="120"/>
                  </a:lnTo>
                  <a:lnTo>
                    <a:pt x="297" y="149"/>
                  </a:lnTo>
                  <a:lnTo>
                    <a:pt x="297" y="149"/>
                  </a:lnTo>
                  <a:lnTo>
                    <a:pt x="143" y="149"/>
                  </a:lnTo>
                  <a:lnTo>
                    <a:pt x="143" y="149"/>
                  </a:lnTo>
                  <a:lnTo>
                    <a:pt x="138" y="152"/>
                  </a:lnTo>
                  <a:lnTo>
                    <a:pt x="134" y="156"/>
                  </a:lnTo>
                  <a:lnTo>
                    <a:pt x="132" y="161"/>
                  </a:lnTo>
                  <a:lnTo>
                    <a:pt x="132" y="161"/>
                  </a:lnTo>
                  <a:lnTo>
                    <a:pt x="134" y="169"/>
                  </a:lnTo>
                  <a:lnTo>
                    <a:pt x="138" y="172"/>
                  </a:lnTo>
                  <a:lnTo>
                    <a:pt x="143" y="176"/>
                  </a:lnTo>
                  <a:lnTo>
                    <a:pt x="290" y="176"/>
                  </a:lnTo>
                  <a:lnTo>
                    <a:pt x="290" y="176"/>
                  </a:lnTo>
                  <a:lnTo>
                    <a:pt x="281" y="203"/>
                  </a:lnTo>
                  <a:lnTo>
                    <a:pt x="122" y="203"/>
                  </a:lnTo>
                  <a:lnTo>
                    <a:pt x="111" y="120"/>
                  </a:lnTo>
                  <a:lnTo>
                    <a:pt x="107" y="91"/>
                  </a:lnTo>
                  <a:lnTo>
                    <a:pt x="107" y="91"/>
                  </a:lnTo>
                  <a:lnTo>
                    <a:pt x="103" y="53"/>
                  </a:lnTo>
                  <a:lnTo>
                    <a:pt x="103" y="53"/>
                  </a:lnTo>
                  <a:lnTo>
                    <a:pt x="102" y="49"/>
                  </a:lnTo>
                  <a:lnTo>
                    <a:pt x="96" y="45"/>
                  </a:lnTo>
                  <a:lnTo>
                    <a:pt x="80" y="33"/>
                  </a:lnTo>
                  <a:lnTo>
                    <a:pt x="53" y="20"/>
                  </a:lnTo>
                  <a:lnTo>
                    <a:pt x="15" y="2"/>
                  </a:lnTo>
                  <a:lnTo>
                    <a:pt x="15" y="2"/>
                  </a:lnTo>
                  <a:lnTo>
                    <a:pt x="9" y="0"/>
                  </a:lnTo>
                  <a:lnTo>
                    <a:pt x="6" y="2"/>
                  </a:lnTo>
                  <a:lnTo>
                    <a:pt x="2" y="5"/>
                  </a:lnTo>
                  <a:lnTo>
                    <a:pt x="0" y="11"/>
                  </a:lnTo>
                  <a:lnTo>
                    <a:pt x="0" y="16"/>
                  </a:lnTo>
                  <a:lnTo>
                    <a:pt x="2" y="22"/>
                  </a:lnTo>
                  <a:lnTo>
                    <a:pt x="7" y="29"/>
                  </a:lnTo>
                  <a:lnTo>
                    <a:pt x="15" y="34"/>
                  </a:lnTo>
                  <a:lnTo>
                    <a:pt x="62" y="56"/>
                  </a:lnTo>
                  <a:lnTo>
                    <a:pt x="62" y="56"/>
                  </a:lnTo>
                  <a:lnTo>
                    <a:pt x="67" y="60"/>
                  </a:lnTo>
                  <a:lnTo>
                    <a:pt x="71" y="63"/>
                  </a:lnTo>
                  <a:lnTo>
                    <a:pt x="73" y="71"/>
                  </a:lnTo>
                  <a:lnTo>
                    <a:pt x="73" y="71"/>
                  </a:lnTo>
                  <a:lnTo>
                    <a:pt x="93" y="217"/>
                  </a:lnTo>
                  <a:lnTo>
                    <a:pt x="93" y="217"/>
                  </a:lnTo>
                  <a:lnTo>
                    <a:pt x="93" y="221"/>
                  </a:lnTo>
                  <a:lnTo>
                    <a:pt x="94" y="227"/>
                  </a:lnTo>
                  <a:lnTo>
                    <a:pt x="98" y="230"/>
                  </a:lnTo>
                  <a:lnTo>
                    <a:pt x="100" y="234"/>
                  </a:lnTo>
                  <a:lnTo>
                    <a:pt x="105" y="236"/>
                  </a:lnTo>
                  <a:lnTo>
                    <a:pt x="111" y="237"/>
                  </a:lnTo>
                  <a:lnTo>
                    <a:pt x="111" y="237"/>
                  </a:lnTo>
                  <a:lnTo>
                    <a:pt x="288" y="237"/>
                  </a:lnTo>
                  <a:lnTo>
                    <a:pt x="288" y="237"/>
                  </a:lnTo>
                  <a:lnTo>
                    <a:pt x="292" y="236"/>
                  </a:lnTo>
                  <a:lnTo>
                    <a:pt x="297" y="234"/>
                  </a:lnTo>
                  <a:lnTo>
                    <a:pt x="303" y="230"/>
                  </a:lnTo>
                  <a:lnTo>
                    <a:pt x="305" y="225"/>
                  </a:lnTo>
                  <a:lnTo>
                    <a:pt x="305" y="221"/>
                  </a:lnTo>
                  <a:lnTo>
                    <a:pt x="341" y="118"/>
                  </a:lnTo>
                  <a:lnTo>
                    <a:pt x="341" y="118"/>
                  </a:lnTo>
                  <a:lnTo>
                    <a:pt x="341" y="114"/>
                  </a:lnTo>
                  <a:lnTo>
                    <a:pt x="343" y="103"/>
                  </a:lnTo>
                  <a:lnTo>
                    <a:pt x="341" y="100"/>
                  </a:lnTo>
                  <a:lnTo>
                    <a:pt x="337" y="94"/>
                  </a:lnTo>
                  <a:lnTo>
                    <a:pt x="334" y="92"/>
                  </a:lnTo>
                  <a:lnTo>
                    <a:pt x="325" y="91"/>
                  </a:lnTo>
                  <a:lnTo>
                    <a:pt x="325" y="91"/>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61" name="Group 81"/>
          <p:cNvGrpSpPr/>
          <p:nvPr/>
        </p:nvGrpSpPr>
        <p:grpSpPr>
          <a:xfrm>
            <a:off x="6941041" y="3515951"/>
            <a:ext cx="465677" cy="423619"/>
            <a:chOff x="4821392" y="2301522"/>
            <a:chExt cx="321831" cy="292764"/>
          </a:xfrm>
          <a:solidFill>
            <a:srgbClr val="304371"/>
          </a:solidFill>
        </p:grpSpPr>
        <p:sp>
          <p:nvSpPr>
            <p:cNvPr id="62" name="Freeform 91"/>
            <p:cNvSpPr/>
            <p:nvPr/>
          </p:nvSpPr>
          <p:spPr bwMode="auto">
            <a:xfrm>
              <a:off x="4856689" y="2301522"/>
              <a:ext cx="147420" cy="126657"/>
            </a:xfrm>
            <a:custGeom>
              <a:avLst/>
              <a:gdLst/>
              <a:ahLst/>
              <a:cxnLst>
                <a:cxn ang="0">
                  <a:pos x="141" y="14"/>
                </a:cxn>
                <a:cxn ang="0">
                  <a:pos x="141" y="14"/>
                </a:cxn>
                <a:cxn ang="0">
                  <a:pos x="137" y="43"/>
                </a:cxn>
                <a:cxn ang="0">
                  <a:pos x="130" y="70"/>
                </a:cxn>
                <a:cxn ang="0">
                  <a:pos x="123" y="96"/>
                </a:cxn>
                <a:cxn ang="0">
                  <a:pos x="116" y="121"/>
                </a:cxn>
                <a:cxn ang="0">
                  <a:pos x="116" y="121"/>
                </a:cxn>
                <a:cxn ang="0">
                  <a:pos x="88" y="112"/>
                </a:cxn>
                <a:cxn ang="0">
                  <a:pos x="74" y="110"/>
                </a:cxn>
                <a:cxn ang="0">
                  <a:pos x="59" y="108"/>
                </a:cxn>
                <a:cxn ang="0">
                  <a:pos x="45" y="107"/>
                </a:cxn>
                <a:cxn ang="0">
                  <a:pos x="30" y="108"/>
                </a:cxn>
                <a:cxn ang="0">
                  <a:pos x="14" y="110"/>
                </a:cxn>
                <a:cxn ang="0">
                  <a:pos x="0" y="114"/>
                </a:cxn>
                <a:cxn ang="0">
                  <a:pos x="0" y="114"/>
                </a:cxn>
                <a:cxn ang="0">
                  <a:pos x="14" y="65"/>
                </a:cxn>
                <a:cxn ang="0">
                  <a:pos x="27" y="14"/>
                </a:cxn>
                <a:cxn ang="0">
                  <a:pos x="27" y="14"/>
                </a:cxn>
                <a:cxn ang="0">
                  <a:pos x="39" y="7"/>
                </a:cxn>
                <a:cxn ang="0">
                  <a:pos x="52" y="3"/>
                </a:cxn>
                <a:cxn ang="0">
                  <a:pos x="67" y="0"/>
                </a:cxn>
                <a:cxn ang="0">
                  <a:pos x="83" y="0"/>
                </a:cxn>
                <a:cxn ang="0">
                  <a:pos x="99" y="1"/>
                </a:cxn>
                <a:cxn ang="0">
                  <a:pos x="114" y="5"/>
                </a:cxn>
                <a:cxn ang="0">
                  <a:pos x="128" y="9"/>
                </a:cxn>
                <a:cxn ang="0">
                  <a:pos x="141" y="14"/>
                </a:cxn>
                <a:cxn ang="0">
                  <a:pos x="141" y="14"/>
                </a:cxn>
              </a:cxnLst>
              <a:rect l="0" t="0" r="r" b="b"/>
              <a:pathLst>
                <a:path w="141" h="121">
                  <a:moveTo>
                    <a:pt x="141" y="14"/>
                  </a:moveTo>
                  <a:lnTo>
                    <a:pt x="141" y="14"/>
                  </a:lnTo>
                  <a:lnTo>
                    <a:pt x="137" y="43"/>
                  </a:lnTo>
                  <a:lnTo>
                    <a:pt x="130" y="70"/>
                  </a:lnTo>
                  <a:lnTo>
                    <a:pt x="123" y="96"/>
                  </a:lnTo>
                  <a:lnTo>
                    <a:pt x="116" y="121"/>
                  </a:lnTo>
                  <a:lnTo>
                    <a:pt x="116" y="121"/>
                  </a:lnTo>
                  <a:lnTo>
                    <a:pt x="88" y="112"/>
                  </a:lnTo>
                  <a:lnTo>
                    <a:pt x="74" y="110"/>
                  </a:lnTo>
                  <a:lnTo>
                    <a:pt x="59" y="108"/>
                  </a:lnTo>
                  <a:lnTo>
                    <a:pt x="45" y="107"/>
                  </a:lnTo>
                  <a:lnTo>
                    <a:pt x="30" y="108"/>
                  </a:lnTo>
                  <a:lnTo>
                    <a:pt x="14" y="110"/>
                  </a:lnTo>
                  <a:lnTo>
                    <a:pt x="0" y="114"/>
                  </a:lnTo>
                  <a:lnTo>
                    <a:pt x="0" y="114"/>
                  </a:lnTo>
                  <a:lnTo>
                    <a:pt x="14" y="65"/>
                  </a:lnTo>
                  <a:lnTo>
                    <a:pt x="27" y="14"/>
                  </a:lnTo>
                  <a:lnTo>
                    <a:pt x="27" y="14"/>
                  </a:lnTo>
                  <a:lnTo>
                    <a:pt x="39" y="7"/>
                  </a:lnTo>
                  <a:lnTo>
                    <a:pt x="52" y="3"/>
                  </a:lnTo>
                  <a:lnTo>
                    <a:pt x="67" y="0"/>
                  </a:lnTo>
                  <a:lnTo>
                    <a:pt x="83" y="0"/>
                  </a:lnTo>
                  <a:lnTo>
                    <a:pt x="99" y="1"/>
                  </a:lnTo>
                  <a:lnTo>
                    <a:pt x="114" y="5"/>
                  </a:lnTo>
                  <a:lnTo>
                    <a:pt x="128" y="9"/>
                  </a:lnTo>
                  <a:lnTo>
                    <a:pt x="141" y="14"/>
                  </a:lnTo>
                  <a:lnTo>
                    <a:pt x="141" y="1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63" name="Freeform 92"/>
            <p:cNvSpPr/>
            <p:nvPr/>
          </p:nvSpPr>
          <p:spPr bwMode="auto">
            <a:xfrm>
              <a:off x="4993727" y="2338896"/>
              <a:ext cx="149496" cy="124580"/>
            </a:xfrm>
            <a:custGeom>
              <a:avLst/>
              <a:gdLst/>
              <a:ahLst/>
              <a:cxnLst>
                <a:cxn ang="0">
                  <a:pos x="31" y="0"/>
                </a:cxn>
                <a:cxn ang="0">
                  <a:pos x="31" y="0"/>
                </a:cxn>
                <a:cxn ang="0">
                  <a:pos x="42" y="6"/>
                </a:cxn>
                <a:cxn ang="0">
                  <a:pos x="56" y="9"/>
                </a:cxn>
                <a:cxn ang="0">
                  <a:pos x="69" y="13"/>
                </a:cxn>
                <a:cxn ang="0">
                  <a:pos x="85" y="15"/>
                </a:cxn>
                <a:cxn ang="0">
                  <a:pos x="100" y="15"/>
                </a:cxn>
                <a:cxn ang="0">
                  <a:pos x="116" y="13"/>
                </a:cxn>
                <a:cxn ang="0">
                  <a:pos x="131" y="11"/>
                </a:cxn>
                <a:cxn ang="0">
                  <a:pos x="145" y="7"/>
                </a:cxn>
                <a:cxn ang="0">
                  <a:pos x="145" y="7"/>
                </a:cxn>
                <a:cxn ang="0">
                  <a:pos x="138" y="33"/>
                </a:cxn>
                <a:cxn ang="0">
                  <a:pos x="131" y="60"/>
                </a:cxn>
                <a:cxn ang="0">
                  <a:pos x="123" y="85"/>
                </a:cxn>
                <a:cxn ang="0">
                  <a:pos x="114" y="111"/>
                </a:cxn>
                <a:cxn ang="0">
                  <a:pos x="114" y="111"/>
                </a:cxn>
                <a:cxn ang="0">
                  <a:pos x="102" y="116"/>
                </a:cxn>
                <a:cxn ang="0">
                  <a:pos x="87" y="120"/>
                </a:cxn>
                <a:cxn ang="0">
                  <a:pos x="71" y="122"/>
                </a:cxn>
                <a:cxn ang="0">
                  <a:pos x="54" y="122"/>
                </a:cxn>
                <a:cxn ang="0">
                  <a:pos x="38" y="120"/>
                </a:cxn>
                <a:cxn ang="0">
                  <a:pos x="24" y="116"/>
                </a:cxn>
                <a:cxn ang="0">
                  <a:pos x="11" y="111"/>
                </a:cxn>
                <a:cxn ang="0">
                  <a:pos x="0" y="103"/>
                </a:cxn>
                <a:cxn ang="0">
                  <a:pos x="0" y="103"/>
                </a:cxn>
                <a:cxn ang="0">
                  <a:pos x="15" y="51"/>
                </a:cxn>
                <a:cxn ang="0">
                  <a:pos x="31" y="0"/>
                </a:cxn>
                <a:cxn ang="0">
                  <a:pos x="31" y="0"/>
                </a:cxn>
              </a:cxnLst>
              <a:rect l="0" t="0" r="r" b="b"/>
              <a:pathLst>
                <a:path w="145" h="122">
                  <a:moveTo>
                    <a:pt x="31" y="0"/>
                  </a:moveTo>
                  <a:lnTo>
                    <a:pt x="31" y="0"/>
                  </a:lnTo>
                  <a:lnTo>
                    <a:pt x="42" y="6"/>
                  </a:lnTo>
                  <a:lnTo>
                    <a:pt x="56" y="9"/>
                  </a:lnTo>
                  <a:lnTo>
                    <a:pt x="69" y="13"/>
                  </a:lnTo>
                  <a:lnTo>
                    <a:pt x="85" y="15"/>
                  </a:lnTo>
                  <a:lnTo>
                    <a:pt x="100" y="15"/>
                  </a:lnTo>
                  <a:lnTo>
                    <a:pt x="116" y="13"/>
                  </a:lnTo>
                  <a:lnTo>
                    <a:pt x="131" y="11"/>
                  </a:lnTo>
                  <a:lnTo>
                    <a:pt x="145" y="7"/>
                  </a:lnTo>
                  <a:lnTo>
                    <a:pt x="145" y="7"/>
                  </a:lnTo>
                  <a:lnTo>
                    <a:pt x="138" y="33"/>
                  </a:lnTo>
                  <a:lnTo>
                    <a:pt x="131" y="60"/>
                  </a:lnTo>
                  <a:lnTo>
                    <a:pt x="123" y="85"/>
                  </a:lnTo>
                  <a:lnTo>
                    <a:pt x="114" y="111"/>
                  </a:lnTo>
                  <a:lnTo>
                    <a:pt x="114" y="111"/>
                  </a:lnTo>
                  <a:lnTo>
                    <a:pt x="102" y="116"/>
                  </a:lnTo>
                  <a:lnTo>
                    <a:pt x="87" y="120"/>
                  </a:lnTo>
                  <a:lnTo>
                    <a:pt x="71" y="122"/>
                  </a:lnTo>
                  <a:lnTo>
                    <a:pt x="54" y="122"/>
                  </a:lnTo>
                  <a:lnTo>
                    <a:pt x="38" y="120"/>
                  </a:lnTo>
                  <a:lnTo>
                    <a:pt x="24" y="116"/>
                  </a:lnTo>
                  <a:lnTo>
                    <a:pt x="11" y="111"/>
                  </a:lnTo>
                  <a:lnTo>
                    <a:pt x="0" y="103"/>
                  </a:lnTo>
                  <a:lnTo>
                    <a:pt x="0" y="103"/>
                  </a:lnTo>
                  <a:lnTo>
                    <a:pt x="15" y="51"/>
                  </a:lnTo>
                  <a:lnTo>
                    <a:pt x="31" y="0"/>
                  </a:lnTo>
                  <a:lnTo>
                    <a:pt x="31"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64" name="Freeform 93"/>
            <p:cNvSpPr/>
            <p:nvPr/>
          </p:nvSpPr>
          <p:spPr bwMode="auto">
            <a:xfrm>
              <a:off x="4821392" y="2432330"/>
              <a:ext cx="147420" cy="128733"/>
            </a:xfrm>
            <a:custGeom>
              <a:avLst/>
              <a:gdLst/>
              <a:ahLst/>
              <a:cxnLst>
                <a:cxn ang="0">
                  <a:pos x="141" y="16"/>
                </a:cxn>
                <a:cxn ang="0">
                  <a:pos x="141" y="16"/>
                </a:cxn>
                <a:cxn ang="0">
                  <a:pos x="136" y="43"/>
                </a:cxn>
                <a:cxn ang="0">
                  <a:pos x="129" y="69"/>
                </a:cxn>
                <a:cxn ang="0">
                  <a:pos x="122" y="94"/>
                </a:cxn>
                <a:cxn ang="0">
                  <a:pos x="116" y="123"/>
                </a:cxn>
                <a:cxn ang="0">
                  <a:pos x="116" y="123"/>
                </a:cxn>
                <a:cxn ang="0">
                  <a:pos x="89" y="112"/>
                </a:cxn>
                <a:cxn ang="0">
                  <a:pos x="74" y="109"/>
                </a:cxn>
                <a:cxn ang="0">
                  <a:pos x="60" y="107"/>
                </a:cxn>
                <a:cxn ang="0">
                  <a:pos x="45" y="105"/>
                </a:cxn>
                <a:cxn ang="0">
                  <a:pos x="29" y="107"/>
                </a:cxn>
                <a:cxn ang="0">
                  <a:pos x="15" y="109"/>
                </a:cxn>
                <a:cxn ang="0">
                  <a:pos x="0" y="116"/>
                </a:cxn>
                <a:cxn ang="0">
                  <a:pos x="0" y="116"/>
                </a:cxn>
                <a:cxn ang="0">
                  <a:pos x="6" y="87"/>
                </a:cxn>
                <a:cxn ang="0">
                  <a:pos x="13" y="61"/>
                </a:cxn>
                <a:cxn ang="0">
                  <a:pos x="27" y="12"/>
                </a:cxn>
                <a:cxn ang="0">
                  <a:pos x="27" y="12"/>
                </a:cxn>
                <a:cxn ang="0">
                  <a:pos x="40" y="5"/>
                </a:cxn>
                <a:cxn ang="0">
                  <a:pos x="54" y="2"/>
                </a:cxn>
                <a:cxn ang="0">
                  <a:pos x="69" y="0"/>
                </a:cxn>
                <a:cxn ang="0">
                  <a:pos x="85" y="0"/>
                </a:cxn>
                <a:cxn ang="0">
                  <a:pos x="102" y="2"/>
                </a:cxn>
                <a:cxn ang="0">
                  <a:pos x="118" y="5"/>
                </a:cxn>
                <a:cxn ang="0">
                  <a:pos x="131" y="11"/>
                </a:cxn>
                <a:cxn ang="0">
                  <a:pos x="141" y="16"/>
                </a:cxn>
                <a:cxn ang="0">
                  <a:pos x="141" y="16"/>
                </a:cxn>
              </a:cxnLst>
              <a:rect l="0" t="0" r="r" b="b"/>
              <a:pathLst>
                <a:path w="141" h="123">
                  <a:moveTo>
                    <a:pt x="141" y="16"/>
                  </a:moveTo>
                  <a:lnTo>
                    <a:pt x="141" y="16"/>
                  </a:lnTo>
                  <a:lnTo>
                    <a:pt x="136" y="43"/>
                  </a:lnTo>
                  <a:lnTo>
                    <a:pt x="129" y="69"/>
                  </a:lnTo>
                  <a:lnTo>
                    <a:pt x="122" y="94"/>
                  </a:lnTo>
                  <a:lnTo>
                    <a:pt x="116" y="123"/>
                  </a:lnTo>
                  <a:lnTo>
                    <a:pt x="116" y="123"/>
                  </a:lnTo>
                  <a:lnTo>
                    <a:pt x="89" y="112"/>
                  </a:lnTo>
                  <a:lnTo>
                    <a:pt x="74" y="109"/>
                  </a:lnTo>
                  <a:lnTo>
                    <a:pt x="60" y="107"/>
                  </a:lnTo>
                  <a:lnTo>
                    <a:pt x="45" y="105"/>
                  </a:lnTo>
                  <a:lnTo>
                    <a:pt x="29" y="107"/>
                  </a:lnTo>
                  <a:lnTo>
                    <a:pt x="15" y="109"/>
                  </a:lnTo>
                  <a:lnTo>
                    <a:pt x="0" y="116"/>
                  </a:lnTo>
                  <a:lnTo>
                    <a:pt x="0" y="116"/>
                  </a:lnTo>
                  <a:lnTo>
                    <a:pt x="6" y="87"/>
                  </a:lnTo>
                  <a:lnTo>
                    <a:pt x="13" y="61"/>
                  </a:lnTo>
                  <a:lnTo>
                    <a:pt x="27" y="12"/>
                  </a:lnTo>
                  <a:lnTo>
                    <a:pt x="27" y="12"/>
                  </a:lnTo>
                  <a:lnTo>
                    <a:pt x="40" y="5"/>
                  </a:lnTo>
                  <a:lnTo>
                    <a:pt x="54" y="2"/>
                  </a:lnTo>
                  <a:lnTo>
                    <a:pt x="69" y="0"/>
                  </a:lnTo>
                  <a:lnTo>
                    <a:pt x="85" y="0"/>
                  </a:lnTo>
                  <a:lnTo>
                    <a:pt x="102" y="2"/>
                  </a:lnTo>
                  <a:lnTo>
                    <a:pt x="118" y="5"/>
                  </a:lnTo>
                  <a:lnTo>
                    <a:pt x="131" y="11"/>
                  </a:lnTo>
                  <a:lnTo>
                    <a:pt x="141" y="16"/>
                  </a:lnTo>
                  <a:lnTo>
                    <a:pt x="141" y="16"/>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65" name="Freeform 94"/>
            <p:cNvSpPr/>
            <p:nvPr/>
          </p:nvSpPr>
          <p:spPr bwMode="auto">
            <a:xfrm>
              <a:off x="4956353" y="2463476"/>
              <a:ext cx="151573" cy="130810"/>
            </a:xfrm>
            <a:custGeom>
              <a:avLst/>
              <a:gdLst/>
              <a:ahLst/>
              <a:cxnLst>
                <a:cxn ang="0">
                  <a:pos x="30" y="0"/>
                </a:cxn>
                <a:cxn ang="0">
                  <a:pos x="30" y="0"/>
                </a:cxn>
                <a:cxn ang="0">
                  <a:pos x="41" y="7"/>
                </a:cxn>
                <a:cxn ang="0">
                  <a:pos x="56" y="12"/>
                </a:cxn>
                <a:cxn ang="0">
                  <a:pos x="70" y="16"/>
                </a:cxn>
                <a:cxn ang="0">
                  <a:pos x="85" y="16"/>
                </a:cxn>
                <a:cxn ang="0">
                  <a:pos x="99" y="16"/>
                </a:cxn>
                <a:cxn ang="0">
                  <a:pos x="116" y="16"/>
                </a:cxn>
                <a:cxn ang="0">
                  <a:pos x="130" y="12"/>
                </a:cxn>
                <a:cxn ang="0">
                  <a:pos x="145" y="7"/>
                </a:cxn>
                <a:cxn ang="0">
                  <a:pos x="145" y="7"/>
                </a:cxn>
                <a:cxn ang="0">
                  <a:pos x="130" y="59"/>
                </a:cxn>
                <a:cxn ang="0">
                  <a:pos x="114" y="110"/>
                </a:cxn>
                <a:cxn ang="0">
                  <a:pos x="114" y="110"/>
                </a:cxn>
                <a:cxn ang="0">
                  <a:pos x="101" y="117"/>
                </a:cxn>
                <a:cxn ang="0">
                  <a:pos x="88" y="121"/>
                </a:cxn>
                <a:cxn ang="0">
                  <a:pos x="72" y="125"/>
                </a:cxn>
                <a:cxn ang="0">
                  <a:pos x="56" y="125"/>
                </a:cxn>
                <a:cxn ang="0">
                  <a:pos x="39" y="123"/>
                </a:cxn>
                <a:cxn ang="0">
                  <a:pos x="25" y="119"/>
                </a:cxn>
                <a:cxn ang="0">
                  <a:pos x="10" y="114"/>
                </a:cxn>
                <a:cxn ang="0">
                  <a:pos x="0" y="107"/>
                </a:cxn>
                <a:cxn ang="0">
                  <a:pos x="0" y="107"/>
                </a:cxn>
                <a:cxn ang="0">
                  <a:pos x="5" y="79"/>
                </a:cxn>
                <a:cxn ang="0">
                  <a:pos x="12" y="52"/>
                </a:cxn>
                <a:cxn ang="0">
                  <a:pos x="21" y="25"/>
                </a:cxn>
                <a:cxn ang="0">
                  <a:pos x="30" y="0"/>
                </a:cxn>
                <a:cxn ang="0">
                  <a:pos x="30" y="0"/>
                </a:cxn>
              </a:cxnLst>
              <a:rect l="0" t="0" r="r" b="b"/>
              <a:pathLst>
                <a:path w="145" h="125">
                  <a:moveTo>
                    <a:pt x="30" y="0"/>
                  </a:moveTo>
                  <a:lnTo>
                    <a:pt x="30" y="0"/>
                  </a:lnTo>
                  <a:lnTo>
                    <a:pt x="41" y="7"/>
                  </a:lnTo>
                  <a:lnTo>
                    <a:pt x="56" y="12"/>
                  </a:lnTo>
                  <a:lnTo>
                    <a:pt x="70" y="16"/>
                  </a:lnTo>
                  <a:lnTo>
                    <a:pt x="85" y="16"/>
                  </a:lnTo>
                  <a:lnTo>
                    <a:pt x="99" y="16"/>
                  </a:lnTo>
                  <a:lnTo>
                    <a:pt x="116" y="16"/>
                  </a:lnTo>
                  <a:lnTo>
                    <a:pt x="130" y="12"/>
                  </a:lnTo>
                  <a:lnTo>
                    <a:pt x="145" y="7"/>
                  </a:lnTo>
                  <a:lnTo>
                    <a:pt x="145" y="7"/>
                  </a:lnTo>
                  <a:lnTo>
                    <a:pt x="130" y="59"/>
                  </a:lnTo>
                  <a:lnTo>
                    <a:pt x="114" y="110"/>
                  </a:lnTo>
                  <a:lnTo>
                    <a:pt x="114" y="110"/>
                  </a:lnTo>
                  <a:lnTo>
                    <a:pt x="101" y="117"/>
                  </a:lnTo>
                  <a:lnTo>
                    <a:pt x="88" y="121"/>
                  </a:lnTo>
                  <a:lnTo>
                    <a:pt x="72" y="125"/>
                  </a:lnTo>
                  <a:lnTo>
                    <a:pt x="56" y="125"/>
                  </a:lnTo>
                  <a:lnTo>
                    <a:pt x="39" y="123"/>
                  </a:lnTo>
                  <a:lnTo>
                    <a:pt x="25" y="119"/>
                  </a:lnTo>
                  <a:lnTo>
                    <a:pt x="10" y="114"/>
                  </a:lnTo>
                  <a:lnTo>
                    <a:pt x="0" y="107"/>
                  </a:lnTo>
                  <a:lnTo>
                    <a:pt x="0" y="107"/>
                  </a:lnTo>
                  <a:lnTo>
                    <a:pt x="5" y="79"/>
                  </a:lnTo>
                  <a:lnTo>
                    <a:pt x="12" y="52"/>
                  </a:lnTo>
                  <a:lnTo>
                    <a:pt x="21" y="25"/>
                  </a:lnTo>
                  <a:lnTo>
                    <a:pt x="30" y="0"/>
                  </a:lnTo>
                  <a:lnTo>
                    <a:pt x="30"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66" name="Freeform 95"/>
          <p:cNvSpPr>
            <a:spLocks noEditPoints="1"/>
          </p:cNvSpPr>
          <p:nvPr/>
        </p:nvSpPr>
        <p:spPr bwMode="auto">
          <a:xfrm>
            <a:off x="818515" y="2566035"/>
            <a:ext cx="492125" cy="434975"/>
          </a:xfrm>
          <a:custGeom>
            <a:avLst/>
            <a:gdLst/>
            <a:ahLst/>
            <a:cxnLst>
              <a:cxn ang="0">
                <a:pos x="296" y="7"/>
              </a:cxn>
              <a:cxn ang="0">
                <a:pos x="285" y="5"/>
              </a:cxn>
              <a:cxn ang="0">
                <a:pos x="279" y="11"/>
              </a:cxn>
              <a:cxn ang="0">
                <a:pos x="276" y="16"/>
              </a:cxn>
              <a:cxn ang="0">
                <a:pos x="196" y="94"/>
              </a:cxn>
              <a:cxn ang="0">
                <a:pos x="192" y="112"/>
              </a:cxn>
              <a:cxn ang="0">
                <a:pos x="200" y="121"/>
              </a:cxn>
              <a:cxn ang="0">
                <a:pos x="129" y="83"/>
              </a:cxn>
              <a:cxn ang="0">
                <a:pos x="131" y="58"/>
              </a:cxn>
              <a:cxn ang="0">
                <a:pos x="124" y="33"/>
              </a:cxn>
              <a:cxn ang="0">
                <a:pos x="113" y="18"/>
              </a:cxn>
              <a:cxn ang="0">
                <a:pos x="91" y="4"/>
              </a:cxn>
              <a:cxn ang="0">
                <a:pos x="66" y="0"/>
              </a:cxn>
              <a:cxn ang="0">
                <a:pos x="86" y="40"/>
              </a:cxn>
              <a:cxn ang="0">
                <a:pos x="2" y="49"/>
              </a:cxn>
              <a:cxn ang="0">
                <a:pos x="0" y="65"/>
              </a:cxn>
              <a:cxn ang="0">
                <a:pos x="4" y="91"/>
              </a:cxn>
              <a:cxn ang="0">
                <a:pos x="18" y="112"/>
              </a:cxn>
              <a:cxn ang="0">
                <a:pos x="35" y="123"/>
              </a:cxn>
              <a:cxn ang="0">
                <a:pos x="60" y="131"/>
              </a:cxn>
              <a:cxn ang="0">
                <a:pos x="86" y="129"/>
              </a:cxn>
              <a:cxn ang="0">
                <a:pos x="89" y="234"/>
              </a:cxn>
              <a:cxn ang="0">
                <a:pos x="47" y="281"/>
              </a:cxn>
              <a:cxn ang="0">
                <a:pos x="104" y="248"/>
              </a:cxn>
              <a:cxn ang="0">
                <a:pos x="240" y="281"/>
              </a:cxn>
              <a:cxn ang="0">
                <a:pos x="250" y="288"/>
              </a:cxn>
              <a:cxn ang="0">
                <a:pos x="261" y="290"/>
              </a:cxn>
              <a:cxn ang="0">
                <a:pos x="278" y="285"/>
              </a:cxn>
              <a:cxn ang="0">
                <a:pos x="287" y="277"/>
              </a:cxn>
              <a:cxn ang="0">
                <a:pos x="292" y="259"/>
              </a:cxn>
              <a:cxn ang="0">
                <a:pos x="287" y="243"/>
              </a:cxn>
              <a:cxn ang="0">
                <a:pos x="212" y="134"/>
              </a:cxn>
              <a:cxn ang="0">
                <a:pos x="229" y="136"/>
              </a:cxn>
              <a:cxn ang="0">
                <a:pos x="314" y="60"/>
              </a:cxn>
              <a:cxn ang="0">
                <a:pos x="316" y="56"/>
              </a:cxn>
              <a:cxn ang="0">
                <a:pos x="321" y="53"/>
              </a:cxn>
              <a:cxn ang="0">
                <a:pos x="328" y="47"/>
              </a:cxn>
              <a:cxn ang="0">
                <a:pos x="325" y="36"/>
              </a:cxn>
              <a:cxn ang="0">
                <a:pos x="263" y="252"/>
              </a:cxn>
              <a:cxn ang="0">
                <a:pos x="276" y="259"/>
              </a:cxn>
              <a:cxn ang="0">
                <a:pos x="276" y="268"/>
              </a:cxn>
              <a:cxn ang="0">
                <a:pos x="263" y="276"/>
              </a:cxn>
              <a:cxn ang="0">
                <a:pos x="256" y="272"/>
              </a:cxn>
              <a:cxn ang="0">
                <a:pos x="252" y="265"/>
              </a:cxn>
              <a:cxn ang="0">
                <a:pos x="260" y="254"/>
              </a:cxn>
              <a:cxn ang="0">
                <a:pos x="221" y="98"/>
              </a:cxn>
              <a:cxn ang="0">
                <a:pos x="278" y="42"/>
              </a:cxn>
              <a:cxn ang="0">
                <a:pos x="234" y="111"/>
              </a:cxn>
              <a:cxn ang="0">
                <a:pos x="240" y="116"/>
              </a:cxn>
            </a:cxnLst>
            <a:rect l="0" t="0" r="r" b="b"/>
            <a:pathLst>
              <a:path w="328" h="290">
                <a:moveTo>
                  <a:pt x="325" y="36"/>
                </a:moveTo>
                <a:lnTo>
                  <a:pt x="296" y="7"/>
                </a:lnTo>
                <a:lnTo>
                  <a:pt x="296" y="7"/>
                </a:lnTo>
                <a:lnTo>
                  <a:pt x="292" y="5"/>
                </a:lnTo>
                <a:lnTo>
                  <a:pt x="289" y="4"/>
                </a:lnTo>
                <a:lnTo>
                  <a:pt x="285" y="5"/>
                </a:lnTo>
                <a:lnTo>
                  <a:pt x="281" y="7"/>
                </a:lnTo>
                <a:lnTo>
                  <a:pt x="281" y="7"/>
                </a:lnTo>
                <a:lnTo>
                  <a:pt x="279" y="11"/>
                </a:lnTo>
                <a:lnTo>
                  <a:pt x="279" y="16"/>
                </a:lnTo>
                <a:lnTo>
                  <a:pt x="279" y="16"/>
                </a:lnTo>
                <a:lnTo>
                  <a:pt x="276" y="16"/>
                </a:lnTo>
                <a:lnTo>
                  <a:pt x="272" y="18"/>
                </a:lnTo>
                <a:lnTo>
                  <a:pt x="272" y="18"/>
                </a:lnTo>
                <a:lnTo>
                  <a:pt x="196" y="94"/>
                </a:lnTo>
                <a:lnTo>
                  <a:pt x="196" y="94"/>
                </a:lnTo>
                <a:lnTo>
                  <a:pt x="196" y="103"/>
                </a:lnTo>
                <a:lnTo>
                  <a:pt x="192" y="112"/>
                </a:lnTo>
                <a:lnTo>
                  <a:pt x="200" y="121"/>
                </a:lnTo>
                <a:lnTo>
                  <a:pt x="200" y="121"/>
                </a:lnTo>
                <a:lnTo>
                  <a:pt x="200" y="121"/>
                </a:lnTo>
                <a:lnTo>
                  <a:pt x="183" y="138"/>
                </a:lnTo>
                <a:lnTo>
                  <a:pt x="129" y="83"/>
                </a:lnTo>
                <a:lnTo>
                  <a:pt x="129" y="83"/>
                </a:lnTo>
                <a:lnTo>
                  <a:pt x="131" y="74"/>
                </a:lnTo>
                <a:lnTo>
                  <a:pt x="131" y="67"/>
                </a:lnTo>
                <a:lnTo>
                  <a:pt x="131" y="58"/>
                </a:lnTo>
                <a:lnTo>
                  <a:pt x="129" y="49"/>
                </a:lnTo>
                <a:lnTo>
                  <a:pt x="127" y="42"/>
                </a:lnTo>
                <a:lnTo>
                  <a:pt x="124" y="33"/>
                </a:lnTo>
                <a:lnTo>
                  <a:pt x="118" y="25"/>
                </a:lnTo>
                <a:lnTo>
                  <a:pt x="113" y="18"/>
                </a:lnTo>
                <a:lnTo>
                  <a:pt x="113" y="18"/>
                </a:lnTo>
                <a:lnTo>
                  <a:pt x="105" y="13"/>
                </a:lnTo>
                <a:lnTo>
                  <a:pt x="98" y="9"/>
                </a:lnTo>
                <a:lnTo>
                  <a:pt x="91" y="4"/>
                </a:lnTo>
                <a:lnTo>
                  <a:pt x="82" y="2"/>
                </a:lnTo>
                <a:lnTo>
                  <a:pt x="73" y="0"/>
                </a:lnTo>
                <a:lnTo>
                  <a:pt x="66" y="0"/>
                </a:lnTo>
                <a:lnTo>
                  <a:pt x="57" y="0"/>
                </a:lnTo>
                <a:lnTo>
                  <a:pt x="47" y="2"/>
                </a:lnTo>
                <a:lnTo>
                  <a:pt x="86" y="40"/>
                </a:lnTo>
                <a:lnTo>
                  <a:pt x="76" y="76"/>
                </a:lnTo>
                <a:lnTo>
                  <a:pt x="38" y="85"/>
                </a:lnTo>
                <a:lnTo>
                  <a:pt x="2" y="49"/>
                </a:lnTo>
                <a:lnTo>
                  <a:pt x="2" y="49"/>
                </a:lnTo>
                <a:lnTo>
                  <a:pt x="0" y="56"/>
                </a:lnTo>
                <a:lnTo>
                  <a:pt x="0" y="65"/>
                </a:lnTo>
                <a:lnTo>
                  <a:pt x="0" y="74"/>
                </a:lnTo>
                <a:lnTo>
                  <a:pt x="2" y="82"/>
                </a:lnTo>
                <a:lnTo>
                  <a:pt x="4" y="91"/>
                </a:lnTo>
                <a:lnTo>
                  <a:pt x="8" y="98"/>
                </a:lnTo>
                <a:lnTo>
                  <a:pt x="13" y="105"/>
                </a:lnTo>
                <a:lnTo>
                  <a:pt x="18" y="112"/>
                </a:lnTo>
                <a:lnTo>
                  <a:pt x="18" y="112"/>
                </a:lnTo>
                <a:lnTo>
                  <a:pt x="26" y="118"/>
                </a:lnTo>
                <a:lnTo>
                  <a:pt x="35" y="123"/>
                </a:lnTo>
                <a:lnTo>
                  <a:pt x="42" y="127"/>
                </a:lnTo>
                <a:lnTo>
                  <a:pt x="51" y="129"/>
                </a:lnTo>
                <a:lnTo>
                  <a:pt x="60" y="131"/>
                </a:lnTo>
                <a:lnTo>
                  <a:pt x="69" y="131"/>
                </a:lnTo>
                <a:lnTo>
                  <a:pt x="76" y="131"/>
                </a:lnTo>
                <a:lnTo>
                  <a:pt x="86" y="129"/>
                </a:lnTo>
                <a:lnTo>
                  <a:pt x="86" y="129"/>
                </a:lnTo>
                <a:lnTo>
                  <a:pt x="140" y="181"/>
                </a:lnTo>
                <a:lnTo>
                  <a:pt x="89" y="234"/>
                </a:lnTo>
                <a:lnTo>
                  <a:pt x="86" y="230"/>
                </a:lnTo>
                <a:lnTo>
                  <a:pt x="71" y="243"/>
                </a:lnTo>
                <a:lnTo>
                  <a:pt x="47" y="281"/>
                </a:lnTo>
                <a:lnTo>
                  <a:pt x="53" y="286"/>
                </a:lnTo>
                <a:lnTo>
                  <a:pt x="91" y="263"/>
                </a:lnTo>
                <a:lnTo>
                  <a:pt x="104" y="248"/>
                </a:lnTo>
                <a:lnTo>
                  <a:pt x="100" y="245"/>
                </a:lnTo>
                <a:lnTo>
                  <a:pt x="153" y="194"/>
                </a:lnTo>
                <a:lnTo>
                  <a:pt x="240" y="281"/>
                </a:lnTo>
                <a:lnTo>
                  <a:pt x="240" y="281"/>
                </a:lnTo>
                <a:lnTo>
                  <a:pt x="245" y="285"/>
                </a:lnTo>
                <a:lnTo>
                  <a:pt x="250" y="288"/>
                </a:lnTo>
                <a:lnTo>
                  <a:pt x="256" y="290"/>
                </a:lnTo>
                <a:lnTo>
                  <a:pt x="261" y="290"/>
                </a:lnTo>
                <a:lnTo>
                  <a:pt x="261" y="290"/>
                </a:lnTo>
                <a:lnTo>
                  <a:pt x="267" y="290"/>
                </a:lnTo>
                <a:lnTo>
                  <a:pt x="272" y="288"/>
                </a:lnTo>
                <a:lnTo>
                  <a:pt x="278" y="285"/>
                </a:lnTo>
                <a:lnTo>
                  <a:pt x="283" y="281"/>
                </a:lnTo>
                <a:lnTo>
                  <a:pt x="283" y="281"/>
                </a:lnTo>
                <a:lnTo>
                  <a:pt x="287" y="277"/>
                </a:lnTo>
                <a:lnTo>
                  <a:pt x="290" y="272"/>
                </a:lnTo>
                <a:lnTo>
                  <a:pt x="292" y="265"/>
                </a:lnTo>
                <a:lnTo>
                  <a:pt x="292" y="259"/>
                </a:lnTo>
                <a:lnTo>
                  <a:pt x="292" y="254"/>
                </a:lnTo>
                <a:lnTo>
                  <a:pt x="290" y="248"/>
                </a:lnTo>
                <a:lnTo>
                  <a:pt x="287" y="243"/>
                </a:lnTo>
                <a:lnTo>
                  <a:pt x="283" y="237"/>
                </a:lnTo>
                <a:lnTo>
                  <a:pt x="196" y="150"/>
                </a:lnTo>
                <a:lnTo>
                  <a:pt x="212" y="134"/>
                </a:lnTo>
                <a:lnTo>
                  <a:pt x="220" y="141"/>
                </a:lnTo>
                <a:lnTo>
                  <a:pt x="220" y="141"/>
                </a:lnTo>
                <a:lnTo>
                  <a:pt x="229" y="136"/>
                </a:lnTo>
                <a:lnTo>
                  <a:pt x="240" y="136"/>
                </a:lnTo>
                <a:lnTo>
                  <a:pt x="314" y="62"/>
                </a:lnTo>
                <a:lnTo>
                  <a:pt x="314" y="60"/>
                </a:lnTo>
                <a:lnTo>
                  <a:pt x="314" y="60"/>
                </a:lnTo>
                <a:lnTo>
                  <a:pt x="314" y="60"/>
                </a:lnTo>
                <a:lnTo>
                  <a:pt x="316" y="56"/>
                </a:lnTo>
                <a:lnTo>
                  <a:pt x="318" y="54"/>
                </a:lnTo>
                <a:lnTo>
                  <a:pt x="318" y="54"/>
                </a:lnTo>
                <a:lnTo>
                  <a:pt x="321" y="53"/>
                </a:lnTo>
                <a:lnTo>
                  <a:pt x="325" y="51"/>
                </a:lnTo>
                <a:lnTo>
                  <a:pt x="325" y="51"/>
                </a:lnTo>
                <a:lnTo>
                  <a:pt x="328" y="47"/>
                </a:lnTo>
                <a:lnTo>
                  <a:pt x="328" y="44"/>
                </a:lnTo>
                <a:lnTo>
                  <a:pt x="328" y="40"/>
                </a:lnTo>
                <a:lnTo>
                  <a:pt x="325" y="36"/>
                </a:lnTo>
                <a:lnTo>
                  <a:pt x="325" y="36"/>
                </a:lnTo>
                <a:close/>
                <a:moveTo>
                  <a:pt x="263" y="252"/>
                </a:moveTo>
                <a:lnTo>
                  <a:pt x="263" y="252"/>
                </a:lnTo>
                <a:lnTo>
                  <a:pt x="269" y="254"/>
                </a:lnTo>
                <a:lnTo>
                  <a:pt x="272" y="256"/>
                </a:lnTo>
                <a:lnTo>
                  <a:pt x="276" y="259"/>
                </a:lnTo>
                <a:lnTo>
                  <a:pt x="276" y="265"/>
                </a:lnTo>
                <a:lnTo>
                  <a:pt x="276" y="265"/>
                </a:lnTo>
                <a:lnTo>
                  <a:pt x="276" y="268"/>
                </a:lnTo>
                <a:lnTo>
                  <a:pt x="272" y="272"/>
                </a:lnTo>
                <a:lnTo>
                  <a:pt x="269" y="276"/>
                </a:lnTo>
                <a:lnTo>
                  <a:pt x="263" y="276"/>
                </a:lnTo>
                <a:lnTo>
                  <a:pt x="263" y="276"/>
                </a:lnTo>
                <a:lnTo>
                  <a:pt x="260" y="276"/>
                </a:lnTo>
                <a:lnTo>
                  <a:pt x="256" y="272"/>
                </a:lnTo>
                <a:lnTo>
                  <a:pt x="252" y="268"/>
                </a:lnTo>
                <a:lnTo>
                  <a:pt x="252" y="265"/>
                </a:lnTo>
                <a:lnTo>
                  <a:pt x="252" y="265"/>
                </a:lnTo>
                <a:lnTo>
                  <a:pt x="252" y="259"/>
                </a:lnTo>
                <a:lnTo>
                  <a:pt x="256" y="256"/>
                </a:lnTo>
                <a:lnTo>
                  <a:pt x="260" y="254"/>
                </a:lnTo>
                <a:lnTo>
                  <a:pt x="263" y="252"/>
                </a:lnTo>
                <a:lnTo>
                  <a:pt x="263" y="252"/>
                </a:lnTo>
                <a:close/>
                <a:moveTo>
                  <a:pt x="221" y="98"/>
                </a:moveTo>
                <a:lnTo>
                  <a:pt x="216" y="92"/>
                </a:lnTo>
                <a:lnTo>
                  <a:pt x="272" y="36"/>
                </a:lnTo>
                <a:lnTo>
                  <a:pt x="278" y="42"/>
                </a:lnTo>
                <a:lnTo>
                  <a:pt x="221" y="98"/>
                </a:lnTo>
                <a:close/>
                <a:moveTo>
                  <a:pt x="240" y="116"/>
                </a:moveTo>
                <a:lnTo>
                  <a:pt x="234" y="111"/>
                </a:lnTo>
                <a:lnTo>
                  <a:pt x="290" y="54"/>
                </a:lnTo>
                <a:lnTo>
                  <a:pt x="296" y="60"/>
                </a:lnTo>
                <a:lnTo>
                  <a:pt x="240" y="116"/>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67" name="Group 77"/>
          <p:cNvGrpSpPr/>
          <p:nvPr/>
        </p:nvGrpSpPr>
        <p:grpSpPr>
          <a:xfrm>
            <a:off x="8159711" y="2520140"/>
            <a:ext cx="525763" cy="402584"/>
            <a:chOff x="5552261" y="1554043"/>
            <a:chExt cx="363359" cy="278229"/>
          </a:xfrm>
          <a:solidFill>
            <a:srgbClr val="304371"/>
          </a:solidFill>
        </p:grpSpPr>
        <p:sp>
          <p:nvSpPr>
            <p:cNvPr id="68" name="Freeform 96"/>
            <p:cNvSpPr/>
            <p:nvPr/>
          </p:nvSpPr>
          <p:spPr bwMode="auto">
            <a:xfrm>
              <a:off x="5552261" y="1715997"/>
              <a:ext cx="363359" cy="116275"/>
            </a:xfrm>
            <a:custGeom>
              <a:avLst/>
              <a:gdLst/>
              <a:ahLst/>
              <a:cxnLst>
                <a:cxn ang="0">
                  <a:pos x="211" y="31"/>
                </a:cxn>
                <a:cxn ang="0">
                  <a:pos x="140" y="31"/>
                </a:cxn>
                <a:cxn ang="0">
                  <a:pos x="140" y="0"/>
                </a:cxn>
                <a:cxn ang="0">
                  <a:pos x="0" y="0"/>
                </a:cxn>
                <a:cxn ang="0">
                  <a:pos x="0" y="96"/>
                </a:cxn>
                <a:cxn ang="0">
                  <a:pos x="0" y="96"/>
                </a:cxn>
                <a:cxn ang="0">
                  <a:pos x="2" y="102"/>
                </a:cxn>
                <a:cxn ang="0">
                  <a:pos x="4" y="107"/>
                </a:cxn>
                <a:cxn ang="0">
                  <a:pos x="9" y="111"/>
                </a:cxn>
                <a:cxn ang="0">
                  <a:pos x="17" y="112"/>
                </a:cxn>
                <a:cxn ang="0">
                  <a:pos x="334" y="112"/>
                </a:cxn>
                <a:cxn ang="0">
                  <a:pos x="334" y="112"/>
                </a:cxn>
                <a:cxn ang="0">
                  <a:pos x="341" y="111"/>
                </a:cxn>
                <a:cxn ang="0">
                  <a:pos x="347" y="107"/>
                </a:cxn>
                <a:cxn ang="0">
                  <a:pos x="350" y="102"/>
                </a:cxn>
                <a:cxn ang="0">
                  <a:pos x="350" y="96"/>
                </a:cxn>
                <a:cxn ang="0">
                  <a:pos x="350" y="0"/>
                </a:cxn>
                <a:cxn ang="0">
                  <a:pos x="211" y="0"/>
                </a:cxn>
                <a:cxn ang="0">
                  <a:pos x="211" y="31"/>
                </a:cxn>
              </a:cxnLst>
              <a:rect l="0" t="0" r="r" b="b"/>
              <a:pathLst>
                <a:path w="350" h="112">
                  <a:moveTo>
                    <a:pt x="211" y="31"/>
                  </a:moveTo>
                  <a:lnTo>
                    <a:pt x="140" y="31"/>
                  </a:lnTo>
                  <a:lnTo>
                    <a:pt x="140" y="0"/>
                  </a:lnTo>
                  <a:lnTo>
                    <a:pt x="0" y="0"/>
                  </a:lnTo>
                  <a:lnTo>
                    <a:pt x="0" y="96"/>
                  </a:lnTo>
                  <a:lnTo>
                    <a:pt x="0" y="96"/>
                  </a:lnTo>
                  <a:lnTo>
                    <a:pt x="2" y="102"/>
                  </a:lnTo>
                  <a:lnTo>
                    <a:pt x="4" y="107"/>
                  </a:lnTo>
                  <a:lnTo>
                    <a:pt x="9" y="111"/>
                  </a:lnTo>
                  <a:lnTo>
                    <a:pt x="17" y="112"/>
                  </a:lnTo>
                  <a:lnTo>
                    <a:pt x="334" y="112"/>
                  </a:lnTo>
                  <a:lnTo>
                    <a:pt x="334" y="112"/>
                  </a:lnTo>
                  <a:lnTo>
                    <a:pt x="341" y="111"/>
                  </a:lnTo>
                  <a:lnTo>
                    <a:pt x="347" y="107"/>
                  </a:lnTo>
                  <a:lnTo>
                    <a:pt x="350" y="102"/>
                  </a:lnTo>
                  <a:lnTo>
                    <a:pt x="350" y="96"/>
                  </a:lnTo>
                  <a:lnTo>
                    <a:pt x="350" y="0"/>
                  </a:lnTo>
                  <a:lnTo>
                    <a:pt x="211" y="0"/>
                  </a:lnTo>
                  <a:lnTo>
                    <a:pt x="211" y="31"/>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69" name="Freeform 97"/>
            <p:cNvSpPr>
              <a:spLocks noEditPoints="1"/>
            </p:cNvSpPr>
            <p:nvPr/>
          </p:nvSpPr>
          <p:spPr bwMode="auto">
            <a:xfrm>
              <a:off x="5552261" y="1554043"/>
              <a:ext cx="363359" cy="137038"/>
            </a:xfrm>
            <a:custGeom>
              <a:avLst/>
              <a:gdLst/>
              <a:ahLst/>
              <a:cxnLst>
                <a:cxn ang="0">
                  <a:pos x="334" y="42"/>
                </a:cxn>
                <a:cxn ang="0">
                  <a:pos x="225" y="42"/>
                </a:cxn>
                <a:cxn ang="0">
                  <a:pos x="225" y="42"/>
                </a:cxn>
                <a:cxn ang="0">
                  <a:pos x="225" y="5"/>
                </a:cxn>
                <a:cxn ang="0">
                  <a:pos x="225" y="5"/>
                </a:cxn>
                <a:cxn ang="0">
                  <a:pos x="225" y="2"/>
                </a:cxn>
                <a:cxn ang="0">
                  <a:pos x="223" y="0"/>
                </a:cxn>
                <a:cxn ang="0">
                  <a:pos x="222" y="0"/>
                </a:cxn>
                <a:cxn ang="0">
                  <a:pos x="120" y="0"/>
                </a:cxn>
                <a:cxn ang="0">
                  <a:pos x="120" y="0"/>
                </a:cxn>
                <a:cxn ang="0">
                  <a:pos x="118" y="2"/>
                </a:cxn>
                <a:cxn ang="0">
                  <a:pos x="116" y="4"/>
                </a:cxn>
                <a:cxn ang="0">
                  <a:pos x="115" y="5"/>
                </a:cxn>
                <a:cxn ang="0">
                  <a:pos x="115" y="5"/>
                </a:cxn>
                <a:cxn ang="0">
                  <a:pos x="115" y="42"/>
                </a:cxn>
                <a:cxn ang="0">
                  <a:pos x="17" y="42"/>
                </a:cxn>
                <a:cxn ang="0">
                  <a:pos x="17" y="42"/>
                </a:cxn>
                <a:cxn ang="0">
                  <a:pos x="9" y="42"/>
                </a:cxn>
                <a:cxn ang="0">
                  <a:pos x="4" y="45"/>
                </a:cxn>
                <a:cxn ang="0">
                  <a:pos x="2" y="51"/>
                </a:cxn>
                <a:cxn ang="0">
                  <a:pos x="0" y="58"/>
                </a:cxn>
                <a:cxn ang="0">
                  <a:pos x="0" y="130"/>
                </a:cxn>
                <a:cxn ang="0">
                  <a:pos x="350" y="130"/>
                </a:cxn>
                <a:cxn ang="0">
                  <a:pos x="350" y="58"/>
                </a:cxn>
                <a:cxn ang="0">
                  <a:pos x="350" y="58"/>
                </a:cxn>
                <a:cxn ang="0">
                  <a:pos x="350" y="51"/>
                </a:cxn>
                <a:cxn ang="0">
                  <a:pos x="347" y="45"/>
                </a:cxn>
                <a:cxn ang="0">
                  <a:pos x="341" y="42"/>
                </a:cxn>
                <a:cxn ang="0">
                  <a:pos x="334" y="42"/>
                </a:cxn>
                <a:cxn ang="0">
                  <a:pos x="334" y="42"/>
                </a:cxn>
                <a:cxn ang="0">
                  <a:pos x="133" y="42"/>
                </a:cxn>
                <a:cxn ang="0">
                  <a:pos x="133" y="13"/>
                </a:cxn>
                <a:cxn ang="0">
                  <a:pos x="209" y="13"/>
                </a:cxn>
                <a:cxn ang="0">
                  <a:pos x="209" y="42"/>
                </a:cxn>
                <a:cxn ang="0">
                  <a:pos x="133" y="42"/>
                </a:cxn>
              </a:cxnLst>
              <a:rect l="0" t="0" r="r" b="b"/>
              <a:pathLst>
                <a:path w="350" h="130">
                  <a:moveTo>
                    <a:pt x="334" y="42"/>
                  </a:moveTo>
                  <a:lnTo>
                    <a:pt x="225" y="42"/>
                  </a:lnTo>
                  <a:lnTo>
                    <a:pt x="225" y="42"/>
                  </a:lnTo>
                  <a:lnTo>
                    <a:pt x="225" y="5"/>
                  </a:lnTo>
                  <a:lnTo>
                    <a:pt x="225" y="5"/>
                  </a:lnTo>
                  <a:lnTo>
                    <a:pt x="225" y="2"/>
                  </a:lnTo>
                  <a:lnTo>
                    <a:pt x="223" y="0"/>
                  </a:lnTo>
                  <a:lnTo>
                    <a:pt x="222" y="0"/>
                  </a:lnTo>
                  <a:lnTo>
                    <a:pt x="120" y="0"/>
                  </a:lnTo>
                  <a:lnTo>
                    <a:pt x="120" y="0"/>
                  </a:lnTo>
                  <a:lnTo>
                    <a:pt x="118" y="2"/>
                  </a:lnTo>
                  <a:lnTo>
                    <a:pt x="116" y="4"/>
                  </a:lnTo>
                  <a:lnTo>
                    <a:pt x="115" y="5"/>
                  </a:lnTo>
                  <a:lnTo>
                    <a:pt x="115" y="5"/>
                  </a:lnTo>
                  <a:lnTo>
                    <a:pt x="115" y="42"/>
                  </a:lnTo>
                  <a:lnTo>
                    <a:pt x="17" y="42"/>
                  </a:lnTo>
                  <a:lnTo>
                    <a:pt x="17" y="42"/>
                  </a:lnTo>
                  <a:lnTo>
                    <a:pt x="9" y="42"/>
                  </a:lnTo>
                  <a:lnTo>
                    <a:pt x="4" y="45"/>
                  </a:lnTo>
                  <a:lnTo>
                    <a:pt x="2" y="51"/>
                  </a:lnTo>
                  <a:lnTo>
                    <a:pt x="0" y="58"/>
                  </a:lnTo>
                  <a:lnTo>
                    <a:pt x="0" y="130"/>
                  </a:lnTo>
                  <a:lnTo>
                    <a:pt x="350" y="130"/>
                  </a:lnTo>
                  <a:lnTo>
                    <a:pt x="350" y="58"/>
                  </a:lnTo>
                  <a:lnTo>
                    <a:pt x="350" y="58"/>
                  </a:lnTo>
                  <a:lnTo>
                    <a:pt x="350" y="51"/>
                  </a:lnTo>
                  <a:lnTo>
                    <a:pt x="347" y="45"/>
                  </a:lnTo>
                  <a:lnTo>
                    <a:pt x="341" y="42"/>
                  </a:lnTo>
                  <a:lnTo>
                    <a:pt x="334" y="42"/>
                  </a:lnTo>
                  <a:lnTo>
                    <a:pt x="334" y="42"/>
                  </a:lnTo>
                  <a:close/>
                  <a:moveTo>
                    <a:pt x="133" y="42"/>
                  </a:moveTo>
                  <a:lnTo>
                    <a:pt x="133" y="13"/>
                  </a:lnTo>
                  <a:lnTo>
                    <a:pt x="209" y="13"/>
                  </a:lnTo>
                  <a:lnTo>
                    <a:pt x="209" y="42"/>
                  </a:lnTo>
                  <a:lnTo>
                    <a:pt x="133" y="42"/>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0" name="Rectangle 98"/>
            <p:cNvSpPr>
              <a:spLocks noChangeArrowheads="1"/>
            </p:cNvSpPr>
            <p:nvPr/>
          </p:nvSpPr>
          <p:spPr bwMode="auto">
            <a:xfrm>
              <a:off x="5710062" y="1715997"/>
              <a:ext cx="45679" cy="18688"/>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71" name="Freeform 99"/>
          <p:cNvSpPr>
            <a:spLocks noEditPoints="1"/>
          </p:cNvSpPr>
          <p:nvPr/>
        </p:nvSpPr>
        <p:spPr bwMode="auto">
          <a:xfrm>
            <a:off x="7028815" y="2494915"/>
            <a:ext cx="293688" cy="469900"/>
          </a:xfrm>
          <a:custGeom>
            <a:avLst/>
            <a:gdLst/>
            <a:ahLst/>
            <a:cxnLst>
              <a:cxn ang="0">
                <a:pos x="98" y="0"/>
              </a:cxn>
              <a:cxn ang="0">
                <a:pos x="60" y="7"/>
              </a:cxn>
              <a:cxn ang="0">
                <a:pos x="29" y="27"/>
              </a:cxn>
              <a:cxn ang="0">
                <a:pos x="7" y="59"/>
              </a:cxn>
              <a:cxn ang="0">
                <a:pos x="0" y="98"/>
              </a:cxn>
              <a:cxn ang="0">
                <a:pos x="0" y="116"/>
              </a:cxn>
              <a:cxn ang="0">
                <a:pos x="9" y="154"/>
              </a:cxn>
              <a:cxn ang="0">
                <a:pos x="31" y="208"/>
              </a:cxn>
              <a:cxn ang="0">
                <a:pos x="67" y="270"/>
              </a:cxn>
              <a:cxn ang="0">
                <a:pos x="98" y="311"/>
              </a:cxn>
              <a:cxn ang="0">
                <a:pos x="112" y="291"/>
              </a:cxn>
              <a:cxn ang="0">
                <a:pos x="147" y="241"/>
              </a:cxn>
              <a:cxn ang="0">
                <a:pos x="180" y="172"/>
              </a:cxn>
              <a:cxn ang="0">
                <a:pos x="190" y="134"/>
              </a:cxn>
              <a:cxn ang="0">
                <a:pos x="196" y="98"/>
              </a:cxn>
              <a:cxn ang="0">
                <a:pos x="194" y="78"/>
              </a:cxn>
              <a:cxn ang="0">
                <a:pos x="178" y="41"/>
              </a:cxn>
              <a:cxn ang="0">
                <a:pos x="152" y="16"/>
              </a:cxn>
              <a:cxn ang="0">
                <a:pos x="118" y="1"/>
              </a:cxn>
              <a:cxn ang="0">
                <a:pos x="98" y="0"/>
              </a:cxn>
              <a:cxn ang="0">
                <a:pos x="98" y="157"/>
              </a:cxn>
              <a:cxn ang="0">
                <a:pos x="74" y="152"/>
              </a:cxn>
              <a:cxn ang="0">
                <a:pos x="54" y="139"/>
              </a:cxn>
              <a:cxn ang="0">
                <a:pos x="42" y="119"/>
              </a:cxn>
              <a:cxn ang="0">
                <a:pos x="38" y="98"/>
              </a:cxn>
              <a:cxn ang="0">
                <a:pos x="38" y="85"/>
              </a:cxn>
              <a:cxn ang="0">
                <a:pos x="47" y="63"/>
              </a:cxn>
              <a:cxn ang="0">
                <a:pos x="64" y="47"/>
              </a:cxn>
              <a:cxn ang="0">
                <a:pos x="85" y="38"/>
              </a:cxn>
              <a:cxn ang="0">
                <a:pos x="98" y="36"/>
              </a:cxn>
              <a:cxn ang="0">
                <a:pos x="122" y="41"/>
              </a:cxn>
              <a:cxn ang="0">
                <a:pos x="140" y="54"/>
              </a:cxn>
              <a:cxn ang="0">
                <a:pos x="152" y="74"/>
              </a:cxn>
              <a:cxn ang="0">
                <a:pos x="158" y="98"/>
              </a:cxn>
              <a:cxn ang="0">
                <a:pos x="156" y="108"/>
              </a:cxn>
              <a:cxn ang="0">
                <a:pos x="147" y="130"/>
              </a:cxn>
              <a:cxn ang="0">
                <a:pos x="131" y="146"/>
              </a:cxn>
              <a:cxn ang="0">
                <a:pos x="109" y="156"/>
              </a:cxn>
              <a:cxn ang="0">
                <a:pos x="98" y="157"/>
              </a:cxn>
              <a:cxn ang="0">
                <a:pos x="60" y="98"/>
              </a:cxn>
              <a:cxn ang="0">
                <a:pos x="62" y="112"/>
              </a:cxn>
              <a:cxn ang="0">
                <a:pos x="71" y="123"/>
              </a:cxn>
              <a:cxn ang="0">
                <a:pos x="83" y="132"/>
              </a:cxn>
              <a:cxn ang="0">
                <a:pos x="98" y="134"/>
              </a:cxn>
              <a:cxn ang="0">
                <a:pos x="105" y="134"/>
              </a:cxn>
              <a:cxn ang="0">
                <a:pos x="118" y="128"/>
              </a:cxn>
              <a:cxn ang="0">
                <a:pos x="129" y="117"/>
              </a:cxn>
              <a:cxn ang="0">
                <a:pos x="134" y="105"/>
              </a:cxn>
              <a:cxn ang="0">
                <a:pos x="136" y="98"/>
              </a:cxn>
              <a:cxn ang="0">
                <a:pos x="132" y="81"/>
              </a:cxn>
              <a:cxn ang="0">
                <a:pos x="125" y="70"/>
              </a:cxn>
              <a:cxn ang="0">
                <a:pos x="112" y="61"/>
              </a:cxn>
              <a:cxn ang="0">
                <a:pos x="98" y="59"/>
              </a:cxn>
              <a:cxn ang="0">
                <a:pos x="89" y="59"/>
              </a:cxn>
              <a:cxn ang="0">
                <a:pos x="76" y="65"/>
              </a:cxn>
              <a:cxn ang="0">
                <a:pos x="65" y="76"/>
              </a:cxn>
              <a:cxn ang="0">
                <a:pos x="60" y="88"/>
              </a:cxn>
              <a:cxn ang="0">
                <a:pos x="60" y="98"/>
              </a:cxn>
            </a:cxnLst>
            <a:rect l="0" t="0" r="r" b="b"/>
            <a:pathLst>
              <a:path w="196" h="311">
                <a:moveTo>
                  <a:pt x="98" y="0"/>
                </a:moveTo>
                <a:lnTo>
                  <a:pt x="98" y="0"/>
                </a:lnTo>
                <a:lnTo>
                  <a:pt x="78" y="1"/>
                </a:lnTo>
                <a:lnTo>
                  <a:pt x="60" y="7"/>
                </a:lnTo>
                <a:lnTo>
                  <a:pt x="44" y="16"/>
                </a:lnTo>
                <a:lnTo>
                  <a:pt x="29" y="27"/>
                </a:lnTo>
                <a:lnTo>
                  <a:pt x="16" y="41"/>
                </a:lnTo>
                <a:lnTo>
                  <a:pt x="7" y="59"/>
                </a:lnTo>
                <a:lnTo>
                  <a:pt x="2" y="78"/>
                </a:lnTo>
                <a:lnTo>
                  <a:pt x="0" y="98"/>
                </a:lnTo>
                <a:lnTo>
                  <a:pt x="0" y="98"/>
                </a:lnTo>
                <a:lnTo>
                  <a:pt x="0" y="116"/>
                </a:lnTo>
                <a:lnTo>
                  <a:pt x="4" y="134"/>
                </a:lnTo>
                <a:lnTo>
                  <a:pt x="9" y="154"/>
                </a:lnTo>
                <a:lnTo>
                  <a:pt x="15" y="172"/>
                </a:lnTo>
                <a:lnTo>
                  <a:pt x="31" y="208"/>
                </a:lnTo>
                <a:lnTo>
                  <a:pt x="49" y="241"/>
                </a:lnTo>
                <a:lnTo>
                  <a:pt x="67" y="270"/>
                </a:lnTo>
                <a:lnTo>
                  <a:pt x="82" y="291"/>
                </a:lnTo>
                <a:lnTo>
                  <a:pt x="98" y="311"/>
                </a:lnTo>
                <a:lnTo>
                  <a:pt x="98" y="311"/>
                </a:lnTo>
                <a:lnTo>
                  <a:pt x="112" y="291"/>
                </a:lnTo>
                <a:lnTo>
                  <a:pt x="129" y="270"/>
                </a:lnTo>
                <a:lnTo>
                  <a:pt x="147" y="241"/>
                </a:lnTo>
                <a:lnTo>
                  <a:pt x="165" y="208"/>
                </a:lnTo>
                <a:lnTo>
                  <a:pt x="180" y="172"/>
                </a:lnTo>
                <a:lnTo>
                  <a:pt x="187" y="154"/>
                </a:lnTo>
                <a:lnTo>
                  <a:pt x="190" y="134"/>
                </a:lnTo>
                <a:lnTo>
                  <a:pt x="194" y="116"/>
                </a:lnTo>
                <a:lnTo>
                  <a:pt x="196" y="98"/>
                </a:lnTo>
                <a:lnTo>
                  <a:pt x="196" y="98"/>
                </a:lnTo>
                <a:lnTo>
                  <a:pt x="194" y="78"/>
                </a:lnTo>
                <a:lnTo>
                  <a:pt x="187" y="59"/>
                </a:lnTo>
                <a:lnTo>
                  <a:pt x="178" y="41"/>
                </a:lnTo>
                <a:lnTo>
                  <a:pt x="167" y="27"/>
                </a:lnTo>
                <a:lnTo>
                  <a:pt x="152" y="16"/>
                </a:lnTo>
                <a:lnTo>
                  <a:pt x="136" y="7"/>
                </a:lnTo>
                <a:lnTo>
                  <a:pt x="118" y="1"/>
                </a:lnTo>
                <a:lnTo>
                  <a:pt x="98" y="0"/>
                </a:lnTo>
                <a:lnTo>
                  <a:pt x="98" y="0"/>
                </a:lnTo>
                <a:close/>
                <a:moveTo>
                  <a:pt x="98" y="157"/>
                </a:moveTo>
                <a:lnTo>
                  <a:pt x="98" y="157"/>
                </a:lnTo>
                <a:lnTo>
                  <a:pt x="85" y="156"/>
                </a:lnTo>
                <a:lnTo>
                  <a:pt x="74" y="152"/>
                </a:lnTo>
                <a:lnTo>
                  <a:pt x="64" y="146"/>
                </a:lnTo>
                <a:lnTo>
                  <a:pt x="54" y="139"/>
                </a:lnTo>
                <a:lnTo>
                  <a:pt x="47" y="130"/>
                </a:lnTo>
                <a:lnTo>
                  <a:pt x="42" y="119"/>
                </a:lnTo>
                <a:lnTo>
                  <a:pt x="38" y="108"/>
                </a:lnTo>
                <a:lnTo>
                  <a:pt x="38" y="98"/>
                </a:lnTo>
                <a:lnTo>
                  <a:pt x="38" y="98"/>
                </a:lnTo>
                <a:lnTo>
                  <a:pt x="38" y="85"/>
                </a:lnTo>
                <a:lnTo>
                  <a:pt x="42" y="74"/>
                </a:lnTo>
                <a:lnTo>
                  <a:pt x="47" y="63"/>
                </a:lnTo>
                <a:lnTo>
                  <a:pt x="54" y="54"/>
                </a:lnTo>
                <a:lnTo>
                  <a:pt x="64" y="47"/>
                </a:lnTo>
                <a:lnTo>
                  <a:pt x="74" y="41"/>
                </a:lnTo>
                <a:lnTo>
                  <a:pt x="85" y="38"/>
                </a:lnTo>
                <a:lnTo>
                  <a:pt x="98" y="36"/>
                </a:lnTo>
                <a:lnTo>
                  <a:pt x="98" y="36"/>
                </a:lnTo>
                <a:lnTo>
                  <a:pt x="109" y="38"/>
                </a:lnTo>
                <a:lnTo>
                  <a:pt x="122" y="41"/>
                </a:lnTo>
                <a:lnTo>
                  <a:pt x="131" y="47"/>
                </a:lnTo>
                <a:lnTo>
                  <a:pt x="140" y="54"/>
                </a:lnTo>
                <a:lnTo>
                  <a:pt x="147" y="63"/>
                </a:lnTo>
                <a:lnTo>
                  <a:pt x="152" y="74"/>
                </a:lnTo>
                <a:lnTo>
                  <a:pt x="156" y="85"/>
                </a:lnTo>
                <a:lnTo>
                  <a:pt x="158" y="98"/>
                </a:lnTo>
                <a:lnTo>
                  <a:pt x="158" y="98"/>
                </a:lnTo>
                <a:lnTo>
                  <a:pt x="156" y="108"/>
                </a:lnTo>
                <a:lnTo>
                  <a:pt x="152" y="119"/>
                </a:lnTo>
                <a:lnTo>
                  <a:pt x="147" y="130"/>
                </a:lnTo>
                <a:lnTo>
                  <a:pt x="140" y="139"/>
                </a:lnTo>
                <a:lnTo>
                  <a:pt x="131" y="146"/>
                </a:lnTo>
                <a:lnTo>
                  <a:pt x="122" y="152"/>
                </a:lnTo>
                <a:lnTo>
                  <a:pt x="109" y="156"/>
                </a:lnTo>
                <a:lnTo>
                  <a:pt x="98" y="157"/>
                </a:lnTo>
                <a:lnTo>
                  <a:pt x="98" y="157"/>
                </a:lnTo>
                <a:close/>
                <a:moveTo>
                  <a:pt x="60" y="98"/>
                </a:moveTo>
                <a:lnTo>
                  <a:pt x="60" y="98"/>
                </a:lnTo>
                <a:lnTo>
                  <a:pt x="60" y="105"/>
                </a:lnTo>
                <a:lnTo>
                  <a:pt x="62" y="112"/>
                </a:lnTo>
                <a:lnTo>
                  <a:pt x="65" y="117"/>
                </a:lnTo>
                <a:lnTo>
                  <a:pt x="71" y="123"/>
                </a:lnTo>
                <a:lnTo>
                  <a:pt x="76" y="128"/>
                </a:lnTo>
                <a:lnTo>
                  <a:pt x="83" y="132"/>
                </a:lnTo>
                <a:lnTo>
                  <a:pt x="89" y="134"/>
                </a:lnTo>
                <a:lnTo>
                  <a:pt x="98" y="134"/>
                </a:lnTo>
                <a:lnTo>
                  <a:pt x="98" y="134"/>
                </a:lnTo>
                <a:lnTo>
                  <a:pt x="105" y="134"/>
                </a:lnTo>
                <a:lnTo>
                  <a:pt x="112" y="132"/>
                </a:lnTo>
                <a:lnTo>
                  <a:pt x="118" y="128"/>
                </a:lnTo>
                <a:lnTo>
                  <a:pt x="125" y="123"/>
                </a:lnTo>
                <a:lnTo>
                  <a:pt x="129" y="117"/>
                </a:lnTo>
                <a:lnTo>
                  <a:pt x="132" y="112"/>
                </a:lnTo>
                <a:lnTo>
                  <a:pt x="134" y="105"/>
                </a:lnTo>
                <a:lnTo>
                  <a:pt x="136" y="98"/>
                </a:lnTo>
                <a:lnTo>
                  <a:pt x="136" y="98"/>
                </a:lnTo>
                <a:lnTo>
                  <a:pt x="134" y="88"/>
                </a:lnTo>
                <a:lnTo>
                  <a:pt x="132" y="81"/>
                </a:lnTo>
                <a:lnTo>
                  <a:pt x="129" y="76"/>
                </a:lnTo>
                <a:lnTo>
                  <a:pt x="125" y="70"/>
                </a:lnTo>
                <a:lnTo>
                  <a:pt x="118" y="65"/>
                </a:lnTo>
                <a:lnTo>
                  <a:pt x="112" y="61"/>
                </a:lnTo>
                <a:lnTo>
                  <a:pt x="105" y="59"/>
                </a:lnTo>
                <a:lnTo>
                  <a:pt x="98" y="59"/>
                </a:lnTo>
                <a:lnTo>
                  <a:pt x="98" y="59"/>
                </a:lnTo>
                <a:lnTo>
                  <a:pt x="89" y="59"/>
                </a:lnTo>
                <a:lnTo>
                  <a:pt x="83" y="61"/>
                </a:lnTo>
                <a:lnTo>
                  <a:pt x="76" y="65"/>
                </a:lnTo>
                <a:lnTo>
                  <a:pt x="71" y="70"/>
                </a:lnTo>
                <a:lnTo>
                  <a:pt x="65" y="76"/>
                </a:lnTo>
                <a:lnTo>
                  <a:pt x="62" y="81"/>
                </a:lnTo>
                <a:lnTo>
                  <a:pt x="60" y="88"/>
                </a:lnTo>
                <a:lnTo>
                  <a:pt x="60" y="98"/>
                </a:lnTo>
                <a:lnTo>
                  <a:pt x="60" y="98"/>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2" name="Freeform 100"/>
          <p:cNvSpPr/>
          <p:nvPr/>
        </p:nvSpPr>
        <p:spPr bwMode="auto">
          <a:xfrm>
            <a:off x="6962140" y="4485640"/>
            <a:ext cx="427038" cy="481013"/>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73" name="Group 76"/>
          <p:cNvGrpSpPr/>
          <p:nvPr/>
        </p:nvGrpSpPr>
        <p:grpSpPr>
          <a:xfrm>
            <a:off x="800960" y="1491799"/>
            <a:ext cx="579843" cy="402587"/>
            <a:chOff x="5533573" y="812792"/>
            <a:chExt cx="400733" cy="278229"/>
          </a:xfrm>
          <a:solidFill>
            <a:srgbClr val="304371"/>
          </a:solidFill>
        </p:grpSpPr>
        <p:sp>
          <p:nvSpPr>
            <p:cNvPr id="74" name="Freeform 101"/>
            <p:cNvSpPr/>
            <p:nvPr/>
          </p:nvSpPr>
          <p:spPr bwMode="auto">
            <a:xfrm>
              <a:off x="5730826" y="962288"/>
              <a:ext cx="93436" cy="128733"/>
            </a:xfrm>
            <a:custGeom>
              <a:avLst/>
              <a:gdLst/>
              <a:ahLst/>
              <a:cxnLst>
                <a:cxn ang="0">
                  <a:pos x="0" y="34"/>
                </a:cxn>
                <a:cxn ang="0">
                  <a:pos x="0" y="34"/>
                </a:cxn>
                <a:cxn ang="0">
                  <a:pos x="14" y="52"/>
                </a:cxn>
                <a:cxn ang="0">
                  <a:pos x="23" y="74"/>
                </a:cxn>
                <a:cxn ang="0">
                  <a:pos x="30" y="96"/>
                </a:cxn>
                <a:cxn ang="0">
                  <a:pos x="30" y="109"/>
                </a:cxn>
                <a:cxn ang="0">
                  <a:pos x="32" y="120"/>
                </a:cxn>
                <a:cxn ang="0">
                  <a:pos x="32" y="120"/>
                </a:cxn>
                <a:cxn ang="0">
                  <a:pos x="32" y="123"/>
                </a:cxn>
                <a:cxn ang="0">
                  <a:pos x="32" y="123"/>
                </a:cxn>
                <a:cxn ang="0">
                  <a:pos x="34" y="123"/>
                </a:cxn>
                <a:cxn ang="0">
                  <a:pos x="87" y="123"/>
                </a:cxn>
                <a:cxn ang="0">
                  <a:pos x="87" y="123"/>
                </a:cxn>
                <a:cxn ang="0">
                  <a:pos x="88" y="121"/>
                </a:cxn>
                <a:cxn ang="0">
                  <a:pos x="90" y="120"/>
                </a:cxn>
                <a:cxn ang="0">
                  <a:pos x="90" y="120"/>
                </a:cxn>
                <a:cxn ang="0">
                  <a:pos x="88" y="103"/>
                </a:cxn>
                <a:cxn ang="0">
                  <a:pos x="87" y="87"/>
                </a:cxn>
                <a:cxn ang="0">
                  <a:pos x="83" y="71"/>
                </a:cxn>
                <a:cxn ang="0">
                  <a:pos x="78" y="54"/>
                </a:cxn>
                <a:cxn ang="0">
                  <a:pos x="72" y="40"/>
                </a:cxn>
                <a:cxn ang="0">
                  <a:pos x="65" y="25"/>
                </a:cxn>
                <a:cxn ang="0">
                  <a:pos x="56" y="13"/>
                </a:cxn>
                <a:cxn ang="0">
                  <a:pos x="47" y="0"/>
                </a:cxn>
                <a:cxn ang="0">
                  <a:pos x="47" y="0"/>
                </a:cxn>
                <a:cxn ang="0">
                  <a:pos x="34" y="5"/>
                </a:cxn>
                <a:cxn ang="0">
                  <a:pos x="21" y="14"/>
                </a:cxn>
                <a:cxn ang="0">
                  <a:pos x="10" y="23"/>
                </a:cxn>
                <a:cxn ang="0">
                  <a:pos x="0" y="34"/>
                </a:cxn>
                <a:cxn ang="0">
                  <a:pos x="0" y="34"/>
                </a:cxn>
              </a:cxnLst>
              <a:rect l="0" t="0" r="r" b="b"/>
              <a:pathLst>
                <a:path w="90" h="123">
                  <a:moveTo>
                    <a:pt x="0" y="34"/>
                  </a:moveTo>
                  <a:lnTo>
                    <a:pt x="0" y="34"/>
                  </a:lnTo>
                  <a:lnTo>
                    <a:pt x="14" y="52"/>
                  </a:lnTo>
                  <a:lnTo>
                    <a:pt x="23" y="74"/>
                  </a:lnTo>
                  <a:lnTo>
                    <a:pt x="30" y="96"/>
                  </a:lnTo>
                  <a:lnTo>
                    <a:pt x="30" y="109"/>
                  </a:lnTo>
                  <a:lnTo>
                    <a:pt x="32" y="120"/>
                  </a:lnTo>
                  <a:lnTo>
                    <a:pt x="32" y="120"/>
                  </a:lnTo>
                  <a:lnTo>
                    <a:pt x="32" y="123"/>
                  </a:lnTo>
                  <a:lnTo>
                    <a:pt x="32" y="123"/>
                  </a:lnTo>
                  <a:lnTo>
                    <a:pt x="34" y="123"/>
                  </a:lnTo>
                  <a:lnTo>
                    <a:pt x="87" y="123"/>
                  </a:lnTo>
                  <a:lnTo>
                    <a:pt x="87" y="123"/>
                  </a:lnTo>
                  <a:lnTo>
                    <a:pt x="88" y="121"/>
                  </a:lnTo>
                  <a:lnTo>
                    <a:pt x="90" y="120"/>
                  </a:lnTo>
                  <a:lnTo>
                    <a:pt x="90" y="120"/>
                  </a:lnTo>
                  <a:lnTo>
                    <a:pt x="88" y="103"/>
                  </a:lnTo>
                  <a:lnTo>
                    <a:pt x="87" y="87"/>
                  </a:lnTo>
                  <a:lnTo>
                    <a:pt x="83" y="71"/>
                  </a:lnTo>
                  <a:lnTo>
                    <a:pt x="78" y="54"/>
                  </a:lnTo>
                  <a:lnTo>
                    <a:pt x="72" y="40"/>
                  </a:lnTo>
                  <a:lnTo>
                    <a:pt x="65" y="25"/>
                  </a:lnTo>
                  <a:lnTo>
                    <a:pt x="56" y="13"/>
                  </a:lnTo>
                  <a:lnTo>
                    <a:pt x="47" y="0"/>
                  </a:lnTo>
                  <a:lnTo>
                    <a:pt x="47" y="0"/>
                  </a:lnTo>
                  <a:lnTo>
                    <a:pt x="34" y="5"/>
                  </a:lnTo>
                  <a:lnTo>
                    <a:pt x="21" y="14"/>
                  </a:lnTo>
                  <a:lnTo>
                    <a:pt x="10" y="23"/>
                  </a:lnTo>
                  <a:lnTo>
                    <a:pt x="0" y="34"/>
                  </a:lnTo>
                  <a:lnTo>
                    <a:pt x="0" y="3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5" name="Freeform 102"/>
            <p:cNvSpPr/>
            <p:nvPr/>
          </p:nvSpPr>
          <p:spPr bwMode="auto">
            <a:xfrm>
              <a:off x="5533573" y="814869"/>
              <a:ext cx="182717" cy="151573"/>
            </a:xfrm>
            <a:custGeom>
              <a:avLst/>
              <a:gdLst/>
              <a:ahLst/>
              <a:cxnLst>
                <a:cxn ang="0">
                  <a:pos x="178" y="71"/>
                </a:cxn>
                <a:cxn ang="0">
                  <a:pos x="178" y="71"/>
                </a:cxn>
                <a:cxn ang="0">
                  <a:pos x="154" y="58"/>
                </a:cxn>
                <a:cxn ang="0">
                  <a:pos x="131" y="49"/>
                </a:cxn>
                <a:cxn ang="0">
                  <a:pos x="104" y="44"/>
                </a:cxn>
                <a:cxn ang="0">
                  <a:pos x="76" y="42"/>
                </a:cxn>
                <a:cxn ang="0">
                  <a:pos x="76" y="2"/>
                </a:cxn>
                <a:cxn ang="0">
                  <a:pos x="76" y="2"/>
                </a:cxn>
                <a:cxn ang="0">
                  <a:pos x="75" y="0"/>
                </a:cxn>
                <a:cxn ang="0">
                  <a:pos x="75" y="0"/>
                </a:cxn>
                <a:cxn ang="0">
                  <a:pos x="73" y="0"/>
                </a:cxn>
                <a:cxn ang="0">
                  <a:pos x="2" y="71"/>
                </a:cxn>
                <a:cxn ang="0">
                  <a:pos x="2" y="71"/>
                </a:cxn>
                <a:cxn ang="0">
                  <a:pos x="0" y="73"/>
                </a:cxn>
                <a:cxn ang="0">
                  <a:pos x="2" y="75"/>
                </a:cxn>
                <a:cxn ang="0">
                  <a:pos x="73" y="145"/>
                </a:cxn>
                <a:cxn ang="0">
                  <a:pos x="73" y="145"/>
                </a:cxn>
                <a:cxn ang="0">
                  <a:pos x="75" y="145"/>
                </a:cxn>
                <a:cxn ang="0">
                  <a:pos x="75" y="145"/>
                </a:cxn>
                <a:cxn ang="0">
                  <a:pos x="76" y="144"/>
                </a:cxn>
                <a:cxn ang="0">
                  <a:pos x="76" y="100"/>
                </a:cxn>
                <a:cxn ang="0">
                  <a:pos x="76" y="100"/>
                </a:cxn>
                <a:cxn ang="0">
                  <a:pos x="91" y="100"/>
                </a:cxn>
                <a:cxn ang="0">
                  <a:pos x="105" y="102"/>
                </a:cxn>
                <a:cxn ang="0">
                  <a:pos x="118" y="107"/>
                </a:cxn>
                <a:cxn ang="0">
                  <a:pos x="133" y="113"/>
                </a:cxn>
                <a:cxn ang="0">
                  <a:pos x="133" y="113"/>
                </a:cxn>
                <a:cxn ang="0">
                  <a:pos x="142" y="100"/>
                </a:cxn>
                <a:cxn ang="0">
                  <a:pos x="153" y="89"/>
                </a:cxn>
                <a:cxn ang="0">
                  <a:pos x="165" y="80"/>
                </a:cxn>
                <a:cxn ang="0">
                  <a:pos x="178" y="71"/>
                </a:cxn>
                <a:cxn ang="0">
                  <a:pos x="178" y="71"/>
                </a:cxn>
              </a:cxnLst>
              <a:rect l="0" t="0" r="r" b="b"/>
              <a:pathLst>
                <a:path w="178" h="145">
                  <a:moveTo>
                    <a:pt x="178" y="71"/>
                  </a:moveTo>
                  <a:lnTo>
                    <a:pt x="178" y="71"/>
                  </a:lnTo>
                  <a:lnTo>
                    <a:pt x="154" y="58"/>
                  </a:lnTo>
                  <a:lnTo>
                    <a:pt x="131" y="49"/>
                  </a:lnTo>
                  <a:lnTo>
                    <a:pt x="104" y="44"/>
                  </a:lnTo>
                  <a:lnTo>
                    <a:pt x="76" y="42"/>
                  </a:lnTo>
                  <a:lnTo>
                    <a:pt x="76" y="2"/>
                  </a:lnTo>
                  <a:lnTo>
                    <a:pt x="76" y="2"/>
                  </a:lnTo>
                  <a:lnTo>
                    <a:pt x="75" y="0"/>
                  </a:lnTo>
                  <a:lnTo>
                    <a:pt x="75" y="0"/>
                  </a:lnTo>
                  <a:lnTo>
                    <a:pt x="73" y="0"/>
                  </a:lnTo>
                  <a:lnTo>
                    <a:pt x="2" y="71"/>
                  </a:lnTo>
                  <a:lnTo>
                    <a:pt x="2" y="71"/>
                  </a:lnTo>
                  <a:lnTo>
                    <a:pt x="0" y="73"/>
                  </a:lnTo>
                  <a:lnTo>
                    <a:pt x="2" y="75"/>
                  </a:lnTo>
                  <a:lnTo>
                    <a:pt x="73" y="145"/>
                  </a:lnTo>
                  <a:lnTo>
                    <a:pt x="73" y="145"/>
                  </a:lnTo>
                  <a:lnTo>
                    <a:pt x="75" y="145"/>
                  </a:lnTo>
                  <a:lnTo>
                    <a:pt x="75" y="145"/>
                  </a:lnTo>
                  <a:lnTo>
                    <a:pt x="76" y="144"/>
                  </a:lnTo>
                  <a:lnTo>
                    <a:pt x="76" y="100"/>
                  </a:lnTo>
                  <a:lnTo>
                    <a:pt x="76" y="100"/>
                  </a:lnTo>
                  <a:lnTo>
                    <a:pt x="91" y="100"/>
                  </a:lnTo>
                  <a:lnTo>
                    <a:pt x="105" y="102"/>
                  </a:lnTo>
                  <a:lnTo>
                    <a:pt x="118" y="107"/>
                  </a:lnTo>
                  <a:lnTo>
                    <a:pt x="133" y="113"/>
                  </a:lnTo>
                  <a:lnTo>
                    <a:pt x="133" y="113"/>
                  </a:lnTo>
                  <a:lnTo>
                    <a:pt x="142" y="100"/>
                  </a:lnTo>
                  <a:lnTo>
                    <a:pt x="153" y="89"/>
                  </a:lnTo>
                  <a:lnTo>
                    <a:pt x="165" y="80"/>
                  </a:lnTo>
                  <a:lnTo>
                    <a:pt x="178" y="71"/>
                  </a:lnTo>
                  <a:lnTo>
                    <a:pt x="178" y="71"/>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6" name="Freeform 103"/>
            <p:cNvSpPr/>
            <p:nvPr/>
          </p:nvSpPr>
          <p:spPr bwMode="auto">
            <a:xfrm>
              <a:off x="5620779" y="812792"/>
              <a:ext cx="313527" cy="278228"/>
            </a:xfrm>
            <a:custGeom>
              <a:avLst/>
              <a:gdLst/>
              <a:ahLst/>
              <a:cxnLst>
                <a:cxn ang="0">
                  <a:pos x="300" y="79"/>
                </a:cxn>
                <a:cxn ang="0">
                  <a:pos x="220" y="1"/>
                </a:cxn>
                <a:cxn ang="0">
                  <a:pos x="220" y="1"/>
                </a:cxn>
                <a:cxn ang="0">
                  <a:pos x="218" y="0"/>
                </a:cxn>
                <a:cxn ang="0">
                  <a:pos x="218" y="0"/>
                </a:cxn>
                <a:cxn ang="0">
                  <a:pos x="216" y="3"/>
                </a:cxn>
                <a:cxn ang="0">
                  <a:pos x="216" y="47"/>
                </a:cxn>
                <a:cxn ang="0">
                  <a:pos x="216" y="47"/>
                </a:cxn>
                <a:cxn ang="0">
                  <a:pos x="200" y="49"/>
                </a:cxn>
                <a:cxn ang="0">
                  <a:pos x="185" y="50"/>
                </a:cxn>
                <a:cxn ang="0">
                  <a:pos x="155" y="56"/>
                </a:cxn>
                <a:cxn ang="0">
                  <a:pos x="127" y="67"/>
                </a:cxn>
                <a:cxn ang="0">
                  <a:pos x="102" y="81"/>
                </a:cxn>
                <a:cxn ang="0">
                  <a:pos x="102" y="81"/>
                </a:cxn>
                <a:cxn ang="0">
                  <a:pos x="87" y="90"/>
                </a:cxn>
                <a:cxn ang="0">
                  <a:pos x="75" y="101"/>
                </a:cxn>
                <a:cxn ang="0">
                  <a:pos x="62" y="114"/>
                </a:cxn>
                <a:cxn ang="0">
                  <a:pos x="49" y="127"/>
                </a:cxn>
                <a:cxn ang="0">
                  <a:pos x="49" y="127"/>
                </a:cxn>
                <a:cxn ang="0">
                  <a:pos x="39" y="141"/>
                </a:cxn>
                <a:cxn ang="0">
                  <a:pos x="29" y="157"/>
                </a:cxn>
                <a:cxn ang="0">
                  <a:pos x="20" y="172"/>
                </a:cxn>
                <a:cxn ang="0">
                  <a:pos x="15" y="190"/>
                </a:cxn>
                <a:cxn ang="0">
                  <a:pos x="10" y="206"/>
                </a:cxn>
                <a:cxn ang="0">
                  <a:pos x="4" y="224"/>
                </a:cxn>
                <a:cxn ang="0">
                  <a:pos x="2" y="244"/>
                </a:cxn>
                <a:cxn ang="0">
                  <a:pos x="0" y="263"/>
                </a:cxn>
                <a:cxn ang="0">
                  <a:pos x="0" y="263"/>
                </a:cxn>
                <a:cxn ang="0">
                  <a:pos x="2" y="266"/>
                </a:cxn>
                <a:cxn ang="0">
                  <a:pos x="4" y="266"/>
                </a:cxn>
                <a:cxn ang="0">
                  <a:pos x="64" y="266"/>
                </a:cxn>
                <a:cxn ang="0">
                  <a:pos x="64" y="266"/>
                </a:cxn>
                <a:cxn ang="0">
                  <a:pos x="66" y="266"/>
                </a:cxn>
                <a:cxn ang="0">
                  <a:pos x="66" y="266"/>
                </a:cxn>
                <a:cxn ang="0">
                  <a:pos x="66" y="263"/>
                </a:cxn>
                <a:cxn ang="0">
                  <a:pos x="66" y="263"/>
                </a:cxn>
                <a:cxn ang="0">
                  <a:pos x="68" y="250"/>
                </a:cxn>
                <a:cxn ang="0">
                  <a:pos x="69" y="237"/>
                </a:cxn>
                <a:cxn ang="0">
                  <a:pos x="71" y="223"/>
                </a:cxn>
                <a:cxn ang="0">
                  <a:pos x="77" y="212"/>
                </a:cxn>
                <a:cxn ang="0">
                  <a:pos x="80" y="199"/>
                </a:cxn>
                <a:cxn ang="0">
                  <a:pos x="87" y="188"/>
                </a:cxn>
                <a:cxn ang="0">
                  <a:pos x="102" y="166"/>
                </a:cxn>
                <a:cxn ang="0">
                  <a:pos x="102" y="166"/>
                </a:cxn>
                <a:cxn ang="0">
                  <a:pos x="113" y="154"/>
                </a:cxn>
                <a:cxn ang="0">
                  <a:pos x="126" y="145"/>
                </a:cxn>
                <a:cxn ang="0">
                  <a:pos x="138" y="134"/>
                </a:cxn>
                <a:cxn ang="0">
                  <a:pos x="153" y="127"/>
                </a:cxn>
                <a:cxn ang="0">
                  <a:pos x="153" y="127"/>
                </a:cxn>
                <a:cxn ang="0">
                  <a:pos x="167" y="121"/>
                </a:cxn>
                <a:cxn ang="0">
                  <a:pos x="184" y="116"/>
                </a:cxn>
                <a:cxn ang="0">
                  <a:pos x="198" y="114"/>
                </a:cxn>
                <a:cxn ang="0">
                  <a:pos x="216" y="112"/>
                </a:cxn>
                <a:cxn ang="0">
                  <a:pos x="216" y="161"/>
                </a:cxn>
                <a:cxn ang="0">
                  <a:pos x="216" y="161"/>
                </a:cxn>
                <a:cxn ang="0">
                  <a:pos x="218" y="165"/>
                </a:cxn>
                <a:cxn ang="0">
                  <a:pos x="218" y="165"/>
                </a:cxn>
                <a:cxn ang="0">
                  <a:pos x="220" y="165"/>
                </a:cxn>
                <a:cxn ang="0">
                  <a:pos x="300" y="85"/>
                </a:cxn>
                <a:cxn ang="0">
                  <a:pos x="300" y="85"/>
                </a:cxn>
                <a:cxn ang="0">
                  <a:pos x="301" y="83"/>
                </a:cxn>
                <a:cxn ang="0">
                  <a:pos x="300" y="79"/>
                </a:cxn>
                <a:cxn ang="0">
                  <a:pos x="300" y="79"/>
                </a:cxn>
              </a:cxnLst>
              <a:rect l="0" t="0" r="r" b="b"/>
              <a:pathLst>
                <a:path w="301" h="266">
                  <a:moveTo>
                    <a:pt x="300" y="79"/>
                  </a:moveTo>
                  <a:lnTo>
                    <a:pt x="220" y="1"/>
                  </a:lnTo>
                  <a:lnTo>
                    <a:pt x="220" y="1"/>
                  </a:lnTo>
                  <a:lnTo>
                    <a:pt x="218" y="0"/>
                  </a:lnTo>
                  <a:lnTo>
                    <a:pt x="218" y="0"/>
                  </a:lnTo>
                  <a:lnTo>
                    <a:pt x="216" y="3"/>
                  </a:lnTo>
                  <a:lnTo>
                    <a:pt x="216" y="47"/>
                  </a:lnTo>
                  <a:lnTo>
                    <a:pt x="216" y="47"/>
                  </a:lnTo>
                  <a:lnTo>
                    <a:pt x="200" y="49"/>
                  </a:lnTo>
                  <a:lnTo>
                    <a:pt x="185" y="50"/>
                  </a:lnTo>
                  <a:lnTo>
                    <a:pt x="155" y="56"/>
                  </a:lnTo>
                  <a:lnTo>
                    <a:pt x="127" y="67"/>
                  </a:lnTo>
                  <a:lnTo>
                    <a:pt x="102" y="81"/>
                  </a:lnTo>
                  <a:lnTo>
                    <a:pt x="102" y="81"/>
                  </a:lnTo>
                  <a:lnTo>
                    <a:pt x="87" y="90"/>
                  </a:lnTo>
                  <a:lnTo>
                    <a:pt x="75" y="101"/>
                  </a:lnTo>
                  <a:lnTo>
                    <a:pt x="62" y="114"/>
                  </a:lnTo>
                  <a:lnTo>
                    <a:pt x="49" y="127"/>
                  </a:lnTo>
                  <a:lnTo>
                    <a:pt x="49" y="127"/>
                  </a:lnTo>
                  <a:lnTo>
                    <a:pt x="39" y="141"/>
                  </a:lnTo>
                  <a:lnTo>
                    <a:pt x="29" y="157"/>
                  </a:lnTo>
                  <a:lnTo>
                    <a:pt x="20" y="172"/>
                  </a:lnTo>
                  <a:lnTo>
                    <a:pt x="15" y="190"/>
                  </a:lnTo>
                  <a:lnTo>
                    <a:pt x="10" y="206"/>
                  </a:lnTo>
                  <a:lnTo>
                    <a:pt x="4" y="224"/>
                  </a:lnTo>
                  <a:lnTo>
                    <a:pt x="2" y="244"/>
                  </a:lnTo>
                  <a:lnTo>
                    <a:pt x="0" y="263"/>
                  </a:lnTo>
                  <a:lnTo>
                    <a:pt x="0" y="263"/>
                  </a:lnTo>
                  <a:lnTo>
                    <a:pt x="2" y="266"/>
                  </a:lnTo>
                  <a:lnTo>
                    <a:pt x="4" y="266"/>
                  </a:lnTo>
                  <a:lnTo>
                    <a:pt x="64" y="266"/>
                  </a:lnTo>
                  <a:lnTo>
                    <a:pt x="64" y="266"/>
                  </a:lnTo>
                  <a:lnTo>
                    <a:pt x="66" y="266"/>
                  </a:lnTo>
                  <a:lnTo>
                    <a:pt x="66" y="266"/>
                  </a:lnTo>
                  <a:lnTo>
                    <a:pt x="66" y="263"/>
                  </a:lnTo>
                  <a:lnTo>
                    <a:pt x="66" y="263"/>
                  </a:lnTo>
                  <a:lnTo>
                    <a:pt x="68" y="250"/>
                  </a:lnTo>
                  <a:lnTo>
                    <a:pt x="69" y="237"/>
                  </a:lnTo>
                  <a:lnTo>
                    <a:pt x="71" y="223"/>
                  </a:lnTo>
                  <a:lnTo>
                    <a:pt x="77" y="212"/>
                  </a:lnTo>
                  <a:lnTo>
                    <a:pt x="80" y="199"/>
                  </a:lnTo>
                  <a:lnTo>
                    <a:pt x="87" y="188"/>
                  </a:lnTo>
                  <a:lnTo>
                    <a:pt x="102" y="166"/>
                  </a:lnTo>
                  <a:lnTo>
                    <a:pt x="102" y="166"/>
                  </a:lnTo>
                  <a:lnTo>
                    <a:pt x="113" y="154"/>
                  </a:lnTo>
                  <a:lnTo>
                    <a:pt x="126" y="145"/>
                  </a:lnTo>
                  <a:lnTo>
                    <a:pt x="138" y="134"/>
                  </a:lnTo>
                  <a:lnTo>
                    <a:pt x="153" y="127"/>
                  </a:lnTo>
                  <a:lnTo>
                    <a:pt x="153" y="127"/>
                  </a:lnTo>
                  <a:lnTo>
                    <a:pt x="167" y="121"/>
                  </a:lnTo>
                  <a:lnTo>
                    <a:pt x="184" y="116"/>
                  </a:lnTo>
                  <a:lnTo>
                    <a:pt x="198" y="114"/>
                  </a:lnTo>
                  <a:lnTo>
                    <a:pt x="216" y="112"/>
                  </a:lnTo>
                  <a:lnTo>
                    <a:pt x="216" y="161"/>
                  </a:lnTo>
                  <a:lnTo>
                    <a:pt x="216" y="161"/>
                  </a:lnTo>
                  <a:lnTo>
                    <a:pt x="218" y="165"/>
                  </a:lnTo>
                  <a:lnTo>
                    <a:pt x="218" y="165"/>
                  </a:lnTo>
                  <a:lnTo>
                    <a:pt x="220" y="165"/>
                  </a:lnTo>
                  <a:lnTo>
                    <a:pt x="300" y="85"/>
                  </a:lnTo>
                  <a:lnTo>
                    <a:pt x="300" y="85"/>
                  </a:lnTo>
                  <a:lnTo>
                    <a:pt x="301" y="83"/>
                  </a:lnTo>
                  <a:lnTo>
                    <a:pt x="300" y="79"/>
                  </a:lnTo>
                  <a:lnTo>
                    <a:pt x="300" y="79"/>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77" name="Freeform 104"/>
          <p:cNvSpPr>
            <a:spLocks noEditPoints="1"/>
          </p:cNvSpPr>
          <p:nvPr/>
        </p:nvSpPr>
        <p:spPr bwMode="auto">
          <a:xfrm>
            <a:off x="8189278" y="3523615"/>
            <a:ext cx="466725" cy="452438"/>
          </a:xfrm>
          <a:custGeom>
            <a:avLst/>
            <a:gdLst/>
            <a:ahLst/>
            <a:cxnLst>
              <a:cxn ang="0">
                <a:pos x="243" y="45"/>
              </a:cxn>
              <a:cxn ang="0">
                <a:pos x="243" y="20"/>
              </a:cxn>
              <a:cxn ang="0">
                <a:pos x="238" y="6"/>
              </a:cxn>
              <a:cxn ang="0">
                <a:pos x="221" y="0"/>
              </a:cxn>
              <a:cxn ang="0">
                <a:pos x="214" y="2"/>
              </a:cxn>
              <a:cxn ang="0">
                <a:pos x="203" y="13"/>
              </a:cxn>
              <a:cxn ang="0">
                <a:pos x="202" y="45"/>
              </a:cxn>
              <a:cxn ang="0">
                <a:pos x="109" y="20"/>
              </a:cxn>
              <a:cxn ang="0">
                <a:pos x="107" y="13"/>
              </a:cxn>
              <a:cxn ang="0">
                <a:pos x="96" y="2"/>
              </a:cxn>
              <a:cxn ang="0">
                <a:pos x="87" y="0"/>
              </a:cxn>
              <a:cxn ang="0">
                <a:pos x="73" y="6"/>
              </a:cxn>
              <a:cxn ang="0">
                <a:pos x="67" y="20"/>
              </a:cxn>
              <a:cxn ang="0">
                <a:pos x="17" y="45"/>
              </a:cxn>
              <a:cxn ang="0">
                <a:pos x="9" y="47"/>
              </a:cxn>
              <a:cxn ang="0">
                <a:pos x="2" y="54"/>
              </a:cxn>
              <a:cxn ang="0">
                <a:pos x="0" y="287"/>
              </a:cxn>
              <a:cxn ang="0">
                <a:pos x="2" y="292"/>
              </a:cxn>
              <a:cxn ang="0">
                <a:pos x="9" y="301"/>
              </a:cxn>
              <a:cxn ang="0">
                <a:pos x="294" y="301"/>
              </a:cxn>
              <a:cxn ang="0">
                <a:pos x="301" y="301"/>
              </a:cxn>
              <a:cxn ang="0">
                <a:pos x="308" y="292"/>
              </a:cxn>
              <a:cxn ang="0">
                <a:pos x="310" y="62"/>
              </a:cxn>
              <a:cxn ang="0">
                <a:pos x="308" y="54"/>
              </a:cxn>
              <a:cxn ang="0">
                <a:pos x="301" y="47"/>
              </a:cxn>
              <a:cxn ang="0">
                <a:pos x="294" y="45"/>
              </a:cxn>
              <a:cxn ang="0">
                <a:pos x="145" y="156"/>
              </a:cxn>
              <a:cxn ang="0">
                <a:pos x="96" y="114"/>
              </a:cxn>
              <a:cxn ang="0">
                <a:pos x="165" y="114"/>
              </a:cxn>
              <a:cxn ang="0">
                <a:pos x="214" y="156"/>
              </a:cxn>
              <a:cxn ang="0">
                <a:pos x="165" y="114"/>
              </a:cxn>
              <a:cxn ang="0">
                <a:pos x="75" y="156"/>
              </a:cxn>
              <a:cxn ang="0">
                <a:pos x="31" y="114"/>
              </a:cxn>
              <a:cxn ang="0">
                <a:pos x="75" y="178"/>
              </a:cxn>
              <a:cxn ang="0">
                <a:pos x="31" y="209"/>
              </a:cxn>
              <a:cxn ang="0">
                <a:pos x="75" y="178"/>
              </a:cxn>
              <a:cxn ang="0">
                <a:pos x="145" y="178"/>
              </a:cxn>
              <a:cxn ang="0">
                <a:pos x="96" y="209"/>
              </a:cxn>
              <a:cxn ang="0">
                <a:pos x="145" y="229"/>
              </a:cxn>
              <a:cxn ang="0">
                <a:pos x="96" y="270"/>
              </a:cxn>
              <a:cxn ang="0">
                <a:pos x="145" y="229"/>
              </a:cxn>
              <a:cxn ang="0">
                <a:pos x="214" y="229"/>
              </a:cxn>
              <a:cxn ang="0">
                <a:pos x="165" y="270"/>
              </a:cxn>
              <a:cxn ang="0">
                <a:pos x="165" y="209"/>
              </a:cxn>
              <a:cxn ang="0">
                <a:pos x="214" y="178"/>
              </a:cxn>
              <a:cxn ang="0">
                <a:pos x="165" y="209"/>
              </a:cxn>
              <a:cxn ang="0">
                <a:pos x="279" y="178"/>
              </a:cxn>
              <a:cxn ang="0">
                <a:pos x="236" y="209"/>
              </a:cxn>
              <a:cxn ang="0">
                <a:pos x="236" y="156"/>
              </a:cxn>
              <a:cxn ang="0">
                <a:pos x="279" y="114"/>
              </a:cxn>
              <a:cxn ang="0">
                <a:pos x="236" y="156"/>
              </a:cxn>
              <a:cxn ang="0">
                <a:pos x="75" y="229"/>
              </a:cxn>
              <a:cxn ang="0">
                <a:pos x="31" y="270"/>
              </a:cxn>
              <a:cxn ang="0">
                <a:pos x="236" y="270"/>
              </a:cxn>
              <a:cxn ang="0">
                <a:pos x="279" y="229"/>
              </a:cxn>
              <a:cxn ang="0">
                <a:pos x="236" y="270"/>
              </a:cxn>
            </a:cxnLst>
            <a:rect l="0" t="0" r="r" b="b"/>
            <a:pathLst>
              <a:path w="310" h="301">
                <a:moveTo>
                  <a:pt x="294" y="45"/>
                </a:moveTo>
                <a:lnTo>
                  <a:pt x="243" y="45"/>
                </a:lnTo>
                <a:lnTo>
                  <a:pt x="243" y="20"/>
                </a:lnTo>
                <a:lnTo>
                  <a:pt x="243" y="20"/>
                </a:lnTo>
                <a:lnTo>
                  <a:pt x="241" y="13"/>
                </a:lnTo>
                <a:lnTo>
                  <a:pt x="238" y="6"/>
                </a:lnTo>
                <a:lnTo>
                  <a:pt x="231" y="2"/>
                </a:lnTo>
                <a:lnTo>
                  <a:pt x="221" y="0"/>
                </a:lnTo>
                <a:lnTo>
                  <a:pt x="221" y="0"/>
                </a:lnTo>
                <a:lnTo>
                  <a:pt x="214" y="2"/>
                </a:lnTo>
                <a:lnTo>
                  <a:pt x="207" y="6"/>
                </a:lnTo>
                <a:lnTo>
                  <a:pt x="203" y="13"/>
                </a:lnTo>
                <a:lnTo>
                  <a:pt x="202" y="20"/>
                </a:lnTo>
                <a:lnTo>
                  <a:pt x="202" y="45"/>
                </a:lnTo>
                <a:lnTo>
                  <a:pt x="109" y="45"/>
                </a:lnTo>
                <a:lnTo>
                  <a:pt x="109" y="20"/>
                </a:lnTo>
                <a:lnTo>
                  <a:pt x="109" y="20"/>
                </a:lnTo>
                <a:lnTo>
                  <a:pt x="107" y="13"/>
                </a:lnTo>
                <a:lnTo>
                  <a:pt x="102" y="6"/>
                </a:lnTo>
                <a:lnTo>
                  <a:pt x="96" y="2"/>
                </a:lnTo>
                <a:lnTo>
                  <a:pt x="87" y="0"/>
                </a:lnTo>
                <a:lnTo>
                  <a:pt x="87" y="0"/>
                </a:lnTo>
                <a:lnTo>
                  <a:pt x="80" y="2"/>
                </a:lnTo>
                <a:lnTo>
                  <a:pt x="73" y="6"/>
                </a:lnTo>
                <a:lnTo>
                  <a:pt x="69" y="13"/>
                </a:lnTo>
                <a:lnTo>
                  <a:pt x="67" y="20"/>
                </a:lnTo>
                <a:lnTo>
                  <a:pt x="67" y="45"/>
                </a:lnTo>
                <a:lnTo>
                  <a:pt x="17" y="45"/>
                </a:lnTo>
                <a:lnTo>
                  <a:pt x="17" y="45"/>
                </a:lnTo>
                <a:lnTo>
                  <a:pt x="9" y="47"/>
                </a:lnTo>
                <a:lnTo>
                  <a:pt x="4" y="51"/>
                </a:lnTo>
                <a:lnTo>
                  <a:pt x="2" y="54"/>
                </a:lnTo>
                <a:lnTo>
                  <a:pt x="0" y="62"/>
                </a:lnTo>
                <a:lnTo>
                  <a:pt x="0" y="287"/>
                </a:lnTo>
                <a:lnTo>
                  <a:pt x="0" y="287"/>
                </a:lnTo>
                <a:lnTo>
                  <a:pt x="2" y="292"/>
                </a:lnTo>
                <a:lnTo>
                  <a:pt x="4" y="297"/>
                </a:lnTo>
                <a:lnTo>
                  <a:pt x="9" y="301"/>
                </a:lnTo>
                <a:lnTo>
                  <a:pt x="17" y="301"/>
                </a:lnTo>
                <a:lnTo>
                  <a:pt x="294" y="301"/>
                </a:lnTo>
                <a:lnTo>
                  <a:pt x="294" y="301"/>
                </a:lnTo>
                <a:lnTo>
                  <a:pt x="301" y="301"/>
                </a:lnTo>
                <a:lnTo>
                  <a:pt x="305" y="297"/>
                </a:lnTo>
                <a:lnTo>
                  <a:pt x="308" y="292"/>
                </a:lnTo>
                <a:lnTo>
                  <a:pt x="310" y="287"/>
                </a:lnTo>
                <a:lnTo>
                  <a:pt x="310" y="62"/>
                </a:lnTo>
                <a:lnTo>
                  <a:pt x="310" y="62"/>
                </a:lnTo>
                <a:lnTo>
                  <a:pt x="308" y="54"/>
                </a:lnTo>
                <a:lnTo>
                  <a:pt x="305" y="51"/>
                </a:lnTo>
                <a:lnTo>
                  <a:pt x="301" y="47"/>
                </a:lnTo>
                <a:lnTo>
                  <a:pt x="294" y="45"/>
                </a:lnTo>
                <a:lnTo>
                  <a:pt x="294" y="45"/>
                </a:lnTo>
                <a:close/>
                <a:moveTo>
                  <a:pt x="145" y="114"/>
                </a:moveTo>
                <a:lnTo>
                  <a:pt x="145" y="156"/>
                </a:lnTo>
                <a:lnTo>
                  <a:pt x="96" y="156"/>
                </a:lnTo>
                <a:lnTo>
                  <a:pt x="96" y="114"/>
                </a:lnTo>
                <a:lnTo>
                  <a:pt x="145" y="114"/>
                </a:lnTo>
                <a:close/>
                <a:moveTo>
                  <a:pt x="165" y="114"/>
                </a:moveTo>
                <a:lnTo>
                  <a:pt x="214" y="114"/>
                </a:lnTo>
                <a:lnTo>
                  <a:pt x="214" y="156"/>
                </a:lnTo>
                <a:lnTo>
                  <a:pt x="165" y="156"/>
                </a:lnTo>
                <a:lnTo>
                  <a:pt x="165" y="114"/>
                </a:lnTo>
                <a:close/>
                <a:moveTo>
                  <a:pt x="75" y="114"/>
                </a:moveTo>
                <a:lnTo>
                  <a:pt x="75" y="156"/>
                </a:lnTo>
                <a:lnTo>
                  <a:pt x="31" y="156"/>
                </a:lnTo>
                <a:lnTo>
                  <a:pt x="31" y="114"/>
                </a:lnTo>
                <a:lnTo>
                  <a:pt x="75" y="114"/>
                </a:lnTo>
                <a:close/>
                <a:moveTo>
                  <a:pt x="75" y="178"/>
                </a:moveTo>
                <a:lnTo>
                  <a:pt x="75" y="209"/>
                </a:lnTo>
                <a:lnTo>
                  <a:pt x="31" y="209"/>
                </a:lnTo>
                <a:lnTo>
                  <a:pt x="31" y="178"/>
                </a:lnTo>
                <a:lnTo>
                  <a:pt x="75" y="178"/>
                </a:lnTo>
                <a:close/>
                <a:moveTo>
                  <a:pt x="96" y="178"/>
                </a:moveTo>
                <a:lnTo>
                  <a:pt x="145" y="178"/>
                </a:lnTo>
                <a:lnTo>
                  <a:pt x="145" y="209"/>
                </a:lnTo>
                <a:lnTo>
                  <a:pt x="96" y="209"/>
                </a:lnTo>
                <a:lnTo>
                  <a:pt x="96" y="178"/>
                </a:lnTo>
                <a:close/>
                <a:moveTo>
                  <a:pt x="145" y="229"/>
                </a:moveTo>
                <a:lnTo>
                  <a:pt x="145" y="270"/>
                </a:lnTo>
                <a:lnTo>
                  <a:pt x="96" y="270"/>
                </a:lnTo>
                <a:lnTo>
                  <a:pt x="96" y="229"/>
                </a:lnTo>
                <a:lnTo>
                  <a:pt x="145" y="229"/>
                </a:lnTo>
                <a:close/>
                <a:moveTo>
                  <a:pt x="165" y="229"/>
                </a:moveTo>
                <a:lnTo>
                  <a:pt x="214" y="229"/>
                </a:lnTo>
                <a:lnTo>
                  <a:pt x="214" y="270"/>
                </a:lnTo>
                <a:lnTo>
                  <a:pt x="165" y="270"/>
                </a:lnTo>
                <a:lnTo>
                  <a:pt x="165" y="229"/>
                </a:lnTo>
                <a:close/>
                <a:moveTo>
                  <a:pt x="165" y="209"/>
                </a:moveTo>
                <a:lnTo>
                  <a:pt x="165" y="178"/>
                </a:lnTo>
                <a:lnTo>
                  <a:pt x="214" y="178"/>
                </a:lnTo>
                <a:lnTo>
                  <a:pt x="214" y="209"/>
                </a:lnTo>
                <a:lnTo>
                  <a:pt x="165" y="209"/>
                </a:lnTo>
                <a:close/>
                <a:moveTo>
                  <a:pt x="236" y="178"/>
                </a:moveTo>
                <a:lnTo>
                  <a:pt x="279" y="178"/>
                </a:lnTo>
                <a:lnTo>
                  <a:pt x="279" y="209"/>
                </a:lnTo>
                <a:lnTo>
                  <a:pt x="236" y="209"/>
                </a:lnTo>
                <a:lnTo>
                  <a:pt x="236" y="178"/>
                </a:lnTo>
                <a:close/>
                <a:moveTo>
                  <a:pt x="236" y="156"/>
                </a:moveTo>
                <a:lnTo>
                  <a:pt x="236" y="114"/>
                </a:lnTo>
                <a:lnTo>
                  <a:pt x="279" y="114"/>
                </a:lnTo>
                <a:lnTo>
                  <a:pt x="279" y="156"/>
                </a:lnTo>
                <a:lnTo>
                  <a:pt x="236" y="156"/>
                </a:lnTo>
                <a:close/>
                <a:moveTo>
                  <a:pt x="31" y="229"/>
                </a:moveTo>
                <a:lnTo>
                  <a:pt x="75" y="229"/>
                </a:lnTo>
                <a:lnTo>
                  <a:pt x="75" y="270"/>
                </a:lnTo>
                <a:lnTo>
                  <a:pt x="31" y="270"/>
                </a:lnTo>
                <a:lnTo>
                  <a:pt x="31" y="229"/>
                </a:lnTo>
                <a:close/>
                <a:moveTo>
                  <a:pt x="236" y="270"/>
                </a:moveTo>
                <a:lnTo>
                  <a:pt x="236" y="229"/>
                </a:lnTo>
                <a:lnTo>
                  <a:pt x="279" y="229"/>
                </a:lnTo>
                <a:lnTo>
                  <a:pt x="279" y="270"/>
                </a:lnTo>
                <a:lnTo>
                  <a:pt x="236" y="270"/>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8" name="Freeform 105"/>
          <p:cNvSpPr/>
          <p:nvPr/>
        </p:nvSpPr>
        <p:spPr bwMode="auto">
          <a:xfrm>
            <a:off x="6976428" y="5527040"/>
            <a:ext cx="393700" cy="393700"/>
          </a:xfrm>
          <a:custGeom>
            <a:avLst/>
            <a:gdLst/>
            <a:ahLst/>
            <a:cxnLst>
              <a:cxn ang="0">
                <a:pos x="255" y="58"/>
              </a:cxn>
              <a:cxn ang="0">
                <a:pos x="257" y="53"/>
              </a:cxn>
              <a:cxn ang="0">
                <a:pos x="262" y="38"/>
              </a:cxn>
              <a:cxn ang="0">
                <a:pos x="257" y="24"/>
              </a:cxn>
              <a:cxn ang="0">
                <a:pos x="244" y="9"/>
              </a:cxn>
              <a:cxn ang="0">
                <a:pos x="241" y="5"/>
              </a:cxn>
              <a:cxn ang="0">
                <a:pos x="224" y="0"/>
              </a:cxn>
              <a:cxn ang="0">
                <a:pos x="210" y="5"/>
              </a:cxn>
              <a:cxn ang="0">
                <a:pos x="132" y="82"/>
              </a:cxn>
              <a:cxn ang="0">
                <a:pos x="58" y="9"/>
              </a:cxn>
              <a:cxn ang="0">
                <a:pos x="49" y="2"/>
              </a:cxn>
              <a:cxn ang="0">
                <a:pos x="27" y="2"/>
              </a:cxn>
              <a:cxn ang="0">
                <a:pos x="18" y="9"/>
              </a:cxn>
              <a:cxn ang="0">
                <a:pos x="9" y="18"/>
              </a:cxn>
              <a:cxn ang="0">
                <a:pos x="3" y="27"/>
              </a:cxn>
              <a:cxn ang="0">
                <a:pos x="3" y="49"/>
              </a:cxn>
              <a:cxn ang="0">
                <a:pos x="9" y="58"/>
              </a:cxn>
              <a:cxn ang="0">
                <a:pos x="9" y="205"/>
              </a:cxn>
              <a:cxn ang="0">
                <a:pos x="5" y="210"/>
              </a:cxn>
              <a:cxn ang="0">
                <a:pos x="0" y="225"/>
              </a:cxn>
              <a:cxn ang="0">
                <a:pos x="5" y="241"/>
              </a:cxn>
              <a:cxn ang="0">
                <a:pos x="18" y="254"/>
              </a:cxn>
              <a:cxn ang="0">
                <a:pos x="23" y="257"/>
              </a:cxn>
              <a:cxn ang="0">
                <a:pos x="38" y="263"/>
              </a:cxn>
              <a:cxn ang="0">
                <a:pos x="54" y="257"/>
              </a:cxn>
              <a:cxn ang="0">
                <a:pos x="132" y="181"/>
              </a:cxn>
              <a:cxn ang="0">
                <a:pos x="204" y="254"/>
              </a:cxn>
              <a:cxn ang="0">
                <a:pos x="214" y="261"/>
              </a:cxn>
              <a:cxn ang="0">
                <a:pos x="235" y="261"/>
              </a:cxn>
              <a:cxn ang="0">
                <a:pos x="244" y="254"/>
              </a:cxn>
              <a:cxn ang="0">
                <a:pos x="255" y="245"/>
              </a:cxn>
              <a:cxn ang="0">
                <a:pos x="261" y="236"/>
              </a:cxn>
              <a:cxn ang="0">
                <a:pos x="261" y="214"/>
              </a:cxn>
              <a:cxn ang="0">
                <a:pos x="255" y="205"/>
              </a:cxn>
            </a:cxnLst>
            <a:rect l="0" t="0" r="r" b="b"/>
            <a:pathLst>
              <a:path w="262" h="263">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9" name="Freeform 106"/>
          <p:cNvSpPr>
            <a:spLocks noEditPoints="1"/>
          </p:cNvSpPr>
          <p:nvPr/>
        </p:nvSpPr>
        <p:spPr bwMode="auto">
          <a:xfrm>
            <a:off x="2013903" y="4547553"/>
            <a:ext cx="517525" cy="384175"/>
          </a:xfrm>
          <a:custGeom>
            <a:avLst/>
            <a:gdLst/>
            <a:ahLst/>
            <a:cxnLst>
              <a:cxn ang="0">
                <a:pos x="41" y="0"/>
              </a:cxn>
              <a:cxn ang="0">
                <a:pos x="34" y="0"/>
              </a:cxn>
              <a:cxn ang="0">
                <a:pos x="18" y="7"/>
              </a:cxn>
              <a:cxn ang="0">
                <a:pos x="7" y="18"/>
              </a:cxn>
              <a:cxn ang="0">
                <a:pos x="0" y="33"/>
              </a:cxn>
              <a:cxn ang="0">
                <a:pos x="0" y="214"/>
              </a:cxn>
              <a:cxn ang="0">
                <a:pos x="0" y="221"/>
              </a:cxn>
              <a:cxn ang="0">
                <a:pos x="7" y="237"/>
              </a:cxn>
              <a:cxn ang="0">
                <a:pos x="18" y="248"/>
              </a:cxn>
              <a:cxn ang="0">
                <a:pos x="34" y="256"/>
              </a:cxn>
              <a:cxn ang="0">
                <a:pos x="299" y="256"/>
              </a:cxn>
              <a:cxn ang="0">
                <a:pos x="308" y="256"/>
              </a:cxn>
              <a:cxn ang="0">
                <a:pos x="322" y="248"/>
              </a:cxn>
              <a:cxn ang="0">
                <a:pos x="335" y="237"/>
              </a:cxn>
              <a:cxn ang="0">
                <a:pos x="340" y="221"/>
              </a:cxn>
              <a:cxn ang="0">
                <a:pos x="342" y="42"/>
              </a:cxn>
              <a:cxn ang="0">
                <a:pos x="340" y="33"/>
              </a:cxn>
              <a:cxn ang="0">
                <a:pos x="335" y="18"/>
              </a:cxn>
              <a:cxn ang="0">
                <a:pos x="322" y="7"/>
              </a:cxn>
              <a:cxn ang="0">
                <a:pos x="308" y="0"/>
              </a:cxn>
              <a:cxn ang="0">
                <a:pos x="299" y="0"/>
              </a:cxn>
              <a:cxn ang="0">
                <a:pos x="319" y="36"/>
              </a:cxn>
              <a:cxn ang="0">
                <a:pos x="320" y="42"/>
              </a:cxn>
              <a:cxn ang="0">
                <a:pos x="320" y="214"/>
              </a:cxn>
              <a:cxn ang="0">
                <a:pos x="228" y="114"/>
              </a:cxn>
              <a:cxn ang="0">
                <a:pos x="299" y="20"/>
              </a:cxn>
              <a:cxn ang="0">
                <a:pos x="170" y="134"/>
              </a:cxn>
              <a:cxn ang="0">
                <a:pos x="38" y="22"/>
              </a:cxn>
              <a:cxn ang="0">
                <a:pos x="299" y="20"/>
              </a:cxn>
              <a:cxn ang="0">
                <a:pos x="21" y="218"/>
              </a:cxn>
              <a:cxn ang="0">
                <a:pos x="21" y="42"/>
              </a:cxn>
              <a:cxn ang="0">
                <a:pos x="21" y="36"/>
              </a:cxn>
              <a:cxn ang="0">
                <a:pos x="21" y="218"/>
              </a:cxn>
              <a:cxn ang="0">
                <a:pos x="41" y="234"/>
              </a:cxn>
              <a:cxn ang="0">
                <a:pos x="128" y="127"/>
              </a:cxn>
              <a:cxn ang="0">
                <a:pos x="163" y="158"/>
              </a:cxn>
              <a:cxn ang="0">
                <a:pos x="170" y="160"/>
              </a:cxn>
              <a:cxn ang="0">
                <a:pos x="174" y="160"/>
              </a:cxn>
              <a:cxn ang="0">
                <a:pos x="212" y="127"/>
              </a:cxn>
              <a:cxn ang="0">
                <a:pos x="306" y="234"/>
              </a:cxn>
              <a:cxn ang="0">
                <a:pos x="41" y="234"/>
              </a:cxn>
            </a:cxnLst>
            <a:rect l="0" t="0" r="r" b="b"/>
            <a:pathLst>
              <a:path w="342" h="256">
                <a:moveTo>
                  <a:pt x="299" y="0"/>
                </a:moveTo>
                <a:lnTo>
                  <a:pt x="41" y="0"/>
                </a:lnTo>
                <a:lnTo>
                  <a:pt x="41" y="0"/>
                </a:lnTo>
                <a:lnTo>
                  <a:pt x="34" y="0"/>
                </a:lnTo>
                <a:lnTo>
                  <a:pt x="25" y="2"/>
                </a:lnTo>
                <a:lnTo>
                  <a:pt x="18" y="7"/>
                </a:lnTo>
                <a:lnTo>
                  <a:pt x="12" y="11"/>
                </a:lnTo>
                <a:lnTo>
                  <a:pt x="7" y="18"/>
                </a:lnTo>
                <a:lnTo>
                  <a:pt x="3" y="25"/>
                </a:lnTo>
                <a:lnTo>
                  <a:pt x="0" y="33"/>
                </a:lnTo>
                <a:lnTo>
                  <a:pt x="0" y="42"/>
                </a:lnTo>
                <a:lnTo>
                  <a:pt x="0" y="214"/>
                </a:lnTo>
                <a:lnTo>
                  <a:pt x="0" y="214"/>
                </a:lnTo>
                <a:lnTo>
                  <a:pt x="0" y="221"/>
                </a:lnTo>
                <a:lnTo>
                  <a:pt x="3" y="230"/>
                </a:lnTo>
                <a:lnTo>
                  <a:pt x="7" y="237"/>
                </a:lnTo>
                <a:lnTo>
                  <a:pt x="12" y="243"/>
                </a:lnTo>
                <a:lnTo>
                  <a:pt x="18" y="248"/>
                </a:lnTo>
                <a:lnTo>
                  <a:pt x="25" y="252"/>
                </a:lnTo>
                <a:lnTo>
                  <a:pt x="34" y="256"/>
                </a:lnTo>
                <a:lnTo>
                  <a:pt x="41" y="256"/>
                </a:lnTo>
                <a:lnTo>
                  <a:pt x="299" y="256"/>
                </a:lnTo>
                <a:lnTo>
                  <a:pt x="299" y="256"/>
                </a:lnTo>
                <a:lnTo>
                  <a:pt x="308" y="256"/>
                </a:lnTo>
                <a:lnTo>
                  <a:pt x="315" y="252"/>
                </a:lnTo>
                <a:lnTo>
                  <a:pt x="322" y="248"/>
                </a:lnTo>
                <a:lnTo>
                  <a:pt x="330" y="243"/>
                </a:lnTo>
                <a:lnTo>
                  <a:pt x="335" y="237"/>
                </a:lnTo>
                <a:lnTo>
                  <a:pt x="339" y="230"/>
                </a:lnTo>
                <a:lnTo>
                  <a:pt x="340" y="221"/>
                </a:lnTo>
                <a:lnTo>
                  <a:pt x="342" y="214"/>
                </a:lnTo>
                <a:lnTo>
                  <a:pt x="342" y="42"/>
                </a:lnTo>
                <a:lnTo>
                  <a:pt x="342" y="42"/>
                </a:lnTo>
                <a:lnTo>
                  <a:pt x="340" y="33"/>
                </a:lnTo>
                <a:lnTo>
                  <a:pt x="339" y="25"/>
                </a:lnTo>
                <a:lnTo>
                  <a:pt x="335" y="18"/>
                </a:lnTo>
                <a:lnTo>
                  <a:pt x="330" y="11"/>
                </a:lnTo>
                <a:lnTo>
                  <a:pt x="322" y="7"/>
                </a:lnTo>
                <a:lnTo>
                  <a:pt x="315" y="2"/>
                </a:lnTo>
                <a:lnTo>
                  <a:pt x="308" y="0"/>
                </a:lnTo>
                <a:lnTo>
                  <a:pt x="299" y="0"/>
                </a:lnTo>
                <a:lnTo>
                  <a:pt x="299" y="0"/>
                </a:lnTo>
                <a:close/>
                <a:moveTo>
                  <a:pt x="228" y="114"/>
                </a:moveTo>
                <a:lnTo>
                  <a:pt x="319" y="36"/>
                </a:lnTo>
                <a:lnTo>
                  <a:pt x="319" y="36"/>
                </a:lnTo>
                <a:lnTo>
                  <a:pt x="320" y="42"/>
                </a:lnTo>
                <a:lnTo>
                  <a:pt x="320" y="214"/>
                </a:lnTo>
                <a:lnTo>
                  <a:pt x="320" y="214"/>
                </a:lnTo>
                <a:lnTo>
                  <a:pt x="320" y="218"/>
                </a:lnTo>
                <a:lnTo>
                  <a:pt x="228" y="114"/>
                </a:lnTo>
                <a:close/>
                <a:moveTo>
                  <a:pt x="299" y="20"/>
                </a:moveTo>
                <a:lnTo>
                  <a:pt x="299" y="20"/>
                </a:lnTo>
                <a:lnTo>
                  <a:pt x="302" y="22"/>
                </a:lnTo>
                <a:lnTo>
                  <a:pt x="170" y="134"/>
                </a:lnTo>
                <a:lnTo>
                  <a:pt x="38" y="22"/>
                </a:lnTo>
                <a:lnTo>
                  <a:pt x="38" y="22"/>
                </a:lnTo>
                <a:lnTo>
                  <a:pt x="41" y="20"/>
                </a:lnTo>
                <a:lnTo>
                  <a:pt x="299" y="20"/>
                </a:lnTo>
                <a:close/>
                <a:moveTo>
                  <a:pt x="21" y="218"/>
                </a:moveTo>
                <a:lnTo>
                  <a:pt x="21" y="218"/>
                </a:lnTo>
                <a:lnTo>
                  <a:pt x="21" y="214"/>
                </a:lnTo>
                <a:lnTo>
                  <a:pt x="21" y="42"/>
                </a:lnTo>
                <a:lnTo>
                  <a:pt x="21" y="42"/>
                </a:lnTo>
                <a:lnTo>
                  <a:pt x="21" y="36"/>
                </a:lnTo>
                <a:lnTo>
                  <a:pt x="112" y="114"/>
                </a:lnTo>
                <a:lnTo>
                  <a:pt x="21" y="218"/>
                </a:lnTo>
                <a:close/>
                <a:moveTo>
                  <a:pt x="41" y="234"/>
                </a:moveTo>
                <a:lnTo>
                  <a:pt x="41" y="234"/>
                </a:lnTo>
                <a:lnTo>
                  <a:pt x="36" y="234"/>
                </a:lnTo>
                <a:lnTo>
                  <a:pt x="128" y="127"/>
                </a:lnTo>
                <a:lnTo>
                  <a:pt x="163" y="158"/>
                </a:lnTo>
                <a:lnTo>
                  <a:pt x="163" y="158"/>
                </a:lnTo>
                <a:lnTo>
                  <a:pt x="166" y="160"/>
                </a:lnTo>
                <a:lnTo>
                  <a:pt x="170" y="160"/>
                </a:lnTo>
                <a:lnTo>
                  <a:pt x="170" y="160"/>
                </a:lnTo>
                <a:lnTo>
                  <a:pt x="174" y="160"/>
                </a:lnTo>
                <a:lnTo>
                  <a:pt x="177" y="158"/>
                </a:lnTo>
                <a:lnTo>
                  <a:pt x="212" y="127"/>
                </a:lnTo>
                <a:lnTo>
                  <a:pt x="306" y="234"/>
                </a:lnTo>
                <a:lnTo>
                  <a:pt x="306" y="234"/>
                </a:lnTo>
                <a:lnTo>
                  <a:pt x="299" y="234"/>
                </a:lnTo>
                <a:lnTo>
                  <a:pt x="41" y="234"/>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0" name="Freeform 107"/>
          <p:cNvSpPr>
            <a:spLocks noEditPoints="1"/>
          </p:cNvSpPr>
          <p:nvPr/>
        </p:nvSpPr>
        <p:spPr bwMode="auto">
          <a:xfrm>
            <a:off x="3180080" y="1491298"/>
            <a:ext cx="514350" cy="441325"/>
          </a:xfrm>
          <a:custGeom>
            <a:avLst/>
            <a:gdLst/>
            <a:ahLst/>
            <a:cxnLst>
              <a:cxn ang="0">
                <a:pos x="337" y="165"/>
              </a:cxn>
              <a:cxn ang="0">
                <a:pos x="170" y="0"/>
              </a:cxn>
              <a:cxn ang="0">
                <a:pos x="5" y="165"/>
              </a:cxn>
              <a:cxn ang="0">
                <a:pos x="5" y="165"/>
              </a:cxn>
              <a:cxn ang="0">
                <a:pos x="0" y="172"/>
              </a:cxn>
              <a:cxn ang="0">
                <a:pos x="0" y="181"/>
              </a:cxn>
              <a:cxn ang="0">
                <a:pos x="0" y="189"/>
              </a:cxn>
              <a:cxn ang="0">
                <a:pos x="5" y="196"/>
              </a:cxn>
              <a:cxn ang="0">
                <a:pos x="5" y="196"/>
              </a:cxn>
              <a:cxn ang="0">
                <a:pos x="13" y="201"/>
              </a:cxn>
              <a:cxn ang="0">
                <a:pos x="20" y="201"/>
              </a:cxn>
              <a:cxn ang="0">
                <a:pos x="29" y="201"/>
              </a:cxn>
              <a:cxn ang="0">
                <a:pos x="36" y="196"/>
              </a:cxn>
              <a:cxn ang="0">
                <a:pos x="42" y="189"/>
              </a:cxn>
              <a:cxn ang="0">
                <a:pos x="42" y="294"/>
              </a:cxn>
              <a:cxn ang="0">
                <a:pos x="301" y="294"/>
              </a:cxn>
              <a:cxn ang="0">
                <a:pos x="301" y="189"/>
              </a:cxn>
              <a:cxn ang="0">
                <a:pos x="306" y="196"/>
              </a:cxn>
              <a:cxn ang="0">
                <a:pos x="306" y="196"/>
              </a:cxn>
              <a:cxn ang="0">
                <a:pos x="314" y="201"/>
              </a:cxn>
              <a:cxn ang="0">
                <a:pos x="321" y="201"/>
              </a:cxn>
              <a:cxn ang="0">
                <a:pos x="321" y="201"/>
              </a:cxn>
              <a:cxn ang="0">
                <a:pos x="330" y="201"/>
              </a:cxn>
              <a:cxn ang="0">
                <a:pos x="337" y="196"/>
              </a:cxn>
              <a:cxn ang="0">
                <a:pos x="337" y="196"/>
              </a:cxn>
              <a:cxn ang="0">
                <a:pos x="341" y="189"/>
              </a:cxn>
              <a:cxn ang="0">
                <a:pos x="343" y="181"/>
              </a:cxn>
              <a:cxn ang="0">
                <a:pos x="341" y="172"/>
              </a:cxn>
              <a:cxn ang="0">
                <a:pos x="337" y="165"/>
              </a:cxn>
              <a:cxn ang="0">
                <a:pos x="337" y="165"/>
              </a:cxn>
              <a:cxn ang="0">
                <a:pos x="279" y="272"/>
              </a:cxn>
              <a:cxn ang="0">
                <a:pos x="214" y="272"/>
              </a:cxn>
              <a:cxn ang="0">
                <a:pos x="214" y="187"/>
              </a:cxn>
              <a:cxn ang="0">
                <a:pos x="129" y="187"/>
              </a:cxn>
              <a:cxn ang="0">
                <a:pos x="129" y="272"/>
              </a:cxn>
              <a:cxn ang="0">
                <a:pos x="63" y="272"/>
              </a:cxn>
              <a:cxn ang="0">
                <a:pos x="63" y="169"/>
              </a:cxn>
              <a:cxn ang="0">
                <a:pos x="170" y="60"/>
              </a:cxn>
              <a:cxn ang="0">
                <a:pos x="279" y="169"/>
              </a:cxn>
              <a:cxn ang="0">
                <a:pos x="279" y="272"/>
              </a:cxn>
            </a:cxnLst>
            <a:rect l="0" t="0" r="r" b="b"/>
            <a:pathLst>
              <a:path w="343" h="294">
                <a:moveTo>
                  <a:pt x="337" y="165"/>
                </a:moveTo>
                <a:lnTo>
                  <a:pt x="170" y="0"/>
                </a:lnTo>
                <a:lnTo>
                  <a:pt x="5" y="165"/>
                </a:lnTo>
                <a:lnTo>
                  <a:pt x="5" y="165"/>
                </a:lnTo>
                <a:lnTo>
                  <a:pt x="0" y="172"/>
                </a:lnTo>
                <a:lnTo>
                  <a:pt x="0" y="181"/>
                </a:lnTo>
                <a:lnTo>
                  <a:pt x="0" y="189"/>
                </a:lnTo>
                <a:lnTo>
                  <a:pt x="5" y="196"/>
                </a:lnTo>
                <a:lnTo>
                  <a:pt x="5" y="196"/>
                </a:lnTo>
                <a:lnTo>
                  <a:pt x="13" y="201"/>
                </a:lnTo>
                <a:lnTo>
                  <a:pt x="20" y="201"/>
                </a:lnTo>
                <a:lnTo>
                  <a:pt x="29" y="201"/>
                </a:lnTo>
                <a:lnTo>
                  <a:pt x="36" y="196"/>
                </a:lnTo>
                <a:lnTo>
                  <a:pt x="42" y="189"/>
                </a:lnTo>
                <a:lnTo>
                  <a:pt x="42" y="294"/>
                </a:lnTo>
                <a:lnTo>
                  <a:pt x="301" y="294"/>
                </a:lnTo>
                <a:lnTo>
                  <a:pt x="301" y="189"/>
                </a:lnTo>
                <a:lnTo>
                  <a:pt x="306" y="196"/>
                </a:lnTo>
                <a:lnTo>
                  <a:pt x="306" y="196"/>
                </a:lnTo>
                <a:lnTo>
                  <a:pt x="314" y="201"/>
                </a:lnTo>
                <a:lnTo>
                  <a:pt x="321" y="201"/>
                </a:lnTo>
                <a:lnTo>
                  <a:pt x="321" y="201"/>
                </a:lnTo>
                <a:lnTo>
                  <a:pt x="330" y="201"/>
                </a:lnTo>
                <a:lnTo>
                  <a:pt x="337" y="196"/>
                </a:lnTo>
                <a:lnTo>
                  <a:pt x="337" y="196"/>
                </a:lnTo>
                <a:lnTo>
                  <a:pt x="341" y="189"/>
                </a:lnTo>
                <a:lnTo>
                  <a:pt x="343" y="181"/>
                </a:lnTo>
                <a:lnTo>
                  <a:pt x="341" y="172"/>
                </a:lnTo>
                <a:lnTo>
                  <a:pt x="337" y="165"/>
                </a:lnTo>
                <a:lnTo>
                  <a:pt x="337" y="165"/>
                </a:lnTo>
                <a:close/>
                <a:moveTo>
                  <a:pt x="279" y="272"/>
                </a:moveTo>
                <a:lnTo>
                  <a:pt x="214" y="272"/>
                </a:lnTo>
                <a:lnTo>
                  <a:pt x="214" y="187"/>
                </a:lnTo>
                <a:lnTo>
                  <a:pt x="129" y="187"/>
                </a:lnTo>
                <a:lnTo>
                  <a:pt x="129" y="272"/>
                </a:lnTo>
                <a:lnTo>
                  <a:pt x="63" y="272"/>
                </a:lnTo>
                <a:lnTo>
                  <a:pt x="63" y="169"/>
                </a:lnTo>
                <a:lnTo>
                  <a:pt x="170" y="60"/>
                </a:lnTo>
                <a:lnTo>
                  <a:pt x="279" y="169"/>
                </a:lnTo>
                <a:lnTo>
                  <a:pt x="279" y="272"/>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81" name="Group 85"/>
          <p:cNvGrpSpPr/>
          <p:nvPr/>
        </p:nvGrpSpPr>
        <p:grpSpPr>
          <a:xfrm>
            <a:off x="8192876" y="5418982"/>
            <a:ext cx="456661" cy="606883"/>
            <a:chOff x="5575100" y="3734191"/>
            <a:chExt cx="315602" cy="419419"/>
          </a:xfrm>
          <a:solidFill>
            <a:srgbClr val="304371"/>
          </a:solidFill>
        </p:grpSpPr>
        <p:sp>
          <p:nvSpPr>
            <p:cNvPr id="82" name="Freeform 108"/>
            <p:cNvSpPr>
              <a:spLocks noEditPoints="1"/>
            </p:cNvSpPr>
            <p:nvPr/>
          </p:nvSpPr>
          <p:spPr bwMode="auto">
            <a:xfrm>
              <a:off x="5575100" y="3734191"/>
              <a:ext cx="315602" cy="419419"/>
            </a:xfrm>
            <a:custGeom>
              <a:avLst/>
              <a:gdLst/>
              <a:ahLst/>
              <a:cxnLst>
                <a:cxn ang="0">
                  <a:pos x="136" y="2"/>
                </a:cxn>
                <a:cxn ang="0">
                  <a:pos x="92" y="13"/>
                </a:cxn>
                <a:cxn ang="0">
                  <a:pos x="56" y="35"/>
                </a:cxn>
                <a:cxn ang="0">
                  <a:pos x="25" y="67"/>
                </a:cxn>
                <a:cxn ang="0">
                  <a:pos x="7" y="107"/>
                </a:cxn>
                <a:cxn ang="0">
                  <a:pos x="0" y="153"/>
                </a:cxn>
                <a:cxn ang="0">
                  <a:pos x="5" y="187"/>
                </a:cxn>
                <a:cxn ang="0">
                  <a:pos x="25" y="236"/>
                </a:cxn>
                <a:cxn ang="0">
                  <a:pos x="63" y="274"/>
                </a:cxn>
                <a:cxn ang="0">
                  <a:pos x="69" y="278"/>
                </a:cxn>
                <a:cxn ang="0">
                  <a:pos x="76" y="301"/>
                </a:cxn>
                <a:cxn ang="0">
                  <a:pos x="76" y="354"/>
                </a:cxn>
                <a:cxn ang="0">
                  <a:pos x="83" y="372"/>
                </a:cxn>
                <a:cxn ang="0">
                  <a:pos x="140" y="401"/>
                </a:cxn>
                <a:cxn ang="0">
                  <a:pos x="150" y="405"/>
                </a:cxn>
                <a:cxn ang="0">
                  <a:pos x="214" y="376"/>
                </a:cxn>
                <a:cxn ang="0">
                  <a:pos x="225" y="367"/>
                </a:cxn>
                <a:cxn ang="0">
                  <a:pos x="228" y="303"/>
                </a:cxn>
                <a:cxn ang="0">
                  <a:pos x="230" y="289"/>
                </a:cxn>
                <a:cxn ang="0">
                  <a:pos x="243" y="270"/>
                </a:cxn>
                <a:cxn ang="0">
                  <a:pos x="261" y="256"/>
                </a:cxn>
                <a:cxn ang="0">
                  <a:pos x="288" y="216"/>
                </a:cxn>
                <a:cxn ang="0">
                  <a:pos x="301" y="169"/>
                </a:cxn>
                <a:cxn ang="0">
                  <a:pos x="301" y="136"/>
                </a:cxn>
                <a:cxn ang="0">
                  <a:pos x="290" y="93"/>
                </a:cxn>
                <a:cxn ang="0">
                  <a:pos x="268" y="57"/>
                </a:cxn>
                <a:cxn ang="0">
                  <a:pos x="236" y="28"/>
                </a:cxn>
                <a:cxn ang="0">
                  <a:pos x="196" y="8"/>
                </a:cxn>
                <a:cxn ang="0">
                  <a:pos x="150" y="0"/>
                </a:cxn>
                <a:cxn ang="0">
                  <a:pos x="100" y="354"/>
                </a:cxn>
                <a:cxn ang="0">
                  <a:pos x="203" y="303"/>
                </a:cxn>
                <a:cxn ang="0">
                  <a:pos x="100" y="303"/>
                </a:cxn>
                <a:cxn ang="0">
                  <a:pos x="203" y="303"/>
                </a:cxn>
                <a:cxn ang="0">
                  <a:pos x="230" y="249"/>
                </a:cxn>
                <a:cxn ang="0">
                  <a:pos x="210" y="270"/>
                </a:cxn>
                <a:cxn ang="0">
                  <a:pos x="96" y="278"/>
                </a:cxn>
                <a:cxn ang="0">
                  <a:pos x="85" y="260"/>
                </a:cxn>
                <a:cxn ang="0">
                  <a:pos x="67" y="245"/>
                </a:cxn>
                <a:cxn ang="0">
                  <a:pos x="40" y="211"/>
                </a:cxn>
                <a:cxn ang="0">
                  <a:pos x="27" y="167"/>
                </a:cxn>
                <a:cxn ang="0">
                  <a:pos x="25" y="140"/>
                </a:cxn>
                <a:cxn ang="0">
                  <a:pos x="36" y="104"/>
                </a:cxn>
                <a:cxn ang="0">
                  <a:pos x="54" y="71"/>
                </a:cxn>
                <a:cxn ang="0">
                  <a:pos x="82" y="47"/>
                </a:cxn>
                <a:cxn ang="0">
                  <a:pos x="114" y="31"/>
                </a:cxn>
                <a:cxn ang="0">
                  <a:pos x="150" y="26"/>
                </a:cxn>
                <a:cxn ang="0">
                  <a:pos x="176" y="29"/>
                </a:cxn>
                <a:cxn ang="0">
                  <a:pos x="212" y="42"/>
                </a:cxn>
                <a:cxn ang="0">
                  <a:pos x="239" y="64"/>
                </a:cxn>
                <a:cxn ang="0">
                  <a:pos x="261" y="93"/>
                </a:cxn>
                <a:cxn ang="0">
                  <a:pos x="274" y="127"/>
                </a:cxn>
                <a:cxn ang="0">
                  <a:pos x="277" y="153"/>
                </a:cxn>
                <a:cxn ang="0">
                  <a:pos x="270" y="192"/>
                </a:cxn>
                <a:cxn ang="0">
                  <a:pos x="250" y="229"/>
                </a:cxn>
                <a:cxn ang="0">
                  <a:pos x="232" y="249"/>
                </a:cxn>
              </a:cxnLst>
              <a:rect l="0" t="0" r="r" b="b"/>
              <a:pathLst>
                <a:path w="303" h="405">
                  <a:moveTo>
                    <a:pt x="150" y="0"/>
                  </a:moveTo>
                  <a:lnTo>
                    <a:pt x="150" y="0"/>
                  </a:lnTo>
                  <a:lnTo>
                    <a:pt x="136" y="2"/>
                  </a:lnTo>
                  <a:lnTo>
                    <a:pt x="121" y="4"/>
                  </a:lnTo>
                  <a:lnTo>
                    <a:pt x="107" y="8"/>
                  </a:lnTo>
                  <a:lnTo>
                    <a:pt x="92" y="13"/>
                  </a:lnTo>
                  <a:lnTo>
                    <a:pt x="80" y="18"/>
                  </a:lnTo>
                  <a:lnTo>
                    <a:pt x="67" y="28"/>
                  </a:lnTo>
                  <a:lnTo>
                    <a:pt x="56" y="35"/>
                  </a:lnTo>
                  <a:lnTo>
                    <a:pt x="45" y="46"/>
                  </a:lnTo>
                  <a:lnTo>
                    <a:pt x="34" y="57"/>
                  </a:lnTo>
                  <a:lnTo>
                    <a:pt x="25" y="67"/>
                  </a:lnTo>
                  <a:lnTo>
                    <a:pt x="18" y="80"/>
                  </a:lnTo>
                  <a:lnTo>
                    <a:pt x="13" y="93"/>
                  </a:lnTo>
                  <a:lnTo>
                    <a:pt x="7" y="107"/>
                  </a:lnTo>
                  <a:lnTo>
                    <a:pt x="4" y="122"/>
                  </a:lnTo>
                  <a:lnTo>
                    <a:pt x="2" y="136"/>
                  </a:lnTo>
                  <a:lnTo>
                    <a:pt x="0" y="153"/>
                  </a:lnTo>
                  <a:lnTo>
                    <a:pt x="0" y="153"/>
                  </a:lnTo>
                  <a:lnTo>
                    <a:pt x="2" y="171"/>
                  </a:lnTo>
                  <a:lnTo>
                    <a:pt x="5" y="187"/>
                  </a:lnTo>
                  <a:lnTo>
                    <a:pt x="9" y="205"/>
                  </a:lnTo>
                  <a:lnTo>
                    <a:pt x="16" y="221"/>
                  </a:lnTo>
                  <a:lnTo>
                    <a:pt x="25" y="236"/>
                  </a:lnTo>
                  <a:lnTo>
                    <a:pt x="36" y="251"/>
                  </a:lnTo>
                  <a:lnTo>
                    <a:pt x="49" y="263"/>
                  </a:lnTo>
                  <a:lnTo>
                    <a:pt x="63" y="274"/>
                  </a:lnTo>
                  <a:lnTo>
                    <a:pt x="65" y="276"/>
                  </a:lnTo>
                  <a:lnTo>
                    <a:pt x="65" y="276"/>
                  </a:lnTo>
                  <a:lnTo>
                    <a:pt x="69" y="278"/>
                  </a:lnTo>
                  <a:lnTo>
                    <a:pt x="71" y="281"/>
                  </a:lnTo>
                  <a:lnTo>
                    <a:pt x="74" y="290"/>
                  </a:lnTo>
                  <a:lnTo>
                    <a:pt x="76" y="301"/>
                  </a:lnTo>
                  <a:lnTo>
                    <a:pt x="76" y="303"/>
                  </a:lnTo>
                  <a:lnTo>
                    <a:pt x="76" y="354"/>
                  </a:lnTo>
                  <a:lnTo>
                    <a:pt x="76" y="354"/>
                  </a:lnTo>
                  <a:lnTo>
                    <a:pt x="76" y="359"/>
                  </a:lnTo>
                  <a:lnTo>
                    <a:pt x="80" y="367"/>
                  </a:lnTo>
                  <a:lnTo>
                    <a:pt x="83" y="372"/>
                  </a:lnTo>
                  <a:lnTo>
                    <a:pt x="89" y="376"/>
                  </a:lnTo>
                  <a:lnTo>
                    <a:pt x="140" y="401"/>
                  </a:lnTo>
                  <a:lnTo>
                    <a:pt x="140" y="401"/>
                  </a:lnTo>
                  <a:lnTo>
                    <a:pt x="145" y="403"/>
                  </a:lnTo>
                  <a:lnTo>
                    <a:pt x="150" y="405"/>
                  </a:lnTo>
                  <a:lnTo>
                    <a:pt x="150" y="405"/>
                  </a:lnTo>
                  <a:lnTo>
                    <a:pt x="158" y="403"/>
                  </a:lnTo>
                  <a:lnTo>
                    <a:pt x="163" y="401"/>
                  </a:lnTo>
                  <a:lnTo>
                    <a:pt x="214" y="376"/>
                  </a:lnTo>
                  <a:lnTo>
                    <a:pt x="214" y="376"/>
                  </a:lnTo>
                  <a:lnTo>
                    <a:pt x="219" y="372"/>
                  </a:lnTo>
                  <a:lnTo>
                    <a:pt x="225" y="367"/>
                  </a:lnTo>
                  <a:lnTo>
                    <a:pt x="227" y="359"/>
                  </a:lnTo>
                  <a:lnTo>
                    <a:pt x="228" y="354"/>
                  </a:lnTo>
                  <a:lnTo>
                    <a:pt x="228" y="303"/>
                  </a:lnTo>
                  <a:lnTo>
                    <a:pt x="228" y="303"/>
                  </a:lnTo>
                  <a:lnTo>
                    <a:pt x="228" y="296"/>
                  </a:lnTo>
                  <a:lnTo>
                    <a:pt x="230" y="289"/>
                  </a:lnTo>
                  <a:lnTo>
                    <a:pt x="236" y="278"/>
                  </a:lnTo>
                  <a:lnTo>
                    <a:pt x="241" y="272"/>
                  </a:lnTo>
                  <a:lnTo>
                    <a:pt x="243" y="270"/>
                  </a:lnTo>
                  <a:lnTo>
                    <a:pt x="248" y="267"/>
                  </a:lnTo>
                  <a:lnTo>
                    <a:pt x="248" y="267"/>
                  </a:lnTo>
                  <a:lnTo>
                    <a:pt x="261" y="256"/>
                  </a:lnTo>
                  <a:lnTo>
                    <a:pt x="272" y="243"/>
                  </a:lnTo>
                  <a:lnTo>
                    <a:pt x="281" y="231"/>
                  </a:lnTo>
                  <a:lnTo>
                    <a:pt x="288" y="216"/>
                  </a:lnTo>
                  <a:lnTo>
                    <a:pt x="294" y="200"/>
                  </a:lnTo>
                  <a:lnTo>
                    <a:pt x="299" y="185"/>
                  </a:lnTo>
                  <a:lnTo>
                    <a:pt x="301" y="169"/>
                  </a:lnTo>
                  <a:lnTo>
                    <a:pt x="303" y="153"/>
                  </a:lnTo>
                  <a:lnTo>
                    <a:pt x="303" y="153"/>
                  </a:lnTo>
                  <a:lnTo>
                    <a:pt x="301" y="136"/>
                  </a:lnTo>
                  <a:lnTo>
                    <a:pt x="299" y="122"/>
                  </a:lnTo>
                  <a:lnTo>
                    <a:pt x="295" y="107"/>
                  </a:lnTo>
                  <a:lnTo>
                    <a:pt x="290" y="93"/>
                  </a:lnTo>
                  <a:lnTo>
                    <a:pt x="285" y="80"/>
                  </a:lnTo>
                  <a:lnTo>
                    <a:pt x="275" y="67"/>
                  </a:lnTo>
                  <a:lnTo>
                    <a:pt x="268" y="57"/>
                  </a:lnTo>
                  <a:lnTo>
                    <a:pt x="257" y="46"/>
                  </a:lnTo>
                  <a:lnTo>
                    <a:pt x="246" y="35"/>
                  </a:lnTo>
                  <a:lnTo>
                    <a:pt x="236" y="28"/>
                  </a:lnTo>
                  <a:lnTo>
                    <a:pt x="223" y="18"/>
                  </a:lnTo>
                  <a:lnTo>
                    <a:pt x="210" y="13"/>
                  </a:lnTo>
                  <a:lnTo>
                    <a:pt x="196" y="8"/>
                  </a:lnTo>
                  <a:lnTo>
                    <a:pt x="181" y="4"/>
                  </a:lnTo>
                  <a:lnTo>
                    <a:pt x="167" y="2"/>
                  </a:lnTo>
                  <a:lnTo>
                    <a:pt x="150" y="0"/>
                  </a:lnTo>
                  <a:lnTo>
                    <a:pt x="150" y="0"/>
                  </a:lnTo>
                  <a:close/>
                  <a:moveTo>
                    <a:pt x="150" y="379"/>
                  </a:moveTo>
                  <a:lnTo>
                    <a:pt x="100" y="354"/>
                  </a:lnTo>
                  <a:lnTo>
                    <a:pt x="203" y="354"/>
                  </a:lnTo>
                  <a:lnTo>
                    <a:pt x="150" y="379"/>
                  </a:lnTo>
                  <a:close/>
                  <a:moveTo>
                    <a:pt x="203" y="303"/>
                  </a:moveTo>
                  <a:lnTo>
                    <a:pt x="203" y="328"/>
                  </a:lnTo>
                  <a:lnTo>
                    <a:pt x="100" y="328"/>
                  </a:lnTo>
                  <a:lnTo>
                    <a:pt x="100" y="303"/>
                  </a:lnTo>
                  <a:lnTo>
                    <a:pt x="100" y="303"/>
                  </a:lnTo>
                  <a:lnTo>
                    <a:pt x="203" y="303"/>
                  </a:lnTo>
                  <a:lnTo>
                    <a:pt x="203" y="303"/>
                  </a:lnTo>
                  <a:close/>
                  <a:moveTo>
                    <a:pt x="232" y="249"/>
                  </a:moveTo>
                  <a:lnTo>
                    <a:pt x="232" y="249"/>
                  </a:lnTo>
                  <a:lnTo>
                    <a:pt x="230" y="249"/>
                  </a:lnTo>
                  <a:lnTo>
                    <a:pt x="223" y="254"/>
                  </a:lnTo>
                  <a:lnTo>
                    <a:pt x="214" y="263"/>
                  </a:lnTo>
                  <a:lnTo>
                    <a:pt x="210" y="270"/>
                  </a:lnTo>
                  <a:lnTo>
                    <a:pt x="207" y="278"/>
                  </a:lnTo>
                  <a:lnTo>
                    <a:pt x="96" y="278"/>
                  </a:lnTo>
                  <a:lnTo>
                    <a:pt x="96" y="278"/>
                  </a:lnTo>
                  <a:lnTo>
                    <a:pt x="94" y="270"/>
                  </a:lnTo>
                  <a:lnTo>
                    <a:pt x="91" y="265"/>
                  </a:lnTo>
                  <a:lnTo>
                    <a:pt x="85" y="260"/>
                  </a:lnTo>
                  <a:lnTo>
                    <a:pt x="78" y="254"/>
                  </a:lnTo>
                  <a:lnTo>
                    <a:pt x="78" y="254"/>
                  </a:lnTo>
                  <a:lnTo>
                    <a:pt x="67" y="245"/>
                  </a:lnTo>
                  <a:lnTo>
                    <a:pt x="56" y="234"/>
                  </a:lnTo>
                  <a:lnTo>
                    <a:pt x="47" y="223"/>
                  </a:lnTo>
                  <a:lnTo>
                    <a:pt x="40" y="211"/>
                  </a:lnTo>
                  <a:lnTo>
                    <a:pt x="34" y="196"/>
                  </a:lnTo>
                  <a:lnTo>
                    <a:pt x="29" y="182"/>
                  </a:lnTo>
                  <a:lnTo>
                    <a:pt x="27" y="167"/>
                  </a:lnTo>
                  <a:lnTo>
                    <a:pt x="25" y="153"/>
                  </a:lnTo>
                  <a:lnTo>
                    <a:pt x="25" y="153"/>
                  </a:lnTo>
                  <a:lnTo>
                    <a:pt x="25" y="140"/>
                  </a:lnTo>
                  <a:lnTo>
                    <a:pt x="27" y="127"/>
                  </a:lnTo>
                  <a:lnTo>
                    <a:pt x="31" y="115"/>
                  </a:lnTo>
                  <a:lnTo>
                    <a:pt x="36" y="104"/>
                  </a:lnTo>
                  <a:lnTo>
                    <a:pt x="40" y="93"/>
                  </a:lnTo>
                  <a:lnTo>
                    <a:pt x="47" y="82"/>
                  </a:lnTo>
                  <a:lnTo>
                    <a:pt x="54" y="71"/>
                  </a:lnTo>
                  <a:lnTo>
                    <a:pt x="62" y="64"/>
                  </a:lnTo>
                  <a:lnTo>
                    <a:pt x="71" y="55"/>
                  </a:lnTo>
                  <a:lnTo>
                    <a:pt x="82" y="47"/>
                  </a:lnTo>
                  <a:lnTo>
                    <a:pt x="91" y="42"/>
                  </a:lnTo>
                  <a:lnTo>
                    <a:pt x="101" y="37"/>
                  </a:lnTo>
                  <a:lnTo>
                    <a:pt x="114" y="31"/>
                  </a:lnTo>
                  <a:lnTo>
                    <a:pt x="125" y="29"/>
                  </a:lnTo>
                  <a:lnTo>
                    <a:pt x="138" y="28"/>
                  </a:lnTo>
                  <a:lnTo>
                    <a:pt x="150" y="26"/>
                  </a:lnTo>
                  <a:lnTo>
                    <a:pt x="150" y="26"/>
                  </a:lnTo>
                  <a:lnTo>
                    <a:pt x="165" y="28"/>
                  </a:lnTo>
                  <a:lnTo>
                    <a:pt x="176" y="29"/>
                  </a:lnTo>
                  <a:lnTo>
                    <a:pt x="188" y="31"/>
                  </a:lnTo>
                  <a:lnTo>
                    <a:pt x="199" y="37"/>
                  </a:lnTo>
                  <a:lnTo>
                    <a:pt x="212" y="42"/>
                  </a:lnTo>
                  <a:lnTo>
                    <a:pt x="221" y="47"/>
                  </a:lnTo>
                  <a:lnTo>
                    <a:pt x="232" y="55"/>
                  </a:lnTo>
                  <a:lnTo>
                    <a:pt x="239" y="64"/>
                  </a:lnTo>
                  <a:lnTo>
                    <a:pt x="248" y="71"/>
                  </a:lnTo>
                  <a:lnTo>
                    <a:pt x="256" y="82"/>
                  </a:lnTo>
                  <a:lnTo>
                    <a:pt x="261" y="93"/>
                  </a:lnTo>
                  <a:lnTo>
                    <a:pt x="266" y="104"/>
                  </a:lnTo>
                  <a:lnTo>
                    <a:pt x="272" y="115"/>
                  </a:lnTo>
                  <a:lnTo>
                    <a:pt x="274" y="127"/>
                  </a:lnTo>
                  <a:lnTo>
                    <a:pt x="275" y="140"/>
                  </a:lnTo>
                  <a:lnTo>
                    <a:pt x="277" y="153"/>
                  </a:lnTo>
                  <a:lnTo>
                    <a:pt x="277" y="153"/>
                  </a:lnTo>
                  <a:lnTo>
                    <a:pt x="275" y="165"/>
                  </a:lnTo>
                  <a:lnTo>
                    <a:pt x="274" y="180"/>
                  </a:lnTo>
                  <a:lnTo>
                    <a:pt x="270" y="192"/>
                  </a:lnTo>
                  <a:lnTo>
                    <a:pt x="265" y="205"/>
                  </a:lnTo>
                  <a:lnTo>
                    <a:pt x="259" y="218"/>
                  </a:lnTo>
                  <a:lnTo>
                    <a:pt x="250" y="229"/>
                  </a:lnTo>
                  <a:lnTo>
                    <a:pt x="243" y="240"/>
                  </a:lnTo>
                  <a:lnTo>
                    <a:pt x="232" y="249"/>
                  </a:lnTo>
                  <a:lnTo>
                    <a:pt x="232" y="249"/>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3" name="Freeform 109"/>
            <p:cNvSpPr/>
            <p:nvPr/>
          </p:nvSpPr>
          <p:spPr bwMode="auto">
            <a:xfrm>
              <a:off x="5732901" y="3788176"/>
              <a:ext cx="103817" cy="103817"/>
            </a:xfrm>
            <a:custGeom>
              <a:avLst/>
              <a:gdLst/>
              <a:ahLst/>
              <a:cxnLst>
                <a:cxn ang="0">
                  <a:pos x="13" y="0"/>
                </a:cxn>
                <a:cxn ang="0">
                  <a:pos x="13" y="0"/>
                </a:cxn>
                <a:cxn ang="0">
                  <a:pos x="9" y="2"/>
                </a:cxn>
                <a:cxn ang="0">
                  <a:pos x="4" y="4"/>
                </a:cxn>
                <a:cxn ang="0">
                  <a:pos x="2" y="7"/>
                </a:cxn>
                <a:cxn ang="0">
                  <a:pos x="0" y="13"/>
                </a:cxn>
                <a:cxn ang="0">
                  <a:pos x="0" y="13"/>
                </a:cxn>
                <a:cxn ang="0">
                  <a:pos x="2" y="18"/>
                </a:cxn>
                <a:cxn ang="0">
                  <a:pos x="4" y="22"/>
                </a:cxn>
                <a:cxn ang="0">
                  <a:pos x="9" y="24"/>
                </a:cxn>
                <a:cxn ang="0">
                  <a:pos x="13" y="25"/>
                </a:cxn>
                <a:cxn ang="0">
                  <a:pos x="13" y="25"/>
                </a:cxn>
                <a:cxn ang="0">
                  <a:pos x="24" y="27"/>
                </a:cxn>
                <a:cxn ang="0">
                  <a:pos x="35" y="31"/>
                </a:cxn>
                <a:cxn ang="0">
                  <a:pos x="46" y="36"/>
                </a:cxn>
                <a:cxn ang="0">
                  <a:pos x="57" y="44"/>
                </a:cxn>
                <a:cxn ang="0">
                  <a:pos x="64" y="53"/>
                </a:cxn>
                <a:cxn ang="0">
                  <a:pos x="71" y="64"/>
                </a:cxn>
                <a:cxn ang="0">
                  <a:pos x="75" y="76"/>
                </a:cxn>
                <a:cxn ang="0">
                  <a:pos x="77" y="89"/>
                </a:cxn>
                <a:cxn ang="0">
                  <a:pos x="77" y="89"/>
                </a:cxn>
                <a:cxn ang="0">
                  <a:pos x="78" y="94"/>
                </a:cxn>
                <a:cxn ang="0">
                  <a:pos x="80" y="98"/>
                </a:cxn>
                <a:cxn ang="0">
                  <a:pos x="84" y="102"/>
                </a:cxn>
                <a:cxn ang="0">
                  <a:pos x="89" y="102"/>
                </a:cxn>
                <a:cxn ang="0">
                  <a:pos x="89" y="102"/>
                </a:cxn>
                <a:cxn ang="0">
                  <a:pos x="95" y="102"/>
                </a:cxn>
                <a:cxn ang="0">
                  <a:pos x="98" y="98"/>
                </a:cxn>
                <a:cxn ang="0">
                  <a:pos x="100" y="94"/>
                </a:cxn>
                <a:cxn ang="0">
                  <a:pos x="102" y="89"/>
                </a:cxn>
                <a:cxn ang="0">
                  <a:pos x="102" y="89"/>
                </a:cxn>
                <a:cxn ang="0">
                  <a:pos x="100" y="69"/>
                </a:cxn>
                <a:cxn ang="0">
                  <a:pos x="95" y="51"/>
                </a:cxn>
                <a:cxn ang="0">
                  <a:pos x="86" y="36"/>
                </a:cxn>
                <a:cxn ang="0">
                  <a:pos x="75" y="24"/>
                </a:cxn>
                <a:cxn ang="0">
                  <a:pos x="60" y="13"/>
                </a:cxn>
                <a:cxn ang="0">
                  <a:pos x="46" y="6"/>
                </a:cxn>
                <a:cxn ang="0">
                  <a:pos x="29" y="2"/>
                </a:cxn>
                <a:cxn ang="0">
                  <a:pos x="13" y="0"/>
                </a:cxn>
                <a:cxn ang="0">
                  <a:pos x="13" y="0"/>
                </a:cxn>
              </a:cxnLst>
              <a:rect l="0" t="0" r="r" b="b"/>
              <a:pathLst>
                <a:path w="102" h="102">
                  <a:moveTo>
                    <a:pt x="13" y="0"/>
                  </a:moveTo>
                  <a:lnTo>
                    <a:pt x="13" y="0"/>
                  </a:lnTo>
                  <a:lnTo>
                    <a:pt x="9" y="2"/>
                  </a:lnTo>
                  <a:lnTo>
                    <a:pt x="4" y="4"/>
                  </a:lnTo>
                  <a:lnTo>
                    <a:pt x="2" y="7"/>
                  </a:lnTo>
                  <a:lnTo>
                    <a:pt x="0" y="13"/>
                  </a:lnTo>
                  <a:lnTo>
                    <a:pt x="0" y="13"/>
                  </a:lnTo>
                  <a:lnTo>
                    <a:pt x="2" y="18"/>
                  </a:lnTo>
                  <a:lnTo>
                    <a:pt x="4" y="22"/>
                  </a:lnTo>
                  <a:lnTo>
                    <a:pt x="9" y="24"/>
                  </a:lnTo>
                  <a:lnTo>
                    <a:pt x="13" y="25"/>
                  </a:lnTo>
                  <a:lnTo>
                    <a:pt x="13" y="25"/>
                  </a:lnTo>
                  <a:lnTo>
                    <a:pt x="24" y="27"/>
                  </a:lnTo>
                  <a:lnTo>
                    <a:pt x="35" y="31"/>
                  </a:lnTo>
                  <a:lnTo>
                    <a:pt x="46" y="36"/>
                  </a:lnTo>
                  <a:lnTo>
                    <a:pt x="57" y="44"/>
                  </a:lnTo>
                  <a:lnTo>
                    <a:pt x="64" y="53"/>
                  </a:lnTo>
                  <a:lnTo>
                    <a:pt x="71" y="64"/>
                  </a:lnTo>
                  <a:lnTo>
                    <a:pt x="75" y="76"/>
                  </a:lnTo>
                  <a:lnTo>
                    <a:pt x="77" y="89"/>
                  </a:lnTo>
                  <a:lnTo>
                    <a:pt x="77" y="89"/>
                  </a:lnTo>
                  <a:lnTo>
                    <a:pt x="78" y="94"/>
                  </a:lnTo>
                  <a:lnTo>
                    <a:pt x="80" y="98"/>
                  </a:lnTo>
                  <a:lnTo>
                    <a:pt x="84" y="102"/>
                  </a:lnTo>
                  <a:lnTo>
                    <a:pt x="89" y="102"/>
                  </a:lnTo>
                  <a:lnTo>
                    <a:pt x="89" y="102"/>
                  </a:lnTo>
                  <a:lnTo>
                    <a:pt x="95" y="102"/>
                  </a:lnTo>
                  <a:lnTo>
                    <a:pt x="98" y="98"/>
                  </a:lnTo>
                  <a:lnTo>
                    <a:pt x="100" y="94"/>
                  </a:lnTo>
                  <a:lnTo>
                    <a:pt x="102" y="89"/>
                  </a:lnTo>
                  <a:lnTo>
                    <a:pt x="102" y="89"/>
                  </a:lnTo>
                  <a:lnTo>
                    <a:pt x="100" y="69"/>
                  </a:lnTo>
                  <a:lnTo>
                    <a:pt x="95" y="51"/>
                  </a:lnTo>
                  <a:lnTo>
                    <a:pt x="86" y="36"/>
                  </a:lnTo>
                  <a:lnTo>
                    <a:pt x="75" y="24"/>
                  </a:lnTo>
                  <a:lnTo>
                    <a:pt x="60" y="13"/>
                  </a:lnTo>
                  <a:lnTo>
                    <a:pt x="46" y="6"/>
                  </a:lnTo>
                  <a:lnTo>
                    <a:pt x="29" y="2"/>
                  </a:lnTo>
                  <a:lnTo>
                    <a:pt x="13" y="0"/>
                  </a:lnTo>
                  <a:lnTo>
                    <a:pt x="13"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84" name="Freeform 110"/>
          <p:cNvSpPr>
            <a:spLocks noEditPoints="1"/>
          </p:cNvSpPr>
          <p:nvPr/>
        </p:nvSpPr>
        <p:spPr bwMode="auto">
          <a:xfrm>
            <a:off x="6919278" y="1491615"/>
            <a:ext cx="511175" cy="501650"/>
          </a:xfrm>
          <a:custGeom>
            <a:avLst/>
            <a:gdLst/>
            <a:ahLst/>
            <a:cxnLst>
              <a:cxn ang="0">
                <a:pos x="284" y="107"/>
              </a:cxn>
              <a:cxn ang="0">
                <a:pos x="295" y="86"/>
              </a:cxn>
              <a:cxn ang="0">
                <a:pos x="302" y="60"/>
              </a:cxn>
              <a:cxn ang="0">
                <a:pos x="277" y="35"/>
              </a:cxn>
              <a:cxn ang="0">
                <a:pos x="252" y="44"/>
              </a:cxn>
              <a:cxn ang="0">
                <a:pos x="208" y="46"/>
              </a:cxn>
              <a:cxn ang="0">
                <a:pos x="199" y="22"/>
              </a:cxn>
              <a:cxn ang="0">
                <a:pos x="188" y="0"/>
              </a:cxn>
              <a:cxn ang="0">
                <a:pos x="150" y="0"/>
              </a:cxn>
              <a:cxn ang="0">
                <a:pos x="139" y="22"/>
              </a:cxn>
              <a:cxn ang="0">
                <a:pos x="110" y="55"/>
              </a:cxn>
              <a:cxn ang="0">
                <a:pos x="87" y="44"/>
              </a:cxn>
              <a:cxn ang="0">
                <a:pos x="61" y="37"/>
              </a:cxn>
              <a:cxn ang="0">
                <a:pos x="36" y="62"/>
              </a:cxn>
              <a:cxn ang="0">
                <a:pos x="45" y="86"/>
              </a:cxn>
              <a:cxn ang="0">
                <a:pos x="45" y="129"/>
              </a:cxn>
              <a:cxn ang="0">
                <a:pos x="23" y="138"/>
              </a:cxn>
              <a:cxn ang="0">
                <a:pos x="0" y="149"/>
              </a:cxn>
              <a:cxn ang="0">
                <a:pos x="0" y="185"/>
              </a:cxn>
              <a:cxn ang="0">
                <a:pos x="23" y="196"/>
              </a:cxn>
              <a:cxn ang="0">
                <a:pos x="54" y="225"/>
              </a:cxn>
              <a:cxn ang="0">
                <a:pos x="45" y="249"/>
              </a:cxn>
              <a:cxn ang="0">
                <a:pos x="36" y="272"/>
              </a:cxn>
              <a:cxn ang="0">
                <a:pos x="63" y="298"/>
              </a:cxn>
              <a:cxn ang="0">
                <a:pos x="87" y="291"/>
              </a:cxn>
              <a:cxn ang="0">
                <a:pos x="130" y="289"/>
              </a:cxn>
              <a:cxn ang="0">
                <a:pos x="141" y="310"/>
              </a:cxn>
              <a:cxn ang="0">
                <a:pos x="152" y="334"/>
              </a:cxn>
              <a:cxn ang="0">
                <a:pos x="188" y="334"/>
              </a:cxn>
              <a:cxn ang="0">
                <a:pos x="199" y="310"/>
              </a:cxn>
              <a:cxn ang="0">
                <a:pos x="230" y="280"/>
              </a:cxn>
              <a:cxn ang="0">
                <a:pos x="253" y="289"/>
              </a:cxn>
              <a:cxn ang="0">
                <a:pos x="277" y="298"/>
              </a:cxn>
              <a:cxn ang="0">
                <a:pos x="304" y="271"/>
              </a:cxn>
              <a:cxn ang="0">
                <a:pos x="295" y="247"/>
              </a:cxn>
              <a:cxn ang="0">
                <a:pos x="293" y="205"/>
              </a:cxn>
              <a:cxn ang="0">
                <a:pos x="317" y="196"/>
              </a:cxn>
              <a:cxn ang="0">
                <a:pos x="340" y="184"/>
              </a:cxn>
              <a:cxn ang="0">
                <a:pos x="340" y="147"/>
              </a:cxn>
              <a:cxn ang="0">
                <a:pos x="317" y="136"/>
              </a:cxn>
              <a:cxn ang="0">
                <a:pos x="293" y="129"/>
              </a:cxn>
              <a:cxn ang="0">
                <a:pos x="224" y="167"/>
              </a:cxn>
              <a:cxn ang="0">
                <a:pos x="219" y="187"/>
              </a:cxn>
              <a:cxn ang="0">
                <a:pos x="208" y="205"/>
              </a:cxn>
              <a:cxn ang="0">
                <a:pos x="190" y="216"/>
              </a:cxn>
              <a:cxn ang="0">
                <a:pos x="170" y="220"/>
              </a:cxn>
              <a:cxn ang="0">
                <a:pos x="159" y="220"/>
              </a:cxn>
              <a:cxn ang="0">
                <a:pos x="139" y="211"/>
              </a:cxn>
              <a:cxn ang="0">
                <a:pos x="125" y="196"/>
              </a:cxn>
              <a:cxn ang="0">
                <a:pos x="116" y="178"/>
              </a:cxn>
              <a:cxn ang="0">
                <a:pos x="116" y="167"/>
              </a:cxn>
              <a:cxn ang="0">
                <a:pos x="119" y="145"/>
              </a:cxn>
              <a:cxn ang="0">
                <a:pos x="130" y="129"/>
              </a:cxn>
              <a:cxn ang="0">
                <a:pos x="148" y="118"/>
              </a:cxn>
              <a:cxn ang="0">
                <a:pos x="170" y="113"/>
              </a:cxn>
              <a:cxn ang="0">
                <a:pos x="181" y="115"/>
              </a:cxn>
              <a:cxn ang="0">
                <a:pos x="201" y="122"/>
              </a:cxn>
              <a:cxn ang="0">
                <a:pos x="215" y="136"/>
              </a:cxn>
              <a:cxn ang="0">
                <a:pos x="223" y="156"/>
              </a:cxn>
              <a:cxn ang="0">
                <a:pos x="224" y="167"/>
              </a:cxn>
            </a:cxnLst>
            <a:rect l="0" t="0" r="r" b="b"/>
            <a:pathLst>
              <a:path w="340" h="334">
                <a:moveTo>
                  <a:pt x="293" y="129"/>
                </a:moveTo>
                <a:lnTo>
                  <a:pt x="284" y="107"/>
                </a:lnTo>
                <a:lnTo>
                  <a:pt x="284" y="107"/>
                </a:lnTo>
                <a:lnTo>
                  <a:pt x="295" y="86"/>
                </a:lnTo>
                <a:lnTo>
                  <a:pt x="300" y="69"/>
                </a:lnTo>
                <a:lnTo>
                  <a:pt x="302" y="60"/>
                </a:lnTo>
                <a:lnTo>
                  <a:pt x="277" y="35"/>
                </a:lnTo>
                <a:lnTo>
                  <a:pt x="277" y="35"/>
                </a:lnTo>
                <a:lnTo>
                  <a:pt x="268" y="37"/>
                </a:lnTo>
                <a:lnTo>
                  <a:pt x="252" y="44"/>
                </a:lnTo>
                <a:lnTo>
                  <a:pt x="230" y="55"/>
                </a:lnTo>
                <a:lnTo>
                  <a:pt x="208" y="46"/>
                </a:lnTo>
                <a:lnTo>
                  <a:pt x="208" y="46"/>
                </a:lnTo>
                <a:lnTo>
                  <a:pt x="199" y="22"/>
                </a:lnTo>
                <a:lnTo>
                  <a:pt x="192" y="8"/>
                </a:lnTo>
                <a:lnTo>
                  <a:pt x="188" y="0"/>
                </a:lnTo>
                <a:lnTo>
                  <a:pt x="150" y="0"/>
                </a:lnTo>
                <a:lnTo>
                  <a:pt x="150" y="0"/>
                </a:lnTo>
                <a:lnTo>
                  <a:pt x="146" y="8"/>
                </a:lnTo>
                <a:lnTo>
                  <a:pt x="139" y="22"/>
                </a:lnTo>
                <a:lnTo>
                  <a:pt x="130" y="46"/>
                </a:lnTo>
                <a:lnTo>
                  <a:pt x="110" y="55"/>
                </a:lnTo>
                <a:lnTo>
                  <a:pt x="110" y="55"/>
                </a:lnTo>
                <a:lnTo>
                  <a:pt x="87" y="44"/>
                </a:lnTo>
                <a:lnTo>
                  <a:pt x="70" y="39"/>
                </a:lnTo>
                <a:lnTo>
                  <a:pt x="61" y="37"/>
                </a:lnTo>
                <a:lnTo>
                  <a:pt x="36" y="62"/>
                </a:lnTo>
                <a:lnTo>
                  <a:pt x="36" y="62"/>
                </a:lnTo>
                <a:lnTo>
                  <a:pt x="38" y="71"/>
                </a:lnTo>
                <a:lnTo>
                  <a:pt x="45" y="86"/>
                </a:lnTo>
                <a:lnTo>
                  <a:pt x="54" y="109"/>
                </a:lnTo>
                <a:lnTo>
                  <a:pt x="45" y="129"/>
                </a:lnTo>
                <a:lnTo>
                  <a:pt x="45" y="129"/>
                </a:lnTo>
                <a:lnTo>
                  <a:pt x="23" y="138"/>
                </a:lnTo>
                <a:lnTo>
                  <a:pt x="7" y="145"/>
                </a:lnTo>
                <a:lnTo>
                  <a:pt x="0" y="149"/>
                </a:lnTo>
                <a:lnTo>
                  <a:pt x="0" y="185"/>
                </a:lnTo>
                <a:lnTo>
                  <a:pt x="0" y="185"/>
                </a:lnTo>
                <a:lnTo>
                  <a:pt x="7" y="191"/>
                </a:lnTo>
                <a:lnTo>
                  <a:pt x="23" y="196"/>
                </a:lnTo>
                <a:lnTo>
                  <a:pt x="47" y="205"/>
                </a:lnTo>
                <a:lnTo>
                  <a:pt x="54" y="225"/>
                </a:lnTo>
                <a:lnTo>
                  <a:pt x="54" y="225"/>
                </a:lnTo>
                <a:lnTo>
                  <a:pt x="45" y="249"/>
                </a:lnTo>
                <a:lnTo>
                  <a:pt x="38" y="265"/>
                </a:lnTo>
                <a:lnTo>
                  <a:pt x="36" y="272"/>
                </a:lnTo>
                <a:lnTo>
                  <a:pt x="63" y="298"/>
                </a:lnTo>
                <a:lnTo>
                  <a:pt x="63" y="298"/>
                </a:lnTo>
                <a:lnTo>
                  <a:pt x="70" y="296"/>
                </a:lnTo>
                <a:lnTo>
                  <a:pt x="87" y="291"/>
                </a:lnTo>
                <a:lnTo>
                  <a:pt x="110" y="280"/>
                </a:lnTo>
                <a:lnTo>
                  <a:pt x="130" y="289"/>
                </a:lnTo>
                <a:lnTo>
                  <a:pt x="130" y="289"/>
                </a:lnTo>
                <a:lnTo>
                  <a:pt x="141" y="310"/>
                </a:lnTo>
                <a:lnTo>
                  <a:pt x="146" y="327"/>
                </a:lnTo>
                <a:lnTo>
                  <a:pt x="152" y="334"/>
                </a:lnTo>
                <a:lnTo>
                  <a:pt x="188" y="334"/>
                </a:lnTo>
                <a:lnTo>
                  <a:pt x="188" y="334"/>
                </a:lnTo>
                <a:lnTo>
                  <a:pt x="194" y="327"/>
                </a:lnTo>
                <a:lnTo>
                  <a:pt x="199" y="310"/>
                </a:lnTo>
                <a:lnTo>
                  <a:pt x="208" y="289"/>
                </a:lnTo>
                <a:lnTo>
                  <a:pt x="230" y="280"/>
                </a:lnTo>
                <a:lnTo>
                  <a:pt x="230" y="280"/>
                </a:lnTo>
                <a:lnTo>
                  <a:pt x="253" y="289"/>
                </a:lnTo>
                <a:lnTo>
                  <a:pt x="270" y="296"/>
                </a:lnTo>
                <a:lnTo>
                  <a:pt x="277" y="298"/>
                </a:lnTo>
                <a:lnTo>
                  <a:pt x="304" y="271"/>
                </a:lnTo>
                <a:lnTo>
                  <a:pt x="304" y="271"/>
                </a:lnTo>
                <a:lnTo>
                  <a:pt x="302" y="263"/>
                </a:lnTo>
                <a:lnTo>
                  <a:pt x="295" y="247"/>
                </a:lnTo>
                <a:lnTo>
                  <a:pt x="284" y="225"/>
                </a:lnTo>
                <a:lnTo>
                  <a:pt x="293" y="205"/>
                </a:lnTo>
                <a:lnTo>
                  <a:pt x="293" y="205"/>
                </a:lnTo>
                <a:lnTo>
                  <a:pt x="317" y="196"/>
                </a:lnTo>
                <a:lnTo>
                  <a:pt x="333" y="189"/>
                </a:lnTo>
                <a:lnTo>
                  <a:pt x="340" y="184"/>
                </a:lnTo>
                <a:lnTo>
                  <a:pt x="340" y="147"/>
                </a:lnTo>
                <a:lnTo>
                  <a:pt x="340" y="147"/>
                </a:lnTo>
                <a:lnTo>
                  <a:pt x="333" y="144"/>
                </a:lnTo>
                <a:lnTo>
                  <a:pt x="317" y="136"/>
                </a:lnTo>
                <a:lnTo>
                  <a:pt x="293" y="129"/>
                </a:lnTo>
                <a:lnTo>
                  <a:pt x="293" y="129"/>
                </a:lnTo>
                <a:close/>
                <a:moveTo>
                  <a:pt x="224" y="167"/>
                </a:moveTo>
                <a:lnTo>
                  <a:pt x="224" y="167"/>
                </a:lnTo>
                <a:lnTo>
                  <a:pt x="223" y="178"/>
                </a:lnTo>
                <a:lnTo>
                  <a:pt x="219" y="187"/>
                </a:lnTo>
                <a:lnTo>
                  <a:pt x="215" y="196"/>
                </a:lnTo>
                <a:lnTo>
                  <a:pt x="208" y="205"/>
                </a:lnTo>
                <a:lnTo>
                  <a:pt x="201" y="211"/>
                </a:lnTo>
                <a:lnTo>
                  <a:pt x="190" y="216"/>
                </a:lnTo>
                <a:lnTo>
                  <a:pt x="181" y="220"/>
                </a:lnTo>
                <a:lnTo>
                  <a:pt x="170" y="220"/>
                </a:lnTo>
                <a:lnTo>
                  <a:pt x="170" y="220"/>
                </a:lnTo>
                <a:lnTo>
                  <a:pt x="159" y="220"/>
                </a:lnTo>
                <a:lnTo>
                  <a:pt x="148" y="216"/>
                </a:lnTo>
                <a:lnTo>
                  <a:pt x="139" y="211"/>
                </a:lnTo>
                <a:lnTo>
                  <a:pt x="130" y="205"/>
                </a:lnTo>
                <a:lnTo>
                  <a:pt x="125" y="196"/>
                </a:lnTo>
                <a:lnTo>
                  <a:pt x="119" y="187"/>
                </a:lnTo>
                <a:lnTo>
                  <a:pt x="116" y="178"/>
                </a:lnTo>
                <a:lnTo>
                  <a:pt x="116" y="167"/>
                </a:lnTo>
                <a:lnTo>
                  <a:pt x="116" y="167"/>
                </a:lnTo>
                <a:lnTo>
                  <a:pt x="116" y="156"/>
                </a:lnTo>
                <a:lnTo>
                  <a:pt x="119" y="145"/>
                </a:lnTo>
                <a:lnTo>
                  <a:pt x="125" y="136"/>
                </a:lnTo>
                <a:lnTo>
                  <a:pt x="130" y="129"/>
                </a:lnTo>
                <a:lnTo>
                  <a:pt x="139" y="122"/>
                </a:lnTo>
                <a:lnTo>
                  <a:pt x="148" y="118"/>
                </a:lnTo>
                <a:lnTo>
                  <a:pt x="159" y="115"/>
                </a:lnTo>
                <a:lnTo>
                  <a:pt x="170" y="113"/>
                </a:lnTo>
                <a:lnTo>
                  <a:pt x="170" y="113"/>
                </a:lnTo>
                <a:lnTo>
                  <a:pt x="181" y="115"/>
                </a:lnTo>
                <a:lnTo>
                  <a:pt x="190" y="118"/>
                </a:lnTo>
                <a:lnTo>
                  <a:pt x="201" y="122"/>
                </a:lnTo>
                <a:lnTo>
                  <a:pt x="208" y="129"/>
                </a:lnTo>
                <a:lnTo>
                  <a:pt x="215" y="136"/>
                </a:lnTo>
                <a:lnTo>
                  <a:pt x="219" y="145"/>
                </a:lnTo>
                <a:lnTo>
                  <a:pt x="223" y="156"/>
                </a:lnTo>
                <a:lnTo>
                  <a:pt x="224" y="167"/>
                </a:lnTo>
                <a:lnTo>
                  <a:pt x="224" y="167"/>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5" name="Freeform 111"/>
          <p:cNvSpPr>
            <a:spLocks noEditPoints="1"/>
          </p:cNvSpPr>
          <p:nvPr/>
        </p:nvSpPr>
        <p:spPr bwMode="auto">
          <a:xfrm>
            <a:off x="3273425" y="3515678"/>
            <a:ext cx="420688" cy="423862"/>
          </a:xfrm>
          <a:custGeom>
            <a:avLst/>
            <a:gdLst/>
            <a:ahLst/>
            <a:cxnLst>
              <a:cxn ang="0">
                <a:pos x="36" y="38"/>
              </a:cxn>
              <a:cxn ang="0">
                <a:pos x="5" y="38"/>
              </a:cxn>
              <a:cxn ang="0">
                <a:pos x="0" y="45"/>
              </a:cxn>
              <a:cxn ang="0">
                <a:pos x="0" y="69"/>
              </a:cxn>
              <a:cxn ang="0">
                <a:pos x="9" y="74"/>
              </a:cxn>
              <a:cxn ang="0">
                <a:pos x="9" y="94"/>
              </a:cxn>
              <a:cxn ang="0">
                <a:pos x="1" y="96"/>
              </a:cxn>
              <a:cxn ang="0">
                <a:pos x="0" y="121"/>
              </a:cxn>
              <a:cxn ang="0">
                <a:pos x="1" y="128"/>
              </a:cxn>
              <a:cxn ang="0">
                <a:pos x="36" y="130"/>
              </a:cxn>
              <a:cxn ang="0">
                <a:pos x="9" y="150"/>
              </a:cxn>
              <a:cxn ang="0">
                <a:pos x="0" y="156"/>
              </a:cxn>
              <a:cxn ang="0">
                <a:pos x="0" y="177"/>
              </a:cxn>
              <a:cxn ang="0">
                <a:pos x="5" y="186"/>
              </a:cxn>
              <a:cxn ang="0">
                <a:pos x="36" y="206"/>
              </a:cxn>
              <a:cxn ang="0">
                <a:pos x="5" y="206"/>
              </a:cxn>
              <a:cxn ang="0">
                <a:pos x="0" y="215"/>
              </a:cxn>
              <a:cxn ang="0">
                <a:pos x="0" y="237"/>
              </a:cxn>
              <a:cxn ang="0">
                <a:pos x="9" y="243"/>
              </a:cxn>
              <a:cxn ang="0">
                <a:pos x="262" y="281"/>
              </a:cxn>
              <a:cxn ang="0">
                <a:pos x="275" y="275"/>
              </a:cxn>
              <a:cxn ang="0">
                <a:pos x="281" y="18"/>
              </a:cxn>
              <a:cxn ang="0">
                <a:pos x="275" y="5"/>
              </a:cxn>
              <a:cxn ang="0">
                <a:pos x="262" y="0"/>
              </a:cxn>
              <a:cxn ang="0">
                <a:pos x="56" y="243"/>
              </a:cxn>
              <a:cxn ang="0">
                <a:pos x="69" y="243"/>
              </a:cxn>
              <a:cxn ang="0">
                <a:pos x="74" y="234"/>
              </a:cxn>
              <a:cxn ang="0">
                <a:pos x="74" y="212"/>
              </a:cxn>
              <a:cxn ang="0">
                <a:pos x="65" y="206"/>
              </a:cxn>
              <a:cxn ang="0">
                <a:pos x="65" y="186"/>
              </a:cxn>
              <a:cxn ang="0">
                <a:pos x="72" y="185"/>
              </a:cxn>
              <a:cxn ang="0">
                <a:pos x="74" y="159"/>
              </a:cxn>
              <a:cxn ang="0">
                <a:pos x="72" y="152"/>
              </a:cxn>
              <a:cxn ang="0">
                <a:pos x="56" y="150"/>
              </a:cxn>
              <a:cxn ang="0">
                <a:pos x="65" y="130"/>
              </a:cxn>
              <a:cxn ang="0">
                <a:pos x="74" y="125"/>
              </a:cxn>
              <a:cxn ang="0">
                <a:pos x="74" y="103"/>
              </a:cxn>
              <a:cxn ang="0">
                <a:pos x="69" y="94"/>
              </a:cxn>
              <a:cxn ang="0">
                <a:pos x="56" y="74"/>
              </a:cxn>
              <a:cxn ang="0">
                <a:pos x="69" y="74"/>
              </a:cxn>
              <a:cxn ang="0">
                <a:pos x="74" y="65"/>
              </a:cxn>
              <a:cxn ang="0">
                <a:pos x="74" y="41"/>
              </a:cxn>
              <a:cxn ang="0">
                <a:pos x="65" y="38"/>
              </a:cxn>
              <a:cxn ang="0">
                <a:pos x="92" y="18"/>
              </a:cxn>
            </a:cxnLst>
            <a:rect l="0" t="0" r="r" b="b"/>
            <a:pathLst>
              <a:path w="281" h="281">
                <a:moveTo>
                  <a:pt x="262" y="0"/>
                </a:moveTo>
                <a:lnTo>
                  <a:pt x="36" y="0"/>
                </a:lnTo>
                <a:lnTo>
                  <a:pt x="36" y="38"/>
                </a:lnTo>
                <a:lnTo>
                  <a:pt x="9" y="38"/>
                </a:lnTo>
                <a:lnTo>
                  <a:pt x="9" y="38"/>
                </a:lnTo>
                <a:lnTo>
                  <a:pt x="5" y="38"/>
                </a:lnTo>
                <a:lnTo>
                  <a:pt x="1" y="40"/>
                </a:lnTo>
                <a:lnTo>
                  <a:pt x="0" y="41"/>
                </a:lnTo>
                <a:lnTo>
                  <a:pt x="0" y="45"/>
                </a:lnTo>
                <a:lnTo>
                  <a:pt x="0" y="65"/>
                </a:lnTo>
                <a:lnTo>
                  <a:pt x="0" y="65"/>
                </a:lnTo>
                <a:lnTo>
                  <a:pt x="0" y="69"/>
                </a:lnTo>
                <a:lnTo>
                  <a:pt x="1" y="72"/>
                </a:lnTo>
                <a:lnTo>
                  <a:pt x="5" y="74"/>
                </a:lnTo>
                <a:lnTo>
                  <a:pt x="9" y="74"/>
                </a:lnTo>
                <a:lnTo>
                  <a:pt x="36" y="74"/>
                </a:lnTo>
                <a:lnTo>
                  <a:pt x="36" y="94"/>
                </a:lnTo>
                <a:lnTo>
                  <a:pt x="9" y="94"/>
                </a:lnTo>
                <a:lnTo>
                  <a:pt x="9" y="94"/>
                </a:lnTo>
                <a:lnTo>
                  <a:pt x="5" y="94"/>
                </a:lnTo>
                <a:lnTo>
                  <a:pt x="1" y="96"/>
                </a:lnTo>
                <a:lnTo>
                  <a:pt x="0" y="99"/>
                </a:lnTo>
                <a:lnTo>
                  <a:pt x="0" y="103"/>
                </a:lnTo>
                <a:lnTo>
                  <a:pt x="0" y="121"/>
                </a:lnTo>
                <a:lnTo>
                  <a:pt x="0" y="121"/>
                </a:lnTo>
                <a:lnTo>
                  <a:pt x="0" y="125"/>
                </a:lnTo>
                <a:lnTo>
                  <a:pt x="1" y="128"/>
                </a:lnTo>
                <a:lnTo>
                  <a:pt x="5" y="130"/>
                </a:lnTo>
                <a:lnTo>
                  <a:pt x="9" y="130"/>
                </a:lnTo>
                <a:lnTo>
                  <a:pt x="36" y="130"/>
                </a:lnTo>
                <a:lnTo>
                  <a:pt x="36" y="150"/>
                </a:lnTo>
                <a:lnTo>
                  <a:pt x="9" y="150"/>
                </a:lnTo>
                <a:lnTo>
                  <a:pt x="9" y="150"/>
                </a:lnTo>
                <a:lnTo>
                  <a:pt x="5" y="150"/>
                </a:lnTo>
                <a:lnTo>
                  <a:pt x="1" y="152"/>
                </a:lnTo>
                <a:lnTo>
                  <a:pt x="0" y="156"/>
                </a:lnTo>
                <a:lnTo>
                  <a:pt x="0" y="159"/>
                </a:lnTo>
                <a:lnTo>
                  <a:pt x="0" y="177"/>
                </a:lnTo>
                <a:lnTo>
                  <a:pt x="0" y="177"/>
                </a:lnTo>
                <a:lnTo>
                  <a:pt x="0" y="181"/>
                </a:lnTo>
                <a:lnTo>
                  <a:pt x="1" y="185"/>
                </a:lnTo>
                <a:lnTo>
                  <a:pt x="5" y="186"/>
                </a:lnTo>
                <a:lnTo>
                  <a:pt x="9" y="186"/>
                </a:lnTo>
                <a:lnTo>
                  <a:pt x="36" y="186"/>
                </a:lnTo>
                <a:lnTo>
                  <a:pt x="36" y="206"/>
                </a:lnTo>
                <a:lnTo>
                  <a:pt x="9" y="206"/>
                </a:lnTo>
                <a:lnTo>
                  <a:pt x="9" y="206"/>
                </a:lnTo>
                <a:lnTo>
                  <a:pt x="5" y="206"/>
                </a:lnTo>
                <a:lnTo>
                  <a:pt x="1" y="208"/>
                </a:lnTo>
                <a:lnTo>
                  <a:pt x="0" y="212"/>
                </a:lnTo>
                <a:lnTo>
                  <a:pt x="0" y="215"/>
                </a:lnTo>
                <a:lnTo>
                  <a:pt x="0" y="234"/>
                </a:lnTo>
                <a:lnTo>
                  <a:pt x="0" y="234"/>
                </a:lnTo>
                <a:lnTo>
                  <a:pt x="0" y="237"/>
                </a:lnTo>
                <a:lnTo>
                  <a:pt x="1" y="241"/>
                </a:lnTo>
                <a:lnTo>
                  <a:pt x="5" y="243"/>
                </a:lnTo>
                <a:lnTo>
                  <a:pt x="9" y="243"/>
                </a:lnTo>
                <a:lnTo>
                  <a:pt x="36" y="243"/>
                </a:lnTo>
                <a:lnTo>
                  <a:pt x="36" y="281"/>
                </a:lnTo>
                <a:lnTo>
                  <a:pt x="262" y="281"/>
                </a:lnTo>
                <a:lnTo>
                  <a:pt x="262" y="281"/>
                </a:lnTo>
                <a:lnTo>
                  <a:pt x="270" y="279"/>
                </a:lnTo>
                <a:lnTo>
                  <a:pt x="275" y="275"/>
                </a:lnTo>
                <a:lnTo>
                  <a:pt x="279" y="270"/>
                </a:lnTo>
                <a:lnTo>
                  <a:pt x="281" y="261"/>
                </a:lnTo>
                <a:lnTo>
                  <a:pt x="281" y="18"/>
                </a:lnTo>
                <a:lnTo>
                  <a:pt x="281" y="18"/>
                </a:lnTo>
                <a:lnTo>
                  <a:pt x="279" y="11"/>
                </a:lnTo>
                <a:lnTo>
                  <a:pt x="275" y="5"/>
                </a:lnTo>
                <a:lnTo>
                  <a:pt x="270" y="1"/>
                </a:lnTo>
                <a:lnTo>
                  <a:pt x="262" y="0"/>
                </a:lnTo>
                <a:lnTo>
                  <a:pt x="262" y="0"/>
                </a:lnTo>
                <a:close/>
                <a:moveTo>
                  <a:pt x="92" y="263"/>
                </a:moveTo>
                <a:lnTo>
                  <a:pt x="56" y="263"/>
                </a:lnTo>
                <a:lnTo>
                  <a:pt x="56" y="243"/>
                </a:lnTo>
                <a:lnTo>
                  <a:pt x="65" y="243"/>
                </a:lnTo>
                <a:lnTo>
                  <a:pt x="65" y="243"/>
                </a:lnTo>
                <a:lnTo>
                  <a:pt x="69" y="243"/>
                </a:lnTo>
                <a:lnTo>
                  <a:pt x="72" y="241"/>
                </a:lnTo>
                <a:lnTo>
                  <a:pt x="74" y="237"/>
                </a:lnTo>
                <a:lnTo>
                  <a:pt x="74" y="234"/>
                </a:lnTo>
                <a:lnTo>
                  <a:pt x="74" y="215"/>
                </a:lnTo>
                <a:lnTo>
                  <a:pt x="74" y="215"/>
                </a:lnTo>
                <a:lnTo>
                  <a:pt x="74" y="212"/>
                </a:lnTo>
                <a:lnTo>
                  <a:pt x="72" y="208"/>
                </a:lnTo>
                <a:lnTo>
                  <a:pt x="69" y="206"/>
                </a:lnTo>
                <a:lnTo>
                  <a:pt x="65" y="206"/>
                </a:lnTo>
                <a:lnTo>
                  <a:pt x="56" y="206"/>
                </a:lnTo>
                <a:lnTo>
                  <a:pt x="56" y="186"/>
                </a:lnTo>
                <a:lnTo>
                  <a:pt x="65" y="186"/>
                </a:lnTo>
                <a:lnTo>
                  <a:pt x="65" y="186"/>
                </a:lnTo>
                <a:lnTo>
                  <a:pt x="69" y="186"/>
                </a:lnTo>
                <a:lnTo>
                  <a:pt x="72" y="185"/>
                </a:lnTo>
                <a:lnTo>
                  <a:pt x="74" y="181"/>
                </a:lnTo>
                <a:lnTo>
                  <a:pt x="74" y="177"/>
                </a:lnTo>
                <a:lnTo>
                  <a:pt x="74" y="159"/>
                </a:lnTo>
                <a:lnTo>
                  <a:pt x="74" y="159"/>
                </a:lnTo>
                <a:lnTo>
                  <a:pt x="74" y="156"/>
                </a:lnTo>
                <a:lnTo>
                  <a:pt x="72" y="152"/>
                </a:lnTo>
                <a:lnTo>
                  <a:pt x="69" y="150"/>
                </a:lnTo>
                <a:lnTo>
                  <a:pt x="65" y="150"/>
                </a:lnTo>
                <a:lnTo>
                  <a:pt x="56" y="150"/>
                </a:lnTo>
                <a:lnTo>
                  <a:pt x="56" y="130"/>
                </a:lnTo>
                <a:lnTo>
                  <a:pt x="65" y="130"/>
                </a:lnTo>
                <a:lnTo>
                  <a:pt x="65" y="130"/>
                </a:lnTo>
                <a:lnTo>
                  <a:pt x="69" y="130"/>
                </a:lnTo>
                <a:lnTo>
                  <a:pt x="72" y="128"/>
                </a:lnTo>
                <a:lnTo>
                  <a:pt x="74" y="125"/>
                </a:lnTo>
                <a:lnTo>
                  <a:pt x="74" y="121"/>
                </a:lnTo>
                <a:lnTo>
                  <a:pt x="74" y="103"/>
                </a:lnTo>
                <a:lnTo>
                  <a:pt x="74" y="103"/>
                </a:lnTo>
                <a:lnTo>
                  <a:pt x="74" y="99"/>
                </a:lnTo>
                <a:lnTo>
                  <a:pt x="72" y="96"/>
                </a:lnTo>
                <a:lnTo>
                  <a:pt x="69" y="94"/>
                </a:lnTo>
                <a:lnTo>
                  <a:pt x="65" y="94"/>
                </a:lnTo>
                <a:lnTo>
                  <a:pt x="56" y="94"/>
                </a:lnTo>
                <a:lnTo>
                  <a:pt x="56" y="74"/>
                </a:lnTo>
                <a:lnTo>
                  <a:pt x="65" y="74"/>
                </a:lnTo>
                <a:lnTo>
                  <a:pt x="65" y="74"/>
                </a:lnTo>
                <a:lnTo>
                  <a:pt x="69" y="74"/>
                </a:lnTo>
                <a:lnTo>
                  <a:pt x="72" y="72"/>
                </a:lnTo>
                <a:lnTo>
                  <a:pt x="74" y="69"/>
                </a:lnTo>
                <a:lnTo>
                  <a:pt x="74" y="65"/>
                </a:lnTo>
                <a:lnTo>
                  <a:pt x="74" y="45"/>
                </a:lnTo>
                <a:lnTo>
                  <a:pt x="74" y="45"/>
                </a:lnTo>
                <a:lnTo>
                  <a:pt x="74" y="41"/>
                </a:lnTo>
                <a:lnTo>
                  <a:pt x="72" y="40"/>
                </a:lnTo>
                <a:lnTo>
                  <a:pt x="69" y="38"/>
                </a:lnTo>
                <a:lnTo>
                  <a:pt x="65" y="38"/>
                </a:lnTo>
                <a:lnTo>
                  <a:pt x="56" y="38"/>
                </a:lnTo>
                <a:lnTo>
                  <a:pt x="56" y="18"/>
                </a:lnTo>
                <a:lnTo>
                  <a:pt x="92" y="18"/>
                </a:lnTo>
                <a:lnTo>
                  <a:pt x="92" y="263"/>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86" name="Group 115"/>
          <p:cNvGrpSpPr/>
          <p:nvPr/>
        </p:nvGrpSpPr>
        <p:grpSpPr>
          <a:xfrm>
            <a:off x="9410501" y="2425046"/>
            <a:ext cx="646533" cy="541333"/>
            <a:chOff x="2951142" y="2589225"/>
            <a:chExt cx="468313" cy="392113"/>
          </a:xfrm>
          <a:solidFill>
            <a:srgbClr val="304371"/>
          </a:solidFill>
        </p:grpSpPr>
        <p:sp>
          <p:nvSpPr>
            <p:cNvPr id="87"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8"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9"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90" name="Group 119"/>
          <p:cNvGrpSpPr/>
          <p:nvPr/>
        </p:nvGrpSpPr>
        <p:grpSpPr>
          <a:xfrm>
            <a:off x="9493243" y="3468938"/>
            <a:ext cx="525995" cy="504077"/>
            <a:chOff x="1168380" y="3486162"/>
            <a:chExt cx="381000" cy="365126"/>
          </a:xfrm>
          <a:solidFill>
            <a:srgbClr val="304371"/>
          </a:solidFill>
        </p:grpSpPr>
        <p:sp>
          <p:nvSpPr>
            <p:cNvPr id="91" name="Freeform 16"/>
            <p:cNvSpPr/>
            <p:nvPr/>
          </p:nvSpPr>
          <p:spPr bwMode="auto">
            <a:xfrm>
              <a:off x="1223942" y="3643325"/>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92" name="Freeform 17"/>
            <p:cNvSpPr/>
            <p:nvPr/>
          </p:nvSpPr>
          <p:spPr bwMode="auto">
            <a:xfrm>
              <a:off x="1168380" y="3486162"/>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93" name="Freeform 18"/>
            <p:cNvSpPr/>
            <p:nvPr/>
          </p:nvSpPr>
          <p:spPr bwMode="auto">
            <a:xfrm>
              <a:off x="1355705" y="3643325"/>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94" name="Group 123"/>
          <p:cNvGrpSpPr/>
          <p:nvPr/>
        </p:nvGrpSpPr>
        <p:grpSpPr>
          <a:xfrm>
            <a:off x="9415505" y="1632342"/>
            <a:ext cx="694744" cy="245461"/>
            <a:chOff x="1441430" y="4357700"/>
            <a:chExt cx="503238" cy="177800"/>
          </a:xfrm>
          <a:solidFill>
            <a:srgbClr val="304371"/>
          </a:solidFill>
        </p:grpSpPr>
        <p:sp>
          <p:nvSpPr>
            <p:cNvPr id="95" name="Freeform 19"/>
            <p:cNvSpPr/>
            <p:nvPr/>
          </p:nvSpPr>
          <p:spPr bwMode="auto">
            <a:xfrm>
              <a:off x="1441430" y="4357700"/>
              <a:ext cx="231775" cy="177800"/>
            </a:xfrm>
            <a:custGeom>
              <a:avLst/>
              <a:gdLst/>
              <a:ahLst/>
              <a:cxnLst>
                <a:cxn ang="0">
                  <a:pos x="192" y="0"/>
                </a:cxn>
                <a:cxn ang="0">
                  <a:pos x="203" y="0"/>
                </a:cxn>
                <a:cxn ang="0">
                  <a:pos x="225" y="5"/>
                </a:cxn>
                <a:cxn ang="0">
                  <a:pos x="245" y="13"/>
                </a:cxn>
                <a:cxn ang="0">
                  <a:pos x="262" y="26"/>
                </a:cxn>
                <a:cxn ang="0">
                  <a:pos x="271" y="32"/>
                </a:cxn>
                <a:cxn ang="0">
                  <a:pos x="282" y="47"/>
                </a:cxn>
                <a:cxn ang="0">
                  <a:pos x="292" y="63"/>
                </a:cxn>
                <a:cxn ang="0">
                  <a:pos x="232" y="63"/>
                </a:cxn>
                <a:cxn ang="0">
                  <a:pos x="213" y="53"/>
                </a:cxn>
                <a:cxn ang="0">
                  <a:pos x="192" y="49"/>
                </a:cxn>
                <a:cxn ang="0">
                  <a:pos x="112" y="49"/>
                </a:cxn>
                <a:cxn ang="0">
                  <a:pos x="88" y="54"/>
                </a:cxn>
                <a:cxn ang="0">
                  <a:pos x="68" y="68"/>
                </a:cxn>
                <a:cxn ang="0">
                  <a:pos x="61" y="77"/>
                </a:cxn>
                <a:cxn ang="0">
                  <a:pos x="51" y="99"/>
                </a:cxn>
                <a:cxn ang="0">
                  <a:pos x="50" y="111"/>
                </a:cxn>
                <a:cxn ang="0">
                  <a:pos x="51" y="124"/>
                </a:cxn>
                <a:cxn ang="0">
                  <a:pos x="61" y="146"/>
                </a:cxn>
                <a:cxn ang="0">
                  <a:pos x="68" y="154"/>
                </a:cxn>
                <a:cxn ang="0">
                  <a:pos x="88" y="168"/>
                </a:cxn>
                <a:cxn ang="0">
                  <a:pos x="112" y="173"/>
                </a:cxn>
                <a:cxn ang="0">
                  <a:pos x="192" y="173"/>
                </a:cxn>
                <a:cxn ang="0">
                  <a:pos x="213" y="169"/>
                </a:cxn>
                <a:cxn ang="0">
                  <a:pos x="232" y="158"/>
                </a:cxn>
                <a:cxn ang="0">
                  <a:pos x="292" y="158"/>
                </a:cxn>
                <a:cxn ang="0">
                  <a:pos x="282" y="175"/>
                </a:cxn>
                <a:cxn ang="0">
                  <a:pos x="271" y="189"/>
                </a:cxn>
                <a:cxn ang="0">
                  <a:pos x="262" y="196"/>
                </a:cxn>
                <a:cxn ang="0">
                  <a:pos x="245" y="209"/>
                </a:cxn>
                <a:cxn ang="0">
                  <a:pos x="225" y="217"/>
                </a:cxn>
                <a:cxn ang="0">
                  <a:pos x="203" y="221"/>
                </a:cxn>
                <a:cxn ang="0">
                  <a:pos x="112" y="222"/>
                </a:cxn>
                <a:cxn ang="0">
                  <a:pos x="100" y="221"/>
                </a:cxn>
                <a:cxn ang="0">
                  <a:pos x="78" y="217"/>
                </a:cxn>
                <a:cxn ang="0">
                  <a:pos x="58" y="209"/>
                </a:cxn>
                <a:cxn ang="0">
                  <a:pos x="41" y="196"/>
                </a:cxn>
                <a:cxn ang="0">
                  <a:pos x="34" y="189"/>
                </a:cxn>
                <a:cxn ang="0">
                  <a:pos x="20" y="173"/>
                </a:cxn>
                <a:cxn ang="0">
                  <a:pos x="9" y="154"/>
                </a:cxn>
                <a:cxn ang="0">
                  <a:pos x="3" y="133"/>
                </a:cxn>
                <a:cxn ang="0">
                  <a:pos x="0" y="111"/>
                </a:cxn>
                <a:cxn ang="0">
                  <a:pos x="0" y="111"/>
                </a:cxn>
                <a:cxn ang="0">
                  <a:pos x="3" y="89"/>
                </a:cxn>
                <a:cxn ang="0">
                  <a:pos x="9" y="68"/>
                </a:cxn>
                <a:cxn ang="0">
                  <a:pos x="20" y="49"/>
                </a:cxn>
                <a:cxn ang="0">
                  <a:pos x="34" y="32"/>
                </a:cxn>
                <a:cxn ang="0">
                  <a:pos x="41" y="26"/>
                </a:cxn>
                <a:cxn ang="0">
                  <a:pos x="58" y="13"/>
                </a:cxn>
                <a:cxn ang="0">
                  <a:pos x="78" y="5"/>
                </a:cxn>
                <a:cxn ang="0">
                  <a:pos x="100" y="0"/>
                </a:cxn>
                <a:cxn ang="0">
                  <a:pos x="112" y="0"/>
                </a:cxn>
              </a:cxnLst>
              <a:rect l="0" t="0" r="r" b="b"/>
              <a:pathLst>
                <a:path w="292" h="222">
                  <a:moveTo>
                    <a:pt x="112" y="0"/>
                  </a:moveTo>
                  <a:lnTo>
                    <a:pt x="192" y="0"/>
                  </a:lnTo>
                  <a:lnTo>
                    <a:pt x="192" y="0"/>
                  </a:lnTo>
                  <a:lnTo>
                    <a:pt x="203" y="0"/>
                  </a:lnTo>
                  <a:lnTo>
                    <a:pt x="214" y="2"/>
                  </a:lnTo>
                  <a:lnTo>
                    <a:pt x="225" y="5"/>
                  </a:lnTo>
                  <a:lnTo>
                    <a:pt x="235" y="9"/>
                  </a:lnTo>
                  <a:lnTo>
                    <a:pt x="245" y="13"/>
                  </a:lnTo>
                  <a:lnTo>
                    <a:pt x="254" y="18"/>
                  </a:lnTo>
                  <a:lnTo>
                    <a:pt x="262" y="26"/>
                  </a:lnTo>
                  <a:lnTo>
                    <a:pt x="271" y="32"/>
                  </a:lnTo>
                  <a:lnTo>
                    <a:pt x="271" y="32"/>
                  </a:lnTo>
                  <a:lnTo>
                    <a:pt x="277" y="39"/>
                  </a:lnTo>
                  <a:lnTo>
                    <a:pt x="282" y="47"/>
                  </a:lnTo>
                  <a:lnTo>
                    <a:pt x="288" y="56"/>
                  </a:lnTo>
                  <a:lnTo>
                    <a:pt x="292" y="63"/>
                  </a:lnTo>
                  <a:lnTo>
                    <a:pt x="232" y="63"/>
                  </a:lnTo>
                  <a:lnTo>
                    <a:pt x="232" y="63"/>
                  </a:lnTo>
                  <a:lnTo>
                    <a:pt x="223" y="58"/>
                  </a:lnTo>
                  <a:lnTo>
                    <a:pt x="213" y="53"/>
                  </a:lnTo>
                  <a:lnTo>
                    <a:pt x="203" y="51"/>
                  </a:lnTo>
                  <a:lnTo>
                    <a:pt x="192" y="49"/>
                  </a:lnTo>
                  <a:lnTo>
                    <a:pt x="112" y="49"/>
                  </a:lnTo>
                  <a:lnTo>
                    <a:pt x="112" y="49"/>
                  </a:lnTo>
                  <a:lnTo>
                    <a:pt x="99" y="51"/>
                  </a:lnTo>
                  <a:lnTo>
                    <a:pt x="88" y="54"/>
                  </a:lnTo>
                  <a:lnTo>
                    <a:pt x="77" y="60"/>
                  </a:lnTo>
                  <a:lnTo>
                    <a:pt x="68" y="68"/>
                  </a:lnTo>
                  <a:lnTo>
                    <a:pt x="68" y="68"/>
                  </a:lnTo>
                  <a:lnTo>
                    <a:pt x="61" y="77"/>
                  </a:lnTo>
                  <a:lnTo>
                    <a:pt x="55" y="86"/>
                  </a:lnTo>
                  <a:lnTo>
                    <a:pt x="51" y="99"/>
                  </a:lnTo>
                  <a:lnTo>
                    <a:pt x="50" y="111"/>
                  </a:lnTo>
                  <a:lnTo>
                    <a:pt x="50" y="111"/>
                  </a:lnTo>
                  <a:lnTo>
                    <a:pt x="50" y="111"/>
                  </a:lnTo>
                  <a:lnTo>
                    <a:pt x="51" y="124"/>
                  </a:lnTo>
                  <a:lnTo>
                    <a:pt x="55" y="135"/>
                  </a:lnTo>
                  <a:lnTo>
                    <a:pt x="61" y="146"/>
                  </a:lnTo>
                  <a:lnTo>
                    <a:pt x="68" y="154"/>
                  </a:lnTo>
                  <a:lnTo>
                    <a:pt x="68" y="154"/>
                  </a:lnTo>
                  <a:lnTo>
                    <a:pt x="77" y="162"/>
                  </a:lnTo>
                  <a:lnTo>
                    <a:pt x="88" y="168"/>
                  </a:lnTo>
                  <a:lnTo>
                    <a:pt x="99" y="172"/>
                  </a:lnTo>
                  <a:lnTo>
                    <a:pt x="112" y="173"/>
                  </a:lnTo>
                  <a:lnTo>
                    <a:pt x="192" y="173"/>
                  </a:lnTo>
                  <a:lnTo>
                    <a:pt x="192" y="173"/>
                  </a:lnTo>
                  <a:lnTo>
                    <a:pt x="203" y="172"/>
                  </a:lnTo>
                  <a:lnTo>
                    <a:pt x="213" y="169"/>
                  </a:lnTo>
                  <a:lnTo>
                    <a:pt x="223" y="164"/>
                  </a:lnTo>
                  <a:lnTo>
                    <a:pt x="232" y="158"/>
                  </a:lnTo>
                  <a:lnTo>
                    <a:pt x="292" y="158"/>
                  </a:lnTo>
                  <a:lnTo>
                    <a:pt x="292" y="158"/>
                  </a:lnTo>
                  <a:lnTo>
                    <a:pt x="288" y="167"/>
                  </a:lnTo>
                  <a:lnTo>
                    <a:pt x="282" y="175"/>
                  </a:lnTo>
                  <a:lnTo>
                    <a:pt x="277" y="183"/>
                  </a:lnTo>
                  <a:lnTo>
                    <a:pt x="271" y="189"/>
                  </a:lnTo>
                  <a:lnTo>
                    <a:pt x="271" y="189"/>
                  </a:lnTo>
                  <a:lnTo>
                    <a:pt x="262" y="196"/>
                  </a:lnTo>
                  <a:lnTo>
                    <a:pt x="254" y="203"/>
                  </a:lnTo>
                  <a:lnTo>
                    <a:pt x="245" y="209"/>
                  </a:lnTo>
                  <a:lnTo>
                    <a:pt x="235" y="214"/>
                  </a:lnTo>
                  <a:lnTo>
                    <a:pt x="225" y="217"/>
                  </a:lnTo>
                  <a:lnTo>
                    <a:pt x="214" y="220"/>
                  </a:lnTo>
                  <a:lnTo>
                    <a:pt x="203" y="221"/>
                  </a:lnTo>
                  <a:lnTo>
                    <a:pt x="192" y="222"/>
                  </a:lnTo>
                  <a:lnTo>
                    <a:pt x="112" y="222"/>
                  </a:lnTo>
                  <a:lnTo>
                    <a:pt x="112" y="222"/>
                  </a:lnTo>
                  <a:lnTo>
                    <a:pt x="100" y="221"/>
                  </a:lnTo>
                  <a:lnTo>
                    <a:pt x="89" y="220"/>
                  </a:lnTo>
                  <a:lnTo>
                    <a:pt x="78" y="217"/>
                  </a:lnTo>
                  <a:lnTo>
                    <a:pt x="68" y="214"/>
                  </a:lnTo>
                  <a:lnTo>
                    <a:pt x="58" y="209"/>
                  </a:lnTo>
                  <a:lnTo>
                    <a:pt x="50" y="203"/>
                  </a:lnTo>
                  <a:lnTo>
                    <a:pt x="41" y="196"/>
                  </a:lnTo>
                  <a:lnTo>
                    <a:pt x="34" y="189"/>
                  </a:lnTo>
                  <a:lnTo>
                    <a:pt x="34" y="189"/>
                  </a:lnTo>
                  <a:lnTo>
                    <a:pt x="26" y="182"/>
                  </a:lnTo>
                  <a:lnTo>
                    <a:pt x="20" y="173"/>
                  </a:lnTo>
                  <a:lnTo>
                    <a:pt x="14" y="164"/>
                  </a:lnTo>
                  <a:lnTo>
                    <a:pt x="9" y="154"/>
                  </a:lnTo>
                  <a:lnTo>
                    <a:pt x="5" y="143"/>
                  </a:lnTo>
                  <a:lnTo>
                    <a:pt x="3" y="133"/>
                  </a:lnTo>
                  <a:lnTo>
                    <a:pt x="2" y="122"/>
                  </a:lnTo>
                  <a:lnTo>
                    <a:pt x="0" y="111"/>
                  </a:lnTo>
                  <a:lnTo>
                    <a:pt x="0" y="111"/>
                  </a:lnTo>
                  <a:lnTo>
                    <a:pt x="0" y="111"/>
                  </a:lnTo>
                  <a:lnTo>
                    <a:pt x="2" y="100"/>
                  </a:lnTo>
                  <a:lnTo>
                    <a:pt x="3" y="89"/>
                  </a:lnTo>
                  <a:lnTo>
                    <a:pt x="5" y="78"/>
                  </a:lnTo>
                  <a:lnTo>
                    <a:pt x="9" y="68"/>
                  </a:lnTo>
                  <a:lnTo>
                    <a:pt x="14" y="58"/>
                  </a:lnTo>
                  <a:lnTo>
                    <a:pt x="20" y="49"/>
                  </a:lnTo>
                  <a:lnTo>
                    <a:pt x="26" y="41"/>
                  </a:lnTo>
                  <a:lnTo>
                    <a:pt x="34" y="32"/>
                  </a:lnTo>
                  <a:lnTo>
                    <a:pt x="34" y="32"/>
                  </a:lnTo>
                  <a:lnTo>
                    <a:pt x="41" y="26"/>
                  </a:lnTo>
                  <a:lnTo>
                    <a:pt x="50" y="18"/>
                  </a:lnTo>
                  <a:lnTo>
                    <a:pt x="58" y="13"/>
                  </a:lnTo>
                  <a:lnTo>
                    <a:pt x="68" y="9"/>
                  </a:lnTo>
                  <a:lnTo>
                    <a:pt x="78" y="5"/>
                  </a:lnTo>
                  <a:lnTo>
                    <a:pt x="89" y="2"/>
                  </a:lnTo>
                  <a:lnTo>
                    <a:pt x="100" y="0"/>
                  </a:lnTo>
                  <a:lnTo>
                    <a:pt x="112" y="0"/>
                  </a:lnTo>
                  <a:lnTo>
                    <a:pt x="112"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96" name="Freeform 20"/>
            <p:cNvSpPr/>
            <p:nvPr/>
          </p:nvSpPr>
          <p:spPr bwMode="auto">
            <a:xfrm>
              <a:off x="1714480" y="4357700"/>
              <a:ext cx="230188" cy="177800"/>
            </a:xfrm>
            <a:custGeom>
              <a:avLst/>
              <a:gdLst/>
              <a:ahLst/>
              <a:cxnLst>
                <a:cxn ang="0">
                  <a:pos x="181" y="0"/>
                </a:cxn>
                <a:cxn ang="0">
                  <a:pos x="192" y="0"/>
                </a:cxn>
                <a:cxn ang="0">
                  <a:pos x="213" y="5"/>
                </a:cxn>
                <a:cxn ang="0">
                  <a:pos x="234" y="13"/>
                </a:cxn>
                <a:cxn ang="0">
                  <a:pos x="251" y="26"/>
                </a:cxn>
                <a:cxn ang="0">
                  <a:pos x="258" y="32"/>
                </a:cxn>
                <a:cxn ang="0">
                  <a:pos x="272" y="49"/>
                </a:cxn>
                <a:cxn ang="0">
                  <a:pos x="283" y="68"/>
                </a:cxn>
                <a:cxn ang="0">
                  <a:pos x="289" y="89"/>
                </a:cxn>
                <a:cxn ang="0">
                  <a:pos x="292" y="111"/>
                </a:cxn>
                <a:cxn ang="0">
                  <a:pos x="292" y="111"/>
                </a:cxn>
                <a:cxn ang="0">
                  <a:pos x="289" y="133"/>
                </a:cxn>
                <a:cxn ang="0">
                  <a:pos x="283" y="154"/>
                </a:cxn>
                <a:cxn ang="0">
                  <a:pos x="272" y="173"/>
                </a:cxn>
                <a:cxn ang="0">
                  <a:pos x="258" y="189"/>
                </a:cxn>
                <a:cxn ang="0">
                  <a:pos x="251" y="196"/>
                </a:cxn>
                <a:cxn ang="0">
                  <a:pos x="234" y="209"/>
                </a:cxn>
                <a:cxn ang="0">
                  <a:pos x="213" y="217"/>
                </a:cxn>
                <a:cxn ang="0">
                  <a:pos x="192" y="221"/>
                </a:cxn>
                <a:cxn ang="0">
                  <a:pos x="100" y="222"/>
                </a:cxn>
                <a:cxn ang="0">
                  <a:pos x="89" y="221"/>
                </a:cxn>
                <a:cxn ang="0">
                  <a:pos x="67" y="217"/>
                </a:cxn>
                <a:cxn ang="0">
                  <a:pos x="47" y="209"/>
                </a:cxn>
                <a:cxn ang="0">
                  <a:pos x="30" y="196"/>
                </a:cxn>
                <a:cxn ang="0">
                  <a:pos x="21" y="189"/>
                </a:cxn>
                <a:cxn ang="0">
                  <a:pos x="9" y="175"/>
                </a:cxn>
                <a:cxn ang="0">
                  <a:pos x="0" y="158"/>
                </a:cxn>
                <a:cxn ang="0">
                  <a:pos x="61" y="158"/>
                </a:cxn>
                <a:cxn ang="0">
                  <a:pos x="79" y="169"/>
                </a:cxn>
                <a:cxn ang="0">
                  <a:pos x="100" y="173"/>
                </a:cxn>
                <a:cxn ang="0">
                  <a:pos x="181" y="173"/>
                </a:cxn>
                <a:cxn ang="0">
                  <a:pos x="204" y="168"/>
                </a:cxn>
                <a:cxn ang="0">
                  <a:pos x="224" y="154"/>
                </a:cxn>
                <a:cxn ang="0">
                  <a:pos x="231" y="146"/>
                </a:cxn>
                <a:cxn ang="0">
                  <a:pos x="241" y="124"/>
                </a:cxn>
                <a:cxn ang="0">
                  <a:pos x="242" y="111"/>
                </a:cxn>
                <a:cxn ang="0">
                  <a:pos x="241" y="99"/>
                </a:cxn>
                <a:cxn ang="0">
                  <a:pos x="231" y="77"/>
                </a:cxn>
                <a:cxn ang="0">
                  <a:pos x="224" y="68"/>
                </a:cxn>
                <a:cxn ang="0">
                  <a:pos x="204" y="54"/>
                </a:cxn>
                <a:cxn ang="0">
                  <a:pos x="181" y="49"/>
                </a:cxn>
                <a:cxn ang="0">
                  <a:pos x="100" y="49"/>
                </a:cxn>
                <a:cxn ang="0">
                  <a:pos x="79" y="53"/>
                </a:cxn>
                <a:cxn ang="0">
                  <a:pos x="61" y="63"/>
                </a:cxn>
                <a:cxn ang="0">
                  <a:pos x="0" y="63"/>
                </a:cxn>
                <a:cxn ang="0">
                  <a:pos x="9" y="47"/>
                </a:cxn>
                <a:cxn ang="0">
                  <a:pos x="21" y="32"/>
                </a:cxn>
                <a:cxn ang="0">
                  <a:pos x="30" y="26"/>
                </a:cxn>
                <a:cxn ang="0">
                  <a:pos x="47" y="13"/>
                </a:cxn>
                <a:cxn ang="0">
                  <a:pos x="67" y="5"/>
                </a:cxn>
                <a:cxn ang="0">
                  <a:pos x="89" y="0"/>
                </a:cxn>
                <a:cxn ang="0">
                  <a:pos x="100" y="0"/>
                </a:cxn>
              </a:cxnLst>
              <a:rect l="0" t="0" r="r" b="b"/>
              <a:pathLst>
                <a:path w="292" h="222">
                  <a:moveTo>
                    <a:pt x="100" y="0"/>
                  </a:moveTo>
                  <a:lnTo>
                    <a:pt x="181" y="0"/>
                  </a:lnTo>
                  <a:lnTo>
                    <a:pt x="181" y="0"/>
                  </a:lnTo>
                  <a:lnTo>
                    <a:pt x="192" y="0"/>
                  </a:lnTo>
                  <a:lnTo>
                    <a:pt x="203" y="2"/>
                  </a:lnTo>
                  <a:lnTo>
                    <a:pt x="213" y="5"/>
                  </a:lnTo>
                  <a:lnTo>
                    <a:pt x="224" y="9"/>
                  </a:lnTo>
                  <a:lnTo>
                    <a:pt x="234" y="13"/>
                  </a:lnTo>
                  <a:lnTo>
                    <a:pt x="242" y="18"/>
                  </a:lnTo>
                  <a:lnTo>
                    <a:pt x="251" y="26"/>
                  </a:lnTo>
                  <a:lnTo>
                    <a:pt x="258" y="32"/>
                  </a:lnTo>
                  <a:lnTo>
                    <a:pt x="258" y="32"/>
                  </a:lnTo>
                  <a:lnTo>
                    <a:pt x="266" y="41"/>
                  </a:lnTo>
                  <a:lnTo>
                    <a:pt x="272" y="49"/>
                  </a:lnTo>
                  <a:lnTo>
                    <a:pt x="278" y="58"/>
                  </a:lnTo>
                  <a:lnTo>
                    <a:pt x="283" y="68"/>
                  </a:lnTo>
                  <a:lnTo>
                    <a:pt x="287" y="78"/>
                  </a:lnTo>
                  <a:lnTo>
                    <a:pt x="289" y="89"/>
                  </a:lnTo>
                  <a:lnTo>
                    <a:pt x="291" y="100"/>
                  </a:lnTo>
                  <a:lnTo>
                    <a:pt x="292" y="111"/>
                  </a:lnTo>
                  <a:lnTo>
                    <a:pt x="292" y="111"/>
                  </a:lnTo>
                  <a:lnTo>
                    <a:pt x="292" y="111"/>
                  </a:lnTo>
                  <a:lnTo>
                    <a:pt x="291" y="122"/>
                  </a:lnTo>
                  <a:lnTo>
                    <a:pt x="289" y="133"/>
                  </a:lnTo>
                  <a:lnTo>
                    <a:pt x="287" y="143"/>
                  </a:lnTo>
                  <a:lnTo>
                    <a:pt x="283" y="154"/>
                  </a:lnTo>
                  <a:lnTo>
                    <a:pt x="278" y="164"/>
                  </a:lnTo>
                  <a:lnTo>
                    <a:pt x="272" y="173"/>
                  </a:lnTo>
                  <a:lnTo>
                    <a:pt x="266" y="182"/>
                  </a:lnTo>
                  <a:lnTo>
                    <a:pt x="258" y="189"/>
                  </a:lnTo>
                  <a:lnTo>
                    <a:pt x="258" y="189"/>
                  </a:lnTo>
                  <a:lnTo>
                    <a:pt x="251" y="196"/>
                  </a:lnTo>
                  <a:lnTo>
                    <a:pt x="242" y="203"/>
                  </a:lnTo>
                  <a:lnTo>
                    <a:pt x="234" y="209"/>
                  </a:lnTo>
                  <a:lnTo>
                    <a:pt x="224" y="214"/>
                  </a:lnTo>
                  <a:lnTo>
                    <a:pt x="213" y="217"/>
                  </a:lnTo>
                  <a:lnTo>
                    <a:pt x="203" y="220"/>
                  </a:lnTo>
                  <a:lnTo>
                    <a:pt x="192" y="221"/>
                  </a:lnTo>
                  <a:lnTo>
                    <a:pt x="181" y="222"/>
                  </a:lnTo>
                  <a:lnTo>
                    <a:pt x="100" y="222"/>
                  </a:lnTo>
                  <a:lnTo>
                    <a:pt x="100" y="222"/>
                  </a:lnTo>
                  <a:lnTo>
                    <a:pt x="89" y="221"/>
                  </a:lnTo>
                  <a:lnTo>
                    <a:pt x="78" y="220"/>
                  </a:lnTo>
                  <a:lnTo>
                    <a:pt x="67" y="217"/>
                  </a:lnTo>
                  <a:lnTo>
                    <a:pt x="57" y="214"/>
                  </a:lnTo>
                  <a:lnTo>
                    <a:pt x="47" y="209"/>
                  </a:lnTo>
                  <a:lnTo>
                    <a:pt x="38" y="203"/>
                  </a:lnTo>
                  <a:lnTo>
                    <a:pt x="30" y="196"/>
                  </a:lnTo>
                  <a:lnTo>
                    <a:pt x="21" y="189"/>
                  </a:lnTo>
                  <a:lnTo>
                    <a:pt x="21" y="189"/>
                  </a:lnTo>
                  <a:lnTo>
                    <a:pt x="15" y="183"/>
                  </a:lnTo>
                  <a:lnTo>
                    <a:pt x="9" y="175"/>
                  </a:lnTo>
                  <a:lnTo>
                    <a:pt x="4" y="167"/>
                  </a:lnTo>
                  <a:lnTo>
                    <a:pt x="0" y="158"/>
                  </a:lnTo>
                  <a:lnTo>
                    <a:pt x="61" y="158"/>
                  </a:lnTo>
                  <a:lnTo>
                    <a:pt x="61" y="158"/>
                  </a:lnTo>
                  <a:lnTo>
                    <a:pt x="69" y="164"/>
                  </a:lnTo>
                  <a:lnTo>
                    <a:pt x="79" y="169"/>
                  </a:lnTo>
                  <a:lnTo>
                    <a:pt x="89" y="172"/>
                  </a:lnTo>
                  <a:lnTo>
                    <a:pt x="100" y="173"/>
                  </a:lnTo>
                  <a:lnTo>
                    <a:pt x="181" y="173"/>
                  </a:lnTo>
                  <a:lnTo>
                    <a:pt x="181" y="173"/>
                  </a:lnTo>
                  <a:lnTo>
                    <a:pt x="193" y="172"/>
                  </a:lnTo>
                  <a:lnTo>
                    <a:pt x="204" y="168"/>
                  </a:lnTo>
                  <a:lnTo>
                    <a:pt x="215" y="162"/>
                  </a:lnTo>
                  <a:lnTo>
                    <a:pt x="224" y="154"/>
                  </a:lnTo>
                  <a:lnTo>
                    <a:pt x="224" y="154"/>
                  </a:lnTo>
                  <a:lnTo>
                    <a:pt x="231" y="146"/>
                  </a:lnTo>
                  <a:lnTo>
                    <a:pt x="237" y="135"/>
                  </a:lnTo>
                  <a:lnTo>
                    <a:pt x="241" y="124"/>
                  </a:lnTo>
                  <a:lnTo>
                    <a:pt x="242" y="111"/>
                  </a:lnTo>
                  <a:lnTo>
                    <a:pt x="242" y="111"/>
                  </a:lnTo>
                  <a:lnTo>
                    <a:pt x="242" y="111"/>
                  </a:lnTo>
                  <a:lnTo>
                    <a:pt x="241" y="99"/>
                  </a:lnTo>
                  <a:lnTo>
                    <a:pt x="237" y="86"/>
                  </a:lnTo>
                  <a:lnTo>
                    <a:pt x="231" y="77"/>
                  </a:lnTo>
                  <a:lnTo>
                    <a:pt x="224" y="68"/>
                  </a:lnTo>
                  <a:lnTo>
                    <a:pt x="224" y="68"/>
                  </a:lnTo>
                  <a:lnTo>
                    <a:pt x="215" y="60"/>
                  </a:lnTo>
                  <a:lnTo>
                    <a:pt x="204" y="54"/>
                  </a:lnTo>
                  <a:lnTo>
                    <a:pt x="193" y="51"/>
                  </a:lnTo>
                  <a:lnTo>
                    <a:pt x="181" y="49"/>
                  </a:lnTo>
                  <a:lnTo>
                    <a:pt x="100" y="49"/>
                  </a:lnTo>
                  <a:lnTo>
                    <a:pt x="100" y="49"/>
                  </a:lnTo>
                  <a:lnTo>
                    <a:pt x="89" y="51"/>
                  </a:lnTo>
                  <a:lnTo>
                    <a:pt x="79" y="53"/>
                  </a:lnTo>
                  <a:lnTo>
                    <a:pt x="69" y="58"/>
                  </a:lnTo>
                  <a:lnTo>
                    <a:pt x="61" y="63"/>
                  </a:lnTo>
                  <a:lnTo>
                    <a:pt x="0" y="63"/>
                  </a:lnTo>
                  <a:lnTo>
                    <a:pt x="0" y="63"/>
                  </a:lnTo>
                  <a:lnTo>
                    <a:pt x="4" y="56"/>
                  </a:lnTo>
                  <a:lnTo>
                    <a:pt x="9" y="47"/>
                  </a:lnTo>
                  <a:lnTo>
                    <a:pt x="15" y="39"/>
                  </a:lnTo>
                  <a:lnTo>
                    <a:pt x="21" y="32"/>
                  </a:lnTo>
                  <a:lnTo>
                    <a:pt x="21" y="32"/>
                  </a:lnTo>
                  <a:lnTo>
                    <a:pt x="30" y="26"/>
                  </a:lnTo>
                  <a:lnTo>
                    <a:pt x="38" y="18"/>
                  </a:lnTo>
                  <a:lnTo>
                    <a:pt x="47" y="13"/>
                  </a:lnTo>
                  <a:lnTo>
                    <a:pt x="57" y="9"/>
                  </a:lnTo>
                  <a:lnTo>
                    <a:pt x="67" y="5"/>
                  </a:lnTo>
                  <a:lnTo>
                    <a:pt x="78" y="2"/>
                  </a:lnTo>
                  <a:lnTo>
                    <a:pt x="89" y="0"/>
                  </a:lnTo>
                  <a:lnTo>
                    <a:pt x="100" y="0"/>
                  </a:lnTo>
                  <a:lnTo>
                    <a:pt x="100"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97" name="Freeform 21"/>
            <p:cNvSpPr/>
            <p:nvPr/>
          </p:nvSpPr>
          <p:spPr bwMode="auto">
            <a:xfrm>
              <a:off x="1601767" y="4427550"/>
              <a:ext cx="195263" cy="36513"/>
            </a:xfrm>
            <a:custGeom>
              <a:avLst/>
              <a:gdLst/>
              <a:ahLst/>
              <a:cxnLst>
                <a:cxn ang="0">
                  <a:pos x="24" y="0"/>
                </a:cxn>
                <a:cxn ang="0">
                  <a:pos x="224" y="0"/>
                </a:cxn>
                <a:cxn ang="0">
                  <a:pos x="224" y="0"/>
                </a:cxn>
                <a:cxn ang="0">
                  <a:pos x="229" y="1"/>
                </a:cxn>
                <a:cxn ang="0">
                  <a:pos x="233" y="2"/>
                </a:cxn>
                <a:cxn ang="0">
                  <a:pos x="236" y="5"/>
                </a:cxn>
                <a:cxn ang="0">
                  <a:pos x="240" y="7"/>
                </a:cxn>
                <a:cxn ang="0">
                  <a:pos x="242" y="11"/>
                </a:cxn>
                <a:cxn ang="0">
                  <a:pos x="245" y="14"/>
                </a:cxn>
                <a:cxn ang="0">
                  <a:pos x="246" y="18"/>
                </a:cxn>
                <a:cxn ang="0">
                  <a:pos x="246" y="23"/>
                </a:cxn>
                <a:cxn ang="0">
                  <a:pos x="246" y="23"/>
                </a:cxn>
                <a:cxn ang="0">
                  <a:pos x="246" y="23"/>
                </a:cxn>
                <a:cxn ang="0">
                  <a:pos x="246" y="28"/>
                </a:cxn>
                <a:cxn ang="0">
                  <a:pos x="245" y="32"/>
                </a:cxn>
                <a:cxn ang="0">
                  <a:pos x="242" y="36"/>
                </a:cxn>
                <a:cxn ang="0">
                  <a:pos x="240" y="39"/>
                </a:cxn>
                <a:cxn ang="0">
                  <a:pos x="236" y="42"/>
                </a:cxn>
                <a:cxn ang="0">
                  <a:pos x="233" y="44"/>
                </a:cxn>
                <a:cxn ang="0">
                  <a:pos x="229" y="45"/>
                </a:cxn>
                <a:cxn ang="0">
                  <a:pos x="224" y="45"/>
                </a:cxn>
                <a:cxn ang="0">
                  <a:pos x="24" y="45"/>
                </a:cxn>
                <a:cxn ang="0">
                  <a:pos x="24" y="45"/>
                </a:cxn>
                <a:cxn ang="0">
                  <a:pos x="19" y="45"/>
                </a:cxn>
                <a:cxn ang="0">
                  <a:pos x="14" y="44"/>
                </a:cxn>
                <a:cxn ang="0">
                  <a:pos x="10" y="42"/>
                </a:cxn>
                <a:cxn ang="0">
                  <a:pos x="6" y="39"/>
                </a:cxn>
                <a:cxn ang="0">
                  <a:pos x="4" y="36"/>
                </a:cxn>
                <a:cxn ang="0">
                  <a:pos x="3" y="32"/>
                </a:cxn>
                <a:cxn ang="0">
                  <a:pos x="0" y="28"/>
                </a:cxn>
                <a:cxn ang="0">
                  <a:pos x="0" y="23"/>
                </a:cxn>
                <a:cxn ang="0">
                  <a:pos x="0" y="23"/>
                </a:cxn>
                <a:cxn ang="0">
                  <a:pos x="0" y="23"/>
                </a:cxn>
                <a:cxn ang="0">
                  <a:pos x="0" y="18"/>
                </a:cxn>
                <a:cxn ang="0">
                  <a:pos x="3" y="14"/>
                </a:cxn>
                <a:cxn ang="0">
                  <a:pos x="4" y="11"/>
                </a:cxn>
                <a:cxn ang="0">
                  <a:pos x="6" y="7"/>
                </a:cxn>
                <a:cxn ang="0">
                  <a:pos x="10" y="5"/>
                </a:cxn>
                <a:cxn ang="0">
                  <a:pos x="14" y="2"/>
                </a:cxn>
                <a:cxn ang="0">
                  <a:pos x="19" y="1"/>
                </a:cxn>
                <a:cxn ang="0">
                  <a:pos x="24" y="0"/>
                </a:cxn>
                <a:cxn ang="0">
                  <a:pos x="24" y="0"/>
                </a:cxn>
              </a:cxnLst>
              <a:rect l="0" t="0" r="r" b="b"/>
              <a:pathLst>
                <a:path w="246" h="45">
                  <a:moveTo>
                    <a:pt x="24" y="0"/>
                  </a:moveTo>
                  <a:lnTo>
                    <a:pt x="224" y="0"/>
                  </a:lnTo>
                  <a:lnTo>
                    <a:pt x="224" y="0"/>
                  </a:lnTo>
                  <a:lnTo>
                    <a:pt x="229" y="1"/>
                  </a:lnTo>
                  <a:lnTo>
                    <a:pt x="233" y="2"/>
                  </a:lnTo>
                  <a:lnTo>
                    <a:pt x="236" y="5"/>
                  </a:lnTo>
                  <a:lnTo>
                    <a:pt x="240" y="7"/>
                  </a:lnTo>
                  <a:lnTo>
                    <a:pt x="242" y="11"/>
                  </a:lnTo>
                  <a:lnTo>
                    <a:pt x="245" y="14"/>
                  </a:lnTo>
                  <a:lnTo>
                    <a:pt x="246" y="18"/>
                  </a:lnTo>
                  <a:lnTo>
                    <a:pt x="246" y="23"/>
                  </a:lnTo>
                  <a:lnTo>
                    <a:pt x="246" y="23"/>
                  </a:lnTo>
                  <a:lnTo>
                    <a:pt x="246" y="23"/>
                  </a:lnTo>
                  <a:lnTo>
                    <a:pt x="246" y="28"/>
                  </a:lnTo>
                  <a:lnTo>
                    <a:pt x="245" y="32"/>
                  </a:lnTo>
                  <a:lnTo>
                    <a:pt x="242" y="36"/>
                  </a:lnTo>
                  <a:lnTo>
                    <a:pt x="240" y="39"/>
                  </a:lnTo>
                  <a:lnTo>
                    <a:pt x="236" y="42"/>
                  </a:lnTo>
                  <a:lnTo>
                    <a:pt x="233" y="44"/>
                  </a:lnTo>
                  <a:lnTo>
                    <a:pt x="229" y="45"/>
                  </a:lnTo>
                  <a:lnTo>
                    <a:pt x="224" y="45"/>
                  </a:lnTo>
                  <a:lnTo>
                    <a:pt x="24" y="45"/>
                  </a:lnTo>
                  <a:lnTo>
                    <a:pt x="24" y="45"/>
                  </a:lnTo>
                  <a:lnTo>
                    <a:pt x="19" y="45"/>
                  </a:lnTo>
                  <a:lnTo>
                    <a:pt x="14" y="44"/>
                  </a:lnTo>
                  <a:lnTo>
                    <a:pt x="10" y="42"/>
                  </a:lnTo>
                  <a:lnTo>
                    <a:pt x="6" y="39"/>
                  </a:lnTo>
                  <a:lnTo>
                    <a:pt x="4" y="36"/>
                  </a:lnTo>
                  <a:lnTo>
                    <a:pt x="3" y="32"/>
                  </a:lnTo>
                  <a:lnTo>
                    <a:pt x="0" y="28"/>
                  </a:lnTo>
                  <a:lnTo>
                    <a:pt x="0" y="23"/>
                  </a:lnTo>
                  <a:lnTo>
                    <a:pt x="0" y="23"/>
                  </a:lnTo>
                  <a:lnTo>
                    <a:pt x="0" y="23"/>
                  </a:lnTo>
                  <a:lnTo>
                    <a:pt x="0" y="18"/>
                  </a:lnTo>
                  <a:lnTo>
                    <a:pt x="3" y="14"/>
                  </a:lnTo>
                  <a:lnTo>
                    <a:pt x="4" y="11"/>
                  </a:lnTo>
                  <a:lnTo>
                    <a:pt x="6" y="7"/>
                  </a:lnTo>
                  <a:lnTo>
                    <a:pt x="10" y="5"/>
                  </a:lnTo>
                  <a:lnTo>
                    <a:pt x="14" y="2"/>
                  </a:lnTo>
                  <a:lnTo>
                    <a:pt x="19" y="1"/>
                  </a:lnTo>
                  <a:lnTo>
                    <a:pt x="24" y="0"/>
                  </a:lnTo>
                  <a:lnTo>
                    <a:pt x="24"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98" name="Group 127"/>
          <p:cNvGrpSpPr/>
          <p:nvPr/>
        </p:nvGrpSpPr>
        <p:grpSpPr>
          <a:xfrm>
            <a:off x="9411637" y="4509418"/>
            <a:ext cx="657499" cy="433947"/>
            <a:chOff x="2141517" y="2373325"/>
            <a:chExt cx="476251" cy="314325"/>
          </a:xfrm>
          <a:solidFill>
            <a:srgbClr val="304371"/>
          </a:solidFill>
        </p:grpSpPr>
        <p:sp>
          <p:nvSpPr>
            <p:cNvPr id="99" name="Rectangle 22"/>
            <p:cNvSpPr>
              <a:spLocks noChangeArrowheads="1"/>
            </p:cNvSpPr>
            <p:nvPr/>
          </p:nvSpPr>
          <p:spPr bwMode="auto">
            <a:xfrm>
              <a:off x="2200255" y="2678125"/>
              <a:ext cx="387350" cy="9525"/>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0" name="Rectangle 23"/>
            <p:cNvSpPr>
              <a:spLocks noChangeArrowheads="1"/>
            </p:cNvSpPr>
            <p:nvPr/>
          </p:nvSpPr>
          <p:spPr bwMode="auto">
            <a:xfrm>
              <a:off x="2517755" y="2468575"/>
              <a:ext cx="69850" cy="209550"/>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1" name="Rectangle 24"/>
            <p:cNvSpPr>
              <a:spLocks noChangeArrowheads="1"/>
            </p:cNvSpPr>
            <p:nvPr/>
          </p:nvSpPr>
          <p:spPr bwMode="auto">
            <a:xfrm>
              <a:off x="2438380" y="2547950"/>
              <a:ext cx="69850" cy="130175"/>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2" name="Rectangle 25"/>
            <p:cNvSpPr>
              <a:spLocks noChangeArrowheads="1"/>
            </p:cNvSpPr>
            <p:nvPr/>
          </p:nvSpPr>
          <p:spPr bwMode="auto">
            <a:xfrm>
              <a:off x="2359005" y="2592400"/>
              <a:ext cx="69850" cy="85725"/>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3" name="Rectangle 26"/>
            <p:cNvSpPr>
              <a:spLocks noChangeArrowheads="1"/>
            </p:cNvSpPr>
            <p:nvPr/>
          </p:nvSpPr>
          <p:spPr bwMode="auto">
            <a:xfrm>
              <a:off x="2279630" y="2551125"/>
              <a:ext cx="69850" cy="127000"/>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4" name="Rectangle 27"/>
            <p:cNvSpPr>
              <a:spLocks noChangeArrowheads="1"/>
            </p:cNvSpPr>
            <p:nvPr/>
          </p:nvSpPr>
          <p:spPr bwMode="auto">
            <a:xfrm>
              <a:off x="2200255" y="2587637"/>
              <a:ext cx="68263" cy="90488"/>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5" name="Freeform 28"/>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6" name="Freeform 29"/>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7" name="Freeform 30"/>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108" name="Group 137"/>
          <p:cNvGrpSpPr/>
          <p:nvPr/>
        </p:nvGrpSpPr>
        <p:grpSpPr>
          <a:xfrm>
            <a:off x="5560441" y="4470838"/>
            <a:ext cx="289296" cy="624619"/>
            <a:chOff x="3328967" y="3373450"/>
            <a:chExt cx="209550" cy="452438"/>
          </a:xfrm>
          <a:solidFill>
            <a:srgbClr val="304371"/>
          </a:solidFill>
        </p:grpSpPr>
        <p:sp>
          <p:nvSpPr>
            <p:cNvPr id="109" name="Freeform 31"/>
            <p:cNvSpPr/>
            <p:nvPr/>
          </p:nvSpPr>
          <p:spPr bwMode="auto">
            <a:xfrm>
              <a:off x="3328967" y="3373450"/>
              <a:ext cx="209550" cy="211138"/>
            </a:xfrm>
            <a:custGeom>
              <a:avLst/>
              <a:gdLst/>
              <a:ahLst/>
              <a:cxnLst>
                <a:cxn ang="0">
                  <a:pos x="134" y="0"/>
                </a:cxn>
                <a:cxn ang="0">
                  <a:pos x="160" y="4"/>
                </a:cxn>
                <a:cxn ang="0">
                  <a:pos x="184" y="11"/>
                </a:cxn>
                <a:cxn ang="0">
                  <a:pos x="208" y="23"/>
                </a:cxn>
                <a:cxn ang="0">
                  <a:pos x="226" y="39"/>
                </a:cxn>
                <a:cxn ang="0">
                  <a:pos x="244" y="59"/>
                </a:cxn>
                <a:cxn ang="0">
                  <a:pos x="256" y="81"/>
                </a:cxn>
                <a:cxn ang="0">
                  <a:pos x="263" y="106"/>
                </a:cxn>
                <a:cxn ang="0">
                  <a:pos x="266" y="133"/>
                </a:cxn>
                <a:cxn ang="0">
                  <a:pos x="265" y="147"/>
                </a:cxn>
                <a:cxn ang="0">
                  <a:pos x="260" y="173"/>
                </a:cxn>
                <a:cxn ang="0">
                  <a:pos x="250" y="196"/>
                </a:cxn>
                <a:cxn ang="0">
                  <a:pos x="235" y="217"/>
                </a:cxn>
                <a:cxn ang="0">
                  <a:pos x="218" y="236"/>
                </a:cxn>
                <a:cxn ang="0">
                  <a:pos x="197" y="250"/>
                </a:cxn>
                <a:cxn ang="0">
                  <a:pos x="172" y="261"/>
                </a:cxn>
                <a:cxn ang="0">
                  <a:pos x="146" y="266"/>
                </a:cxn>
                <a:cxn ang="0">
                  <a:pos x="134" y="266"/>
                </a:cxn>
                <a:cxn ang="0">
                  <a:pos x="106" y="263"/>
                </a:cxn>
                <a:cxn ang="0">
                  <a:pos x="82" y="256"/>
                </a:cxn>
                <a:cxn ang="0">
                  <a:pos x="58" y="243"/>
                </a:cxn>
                <a:cxn ang="0">
                  <a:pos x="40" y="227"/>
                </a:cxn>
                <a:cxn ang="0">
                  <a:pos x="22" y="208"/>
                </a:cxn>
                <a:cxn ang="0">
                  <a:pos x="10" y="185"/>
                </a:cxn>
                <a:cxn ang="0">
                  <a:pos x="3" y="161"/>
                </a:cxn>
                <a:cxn ang="0">
                  <a:pos x="0" y="133"/>
                </a:cxn>
                <a:cxn ang="0">
                  <a:pos x="1" y="120"/>
                </a:cxn>
                <a:cxn ang="0">
                  <a:pos x="6" y="94"/>
                </a:cxn>
                <a:cxn ang="0">
                  <a:pos x="16" y="70"/>
                </a:cxn>
                <a:cxn ang="0">
                  <a:pos x="31" y="49"/>
                </a:cxn>
                <a:cxn ang="0">
                  <a:pos x="48" y="31"/>
                </a:cxn>
                <a:cxn ang="0">
                  <a:pos x="69" y="16"/>
                </a:cxn>
                <a:cxn ang="0">
                  <a:pos x="94" y="6"/>
                </a:cxn>
                <a:cxn ang="0">
                  <a:pos x="120" y="1"/>
                </a:cxn>
                <a:cxn ang="0">
                  <a:pos x="134" y="0"/>
                </a:cxn>
              </a:cxnLst>
              <a:rect l="0" t="0" r="r" b="b"/>
              <a:pathLst>
                <a:path w="266" h="266">
                  <a:moveTo>
                    <a:pt x="134" y="0"/>
                  </a:moveTo>
                  <a:lnTo>
                    <a:pt x="134" y="0"/>
                  </a:lnTo>
                  <a:lnTo>
                    <a:pt x="146" y="1"/>
                  </a:lnTo>
                  <a:lnTo>
                    <a:pt x="160" y="4"/>
                  </a:lnTo>
                  <a:lnTo>
                    <a:pt x="172" y="6"/>
                  </a:lnTo>
                  <a:lnTo>
                    <a:pt x="184" y="11"/>
                  </a:lnTo>
                  <a:lnTo>
                    <a:pt x="197" y="16"/>
                  </a:lnTo>
                  <a:lnTo>
                    <a:pt x="208" y="23"/>
                  </a:lnTo>
                  <a:lnTo>
                    <a:pt x="218" y="31"/>
                  </a:lnTo>
                  <a:lnTo>
                    <a:pt x="226" y="39"/>
                  </a:lnTo>
                  <a:lnTo>
                    <a:pt x="235" y="49"/>
                  </a:lnTo>
                  <a:lnTo>
                    <a:pt x="244" y="59"/>
                  </a:lnTo>
                  <a:lnTo>
                    <a:pt x="250" y="70"/>
                  </a:lnTo>
                  <a:lnTo>
                    <a:pt x="256" y="81"/>
                  </a:lnTo>
                  <a:lnTo>
                    <a:pt x="260" y="94"/>
                  </a:lnTo>
                  <a:lnTo>
                    <a:pt x="263" y="106"/>
                  </a:lnTo>
                  <a:lnTo>
                    <a:pt x="265" y="120"/>
                  </a:lnTo>
                  <a:lnTo>
                    <a:pt x="266" y="133"/>
                  </a:lnTo>
                  <a:lnTo>
                    <a:pt x="266" y="133"/>
                  </a:lnTo>
                  <a:lnTo>
                    <a:pt x="265" y="147"/>
                  </a:lnTo>
                  <a:lnTo>
                    <a:pt x="263" y="161"/>
                  </a:lnTo>
                  <a:lnTo>
                    <a:pt x="260" y="173"/>
                  </a:lnTo>
                  <a:lnTo>
                    <a:pt x="256" y="185"/>
                  </a:lnTo>
                  <a:lnTo>
                    <a:pt x="250" y="196"/>
                  </a:lnTo>
                  <a:lnTo>
                    <a:pt x="244" y="208"/>
                  </a:lnTo>
                  <a:lnTo>
                    <a:pt x="235" y="217"/>
                  </a:lnTo>
                  <a:lnTo>
                    <a:pt x="226" y="227"/>
                  </a:lnTo>
                  <a:lnTo>
                    <a:pt x="218" y="236"/>
                  </a:lnTo>
                  <a:lnTo>
                    <a:pt x="208" y="243"/>
                  </a:lnTo>
                  <a:lnTo>
                    <a:pt x="197" y="250"/>
                  </a:lnTo>
                  <a:lnTo>
                    <a:pt x="184" y="256"/>
                  </a:lnTo>
                  <a:lnTo>
                    <a:pt x="172" y="261"/>
                  </a:lnTo>
                  <a:lnTo>
                    <a:pt x="160" y="263"/>
                  </a:lnTo>
                  <a:lnTo>
                    <a:pt x="146" y="266"/>
                  </a:lnTo>
                  <a:lnTo>
                    <a:pt x="134" y="266"/>
                  </a:lnTo>
                  <a:lnTo>
                    <a:pt x="134" y="266"/>
                  </a:lnTo>
                  <a:lnTo>
                    <a:pt x="120" y="266"/>
                  </a:lnTo>
                  <a:lnTo>
                    <a:pt x="106" y="263"/>
                  </a:lnTo>
                  <a:lnTo>
                    <a:pt x="94" y="261"/>
                  </a:lnTo>
                  <a:lnTo>
                    <a:pt x="82" y="256"/>
                  </a:lnTo>
                  <a:lnTo>
                    <a:pt x="69" y="250"/>
                  </a:lnTo>
                  <a:lnTo>
                    <a:pt x="58" y="243"/>
                  </a:lnTo>
                  <a:lnTo>
                    <a:pt x="48" y="236"/>
                  </a:lnTo>
                  <a:lnTo>
                    <a:pt x="40" y="227"/>
                  </a:lnTo>
                  <a:lnTo>
                    <a:pt x="31" y="217"/>
                  </a:lnTo>
                  <a:lnTo>
                    <a:pt x="22" y="208"/>
                  </a:lnTo>
                  <a:lnTo>
                    <a:pt x="16" y="196"/>
                  </a:lnTo>
                  <a:lnTo>
                    <a:pt x="10" y="185"/>
                  </a:lnTo>
                  <a:lnTo>
                    <a:pt x="6" y="173"/>
                  </a:lnTo>
                  <a:lnTo>
                    <a:pt x="3" y="161"/>
                  </a:lnTo>
                  <a:lnTo>
                    <a:pt x="1" y="147"/>
                  </a:lnTo>
                  <a:lnTo>
                    <a:pt x="0" y="133"/>
                  </a:lnTo>
                  <a:lnTo>
                    <a:pt x="0" y="133"/>
                  </a:lnTo>
                  <a:lnTo>
                    <a:pt x="1" y="120"/>
                  </a:lnTo>
                  <a:lnTo>
                    <a:pt x="3" y="106"/>
                  </a:lnTo>
                  <a:lnTo>
                    <a:pt x="6" y="94"/>
                  </a:lnTo>
                  <a:lnTo>
                    <a:pt x="10" y="81"/>
                  </a:lnTo>
                  <a:lnTo>
                    <a:pt x="16" y="70"/>
                  </a:lnTo>
                  <a:lnTo>
                    <a:pt x="22" y="59"/>
                  </a:lnTo>
                  <a:lnTo>
                    <a:pt x="31" y="49"/>
                  </a:lnTo>
                  <a:lnTo>
                    <a:pt x="40" y="39"/>
                  </a:lnTo>
                  <a:lnTo>
                    <a:pt x="48" y="31"/>
                  </a:lnTo>
                  <a:lnTo>
                    <a:pt x="58" y="23"/>
                  </a:lnTo>
                  <a:lnTo>
                    <a:pt x="69" y="16"/>
                  </a:lnTo>
                  <a:lnTo>
                    <a:pt x="82" y="11"/>
                  </a:lnTo>
                  <a:lnTo>
                    <a:pt x="94" y="6"/>
                  </a:lnTo>
                  <a:lnTo>
                    <a:pt x="106" y="4"/>
                  </a:lnTo>
                  <a:lnTo>
                    <a:pt x="120" y="1"/>
                  </a:lnTo>
                  <a:lnTo>
                    <a:pt x="134" y="0"/>
                  </a:lnTo>
                  <a:lnTo>
                    <a:pt x="134"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10" name="Freeform 32"/>
            <p:cNvSpPr/>
            <p:nvPr/>
          </p:nvSpPr>
          <p:spPr bwMode="auto">
            <a:xfrm>
              <a:off x="3400405" y="3563950"/>
              <a:ext cx="66675" cy="261938"/>
            </a:xfrm>
            <a:custGeom>
              <a:avLst/>
              <a:gdLst/>
              <a:ahLst/>
              <a:cxnLst>
                <a:cxn ang="0">
                  <a:pos x="82" y="0"/>
                </a:cxn>
                <a:cxn ang="0">
                  <a:pos x="82" y="288"/>
                </a:cxn>
                <a:cxn ang="0">
                  <a:pos x="82" y="288"/>
                </a:cxn>
                <a:cxn ang="0">
                  <a:pos x="81" y="296"/>
                </a:cxn>
                <a:cxn ang="0">
                  <a:pos x="79" y="304"/>
                </a:cxn>
                <a:cxn ang="0">
                  <a:pos x="75" y="311"/>
                </a:cxn>
                <a:cxn ang="0">
                  <a:pos x="70" y="316"/>
                </a:cxn>
                <a:cxn ang="0">
                  <a:pos x="64" y="322"/>
                </a:cxn>
                <a:cxn ang="0">
                  <a:pos x="56" y="326"/>
                </a:cxn>
                <a:cxn ang="0">
                  <a:pos x="49" y="329"/>
                </a:cxn>
                <a:cxn ang="0">
                  <a:pos x="42" y="329"/>
                </a:cxn>
                <a:cxn ang="0">
                  <a:pos x="42" y="329"/>
                </a:cxn>
                <a:cxn ang="0">
                  <a:pos x="42" y="329"/>
                </a:cxn>
                <a:cxn ang="0">
                  <a:pos x="33" y="329"/>
                </a:cxn>
                <a:cxn ang="0">
                  <a:pos x="26" y="326"/>
                </a:cxn>
                <a:cxn ang="0">
                  <a:pos x="18" y="322"/>
                </a:cxn>
                <a:cxn ang="0">
                  <a:pos x="12" y="316"/>
                </a:cxn>
                <a:cxn ang="0">
                  <a:pos x="7" y="311"/>
                </a:cxn>
                <a:cxn ang="0">
                  <a:pos x="3" y="304"/>
                </a:cxn>
                <a:cxn ang="0">
                  <a:pos x="1" y="296"/>
                </a:cxn>
                <a:cxn ang="0">
                  <a:pos x="0" y="288"/>
                </a:cxn>
                <a:cxn ang="0">
                  <a:pos x="0" y="0"/>
                </a:cxn>
                <a:cxn ang="0">
                  <a:pos x="82" y="0"/>
                </a:cxn>
              </a:cxnLst>
              <a:rect l="0" t="0" r="r" b="b"/>
              <a:pathLst>
                <a:path w="82" h="329">
                  <a:moveTo>
                    <a:pt x="82" y="0"/>
                  </a:moveTo>
                  <a:lnTo>
                    <a:pt x="82" y="288"/>
                  </a:lnTo>
                  <a:lnTo>
                    <a:pt x="82" y="288"/>
                  </a:lnTo>
                  <a:lnTo>
                    <a:pt x="81" y="296"/>
                  </a:lnTo>
                  <a:lnTo>
                    <a:pt x="79" y="304"/>
                  </a:lnTo>
                  <a:lnTo>
                    <a:pt x="75" y="311"/>
                  </a:lnTo>
                  <a:lnTo>
                    <a:pt x="70" y="316"/>
                  </a:lnTo>
                  <a:lnTo>
                    <a:pt x="64" y="322"/>
                  </a:lnTo>
                  <a:lnTo>
                    <a:pt x="56" y="326"/>
                  </a:lnTo>
                  <a:lnTo>
                    <a:pt x="49" y="329"/>
                  </a:lnTo>
                  <a:lnTo>
                    <a:pt x="42" y="329"/>
                  </a:lnTo>
                  <a:lnTo>
                    <a:pt x="42" y="329"/>
                  </a:lnTo>
                  <a:lnTo>
                    <a:pt x="42" y="329"/>
                  </a:lnTo>
                  <a:lnTo>
                    <a:pt x="33" y="329"/>
                  </a:lnTo>
                  <a:lnTo>
                    <a:pt x="26" y="326"/>
                  </a:lnTo>
                  <a:lnTo>
                    <a:pt x="18" y="322"/>
                  </a:lnTo>
                  <a:lnTo>
                    <a:pt x="12" y="316"/>
                  </a:lnTo>
                  <a:lnTo>
                    <a:pt x="7" y="311"/>
                  </a:lnTo>
                  <a:lnTo>
                    <a:pt x="3" y="304"/>
                  </a:lnTo>
                  <a:lnTo>
                    <a:pt x="1" y="296"/>
                  </a:lnTo>
                  <a:lnTo>
                    <a:pt x="0" y="288"/>
                  </a:lnTo>
                  <a:lnTo>
                    <a:pt x="0" y="0"/>
                  </a:lnTo>
                  <a:lnTo>
                    <a:pt x="82"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11" name="Freeform 33"/>
            <p:cNvSpPr/>
            <p:nvPr/>
          </p:nvSpPr>
          <p:spPr bwMode="auto">
            <a:xfrm>
              <a:off x="3375005" y="3421075"/>
              <a:ext cx="117475" cy="117475"/>
            </a:xfrm>
            <a:custGeom>
              <a:avLst/>
              <a:gdLst/>
              <a:ahLst/>
              <a:cxnLst>
                <a:cxn ang="0">
                  <a:pos x="76" y="0"/>
                </a:cxn>
                <a:cxn ang="0">
                  <a:pos x="76" y="0"/>
                </a:cxn>
                <a:cxn ang="0">
                  <a:pos x="83" y="0"/>
                </a:cxn>
                <a:cxn ang="0">
                  <a:pos x="90" y="1"/>
                </a:cxn>
                <a:cxn ang="0">
                  <a:pos x="104" y="5"/>
                </a:cxn>
                <a:cxn ang="0">
                  <a:pos x="116" y="13"/>
                </a:cxn>
                <a:cxn ang="0">
                  <a:pos x="128" y="21"/>
                </a:cxn>
                <a:cxn ang="0">
                  <a:pos x="136" y="32"/>
                </a:cxn>
                <a:cxn ang="0">
                  <a:pos x="144" y="45"/>
                </a:cxn>
                <a:cxn ang="0">
                  <a:pos x="149" y="60"/>
                </a:cxn>
                <a:cxn ang="0">
                  <a:pos x="149" y="67"/>
                </a:cxn>
                <a:cxn ang="0">
                  <a:pos x="150" y="74"/>
                </a:cxn>
                <a:cxn ang="0">
                  <a:pos x="150" y="74"/>
                </a:cxn>
                <a:cxn ang="0">
                  <a:pos x="149" y="82"/>
                </a:cxn>
                <a:cxn ang="0">
                  <a:pos x="149" y="89"/>
                </a:cxn>
                <a:cxn ang="0">
                  <a:pos x="144" y="103"/>
                </a:cxn>
                <a:cxn ang="0">
                  <a:pos x="136" y="116"/>
                </a:cxn>
                <a:cxn ang="0">
                  <a:pos x="128" y="128"/>
                </a:cxn>
                <a:cxn ang="0">
                  <a:pos x="116" y="136"/>
                </a:cxn>
                <a:cxn ang="0">
                  <a:pos x="104" y="142"/>
                </a:cxn>
                <a:cxn ang="0">
                  <a:pos x="90" y="147"/>
                </a:cxn>
                <a:cxn ang="0">
                  <a:pos x="83" y="149"/>
                </a:cxn>
                <a:cxn ang="0">
                  <a:pos x="76" y="149"/>
                </a:cxn>
                <a:cxn ang="0">
                  <a:pos x="76" y="149"/>
                </a:cxn>
                <a:cxn ang="0">
                  <a:pos x="67" y="149"/>
                </a:cxn>
                <a:cxn ang="0">
                  <a:pos x="60" y="147"/>
                </a:cxn>
                <a:cxn ang="0">
                  <a:pos x="46" y="142"/>
                </a:cxn>
                <a:cxn ang="0">
                  <a:pos x="34" y="136"/>
                </a:cxn>
                <a:cxn ang="0">
                  <a:pos x="22" y="128"/>
                </a:cxn>
                <a:cxn ang="0">
                  <a:pos x="14" y="116"/>
                </a:cxn>
                <a:cxn ang="0">
                  <a:pos x="6" y="103"/>
                </a:cxn>
                <a:cxn ang="0">
                  <a:pos x="1" y="89"/>
                </a:cxn>
                <a:cxn ang="0">
                  <a:pos x="1" y="82"/>
                </a:cxn>
                <a:cxn ang="0">
                  <a:pos x="0" y="74"/>
                </a:cxn>
                <a:cxn ang="0">
                  <a:pos x="0" y="74"/>
                </a:cxn>
                <a:cxn ang="0">
                  <a:pos x="1" y="67"/>
                </a:cxn>
                <a:cxn ang="0">
                  <a:pos x="1" y="60"/>
                </a:cxn>
                <a:cxn ang="0">
                  <a:pos x="6" y="45"/>
                </a:cxn>
                <a:cxn ang="0">
                  <a:pos x="14" y="32"/>
                </a:cxn>
                <a:cxn ang="0">
                  <a:pos x="22" y="21"/>
                </a:cxn>
                <a:cxn ang="0">
                  <a:pos x="34" y="13"/>
                </a:cxn>
                <a:cxn ang="0">
                  <a:pos x="46" y="5"/>
                </a:cxn>
                <a:cxn ang="0">
                  <a:pos x="60" y="1"/>
                </a:cxn>
                <a:cxn ang="0">
                  <a:pos x="67" y="0"/>
                </a:cxn>
                <a:cxn ang="0">
                  <a:pos x="76" y="0"/>
                </a:cxn>
                <a:cxn ang="0">
                  <a:pos x="76" y="0"/>
                </a:cxn>
              </a:cxnLst>
              <a:rect l="0" t="0" r="r" b="b"/>
              <a:pathLst>
                <a:path w="150" h="149">
                  <a:moveTo>
                    <a:pt x="76" y="0"/>
                  </a:moveTo>
                  <a:lnTo>
                    <a:pt x="76" y="0"/>
                  </a:lnTo>
                  <a:lnTo>
                    <a:pt x="83" y="0"/>
                  </a:lnTo>
                  <a:lnTo>
                    <a:pt x="90" y="1"/>
                  </a:lnTo>
                  <a:lnTo>
                    <a:pt x="104" y="5"/>
                  </a:lnTo>
                  <a:lnTo>
                    <a:pt x="116" y="13"/>
                  </a:lnTo>
                  <a:lnTo>
                    <a:pt x="128" y="21"/>
                  </a:lnTo>
                  <a:lnTo>
                    <a:pt x="136" y="32"/>
                  </a:lnTo>
                  <a:lnTo>
                    <a:pt x="144" y="45"/>
                  </a:lnTo>
                  <a:lnTo>
                    <a:pt x="149" y="60"/>
                  </a:lnTo>
                  <a:lnTo>
                    <a:pt x="149" y="67"/>
                  </a:lnTo>
                  <a:lnTo>
                    <a:pt x="150" y="74"/>
                  </a:lnTo>
                  <a:lnTo>
                    <a:pt x="150" y="74"/>
                  </a:lnTo>
                  <a:lnTo>
                    <a:pt x="149" y="82"/>
                  </a:lnTo>
                  <a:lnTo>
                    <a:pt x="149" y="89"/>
                  </a:lnTo>
                  <a:lnTo>
                    <a:pt x="144" y="103"/>
                  </a:lnTo>
                  <a:lnTo>
                    <a:pt x="136" y="116"/>
                  </a:lnTo>
                  <a:lnTo>
                    <a:pt x="128" y="128"/>
                  </a:lnTo>
                  <a:lnTo>
                    <a:pt x="116" y="136"/>
                  </a:lnTo>
                  <a:lnTo>
                    <a:pt x="104" y="142"/>
                  </a:lnTo>
                  <a:lnTo>
                    <a:pt x="90" y="147"/>
                  </a:lnTo>
                  <a:lnTo>
                    <a:pt x="83" y="149"/>
                  </a:lnTo>
                  <a:lnTo>
                    <a:pt x="76" y="149"/>
                  </a:lnTo>
                  <a:lnTo>
                    <a:pt x="76" y="149"/>
                  </a:lnTo>
                  <a:lnTo>
                    <a:pt x="67" y="149"/>
                  </a:lnTo>
                  <a:lnTo>
                    <a:pt x="60" y="147"/>
                  </a:lnTo>
                  <a:lnTo>
                    <a:pt x="46" y="142"/>
                  </a:lnTo>
                  <a:lnTo>
                    <a:pt x="34" y="136"/>
                  </a:lnTo>
                  <a:lnTo>
                    <a:pt x="22" y="128"/>
                  </a:lnTo>
                  <a:lnTo>
                    <a:pt x="14" y="116"/>
                  </a:lnTo>
                  <a:lnTo>
                    <a:pt x="6" y="103"/>
                  </a:lnTo>
                  <a:lnTo>
                    <a:pt x="1" y="89"/>
                  </a:lnTo>
                  <a:lnTo>
                    <a:pt x="1" y="82"/>
                  </a:lnTo>
                  <a:lnTo>
                    <a:pt x="0" y="74"/>
                  </a:lnTo>
                  <a:lnTo>
                    <a:pt x="0" y="74"/>
                  </a:lnTo>
                  <a:lnTo>
                    <a:pt x="1" y="67"/>
                  </a:lnTo>
                  <a:lnTo>
                    <a:pt x="1" y="60"/>
                  </a:lnTo>
                  <a:lnTo>
                    <a:pt x="6" y="45"/>
                  </a:lnTo>
                  <a:lnTo>
                    <a:pt x="14" y="32"/>
                  </a:lnTo>
                  <a:lnTo>
                    <a:pt x="22" y="21"/>
                  </a:lnTo>
                  <a:lnTo>
                    <a:pt x="34" y="13"/>
                  </a:lnTo>
                  <a:lnTo>
                    <a:pt x="46" y="5"/>
                  </a:lnTo>
                  <a:lnTo>
                    <a:pt x="60" y="1"/>
                  </a:lnTo>
                  <a:lnTo>
                    <a:pt x="67" y="0"/>
                  </a:lnTo>
                  <a:lnTo>
                    <a:pt x="76" y="0"/>
                  </a:lnTo>
                  <a:lnTo>
                    <a:pt x="76"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12" name="Freeform 34"/>
            <p:cNvSpPr/>
            <p:nvPr/>
          </p:nvSpPr>
          <p:spPr bwMode="auto">
            <a:xfrm>
              <a:off x="3428980" y="3716350"/>
              <a:ext cx="88900" cy="65088"/>
            </a:xfrm>
            <a:custGeom>
              <a:avLst/>
              <a:gdLst/>
              <a:ahLst/>
              <a:cxnLst>
                <a:cxn ang="0">
                  <a:pos x="25" y="0"/>
                </a:cxn>
                <a:cxn ang="0">
                  <a:pos x="88" y="0"/>
                </a:cxn>
                <a:cxn ang="0">
                  <a:pos x="88" y="0"/>
                </a:cxn>
                <a:cxn ang="0">
                  <a:pos x="93" y="1"/>
                </a:cxn>
                <a:cxn ang="0">
                  <a:pos x="98" y="3"/>
                </a:cxn>
                <a:cxn ang="0">
                  <a:pos x="103" y="5"/>
                </a:cxn>
                <a:cxn ang="0">
                  <a:pos x="107" y="8"/>
                </a:cxn>
                <a:cxn ang="0">
                  <a:pos x="109" y="11"/>
                </a:cxn>
                <a:cxn ang="0">
                  <a:pos x="111" y="16"/>
                </a:cxn>
                <a:cxn ang="0">
                  <a:pos x="113" y="21"/>
                </a:cxn>
                <a:cxn ang="0">
                  <a:pos x="114" y="26"/>
                </a:cxn>
                <a:cxn ang="0">
                  <a:pos x="114" y="57"/>
                </a:cxn>
                <a:cxn ang="0">
                  <a:pos x="114" y="57"/>
                </a:cxn>
                <a:cxn ang="0">
                  <a:pos x="113" y="62"/>
                </a:cxn>
                <a:cxn ang="0">
                  <a:pos x="111" y="67"/>
                </a:cxn>
                <a:cxn ang="0">
                  <a:pos x="109" y="72"/>
                </a:cxn>
                <a:cxn ang="0">
                  <a:pos x="107" y="76"/>
                </a:cxn>
                <a:cxn ang="0">
                  <a:pos x="103" y="78"/>
                </a:cxn>
                <a:cxn ang="0">
                  <a:pos x="98" y="80"/>
                </a:cxn>
                <a:cxn ang="0">
                  <a:pos x="93" y="82"/>
                </a:cxn>
                <a:cxn ang="0">
                  <a:pos x="88" y="83"/>
                </a:cxn>
                <a:cxn ang="0">
                  <a:pos x="25" y="83"/>
                </a:cxn>
                <a:cxn ang="0">
                  <a:pos x="25" y="83"/>
                </a:cxn>
                <a:cxn ang="0">
                  <a:pos x="20" y="82"/>
                </a:cxn>
                <a:cxn ang="0">
                  <a:pos x="15" y="80"/>
                </a:cxn>
                <a:cxn ang="0">
                  <a:pos x="11" y="78"/>
                </a:cxn>
                <a:cxn ang="0">
                  <a:pos x="8" y="76"/>
                </a:cxn>
                <a:cxn ang="0">
                  <a:pos x="4" y="72"/>
                </a:cxn>
                <a:cxn ang="0">
                  <a:pos x="3" y="67"/>
                </a:cxn>
                <a:cxn ang="0">
                  <a:pos x="0" y="62"/>
                </a:cxn>
                <a:cxn ang="0">
                  <a:pos x="0" y="57"/>
                </a:cxn>
                <a:cxn ang="0">
                  <a:pos x="0" y="26"/>
                </a:cxn>
                <a:cxn ang="0">
                  <a:pos x="0" y="26"/>
                </a:cxn>
                <a:cxn ang="0">
                  <a:pos x="0" y="21"/>
                </a:cxn>
                <a:cxn ang="0">
                  <a:pos x="3" y="16"/>
                </a:cxn>
                <a:cxn ang="0">
                  <a:pos x="4" y="11"/>
                </a:cxn>
                <a:cxn ang="0">
                  <a:pos x="8" y="8"/>
                </a:cxn>
                <a:cxn ang="0">
                  <a:pos x="11" y="5"/>
                </a:cxn>
                <a:cxn ang="0">
                  <a:pos x="15" y="3"/>
                </a:cxn>
                <a:cxn ang="0">
                  <a:pos x="20" y="1"/>
                </a:cxn>
                <a:cxn ang="0">
                  <a:pos x="25" y="0"/>
                </a:cxn>
                <a:cxn ang="0">
                  <a:pos x="25" y="0"/>
                </a:cxn>
              </a:cxnLst>
              <a:rect l="0" t="0" r="r" b="b"/>
              <a:pathLst>
                <a:path w="114" h="83">
                  <a:moveTo>
                    <a:pt x="25" y="0"/>
                  </a:moveTo>
                  <a:lnTo>
                    <a:pt x="88" y="0"/>
                  </a:lnTo>
                  <a:lnTo>
                    <a:pt x="88" y="0"/>
                  </a:lnTo>
                  <a:lnTo>
                    <a:pt x="93" y="1"/>
                  </a:lnTo>
                  <a:lnTo>
                    <a:pt x="98" y="3"/>
                  </a:lnTo>
                  <a:lnTo>
                    <a:pt x="103" y="5"/>
                  </a:lnTo>
                  <a:lnTo>
                    <a:pt x="107" y="8"/>
                  </a:lnTo>
                  <a:lnTo>
                    <a:pt x="109" y="11"/>
                  </a:lnTo>
                  <a:lnTo>
                    <a:pt x="111" y="16"/>
                  </a:lnTo>
                  <a:lnTo>
                    <a:pt x="113" y="21"/>
                  </a:lnTo>
                  <a:lnTo>
                    <a:pt x="114" y="26"/>
                  </a:lnTo>
                  <a:lnTo>
                    <a:pt x="114" y="57"/>
                  </a:lnTo>
                  <a:lnTo>
                    <a:pt x="114" y="57"/>
                  </a:lnTo>
                  <a:lnTo>
                    <a:pt x="113" y="62"/>
                  </a:lnTo>
                  <a:lnTo>
                    <a:pt x="111" y="67"/>
                  </a:lnTo>
                  <a:lnTo>
                    <a:pt x="109" y="72"/>
                  </a:lnTo>
                  <a:lnTo>
                    <a:pt x="107" y="76"/>
                  </a:lnTo>
                  <a:lnTo>
                    <a:pt x="103" y="78"/>
                  </a:lnTo>
                  <a:lnTo>
                    <a:pt x="98" y="80"/>
                  </a:lnTo>
                  <a:lnTo>
                    <a:pt x="93" y="82"/>
                  </a:lnTo>
                  <a:lnTo>
                    <a:pt x="88" y="83"/>
                  </a:lnTo>
                  <a:lnTo>
                    <a:pt x="25" y="83"/>
                  </a:lnTo>
                  <a:lnTo>
                    <a:pt x="25" y="83"/>
                  </a:lnTo>
                  <a:lnTo>
                    <a:pt x="20" y="82"/>
                  </a:lnTo>
                  <a:lnTo>
                    <a:pt x="15" y="80"/>
                  </a:lnTo>
                  <a:lnTo>
                    <a:pt x="11" y="78"/>
                  </a:lnTo>
                  <a:lnTo>
                    <a:pt x="8" y="76"/>
                  </a:lnTo>
                  <a:lnTo>
                    <a:pt x="4" y="72"/>
                  </a:lnTo>
                  <a:lnTo>
                    <a:pt x="3" y="67"/>
                  </a:lnTo>
                  <a:lnTo>
                    <a:pt x="0" y="62"/>
                  </a:lnTo>
                  <a:lnTo>
                    <a:pt x="0" y="57"/>
                  </a:lnTo>
                  <a:lnTo>
                    <a:pt x="0" y="26"/>
                  </a:lnTo>
                  <a:lnTo>
                    <a:pt x="0" y="26"/>
                  </a:lnTo>
                  <a:lnTo>
                    <a:pt x="0" y="21"/>
                  </a:lnTo>
                  <a:lnTo>
                    <a:pt x="3" y="16"/>
                  </a:lnTo>
                  <a:lnTo>
                    <a:pt x="4" y="11"/>
                  </a:lnTo>
                  <a:lnTo>
                    <a:pt x="8" y="8"/>
                  </a:lnTo>
                  <a:lnTo>
                    <a:pt x="11" y="5"/>
                  </a:lnTo>
                  <a:lnTo>
                    <a:pt x="15" y="3"/>
                  </a:lnTo>
                  <a:lnTo>
                    <a:pt x="20" y="1"/>
                  </a:lnTo>
                  <a:lnTo>
                    <a:pt x="25" y="0"/>
                  </a:lnTo>
                  <a:lnTo>
                    <a:pt x="25"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13" name="Freeform 35"/>
            <p:cNvSpPr/>
            <p:nvPr/>
          </p:nvSpPr>
          <p:spPr bwMode="auto">
            <a:xfrm>
              <a:off x="3428980" y="3640150"/>
              <a:ext cx="88900" cy="65088"/>
            </a:xfrm>
            <a:custGeom>
              <a:avLst/>
              <a:gdLst/>
              <a:ahLst/>
              <a:cxnLst>
                <a:cxn ang="0">
                  <a:pos x="25" y="0"/>
                </a:cxn>
                <a:cxn ang="0">
                  <a:pos x="88" y="0"/>
                </a:cxn>
                <a:cxn ang="0">
                  <a:pos x="88" y="0"/>
                </a:cxn>
                <a:cxn ang="0">
                  <a:pos x="93" y="0"/>
                </a:cxn>
                <a:cxn ang="0">
                  <a:pos x="98" y="1"/>
                </a:cxn>
                <a:cxn ang="0">
                  <a:pos x="103" y="4"/>
                </a:cxn>
                <a:cxn ang="0">
                  <a:pos x="107" y="7"/>
                </a:cxn>
                <a:cxn ang="0">
                  <a:pos x="109" y="11"/>
                </a:cxn>
                <a:cxn ang="0">
                  <a:pos x="111" y="15"/>
                </a:cxn>
                <a:cxn ang="0">
                  <a:pos x="113" y="20"/>
                </a:cxn>
                <a:cxn ang="0">
                  <a:pos x="114" y="25"/>
                </a:cxn>
                <a:cxn ang="0">
                  <a:pos x="114" y="57"/>
                </a:cxn>
                <a:cxn ang="0">
                  <a:pos x="114" y="57"/>
                </a:cxn>
                <a:cxn ang="0">
                  <a:pos x="113" y="62"/>
                </a:cxn>
                <a:cxn ang="0">
                  <a:pos x="111" y="65"/>
                </a:cxn>
                <a:cxn ang="0">
                  <a:pos x="109" y="70"/>
                </a:cxn>
                <a:cxn ang="0">
                  <a:pos x="107" y="74"/>
                </a:cxn>
                <a:cxn ang="0">
                  <a:pos x="103" y="77"/>
                </a:cxn>
                <a:cxn ang="0">
                  <a:pos x="98" y="79"/>
                </a:cxn>
                <a:cxn ang="0">
                  <a:pos x="93" y="80"/>
                </a:cxn>
                <a:cxn ang="0">
                  <a:pos x="88" y="81"/>
                </a:cxn>
                <a:cxn ang="0">
                  <a:pos x="25" y="81"/>
                </a:cxn>
                <a:cxn ang="0">
                  <a:pos x="25" y="81"/>
                </a:cxn>
                <a:cxn ang="0">
                  <a:pos x="20" y="80"/>
                </a:cxn>
                <a:cxn ang="0">
                  <a:pos x="15" y="79"/>
                </a:cxn>
                <a:cxn ang="0">
                  <a:pos x="11" y="77"/>
                </a:cxn>
                <a:cxn ang="0">
                  <a:pos x="8" y="74"/>
                </a:cxn>
                <a:cxn ang="0">
                  <a:pos x="4" y="70"/>
                </a:cxn>
                <a:cxn ang="0">
                  <a:pos x="3" y="65"/>
                </a:cxn>
                <a:cxn ang="0">
                  <a:pos x="0" y="62"/>
                </a:cxn>
                <a:cxn ang="0">
                  <a:pos x="0" y="57"/>
                </a:cxn>
                <a:cxn ang="0">
                  <a:pos x="0" y="25"/>
                </a:cxn>
                <a:cxn ang="0">
                  <a:pos x="0" y="25"/>
                </a:cxn>
                <a:cxn ang="0">
                  <a:pos x="0" y="20"/>
                </a:cxn>
                <a:cxn ang="0">
                  <a:pos x="3" y="15"/>
                </a:cxn>
                <a:cxn ang="0">
                  <a:pos x="4" y="11"/>
                </a:cxn>
                <a:cxn ang="0">
                  <a:pos x="8" y="7"/>
                </a:cxn>
                <a:cxn ang="0">
                  <a:pos x="11" y="4"/>
                </a:cxn>
                <a:cxn ang="0">
                  <a:pos x="15" y="1"/>
                </a:cxn>
                <a:cxn ang="0">
                  <a:pos x="20" y="0"/>
                </a:cxn>
                <a:cxn ang="0">
                  <a:pos x="25" y="0"/>
                </a:cxn>
                <a:cxn ang="0">
                  <a:pos x="25" y="0"/>
                </a:cxn>
              </a:cxnLst>
              <a:rect l="0" t="0" r="r" b="b"/>
              <a:pathLst>
                <a:path w="114" h="81">
                  <a:moveTo>
                    <a:pt x="25" y="0"/>
                  </a:moveTo>
                  <a:lnTo>
                    <a:pt x="88" y="0"/>
                  </a:lnTo>
                  <a:lnTo>
                    <a:pt x="88" y="0"/>
                  </a:lnTo>
                  <a:lnTo>
                    <a:pt x="93" y="0"/>
                  </a:lnTo>
                  <a:lnTo>
                    <a:pt x="98" y="1"/>
                  </a:lnTo>
                  <a:lnTo>
                    <a:pt x="103" y="4"/>
                  </a:lnTo>
                  <a:lnTo>
                    <a:pt x="107" y="7"/>
                  </a:lnTo>
                  <a:lnTo>
                    <a:pt x="109" y="11"/>
                  </a:lnTo>
                  <a:lnTo>
                    <a:pt x="111" y="15"/>
                  </a:lnTo>
                  <a:lnTo>
                    <a:pt x="113" y="20"/>
                  </a:lnTo>
                  <a:lnTo>
                    <a:pt x="114" y="25"/>
                  </a:lnTo>
                  <a:lnTo>
                    <a:pt x="114" y="57"/>
                  </a:lnTo>
                  <a:lnTo>
                    <a:pt x="114" y="57"/>
                  </a:lnTo>
                  <a:lnTo>
                    <a:pt x="113" y="62"/>
                  </a:lnTo>
                  <a:lnTo>
                    <a:pt x="111" y="65"/>
                  </a:lnTo>
                  <a:lnTo>
                    <a:pt x="109" y="70"/>
                  </a:lnTo>
                  <a:lnTo>
                    <a:pt x="107" y="74"/>
                  </a:lnTo>
                  <a:lnTo>
                    <a:pt x="103" y="77"/>
                  </a:lnTo>
                  <a:lnTo>
                    <a:pt x="98" y="79"/>
                  </a:lnTo>
                  <a:lnTo>
                    <a:pt x="93" y="80"/>
                  </a:lnTo>
                  <a:lnTo>
                    <a:pt x="88" y="81"/>
                  </a:lnTo>
                  <a:lnTo>
                    <a:pt x="25" y="81"/>
                  </a:lnTo>
                  <a:lnTo>
                    <a:pt x="25" y="81"/>
                  </a:lnTo>
                  <a:lnTo>
                    <a:pt x="20" y="80"/>
                  </a:lnTo>
                  <a:lnTo>
                    <a:pt x="15" y="79"/>
                  </a:lnTo>
                  <a:lnTo>
                    <a:pt x="11" y="77"/>
                  </a:lnTo>
                  <a:lnTo>
                    <a:pt x="8" y="74"/>
                  </a:lnTo>
                  <a:lnTo>
                    <a:pt x="4" y="70"/>
                  </a:lnTo>
                  <a:lnTo>
                    <a:pt x="3" y="65"/>
                  </a:lnTo>
                  <a:lnTo>
                    <a:pt x="0" y="62"/>
                  </a:lnTo>
                  <a:lnTo>
                    <a:pt x="0" y="57"/>
                  </a:lnTo>
                  <a:lnTo>
                    <a:pt x="0" y="25"/>
                  </a:lnTo>
                  <a:lnTo>
                    <a:pt x="0" y="25"/>
                  </a:lnTo>
                  <a:lnTo>
                    <a:pt x="0" y="20"/>
                  </a:lnTo>
                  <a:lnTo>
                    <a:pt x="3" y="15"/>
                  </a:lnTo>
                  <a:lnTo>
                    <a:pt x="4" y="11"/>
                  </a:lnTo>
                  <a:lnTo>
                    <a:pt x="8" y="7"/>
                  </a:lnTo>
                  <a:lnTo>
                    <a:pt x="11" y="4"/>
                  </a:lnTo>
                  <a:lnTo>
                    <a:pt x="15" y="1"/>
                  </a:lnTo>
                  <a:lnTo>
                    <a:pt x="20" y="0"/>
                  </a:lnTo>
                  <a:lnTo>
                    <a:pt x="25" y="0"/>
                  </a:lnTo>
                  <a:lnTo>
                    <a:pt x="25"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114" name="Freeform 143"/>
          <p:cNvSpPr>
            <a:spLocks noEditPoints="1"/>
          </p:cNvSpPr>
          <p:nvPr/>
        </p:nvSpPr>
        <p:spPr bwMode="auto">
          <a:xfrm>
            <a:off x="9546590" y="5428615"/>
            <a:ext cx="493713" cy="506413"/>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304371"/>
          </a:solidFill>
          <a:ln>
            <a:noFill/>
          </a:ln>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115" name="Freeform 8"/>
          <p:cNvSpPr>
            <a:spLocks noEditPoints="1"/>
          </p:cNvSpPr>
          <p:nvPr/>
        </p:nvSpPr>
        <p:spPr bwMode="auto">
          <a:xfrm>
            <a:off x="10612120" y="2947035"/>
            <a:ext cx="530225" cy="522605"/>
          </a:xfrm>
          <a:custGeom>
            <a:avLst/>
            <a:gdLst>
              <a:gd name="T0" fmla="*/ 170 w 648"/>
              <a:gd name="T1" fmla="*/ 280 h 639"/>
              <a:gd name="T2" fmla="*/ 226 w 648"/>
              <a:gd name="T3" fmla="*/ 183 h 639"/>
              <a:gd name="T4" fmla="*/ 240 w 648"/>
              <a:gd name="T5" fmla="*/ 167 h 639"/>
              <a:gd name="T6" fmla="*/ 366 w 648"/>
              <a:gd name="T7" fmla="*/ 177 h 639"/>
              <a:gd name="T8" fmla="*/ 359 w 648"/>
              <a:gd name="T9" fmla="*/ 162 h 639"/>
              <a:gd name="T10" fmla="*/ 388 w 648"/>
              <a:gd name="T11" fmla="*/ 153 h 639"/>
              <a:gd name="T12" fmla="*/ 408 w 648"/>
              <a:gd name="T13" fmla="*/ 154 h 639"/>
              <a:gd name="T14" fmla="*/ 402 w 648"/>
              <a:gd name="T15" fmla="*/ 183 h 639"/>
              <a:gd name="T16" fmla="*/ 391 w 648"/>
              <a:gd name="T17" fmla="*/ 199 h 639"/>
              <a:gd name="T18" fmla="*/ 319 w 648"/>
              <a:gd name="T19" fmla="*/ 265 h 639"/>
              <a:gd name="T20" fmla="*/ 318 w 648"/>
              <a:gd name="T21" fmla="*/ 266 h 639"/>
              <a:gd name="T22" fmla="*/ 616 w 648"/>
              <a:gd name="T23" fmla="*/ 615 h 639"/>
              <a:gd name="T24" fmla="*/ 497 w 648"/>
              <a:gd name="T25" fmla="*/ 615 h 639"/>
              <a:gd name="T26" fmla="*/ 272 w 648"/>
              <a:gd name="T27" fmla="*/ 546 h 639"/>
              <a:gd name="T28" fmla="*/ 272 w 648"/>
              <a:gd name="T29" fmla="*/ 0 h 639"/>
              <a:gd name="T30" fmla="*/ 515 w 648"/>
              <a:gd name="T31" fmla="*/ 397 h 639"/>
              <a:gd name="T32" fmla="*/ 616 w 648"/>
              <a:gd name="T33" fmla="*/ 615 h 639"/>
              <a:gd name="T34" fmla="*/ 272 w 648"/>
              <a:gd name="T35" fmla="*/ 511 h 639"/>
              <a:gd name="T36" fmla="*/ 272 w 648"/>
              <a:gd name="T37" fmla="*/ 35 h 639"/>
              <a:gd name="T38" fmla="*/ 272 w 648"/>
              <a:gd name="T39" fmla="*/ 511 h 639"/>
              <a:gd name="T40" fmla="*/ 445 w 648"/>
              <a:gd name="T41" fmla="*/ 391 h 639"/>
              <a:gd name="T42" fmla="*/ 409 w 648"/>
              <a:gd name="T43" fmla="*/ 401 h 639"/>
              <a:gd name="T44" fmla="*/ 338 w 648"/>
              <a:gd name="T45" fmla="*/ 401 h 639"/>
              <a:gd name="T46" fmla="*/ 266 w 648"/>
              <a:gd name="T47" fmla="*/ 401 h 639"/>
              <a:gd name="T48" fmla="*/ 194 w 648"/>
              <a:gd name="T49" fmla="*/ 401 h 639"/>
              <a:gd name="T50" fmla="*/ 111 w 648"/>
              <a:gd name="T51" fmla="*/ 401 h 639"/>
              <a:gd name="T52" fmla="*/ 100 w 648"/>
              <a:gd name="T53" fmla="*/ 391 h 639"/>
              <a:gd name="T54" fmla="*/ 111 w 648"/>
              <a:gd name="T55" fmla="*/ 145 h 639"/>
              <a:gd name="T56" fmla="*/ 122 w 648"/>
              <a:gd name="T57" fmla="*/ 380 h 639"/>
              <a:gd name="T58" fmla="*/ 152 w 648"/>
              <a:gd name="T59" fmla="*/ 331 h 639"/>
              <a:gd name="T60" fmla="*/ 183 w 648"/>
              <a:gd name="T61" fmla="*/ 320 h 639"/>
              <a:gd name="T62" fmla="*/ 194 w 648"/>
              <a:gd name="T63" fmla="*/ 380 h 639"/>
              <a:gd name="T64" fmla="*/ 224 w 648"/>
              <a:gd name="T65" fmla="*/ 256 h 639"/>
              <a:gd name="T66" fmla="*/ 255 w 648"/>
              <a:gd name="T67" fmla="*/ 245 h 639"/>
              <a:gd name="T68" fmla="*/ 266 w 648"/>
              <a:gd name="T69" fmla="*/ 380 h 639"/>
              <a:gd name="T70" fmla="*/ 296 w 648"/>
              <a:gd name="T71" fmla="*/ 292 h 639"/>
              <a:gd name="T72" fmla="*/ 327 w 648"/>
              <a:gd name="T73" fmla="*/ 282 h 639"/>
              <a:gd name="T74" fmla="*/ 338 w 648"/>
              <a:gd name="T75" fmla="*/ 380 h 639"/>
              <a:gd name="T76" fmla="*/ 368 w 648"/>
              <a:gd name="T77" fmla="*/ 231 h 639"/>
              <a:gd name="T78" fmla="*/ 399 w 648"/>
              <a:gd name="T79" fmla="*/ 220 h 639"/>
              <a:gd name="T80" fmla="*/ 409 w 648"/>
              <a:gd name="T81" fmla="*/ 38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8" h="639">
                <a:moveTo>
                  <a:pt x="242" y="199"/>
                </a:moveTo>
                <a:lnTo>
                  <a:pt x="170" y="280"/>
                </a:lnTo>
                <a:lnTo>
                  <a:pt x="153" y="266"/>
                </a:lnTo>
                <a:lnTo>
                  <a:pt x="226" y="183"/>
                </a:lnTo>
                <a:lnTo>
                  <a:pt x="226" y="183"/>
                </a:lnTo>
                <a:lnTo>
                  <a:pt x="240" y="167"/>
                </a:lnTo>
                <a:lnTo>
                  <a:pt x="316" y="234"/>
                </a:lnTo>
                <a:lnTo>
                  <a:pt x="366" y="177"/>
                </a:lnTo>
                <a:lnTo>
                  <a:pt x="357" y="169"/>
                </a:lnTo>
                <a:cubicBezTo>
                  <a:pt x="354" y="167"/>
                  <a:pt x="355" y="163"/>
                  <a:pt x="359" y="162"/>
                </a:cubicBezTo>
                <a:lnTo>
                  <a:pt x="373" y="158"/>
                </a:lnTo>
                <a:cubicBezTo>
                  <a:pt x="377" y="156"/>
                  <a:pt x="384" y="154"/>
                  <a:pt x="388" y="153"/>
                </a:cubicBezTo>
                <a:lnTo>
                  <a:pt x="402" y="149"/>
                </a:lnTo>
                <a:cubicBezTo>
                  <a:pt x="406" y="147"/>
                  <a:pt x="409" y="150"/>
                  <a:pt x="408" y="154"/>
                </a:cubicBezTo>
                <a:lnTo>
                  <a:pt x="405" y="167"/>
                </a:lnTo>
                <a:cubicBezTo>
                  <a:pt x="404" y="172"/>
                  <a:pt x="402" y="179"/>
                  <a:pt x="402" y="183"/>
                </a:cubicBezTo>
                <a:lnTo>
                  <a:pt x="399" y="196"/>
                </a:lnTo>
                <a:cubicBezTo>
                  <a:pt x="398" y="200"/>
                  <a:pt x="395" y="202"/>
                  <a:pt x="391" y="199"/>
                </a:cubicBezTo>
                <a:lnTo>
                  <a:pt x="383" y="192"/>
                </a:lnTo>
                <a:lnTo>
                  <a:pt x="319" y="265"/>
                </a:lnTo>
                <a:lnTo>
                  <a:pt x="319" y="265"/>
                </a:lnTo>
                <a:lnTo>
                  <a:pt x="318" y="266"/>
                </a:lnTo>
                <a:lnTo>
                  <a:pt x="242" y="199"/>
                </a:lnTo>
                <a:close/>
                <a:moveTo>
                  <a:pt x="616" y="615"/>
                </a:moveTo>
                <a:cubicBezTo>
                  <a:pt x="599" y="631"/>
                  <a:pt x="578" y="639"/>
                  <a:pt x="556" y="639"/>
                </a:cubicBezTo>
                <a:cubicBezTo>
                  <a:pt x="535" y="639"/>
                  <a:pt x="513" y="631"/>
                  <a:pt x="497" y="615"/>
                </a:cubicBezTo>
                <a:lnTo>
                  <a:pt x="396" y="516"/>
                </a:lnTo>
                <a:cubicBezTo>
                  <a:pt x="359" y="535"/>
                  <a:pt x="317" y="546"/>
                  <a:pt x="272" y="546"/>
                </a:cubicBezTo>
                <a:cubicBezTo>
                  <a:pt x="122" y="546"/>
                  <a:pt x="0" y="424"/>
                  <a:pt x="0" y="273"/>
                </a:cubicBezTo>
                <a:cubicBezTo>
                  <a:pt x="0" y="123"/>
                  <a:pt x="122" y="0"/>
                  <a:pt x="272" y="0"/>
                </a:cubicBezTo>
                <a:cubicBezTo>
                  <a:pt x="423" y="0"/>
                  <a:pt x="545" y="123"/>
                  <a:pt x="545" y="273"/>
                </a:cubicBezTo>
                <a:cubicBezTo>
                  <a:pt x="545" y="318"/>
                  <a:pt x="534" y="360"/>
                  <a:pt x="515" y="397"/>
                </a:cubicBezTo>
                <a:lnTo>
                  <a:pt x="616" y="496"/>
                </a:lnTo>
                <a:cubicBezTo>
                  <a:pt x="648" y="529"/>
                  <a:pt x="648" y="582"/>
                  <a:pt x="616" y="615"/>
                </a:cubicBezTo>
                <a:close/>
                <a:moveTo>
                  <a:pt x="272" y="511"/>
                </a:moveTo>
                <a:lnTo>
                  <a:pt x="272" y="511"/>
                </a:lnTo>
                <a:cubicBezTo>
                  <a:pt x="404" y="511"/>
                  <a:pt x="510" y="405"/>
                  <a:pt x="510" y="273"/>
                </a:cubicBezTo>
                <a:cubicBezTo>
                  <a:pt x="510" y="142"/>
                  <a:pt x="404" y="35"/>
                  <a:pt x="272" y="35"/>
                </a:cubicBezTo>
                <a:cubicBezTo>
                  <a:pt x="141" y="35"/>
                  <a:pt x="35" y="142"/>
                  <a:pt x="35" y="273"/>
                </a:cubicBezTo>
                <a:cubicBezTo>
                  <a:pt x="35" y="405"/>
                  <a:pt x="141" y="511"/>
                  <a:pt x="272" y="511"/>
                </a:cubicBezTo>
                <a:close/>
                <a:moveTo>
                  <a:pt x="434" y="380"/>
                </a:moveTo>
                <a:cubicBezTo>
                  <a:pt x="440" y="380"/>
                  <a:pt x="445" y="385"/>
                  <a:pt x="445" y="391"/>
                </a:cubicBezTo>
                <a:cubicBezTo>
                  <a:pt x="445" y="397"/>
                  <a:pt x="440" y="401"/>
                  <a:pt x="434" y="401"/>
                </a:cubicBezTo>
                <a:lnTo>
                  <a:pt x="409" y="401"/>
                </a:lnTo>
                <a:lnTo>
                  <a:pt x="368" y="401"/>
                </a:lnTo>
                <a:lnTo>
                  <a:pt x="338" y="401"/>
                </a:lnTo>
                <a:lnTo>
                  <a:pt x="296" y="401"/>
                </a:lnTo>
                <a:lnTo>
                  <a:pt x="266" y="401"/>
                </a:lnTo>
                <a:lnTo>
                  <a:pt x="224" y="401"/>
                </a:lnTo>
                <a:lnTo>
                  <a:pt x="194" y="401"/>
                </a:lnTo>
                <a:lnTo>
                  <a:pt x="152" y="401"/>
                </a:lnTo>
                <a:lnTo>
                  <a:pt x="111" y="401"/>
                </a:lnTo>
                <a:lnTo>
                  <a:pt x="111" y="401"/>
                </a:lnTo>
                <a:cubicBezTo>
                  <a:pt x="105" y="401"/>
                  <a:pt x="100" y="397"/>
                  <a:pt x="100" y="391"/>
                </a:cubicBezTo>
                <a:lnTo>
                  <a:pt x="100" y="155"/>
                </a:lnTo>
                <a:cubicBezTo>
                  <a:pt x="100" y="150"/>
                  <a:pt x="105" y="145"/>
                  <a:pt x="111" y="145"/>
                </a:cubicBezTo>
                <a:cubicBezTo>
                  <a:pt x="117" y="145"/>
                  <a:pt x="121" y="150"/>
                  <a:pt x="121" y="155"/>
                </a:cubicBezTo>
                <a:lnTo>
                  <a:pt x="122" y="380"/>
                </a:lnTo>
                <a:lnTo>
                  <a:pt x="152" y="380"/>
                </a:lnTo>
                <a:lnTo>
                  <a:pt x="152" y="331"/>
                </a:lnTo>
                <a:cubicBezTo>
                  <a:pt x="152" y="325"/>
                  <a:pt x="157" y="320"/>
                  <a:pt x="163" y="320"/>
                </a:cubicBezTo>
                <a:lnTo>
                  <a:pt x="183" y="320"/>
                </a:lnTo>
                <a:cubicBezTo>
                  <a:pt x="189" y="320"/>
                  <a:pt x="194" y="325"/>
                  <a:pt x="194" y="331"/>
                </a:cubicBezTo>
                <a:lnTo>
                  <a:pt x="194" y="380"/>
                </a:lnTo>
                <a:lnTo>
                  <a:pt x="224" y="380"/>
                </a:lnTo>
                <a:lnTo>
                  <a:pt x="224" y="256"/>
                </a:lnTo>
                <a:cubicBezTo>
                  <a:pt x="224" y="250"/>
                  <a:pt x="229" y="245"/>
                  <a:pt x="235" y="245"/>
                </a:cubicBezTo>
                <a:lnTo>
                  <a:pt x="255" y="245"/>
                </a:lnTo>
                <a:cubicBezTo>
                  <a:pt x="261" y="245"/>
                  <a:pt x="266" y="250"/>
                  <a:pt x="266" y="256"/>
                </a:cubicBezTo>
                <a:lnTo>
                  <a:pt x="266" y="380"/>
                </a:lnTo>
                <a:lnTo>
                  <a:pt x="296" y="380"/>
                </a:lnTo>
                <a:lnTo>
                  <a:pt x="296" y="292"/>
                </a:lnTo>
                <a:cubicBezTo>
                  <a:pt x="296" y="286"/>
                  <a:pt x="300" y="282"/>
                  <a:pt x="307" y="282"/>
                </a:cubicBezTo>
                <a:lnTo>
                  <a:pt x="327" y="282"/>
                </a:lnTo>
                <a:cubicBezTo>
                  <a:pt x="333" y="282"/>
                  <a:pt x="338" y="286"/>
                  <a:pt x="338" y="292"/>
                </a:cubicBezTo>
                <a:lnTo>
                  <a:pt x="338" y="380"/>
                </a:lnTo>
                <a:lnTo>
                  <a:pt x="368" y="380"/>
                </a:lnTo>
                <a:lnTo>
                  <a:pt x="368" y="231"/>
                </a:lnTo>
                <a:cubicBezTo>
                  <a:pt x="368" y="225"/>
                  <a:pt x="372" y="220"/>
                  <a:pt x="378" y="220"/>
                </a:cubicBezTo>
                <a:lnTo>
                  <a:pt x="399" y="220"/>
                </a:lnTo>
                <a:cubicBezTo>
                  <a:pt x="405" y="220"/>
                  <a:pt x="409" y="225"/>
                  <a:pt x="409" y="231"/>
                </a:cubicBezTo>
                <a:lnTo>
                  <a:pt x="409" y="380"/>
                </a:lnTo>
                <a:lnTo>
                  <a:pt x="434" y="380"/>
                </a:lnTo>
                <a:close/>
              </a:path>
            </a:pathLst>
          </a:custGeom>
          <a:solidFill>
            <a:srgbClr val="304371"/>
          </a:solidFill>
          <a:ln>
            <a:noFill/>
          </a:ln>
        </p:spPr>
        <p:txBody>
          <a:bodyPr vert="horz" wrap="square" lIns="68571" tIns="34285" rIns="68571" bIns="34285" numCol="1" anchor="t" anchorCtr="0" compatLnSpc="1"/>
          <a:lstStyle/>
          <a:p>
            <a:endParaRPr lang="zh-CN" altLang="en-US"/>
          </a:p>
        </p:txBody>
      </p:sp>
      <p:sp>
        <p:nvSpPr>
          <p:cNvPr id="116" name="Freeform 9"/>
          <p:cNvSpPr>
            <a:spLocks noEditPoints="1"/>
          </p:cNvSpPr>
          <p:nvPr/>
        </p:nvSpPr>
        <p:spPr bwMode="auto">
          <a:xfrm>
            <a:off x="10612120" y="1534795"/>
            <a:ext cx="470535" cy="498475"/>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304371"/>
          </a:solidFill>
          <a:ln>
            <a:noFill/>
          </a:ln>
        </p:spPr>
        <p:txBody>
          <a:bodyPr vert="horz" wrap="square" lIns="68571" tIns="34285" rIns="68571" bIns="34285" numCol="1" anchor="t" anchorCtr="0" compatLnSpc="1"/>
          <a:lstStyle/>
          <a:p>
            <a:endParaRPr lang="zh-CN" altLang="en-US"/>
          </a:p>
        </p:txBody>
      </p:sp>
      <p:sp>
        <p:nvSpPr>
          <p:cNvPr id="117" name="Freeform 23"/>
          <p:cNvSpPr/>
          <p:nvPr/>
        </p:nvSpPr>
        <p:spPr bwMode="auto">
          <a:xfrm>
            <a:off x="10705465" y="2393950"/>
            <a:ext cx="285115" cy="328295"/>
          </a:xfrm>
          <a:custGeom>
            <a:avLst/>
            <a:gdLst>
              <a:gd name="T0" fmla="*/ 346 w 346"/>
              <a:gd name="T1" fmla="*/ 130 h 401"/>
              <a:gd name="T2" fmla="*/ 346 w 346"/>
              <a:gd name="T3" fmla="*/ 29 h 401"/>
              <a:gd name="T4" fmla="*/ 300 w 346"/>
              <a:gd name="T5" fmla="*/ 29 h 401"/>
              <a:gd name="T6" fmla="*/ 300 w 346"/>
              <a:gd name="T7" fmla="*/ 130 h 401"/>
              <a:gd name="T8" fmla="*/ 176 w 346"/>
              <a:gd name="T9" fmla="*/ 254 h 401"/>
              <a:gd name="T10" fmla="*/ 174 w 346"/>
              <a:gd name="T11" fmla="*/ 254 h 401"/>
              <a:gd name="T12" fmla="*/ 173 w 346"/>
              <a:gd name="T13" fmla="*/ 254 h 401"/>
              <a:gd name="T14" fmla="*/ 173 w 346"/>
              <a:gd name="T15" fmla="*/ 254 h 401"/>
              <a:gd name="T16" fmla="*/ 170 w 346"/>
              <a:gd name="T17" fmla="*/ 254 h 401"/>
              <a:gd name="T18" fmla="*/ 46 w 346"/>
              <a:gd name="T19" fmla="*/ 130 h 401"/>
              <a:gd name="T20" fmla="*/ 46 w 346"/>
              <a:gd name="T21" fmla="*/ 29 h 401"/>
              <a:gd name="T22" fmla="*/ 0 w 346"/>
              <a:gd name="T23" fmla="*/ 29 h 401"/>
              <a:gd name="T24" fmla="*/ 0 w 346"/>
              <a:gd name="T25" fmla="*/ 130 h 401"/>
              <a:gd name="T26" fmla="*/ 146 w 346"/>
              <a:gd name="T27" fmla="*/ 299 h 401"/>
              <a:gd name="T28" fmla="*/ 146 w 346"/>
              <a:gd name="T29" fmla="*/ 372 h 401"/>
              <a:gd name="T30" fmla="*/ 42 w 346"/>
              <a:gd name="T31" fmla="*/ 401 h 401"/>
              <a:gd name="T32" fmla="*/ 304 w 346"/>
              <a:gd name="T33" fmla="*/ 401 h 401"/>
              <a:gd name="T34" fmla="*/ 200 w 346"/>
              <a:gd name="T35" fmla="*/ 371 h 401"/>
              <a:gd name="T36" fmla="*/ 200 w 346"/>
              <a:gd name="T37" fmla="*/ 299 h 401"/>
              <a:gd name="T38" fmla="*/ 346 w 346"/>
              <a:gd name="T39" fmla="*/ 13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6" h="401">
                <a:moveTo>
                  <a:pt x="346" y="130"/>
                </a:moveTo>
                <a:lnTo>
                  <a:pt x="346" y="29"/>
                </a:lnTo>
                <a:cubicBezTo>
                  <a:pt x="346" y="0"/>
                  <a:pt x="300" y="0"/>
                  <a:pt x="300" y="29"/>
                </a:cubicBezTo>
                <a:lnTo>
                  <a:pt x="300" y="130"/>
                </a:lnTo>
                <a:cubicBezTo>
                  <a:pt x="300" y="199"/>
                  <a:pt x="245" y="254"/>
                  <a:pt x="176" y="254"/>
                </a:cubicBezTo>
                <a:cubicBezTo>
                  <a:pt x="176" y="254"/>
                  <a:pt x="175" y="254"/>
                  <a:pt x="174" y="254"/>
                </a:cubicBezTo>
                <a:lnTo>
                  <a:pt x="173" y="254"/>
                </a:lnTo>
                <a:lnTo>
                  <a:pt x="173" y="254"/>
                </a:lnTo>
                <a:cubicBezTo>
                  <a:pt x="172" y="254"/>
                  <a:pt x="171" y="254"/>
                  <a:pt x="170" y="254"/>
                </a:cubicBezTo>
                <a:cubicBezTo>
                  <a:pt x="102" y="254"/>
                  <a:pt x="46" y="199"/>
                  <a:pt x="46" y="130"/>
                </a:cubicBezTo>
                <a:lnTo>
                  <a:pt x="46" y="29"/>
                </a:lnTo>
                <a:cubicBezTo>
                  <a:pt x="46" y="0"/>
                  <a:pt x="0" y="0"/>
                  <a:pt x="0" y="29"/>
                </a:cubicBezTo>
                <a:cubicBezTo>
                  <a:pt x="0" y="43"/>
                  <a:pt x="0" y="130"/>
                  <a:pt x="0" y="130"/>
                </a:cubicBezTo>
                <a:cubicBezTo>
                  <a:pt x="0" y="216"/>
                  <a:pt x="63" y="287"/>
                  <a:pt x="146" y="299"/>
                </a:cubicBezTo>
                <a:lnTo>
                  <a:pt x="146" y="372"/>
                </a:lnTo>
                <a:lnTo>
                  <a:pt x="42" y="401"/>
                </a:lnTo>
                <a:lnTo>
                  <a:pt x="304" y="401"/>
                </a:lnTo>
                <a:lnTo>
                  <a:pt x="200" y="371"/>
                </a:lnTo>
                <a:lnTo>
                  <a:pt x="200" y="299"/>
                </a:lnTo>
                <a:cubicBezTo>
                  <a:pt x="283" y="287"/>
                  <a:pt x="346" y="216"/>
                  <a:pt x="346" y="130"/>
                </a:cubicBezTo>
                <a:close/>
              </a:path>
            </a:pathLst>
          </a:custGeom>
          <a:solidFill>
            <a:srgbClr val="304371"/>
          </a:solidFill>
          <a:ln>
            <a:noFill/>
          </a:ln>
        </p:spPr>
        <p:txBody>
          <a:bodyPr vert="horz" wrap="square" lIns="68571" tIns="34285" rIns="68571" bIns="34285" numCol="1" anchor="t" anchorCtr="0" compatLnSpc="1"/>
          <a:lstStyle/>
          <a:p>
            <a:endParaRPr lang="zh-CN" altLang="en-US"/>
          </a:p>
        </p:txBody>
      </p:sp>
      <p:sp>
        <p:nvSpPr>
          <p:cNvPr id="118" name="Freeform 24"/>
          <p:cNvSpPr/>
          <p:nvPr/>
        </p:nvSpPr>
        <p:spPr bwMode="auto">
          <a:xfrm>
            <a:off x="10778490" y="2266950"/>
            <a:ext cx="138430" cy="299085"/>
          </a:xfrm>
          <a:custGeom>
            <a:avLst/>
            <a:gdLst>
              <a:gd name="T0" fmla="*/ 83 w 168"/>
              <a:gd name="T1" fmla="*/ 365 h 365"/>
              <a:gd name="T2" fmla="*/ 84 w 168"/>
              <a:gd name="T3" fmla="*/ 365 h 365"/>
              <a:gd name="T4" fmla="*/ 86 w 168"/>
              <a:gd name="T5" fmla="*/ 365 h 365"/>
              <a:gd name="T6" fmla="*/ 168 w 168"/>
              <a:gd name="T7" fmla="*/ 282 h 365"/>
              <a:gd name="T8" fmla="*/ 168 w 168"/>
              <a:gd name="T9" fmla="*/ 83 h 365"/>
              <a:gd name="T10" fmla="*/ 86 w 168"/>
              <a:gd name="T11" fmla="*/ 0 h 365"/>
              <a:gd name="T12" fmla="*/ 84 w 168"/>
              <a:gd name="T13" fmla="*/ 0 h 365"/>
              <a:gd name="T14" fmla="*/ 83 w 168"/>
              <a:gd name="T15" fmla="*/ 0 h 365"/>
              <a:gd name="T16" fmla="*/ 0 w 168"/>
              <a:gd name="T17" fmla="*/ 83 h 365"/>
              <a:gd name="T18" fmla="*/ 0 w 168"/>
              <a:gd name="T19" fmla="*/ 282 h 365"/>
              <a:gd name="T20" fmla="*/ 83 w 168"/>
              <a:gd name="T21" fmla="*/ 365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8" h="365">
                <a:moveTo>
                  <a:pt x="83" y="365"/>
                </a:moveTo>
                <a:cubicBezTo>
                  <a:pt x="83" y="365"/>
                  <a:pt x="84" y="365"/>
                  <a:pt x="84" y="365"/>
                </a:cubicBezTo>
                <a:cubicBezTo>
                  <a:pt x="85" y="365"/>
                  <a:pt x="85" y="365"/>
                  <a:pt x="86" y="365"/>
                </a:cubicBezTo>
                <a:cubicBezTo>
                  <a:pt x="131" y="365"/>
                  <a:pt x="168" y="328"/>
                  <a:pt x="168" y="282"/>
                </a:cubicBezTo>
                <a:lnTo>
                  <a:pt x="168" y="83"/>
                </a:lnTo>
                <a:cubicBezTo>
                  <a:pt x="168" y="37"/>
                  <a:pt x="131" y="0"/>
                  <a:pt x="86" y="0"/>
                </a:cubicBezTo>
                <a:cubicBezTo>
                  <a:pt x="85" y="0"/>
                  <a:pt x="85" y="0"/>
                  <a:pt x="84" y="0"/>
                </a:cubicBezTo>
                <a:cubicBezTo>
                  <a:pt x="84" y="0"/>
                  <a:pt x="83" y="0"/>
                  <a:pt x="83" y="0"/>
                </a:cubicBezTo>
                <a:cubicBezTo>
                  <a:pt x="37" y="0"/>
                  <a:pt x="0" y="37"/>
                  <a:pt x="0" y="83"/>
                </a:cubicBezTo>
                <a:lnTo>
                  <a:pt x="0" y="282"/>
                </a:lnTo>
                <a:cubicBezTo>
                  <a:pt x="0" y="328"/>
                  <a:pt x="37" y="365"/>
                  <a:pt x="83" y="365"/>
                </a:cubicBezTo>
                <a:close/>
              </a:path>
            </a:pathLst>
          </a:custGeom>
          <a:solidFill>
            <a:srgbClr val="304371"/>
          </a:solidFill>
          <a:ln>
            <a:noFill/>
          </a:ln>
        </p:spPr>
        <p:txBody>
          <a:bodyPr vert="horz" wrap="square" lIns="68571" tIns="34285" rIns="68571" bIns="34285" numCol="1" anchor="t" anchorCtr="0" compatLnSpc="1"/>
          <a:lstStyle/>
          <a:p>
            <a:endParaRPr lang="zh-CN" altLang="en-US"/>
          </a:p>
        </p:txBody>
      </p:sp>
      <p:grpSp>
        <p:nvGrpSpPr>
          <p:cNvPr id="119" name="组合 118"/>
          <p:cNvGrpSpPr/>
          <p:nvPr/>
        </p:nvGrpSpPr>
        <p:grpSpPr>
          <a:xfrm>
            <a:off x="10582910" y="3787775"/>
            <a:ext cx="579755" cy="536575"/>
            <a:chOff x="2438399" y="4906963"/>
            <a:chExt cx="465137" cy="430213"/>
          </a:xfrm>
          <a:solidFill>
            <a:srgbClr val="304371"/>
          </a:solidFill>
        </p:grpSpPr>
        <p:sp>
          <p:nvSpPr>
            <p:cNvPr id="120" name="Freeform 43"/>
            <p:cNvSpPr>
              <a:spLocks noEditPoints="1"/>
            </p:cNvSpPr>
            <p:nvPr/>
          </p:nvSpPr>
          <p:spPr bwMode="auto">
            <a:xfrm>
              <a:off x="2438399" y="5080001"/>
              <a:ext cx="230187" cy="231775"/>
            </a:xfrm>
            <a:custGeom>
              <a:avLst/>
              <a:gdLst>
                <a:gd name="T0" fmla="*/ 101 w 351"/>
                <a:gd name="T1" fmla="*/ 239 h 353"/>
                <a:gd name="T2" fmla="*/ 172 w 351"/>
                <a:gd name="T3" fmla="*/ 119 h 353"/>
                <a:gd name="T4" fmla="*/ 234 w 351"/>
                <a:gd name="T5" fmla="*/ 151 h 353"/>
                <a:gd name="T6" fmla="*/ 188 w 351"/>
                <a:gd name="T7" fmla="*/ 0 h 353"/>
                <a:gd name="T8" fmla="*/ 1 w 351"/>
                <a:gd name="T9" fmla="*/ 31 h 353"/>
                <a:gd name="T10" fmla="*/ 56 w 351"/>
                <a:gd name="T11" fmla="*/ 60 h 353"/>
                <a:gd name="T12" fmla="*/ 14 w 351"/>
                <a:gd name="T13" fmla="*/ 123 h 353"/>
                <a:gd name="T14" fmla="*/ 29 w 351"/>
                <a:gd name="T15" fmla="*/ 201 h 353"/>
                <a:gd name="T16" fmla="*/ 120 w 351"/>
                <a:gd name="T17" fmla="*/ 332 h 353"/>
                <a:gd name="T18" fmla="*/ 101 w 351"/>
                <a:gd name="T19" fmla="*/ 239 h 353"/>
                <a:gd name="T20" fmla="*/ 334 w 351"/>
                <a:gd name="T21" fmla="*/ 214 h 353"/>
                <a:gd name="T22" fmla="*/ 334 w 351"/>
                <a:gd name="T23" fmla="*/ 214 h 353"/>
                <a:gd name="T24" fmla="*/ 132 w 351"/>
                <a:gd name="T25" fmla="*/ 221 h 353"/>
                <a:gd name="T26" fmla="*/ 125 w 351"/>
                <a:gd name="T27" fmla="*/ 282 h 353"/>
                <a:gd name="T28" fmla="*/ 144 w 351"/>
                <a:gd name="T29" fmla="*/ 340 h 353"/>
                <a:gd name="T30" fmla="*/ 185 w 351"/>
                <a:gd name="T31" fmla="*/ 353 h 353"/>
                <a:gd name="T32" fmla="*/ 351 w 351"/>
                <a:gd name="T33" fmla="*/ 345 h 353"/>
                <a:gd name="T34" fmla="*/ 334 w 351"/>
                <a:gd name="T35" fmla="*/ 2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1" h="353">
                  <a:moveTo>
                    <a:pt x="101" y="239"/>
                  </a:moveTo>
                  <a:cubicBezTo>
                    <a:pt x="102" y="212"/>
                    <a:pt x="149" y="149"/>
                    <a:pt x="172" y="119"/>
                  </a:cubicBezTo>
                  <a:lnTo>
                    <a:pt x="234" y="151"/>
                  </a:lnTo>
                  <a:lnTo>
                    <a:pt x="188" y="0"/>
                  </a:lnTo>
                  <a:lnTo>
                    <a:pt x="1" y="31"/>
                  </a:lnTo>
                  <a:lnTo>
                    <a:pt x="56" y="60"/>
                  </a:lnTo>
                  <a:cubicBezTo>
                    <a:pt x="43" y="77"/>
                    <a:pt x="24" y="104"/>
                    <a:pt x="14" y="123"/>
                  </a:cubicBezTo>
                  <a:cubicBezTo>
                    <a:pt x="0" y="154"/>
                    <a:pt x="14" y="172"/>
                    <a:pt x="29" y="201"/>
                  </a:cubicBezTo>
                  <a:cubicBezTo>
                    <a:pt x="44" y="230"/>
                    <a:pt x="120" y="332"/>
                    <a:pt x="120" y="332"/>
                  </a:cubicBezTo>
                  <a:cubicBezTo>
                    <a:pt x="120" y="332"/>
                    <a:pt x="100" y="276"/>
                    <a:pt x="101" y="239"/>
                  </a:cubicBezTo>
                  <a:close/>
                  <a:moveTo>
                    <a:pt x="334" y="214"/>
                  </a:moveTo>
                  <a:lnTo>
                    <a:pt x="334" y="214"/>
                  </a:lnTo>
                  <a:lnTo>
                    <a:pt x="132" y="221"/>
                  </a:lnTo>
                  <a:cubicBezTo>
                    <a:pt x="132" y="221"/>
                    <a:pt x="115" y="229"/>
                    <a:pt x="125" y="282"/>
                  </a:cubicBezTo>
                  <a:cubicBezTo>
                    <a:pt x="133" y="322"/>
                    <a:pt x="144" y="340"/>
                    <a:pt x="144" y="340"/>
                  </a:cubicBezTo>
                  <a:cubicBezTo>
                    <a:pt x="144" y="340"/>
                    <a:pt x="151" y="352"/>
                    <a:pt x="185" y="353"/>
                  </a:cubicBezTo>
                  <a:cubicBezTo>
                    <a:pt x="214" y="353"/>
                    <a:pt x="351" y="345"/>
                    <a:pt x="351" y="345"/>
                  </a:cubicBezTo>
                  <a:lnTo>
                    <a:pt x="334" y="2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44"/>
            <p:cNvSpPr>
              <a:spLocks noEditPoints="1"/>
            </p:cNvSpPr>
            <p:nvPr/>
          </p:nvSpPr>
          <p:spPr bwMode="auto">
            <a:xfrm>
              <a:off x="2522537" y="4906963"/>
              <a:ext cx="295275" cy="161925"/>
            </a:xfrm>
            <a:custGeom>
              <a:avLst/>
              <a:gdLst>
                <a:gd name="T0" fmla="*/ 222 w 450"/>
                <a:gd name="T1" fmla="*/ 42 h 247"/>
                <a:gd name="T2" fmla="*/ 285 w 450"/>
                <a:gd name="T3" fmla="*/ 170 h 247"/>
                <a:gd name="T4" fmla="*/ 226 w 450"/>
                <a:gd name="T5" fmla="*/ 202 h 247"/>
                <a:gd name="T6" fmla="*/ 401 w 450"/>
                <a:gd name="T7" fmla="*/ 226 h 247"/>
                <a:gd name="T8" fmla="*/ 450 w 450"/>
                <a:gd name="T9" fmla="*/ 81 h 247"/>
                <a:gd name="T10" fmla="*/ 397 w 450"/>
                <a:gd name="T11" fmla="*/ 110 h 247"/>
                <a:gd name="T12" fmla="*/ 366 w 450"/>
                <a:gd name="T13" fmla="*/ 38 h 247"/>
                <a:gd name="T14" fmla="*/ 293 w 450"/>
                <a:gd name="T15" fmla="*/ 5 h 247"/>
                <a:gd name="T16" fmla="*/ 134 w 450"/>
                <a:gd name="T17" fmla="*/ 3 h 247"/>
                <a:gd name="T18" fmla="*/ 222 w 450"/>
                <a:gd name="T19" fmla="*/ 42 h 247"/>
                <a:gd name="T20" fmla="*/ 119 w 450"/>
                <a:gd name="T21" fmla="*/ 247 h 247"/>
                <a:gd name="T22" fmla="*/ 119 w 450"/>
                <a:gd name="T23" fmla="*/ 247 h 247"/>
                <a:gd name="T24" fmla="*/ 221 w 450"/>
                <a:gd name="T25" fmla="*/ 78 h 247"/>
                <a:gd name="T26" fmla="*/ 173 w 450"/>
                <a:gd name="T27" fmla="*/ 37 h 247"/>
                <a:gd name="T28" fmla="*/ 115 w 450"/>
                <a:gd name="T29" fmla="*/ 18 h 247"/>
                <a:gd name="T30" fmla="*/ 82 w 450"/>
                <a:gd name="T31" fmla="*/ 44 h 247"/>
                <a:gd name="T32" fmla="*/ 0 w 450"/>
                <a:gd name="T33" fmla="*/ 185 h 247"/>
                <a:gd name="T34" fmla="*/ 119 w 450"/>
                <a:gd name="T3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0" h="247">
                  <a:moveTo>
                    <a:pt x="222" y="42"/>
                  </a:moveTo>
                  <a:cubicBezTo>
                    <a:pt x="245" y="58"/>
                    <a:pt x="273" y="134"/>
                    <a:pt x="285" y="170"/>
                  </a:cubicBezTo>
                  <a:lnTo>
                    <a:pt x="226" y="202"/>
                  </a:lnTo>
                  <a:lnTo>
                    <a:pt x="401" y="226"/>
                  </a:lnTo>
                  <a:lnTo>
                    <a:pt x="450" y="81"/>
                  </a:lnTo>
                  <a:lnTo>
                    <a:pt x="397" y="110"/>
                  </a:lnTo>
                  <a:cubicBezTo>
                    <a:pt x="389" y="89"/>
                    <a:pt x="377" y="57"/>
                    <a:pt x="366" y="38"/>
                  </a:cubicBezTo>
                  <a:cubicBezTo>
                    <a:pt x="347" y="8"/>
                    <a:pt x="325" y="10"/>
                    <a:pt x="293" y="5"/>
                  </a:cubicBezTo>
                  <a:cubicBezTo>
                    <a:pt x="260" y="0"/>
                    <a:pt x="134" y="3"/>
                    <a:pt x="134" y="3"/>
                  </a:cubicBezTo>
                  <a:cubicBezTo>
                    <a:pt x="134" y="3"/>
                    <a:pt x="192" y="19"/>
                    <a:pt x="222" y="42"/>
                  </a:cubicBezTo>
                  <a:close/>
                  <a:moveTo>
                    <a:pt x="119" y="247"/>
                  </a:moveTo>
                  <a:lnTo>
                    <a:pt x="119" y="247"/>
                  </a:lnTo>
                  <a:lnTo>
                    <a:pt x="221" y="78"/>
                  </a:lnTo>
                  <a:cubicBezTo>
                    <a:pt x="221" y="78"/>
                    <a:pt x="223" y="60"/>
                    <a:pt x="173" y="37"/>
                  </a:cubicBezTo>
                  <a:cubicBezTo>
                    <a:pt x="136" y="19"/>
                    <a:pt x="115" y="18"/>
                    <a:pt x="115" y="18"/>
                  </a:cubicBezTo>
                  <a:cubicBezTo>
                    <a:pt x="115" y="18"/>
                    <a:pt x="100" y="17"/>
                    <a:pt x="82" y="44"/>
                  </a:cubicBezTo>
                  <a:cubicBezTo>
                    <a:pt x="66" y="68"/>
                    <a:pt x="0" y="185"/>
                    <a:pt x="0" y="185"/>
                  </a:cubicBezTo>
                  <a:lnTo>
                    <a:pt x="119" y="2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45"/>
            <p:cNvSpPr>
              <a:spLocks noEditPoints="1"/>
            </p:cNvSpPr>
            <p:nvPr/>
          </p:nvSpPr>
          <p:spPr bwMode="auto">
            <a:xfrm>
              <a:off x="2692399" y="5038726"/>
              <a:ext cx="211137" cy="298450"/>
            </a:xfrm>
            <a:custGeom>
              <a:avLst/>
              <a:gdLst>
                <a:gd name="T0" fmla="*/ 256 w 324"/>
                <a:gd name="T1" fmla="*/ 262 h 453"/>
                <a:gd name="T2" fmla="*/ 114 w 324"/>
                <a:gd name="T3" fmla="*/ 265 h 453"/>
                <a:gd name="T4" fmla="*/ 105 w 324"/>
                <a:gd name="T5" fmla="*/ 198 h 453"/>
                <a:gd name="T6" fmla="*/ 0 w 324"/>
                <a:gd name="T7" fmla="*/ 331 h 453"/>
                <a:gd name="T8" fmla="*/ 137 w 324"/>
                <a:gd name="T9" fmla="*/ 453 h 453"/>
                <a:gd name="T10" fmla="*/ 130 w 324"/>
                <a:gd name="T11" fmla="*/ 392 h 453"/>
                <a:gd name="T12" fmla="*/ 207 w 324"/>
                <a:gd name="T13" fmla="*/ 394 h 453"/>
                <a:gd name="T14" fmla="*/ 265 w 324"/>
                <a:gd name="T15" fmla="*/ 341 h 453"/>
                <a:gd name="T16" fmla="*/ 324 w 324"/>
                <a:gd name="T17" fmla="*/ 198 h 453"/>
                <a:gd name="T18" fmla="*/ 256 w 324"/>
                <a:gd name="T19" fmla="*/ 262 h 453"/>
                <a:gd name="T20" fmla="*/ 102 w 324"/>
                <a:gd name="T21" fmla="*/ 82 h 453"/>
                <a:gd name="T22" fmla="*/ 102 w 324"/>
                <a:gd name="T23" fmla="*/ 82 h 453"/>
                <a:gd name="T24" fmla="*/ 223 w 324"/>
                <a:gd name="T25" fmla="*/ 246 h 453"/>
                <a:gd name="T26" fmla="*/ 279 w 324"/>
                <a:gd name="T27" fmla="*/ 219 h 453"/>
                <a:gd name="T28" fmla="*/ 317 w 324"/>
                <a:gd name="T29" fmla="*/ 174 h 453"/>
                <a:gd name="T30" fmla="*/ 305 w 324"/>
                <a:gd name="T31" fmla="*/ 134 h 453"/>
                <a:gd name="T32" fmla="*/ 203 w 324"/>
                <a:gd name="T33" fmla="*/ 0 h 453"/>
                <a:gd name="T34" fmla="*/ 102 w 324"/>
                <a:gd name="T35" fmla="*/ 8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4" h="453">
                  <a:moveTo>
                    <a:pt x="256" y="262"/>
                  </a:moveTo>
                  <a:cubicBezTo>
                    <a:pt x="232" y="276"/>
                    <a:pt x="152" y="269"/>
                    <a:pt x="114" y="265"/>
                  </a:cubicBezTo>
                  <a:lnTo>
                    <a:pt x="105" y="198"/>
                  </a:lnTo>
                  <a:lnTo>
                    <a:pt x="0" y="331"/>
                  </a:lnTo>
                  <a:lnTo>
                    <a:pt x="137" y="453"/>
                  </a:lnTo>
                  <a:lnTo>
                    <a:pt x="130" y="392"/>
                  </a:lnTo>
                  <a:cubicBezTo>
                    <a:pt x="152" y="394"/>
                    <a:pt x="186" y="396"/>
                    <a:pt x="207" y="394"/>
                  </a:cubicBezTo>
                  <a:cubicBezTo>
                    <a:pt x="242" y="390"/>
                    <a:pt x="249" y="369"/>
                    <a:pt x="265" y="341"/>
                  </a:cubicBezTo>
                  <a:cubicBezTo>
                    <a:pt x="281" y="314"/>
                    <a:pt x="324" y="198"/>
                    <a:pt x="324" y="198"/>
                  </a:cubicBezTo>
                  <a:cubicBezTo>
                    <a:pt x="324" y="198"/>
                    <a:pt x="288" y="243"/>
                    <a:pt x="256" y="262"/>
                  </a:cubicBezTo>
                  <a:close/>
                  <a:moveTo>
                    <a:pt x="102" y="82"/>
                  </a:moveTo>
                  <a:lnTo>
                    <a:pt x="102" y="82"/>
                  </a:lnTo>
                  <a:lnTo>
                    <a:pt x="223" y="246"/>
                  </a:lnTo>
                  <a:cubicBezTo>
                    <a:pt x="223" y="246"/>
                    <a:pt x="239" y="255"/>
                    <a:pt x="279" y="219"/>
                  </a:cubicBezTo>
                  <a:cubicBezTo>
                    <a:pt x="308" y="192"/>
                    <a:pt x="317" y="174"/>
                    <a:pt x="317" y="174"/>
                  </a:cubicBezTo>
                  <a:cubicBezTo>
                    <a:pt x="317" y="174"/>
                    <a:pt x="323" y="161"/>
                    <a:pt x="305" y="134"/>
                  </a:cubicBezTo>
                  <a:cubicBezTo>
                    <a:pt x="288" y="108"/>
                    <a:pt x="203" y="0"/>
                    <a:pt x="203" y="0"/>
                  </a:cubicBezTo>
                  <a:lnTo>
                    <a:pt x="102" y="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3" name="Freeform 46"/>
          <p:cNvSpPr>
            <a:spLocks noEditPoints="1"/>
          </p:cNvSpPr>
          <p:nvPr/>
        </p:nvSpPr>
        <p:spPr bwMode="auto">
          <a:xfrm>
            <a:off x="10711180" y="4462145"/>
            <a:ext cx="431165" cy="556260"/>
          </a:xfrm>
          <a:custGeom>
            <a:avLst/>
            <a:gdLst>
              <a:gd name="T0" fmla="*/ 394 w 527"/>
              <a:gd name="T1" fmla="*/ 362 h 679"/>
              <a:gd name="T2" fmla="*/ 340 w 527"/>
              <a:gd name="T3" fmla="*/ 239 h 679"/>
              <a:gd name="T4" fmla="*/ 276 w 527"/>
              <a:gd name="T5" fmla="*/ 270 h 679"/>
              <a:gd name="T6" fmla="*/ 257 w 527"/>
              <a:gd name="T7" fmla="*/ 247 h 679"/>
              <a:gd name="T8" fmla="*/ 256 w 527"/>
              <a:gd name="T9" fmla="*/ 242 h 679"/>
              <a:gd name="T10" fmla="*/ 255 w 527"/>
              <a:gd name="T11" fmla="*/ 237 h 679"/>
              <a:gd name="T12" fmla="*/ 255 w 527"/>
              <a:gd name="T13" fmla="*/ 231 h 679"/>
              <a:gd name="T14" fmla="*/ 255 w 527"/>
              <a:gd name="T15" fmla="*/ 227 h 679"/>
              <a:gd name="T16" fmla="*/ 256 w 527"/>
              <a:gd name="T17" fmla="*/ 222 h 679"/>
              <a:gd name="T18" fmla="*/ 258 w 527"/>
              <a:gd name="T19" fmla="*/ 217 h 679"/>
              <a:gd name="T20" fmla="*/ 261 w 527"/>
              <a:gd name="T21" fmla="*/ 211 h 679"/>
              <a:gd name="T22" fmla="*/ 275 w 527"/>
              <a:gd name="T23" fmla="*/ 196 h 679"/>
              <a:gd name="T24" fmla="*/ 437 w 527"/>
              <a:gd name="T25" fmla="*/ 174 h 679"/>
              <a:gd name="T26" fmla="*/ 349 w 527"/>
              <a:gd name="T27" fmla="*/ 69 h 679"/>
              <a:gd name="T28" fmla="*/ 274 w 527"/>
              <a:gd name="T29" fmla="*/ 138 h 679"/>
              <a:gd name="T30" fmla="*/ 254 w 527"/>
              <a:gd name="T31" fmla="*/ 138 h 679"/>
              <a:gd name="T32" fmla="*/ 225 w 527"/>
              <a:gd name="T33" fmla="*/ 144 h 679"/>
              <a:gd name="T34" fmla="*/ 207 w 527"/>
              <a:gd name="T35" fmla="*/ 150 h 679"/>
              <a:gd name="T36" fmla="*/ 198 w 527"/>
              <a:gd name="T37" fmla="*/ 155 h 679"/>
              <a:gd name="T38" fmla="*/ 189 w 527"/>
              <a:gd name="T39" fmla="*/ 159 h 679"/>
              <a:gd name="T40" fmla="*/ 181 w 527"/>
              <a:gd name="T41" fmla="*/ 165 h 679"/>
              <a:gd name="T42" fmla="*/ 165 w 527"/>
              <a:gd name="T43" fmla="*/ 177 h 679"/>
              <a:gd name="T44" fmla="*/ 158 w 527"/>
              <a:gd name="T45" fmla="*/ 184 h 679"/>
              <a:gd name="T46" fmla="*/ 151 w 527"/>
              <a:gd name="T47" fmla="*/ 193 h 679"/>
              <a:gd name="T48" fmla="*/ 145 w 527"/>
              <a:gd name="T49" fmla="*/ 200 h 679"/>
              <a:gd name="T50" fmla="*/ 138 w 527"/>
              <a:gd name="T51" fmla="*/ 211 h 679"/>
              <a:gd name="T52" fmla="*/ 181 w 527"/>
              <a:gd name="T53" fmla="*/ 430 h 679"/>
              <a:gd name="T54" fmla="*/ 17 w 527"/>
              <a:gd name="T55" fmla="*/ 580 h 679"/>
              <a:gd name="T56" fmla="*/ 44 w 527"/>
              <a:gd name="T57" fmla="*/ 667 h 679"/>
              <a:gd name="T58" fmla="*/ 91 w 527"/>
              <a:gd name="T59" fmla="*/ 614 h 679"/>
              <a:gd name="T60" fmla="*/ 140 w 527"/>
              <a:gd name="T61" fmla="*/ 532 h 679"/>
              <a:gd name="T62" fmla="*/ 253 w 527"/>
              <a:gd name="T63" fmla="*/ 434 h 679"/>
              <a:gd name="T64" fmla="*/ 256 w 527"/>
              <a:gd name="T65" fmla="*/ 434 h 679"/>
              <a:gd name="T66" fmla="*/ 264 w 527"/>
              <a:gd name="T67" fmla="*/ 435 h 679"/>
              <a:gd name="T68" fmla="*/ 272 w 527"/>
              <a:gd name="T69" fmla="*/ 435 h 679"/>
              <a:gd name="T70" fmla="*/ 280 w 527"/>
              <a:gd name="T71" fmla="*/ 434 h 679"/>
              <a:gd name="T72" fmla="*/ 301 w 527"/>
              <a:gd name="T73" fmla="*/ 198 h 679"/>
              <a:gd name="T74" fmla="*/ 298 w 527"/>
              <a:gd name="T75" fmla="*/ 190 h 679"/>
              <a:gd name="T76" fmla="*/ 329 w 527"/>
              <a:gd name="T77" fmla="*/ 203 h 679"/>
              <a:gd name="T78" fmla="*/ 364 w 527"/>
              <a:gd name="T79" fmla="*/ 87 h 679"/>
              <a:gd name="T80" fmla="*/ 485 w 527"/>
              <a:gd name="T81" fmla="*/ 44 h 679"/>
              <a:gd name="T82" fmla="*/ 376 w 527"/>
              <a:gd name="T83" fmla="*/ 187 h 679"/>
              <a:gd name="T84" fmla="*/ 366 w 527"/>
              <a:gd name="T85" fmla="*/ 176 h 679"/>
              <a:gd name="T86" fmla="*/ 364 w 527"/>
              <a:gd name="T87" fmla="*/ 175 h 679"/>
              <a:gd name="T88" fmla="*/ 358 w 527"/>
              <a:gd name="T89" fmla="*/ 170 h 679"/>
              <a:gd name="T90" fmla="*/ 351 w 527"/>
              <a:gd name="T91" fmla="*/ 165 h 679"/>
              <a:gd name="T92" fmla="*/ 342 w 527"/>
              <a:gd name="T93" fmla="*/ 159 h 679"/>
              <a:gd name="T94" fmla="*/ 333 w 527"/>
              <a:gd name="T95" fmla="*/ 154 h 679"/>
              <a:gd name="T96" fmla="*/ 313 w 527"/>
              <a:gd name="T97" fmla="*/ 145 h 679"/>
              <a:gd name="T98" fmla="*/ 37 w 527"/>
              <a:gd name="T99" fmla="*/ 592 h 679"/>
              <a:gd name="T100" fmla="*/ 125 w 527"/>
              <a:gd name="T101" fmla="*/ 444 h 679"/>
              <a:gd name="T102" fmla="*/ 41 w 527"/>
              <a:gd name="T103" fmla="*/ 613 h 679"/>
              <a:gd name="T104" fmla="*/ 37 w 527"/>
              <a:gd name="T105" fmla="*/ 592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lnTo>
                  <a:pt x="274" y="138"/>
                </a:ln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rgbClr val="304371"/>
          </a:solidFill>
          <a:ln>
            <a:noFill/>
          </a:ln>
        </p:spPr>
        <p:txBody>
          <a:bodyPr vert="horz" wrap="square" lIns="68571" tIns="34285" rIns="68571" bIns="34285" numCol="1" anchor="t" anchorCtr="0" compatLnSpc="1"/>
          <a:lstStyle/>
          <a:p>
            <a:endParaRPr lang="zh-CN" altLang="en-US"/>
          </a:p>
        </p:txBody>
      </p:sp>
      <p:sp>
        <p:nvSpPr>
          <p:cNvPr id="124" name="Freeform 41"/>
          <p:cNvSpPr>
            <a:spLocks noEditPoints="1"/>
          </p:cNvSpPr>
          <p:nvPr/>
        </p:nvSpPr>
        <p:spPr bwMode="auto">
          <a:xfrm>
            <a:off x="10615930" y="5435600"/>
            <a:ext cx="512445" cy="492760"/>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5 h 600"/>
              <a:gd name="T10" fmla="*/ 424 w 628"/>
              <a:gd name="T11" fmla="*/ 315 h 600"/>
              <a:gd name="T12" fmla="*/ 441 w 628"/>
              <a:gd name="T13" fmla="*/ 330 h 600"/>
              <a:gd name="T14" fmla="*/ 453 w 628"/>
              <a:gd name="T15" fmla="*/ 335 h 600"/>
              <a:gd name="T16" fmla="*/ 478 w 628"/>
              <a:gd name="T17" fmla="*/ 200 h 600"/>
              <a:gd name="T18" fmla="*/ 449 w 628"/>
              <a:gd name="T19" fmla="*/ 207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49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0 w 628"/>
              <a:gd name="T75" fmla="*/ 340 h 600"/>
              <a:gd name="T76" fmla="*/ 186 w 628"/>
              <a:gd name="T77" fmla="*/ 330 h 600"/>
              <a:gd name="T78" fmla="*/ 196 w 628"/>
              <a:gd name="T79" fmla="*/ 323 h 600"/>
              <a:gd name="T80" fmla="*/ 216 w 628"/>
              <a:gd name="T81" fmla="*/ 295 h 600"/>
              <a:gd name="T82" fmla="*/ 219 w 628"/>
              <a:gd name="T83" fmla="*/ 282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0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7"/>
                  <a:pt x="421" y="229"/>
                  <a:pt x="419" y="231"/>
                </a:cubicBezTo>
                <a:cubicBezTo>
                  <a:pt x="419" y="231"/>
                  <a:pt x="419" y="232"/>
                  <a:pt x="419" y="232"/>
                </a:cubicBezTo>
                <a:cubicBezTo>
                  <a:pt x="418" y="234"/>
                  <a:pt x="416" y="237"/>
                  <a:pt x="415" y="239"/>
                </a:cubicBezTo>
                <a:cubicBezTo>
                  <a:pt x="415" y="240"/>
                  <a:pt x="414" y="240"/>
                  <a:pt x="414" y="241"/>
                </a:cubicBezTo>
                <a:cubicBezTo>
                  <a:pt x="413" y="244"/>
                  <a:pt x="412" y="247"/>
                  <a:pt x="411" y="249"/>
                </a:cubicBezTo>
                <a:cubicBezTo>
                  <a:pt x="411" y="250"/>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5"/>
                  <a:pt x="412" y="295"/>
                </a:cubicBezTo>
                <a:cubicBezTo>
                  <a:pt x="414" y="298"/>
                  <a:pt x="415" y="301"/>
                  <a:pt x="417" y="305"/>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2"/>
                  <a:pt x="516" y="200"/>
                  <a:pt x="478" y="200"/>
                </a:cubicBezTo>
                <a:cubicBezTo>
                  <a:pt x="468" y="200"/>
                  <a:pt x="458" y="202"/>
                  <a:pt x="450" y="206"/>
                </a:cubicBezTo>
                <a:cubicBezTo>
                  <a:pt x="450" y="206"/>
                  <a:pt x="450" y="206"/>
                  <a:pt x="450" y="206"/>
                </a:cubicBezTo>
                <a:cubicBezTo>
                  <a:pt x="449" y="206"/>
                  <a:pt x="449" y="206"/>
                  <a:pt x="449" y="207"/>
                </a:cubicBezTo>
                <a:cubicBezTo>
                  <a:pt x="446" y="208"/>
                  <a:pt x="444" y="209"/>
                  <a:pt x="442" y="210"/>
                </a:cubicBezTo>
                <a:cubicBezTo>
                  <a:pt x="441" y="211"/>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49" y="232"/>
                  <a:pt x="249" y="270"/>
                </a:cubicBezTo>
                <a:cubicBezTo>
                  <a:pt x="249" y="278"/>
                  <a:pt x="249" y="286"/>
                  <a:pt x="247" y="293"/>
                </a:cubicBezTo>
                <a:lnTo>
                  <a:pt x="247" y="335"/>
                </a:lnTo>
                <a:cubicBezTo>
                  <a:pt x="276" y="347"/>
                  <a:pt x="299" y="369"/>
                  <a:pt x="314" y="396"/>
                </a:cubicBezTo>
                <a:cubicBezTo>
                  <a:pt x="328" y="369"/>
                  <a:pt x="351"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8"/>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3"/>
                  <a:pt x="361" y="383"/>
                </a:cubicBezTo>
                <a:cubicBezTo>
                  <a:pt x="358" y="385"/>
                  <a:pt x="356" y="388"/>
                  <a:pt x="353" y="390"/>
                </a:cubicBezTo>
                <a:cubicBezTo>
                  <a:pt x="353" y="391"/>
                  <a:pt x="353" y="391"/>
                  <a:pt x="353" y="391"/>
                </a:cubicBezTo>
                <a:cubicBezTo>
                  <a:pt x="337" y="410"/>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0" y="340"/>
                </a:moveTo>
                <a:lnTo>
                  <a:pt x="150"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5"/>
                </a:cubicBezTo>
                <a:cubicBezTo>
                  <a:pt x="213" y="302"/>
                  <a:pt x="214" y="298"/>
                  <a:pt x="216" y="295"/>
                </a:cubicBezTo>
                <a:cubicBezTo>
                  <a:pt x="216" y="295"/>
                  <a:pt x="216" y="294"/>
                  <a:pt x="216" y="293"/>
                </a:cubicBezTo>
                <a:cubicBezTo>
                  <a:pt x="217" y="290"/>
                  <a:pt x="218" y="287"/>
                  <a:pt x="219" y="283"/>
                </a:cubicBezTo>
                <a:cubicBezTo>
                  <a:pt x="219" y="283"/>
                  <a:pt x="219" y="282"/>
                  <a:pt x="219" y="282"/>
                </a:cubicBezTo>
                <a:cubicBezTo>
                  <a:pt x="220" y="278"/>
                  <a:pt x="220" y="274"/>
                  <a:pt x="220" y="270"/>
                </a:cubicBezTo>
                <a:cubicBezTo>
                  <a:pt x="220" y="267"/>
                  <a:pt x="220" y="264"/>
                  <a:pt x="220" y="261"/>
                </a:cubicBezTo>
                <a:cubicBezTo>
                  <a:pt x="219" y="260"/>
                  <a:pt x="219" y="259"/>
                  <a:pt x="219" y="258"/>
                </a:cubicBezTo>
                <a:cubicBezTo>
                  <a:pt x="219" y="255"/>
                  <a:pt x="218" y="253"/>
                  <a:pt x="217" y="250"/>
                </a:cubicBezTo>
                <a:cubicBezTo>
                  <a:pt x="217" y="250"/>
                  <a:pt x="217" y="250"/>
                  <a:pt x="217" y="249"/>
                </a:cubicBezTo>
                <a:cubicBezTo>
                  <a:pt x="216" y="247"/>
                  <a:pt x="215" y="244"/>
                  <a:pt x="214" y="241"/>
                </a:cubicBezTo>
                <a:cubicBezTo>
                  <a:pt x="214" y="240"/>
                  <a:pt x="213" y="240"/>
                  <a:pt x="213" y="239"/>
                </a:cubicBezTo>
                <a:cubicBezTo>
                  <a:pt x="212" y="237"/>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7"/>
                </a:cubicBezTo>
                <a:cubicBezTo>
                  <a:pt x="193" y="215"/>
                  <a:pt x="190" y="213"/>
                  <a:pt x="188" y="211"/>
                </a:cubicBezTo>
                <a:cubicBezTo>
                  <a:pt x="187" y="211"/>
                  <a:pt x="187" y="211"/>
                  <a:pt x="186" y="210"/>
                </a:cubicBezTo>
                <a:cubicBezTo>
                  <a:pt x="184" y="209"/>
                  <a:pt x="181" y="208"/>
                  <a:pt x="179" y="206"/>
                </a:cubicBezTo>
                <a:cubicBezTo>
                  <a:pt x="179" y="206"/>
                  <a:pt x="178" y="206"/>
                  <a:pt x="178" y="206"/>
                </a:cubicBezTo>
                <a:cubicBezTo>
                  <a:pt x="170" y="202"/>
                  <a:pt x="160" y="200"/>
                  <a:pt x="150" y="200"/>
                </a:cubicBezTo>
                <a:cubicBezTo>
                  <a:pt x="112" y="200"/>
                  <a:pt x="81" y="232"/>
                  <a:pt x="81" y="270"/>
                </a:cubicBezTo>
                <a:cubicBezTo>
                  <a:pt x="81" y="309"/>
                  <a:pt x="112" y="340"/>
                  <a:pt x="150" y="340"/>
                </a:cubicBezTo>
                <a:close/>
              </a:path>
            </a:pathLst>
          </a:custGeom>
          <a:solidFill>
            <a:srgbClr val="304371"/>
          </a:solidFill>
          <a:ln>
            <a:noFill/>
          </a:ln>
        </p:spPr>
        <p:txBody>
          <a:bodyPr vert="horz" wrap="square" lIns="68571" tIns="34285" rIns="68571" bIns="34285" numCol="1" anchor="t" anchorCtr="0" compatLnSpc="1"/>
          <a:lstStyle/>
          <a:p>
            <a:endParaRPr lang="zh-CN" altLang="en-US"/>
          </a:p>
        </p:txBody>
      </p:sp>
      <p:sp>
        <p:nvSpPr>
          <p:cNvPr id="126" name="Freeform 60"/>
          <p:cNvSpPr>
            <a:spLocks noEditPoints="1"/>
          </p:cNvSpPr>
          <p:nvPr/>
        </p:nvSpPr>
        <p:spPr bwMode="auto">
          <a:xfrm>
            <a:off x="942340" y="506730"/>
            <a:ext cx="410845" cy="447040"/>
          </a:xfrm>
          <a:custGeom>
            <a:avLst/>
            <a:gdLst>
              <a:gd name="T0" fmla="*/ 181761 w 101"/>
              <a:gd name="T1" fmla="*/ 55263 h 106"/>
              <a:gd name="T2" fmla="*/ 132470 w 101"/>
              <a:gd name="T3" fmla="*/ 70614 h 106"/>
              <a:gd name="T4" fmla="*/ 132470 w 101"/>
              <a:gd name="T5" fmla="*/ 79824 h 106"/>
              <a:gd name="T6" fmla="*/ 138631 w 101"/>
              <a:gd name="T7" fmla="*/ 82895 h 106"/>
              <a:gd name="T8" fmla="*/ 141712 w 101"/>
              <a:gd name="T9" fmla="*/ 79824 h 106"/>
              <a:gd name="T10" fmla="*/ 181761 w 101"/>
              <a:gd name="T11" fmla="*/ 64474 h 106"/>
              <a:gd name="T12" fmla="*/ 209487 w 101"/>
              <a:gd name="T13" fmla="*/ 73684 h 106"/>
              <a:gd name="T14" fmla="*/ 212568 w 101"/>
              <a:gd name="T15" fmla="*/ 73684 h 106"/>
              <a:gd name="T16" fmla="*/ 218729 w 101"/>
              <a:gd name="T17" fmla="*/ 70614 h 106"/>
              <a:gd name="T18" fmla="*/ 215649 w 101"/>
              <a:gd name="T19" fmla="*/ 64474 h 106"/>
              <a:gd name="T20" fmla="*/ 181761 w 101"/>
              <a:gd name="T21" fmla="*/ 55263 h 106"/>
              <a:gd name="T22" fmla="*/ 33888 w 101"/>
              <a:gd name="T23" fmla="*/ 303947 h 106"/>
              <a:gd name="T24" fmla="*/ 27726 w 101"/>
              <a:gd name="T25" fmla="*/ 300877 h 106"/>
              <a:gd name="T26" fmla="*/ 24646 w 101"/>
              <a:gd name="T27" fmla="*/ 291666 h 106"/>
              <a:gd name="T28" fmla="*/ 27726 w 101"/>
              <a:gd name="T29" fmla="*/ 282456 h 106"/>
              <a:gd name="T30" fmla="*/ 70856 w 101"/>
              <a:gd name="T31" fmla="*/ 239473 h 106"/>
              <a:gd name="T32" fmla="*/ 73937 w 101"/>
              <a:gd name="T33" fmla="*/ 239473 h 106"/>
              <a:gd name="T34" fmla="*/ 77017 w 101"/>
              <a:gd name="T35" fmla="*/ 239473 h 106"/>
              <a:gd name="T36" fmla="*/ 77017 w 101"/>
              <a:gd name="T37" fmla="*/ 248684 h 106"/>
              <a:gd name="T38" fmla="*/ 36968 w 101"/>
              <a:gd name="T39" fmla="*/ 288596 h 106"/>
              <a:gd name="T40" fmla="*/ 36968 w 101"/>
              <a:gd name="T41" fmla="*/ 291666 h 106"/>
              <a:gd name="T42" fmla="*/ 36968 w 101"/>
              <a:gd name="T43" fmla="*/ 294736 h 106"/>
              <a:gd name="T44" fmla="*/ 36968 w 101"/>
              <a:gd name="T45" fmla="*/ 300877 h 106"/>
              <a:gd name="T46" fmla="*/ 33888 w 101"/>
              <a:gd name="T47" fmla="*/ 303947 h 106"/>
              <a:gd name="T48" fmla="*/ 181761 w 101"/>
              <a:gd name="T49" fmla="*/ 221052 h 106"/>
              <a:gd name="T50" fmla="*/ 117066 w 101"/>
              <a:gd name="T51" fmla="*/ 193421 h 106"/>
              <a:gd name="T52" fmla="*/ 89340 w 101"/>
              <a:gd name="T53" fmla="*/ 128947 h 106"/>
              <a:gd name="T54" fmla="*/ 117066 w 101"/>
              <a:gd name="T55" fmla="*/ 61403 h 106"/>
              <a:gd name="T56" fmla="*/ 181761 w 101"/>
              <a:gd name="T57" fmla="*/ 36842 h 106"/>
              <a:gd name="T58" fmla="*/ 246455 w 101"/>
              <a:gd name="T59" fmla="*/ 61403 h 106"/>
              <a:gd name="T60" fmla="*/ 274182 w 101"/>
              <a:gd name="T61" fmla="*/ 128947 h 106"/>
              <a:gd name="T62" fmla="*/ 246455 w 101"/>
              <a:gd name="T63" fmla="*/ 193421 h 106"/>
              <a:gd name="T64" fmla="*/ 181761 w 101"/>
              <a:gd name="T65" fmla="*/ 221052 h 106"/>
              <a:gd name="T66" fmla="*/ 181761 w 101"/>
              <a:gd name="T67" fmla="*/ 0 h 106"/>
              <a:gd name="T68" fmla="*/ 52372 w 101"/>
              <a:gd name="T69" fmla="*/ 128947 h 106"/>
              <a:gd name="T70" fmla="*/ 77017 w 101"/>
              <a:gd name="T71" fmla="*/ 202631 h 106"/>
              <a:gd name="T72" fmla="*/ 15403 w 101"/>
              <a:gd name="T73" fmla="*/ 267105 h 106"/>
              <a:gd name="T74" fmla="*/ 15403 w 101"/>
              <a:gd name="T75" fmla="*/ 316227 h 106"/>
              <a:gd name="T76" fmla="*/ 40049 w 101"/>
              <a:gd name="T77" fmla="*/ 325438 h 106"/>
              <a:gd name="T78" fmla="*/ 64695 w 101"/>
              <a:gd name="T79" fmla="*/ 316227 h 106"/>
              <a:gd name="T80" fmla="*/ 126308 w 101"/>
              <a:gd name="T81" fmla="*/ 254824 h 106"/>
              <a:gd name="T82" fmla="*/ 132470 w 101"/>
              <a:gd name="T83" fmla="*/ 245614 h 106"/>
              <a:gd name="T84" fmla="*/ 181761 w 101"/>
              <a:gd name="T85" fmla="*/ 254824 h 106"/>
              <a:gd name="T86" fmla="*/ 311150 w 101"/>
              <a:gd name="T87" fmla="*/ 128947 h 106"/>
              <a:gd name="T88" fmla="*/ 181761 w 101"/>
              <a:gd name="T89" fmla="*/ 0 h 1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1" h="106">
                <a:moveTo>
                  <a:pt x="59" y="18"/>
                </a:moveTo>
                <a:cubicBezTo>
                  <a:pt x="53" y="18"/>
                  <a:pt x="48" y="20"/>
                  <a:pt x="43" y="23"/>
                </a:cubicBezTo>
                <a:cubicBezTo>
                  <a:pt x="43" y="24"/>
                  <a:pt x="43" y="25"/>
                  <a:pt x="43" y="26"/>
                </a:cubicBezTo>
                <a:cubicBezTo>
                  <a:pt x="44" y="26"/>
                  <a:pt x="44" y="27"/>
                  <a:pt x="45" y="27"/>
                </a:cubicBezTo>
                <a:cubicBezTo>
                  <a:pt x="45" y="27"/>
                  <a:pt x="46" y="27"/>
                  <a:pt x="46" y="26"/>
                </a:cubicBezTo>
                <a:cubicBezTo>
                  <a:pt x="49" y="23"/>
                  <a:pt x="54" y="21"/>
                  <a:pt x="59" y="21"/>
                </a:cubicBezTo>
                <a:cubicBezTo>
                  <a:pt x="62" y="21"/>
                  <a:pt x="65" y="22"/>
                  <a:pt x="68" y="24"/>
                </a:cubicBezTo>
                <a:cubicBezTo>
                  <a:pt x="69" y="24"/>
                  <a:pt x="69" y="24"/>
                  <a:pt x="69" y="24"/>
                </a:cubicBezTo>
                <a:cubicBezTo>
                  <a:pt x="70" y="24"/>
                  <a:pt x="70" y="24"/>
                  <a:pt x="71" y="23"/>
                </a:cubicBezTo>
                <a:cubicBezTo>
                  <a:pt x="71" y="22"/>
                  <a:pt x="71" y="21"/>
                  <a:pt x="70" y="21"/>
                </a:cubicBezTo>
                <a:cubicBezTo>
                  <a:pt x="67" y="19"/>
                  <a:pt x="63" y="18"/>
                  <a:pt x="59" y="18"/>
                </a:cubicBezTo>
                <a:moveTo>
                  <a:pt x="11" y="99"/>
                </a:moveTo>
                <a:cubicBezTo>
                  <a:pt x="10" y="99"/>
                  <a:pt x="10" y="99"/>
                  <a:pt x="9" y="98"/>
                </a:cubicBezTo>
                <a:cubicBezTo>
                  <a:pt x="8" y="97"/>
                  <a:pt x="8" y="96"/>
                  <a:pt x="8" y="95"/>
                </a:cubicBezTo>
                <a:cubicBezTo>
                  <a:pt x="8" y="94"/>
                  <a:pt x="8" y="93"/>
                  <a:pt x="9" y="92"/>
                </a:cubicBezTo>
                <a:cubicBezTo>
                  <a:pt x="23" y="78"/>
                  <a:pt x="23" y="78"/>
                  <a:pt x="23" y="78"/>
                </a:cubicBezTo>
                <a:cubicBezTo>
                  <a:pt x="23" y="78"/>
                  <a:pt x="23" y="78"/>
                  <a:pt x="24" y="78"/>
                </a:cubicBezTo>
                <a:cubicBezTo>
                  <a:pt x="24" y="78"/>
                  <a:pt x="25" y="78"/>
                  <a:pt x="25" y="78"/>
                </a:cubicBezTo>
                <a:cubicBezTo>
                  <a:pt x="26" y="79"/>
                  <a:pt x="26" y="80"/>
                  <a:pt x="25" y="81"/>
                </a:cubicBezTo>
                <a:cubicBezTo>
                  <a:pt x="12" y="94"/>
                  <a:pt x="12" y="94"/>
                  <a:pt x="12" y="94"/>
                </a:cubicBezTo>
                <a:cubicBezTo>
                  <a:pt x="12" y="95"/>
                  <a:pt x="12" y="95"/>
                  <a:pt x="12" y="95"/>
                </a:cubicBezTo>
                <a:cubicBezTo>
                  <a:pt x="12" y="96"/>
                  <a:pt x="12" y="96"/>
                  <a:pt x="12" y="96"/>
                </a:cubicBezTo>
                <a:cubicBezTo>
                  <a:pt x="13" y="96"/>
                  <a:pt x="13" y="98"/>
                  <a:pt x="12" y="98"/>
                </a:cubicBezTo>
                <a:cubicBezTo>
                  <a:pt x="12" y="99"/>
                  <a:pt x="11" y="99"/>
                  <a:pt x="11" y="99"/>
                </a:cubicBezTo>
                <a:moveTo>
                  <a:pt x="59" y="72"/>
                </a:moveTo>
                <a:cubicBezTo>
                  <a:pt x="51" y="72"/>
                  <a:pt x="43" y="69"/>
                  <a:pt x="38" y="63"/>
                </a:cubicBezTo>
                <a:cubicBezTo>
                  <a:pt x="32" y="58"/>
                  <a:pt x="29" y="50"/>
                  <a:pt x="29" y="42"/>
                </a:cubicBezTo>
                <a:cubicBezTo>
                  <a:pt x="29" y="33"/>
                  <a:pt x="32" y="26"/>
                  <a:pt x="38" y="20"/>
                </a:cubicBezTo>
                <a:cubicBezTo>
                  <a:pt x="43" y="15"/>
                  <a:pt x="51" y="12"/>
                  <a:pt x="59" y="12"/>
                </a:cubicBezTo>
                <a:cubicBezTo>
                  <a:pt x="67" y="12"/>
                  <a:pt x="75" y="15"/>
                  <a:pt x="80" y="20"/>
                </a:cubicBezTo>
                <a:cubicBezTo>
                  <a:pt x="86" y="26"/>
                  <a:pt x="89" y="33"/>
                  <a:pt x="89" y="42"/>
                </a:cubicBezTo>
                <a:cubicBezTo>
                  <a:pt x="89" y="50"/>
                  <a:pt x="86" y="58"/>
                  <a:pt x="80" y="63"/>
                </a:cubicBezTo>
                <a:cubicBezTo>
                  <a:pt x="75" y="69"/>
                  <a:pt x="67" y="72"/>
                  <a:pt x="59" y="72"/>
                </a:cubicBezTo>
                <a:moveTo>
                  <a:pt x="59" y="0"/>
                </a:moveTo>
                <a:cubicBezTo>
                  <a:pt x="36" y="0"/>
                  <a:pt x="17" y="19"/>
                  <a:pt x="17" y="42"/>
                </a:cubicBezTo>
                <a:cubicBezTo>
                  <a:pt x="17" y="51"/>
                  <a:pt x="20" y="59"/>
                  <a:pt x="25" y="66"/>
                </a:cubicBezTo>
                <a:cubicBezTo>
                  <a:pt x="5" y="87"/>
                  <a:pt x="5" y="87"/>
                  <a:pt x="5" y="87"/>
                </a:cubicBezTo>
                <a:cubicBezTo>
                  <a:pt x="0" y="91"/>
                  <a:pt x="0" y="99"/>
                  <a:pt x="5" y="103"/>
                </a:cubicBezTo>
                <a:cubicBezTo>
                  <a:pt x="7" y="105"/>
                  <a:pt x="10" y="106"/>
                  <a:pt x="13" y="106"/>
                </a:cubicBezTo>
                <a:cubicBezTo>
                  <a:pt x="16" y="106"/>
                  <a:pt x="19" y="105"/>
                  <a:pt x="21" y="103"/>
                </a:cubicBezTo>
                <a:cubicBezTo>
                  <a:pt x="41" y="83"/>
                  <a:pt x="41" y="83"/>
                  <a:pt x="41" y="83"/>
                </a:cubicBezTo>
                <a:cubicBezTo>
                  <a:pt x="43" y="80"/>
                  <a:pt x="43" y="80"/>
                  <a:pt x="43" y="80"/>
                </a:cubicBezTo>
                <a:cubicBezTo>
                  <a:pt x="48" y="82"/>
                  <a:pt x="53" y="83"/>
                  <a:pt x="59" y="83"/>
                </a:cubicBezTo>
                <a:cubicBezTo>
                  <a:pt x="82" y="83"/>
                  <a:pt x="101" y="65"/>
                  <a:pt x="101" y="42"/>
                </a:cubicBezTo>
                <a:cubicBezTo>
                  <a:pt x="101" y="19"/>
                  <a:pt x="82" y="0"/>
                  <a:pt x="59" y="0"/>
                </a:cubicBezTo>
              </a:path>
            </a:pathLst>
          </a:custGeom>
          <a:solidFill>
            <a:srgbClr val="304371"/>
          </a:solidFill>
          <a:ln>
            <a:noFill/>
          </a:ln>
        </p:spPr>
        <p:txBody>
          <a:bodyPr lIns="51435" tIns="25718" rIns="51435" bIns="25718"/>
          <a:lstStyle/>
          <a:p>
            <a:pPr eaLnBrk="0" fontAlgn="base" hangingPunct="0">
              <a:spcBef>
                <a:spcPct val="0"/>
              </a:spcBef>
              <a:spcAft>
                <a:spcPct val="0"/>
              </a:spcAft>
              <a:defRPr/>
            </a:pPr>
            <a:endParaRPr lang="zh-CN" altLang="en-US" sz="2100" kern="0">
              <a:solidFill>
                <a:srgbClr val="00B0F0"/>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63A77-A26E-B00F-0CDC-5C01F02F0CE9}"/>
              </a:ext>
            </a:extLst>
          </p:cNvPr>
          <p:cNvSpPr>
            <a:spLocks noGrp="1"/>
          </p:cNvSpPr>
          <p:nvPr>
            <p:ph type="title"/>
          </p:nvPr>
        </p:nvSpPr>
        <p:spPr/>
        <p:txBody>
          <a:bodyPr/>
          <a:lstStyle/>
          <a:p>
            <a:r>
              <a:rPr lang="en-US" altLang="zh-CN" dirty="0"/>
              <a:t>Brian</a:t>
            </a:r>
            <a:r>
              <a:rPr lang="zh-CN" altLang="en-US" dirty="0"/>
              <a:t>老师采用的是类似于美国大学里的授课方法</a:t>
            </a:r>
          </a:p>
        </p:txBody>
      </p:sp>
      <p:sp>
        <p:nvSpPr>
          <p:cNvPr id="3" name="内容占位符 2">
            <a:extLst>
              <a:ext uri="{FF2B5EF4-FFF2-40B4-BE49-F238E27FC236}">
                <a16:creationId xmlns:a16="http://schemas.microsoft.com/office/drawing/2014/main" id="{0E80A763-09F1-2AF2-B404-98253D3FF250}"/>
              </a:ext>
            </a:extLst>
          </p:cNvPr>
          <p:cNvSpPr>
            <a:spLocks noGrp="1"/>
          </p:cNvSpPr>
          <p:nvPr>
            <p:ph idx="1"/>
          </p:nvPr>
        </p:nvSpPr>
        <p:spPr/>
        <p:txBody>
          <a:bodyPr/>
          <a:lstStyle/>
          <a:p>
            <a:r>
              <a:rPr lang="zh-CN" altLang="en-US" dirty="0"/>
              <a:t>会在很短的时间内，引入大量的知识。</a:t>
            </a:r>
            <a:endParaRPr lang="en-US" altLang="zh-CN" dirty="0"/>
          </a:p>
          <a:p>
            <a:r>
              <a:rPr lang="zh-CN" altLang="en-US" dirty="0"/>
              <a:t>同学们在上课的时候，不需要完全记住这些东西。而是在脑子里要慢慢搭建出一个“概念图。”</a:t>
            </a:r>
            <a:endParaRPr lang="en-US" altLang="zh-CN" dirty="0"/>
          </a:p>
          <a:p>
            <a:r>
              <a:rPr lang="zh-CN" altLang="en-US" dirty="0"/>
              <a:t>之后，有不懂的问题可以随时提出来。</a:t>
            </a:r>
            <a:endParaRPr lang="en-US" altLang="zh-CN" dirty="0"/>
          </a:p>
          <a:p>
            <a:r>
              <a:rPr lang="zh-CN" altLang="en-US" dirty="0"/>
              <a:t>然后，通过大量的实践，阅读（包括书籍，论文，视频）以及交流，讨论，掌握这些知识。</a:t>
            </a:r>
          </a:p>
        </p:txBody>
      </p:sp>
    </p:spTree>
    <p:extLst>
      <p:ext uri="{BB962C8B-B14F-4D97-AF65-F5344CB8AC3E}">
        <p14:creationId xmlns:p14="http://schemas.microsoft.com/office/powerpoint/2010/main" val="207147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组合 6"/>
          <p:cNvGrpSpPr/>
          <p:nvPr/>
        </p:nvGrpSpPr>
        <p:grpSpPr>
          <a:xfrm>
            <a:off x="85725" y="1548130"/>
            <a:ext cx="11947525" cy="4578350"/>
            <a:chOff x="1453" y="2378"/>
            <a:chExt cx="16296" cy="6714"/>
          </a:xfrm>
          <a:solidFill>
            <a:srgbClr val="304371"/>
          </a:solidFill>
        </p:grpSpPr>
        <p:sp>
          <p:nvSpPr>
            <p:cNvPr id="456" name="Freeform 111"/>
            <p:cNvSpPr>
              <a:spLocks noEditPoints="1"/>
            </p:cNvSpPr>
            <p:nvPr/>
          </p:nvSpPr>
          <p:spPr bwMode="auto">
            <a:xfrm>
              <a:off x="6249" y="2522"/>
              <a:ext cx="583" cy="428"/>
            </a:xfrm>
            <a:custGeom>
              <a:avLst/>
              <a:gdLst>
                <a:gd name="T0" fmla="*/ 28 w 197"/>
                <a:gd name="T1" fmla="*/ 56 h 120"/>
                <a:gd name="T2" fmla="*/ 0 w 197"/>
                <a:gd name="T3" fmla="*/ 64 h 120"/>
                <a:gd name="T4" fmla="*/ 0 w 197"/>
                <a:gd name="T5" fmla="*/ 92 h 120"/>
                <a:gd name="T6" fmla="*/ 18 w 197"/>
                <a:gd name="T7" fmla="*/ 104 h 120"/>
                <a:gd name="T8" fmla="*/ 48 w 197"/>
                <a:gd name="T9" fmla="*/ 66 h 120"/>
                <a:gd name="T10" fmla="*/ 77 w 197"/>
                <a:gd name="T11" fmla="*/ 104 h 120"/>
                <a:gd name="T12" fmla="*/ 117 w 197"/>
                <a:gd name="T13" fmla="*/ 96 h 120"/>
                <a:gd name="T14" fmla="*/ 178 w 197"/>
                <a:gd name="T15" fmla="*/ 96 h 120"/>
                <a:gd name="T16" fmla="*/ 185 w 197"/>
                <a:gd name="T17" fmla="*/ 104 h 120"/>
                <a:gd name="T18" fmla="*/ 197 w 197"/>
                <a:gd name="T19" fmla="*/ 64 h 120"/>
                <a:gd name="T20" fmla="*/ 184 w 197"/>
                <a:gd name="T21" fmla="*/ 56 h 120"/>
                <a:gd name="T22" fmla="*/ 196 w 197"/>
                <a:gd name="T23" fmla="*/ 48 h 120"/>
                <a:gd name="T24" fmla="*/ 174 w 197"/>
                <a:gd name="T25" fmla="*/ 40 h 120"/>
                <a:gd name="T26" fmla="*/ 80 w 197"/>
                <a:gd name="T27" fmla="*/ 0 h 120"/>
                <a:gd name="T28" fmla="*/ 12 w 197"/>
                <a:gd name="T29" fmla="*/ 40 h 120"/>
                <a:gd name="T30" fmla="*/ 20 w 197"/>
                <a:gd name="T31" fmla="*/ 48 h 120"/>
                <a:gd name="T32" fmla="*/ 140 w 197"/>
                <a:gd name="T33" fmla="*/ 8 h 120"/>
                <a:gd name="T34" fmla="*/ 120 w 197"/>
                <a:gd name="T35" fmla="*/ 40 h 120"/>
                <a:gd name="T36" fmla="*/ 120 w 197"/>
                <a:gd name="T37" fmla="*/ 52 h 120"/>
                <a:gd name="T38" fmla="*/ 124 w 197"/>
                <a:gd name="T39" fmla="*/ 60 h 120"/>
                <a:gd name="T40" fmla="*/ 120 w 197"/>
                <a:gd name="T41" fmla="*/ 52 h 120"/>
                <a:gd name="T42" fmla="*/ 104 w 197"/>
                <a:gd name="T43" fmla="*/ 60 h 120"/>
                <a:gd name="T44" fmla="*/ 108 w 197"/>
                <a:gd name="T45" fmla="*/ 52 h 120"/>
                <a:gd name="T46" fmla="*/ 88 w 197"/>
                <a:gd name="T47" fmla="*/ 8 h 120"/>
                <a:gd name="T48" fmla="*/ 108 w 197"/>
                <a:gd name="T49" fmla="*/ 40 h 120"/>
                <a:gd name="T50" fmla="*/ 88 w 197"/>
                <a:gd name="T51" fmla="*/ 8 h 120"/>
                <a:gd name="T52" fmla="*/ 123 w 197"/>
                <a:gd name="T53" fmla="*/ 96 h 120"/>
                <a:gd name="T54" fmla="*/ 170 w 197"/>
                <a:gd name="T55" fmla="*/ 96 h 120"/>
                <a:gd name="T56" fmla="*/ 147 w 197"/>
                <a:gd name="T57" fmla="*/ 105 h 120"/>
                <a:gd name="T58" fmla="*/ 147 w 197"/>
                <a:gd name="T59" fmla="*/ 88 h 120"/>
                <a:gd name="T60" fmla="*/ 147 w 197"/>
                <a:gd name="T61" fmla="*/ 105 h 120"/>
                <a:gd name="T62" fmla="*/ 23 w 197"/>
                <a:gd name="T63" fmla="*/ 96 h 120"/>
                <a:gd name="T64" fmla="*/ 70 w 197"/>
                <a:gd name="T65" fmla="*/ 96 h 120"/>
                <a:gd name="T66" fmla="*/ 47 w 197"/>
                <a:gd name="T67" fmla="*/ 105 h 120"/>
                <a:gd name="T68" fmla="*/ 47 w 197"/>
                <a:gd name="T69" fmla="*/ 88 h 120"/>
                <a:gd name="T70" fmla="*/ 47 w 197"/>
                <a:gd name="T71" fmla="*/ 10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7" h="120">
                  <a:moveTo>
                    <a:pt x="20" y="48"/>
                  </a:moveTo>
                  <a:cubicBezTo>
                    <a:pt x="24" y="48"/>
                    <a:pt x="28" y="52"/>
                    <a:pt x="28" y="56"/>
                  </a:cubicBezTo>
                  <a:cubicBezTo>
                    <a:pt x="28" y="61"/>
                    <a:pt x="24" y="64"/>
                    <a:pt x="20" y="64"/>
                  </a:cubicBezTo>
                  <a:cubicBezTo>
                    <a:pt x="0" y="64"/>
                    <a:pt x="0" y="64"/>
                    <a:pt x="0" y="64"/>
                  </a:cubicBezTo>
                  <a:cubicBezTo>
                    <a:pt x="0" y="64"/>
                    <a:pt x="0" y="64"/>
                    <a:pt x="0" y="64"/>
                  </a:cubicBezTo>
                  <a:cubicBezTo>
                    <a:pt x="0" y="92"/>
                    <a:pt x="0" y="92"/>
                    <a:pt x="0" y="92"/>
                  </a:cubicBezTo>
                  <a:cubicBezTo>
                    <a:pt x="0" y="99"/>
                    <a:pt x="5" y="104"/>
                    <a:pt x="12" y="104"/>
                  </a:cubicBezTo>
                  <a:cubicBezTo>
                    <a:pt x="18" y="104"/>
                    <a:pt x="18" y="104"/>
                    <a:pt x="18" y="104"/>
                  </a:cubicBezTo>
                  <a:cubicBezTo>
                    <a:pt x="17" y="102"/>
                    <a:pt x="17" y="99"/>
                    <a:pt x="17" y="96"/>
                  </a:cubicBezTo>
                  <a:cubicBezTo>
                    <a:pt x="17" y="79"/>
                    <a:pt x="31" y="66"/>
                    <a:pt x="48" y="66"/>
                  </a:cubicBezTo>
                  <a:cubicBezTo>
                    <a:pt x="64" y="66"/>
                    <a:pt x="78" y="79"/>
                    <a:pt x="78" y="96"/>
                  </a:cubicBezTo>
                  <a:cubicBezTo>
                    <a:pt x="78" y="99"/>
                    <a:pt x="78" y="102"/>
                    <a:pt x="77" y="104"/>
                  </a:cubicBezTo>
                  <a:cubicBezTo>
                    <a:pt x="118" y="104"/>
                    <a:pt x="118" y="104"/>
                    <a:pt x="118" y="104"/>
                  </a:cubicBezTo>
                  <a:cubicBezTo>
                    <a:pt x="117" y="102"/>
                    <a:pt x="117" y="99"/>
                    <a:pt x="117" y="96"/>
                  </a:cubicBezTo>
                  <a:cubicBezTo>
                    <a:pt x="117" y="79"/>
                    <a:pt x="131" y="66"/>
                    <a:pt x="148" y="66"/>
                  </a:cubicBezTo>
                  <a:cubicBezTo>
                    <a:pt x="164" y="66"/>
                    <a:pt x="178" y="79"/>
                    <a:pt x="178" y="96"/>
                  </a:cubicBezTo>
                  <a:cubicBezTo>
                    <a:pt x="178" y="99"/>
                    <a:pt x="178" y="102"/>
                    <a:pt x="177" y="104"/>
                  </a:cubicBezTo>
                  <a:cubicBezTo>
                    <a:pt x="185" y="104"/>
                    <a:pt x="185" y="104"/>
                    <a:pt x="185" y="104"/>
                  </a:cubicBezTo>
                  <a:cubicBezTo>
                    <a:pt x="191" y="104"/>
                    <a:pt x="197" y="99"/>
                    <a:pt x="197" y="92"/>
                  </a:cubicBezTo>
                  <a:cubicBezTo>
                    <a:pt x="197" y="64"/>
                    <a:pt x="197" y="64"/>
                    <a:pt x="197" y="64"/>
                  </a:cubicBezTo>
                  <a:cubicBezTo>
                    <a:pt x="192" y="64"/>
                    <a:pt x="192" y="64"/>
                    <a:pt x="192" y="64"/>
                  </a:cubicBezTo>
                  <a:cubicBezTo>
                    <a:pt x="188" y="64"/>
                    <a:pt x="184" y="61"/>
                    <a:pt x="184" y="56"/>
                  </a:cubicBezTo>
                  <a:cubicBezTo>
                    <a:pt x="184" y="52"/>
                    <a:pt x="188" y="48"/>
                    <a:pt x="192" y="48"/>
                  </a:cubicBezTo>
                  <a:cubicBezTo>
                    <a:pt x="196" y="48"/>
                    <a:pt x="196" y="48"/>
                    <a:pt x="196" y="48"/>
                  </a:cubicBezTo>
                  <a:cubicBezTo>
                    <a:pt x="194" y="44"/>
                    <a:pt x="190" y="40"/>
                    <a:pt x="185" y="40"/>
                  </a:cubicBezTo>
                  <a:cubicBezTo>
                    <a:pt x="174" y="40"/>
                    <a:pt x="174" y="40"/>
                    <a:pt x="174" y="40"/>
                  </a:cubicBezTo>
                  <a:cubicBezTo>
                    <a:pt x="148" y="0"/>
                    <a:pt x="148" y="0"/>
                    <a:pt x="148" y="0"/>
                  </a:cubicBezTo>
                  <a:cubicBezTo>
                    <a:pt x="80" y="0"/>
                    <a:pt x="80" y="0"/>
                    <a:pt x="80" y="0"/>
                  </a:cubicBezTo>
                  <a:cubicBezTo>
                    <a:pt x="45" y="40"/>
                    <a:pt x="45" y="40"/>
                    <a:pt x="45" y="40"/>
                  </a:cubicBezTo>
                  <a:cubicBezTo>
                    <a:pt x="12" y="40"/>
                    <a:pt x="12" y="40"/>
                    <a:pt x="12" y="40"/>
                  </a:cubicBezTo>
                  <a:cubicBezTo>
                    <a:pt x="7" y="40"/>
                    <a:pt x="2" y="44"/>
                    <a:pt x="1" y="48"/>
                  </a:cubicBezTo>
                  <a:lnTo>
                    <a:pt x="20" y="48"/>
                  </a:lnTo>
                  <a:close/>
                  <a:moveTo>
                    <a:pt x="120" y="8"/>
                  </a:moveTo>
                  <a:cubicBezTo>
                    <a:pt x="140" y="8"/>
                    <a:pt x="140" y="8"/>
                    <a:pt x="140" y="8"/>
                  </a:cubicBezTo>
                  <a:cubicBezTo>
                    <a:pt x="161" y="40"/>
                    <a:pt x="161" y="40"/>
                    <a:pt x="161" y="40"/>
                  </a:cubicBezTo>
                  <a:cubicBezTo>
                    <a:pt x="120" y="40"/>
                    <a:pt x="120" y="40"/>
                    <a:pt x="120" y="40"/>
                  </a:cubicBezTo>
                  <a:lnTo>
                    <a:pt x="120" y="8"/>
                  </a:lnTo>
                  <a:close/>
                  <a:moveTo>
                    <a:pt x="120" y="52"/>
                  </a:moveTo>
                  <a:cubicBezTo>
                    <a:pt x="124" y="52"/>
                    <a:pt x="124" y="52"/>
                    <a:pt x="124" y="52"/>
                  </a:cubicBezTo>
                  <a:cubicBezTo>
                    <a:pt x="124" y="60"/>
                    <a:pt x="124" y="60"/>
                    <a:pt x="124" y="60"/>
                  </a:cubicBezTo>
                  <a:cubicBezTo>
                    <a:pt x="120" y="60"/>
                    <a:pt x="120" y="60"/>
                    <a:pt x="120" y="60"/>
                  </a:cubicBezTo>
                  <a:lnTo>
                    <a:pt x="120" y="52"/>
                  </a:lnTo>
                  <a:close/>
                  <a:moveTo>
                    <a:pt x="108" y="60"/>
                  </a:moveTo>
                  <a:cubicBezTo>
                    <a:pt x="104" y="60"/>
                    <a:pt x="104" y="60"/>
                    <a:pt x="104" y="60"/>
                  </a:cubicBezTo>
                  <a:cubicBezTo>
                    <a:pt x="104" y="52"/>
                    <a:pt x="104" y="52"/>
                    <a:pt x="104" y="52"/>
                  </a:cubicBezTo>
                  <a:cubicBezTo>
                    <a:pt x="108" y="52"/>
                    <a:pt x="108" y="52"/>
                    <a:pt x="108" y="52"/>
                  </a:cubicBezTo>
                  <a:lnTo>
                    <a:pt x="108" y="60"/>
                  </a:lnTo>
                  <a:close/>
                  <a:moveTo>
                    <a:pt x="88" y="8"/>
                  </a:moveTo>
                  <a:cubicBezTo>
                    <a:pt x="108" y="8"/>
                    <a:pt x="108" y="8"/>
                    <a:pt x="108" y="8"/>
                  </a:cubicBezTo>
                  <a:cubicBezTo>
                    <a:pt x="108" y="40"/>
                    <a:pt x="108" y="40"/>
                    <a:pt x="108" y="40"/>
                  </a:cubicBezTo>
                  <a:cubicBezTo>
                    <a:pt x="60" y="40"/>
                    <a:pt x="60" y="40"/>
                    <a:pt x="60" y="40"/>
                  </a:cubicBezTo>
                  <a:lnTo>
                    <a:pt x="88" y="8"/>
                  </a:lnTo>
                  <a:close/>
                  <a:moveTo>
                    <a:pt x="147" y="73"/>
                  </a:moveTo>
                  <a:cubicBezTo>
                    <a:pt x="134" y="73"/>
                    <a:pt x="123" y="84"/>
                    <a:pt x="123" y="96"/>
                  </a:cubicBezTo>
                  <a:cubicBezTo>
                    <a:pt x="123" y="109"/>
                    <a:pt x="134" y="120"/>
                    <a:pt x="147" y="120"/>
                  </a:cubicBezTo>
                  <a:cubicBezTo>
                    <a:pt x="160" y="120"/>
                    <a:pt x="170" y="109"/>
                    <a:pt x="170" y="96"/>
                  </a:cubicBezTo>
                  <a:cubicBezTo>
                    <a:pt x="170" y="84"/>
                    <a:pt x="160" y="73"/>
                    <a:pt x="147" y="73"/>
                  </a:cubicBezTo>
                  <a:close/>
                  <a:moveTo>
                    <a:pt x="147" y="105"/>
                  </a:moveTo>
                  <a:cubicBezTo>
                    <a:pt x="142" y="105"/>
                    <a:pt x="138" y="101"/>
                    <a:pt x="138" y="96"/>
                  </a:cubicBezTo>
                  <a:cubicBezTo>
                    <a:pt x="138" y="92"/>
                    <a:pt x="142" y="88"/>
                    <a:pt x="147" y="88"/>
                  </a:cubicBezTo>
                  <a:cubicBezTo>
                    <a:pt x="152" y="88"/>
                    <a:pt x="156" y="92"/>
                    <a:pt x="156" y="96"/>
                  </a:cubicBezTo>
                  <a:cubicBezTo>
                    <a:pt x="156" y="101"/>
                    <a:pt x="152" y="105"/>
                    <a:pt x="147" y="105"/>
                  </a:cubicBezTo>
                  <a:close/>
                  <a:moveTo>
                    <a:pt x="47" y="73"/>
                  </a:moveTo>
                  <a:cubicBezTo>
                    <a:pt x="34" y="73"/>
                    <a:pt x="23" y="84"/>
                    <a:pt x="23" y="96"/>
                  </a:cubicBezTo>
                  <a:cubicBezTo>
                    <a:pt x="23" y="109"/>
                    <a:pt x="34" y="120"/>
                    <a:pt x="47" y="120"/>
                  </a:cubicBezTo>
                  <a:cubicBezTo>
                    <a:pt x="60" y="120"/>
                    <a:pt x="70" y="109"/>
                    <a:pt x="70" y="96"/>
                  </a:cubicBezTo>
                  <a:cubicBezTo>
                    <a:pt x="70" y="84"/>
                    <a:pt x="60" y="73"/>
                    <a:pt x="47" y="73"/>
                  </a:cubicBezTo>
                  <a:close/>
                  <a:moveTo>
                    <a:pt x="47" y="105"/>
                  </a:moveTo>
                  <a:cubicBezTo>
                    <a:pt x="42" y="105"/>
                    <a:pt x="38" y="101"/>
                    <a:pt x="38" y="96"/>
                  </a:cubicBezTo>
                  <a:cubicBezTo>
                    <a:pt x="38" y="92"/>
                    <a:pt x="42" y="88"/>
                    <a:pt x="47" y="88"/>
                  </a:cubicBezTo>
                  <a:cubicBezTo>
                    <a:pt x="52" y="88"/>
                    <a:pt x="56" y="92"/>
                    <a:pt x="56" y="96"/>
                  </a:cubicBezTo>
                  <a:cubicBezTo>
                    <a:pt x="56" y="101"/>
                    <a:pt x="52" y="105"/>
                    <a:pt x="47" y="105"/>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57" name="Freeform 112"/>
            <p:cNvSpPr>
              <a:spLocks noEditPoints="1"/>
            </p:cNvSpPr>
            <p:nvPr/>
          </p:nvSpPr>
          <p:spPr bwMode="auto">
            <a:xfrm>
              <a:off x="7466" y="2512"/>
              <a:ext cx="596" cy="441"/>
            </a:xfrm>
            <a:custGeom>
              <a:avLst/>
              <a:gdLst>
                <a:gd name="T0" fmla="*/ 196 w 201"/>
                <a:gd name="T1" fmla="*/ 48 h 124"/>
                <a:gd name="T2" fmla="*/ 156 w 201"/>
                <a:gd name="T3" fmla="*/ 48 h 124"/>
                <a:gd name="T4" fmla="*/ 120 w 201"/>
                <a:gd name="T5" fmla="*/ 87 h 124"/>
                <a:gd name="T6" fmla="*/ 78 w 201"/>
                <a:gd name="T7" fmla="*/ 87 h 124"/>
                <a:gd name="T8" fmla="*/ 13 w 201"/>
                <a:gd name="T9" fmla="*/ 52 h 124"/>
                <a:gd name="T10" fmla="*/ 34 w 201"/>
                <a:gd name="T11" fmla="*/ 24 h 124"/>
                <a:gd name="T12" fmla="*/ 57 w 201"/>
                <a:gd name="T13" fmla="*/ 0 h 124"/>
                <a:gd name="T14" fmla="*/ 81 w 201"/>
                <a:gd name="T15" fmla="*/ 0 h 124"/>
                <a:gd name="T16" fmla="*/ 81 w 201"/>
                <a:gd name="T17" fmla="*/ 8 h 124"/>
                <a:gd name="T18" fmla="*/ 61 w 201"/>
                <a:gd name="T19" fmla="*/ 8 h 124"/>
                <a:gd name="T20" fmla="*/ 45 w 201"/>
                <a:gd name="T21" fmla="*/ 24 h 124"/>
                <a:gd name="T22" fmla="*/ 73 w 201"/>
                <a:gd name="T23" fmla="*/ 24 h 124"/>
                <a:gd name="T24" fmla="*/ 116 w 201"/>
                <a:gd name="T25" fmla="*/ 39 h 124"/>
                <a:gd name="T26" fmla="*/ 151 w 201"/>
                <a:gd name="T27" fmla="*/ 24 h 124"/>
                <a:gd name="T28" fmla="*/ 184 w 201"/>
                <a:gd name="T29" fmla="*/ 24 h 124"/>
                <a:gd name="T30" fmla="*/ 196 w 201"/>
                <a:gd name="T31" fmla="*/ 48 h 124"/>
                <a:gd name="T32" fmla="*/ 35 w 201"/>
                <a:gd name="T33" fmla="*/ 53 h 124"/>
                <a:gd name="T34" fmla="*/ 71 w 201"/>
                <a:gd name="T35" fmla="*/ 88 h 124"/>
                <a:gd name="T36" fmla="*/ 35 w 201"/>
                <a:gd name="T37" fmla="*/ 124 h 124"/>
                <a:gd name="T38" fmla="*/ 0 w 201"/>
                <a:gd name="T39" fmla="*/ 88 h 124"/>
                <a:gd name="T40" fmla="*/ 35 w 201"/>
                <a:gd name="T41" fmla="*/ 53 h 124"/>
                <a:gd name="T42" fmla="*/ 35 w 201"/>
                <a:gd name="T43" fmla="*/ 105 h 124"/>
                <a:gd name="T44" fmla="*/ 51 w 201"/>
                <a:gd name="T45" fmla="*/ 88 h 124"/>
                <a:gd name="T46" fmla="*/ 35 w 201"/>
                <a:gd name="T47" fmla="*/ 72 h 124"/>
                <a:gd name="T48" fmla="*/ 19 w 201"/>
                <a:gd name="T49" fmla="*/ 88 h 124"/>
                <a:gd name="T50" fmla="*/ 35 w 201"/>
                <a:gd name="T51" fmla="*/ 105 h 124"/>
                <a:gd name="T52" fmla="*/ 159 w 201"/>
                <a:gd name="T53" fmla="*/ 53 h 124"/>
                <a:gd name="T54" fmla="*/ 195 w 201"/>
                <a:gd name="T55" fmla="*/ 88 h 124"/>
                <a:gd name="T56" fmla="*/ 159 w 201"/>
                <a:gd name="T57" fmla="*/ 124 h 124"/>
                <a:gd name="T58" fmla="*/ 124 w 201"/>
                <a:gd name="T59" fmla="*/ 88 h 124"/>
                <a:gd name="T60" fmla="*/ 159 w 201"/>
                <a:gd name="T61" fmla="*/ 53 h 124"/>
                <a:gd name="T62" fmla="*/ 159 w 201"/>
                <a:gd name="T63" fmla="*/ 105 h 124"/>
                <a:gd name="T64" fmla="*/ 175 w 201"/>
                <a:gd name="T65" fmla="*/ 88 h 124"/>
                <a:gd name="T66" fmla="*/ 159 w 201"/>
                <a:gd name="T67" fmla="*/ 72 h 124"/>
                <a:gd name="T68" fmla="*/ 143 w 201"/>
                <a:gd name="T69" fmla="*/ 88 h 124"/>
                <a:gd name="T70" fmla="*/ 159 w 201"/>
                <a:gd name="T71" fmla="*/ 10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1" h="124">
                  <a:moveTo>
                    <a:pt x="196" y="48"/>
                  </a:moveTo>
                  <a:cubicBezTo>
                    <a:pt x="156" y="48"/>
                    <a:pt x="156" y="48"/>
                    <a:pt x="156" y="48"/>
                  </a:cubicBezTo>
                  <a:cubicBezTo>
                    <a:pt x="156" y="48"/>
                    <a:pt x="120" y="47"/>
                    <a:pt x="120" y="87"/>
                  </a:cubicBezTo>
                  <a:cubicBezTo>
                    <a:pt x="116" y="87"/>
                    <a:pt x="80" y="87"/>
                    <a:pt x="78" y="87"/>
                  </a:cubicBezTo>
                  <a:cubicBezTo>
                    <a:pt x="78" y="35"/>
                    <a:pt x="13" y="52"/>
                    <a:pt x="13" y="52"/>
                  </a:cubicBezTo>
                  <a:cubicBezTo>
                    <a:pt x="13" y="52"/>
                    <a:pt x="12" y="26"/>
                    <a:pt x="34" y="24"/>
                  </a:cubicBezTo>
                  <a:cubicBezTo>
                    <a:pt x="57" y="0"/>
                    <a:pt x="57" y="0"/>
                    <a:pt x="57" y="0"/>
                  </a:cubicBezTo>
                  <a:cubicBezTo>
                    <a:pt x="81" y="0"/>
                    <a:pt x="81" y="0"/>
                    <a:pt x="81" y="0"/>
                  </a:cubicBezTo>
                  <a:cubicBezTo>
                    <a:pt x="81" y="8"/>
                    <a:pt x="81" y="8"/>
                    <a:pt x="81" y="8"/>
                  </a:cubicBezTo>
                  <a:cubicBezTo>
                    <a:pt x="61" y="8"/>
                    <a:pt x="61" y="8"/>
                    <a:pt x="61" y="8"/>
                  </a:cubicBezTo>
                  <a:cubicBezTo>
                    <a:pt x="45" y="24"/>
                    <a:pt x="45" y="24"/>
                    <a:pt x="45" y="24"/>
                  </a:cubicBezTo>
                  <a:cubicBezTo>
                    <a:pt x="58" y="24"/>
                    <a:pt x="48" y="24"/>
                    <a:pt x="73" y="24"/>
                  </a:cubicBezTo>
                  <a:cubicBezTo>
                    <a:pt x="101" y="24"/>
                    <a:pt x="84" y="39"/>
                    <a:pt x="116" y="39"/>
                  </a:cubicBezTo>
                  <a:cubicBezTo>
                    <a:pt x="147" y="39"/>
                    <a:pt x="141" y="24"/>
                    <a:pt x="151" y="24"/>
                  </a:cubicBezTo>
                  <a:cubicBezTo>
                    <a:pt x="160" y="24"/>
                    <a:pt x="168" y="24"/>
                    <a:pt x="184" y="24"/>
                  </a:cubicBezTo>
                  <a:cubicBezTo>
                    <a:pt x="201" y="24"/>
                    <a:pt x="196" y="48"/>
                    <a:pt x="196" y="48"/>
                  </a:cubicBezTo>
                  <a:close/>
                  <a:moveTo>
                    <a:pt x="35" y="53"/>
                  </a:moveTo>
                  <a:cubicBezTo>
                    <a:pt x="55" y="53"/>
                    <a:pt x="71" y="69"/>
                    <a:pt x="71" y="88"/>
                  </a:cubicBezTo>
                  <a:cubicBezTo>
                    <a:pt x="71" y="108"/>
                    <a:pt x="55" y="124"/>
                    <a:pt x="35" y="124"/>
                  </a:cubicBezTo>
                  <a:cubicBezTo>
                    <a:pt x="16" y="124"/>
                    <a:pt x="0" y="108"/>
                    <a:pt x="0" y="88"/>
                  </a:cubicBezTo>
                  <a:cubicBezTo>
                    <a:pt x="0" y="69"/>
                    <a:pt x="16" y="53"/>
                    <a:pt x="35" y="53"/>
                  </a:cubicBezTo>
                  <a:close/>
                  <a:moveTo>
                    <a:pt x="35" y="105"/>
                  </a:moveTo>
                  <a:cubicBezTo>
                    <a:pt x="44" y="105"/>
                    <a:pt x="51" y="97"/>
                    <a:pt x="51" y="88"/>
                  </a:cubicBezTo>
                  <a:cubicBezTo>
                    <a:pt x="51" y="80"/>
                    <a:pt x="44" y="72"/>
                    <a:pt x="35" y="72"/>
                  </a:cubicBezTo>
                  <a:cubicBezTo>
                    <a:pt x="27" y="72"/>
                    <a:pt x="19" y="80"/>
                    <a:pt x="19" y="88"/>
                  </a:cubicBezTo>
                  <a:cubicBezTo>
                    <a:pt x="19" y="97"/>
                    <a:pt x="27" y="105"/>
                    <a:pt x="35" y="105"/>
                  </a:cubicBezTo>
                  <a:close/>
                  <a:moveTo>
                    <a:pt x="159" y="53"/>
                  </a:moveTo>
                  <a:cubicBezTo>
                    <a:pt x="179" y="53"/>
                    <a:pt x="195" y="69"/>
                    <a:pt x="195" y="88"/>
                  </a:cubicBezTo>
                  <a:cubicBezTo>
                    <a:pt x="195" y="108"/>
                    <a:pt x="179" y="124"/>
                    <a:pt x="159" y="124"/>
                  </a:cubicBezTo>
                  <a:cubicBezTo>
                    <a:pt x="140" y="124"/>
                    <a:pt x="124" y="108"/>
                    <a:pt x="124" y="88"/>
                  </a:cubicBezTo>
                  <a:cubicBezTo>
                    <a:pt x="124" y="69"/>
                    <a:pt x="140" y="53"/>
                    <a:pt x="159" y="53"/>
                  </a:cubicBezTo>
                  <a:close/>
                  <a:moveTo>
                    <a:pt x="159" y="105"/>
                  </a:moveTo>
                  <a:cubicBezTo>
                    <a:pt x="168" y="105"/>
                    <a:pt x="175" y="97"/>
                    <a:pt x="175" y="88"/>
                  </a:cubicBezTo>
                  <a:cubicBezTo>
                    <a:pt x="175" y="80"/>
                    <a:pt x="168" y="72"/>
                    <a:pt x="159" y="72"/>
                  </a:cubicBezTo>
                  <a:cubicBezTo>
                    <a:pt x="151" y="72"/>
                    <a:pt x="143" y="80"/>
                    <a:pt x="143" y="88"/>
                  </a:cubicBezTo>
                  <a:cubicBezTo>
                    <a:pt x="143" y="97"/>
                    <a:pt x="151" y="105"/>
                    <a:pt x="159" y="105"/>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58" name="Freeform 113"/>
            <p:cNvSpPr>
              <a:spLocks noEditPoints="1"/>
            </p:cNvSpPr>
            <p:nvPr/>
          </p:nvSpPr>
          <p:spPr bwMode="auto">
            <a:xfrm>
              <a:off x="8687" y="2510"/>
              <a:ext cx="585" cy="431"/>
            </a:xfrm>
            <a:custGeom>
              <a:avLst/>
              <a:gdLst>
                <a:gd name="T0" fmla="*/ 136 w 198"/>
                <a:gd name="T1" fmla="*/ 90 h 121"/>
                <a:gd name="T2" fmla="*/ 148 w 198"/>
                <a:gd name="T3" fmla="*/ 88 h 121"/>
                <a:gd name="T4" fmla="*/ 167 w 198"/>
                <a:gd name="T5" fmla="*/ 109 h 121"/>
                <a:gd name="T6" fmla="*/ 168 w 198"/>
                <a:gd name="T7" fmla="*/ 72 h 121"/>
                <a:gd name="T8" fmla="*/ 167 w 198"/>
                <a:gd name="T9" fmla="*/ 59 h 121"/>
                <a:gd name="T10" fmla="*/ 167 w 198"/>
                <a:gd name="T11" fmla="*/ 121 h 121"/>
                <a:gd name="T12" fmla="*/ 106 w 198"/>
                <a:gd name="T13" fmla="*/ 31 h 121"/>
                <a:gd name="T14" fmla="*/ 180 w 198"/>
                <a:gd name="T15" fmla="*/ 30 h 121"/>
                <a:gd name="T16" fmla="*/ 76 w 198"/>
                <a:gd name="T17" fmla="*/ 33 h 121"/>
                <a:gd name="T18" fmla="*/ 145 w 198"/>
                <a:gd name="T19" fmla="*/ 54 h 121"/>
                <a:gd name="T20" fmla="*/ 149 w 198"/>
                <a:gd name="T21" fmla="*/ 60 h 121"/>
                <a:gd name="T22" fmla="*/ 94 w 198"/>
                <a:gd name="T23" fmla="*/ 53 h 121"/>
                <a:gd name="T24" fmla="*/ 136 w 198"/>
                <a:gd name="T25" fmla="*/ 57 h 121"/>
                <a:gd name="T26" fmla="*/ 166 w 198"/>
                <a:gd name="T27" fmla="*/ 82 h 121"/>
                <a:gd name="T28" fmla="*/ 166 w 198"/>
                <a:gd name="T29" fmla="*/ 96 h 121"/>
                <a:gd name="T30" fmla="*/ 161 w 198"/>
                <a:gd name="T31" fmla="*/ 84 h 121"/>
                <a:gd name="T32" fmla="*/ 130 w 198"/>
                <a:gd name="T33" fmla="*/ 88 h 121"/>
                <a:gd name="T34" fmla="*/ 65 w 198"/>
                <a:gd name="T35" fmla="*/ 105 h 121"/>
                <a:gd name="T36" fmla="*/ 41 w 198"/>
                <a:gd name="T37" fmla="*/ 10 h 121"/>
                <a:gd name="T38" fmla="*/ 49 w 198"/>
                <a:gd name="T39" fmla="*/ 34 h 121"/>
                <a:gd name="T40" fmla="*/ 171 w 198"/>
                <a:gd name="T41" fmla="*/ 89 h 121"/>
                <a:gd name="T42" fmla="*/ 164 w 198"/>
                <a:gd name="T43" fmla="*/ 85 h 121"/>
                <a:gd name="T44" fmla="*/ 166 w 198"/>
                <a:gd name="T45" fmla="*/ 94 h 121"/>
                <a:gd name="T46" fmla="*/ 28 w 198"/>
                <a:gd name="T47" fmla="*/ 43 h 121"/>
                <a:gd name="T48" fmla="*/ 47 w 198"/>
                <a:gd name="T49" fmla="*/ 13 h 121"/>
                <a:gd name="T50" fmla="*/ 60 w 198"/>
                <a:gd name="T51" fmla="*/ 101 h 121"/>
                <a:gd name="T52" fmla="*/ 0 w 198"/>
                <a:gd name="T53" fmla="*/ 90 h 121"/>
                <a:gd name="T54" fmla="*/ 32 w 198"/>
                <a:gd name="T55" fmla="*/ 59 h 121"/>
                <a:gd name="T56" fmla="*/ 31 w 198"/>
                <a:gd name="T57" fmla="*/ 109 h 121"/>
                <a:gd name="T58" fmla="*/ 31 w 198"/>
                <a:gd name="T59" fmla="*/ 72 h 121"/>
                <a:gd name="T60" fmla="*/ 30 w 198"/>
                <a:gd name="T61" fmla="*/ 96 h 121"/>
                <a:gd name="T62" fmla="*/ 30 w 198"/>
                <a:gd name="T63" fmla="*/ 82 h 121"/>
                <a:gd name="T64" fmla="*/ 30 w 198"/>
                <a:gd name="T65" fmla="*/ 96 h 121"/>
                <a:gd name="T66" fmla="*/ 25 w 198"/>
                <a:gd name="T67" fmla="*/ 89 h 121"/>
                <a:gd name="T68" fmla="*/ 35 w 198"/>
                <a:gd name="T69" fmla="*/ 8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8" h="121">
                  <a:moveTo>
                    <a:pt x="167" y="121"/>
                  </a:moveTo>
                  <a:cubicBezTo>
                    <a:pt x="150" y="121"/>
                    <a:pt x="136" y="107"/>
                    <a:pt x="136" y="90"/>
                  </a:cubicBezTo>
                  <a:cubicBezTo>
                    <a:pt x="136" y="89"/>
                    <a:pt x="136" y="88"/>
                    <a:pt x="136" y="87"/>
                  </a:cubicBezTo>
                  <a:cubicBezTo>
                    <a:pt x="140" y="87"/>
                    <a:pt x="144" y="88"/>
                    <a:pt x="148" y="88"/>
                  </a:cubicBezTo>
                  <a:cubicBezTo>
                    <a:pt x="148" y="89"/>
                    <a:pt x="148" y="89"/>
                    <a:pt x="148" y="90"/>
                  </a:cubicBezTo>
                  <a:cubicBezTo>
                    <a:pt x="148" y="100"/>
                    <a:pt x="156" y="109"/>
                    <a:pt x="167" y="109"/>
                  </a:cubicBezTo>
                  <a:cubicBezTo>
                    <a:pt x="177" y="109"/>
                    <a:pt x="185" y="100"/>
                    <a:pt x="185" y="90"/>
                  </a:cubicBezTo>
                  <a:cubicBezTo>
                    <a:pt x="185" y="80"/>
                    <a:pt x="177" y="72"/>
                    <a:pt x="168" y="72"/>
                  </a:cubicBezTo>
                  <a:cubicBezTo>
                    <a:pt x="160" y="60"/>
                    <a:pt x="160" y="60"/>
                    <a:pt x="160" y="60"/>
                  </a:cubicBezTo>
                  <a:cubicBezTo>
                    <a:pt x="162" y="60"/>
                    <a:pt x="164" y="59"/>
                    <a:pt x="167" y="59"/>
                  </a:cubicBezTo>
                  <a:cubicBezTo>
                    <a:pt x="184" y="59"/>
                    <a:pt x="198" y="73"/>
                    <a:pt x="198" y="90"/>
                  </a:cubicBezTo>
                  <a:cubicBezTo>
                    <a:pt x="198" y="107"/>
                    <a:pt x="184" y="121"/>
                    <a:pt x="167" y="121"/>
                  </a:cubicBezTo>
                  <a:close/>
                  <a:moveTo>
                    <a:pt x="76" y="33"/>
                  </a:moveTo>
                  <a:cubicBezTo>
                    <a:pt x="94" y="32"/>
                    <a:pt x="102" y="31"/>
                    <a:pt x="106" y="31"/>
                  </a:cubicBezTo>
                  <a:cubicBezTo>
                    <a:pt x="127" y="56"/>
                    <a:pt x="145" y="29"/>
                    <a:pt x="145" y="29"/>
                  </a:cubicBezTo>
                  <a:cubicBezTo>
                    <a:pt x="180" y="30"/>
                    <a:pt x="180" y="30"/>
                    <a:pt x="180" y="30"/>
                  </a:cubicBezTo>
                  <a:cubicBezTo>
                    <a:pt x="111" y="65"/>
                    <a:pt x="111" y="65"/>
                    <a:pt x="111" y="65"/>
                  </a:cubicBezTo>
                  <a:cubicBezTo>
                    <a:pt x="111" y="65"/>
                    <a:pt x="99" y="39"/>
                    <a:pt x="76" y="33"/>
                  </a:cubicBezTo>
                  <a:close/>
                  <a:moveTo>
                    <a:pt x="149" y="60"/>
                  </a:moveTo>
                  <a:cubicBezTo>
                    <a:pt x="145" y="54"/>
                    <a:pt x="145" y="54"/>
                    <a:pt x="145" y="54"/>
                  </a:cubicBezTo>
                  <a:cubicBezTo>
                    <a:pt x="177" y="44"/>
                    <a:pt x="177" y="44"/>
                    <a:pt x="177" y="44"/>
                  </a:cubicBezTo>
                  <a:lnTo>
                    <a:pt x="149" y="60"/>
                  </a:lnTo>
                  <a:close/>
                  <a:moveTo>
                    <a:pt x="49" y="34"/>
                  </a:moveTo>
                  <a:cubicBezTo>
                    <a:pt x="51" y="33"/>
                    <a:pt x="68" y="30"/>
                    <a:pt x="94" y="53"/>
                  </a:cubicBezTo>
                  <a:cubicBezTo>
                    <a:pt x="102" y="59"/>
                    <a:pt x="105" y="73"/>
                    <a:pt x="106" y="77"/>
                  </a:cubicBezTo>
                  <a:cubicBezTo>
                    <a:pt x="136" y="57"/>
                    <a:pt x="136" y="57"/>
                    <a:pt x="136" y="57"/>
                  </a:cubicBezTo>
                  <a:cubicBezTo>
                    <a:pt x="165" y="82"/>
                    <a:pt x="165" y="82"/>
                    <a:pt x="165" y="82"/>
                  </a:cubicBezTo>
                  <a:cubicBezTo>
                    <a:pt x="165" y="82"/>
                    <a:pt x="166" y="82"/>
                    <a:pt x="166" y="82"/>
                  </a:cubicBezTo>
                  <a:cubicBezTo>
                    <a:pt x="170" y="82"/>
                    <a:pt x="173" y="85"/>
                    <a:pt x="173" y="89"/>
                  </a:cubicBezTo>
                  <a:cubicBezTo>
                    <a:pt x="173" y="93"/>
                    <a:pt x="170" y="96"/>
                    <a:pt x="166" y="96"/>
                  </a:cubicBezTo>
                  <a:cubicBezTo>
                    <a:pt x="162" y="96"/>
                    <a:pt x="159" y="93"/>
                    <a:pt x="159" y="89"/>
                  </a:cubicBezTo>
                  <a:cubicBezTo>
                    <a:pt x="159" y="87"/>
                    <a:pt x="160" y="85"/>
                    <a:pt x="161" y="84"/>
                  </a:cubicBezTo>
                  <a:cubicBezTo>
                    <a:pt x="149" y="80"/>
                    <a:pt x="128" y="76"/>
                    <a:pt x="114" y="86"/>
                  </a:cubicBezTo>
                  <a:cubicBezTo>
                    <a:pt x="118" y="88"/>
                    <a:pt x="123" y="89"/>
                    <a:pt x="130" y="88"/>
                  </a:cubicBezTo>
                  <a:cubicBezTo>
                    <a:pt x="130" y="91"/>
                    <a:pt x="130" y="101"/>
                    <a:pt x="130" y="101"/>
                  </a:cubicBezTo>
                  <a:cubicBezTo>
                    <a:pt x="130" y="101"/>
                    <a:pt x="110" y="105"/>
                    <a:pt x="65" y="105"/>
                  </a:cubicBezTo>
                  <a:cubicBezTo>
                    <a:pt x="60" y="54"/>
                    <a:pt x="17" y="46"/>
                    <a:pt x="17" y="46"/>
                  </a:cubicBezTo>
                  <a:cubicBezTo>
                    <a:pt x="17" y="46"/>
                    <a:pt x="37" y="15"/>
                    <a:pt x="41" y="10"/>
                  </a:cubicBezTo>
                  <a:cubicBezTo>
                    <a:pt x="59" y="0"/>
                    <a:pt x="64" y="16"/>
                    <a:pt x="64" y="16"/>
                  </a:cubicBezTo>
                  <a:cubicBezTo>
                    <a:pt x="64" y="16"/>
                    <a:pt x="49" y="23"/>
                    <a:pt x="49" y="34"/>
                  </a:cubicBezTo>
                  <a:close/>
                  <a:moveTo>
                    <a:pt x="166" y="94"/>
                  </a:moveTo>
                  <a:cubicBezTo>
                    <a:pt x="169" y="94"/>
                    <a:pt x="171" y="92"/>
                    <a:pt x="171" y="89"/>
                  </a:cubicBezTo>
                  <a:cubicBezTo>
                    <a:pt x="171" y="88"/>
                    <a:pt x="170" y="88"/>
                    <a:pt x="170" y="87"/>
                  </a:cubicBezTo>
                  <a:cubicBezTo>
                    <a:pt x="169" y="86"/>
                    <a:pt x="167" y="86"/>
                    <a:pt x="164" y="85"/>
                  </a:cubicBezTo>
                  <a:cubicBezTo>
                    <a:pt x="162" y="85"/>
                    <a:pt x="161" y="87"/>
                    <a:pt x="161" y="89"/>
                  </a:cubicBezTo>
                  <a:cubicBezTo>
                    <a:pt x="161" y="92"/>
                    <a:pt x="163" y="94"/>
                    <a:pt x="166" y="94"/>
                  </a:cubicBezTo>
                  <a:close/>
                  <a:moveTo>
                    <a:pt x="47" y="13"/>
                  </a:moveTo>
                  <a:cubicBezTo>
                    <a:pt x="44" y="15"/>
                    <a:pt x="37" y="22"/>
                    <a:pt x="28" y="43"/>
                  </a:cubicBezTo>
                  <a:cubicBezTo>
                    <a:pt x="41" y="22"/>
                    <a:pt x="56" y="16"/>
                    <a:pt x="56" y="16"/>
                  </a:cubicBezTo>
                  <a:cubicBezTo>
                    <a:pt x="56" y="16"/>
                    <a:pt x="53" y="10"/>
                    <a:pt x="47" y="13"/>
                  </a:cubicBezTo>
                  <a:close/>
                  <a:moveTo>
                    <a:pt x="32" y="59"/>
                  </a:moveTo>
                  <a:cubicBezTo>
                    <a:pt x="54" y="75"/>
                    <a:pt x="54" y="79"/>
                    <a:pt x="60" y="101"/>
                  </a:cubicBezTo>
                  <a:cubicBezTo>
                    <a:pt x="55" y="113"/>
                    <a:pt x="44" y="121"/>
                    <a:pt x="31" y="121"/>
                  </a:cubicBezTo>
                  <a:cubicBezTo>
                    <a:pt x="14" y="121"/>
                    <a:pt x="0" y="107"/>
                    <a:pt x="0" y="90"/>
                  </a:cubicBezTo>
                  <a:cubicBezTo>
                    <a:pt x="0" y="73"/>
                    <a:pt x="14" y="59"/>
                    <a:pt x="31" y="59"/>
                  </a:cubicBezTo>
                  <a:cubicBezTo>
                    <a:pt x="31" y="59"/>
                    <a:pt x="31" y="59"/>
                    <a:pt x="32" y="59"/>
                  </a:cubicBezTo>
                  <a:close/>
                  <a:moveTo>
                    <a:pt x="12" y="90"/>
                  </a:moveTo>
                  <a:cubicBezTo>
                    <a:pt x="12" y="100"/>
                    <a:pt x="20" y="109"/>
                    <a:pt x="31" y="109"/>
                  </a:cubicBezTo>
                  <a:cubicBezTo>
                    <a:pt x="41" y="109"/>
                    <a:pt x="49" y="100"/>
                    <a:pt x="49" y="90"/>
                  </a:cubicBezTo>
                  <a:cubicBezTo>
                    <a:pt x="49" y="80"/>
                    <a:pt x="41" y="72"/>
                    <a:pt x="31" y="72"/>
                  </a:cubicBezTo>
                  <a:cubicBezTo>
                    <a:pt x="20" y="72"/>
                    <a:pt x="12" y="80"/>
                    <a:pt x="12" y="90"/>
                  </a:cubicBezTo>
                  <a:close/>
                  <a:moveTo>
                    <a:pt x="30" y="96"/>
                  </a:moveTo>
                  <a:cubicBezTo>
                    <a:pt x="26" y="96"/>
                    <a:pt x="23" y="93"/>
                    <a:pt x="23" y="89"/>
                  </a:cubicBezTo>
                  <a:cubicBezTo>
                    <a:pt x="23" y="85"/>
                    <a:pt x="26" y="82"/>
                    <a:pt x="30" y="82"/>
                  </a:cubicBezTo>
                  <a:cubicBezTo>
                    <a:pt x="34" y="82"/>
                    <a:pt x="37" y="85"/>
                    <a:pt x="37" y="89"/>
                  </a:cubicBezTo>
                  <a:cubicBezTo>
                    <a:pt x="37" y="93"/>
                    <a:pt x="34" y="96"/>
                    <a:pt x="30" y="96"/>
                  </a:cubicBezTo>
                  <a:close/>
                  <a:moveTo>
                    <a:pt x="30" y="84"/>
                  </a:moveTo>
                  <a:cubicBezTo>
                    <a:pt x="27" y="84"/>
                    <a:pt x="25" y="86"/>
                    <a:pt x="25" y="89"/>
                  </a:cubicBezTo>
                  <a:cubicBezTo>
                    <a:pt x="25" y="92"/>
                    <a:pt x="27" y="94"/>
                    <a:pt x="30" y="94"/>
                  </a:cubicBezTo>
                  <a:cubicBezTo>
                    <a:pt x="33" y="94"/>
                    <a:pt x="35" y="92"/>
                    <a:pt x="35" y="89"/>
                  </a:cubicBezTo>
                  <a:cubicBezTo>
                    <a:pt x="35" y="86"/>
                    <a:pt x="33" y="84"/>
                    <a:pt x="30" y="84"/>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59" name="Freeform 114"/>
            <p:cNvSpPr>
              <a:spLocks noEditPoints="1"/>
            </p:cNvSpPr>
            <p:nvPr/>
          </p:nvSpPr>
          <p:spPr bwMode="auto">
            <a:xfrm>
              <a:off x="9884" y="2378"/>
              <a:ext cx="598" cy="711"/>
            </a:xfrm>
            <a:custGeom>
              <a:avLst/>
              <a:gdLst>
                <a:gd name="T0" fmla="*/ 228 w 283"/>
                <a:gd name="T1" fmla="*/ 281 h 281"/>
                <a:gd name="T2" fmla="*/ 0 w 283"/>
                <a:gd name="T3" fmla="*/ 281 h 281"/>
                <a:gd name="T4" fmla="*/ 166 w 283"/>
                <a:gd name="T5" fmla="*/ 0 h 281"/>
                <a:gd name="T6" fmla="*/ 283 w 283"/>
                <a:gd name="T7" fmla="*/ 0 h 281"/>
                <a:gd name="T8" fmla="*/ 228 w 283"/>
                <a:gd name="T9" fmla="*/ 281 h 281"/>
                <a:gd name="T10" fmla="*/ 116 w 283"/>
                <a:gd name="T11" fmla="*/ 269 h 281"/>
                <a:gd name="T12" fmla="*/ 133 w 283"/>
                <a:gd name="T13" fmla="*/ 269 h 281"/>
                <a:gd name="T14" fmla="*/ 150 w 283"/>
                <a:gd name="T15" fmla="*/ 219 h 281"/>
                <a:gd name="T16" fmla="*/ 133 w 283"/>
                <a:gd name="T17" fmla="*/ 219 h 281"/>
                <a:gd name="T18" fmla="*/ 116 w 283"/>
                <a:gd name="T19" fmla="*/ 269 h 281"/>
                <a:gd name="T20" fmla="*/ 158 w 283"/>
                <a:gd name="T21" fmla="*/ 146 h 281"/>
                <a:gd name="T22" fmla="*/ 143 w 283"/>
                <a:gd name="T23" fmla="*/ 191 h 281"/>
                <a:gd name="T24" fmla="*/ 159 w 283"/>
                <a:gd name="T25" fmla="*/ 191 h 281"/>
                <a:gd name="T26" fmla="*/ 175 w 283"/>
                <a:gd name="T27" fmla="*/ 146 h 281"/>
                <a:gd name="T28" fmla="*/ 158 w 283"/>
                <a:gd name="T29" fmla="*/ 146 h 281"/>
                <a:gd name="T30" fmla="*/ 168 w 283"/>
                <a:gd name="T31" fmla="*/ 118 h 281"/>
                <a:gd name="T32" fmla="*/ 185 w 283"/>
                <a:gd name="T33" fmla="*/ 118 h 281"/>
                <a:gd name="T34" fmla="*/ 200 w 283"/>
                <a:gd name="T35" fmla="*/ 73 h 281"/>
                <a:gd name="T36" fmla="*/ 183 w 283"/>
                <a:gd name="T37" fmla="*/ 73 h 281"/>
                <a:gd name="T38" fmla="*/ 168 w 283"/>
                <a:gd name="T39" fmla="*/ 118 h 281"/>
                <a:gd name="T40" fmla="*/ 204 w 283"/>
                <a:gd name="T41" fmla="*/ 11 h 281"/>
                <a:gd name="T42" fmla="*/ 192 w 283"/>
                <a:gd name="T43" fmla="*/ 50 h 281"/>
                <a:gd name="T44" fmla="*/ 208 w 283"/>
                <a:gd name="T45" fmla="*/ 50 h 281"/>
                <a:gd name="T46" fmla="*/ 221 w 283"/>
                <a:gd name="T47" fmla="*/ 11 h 281"/>
                <a:gd name="T48" fmla="*/ 204 w 283"/>
                <a:gd name="T49" fmla="*/ 1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3" h="281">
                  <a:moveTo>
                    <a:pt x="228" y="281"/>
                  </a:moveTo>
                  <a:lnTo>
                    <a:pt x="0" y="281"/>
                  </a:lnTo>
                  <a:lnTo>
                    <a:pt x="166" y="0"/>
                  </a:lnTo>
                  <a:lnTo>
                    <a:pt x="283" y="0"/>
                  </a:lnTo>
                  <a:lnTo>
                    <a:pt x="228" y="281"/>
                  </a:lnTo>
                  <a:close/>
                  <a:moveTo>
                    <a:pt x="116" y="269"/>
                  </a:moveTo>
                  <a:lnTo>
                    <a:pt x="133" y="269"/>
                  </a:lnTo>
                  <a:lnTo>
                    <a:pt x="150" y="219"/>
                  </a:lnTo>
                  <a:lnTo>
                    <a:pt x="133" y="219"/>
                  </a:lnTo>
                  <a:lnTo>
                    <a:pt x="116" y="269"/>
                  </a:lnTo>
                  <a:close/>
                  <a:moveTo>
                    <a:pt x="158" y="146"/>
                  </a:moveTo>
                  <a:lnTo>
                    <a:pt x="143" y="191"/>
                  </a:lnTo>
                  <a:lnTo>
                    <a:pt x="159" y="191"/>
                  </a:lnTo>
                  <a:lnTo>
                    <a:pt x="175" y="146"/>
                  </a:lnTo>
                  <a:lnTo>
                    <a:pt x="158" y="146"/>
                  </a:lnTo>
                  <a:close/>
                  <a:moveTo>
                    <a:pt x="168" y="118"/>
                  </a:moveTo>
                  <a:lnTo>
                    <a:pt x="185" y="118"/>
                  </a:lnTo>
                  <a:lnTo>
                    <a:pt x="200" y="73"/>
                  </a:lnTo>
                  <a:lnTo>
                    <a:pt x="183" y="73"/>
                  </a:lnTo>
                  <a:lnTo>
                    <a:pt x="168" y="118"/>
                  </a:lnTo>
                  <a:close/>
                  <a:moveTo>
                    <a:pt x="204" y="11"/>
                  </a:moveTo>
                  <a:lnTo>
                    <a:pt x="192" y="50"/>
                  </a:lnTo>
                  <a:lnTo>
                    <a:pt x="208" y="50"/>
                  </a:lnTo>
                  <a:lnTo>
                    <a:pt x="221" y="11"/>
                  </a:lnTo>
                  <a:lnTo>
                    <a:pt x="204" y="11"/>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0" name="Freeform 115"/>
            <p:cNvSpPr>
              <a:spLocks noEditPoints="1"/>
            </p:cNvSpPr>
            <p:nvPr/>
          </p:nvSpPr>
          <p:spPr bwMode="auto">
            <a:xfrm>
              <a:off x="11105" y="2381"/>
              <a:ext cx="591" cy="711"/>
            </a:xfrm>
            <a:custGeom>
              <a:avLst/>
              <a:gdLst>
                <a:gd name="T0" fmla="*/ 180 w 200"/>
                <a:gd name="T1" fmla="*/ 10 h 200"/>
                <a:gd name="T2" fmla="*/ 20 w 200"/>
                <a:gd name="T3" fmla="*/ 28 h 200"/>
                <a:gd name="T4" fmla="*/ 10 w 200"/>
                <a:gd name="T5" fmla="*/ 0 h 200"/>
                <a:gd name="T6" fmla="*/ 0 w 200"/>
                <a:gd name="T7" fmla="*/ 200 h 200"/>
                <a:gd name="T8" fmla="*/ 20 w 200"/>
                <a:gd name="T9" fmla="*/ 108 h 200"/>
                <a:gd name="T10" fmla="*/ 180 w 200"/>
                <a:gd name="T11" fmla="*/ 200 h 200"/>
                <a:gd name="T12" fmla="*/ 200 w 200"/>
                <a:gd name="T13" fmla="*/ 10 h 200"/>
                <a:gd name="T14" fmla="*/ 180 w 200"/>
                <a:gd name="T15" fmla="*/ 100 h 200"/>
                <a:gd name="T16" fmla="*/ 20 w 200"/>
                <a:gd name="T17" fmla="*/ 36 h 200"/>
                <a:gd name="T18" fmla="*/ 180 w 200"/>
                <a:gd name="T19" fmla="*/ 100 h 200"/>
                <a:gd name="T20" fmla="*/ 37 w 200"/>
                <a:gd name="T21" fmla="*/ 76 h 200"/>
                <a:gd name="T22" fmla="*/ 44 w 200"/>
                <a:gd name="T23" fmla="*/ 84 h 200"/>
                <a:gd name="T24" fmla="*/ 49 w 200"/>
                <a:gd name="T25" fmla="*/ 65 h 200"/>
                <a:gd name="T26" fmla="*/ 48 w 200"/>
                <a:gd name="T27" fmla="*/ 57 h 200"/>
                <a:gd name="T28" fmla="*/ 56 w 200"/>
                <a:gd name="T29" fmla="*/ 53 h 200"/>
                <a:gd name="T30" fmla="*/ 35 w 200"/>
                <a:gd name="T31" fmla="*/ 61 h 200"/>
                <a:gd name="T32" fmla="*/ 50 w 200"/>
                <a:gd name="T33" fmla="*/ 75 h 200"/>
                <a:gd name="T34" fmla="*/ 68 w 200"/>
                <a:gd name="T35" fmla="*/ 84 h 200"/>
                <a:gd name="T36" fmla="*/ 76 w 200"/>
                <a:gd name="T37" fmla="*/ 58 h 200"/>
                <a:gd name="T38" fmla="*/ 85 w 200"/>
                <a:gd name="T39" fmla="*/ 52 h 200"/>
                <a:gd name="T40" fmla="*/ 60 w 200"/>
                <a:gd name="T41" fmla="*/ 58 h 200"/>
                <a:gd name="T42" fmla="*/ 68 w 200"/>
                <a:gd name="T43" fmla="*/ 84 h 200"/>
                <a:gd name="T44" fmla="*/ 93 w 200"/>
                <a:gd name="T45" fmla="*/ 76 h 200"/>
                <a:gd name="T46" fmla="*/ 104 w 200"/>
                <a:gd name="T47" fmla="*/ 84 h 200"/>
                <a:gd name="T48" fmla="*/ 102 w 200"/>
                <a:gd name="T49" fmla="*/ 52 h 200"/>
                <a:gd name="T50" fmla="*/ 83 w 200"/>
                <a:gd name="T51" fmla="*/ 84 h 200"/>
                <a:gd name="T52" fmla="*/ 96 w 200"/>
                <a:gd name="T53" fmla="*/ 63 h 200"/>
                <a:gd name="T54" fmla="*/ 97 w 200"/>
                <a:gd name="T55" fmla="*/ 57 h 200"/>
                <a:gd name="T56" fmla="*/ 101 w 200"/>
                <a:gd name="T57" fmla="*/ 70 h 200"/>
                <a:gd name="T58" fmla="*/ 96 w 200"/>
                <a:gd name="T59" fmla="*/ 63 h 200"/>
                <a:gd name="T60" fmla="*/ 126 w 200"/>
                <a:gd name="T61" fmla="*/ 71 h 200"/>
                <a:gd name="T62" fmla="*/ 133 w 200"/>
                <a:gd name="T63" fmla="*/ 84 h 200"/>
                <a:gd name="T64" fmla="*/ 138 w 200"/>
                <a:gd name="T65" fmla="*/ 75 h 200"/>
                <a:gd name="T66" fmla="*/ 134 w 200"/>
                <a:gd name="T67" fmla="*/ 69 h 200"/>
                <a:gd name="T68" fmla="*/ 137 w 200"/>
                <a:gd name="T69" fmla="*/ 54 h 200"/>
                <a:gd name="T70" fmla="*/ 117 w 200"/>
                <a:gd name="T71" fmla="*/ 52 h 200"/>
                <a:gd name="T72" fmla="*/ 124 w 200"/>
                <a:gd name="T73" fmla="*/ 84 h 200"/>
                <a:gd name="T74" fmla="*/ 124 w 200"/>
                <a:gd name="T75" fmla="*/ 57 h 200"/>
                <a:gd name="T76" fmla="*/ 132 w 200"/>
                <a:gd name="T77" fmla="*/ 61 h 200"/>
                <a:gd name="T78" fmla="*/ 124 w 200"/>
                <a:gd name="T79" fmla="*/ 66 h 200"/>
                <a:gd name="T80" fmla="*/ 151 w 200"/>
                <a:gd name="T81" fmla="*/ 84 h 200"/>
                <a:gd name="T82" fmla="*/ 159 w 200"/>
                <a:gd name="T83" fmla="*/ 58 h 200"/>
                <a:gd name="T84" fmla="*/ 167 w 200"/>
                <a:gd name="T85" fmla="*/ 52 h 200"/>
                <a:gd name="T86" fmla="*/ 143 w 200"/>
                <a:gd name="T87" fmla="*/ 58 h 200"/>
                <a:gd name="T88" fmla="*/ 151 w 200"/>
                <a:gd name="T89" fmla="*/ 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 h="200">
                  <a:moveTo>
                    <a:pt x="190" y="0"/>
                  </a:moveTo>
                  <a:cubicBezTo>
                    <a:pt x="185" y="0"/>
                    <a:pt x="180" y="5"/>
                    <a:pt x="180" y="10"/>
                  </a:cubicBezTo>
                  <a:cubicBezTo>
                    <a:pt x="180" y="28"/>
                    <a:pt x="180" y="28"/>
                    <a:pt x="180" y="28"/>
                  </a:cubicBezTo>
                  <a:cubicBezTo>
                    <a:pt x="20" y="28"/>
                    <a:pt x="20" y="28"/>
                    <a:pt x="20" y="28"/>
                  </a:cubicBezTo>
                  <a:cubicBezTo>
                    <a:pt x="20" y="10"/>
                    <a:pt x="20" y="10"/>
                    <a:pt x="20" y="10"/>
                  </a:cubicBezTo>
                  <a:cubicBezTo>
                    <a:pt x="20" y="5"/>
                    <a:pt x="16" y="0"/>
                    <a:pt x="10" y="0"/>
                  </a:cubicBezTo>
                  <a:cubicBezTo>
                    <a:pt x="5" y="0"/>
                    <a:pt x="0" y="5"/>
                    <a:pt x="0" y="10"/>
                  </a:cubicBezTo>
                  <a:cubicBezTo>
                    <a:pt x="0" y="200"/>
                    <a:pt x="0" y="200"/>
                    <a:pt x="0" y="200"/>
                  </a:cubicBezTo>
                  <a:cubicBezTo>
                    <a:pt x="20" y="200"/>
                    <a:pt x="20" y="200"/>
                    <a:pt x="20" y="200"/>
                  </a:cubicBezTo>
                  <a:cubicBezTo>
                    <a:pt x="20" y="108"/>
                    <a:pt x="20" y="108"/>
                    <a:pt x="20" y="108"/>
                  </a:cubicBezTo>
                  <a:cubicBezTo>
                    <a:pt x="180" y="108"/>
                    <a:pt x="180" y="108"/>
                    <a:pt x="180" y="108"/>
                  </a:cubicBezTo>
                  <a:cubicBezTo>
                    <a:pt x="180" y="200"/>
                    <a:pt x="180" y="200"/>
                    <a:pt x="180" y="200"/>
                  </a:cubicBezTo>
                  <a:cubicBezTo>
                    <a:pt x="200" y="200"/>
                    <a:pt x="200" y="200"/>
                    <a:pt x="200" y="200"/>
                  </a:cubicBezTo>
                  <a:cubicBezTo>
                    <a:pt x="200" y="10"/>
                    <a:pt x="200" y="10"/>
                    <a:pt x="200" y="10"/>
                  </a:cubicBezTo>
                  <a:cubicBezTo>
                    <a:pt x="200" y="5"/>
                    <a:pt x="196" y="0"/>
                    <a:pt x="190" y="0"/>
                  </a:cubicBezTo>
                  <a:close/>
                  <a:moveTo>
                    <a:pt x="180" y="100"/>
                  </a:moveTo>
                  <a:cubicBezTo>
                    <a:pt x="20" y="100"/>
                    <a:pt x="20" y="100"/>
                    <a:pt x="20" y="100"/>
                  </a:cubicBezTo>
                  <a:cubicBezTo>
                    <a:pt x="20" y="36"/>
                    <a:pt x="20" y="36"/>
                    <a:pt x="20" y="36"/>
                  </a:cubicBezTo>
                  <a:cubicBezTo>
                    <a:pt x="180" y="36"/>
                    <a:pt x="180" y="36"/>
                    <a:pt x="180" y="36"/>
                  </a:cubicBezTo>
                  <a:lnTo>
                    <a:pt x="180" y="100"/>
                  </a:lnTo>
                  <a:close/>
                  <a:moveTo>
                    <a:pt x="45" y="78"/>
                  </a:moveTo>
                  <a:cubicBezTo>
                    <a:pt x="42" y="78"/>
                    <a:pt x="38" y="77"/>
                    <a:pt x="37" y="76"/>
                  </a:cubicBezTo>
                  <a:cubicBezTo>
                    <a:pt x="35" y="82"/>
                    <a:pt x="35" y="82"/>
                    <a:pt x="35" y="82"/>
                  </a:cubicBezTo>
                  <a:cubicBezTo>
                    <a:pt x="37" y="83"/>
                    <a:pt x="41" y="84"/>
                    <a:pt x="44" y="84"/>
                  </a:cubicBezTo>
                  <a:cubicBezTo>
                    <a:pt x="53" y="84"/>
                    <a:pt x="57" y="80"/>
                    <a:pt x="57" y="74"/>
                  </a:cubicBezTo>
                  <a:cubicBezTo>
                    <a:pt x="57" y="70"/>
                    <a:pt x="55" y="67"/>
                    <a:pt x="49" y="65"/>
                  </a:cubicBezTo>
                  <a:cubicBezTo>
                    <a:pt x="45" y="63"/>
                    <a:pt x="43" y="62"/>
                    <a:pt x="43" y="60"/>
                  </a:cubicBezTo>
                  <a:cubicBezTo>
                    <a:pt x="43" y="59"/>
                    <a:pt x="44" y="57"/>
                    <a:pt x="48" y="57"/>
                  </a:cubicBezTo>
                  <a:cubicBezTo>
                    <a:pt x="51" y="57"/>
                    <a:pt x="53" y="58"/>
                    <a:pt x="54" y="59"/>
                  </a:cubicBezTo>
                  <a:cubicBezTo>
                    <a:pt x="56" y="53"/>
                    <a:pt x="56" y="53"/>
                    <a:pt x="56" y="53"/>
                  </a:cubicBezTo>
                  <a:cubicBezTo>
                    <a:pt x="54" y="52"/>
                    <a:pt x="51" y="51"/>
                    <a:pt x="48" y="51"/>
                  </a:cubicBezTo>
                  <a:cubicBezTo>
                    <a:pt x="40" y="51"/>
                    <a:pt x="35" y="55"/>
                    <a:pt x="35" y="61"/>
                  </a:cubicBezTo>
                  <a:cubicBezTo>
                    <a:pt x="35" y="65"/>
                    <a:pt x="39" y="68"/>
                    <a:pt x="44" y="70"/>
                  </a:cubicBezTo>
                  <a:cubicBezTo>
                    <a:pt x="48" y="72"/>
                    <a:pt x="50" y="73"/>
                    <a:pt x="50" y="75"/>
                  </a:cubicBezTo>
                  <a:cubicBezTo>
                    <a:pt x="50" y="77"/>
                    <a:pt x="48" y="78"/>
                    <a:pt x="45" y="78"/>
                  </a:cubicBezTo>
                  <a:close/>
                  <a:moveTo>
                    <a:pt x="68" y="84"/>
                  </a:moveTo>
                  <a:cubicBezTo>
                    <a:pt x="76" y="84"/>
                    <a:pt x="76" y="84"/>
                    <a:pt x="76" y="84"/>
                  </a:cubicBezTo>
                  <a:cubicBezTo>
                    <a:pt x="76" y="58"/>
                    <a:pt x="76" y="58"/>
                    <a:pt x="76" y="58"/>
                  </a:cubicBezTo>
                  <a:cubicBezTo>
                    <a:pt x="85" y="58"/>
                    <a:pt x="85" y="58"/>
                    <a:pt x="85" y="58"/>
                  </a:cubicBezTo>
                  <a:cubicBezTo>
                    <a:pt x="85" y="52"/>
                    <a:pt x="85" y="52"/>
                    <a:pt x="85" y="52"/>
                  </a:cubicBezTo>
                  <a:cubicBezTo>
                    <a:pt x="60" y="52"/>
                    <a:pt x="60" y="52"/>
                    <a:pt x="60" y="52"/>
                  </a:cubicBezTo>
                  <a:cubicBezTo>
                    <a:pt x="60" y="58"/>
                    <a:pt x="60" y="58"/>
                    <a:pt x="60" y="58"/>
                  </a:cubicBezTo>
                  <a:cubicBezTo>
                    <a:pt x="68" y="58"/>
                    <a:pt x="68" y="58"/>
                    <a:pt x="68" y="58"/>
                  </a:cubicBezTo>
                  <a:lnTo>
                    <a:pt x="68" y="84"/>
                  </a:lnTo>
                  <a:close/>
                  <a:moveTo>
                    <a:pt x="90" y="84"/>
                  </a:moveTo>
                  <a:cubicBezTo>
                    <a:pt x="93" y="76"/>
                    <a:pt x="93" y="76"/>
                    <a:pt x="93" y="76"/>
                  </a:cubicBezTo>
                  <a:cubicBezTo>
                    <a:pt x="102" y="76"/>
                    <a:pt x="102" y="76"/>
                    <a:pt x="102" y="76"/>
                  </a:cubicBezTo>
                  <a:cubicBezTo>
                    <a:pt x="104" y="84"/>
                    <a:pt x="104" y="84"/>
                    <a:pt x="104" y="84"/>
                  </a:cubicBezTo>
                  <a:cubicBezTo>
                    <a:pt x="112" y="84"/>
                    <a:pt x="112" y="84"/>
                    <a:pt x="112" y="84"/>
                  </a:cubicBezTo>
                  <a:cubicBezTo>
                    <a:pt x="102" y="52"/>
                    <a:pt x="102" y="52"/>
                    <a:pt x="102" y="52"/>
                  </a:cubicBezTo>
                  <a:cubicBezTo>
                    <a:pt x="93" y="52"/>
                    <a:pt x="93" y="52"/>
                    <a:pt x="93" y="52"/>
                  </a:cubicBezTo>
                  <a:cubicBezTo>
                    <a:pt x="83" y="84"/>
                    <a:pt x="83" y="84"/>
                    <a:pt x="83" y="84"/>
                  </a:cubicBezTo>
                  <a:lnTo>
                    <a:pt x="90" y="84"/>
                  </a:lnTo>
                  <a:close/>
                  <a:moveTo>
                    <a:pt x="96" y="63"/>
                  </a:moveTo>
                  <a:cubicBezTo>
                    <a:pt x="96" y="61"/>
                    <a:pt x="97" y="59"/>
                    <a:pt x="97" y="57"/>
                  </a:cubicBezTo>
                  <a:cubicBezTo>
                    <a:pt x="97" y="57"/>
                    <a:pt x="97" y="57"/>
                    <a:pt x="97" y="57"/>
                  </a:cubicBezTo>
                  <a:cubicBezTo>
                    <a:pt x="98" y="59"/>
                    <a:pt x="98" y="61"/>
                    <a:pt x="99" y="63"/>
                  </a:cubicBezTo>
                  <a:cubicBezTo>
                    <a:pt x="101" y="70"/>
                    <a:pt x="101" y="70"/>
                    <a:pt x="101" y="70"/>
                  </a:cubicBezTo>
                  <a:cubicBezTo>
                    <a:pt x="94" y="70"/>
                    <a:pt x="94" y="70"/>
                    <a:pt x="94" y="70"/>
                  </a:cubicBezTo>
                  <a:lnTo>
                    <a:pt x="96" y="63"/>
                  </a:lnTo>
                  <a:close/>
                  <a:moveTo>
                    <a:pt x="124" y="71"/>
                  </a:moveTo>
                  <a:cubicBezTo>
                    <a:pt x="126" y="71"/>
                    <a:pt x="126" y="71"/>
                    <a:pt x="126" y="71"/>
                  </a:cubicBezTo>
                  <a:cubicBezTo>
                    <a:pt x="129" y="71"/>
                    <a:pt x="130" y="72"/>
                    <a:pt x="131" y="76"/>
                  </a:cubicBezTo>
                  <a:cubicBezTo>
                    <a:pt x="132" y="80"/>
                    <a:pt x="133" y="83"/>
                    <a:pt x="133" y="84"/>
                  </a:cubicBezTo>
                  <a:cubicBezTo>
                    <a:pt x="141" y="84"/>
                    <a:pt x="141" y="84"/>
                    <a:pt x="141" y="84"/>
                  </a:cubicBezTo>
                  <a:cubicBezTo>
                    <a:pt x="140" y="83"/>
                    <a:pt x="139" y="78"/>
                    <a:pt x="138" y="75"/>
                  </a:cubicBezTo>
                  <a:cubicBezTo>
                    <a:pt x="138" y="72"/>
                    <a:pt x="136" y="70"/>
                    <a:pt x="134" y="69"/>
                  </a:cubicBezTo>
                  <a:cubicBezTo>
                    <a:pt x="134" y="69"/>
                    <a:pt x="134" y="69"/>
                    <a:pt x="134" y="69"/>
                  </a:cubicBezTo>
                  <a:cubicBezTo>
                    <a:pt x="137" y="68"/>
                    <a:pt x="140" y="65"/>
                    <a:pt x="140" y="61"/>
                  </a:cubicBezTo>
                  <a:cubicBezTo>
                    <a:pt x="140" y="58"/>
                    <a:pt x="139" y="55"/>
                    <a:pt x="137" y="54"/>
                  </a:cubicBezTo>
                  <a:cubicBezTo>
                    <a:pt x="134" y="52"/>
                    <a:pt x="131" y="51"/>
                    <a:pt x="126" y="51"/>
                  </a:cubicBezTo>
                  <a:cubicBezTo>
                    <a:pt x="122" y="51"/>
                    <a:pt x="119" y="52"/>
                    <a:pt x="117" y="52"/>
                  </a:cubicBezTo>
                  <a:cubicBezTo>
                    <a:pt x="117" y="84"/>
                    <a:pt x="117" y="84"/>
                    <a:pt x="117" y="84"/>
                  </a:cubicBezTo>
                  <a:cubicBezTo>
                    <a:pt x="124" y="84"/>
                    <a:pt x="124" y="84"/>
                    <a:pt x="124" y="84"/>
                  </a:cubicBezTo>
                  <a:lnTo>
                    <a:pt x="124" y="71"/>
                  </a:lnTo>
                  <a:close/>
                  <a:moveTo>
                    <a:pt x="124" y="57"/>
                  </a:moveTo>
                  <a:cubicBezTo>
                    <a:pt x="124" y="57"/>
                    <a:pt x="125" y="57"/>
                    <a:pt x="127" y="57"/>
                  </a:cubicBezTo>
                  <a:cubicBezTo>
                    <a:pt x="130" y="57"/>
                    <a:pt x="132" y="58"/>
                    <a:pt x="132" y="61"/>
                  </a:cubicBezTo>
                  <a:cubicBezTo>
                    <a:pt x="132" y="64"/>
                    <a:pt x="130" y="66"/>
                    <a:pt x="127" y="66"/>
                  </a:cubicBezTo>
                  <a:cubicBezTo>
                    <a:pt x="124" y="66"/>
                    <a:pt x="124" y="66"/>
                    <a:pt x="124" y="66"/>
                  </a:cubicBezTo>
                  <a:lnTo>
                    <a:pt x="124" y="57"/>
                  </a:lnTo>
                  <a:close/>
                  <a:moveTo>
                    <a:pt x="151" y="84"/>
                  </a:moveTo>
                  <a:cubicBezTo>
                    <a:pt x="159" y="84"/>
                    <a:pt x="159" y="84"/>
                    <a:pt x="159" y="84"/>
                  </a:cubicBezTo>
                  <a:cubicBezTo>
                    <a:pt x="159" y="58"/>
                    <a:pt x="159" y="58"/>
                    <a:pt x="159" y="58"/>
                  </a:cubicBezTo>
                  <a:cubicBezTo>
                    <a:pt x="167" y="58"/>
                    <a:pt x="167" y="58"/>
                    <a:pt x="167" y="58"/>
                  </a:cubicBezTo>
                  <a:cubicBezTo>
                    <a:pt x="167" y="52"/>
                    <a:pt x="167" y="52"/>
                    <a:pt x="167" y="52"/>
                  </a:cubicBezTo>
                  <a:cubicBezTo>
                    <a:pt x="143" y="52"/>
                    <a:pt x="143" y="52"/>
                    <a:pt x="143" y="52"/>
                  </a:cubicBezTo>
                  <a:cubicBezTo>
                    <a:pt x="143" y="58"/>
                    <a:pt x="143" y="58"/>
                    <a:pt x="143" y="58"/>
                  </a:cubicBezTo>
                  <a:cubicBezTo>
                    <a:pt x="151" y="58"/>
                    <a:pt x="151" y="58"/>
                    <a:pt x="151" y="58"/>
                  </a:cubicBezTo>
                  <a:lnTo>
                    <a:pt x="151" y="84"/>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1" name="Freeform 116"/>
            <p:cNvSpPr>
              <a:spLocks noEditPoints="1"/>
            </p:cNvSpPr>
            <p:nvPr/>
          </p:nvSpPr>
          <p:spPr bwMode="auto">
            <a:xfrm>
              <a:off x="12322" y="2487"/>
              <a:ext cx="589" cy="502"/>
            </a:xfrm>
            <a:custGeom>
              <a:avLst/>
              <a:gdLst>
                <a:gd name="T0" fmla="*/ 190 w 199"/>
                <a:gd name="T1" fmla="*/ 140 h 141"/>
                <a:gd name="T2" fmla="*/ 187 w 199"/>
                <a:gd name="T3" fmla="*/ 140 h 141"/>
                <a:gd name="T4" fmla="*/ 187 w 199"/>
                <a:gd name="T5" fmla="*/ 141 h 141"/>
                <a:gd name="T6" fmla="*/ 7 w 199"/>
                <a:gd name="T7" fmla="*/ 141 h 141"/>
                <a:gd name="T8" fmla="*/ 7 w 199"/>
                <a:gd name="T9" fmla="*/ 136 h 141"/>
                <a:gd name="T10" fmla="*/ 0 w 199"/>
                <a:gd name="T11" fmla="*/ 99 h 141"/>
                <a:gd name="T12" fmla="*/ 99 w 199"/>
                <a:gd name="T13" fmla="*/ 0 h 141"/>
                <a:gd name="T14" fmla="*/ 199 w 199"/>
                <a:gd name="T15" fmla="*/ 99 h 141"/>
                <a:gd name="T16" fmla="*/ 190 w 199"/>
                <a:gd name="T17" fmla="*/ 140 h 141"/>
                <a:gd name="T18" fmla="*/ 99 w 199"/>
                <a:gd name="T19" fmla="*/ 14 h 141"/>
                <a:gd name="T20" fmla="*/ 15 w 199"/>
                <a:gd name="T21" fmla="*/ 99 h 141"/>
                <a:gd name="T22" fmla="*/ 19 w 199"/>
                <a:gd name="T23" fmla="*/ 125 h 141"/>
                <a:gd name="T24" fmla="*/ 180 w 199"/>
                <a:gd name="T25" fmla="*/ 125 h 141"/>
                <a:gd name="T26" fmla="*/ 184 w 199"/>
                <a:gd name="T27" fmla="*/ 99 h 141"/>
                <a:gd name="T28" fmla="*/ 99 w 199"/>
                <a:gd name="T29" fmla="*/ 14 h 141"/>
                <a:gd name="T30" fmla="*/ 155 w 199"/>
                <a:gd name="T31" fmla="*/ 93 h 141"/>
                <a:gd name="T32" fmla="*/ 175 w 199"/>
                <a:gd name="T33" fmla="*/ 93 h 141"/>
                <a:gd name="T34" fmla="*/ 175 w 199"/>
                <a:gd name="T35" fmla="*/ 105 h 141"/>
                <a:gd name="T36" fmla="*/ 155 w 199"/>
                <a:gd name="T37" fmla="*/ 105 h 141"/>
                <a:gd name="T38" fmla="*/ 155 w 199"/>
                <a:gd name="T39" fmla="*/ 93 h 141"/>
                <a:gd name="T40" fmla="*/ 142 w 199"/>
                <a:gd name="T41" fmla="*/ 67 h 141"/>
                <a:gd name="T42" fmla="*/ 158 w 199"/>
                <a:gd name="T43" fmla="*/ 56 h 141"/>
                <a:gd name="T44" fmla="*/ 165 w 199"/>
                <a:gd name="T45" fmla="*/ 66 h 141"/>
                <a:gd name="T46" fmla="*/ 148 w 199"/>
                <a:gd name="T47" fmla="*/ 77 h 141"/>
                <a:gd name="T48" fmla="*/ 142 w 199"/>
                <a:gd name="T49" fmla="*/ 67 h 141"/>
                <a:gd name="T50" fmla="*/ 91 w 199"/>
                <a:gd name="T51" fmla="*/ 94 h 141"/>
                <a:gd name="T52" fmla="*/ 150 w 199"/>
                <a:gd name="T53" fmla="*/ 46 h 141"/>
                <a:gd name="T54" fmla="*/ 101 w 199"/>
                <a:gd name="T55" fmla="*/ 105 h 141"/>
                <a:gd name="T56" fmla="*/ 91 w 199"/>
                <a:gd name="T57" fmla="*/ 94 h 141"/>
                <a:gd name="T58" fmla="*/ 119 w 199"/>
                <a:gd name="T59" fmla="*/ 47 h 141"/>
                <a:gd name="T60" fmla="*/ 130 w 199"/>
                <a:gd name="T61" fmla="*/ 31 h 141"/>
                <a:gd name="T62" fmla="*/ 140 w 199"/>
                <a:gd name="T63" fmla="*/ 38 h 141"/>
                <a:gd name="T64" fmla="*/ 129 w 199"/>
                <a:gd name="T65" fmla="*/ 54 h 141"/>
                <a:gd name="T66" fmla="*/ 119 w 199"/>
                <a:gd name="T67" fmla="*/ 47 h 141"/>
                <a:gd name="T68" fmla="*/ 91 w 199"/>
                <a:gd name="T69" fmla="*/ 25 h 141"/>
                <a:gd name="T70" fmla="*/ 103 w 199"/>
                <a:gd name="T71" fmla="*/ 25 h 141"/>
                <a:gd name="T72" fmla="*/ 103 w 199"/>
                <a:gd name="T73" fmla="*/ 45 h 141"/>
                <a:gd name="T74" fmla="*/ 91 w 199"/>
                <a:gd name="T75" fmla="*/ 45 h 141"/>
                <a:gd name="T76" fmla="*/ 91 w 199"/>
                <a:gd name="T77" fmla="*/ 25 h 141"/>
                <a:gd name="T78" fmla="*/ 102 w 199"/>
                <a:gd name="T79" fmla="*/ 81 h 141"/>
                <a:gd name="T80" fmla="*/ 84 w 199"/>
                <a:gd name="T81" fmla="*/ 95 h 141"/>
                <a:gd name="T82" fmla="*/ 102 w 199"/>
                <a:gd name="T83" fmla="*/ 112 h 141"/>
                <a:gd name="T84" fmla="*/ 116 w 199"/>
                <a:gd name="T85" fmla="*/ 93 h 141"/>
                <a:gd name="T86" fmla="*/ 116 w 199"/>
                <a:gd name="T87" fmla="*/ 98 h 141"/>
                <a:gd name="T88" fmla="*/ 98 w 199"/>
                <a:gd name="T89" fmla="*/ 117 h 141"/>
                <a:gd name="T90" fmla="*/ 80 w 199"/>
                <a:gd name="T91" fmla="*/ 98 h 141"/>
                <a:gd name="T92" fmla="*/ 98 w 199"/>
                <a:gd name="T93" fmla="*/ 80 h 141"/>
                <a:gd name="T94" fmla="*/ 102 w 199"/>
                <a:gd name="T95" fmla="*/ 81 h 141"/>
                <a:gd name="T96" fmla="*/ 55 w 199"/>
                <a:gd name="T97" fmla="*/ 38 h 141"/>
                <a:gd name="T98" fmla="*/ 65 w 199"/>
                <a:gd name="T99" fmla="*/ 31 h 141"/>
                <a:gd name="T100" fmla="*/ 76 w 199"/>
                <a:gd name="T101" fmla="*/ 47 h 141"/>
                <a:gd name="T102" fmla="*/ 66 w 199"/>
                <a:gd name="T103" fmla="*/ 54 h 141"/>
                <a:gd name="T104" fmla="*/ 55 w 199"/>
                <a:gd name="T105" fmla="*/ 38 h 141"/>
                <a:gd name="T106" fmla="*/ 50 w 199"/>
                <a:gd name="T107" fmla="*/ 77 h 141"/>
                <a:gd name="T108" fmla="*/ 34 w 199"/>
                <a:gd name="T109" fmla="*/ 66 h 141"/>
                <a:gd name="T110" fmla="*/ 40 w 199"/>
                <a:gd name="T111" fmla="*/ 56 h 141"/>
                <a:gd name="T112" fmla="*/ 57 w 199"/>
                <a:gd name="T113" fmla="*/ 67 h 141"/>
                <a:gd name="T114" fmla="*/ 50 w 199"/>
                <a:gd name="T115" fmla="*/ 77 h 141"/>
                <a:gd name="T116" fmla="*/ 43 w 199"/>
                <a:gd name="T117" fmla="*/ 105 h 141"/>
                <a:gd name="T118" fmla="*/ 23 w 199"/>
                <a:gd name="T119" fmla="*/ 105 h 141"/>
                <a:gd name="T120" fmla="*/ 23 w 199"/>
                <a:gd name="T121" fmla="*/ 93 h 141"/>
                <a:gd name="T122" fmla="*/ 43 w 199"/>
                <a:gd name="T123" fmla="*/ 93 h 141"/>
                <a:gd name="T124" fmla="*/ 43 w 199"/>
                <a:gd name="T125" fmla="*/ 10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9" h="141">
                  <a:moveTo>
                    <a:pt x="190" y="140"/>
                  </a:moveTo>
                  <a:cubicBezTo>
                    <a:pt x="187" y="140"/>
                    <a:pt x="187" y="140"/>
                    <a:pt x="187" y="140"/>
                  </a:cubicBezTo>
                  <a:cubicBezTo>
                    <a:pt x="187" y="141"/>
                    <a:pt x="187" y="141"/>
                    <a:pt x="187" y="141"/>
                  </a:cubicBezTo>
                  <a:cubicBezTo>
                    <a:pt x="7" y="141"/>
                    <a:pt x="7" y="141"/>
                    <a:pt x="7" y="141"/>
                  </a:cubicBezTo>
                  <a:cubicBezTo>
                    <a:pt x="7" y="136"/>
                    <a:pt x="7" y="136"/>
                    <a:pt x="7" y="136"/>
                  </a:cubicBezTo>
                  <a:cubicBezTo>
                    <a:pt x="3" y="124"/>
                    <a:pt x="0" y="112"/>
                    <a:pt x="0" y="99"/>
                  </a:cubicBezTo>
                  <a:cubicBezTo>
                    <a:pt x="0" y="44"/>
                    <a:pt x="44" y="0"/>
                    <a:pt x="99" y="0"/>
                  </a:cubicBezTo>
                  <a:cubicBezTo>
                    <a:pt x="154" y="0"/>
                    <a:pt x="199" y="44"/>
                    <a:pt x="199" y="99"/>
                  </a:cubicBezTo>
                  <a:cubicBezTo>
                    <a:pt x="199" y="114"/>
                    <a:pt x="195" y="128"/>
                    <a:pt x="190" y="140"/>
                  </a:cubicBezTo>
                  <a:close/>
                  <a:moveTo>
                    <a:pt x="99" y="14"/>
                  </a:moveTo>
                  <a:cubicBezTo>
                    <a:pt x="53" y="14"/>
                    <a:pt x="15" y="52"/>
                    <a:pt x="15" y="99"/>
                  </a:cubicBezTo>
                  <a:cubicBezTo>
                    <a:pt x="15" y="108"/>
                    <a:pt x="16" y="117"/>
                    <a:pt x="19" y="125"/>
                  </a:cubicBezTo>
                  <a:cubicBezTo>
                    <a:pt x="180" y="125"/>
                    <a:pt x="180" y="125"/>
                    <a:pt x="180" y="125"/>
                  </a:cubicBezTo>
                  <a:cubicBezTo>
                    <a:pt x="183" y="117"/>
                    <a:pt x="184" y="108"/>
                    <a:pt x="184" y="99"/>
                  </a:cubicBezTo>
                  <a:cubicBezTo>
                    <a:pt x="184" y="52"/>
                    <a:pt x="146" y="14"/>
                    <a:pt x="99" y="14"/>
                  </a:cubicBezTo>
                  <a:close/>
                  <a:moveTo>
                    <a:pt x="155" y="93"/>
                  </a:moveTo>
                  <a:cubicBezTo>
                    <a:pt x="175" y="93"/>
                    <a:pt x="175" y="93"/>
                    <a:pt x="175" y="93"/>
                  </a:cubicBezTo>
                  <a:cubicBezTo>
                    <a:pt x="175" y="105"/>
                    <a:pt x="175" y="105"/>
                    <a:pt x="175" y="105"/>
                  </a:cubicBezTo>
                  <a:cubicBezTo>
                    <a:pt x="155" y="105"/>
                    <a:pt x="155" y="105"/>
                    <a:pt x="155" y="105"/>
                  </a:cubicBezTo>
                  <a:lnTo>
                    <a:pt x="155" y="93"/>
                  </a:lnTo>
                  <a:close/>
                  <a:moveTo>
                    <a:pt x="142" y="67"/>
                  </a:moveTo>
                  <a:cubicBezTo>
                    <a:pt x="158" y="56"/>
                    <a:pt x="158" y="56"/>
                    <a:pt x="158" y="56"/>
                  </a:cubicBezTo>
                  <a:cubicBezTo>
                    <a:pt x="165" y="66"/>
                    <a:pt x="165" y="66"/>
                    <a:pt x="165" y="66"/>
                  </a:cubicBezTo>
                  <a:cubicBezTo>
                    <a:pt x="148" y="77"/>
                    <a:pt x="148" y="77"/>
                    <a:pt x="148" y="77"/>
                  </a:cubicBezTo>
                  <a:lnTo>
                    <a:pt x="142" y="67"/>
                  </a:lnTo>
                  <a:close/>
                  <a:moveTo>
                    <a:pt x="91" y="94"/>
                  </a:moveTo>
                  <a:cubicBezTo>
                    <a:pt x="150" y="46"/>
                    <a:pt x="150" y="46"/>
                    <a:pt x="150" y="46"/>
                  </a:cubicBezTo>
                  <a:cubicBezTo>
                    <a:pt x="101" y="105"/>
                    <a:pt x="101" y="105"/>
                    <a:pt x="101" y="105"/>
                  </a:cubicBezTo>
                  <a:lnTo>
                    <a:pt x="91" y="94"/>
                  </a:lnTo>
                  <a:close/>
                  <a:moveTo>
                    <a:pt x="119" y="47"/>
                  </a:moveTo>
                  <a:cubicBezTo>
                    <a:pt x="130" y="31"/>
                    <a:pt x="130" y="31"/>
                    <a:pt x="130" y="31"/>
                  </a:cubicBezTo>
                  <a:cubicBezTo>
                    <a:pt x="140" y="38"/>
                    <a:pt x="140" y="38"/>
                    <a:pt x="140" y="38"/>
                  </a:cubicBezTo>
                  <a:cubicBezTo>
                    <a:pt x="129" y="54"/>
                    <a:pt x="129" y="54"/>
                    <a:pt x="129" y="54"/>
                  </a:cubicBezTo>
                  <a:lnTo>
                    <a:pt x="119" y="47"/>
                  </a:lnTo>
                  <a:close/>
                  <a:moveTo>
                    <a:pt x="91" y="25"/>
                  </a:moveTo>
                  <a:cubicBezTo>
                    <a:pt x="103" y="25"/>
                    <a:pt x="103" y="25"/>
                    <a:pt x="103" y="25"/>
                  </a:cubicBezTo>
                  <a:cubicBezTo>
                    <a:pt x="103" y="45"/>
                    <a:pt x="103" y="45"/>
                    <a:pt x="103" y="45"/>
                  </a:cubicBezTo>
                  <a:cubicBezTo>
                    <a:pt x="91" y="45"/>
                    <a:pt x="91" y="45"/>
                    <a:pt x="91" y="45"/>
                  </a:cubicBezTo>
                  <a:lnTo>
                    <a:pt x="91" y="25"/>
                  </a:lnTo>
                  <a:close/>
                  <a:moveTo>
                    <a:pt x="102" y="81"/>
                  </a:moveTo>
                  <a:cubicBezTo>
                    <a:pt x="84" y="95"/>
                    <a:pt x="84" y="95"/>
                    <a:pt x="84" y="95"/>
                  </a:cubicBezTo>
                  <a:cubicBezTo>
                    <a:pt x="102" y="112"/>
                    <a:pt x="102" y="112"/>
                    <a:pt x="102" y="112"/>
                  </a:cubicBezTo>
                  <a:cubicBezTo>
                    <a:pt x="116" y="93"/>
                    <a:pt x="116" y="93"/>
                    <a:pt x="116" y="93"/>
                  </a:cubicBezTo>
                  <a:cubicBezTo>
                    <a:pt x="116" y="95"/>
                    <a:pt x="116" y="97"/>
                    <a:pt x="116" y="98"/>
                  </a:cubicBezTo>
                  <a:cubicBezTo>
                    <a:pt x="116" y="108"/>
                    <a:pt x="108" y="117"/>
                    <a:pt x="98" y="117"/>
                  </a:cubicBezTo>
                  <a:cubicBezTo>
                    <a:pt x="88" y="117"/>
                    <a:pt x="80" y="108"/>
                    <a:pt x="80" y="98"/>
                  </a:cubicBezTo>
                  <a:cubicBezTo>
                    <a:pt x="80" y="88"/>
                    <a:pt x="88" y="80"/>
                    <a:pt x="98" y="80"/>
                  </a:cubicBezTo>
                  <a:cubicBezTo>
                    <a:pt x="100" y="80"/>
                    <a:pt x="101" y="80"/>
                    <a:pt x="102" y="81"/>
                  </a:cubicBezTo>
                  <a:close/>
                  <a:moveTo>
                    <a:pt x="55" y="38"/>
                  </a:moveTo>
                  <a:cubicBezTo>
                    <a:pt x="65" y="31"/>
                    <a:pt x="65" y="31"/>
                    <a:pt x="65" y="31"/>
                  </a:cubicBezTo>
                  <a:cubicBezTo>
                    <a:pt x="76" y="47"/>
                    <a:pt x="76" y="47"/>
                    <a:pt x="76" y="47"/>
                  </a:cubicBezTo>
                  <a:cubicBezTo>
                    <a:pt x="66" y="54"/>
                    <a:pt x="66" y="54"/>
                    <a:pt x="66" y="54"/>
                  </a:cubicBezTo>
                  <a:lnTo>
                    <a:pt x="55" y="38"/>
                  </a:lnTo>
                  <a:close/>
                  <a:moveTo>
                    <a:pt x="50" y="77"/>
                  </a:moveTo>
                  <a:cubicBezTo>
                    <a:pt x="34" y="66"/>
                    <a:pt x="34" y="66"/>
                    <a:pt x="34" y="66"/>
                  </a:cubicBezTo>
                  <a:cubicBezTo>
                    <a:pt x="40" y="56"/>
                    <a:pt x="40" y="56"/>
                    <a:pt x="40" y="56"/>
                  </a:cubicBezTo>
                  <a:cubicBezTo>
                    <a:pt x="57" y="67"/>
                    <a:pt x="57" y="67"/>
                    <a:pt x="57" y="67"/>
                  </a:cubicBezTo>
                  <a:lnTo>
                    <a:pt x="50" y="77"/>
                  </a:lnTo>
                  <a:close/>
                  <a:moveTo>
                    <a:pt x="43" y="105"/>
                  </a:moveTo>
                  <a:cubicBezTo>
                    <a:pt x="23" y="105"/>
                    <a:pt x="23" y="105"/>
                    <a:pt x="23" y="105"/>
                  </a:cubicBezTo>
                  <a:cubicBezTo>
                    <a:pt x="23" y="93"/>
                    <a:pt x="23" y="93"/>
                    <a:pt x="23" y="93"/>
                  </a:cubicBezTo>
                  <a:cubicBezTo>
                    <a:pt x="43" y="93"/>
                    <a:pt x="43" y="93"/>
                    <a:pt x="43" y="93"/>
                  </a:cubicBezTo>
                  <a:lnTo>
                    <a:pt x="43" y="105"/>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2" name="Freeform 117"/>
            <p:cNvSpPr>
              <a:spLocks noEditPoints="1"/>
            </p:cNvSpPr>
            <p:nvPr/>
          </p:nvSpPr>
          <p:spPr bwMode="auto">
            <a:xfrm>
              <a:off x="13682" y="2386"/>
              <a:ext cx="262" cy="706"/>
            </a:xfrm>
            <a:custGeom>
              <a:avLst/>
              <a:gdLst>
                <a:gd name="T0" fmla="*/ 0 w 88"/>
                <a:gd name="T1" fmla="*/ 175 h 199"/>
                <a:gd name="T2" fmla="*/ 0 w 88"/>
                <a:gd name="T3" fmla="*/ 27 h 199"/>
                <a:gd name="T4" fmla="*/ 88 w 88"/>
                <a:gd name="T5" fmla="*/ 27 h 199"/>
                <a:gd name="T6" fmla="*/ 88 w 88"/>
                <a:gd name="T7" fmla="*/ 175 h 199"/>
                <a:gd name="T8" fmla="*/ 0 w 88"/>
                <a:gd name="T9" fmla="*/ 175 h 199"/>
                <a:gd name="T10" fmla="*/ 44 w 88"/>
                <a:gd name="T11" fmla="*/ 33 h 199"/>
                <a:gd name="T12" fmla="*/ 24 w 88"/>
                <a:gd name="T13" fmla="*/ 53 h 199"/>
                <a:gd name="T14" fmla="*/ 44 w 88"/>
                <a:gd name="T15" fmla="*/ 73 h 199"/>
                <a:gd name="T16" fmla="*/ 65 w 88"/>
                <a:gd name="T17" fmla="*/ 53 h 199"/>
                <a:gd name="T18" fmla="*/ 44 w 88"/>
                <a:gd name="T19" fmla="*/ 33 h 199"/>
                <a:gd name="T20" fmla="*/ 44 w 88"/>
                <a:gd name="T21" fmla="*/ 81 h 199"/>
                <a:gd name="T22" fmla="*/ 24 w 88"/>
                <a:gd name="T23" fmla="*/ 101 h 199"/>
                <a:gd name="T24" fmla="*/ 44 w 88"/>
                <a:gd name="T25" fmla="*/ 121 h 199"/>
                <a:gd name="T26" fmla="*/ 65 w 88"/>
                <a:gd name="T27" fmla="*/ 101 h 199"/>
                <a:gd name="T28" fmla="*/ 44 w 88"/>
                <a:gd name="T29" fmla="*/ 81 h 199"/>
                <a:gd name="T30" fmla="*/ 44 w 88"/>
                <a:gd name="T31" fmla="*/ 129 h 199"/>
                <a:gd name="T32" fmla="*/ 24 w 88"/>
                <a:gd name="T33" fmla="*/ 149 h 199"/>
                <a:gd name="T34" fmla="*/ 44 w 88"/>
                <a:gd name="T35" fmla="*/ 169 h 199"/>
                <a:gd name="T36" fmla="*/ 65 w 88"/>
                <a:gd name="T37" fmla="*/ 149 h 199"/>
                <a:gd name="T38" fmla="*/ 44 w 88"/>
                <a:gd name="T39" fmla="*/ 129 h 199"/>
                <a:gd name="T40" fmla="*/ 44 w 88"/>
                <a:gd name="T41" fmla="*/ 162 h 199"/>
                <a:gd name="T42" fmla="*/ 31 w 88"/>
                <a:gd name="T43" fmla="*/ 150 h 199"/>
                <a:gd name="T44" fmla="*/ 44 w 88"/>
                <a:gd name="T45" fmla="*/ 137 h 199"/>
                <a:gd name="T46" fmla="*/ 57 w 88"/>
                <a:gd name="T47" fmla="*/ 150 h 199"/>
                <a:gd name="T48" fmla="*/ 44 w 88"/>
                <a:gd name="T49" fmla="*/ 162 h 199"/>
                <a:gd name="T50" fmla="*/ 44 w 88"/>
                <a:gd name="T51" fmla="*/ 114 h 199"/>
                <a:gd name="T52" fmla="*/ 31 w 88"/>
                <a:gd name="T53" fmla="*/ 102 h 199"/>
                <a:gd name="T54" fmla="*/ 44 w 88"/>
                <a:gd name="T55" fmla="*/ 89 h 199"/>
                <a:gd name="T56" fmla="*/ 57 w 88"/>
                <a:gd name="T57" fmla="*/ 102 h 199"/>
                <a:gd name="T58" fmla="*/ 44 w 88"/>
                <a:gd name="T59" fmla="*/ 114 h 199"/>
                <a:gd name="T60" fmla="*/ 44 w 88"/>
                <a:gd name="T61" fmla="*/ 66 h 199"/>
                <a:gd name="T62" fmla="*/ 31 w 88"/>
                <a:gd name="T63" fmla="*/ 54 h 199"/>
                <a:gd name="T64" fmla="*/ 44 w 88"/>
                <a:gd name="T65" fmla="*/ 41 h 199"/>
                <a:gd name="T66" fmla="*/ 57 w 88"/>
                <a:gd name="T67" fmla="*/ 54 h 199"/>
                <a:gd name="T68" fmla="*/ 44 w 88"/>
                <a:gd name="T69" fmla="*/ 66 h 199"/>
                <a:gd name="T70" fmla="*/ 45 w 88"/>
                <a:gd name="T71" fmla="*/ 0 h 199"/>
                <a:gd name="T72" fmla="*/ 78 w 88"/>
                <a:gd name="T73" fmla="*/ 23 h 199"/>
                <a:gd name="T74" fmla="*/ 13 w 88"/>
                <a:gd name="T75" fmla="*/ 23 h 199"/>
                <a:gd name="T76" fmla="*/ 45 w 88"/>
                <a:gd name="T77" fmla="*/ 0 h 199"/>
                <a:gd name="T78" fmla="*/ 68 w 88"/>
                <a:gd name="T79" fmla="*/ 187 h 199"/>
                <a:gd name="T80" fmla="*/ 48 w 88"/>
                <a:gd name="T81" fmla="*/ 187 h 199"/>
                <a:gd name="T82" fmla="*/ 48 w 88"/>
                <a:gd name="T83" fmla="*/ 199 h 199"/>
                <a:gd name="T84" fmla="*/ 40 w 88"/>
                <a:gd name="T85" fmla="*/ 199 h 199"/>
                <a:gd name="T86" fmla="*/ 40 w 88"/>
                <a:gd name="T87" fmla="*/ 187 h 199"/>
                <a:gd name="T88" fmla="*/ 20 w 88"/>
                <a:gd name="T89" fmla="*/ 187 h 199"/>
                <a:gd name="T90" fmla="*/ 20 w 88"/>
                <a:gd name="T91" fmla="*/ 179 h 199"/>
                <a:gd name="T92" fmla="*/ 68 w 88"/>
                <a:gd name="T93" fmla="*/ 179 h 199"/>
                <a:gd name="T94" fmla="*/ 68 w 88"/>
                <a:gd name="T95" fmla="*/ 18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 h="199">
                  <a:moveTo>
                    <a:pt x="0" y="175"/>
                  </a:moveTo>
                  <a:cubicBezTo>
                    <a:pt x="0" y="27"/>
                    <a:pt x="0" y="27"/>
                    <a:pt x="0" y="27"/>
                  </a:cubicBezTo>
                  <a:cubicBezTo>
                    <a:pt x="88" y="27"/>
                    <a:pt x="88" y="27"/>
                    <a:pt x="88" y="27"/>
                  </a:cubicBezTo>
                  <a:cubicBezTo>
                    <a:pt x="88" y="175"/>
                    <a:pt x="88" y="175"/>
                    <a:pt x="88" y="175"/>
                  </a:cubicBezTo>
                  <a:lnTo>
                    <a:pt x="0" y="175"/>
                  </a:lnTo>
                  <a:close/>
                  <a:moveTo>
                    <a:pt x="44" y="33"/>
                  </a:moveTo>
                  <a:cubicBezTo>
                    <a:pt x="33" y="33"/>
                    <a:pt x="24" y="42"/>
                    <a:pt x="24" y="53"/>
                  </a:cubicBezTo>
                  <a:cubicBezTo>
                    <a:pt x="24" y="64"/>
                    <a:pt x="33" y="73"/>
                    <a:pt x="44" y="73"/>
                  </a:cubicBezTo>
                  <a:cubicBezTo>
                    <a:pt x="56" y="73"/>
                    <a:pt x="65" y="64"/>
                    <a:pt x="65" y="53"/>
                  </a:cubicBezTo>
                  <a:cubicBezTo>
                    <a:pt x="65" y="42"/>
                    <a:pt x="56" y="33"/>
                    <a:pt x="44" y="33"/>
                  </a:cubicBezTo>
                  <a:close/>
                  <a:moveTo>
                    <a:pt x="44" y="81"/>
                  </a:moveTo>
                  <a:cubicBezTo>
                    <a:pt x="33" y="81"/>
                    <a:pt x="24" y="90"/>
                    <a:pt x="24" y="101"/>
                  </a:cubicBezTo>
                  <a:cubicBezTo>
                    <a:pt x="24" y="112"/>
                    <a:pt x="33" y="121"/>
                    <a:pt x="44" y="121"/>
                  </a:cubicBezTo>
                  <a:cubicBezTo>
                    <a:pt x="56" y="121"/>
                    <a:pt x="65" y="112"/>
                    <a:pt x="65" y="101"/>
                  </a:cubicBezTo>
                  <a:cubicBezTo>
                    <a:pt x="65" y="90"/>
                    <a:pt x="56" y="81"/>
                    <a:pt x="44" y="81"/>
                  </a:cubicBezTo>
                  <a:close/>
                  <a:moveTo>
                    <a:pt x="44" y="129"/>
                  </a:moveTo>
                  <a:cubicBezTo>
                    <a:pt x="33" y="129"/>
                    <a:pt x="24" y="138"/>
                    <a:pt x="24" y="149"/>
                  </a:cubicBezTo>
                  <a:cubicBezTo>
                    <a:pt x="24" y="160"/>
                    <a:pt x="33" y="169"/>
                    <a:pt x="44" y="169"/>
                  </a:cubicBezTo>
                  <a:cubicBezTo>
                    <a:pt x="56" y="169"/>
                    <a:pt x="65" y="160"/>
                    <a:pt x="65" y="149"/>
                  </a:cubicBezTo>
                  <a:cubicBezTo>
                    <a:pt x="65" y="138"/>
                    <a:pt x="56" y="129"/>
                    <a:pt x="44" y="129"/>
                  </a:cubicBezTo>
                  <a:close/>
                  <a:moveTo>
                    <a:pt x="44" y="162"/>
                  </a:moveTo>
                  <a:cubicBezTo>
                    <a:pt x="37" y="162"/>
                    <a:pt x="31" y="157"/>
                    <a:pt x="31" y="150"/>
                  </a:cubicBezTo>
                  <a:cubicBezTo>
                    <a:pt x="31" y="143"/>
                    <a:pt x="37" y="137"/>
                    <a:pt x="44" y="137"/>
                  </a:cubicBezTo>
                  <a:cubicBezTo>
                    <a:pt x="51" y="137"/>
                    <a:pt x="57" y="143"/>
                    <a:pt x="57" y="150"/>
                  </a:cubicBezTo>
                  <a:cubicBezTo>
                    <a:pt x="57" y="157"/>
                    <a:pt x="51" y="162"/>
                    <a:pt x="44" y="162"/>
                  </a:cubicBezTo>
                  <a:close/>
                  <a:moveTo>
                    <a:pt x="44" y="114"/>
                  </a:moveTo>
                  <a:cubicBezTo>
                    <a:pt x="37" y="114"/>
                    <a:pt x="31" y="109"/>
                    <a:pt x="31" y="102"/>
                  </a:cubicBezTo>
                  <a:cubicBezTo>
                    <a:pt x="31" y="95"/>
                    <a:pt x="37" y="89"/>
                    <a:pt x="44" y="89"/>
                  </a:cubicBezTo>
                  <a:cubicBezTo>
                    <a:pt x="51" y="89"/>
                    <a:pt x="57" y="95"/>
                    <a:pt x="57" y="102"/>
                  </a:cubicBezTo>
                  <a:cubicBezTo>
                    <a:pt x="57" y="109"/>
                    <a:pt x="51" y="114"/>
                    <a:pt x="44" y="114"/>
                  </a:cubicBezTo>
                  <a:close/>
                  <a:moveTo>
                    <a:pt x="44" y="66"/>
                  </a:moveTo>
                  <a:cubicBezTo>
                    <a:pt x="37" y="66"/>
                    <a:pt x="31" y="61"/>
                    <a:pt x="31" y="54"/>
                  </a:cubicBezTo>
                  <a:cubicBezTo>
                    <a:pt x="31" y="47"/>
                    <a:pt x="37" y="41"/>
                    <a:pt x="44" y="41"/>
                  </a:cubicBezTo>
                  <a:cubicBezTo>
                    <a:pt x="51" y="41"/>
                    <a:pt x="57" y="47"/>
                    <a:pt x="57" y="54"/>
                  </a:cubicBezTo>
                  <a:cubicBezTo>
                    <a:pt x="57" y="61"/>
                    <a:pt x="51" y="66"/>
                    <a:pt x="44" y="66"/>
                  </a:cubicBezTo>
                  <a:close/>
                  <a:moveTo>
                    <a:pt x="45" y="0"/>
                  </a:moveTo>
                  <a:cubicBezTo>
                    <a:pt x="61" y="0"/>
                    <a:pt x="73" y="9"/>
                    <a:pt x="78" y="23"/>
                  </a:cubicBezTo>
                  <a:cubicBezTo>
                    <a:pt x="13" y="23"/>
                    <a:pt x="13" y="23"/>
                    <a:pt x="13" y="23"/>
                  </a:cubicBezTo>
                  <a:cubicBezTo>
                    <a:pt x="18" y="9"/>
                    <a:pt x="30" y="0"/>
                    <a:pt x="45" y="0"/>
                  </a:cubicBezTo>
                  <a:close/>
                  <a:moveTo>
                    <a:pt x="68" y="187"/>
                  </a:moveTo>
                  <a:cubicBezTo>
                    <a:pt x="48" y="187"/>
                    <a:pt x="48" y="187"/>
                    <a:pt x="48" y="187"/>
                  </a:cubicBezTo>
                  <a:cubicBezTo>
                    <a:pt x="48" y="199"/>
                    <a:pt x="48" y="199"/>
                    <a:pt x="48" y="199"/>
                  </a:cubicBezTo>
                  <a:cubicBezTo>
                    <a:pt x="40" y="199"/>
                    <a:pt x="40" y="199"/>
                    <a:pt x="40" y="199"/>
                  </a:cubicBezTo>
                  <a:cubicBezTo>
                    <a:pt x="40" y="187"/>
                    <a:pt x="40" y="187"/>
                    <a:pt x="40" y="187"/>
                  </a:cubicBezTo>
                  <a:cubicBezTo>
                    <a:pt x="20" y="187"/>
                    <a:pt x="20" y="187"/>
                    <a:pt x="20" y="187"/>
                  </a:cubicBezTo>
                  <a:cubicBezTo>
                    <a:pt x="20" y="179"/>
                    <a:pt x="20" y="179"/>
                    <a:pt x="20" y="179"/>
                  </a:cubicBezTo>
                  <a:cubicBezTo>
                    <a:pt x="68" y="179"/>
                    <a:pt x="68" y="179"/>
                    <a:pt x="68" y="179"/>
                  </a:cubicBezTo>
                  <a:lnTo>
                    <a:pt x="68" y="187"/>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3" name="Freeform 142"/>
            <p:cNvSpPr>
              <a:spLocks noEditPoints="1"/>
            </p:cNvSpPr>
            <p:nvPr/>
          </p:nvSpPr>
          <p:spPr bwMode="auto">
            <a:xfrm>
              <a:off x="1535" y="2388"/>
              <a:ext cx="427" cy="711"/>
            </a:xfrm>
            <a:custGeom>
              <a:avLst/>
              <a:gdLst>
                <a:gd name="T0" fmla="*/ 140 w 144"/>
                <a:gd name="T1" fmla="*/ 184 h 200"/>
                <a:gd name="T2" fmla="*/ 144 w 144"/>
                <a:gd name="T3" fmla="*/ 188 h 200"/>
                <a:gd name="T4" fmla="*/ 144 w 144"/>
                <a:gd name="T5" fmla="*/ 200 h 200"/>
                <a:gd name="T6" fmla="*/ 0 w 144"/>
                <a:gd name="T7" fmla="*/ 200 h 200"/>
                <a:gd name="T8" fmla="*/ 0 w 144"/>
                <a:gd name="T9" fmla="*/ 188 h 200"/>
                <a:gd name="T10" fmla="*/ 4 w 144"/>
                <a:gd name="T11" fmla="*/ 184 h 200"/>
                <a:gd name="T12" fmla="*/ 16 w 144"/>
                <a:gd name="T13" fmla="*/ 184 h 200"/>
                <a:gd name="T14" fmla="*/ 49 w 144"/>
                <a:gd name="T15" fmla="*/ 100 h 200"/>
                <a:gd name="T16" fmla="*/ 16 w 144"/>
                <a:gd name="T17" fmla="*/ 16 h 200"/>
                <a:gd name="T18" fmla="*/ 4 w 144"/>
                <a:gd name="T19" fmla="*/ 16 h 200"/>
                <a:gd name="T20" fmla="*/ 0 w 144"/>
                <a:gd name="T21" fmla="*/ 12 h 200"/>
                <a:gd name="T22" fmla="*/ 0 w 144"/>
                <a:gd name="T23" fmla="*/ 0 h 200"/>
                <a:gd name="T24" fmla="*/ 144 w 144"/>
                <a:gd name="T25" fmla="*/ 0 h 200"/>
                <a:gd name="T26" fmla="*/ 144 w 144"/>
                <a:gd name="T27" fmla="*/ 12 h 200"/>
                <a:gd name="T28" fmla="*/ 140 w 144"/>
                <a:gd name="T29" fmla="*/ 16 h 200"/>
                <a:gd name="T30" fmla="*/ 126 w 144"/>
                <a:gd name="T31" fmla="*/ 16 h 200"/>
                <a:gd name="T32" fmla="*/ 93 w 144"/>
                <a:gd name="T33" fmla="*/ 100 h 200"/>
                <a:gd name="T34" fmla="*/ 126 w 144"/>
                <a:gd name="T35" fmla="*/ 184 h 200"/>
                <a:gd name="T36" fmla="*/ 140 w 144"/>
                <a:gd name="T37" fmla="*/ 184 h 200"/>
                <a:gd name="T38" fmla="*/ 83 w 144"/>
                <a:gd name="T39" fmla="*/ 100 h 200"/>
                <a:gd name="T40" fmla="*/ 116 w 144"/>
                <a:gd name="T41" fmla="*/ 16 h 200"/>
                <a:gd name="T42" fmla="*/ 26 w 144"/>
                <a:gd name="T43" fmla="*/ 16 h 200"/>
                <a:gd name="T44" fmla="*/ 60 w 144"/>
                <a:gd name="T45" fmla="*/ 100 h 200"/>
                <a:gd name="T46" fmla="*/ 27 w 144"/>
                <a:gd name="T47" fmla="*/ 184 h 200"/>
                <a:gd name="T48" fmla="*/ 32 w 144"/>
                <a:gd name="T49" fmla="*/ 184 h 200"/>
                <a:gd name="T50" fmla="*/ 46 w 144"/>
                <a:gd name="T51" fmla="*/ 171 h 200"/>
                <a:gd name="T52" fmla="*/ 55 w 144"/>
                <a:gd name="T53" fmla="*/ 166 h 200"/>
                <a:gd name="T54" fmla="*/ 67 w 144"/>
                <a:gd name="T55" fmla="*/ 160 h 200"/>
                <a:gd name="T56" fmla="*/ 71 w 144"/>
                <a:gd name="T57" fmla="*/ 152 h 200"/>
                <a:gd name="T58" fmla="*/ 75 w 144"/>
                <a:gd name="T59" fmla="*/ 160 h 200"/>
                <a:gd name="T60" fmla="*/ 86 w 144"/>
                <a:gd name="T61" fmla="*/ 166 h 200"/>
                <a:gd name="T62" fmla="*/ 96 w 144"/>
                <a:gd name="T63" fmla="*/ 171 h 200"/>
                <a:gd name="T64" fmla="*/ 109 w 144"/>
                <a:gd name="T65" fmla="*/ 184 h 200"/>
                <a:gd name="T66" fmla="*/ 116 w 144"/>
                <a:gd name="T67" fmla="*/ 184 h 200"/>
                <a:gd name="T68" fmla="*/ 83 w 144"/>
                <a:gd name="T69" fmla="*/ 100 h 200"/>
                <a:gd name="T70" fmla="*/ 75 w 144"/>
                <a:gd name="T71" fmla="*/ 89 h 200"/>
                <a:gd name="T72" fmla="*/ 73 w 144"/>
                <a:gd name="T73" fmla="*/ 99 h 200"/>
                <a:gd name="T74" fmla="*/ 72 w 144"/>
                <a:gd name="T75" fmla="*/ 106 h 200"/>
                <a:gd name="T76" fmla="*/ 71 w 144"/>
                <a:gd name="T77" fmla="*/ 99 h 200"/>
                <a:gd name="T78" fmla="*/ 68 w 144"/>
                <a:gd name="T79" fmla="*/ 89 h 200"/>
                <a:gd name="T80" fmla="*/ 61 w 144"/>
                <a:gd name="T81" fmla="*/ 79 h 200"/>
                <a:gd name="T82" fmla="*/ 52 w 144"/>
                <a:gd name="T83" fmla="*/ 69 h 200"/>
                <a:gd name="T84" fmla="*/ 39 w 144"/>
                <a:gd name="T85" fmla="*/ 55 h 200"/>
                <a:gd name="T86" fmla="*/ 72 w 144"/>
                <a:gd name="T87" fmla="*/ 65 h 200"/>
                <a:gd name="T88" fmla="*/ 104 w 144"/>
                <a:gd name="T89" fmla="*/ 55 h 200"/>
                <a:gd name="T90" fmla="*/ 92 w 144"/>
                <a:gd name="T91" fmla="*/ 69 h 200"/>
                <a:gd name="T92" fmla="*/ 83 w 144"/>
                <a:gd name="T93" fmla="*/ 79 h 200"/>
                <a:gd name="T94" fmla="*/ 75 w 144"/>
                <a:gd name="T95" fmla="*/ 8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200">
                  <a:moveTo>
                    <a:pt x="140" y="184"/>
                  </a:moveTo>
                  <a:cubicBezTo>
                    <a:pt x="142" y="184"/>
                    <a:pt x="144" y="186"/>
                    <a:pt x="144" y="188"/>
                  </a:cubicBezTo>
                  <a:cubicBezTo>
                    <a:pt x="144" y="190"/>
                    <a:pt x="144" y="200"/>
                    <a:pt x="144" y="200"/>
                  </a:cubicBezTo>
                  <a:cubicBezTo>
                    <a:pt x="0" y="200"/>
                    <a:pt x="0" y="200"/>
                    <a:pt x="0" y="200"/>
                  </a:cubicBezTo>
                  <a:cubicBezTo>
                    <a:pt x="0" y="200"/>
                    <a:pt x="0" y="190"/>
                    <a:pt x="0" y="188"/>
                  </a:cubicBezTo>
                  <a:cubicBezTo>
                    <a:pt x="0" y="186"/>
                    <a:pt x="2" y="184"/>
                    <a:pt x="4" y="184"/>
                  </a:cubicBezTo>
                  <a:cubicBezTo>
                    <a:pt x="16" y="184"/>
                    <a:pt x="16" y="184"/>
                    <a:pt x="16" y="184"/>
                  </a:cubicBezTo>
                  <a:cubicBezTo>
                    <a:pt x="17" y="135"/>
                    <a:pt x="49" y="120"/>
                    <a:pt x="49" y="100"/>
                  </a:cubicBezTo>
                  <a:cubicBezTo>
                    <a:pt x="49" y="80"/>
                    <a:pt x="16" y="79"/>
                    <a:pt x="16" y="16"/>
                  </a:cubicBezTo>
                  <a:cubicBezTo>
                    <a:pt x="4" y="16"/>
                    <a:pt x="4" y="16"/>
                    <a:pt x="4" y="16"/>
                  </a:cubicBezTo>
                  <a:cubicBezTo>
                    <a:pt x="2" y="16"/>
                    <a:pt x="0" y="14"/>
                    <a:pt x="0" y="12"/>
                  </a:cubicBezTo>
                  <a:cubicBezTo>
                    <a:pt x="0" y="10"/>
                    <a:pt x="0" y="0"/>
                    <a:pt x="0" y="0"/>
                  </a:cubicBezTo>
                  <a:cubicBezTo>
                    <a:pt x="144" y="0"/>
                    <a:pt x="144" y="0"/>
                    <a:pt x="144" y="0"/>
                  </a:cubicBezTo>
                  <a:cubicBezTo>
                    <a:pt x="144" y="0"/>
                    <a:pt x="144" y="10"/>
                    <a:pt x="144" y="12"/>
                  </a:cubicBezTo>
                  <a:cubicBezTo>
                    <a:pt x="144" y="14"/>
                    <a:pt x="142" y="16"/>
                    <a:pt x="140" y="16"/>
                  </a:cubicBezTo>
                  <a:cubicBezTo>
                    <a:pt x="126" y="16"/>
                    <a:pt x="126" y="16"/>
                    <a:pt x="126" y="16"/>
                  </a:cubicBezTo>
                  <a:cubicBezTo>
                    <a:pt x="126" y="79"/>
                    <a:pt x="93" y="80"/>
                    <a:pt x="93" y="100"/>
                  </a:cubicBezTo>
                  <a:cubicBezTo>
                    <a:pt x="93" y="120"/>
                    <a:pt x="125" y="135"/>
                    <a:pt x="126" y="184"/>
                  </a:cubicBezTo>
                  <a:lnTo>
                    <a:pt x="140" y="184"/>
                  </a:lnTo>
                  <a:close/>
                  <a:moveTo>
                    <a:pt x="83" y="100"/>
                  </a:moveTo>
                  <a:cubicBezTo>
                    <a:pt x="83" y="80"/>
                    <a:pt x="115" y="79"/>
                    <a:pt x="116" y="16"/>
                  </a:cubicBezTo>
                  <a:cubicBezTo>
                    <a:pt x="26" y="16"/>
                    <a:pt x="26" y="16"/>
                    <a:pt x="26" y="16"/>
                  </a:cubicBezTo>
                  <a:cubicBezTo>
                    <a:pt x="27" y="79"/>
                    <a:pt x="60" y="80"/>
                    <a:pt x="60" y="100"/>
                  </a:cubicBezTo>
                  <a:cubicBezTo>
                    <a:pt x="60" y="119"/>
                    <a:pt x="27" y="134"/>
                    <a:pt x="27" y="184"/>
                  </a:cubicBezTo>
                  <a:cubicBezTo>
                    <a:pt x="32" y="184"/>
                    <a:pt x="32" y="184"/>
                    <a:pt x="32" y="184"/>
                  </a:cubicBezTo>
                  <a:cubicBezTo>
                    <a:pt x="34" y="180"/>
                    <a:pt x="38" y="175"/>
                    <a:pt x="46" y="171"/>
                  </a:cubicBezTo>
                  <a:cubicBezTo>
                    <a:pt x="55" y="166"/>
                    <a:pt x="55" y="166"/>
                    <a:pt x="55" y="166"/>
                  </a:cubicBezTo>
                  <a:cubicBezTo>
                    <a:pt x="62" y="163"/>
                    <a:pt x="65" y="161"/>
                    <a:pt x="67" y="160"/>
                  </a:cubicBezTo>
                  <a:cubicBezTo>
                    <a:pt x="68" y="159"/>
                    <a:pt x="69" y="156"/>
                    <a:pt x="71" y="152"/>
                  </a:cubicBezTo>
                  <a:cubicBezTo>
                    <a:pt x="72" y="156"/>
                    <a:pt x="74" y="159"/>
                    <a:pt x="75" y="160"/>
                  </a:cubicBezTo>
                  <a:cubicBezTo>
                    <a:pt x="76" y="161"/>
                    <a:pt x="80" y="163"/>
                    <a:pt x="86" y="166"/>
                  </a:cubicBezTo>
                  <a:cubicBezTo>
                    <a:pt x="96" y="171"/>
                    <a:pt x="96" y="171"/>
                    <a:pt x="96" y="171"/>
                  </a:cubicBezTo>
                  <a:cubicBezTo>
                    <a:pt x="103" y="175"/>
                    <a:pt x="108" y="180"/>
                    <a:pt x="109" y="184"/>
                  </a:cubicBezTo>
                  <a:cubicBezTo>
                    <a:pt x="116" y="184"/>
                    <a:pt x="116" y="184"/>
                    <a:pt x="116" y="184"/>
                  </a:cubicBezTo>
                  <a:cubicBezTo>
                    <a:pt x="115" y="134"/>
                    <a:pt x="83" y="119"/>
                    <a:pt x="83" y="100"/>
                  </a:cubicBezTo>
                  <a:close/>
                  <a:moveTo>
                    <a:pt x="75" y="89"/>
                  </a:moveTo>
                  <a:cubicBezTo>
                    <a:pt x="74" y="91"/>
                    <a:pt x="73" y="94"/>
                    <a:pt x="73" y="99"/>
                  </a:cubicBezTo>
                  <a:cubicBezTo>
                    <a:pt x="73" y="100"/>
                    <a:pt x="72" y="103"/>
                    <a:pt x="72" y="106"/>
                  </a:cubicBezTo>
                  <a:cubicBezTo>
                    <a:pt x="71" y="103"/>
                    <a:pt x="71" y="100"/>
                    <a:pt x="71" y="99"/>
                  </a:cubicBezTo>
                  <a:cubicBezTo>
                    <a:pt x="70" y="94"/>
                    <a:pt x="69" y="91"/>
                    <a:pt x="68" y="89"/>
                  </a:cubicBezTo>
                  <a:cubicBezTo>
                    <a:pt x="68" y="87"/>
                    <a:pt x="65" y="84"/>
                    <a:pt x="61" y="79"/>
                  </a:cubicBezTo>
                  <a:cubicBezTo>
                    <a:pt x="52" y="69"/>
                    <a:pt x="52" y="69"/>
                    <a:pt x="52" y="69"/>
                  </a:cubicBezTo>
                  <a:cubicBezTo>
                    <a:pt x="45" y="63"/>
                    <a:pt x="41" y="58"/>
                    <a:pt x="39" y="55"/>
                  </a:cubicBezTo>
                  <a:cubicBezTo>
                    <a:pt x="50" y="62"/>
                    <a:pt x="61" y="65"/>
                    <a:pt x="72" y="65"/>
                  </a:cubicBezTo>
                  <a:cubicBezTo>
                    <a:pt x="82" y="65"/>
                    <a:pt x="93" y="62"/>
                    <a:pt x="104" y="55"/>
                  </a:cubicBezTo>
                  <a:cubicBezTo>
                    <a:pt x="102" y="58"/>
                    <a:pt x="98" y="63"/>
                    <a:pt x="92" y="69"/>
                  </a:cubicBezTo>
                  <a:cubicBezTo>
                    <a:pt x="83" y="79"/>
                    <a:pt x="83" y="79"/>
                    <a:pt x="83" y="79"/>
                  </a:cubicBezTo>
                  <a:cubicBezTo>
                    <a:pt x="78" y="84"/>
                    <a:pt x="76" y="87"/>
                    <a:pt x="75" y="89"/>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4" name="Freeform 143"/>
            <p:cNvSpPr>
              <a:spLocks noEditPoints="1"/>
            </p:cNvSpPr>
            <p:nvPr/>
          </p:nvSpPr>
          <p:spPr bwMode="auto">
            <a:xfrm>
              <a:off x="2648" y="2398"/>
              <a:ext cx="587" cy="635"/>
            </a:xfrm>
            <a:custGeom>
              <a:avLst/>
              <a:gdLst>
                <a:gd name="T0" fmla="*/ 180 w 198"/>
                <a:gd name="T1" fmla="*/ 73 h 179"/>
                <a:gd name="T2" fmla="*/ 18 w 198"/>
                <a:gd name="T3" fmla="*/ 73 h 179"/>
                <a:gd name="T4" fmla="*/ 0 w 198"/>
                <a:gd name="T5" fmla="*/ 55 h 179"/>
                <a:gd name="T6" fmla="*/ 198 w 198"/>
                <a:gd name="T7" fmla="*/ 55 h 179"/>
                <a:gd name="T8" fmla="*/ 180 w 198"/>
                <a:gd name="T9" fmla="*/ 73 h 179"/>
                <a:gd name="T10" fmla="*/ 171 w 198"/>
                <a:gd name="T11" fmla="*/ 82 h 179"/>
                <a:gd name="T12" fmla="*/ 153 w 198"/>
                <a:gd name="T13" fmla="*/ 100 h 179"/>
                <a:gd name="T14" fmla="*/ 45 w 198"/>
                <a:gd name="T15" fmla="*/ 100 h 179"/>
                <a:gd name="T16" fmla="*/ 27 w 198"/>
                <a:gd name="T17" fmla="*/ 82 h 179"/>
                <a:gd name="T18" fmla="*/ 171 w 198"/>
                <a:gd name="T19" fmla="*/ 82 h 179"/>
                <a:gd name="T20" fmla="*/ 144 w 198"/>
                <a:gd name="T21" fmla="*/ 109 h 179"/>
                <a:gd name="T22" fmla="*/ 126 w 198"/>
                <a:gd name="T23" fmla="*/ 127 h 179"/>
                <a:gd name="T24" fmla="*/ 72 w 198"/>
                <a:gd name="T25" fmla="*/ 127 h 179"/>
                <a:gd name="T26" fmla="*/ 54 w 198"/>
                <a:gd name="T27" fmla="*/ 109 h 179"/>
                <a:gd name="T28" fmla="*/ 144 w 198"/>
                <a:gd name="T29" fmla="*/ 109 h 179"/>
                <a:gd name="T30" fmla="*/ 99 w 198"/>
                <a:gd name="T31" fmla="*/ 129 h 179"/>
                <a:gd name="T32" fmla="*/ 124 w 198"/>
                <a:gd name="T33" fmla="*/ 154 h 179"/>
                <a:gd name="T34" fmla="*/ 99 w 198"/>
                <a:gd name="T35" fmla="*/ 179 h 179"/>
                <a:gd name="T36" fmla="*/ 73 w 198"/>
                <a:gd name="T37" fmla="*/ 154 h 179"/>
                <a:gd name="T38" fmla="*/ 99 w 198"/>
                <a:gd name="T39" fmla="*/ 1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8" h="179">
                  <a:moveTo>
                    <a:pt x="180" y="73"/>
                  </a:moveTo>
                  <a:cubicBezTo>
                    <a:pt x="135" y="28"/>
                    <a:pt x="63" y="28"/>
                    <a:pt x="18" y="73"/>
                  </a:cubicBezTo>
                  <a:cubicBezTo>
                    <a:pt x="0" y="55"/>
                    <a:pt x="0" y="55"/>
                    <a:pt x="0" y="55"/>
                  </a:cubicBezTo>
                  <a:cubicBezTo>
                    <a:pt x="55" y="0"/>
                    <a:pt x="143" y="0"/>
                    <a:pt x="198" y="55"/>
                  </a:cubicBezTo>
                  <a:lnTo>
                    <a:pt x="180" y="73"/>
                  </a:lnTo>
                  <a:close/>
                  <a:moveTo>
                    <a:pt x="171" y="82"/>
                  </a:moveTo>
                  <a:cubicBezTo>
                    <a:pt x="153" y="100"/>
                    <a:pt x="153" y="100"/>
                    <a:pt x="153" y="100"/>
                  </a:cubicBezTo>
                  <a:cubicBezTo>
                    <a:pt x="123" y="70"/>
                    <a:pt x="75" y="70"/>
                    <a:pt x="45" y="100"/>
                  </a:cubicBezTo>
                  <a:cubicBezTo>
                    <a:pt x="27" y="82"/>
                    <a:pt x="27" y="82"/>
                    <a:pt x="27" y="82"/>
                  </a:cubicBezTo>
                  <a:cubicBezTo>
                    <a:pt x="67" y="42"/>
                    <a:pt x="131" y="42"/>
                    <a:pt x="171" y="82"/>
                  </a:cubicBezTo>
                  <a:close/>
                  <a:moveTo>
                    <a:pt x="144" y="109"/>
                  </a:moveTo>
                  <a:cubicBezTo>
                    <a:pt x="126" y="127"/>
                    <a:pt x="126" y="127"/>
                    <a:pt x="126" y="127"/>
                  </a:cubicBezTo>
                  <a:cubicBezTo>
                    <a:pt x="111" y="112"/>
                    <a:pt x="87" y="112"/>
                    <a:pt x="72" y="127"/>
                  </a:cubicBezTo>
                  <a:cubicBezTo>
                    <a:pt x="54" y="109"/>
                    <a:pt x="54" y="109"/>
                    <a:pt x="54" y="109"/>
                  </a:cubicBezTo>
                  <a:cubicBezTo>
                    <a:pt x="79" y="84"/>
                    <a:pt x="119" y="84"/>
                    <a:pt x="144" y="109"/>
                  </a:cubicBezTo>
                  <a:close/>
                  <a:moveTo>
                    <a:pt x="99" y="129"/>
                  </a:moveTo>
                  <a:cubicBezTo>
                    <a:pt x="113" y="129"/>
                    <a:pt x="124" y="140"/>
                    <a:pt x="124" y="154"/>
                  </a:cubicBezTo>
                  <a:cubicBezTo>
                    <a:pt x="124" y="168"/>
                    <a:pt x="113" y="179"/>
                    <a:pt x="99" y="179"/>
                  </a:cubicBezTo>
                  <a:cubicBezTo>
                    <a:pt x="85" y="179"/>
                    <a:pt x="73" y="168"/>
                    <a:pt x="73" y="154"/>
                  </a:cubicBezTo>
                  <a:cubicBezTo>
                    <a:pt x="73" y="140"/>
                    <a:pt x="85" y="129"/>
                    <a:pt x="99" y="129"/>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5" name="Freeform 144"/>
            <p:cNvSpPr>
              <a:spLocks noEditPoints="1"/>
            </p:cNvSpPr>
            <p:nvPr/>
          </p:nvSpPr>
          <p:spPr bwMode="auto">
            <a:xfrm>
              <a:off x="3845" y="2386"/>
              <a:ext cx="591" cy="706"/>
            </a:xfrm>
            <a:custGeom>
              <a:avLst/>
              <a:gdLst>
                <a:gd name="T0" fmla="*/ 200 w 200"/>
                <a:gd name="T1" fmla="*/ 99 h 199"/>
                <a:gd name="T2" fmla="*/ 100 w 200"/>
                <a:gd name="T3" fmla="*/ 0 h 199"/>
                <a:gd name="T4" fmla="*/ 0 w 200"/>
                <a:gd name="T5" fmla="*/ 99 h 199"/>
                <a:gd name="T6" fmla="*/ 100 w 200"/>
                <a:gd name="T7" fmla="*/ 199 h 199"/>
                <a:gd name="T8" fmla="*/ 112 w 200"/>
                <a:gd name="T9" fmla="*/ 199 h 199"/>
                <a:gd name="T10" fmla="*/ 125 w 200"/>
                <a:gd name="T11" fmla="*/ 187 h 199"/>
                <a:gd name="T12" fmla="*/ 112 w 200"/>
                <a:gd name="T13" fmla="*/ 174 h 199"/>
                <a:gd name="T14" fmla="*/ 100 w 200"/>
                <a:gd name="T15" fmla="*/ 174 h 199"/>
                <a:gd name="T16" fmla="*/ 25 w 200"/>
                <a:gd name="T17" fmla="*/ 99 h 199"/>
                <a:gd name="T18" fmla="*/ 100 w 200"/>
                <a:gd name="T19" fmla="*/ 25 h 199"/>
                <a:gd name="T20" fmla="*/ 176 w 200"/>
                <a:gd name="T21" fmla="*/ 99 h 199"/>
                <a:gd name="T22" fmla="*/ 176 w 200"/>
                <a:gd name="T23" fmla="*/ 137 h 199"/>
                <a:gd name="T24" fmla="*/ 162 w 200"/>
                <a:gd name="T25" fmla="*/ 149 h 199"/>
                <a:gd name="T26" fmla="*/ 148 w 200"/>
                <a:gd name="T27" fmla="*/ 137 h 199"/>
                <a:gd name="T28" fmla="*/ 148 w 200"/>
                <a:gd name="T29" fmla="*/ 99 h 199"/>
                <a:gd name="T30" fmla="*/ 100 w 200"/>
                <a:gd name="T31" fmla="*/ 49 h 199"/>
                <a:gd name="T32" fmla="*/ 50 w 200"/>
                <a:gd name="T33" fmla="*/ 99 h 199"/>
                <a:gd name="T34" fmla="*/ 100 w 200"/>
                <a:gd name="T35" fmla="*/ 149 h 199"/>
                <a:gd name="T36" fmla="*/ 125 w 200"/>
                <a:gd name="T37" fmla="*/ 142 h 199"/>
                <a:gd name="T38" fmla="*/ 162 w 200"/>
                <a:gd name="T39" fmla="*/ 174 h 199"/>
                <a:gd name="T40" fmla="*/ 200 w 200"/>
                <a:gd name="T41" fmla="*/ 137 h 199"/>
                <a:gd name="T42" fmla="*/ 200 w 200"/>
                <a:gd name="T43" fmla="*/ 99 h 199"/>
                <a:gd name="T44" fmla="*/ 100 w 200"/>
                <a:gd name="T45" fmla="*/ 124 h 199"/>
                <a:gd name="T46" fmla="*/ 75 w 200"/>
                <a:gd name="T47" fmla="*/ 99 h 199"/>
                <a:gd name="T48" fmla="*/ 100 w 200"/>
                <a:gd name="T49" fmla="*/ 74 h 199"/>
                <a:gd name="T50" fmla="*/ 125 w 200"/>
                <a:gd name="T51" fmla="*/ 99 h 199"/>
                <a:gd name="T52" fmla="*/ 100 w 200"/>
                <a:gd name="T53" fmla="*/ 12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9">
                  <a:moveTo>
                    <a:pt x="200" y="99"/>
                  </a:moveTo>
                  <a:cubicBezTo>
                    <a:pt x="200" y="44"/>
                    <a:pt x="155" y="0"/>
                    <a:pt x="100" y="0"/>
                  </a:cubicBezTo>
                  <a:cubicBezTo>
                    <a:pt x="45" y="0"/>
                    <a:pt x="0" y="44"/>
                    <a:pt x="0" y="99"/>
                  </a:cubicBezTo>
                  <a:cubicBezTo>
                    <a:pt x="0" y="154"/>
                    <a:pt x="45" y="199"/>
                    <a:pt x="100" y="199"/>
                  </a:cubicBezTo>
                  <a:cubicBezTo>
                    <a:pt x="112" y="199"/>
                    <a:pt x="112" y="199"/>
                    <a:pt x="112" y="199"/>
                  </a:cubicBezTo>
                  <a:cubicBezTo>
                    <a:pt x="119" y="199"/>
                    <a:pt x="125" y="193"/>
                    <a:pt x="125" y="187"/>
                  </a:cubicBezTo>
                  <a:cubicBezTo>
                    <a:pt x="125" y="180"/>
                    <a:pt x="119" y="174"/>
                    <a:pt x="112" y="174"/>
                  </a:cubicBezTo>
                  <a:cubicBezTo>
                    <a:pt x="100" y="174"/>
                    <a:pt x="100" y="174"/>
                    <a:pt x="100" y="174"/>
                  </a:cubicBezTo>
                  <a:cubicBezTo>
                    <a:pt x="59" y="174"/>
                    <a:pt x="25" y="141"/>
                    <a:pt x="25" y="99"/>
                  </a:cubicBezTo>
                  <a:cubicBezTo>
                    <a:pt x="25" y="58"/>
                    <a:pt x="59" y="25"/>
                    <a:pt x="100" y="25"/>
                  </a:cubicBezTo>
                  <a:cubicBezTo>
                    <a:pt x="141" y="25"/>
                    <a:pt x="176" y="58"/>
                    <a:pt x="176" y="99"/>
                  </a:cubicBezTo>
                  <a:cubicBezTo>
                    <a:pt x="176" y="137"/>
                    <a:pt x="176" y="137"/>
                    <a:pt x="176" y="137"/>
                  </a:cubicBezTo>
                  <a:cubicBezTo>
                    <a:pt x="176" y="144"/>
                    <a:pt x="169" y="149"/>
                    <a:pt x="162" y="149"/>
                  </a:cubicBezTo>
                  <a:cubicBezTo>
                    <a:pt x="155" y="149"/>
                    <a:pt x="148" y="144"/>
                    <a:pt x="148" y="137"/>
                  </a:cubicBezTo>
                  <a:cubicBezTo>
                    <a:pt x="148" y="99"/>
                    <a:pt x="148" y="99"/>
                    <a:pt x="148" y="99"/>
                  </a:cubicBezTo>
                  <a:cubicBezTo>
                    <a:pt x="148" y="72"/>
                    <a:pt x="127" y="49"/>
                    <a:pt x="100" y="49"/>
                  </a:cubicBezTo>
                  <a:cubicBezTo>
                    <a:pt x="72" y="49"/>
                    <a:pt x="50" y="72"/>
                    <a:pt x="50" y="99"/>
                  </a:cubicBezTo>
                  <a:cubicBezTo>
                    <a:pt x="50" y="127"/>
                    <a:pt x="72" y="149"/>
                    <a:pt x="100" y="149"/>
                  </a:cubicBezTo>
                  <a:cubicBezTo>
                    <a:pt x="109" y="149"/>
                    <a:pt x="118" y="146"/>
                    <a:pt x="125" y="142"/>
                  </a:cubicBezTo>
                  <a:cubicBezTo>
                    <a:pt x="128" y="160"/>
                    <a:pt x="143" y="174"/>
                    <a:pt x="162" y="174"/>
                  </a:cubicBezTo>
                  <a:cubicBezTo>
                    <a:pt x="183" y="174"/>
                    <a:pt x="200" y="157"/>
                    <a:pt x="200" y="137"/>
                  </a:cubicBezTo>
                  <a:lnTo>
                    <a:pt x="200" y="99"/>
                  </a:lnTo>
                  <a:close/>
                  <a:moveTo>
                    <a:pt x="100" y="124"/>
                  </a:moveTo>
                  <a:cubicBezTo>
                    <a:pt x="86" y="124"/>
                    <a:pt x="75" y="113"/>
                    <a:pt x="75" y="99"/>
                  </a:cubicBezTo>
                  <a:cubicBezTo>
                    <a:pt x="75" y="86"/>
                    <a:pt x="86" y="74"/>
                    <a:pt x="100" y="74"/>
                  </a:cubicBezTo>
                  <a:cubicBezTo>
                    <a:pt x="114" y="74"/>
                    <a:pt x="125" y="86"/>
                    <a:pt x="125" y="99"/>
                  </a:cubicBezTo>
                  <a:cubicBezTo>
                    <a:pt x="125" y="113"/>
                    <a:pt x="114" y="124"/>
                    <a:pt x="100" y="124"/>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6" name="Freeform 145"/>
            <p:cNvSpPr>
              <a:spLocks noEditPoints="1"/>
            </p:cNvSpPr>
            <p:nvPr/>
          </p:nvSpPr>
          <p:spPr bwMode="auto">
            <a:xfrm>
              <a:off x="5150" y="2393"/>
              <a:ext cx="400" cy="719"/>
            </a:xfrm>
            <a:custGeom>
              <a:avLst/>
              <a:gdLst>
                <a:gd name="T0" fmla="*/ 141 w 189"/>
                <a:gd name="T1" fmla="*/ 151 h 284"/>
                <a:gd name="T2" fmla="*/ 123 w 189"/>
                <a:gd name="T3" fmla="*/ 85 h 284"/>
                <a:gd name="T4" fmla="*/ 171 w 189"/>
                <a:gd name="T5" fmla="*/ 113 h 284"/>
                <a:gd name="T6" fmla="*/ 189 w 189"/>
                <a:gd name="T7" fmla="*/ 181 h 284"/>
                <a:gd name="T8" fmla="*/ 141 w 189"/>
                <a:gd name="T9" fmla="*/ 151 h 284"/>
                <a:gd name="T10" fmla="*/ 47 w 189"/>
                <a:gd name="T11" fmla="*/ 56 h 284"/>
                <a:gd name="T12" fmla="*/ 28 w 189"/>
                <a:gd name="T13" fmla="*/ 0 h 284"/>
                <a:gd name="T14" fmla="*/ 123 w 189"/>
                <a:gd name="T15" fmla="*/ 0 h 284"/>
                <a:gd name="T16" fmla="*/ 103 w 189"/>
                <a:gd name="T17" fmla="*/ 56 h 284"/>
                <a:gd name="T18" fmla="*/ 47 w 189"/>
                <a:gd name="T19" fmla="*/ 56 h 284"/>
                <a:gd name="T20" fmla="*/ 103 w 189"/>
                <a:gd name="T21" fmla="*/ 67 h 284"/>
                <a:gd name="T22" fmla="*/ 137 w 189"/>
                <a:gd name="T23" fmla="*/ 174 h 284"/>
                <a:gd name="T24" fmla="*/ 138 w 189"/>
                <a:gd name="T25" fmla="*/ 174 h 284"/>
                <a:gd name="T26" fmla="*/ 137 w 189"/>
                <a:gd name="T27" fmla="*/ 175 h 284"/>
                <a:gd name="T28" fmla="*/ 151 w 189"/>
                <a:gd name="T29" fmla="*/ 218 h 284"/>
                <a:gd name="T30" fmla="*/ 75 w 189"/>
                <a:gd name="T31" fmla="*/ 284 h 284"/>
                <a:gd name="T32" fmla="*/ 0 w 189"/>
                <a:gd name="T33" fmla="*/ 218 h 284"/>
                <a:gd name="T34" fmla="*/ 47 w 189"/>
                <a:gd name="T35" fmla="*/ 67 h 284"/>
                <a:gd name="T36" fmla="*/ 103 w 189"/>
                <a:gd name="T37" fmla="*/ 67 h 284"/>
                <a:gd name="T38" fmla="*/ 85 w 189"/>
                <a:gd name="T39" fmla="*/ 85 h 284"/>
                <a:gd name="T40" fmla="*/ 66 w 189"/>
                <a:gd name="T41" fmla="*/ 85 h 284"/>
                <a:gd name="T42" fmla="*/ 54 w 189"/>
                <a:gd name="T43" fmla="*/ 124 h 284"/>
                <a:gd name="T44" fmla="*/ 87 w 189"/>
                <a:gd name="T45" fmla="*/ 92 h 284"/>
                <a:gd name="T46" fmla="*/ 85 w 189"/>
                <a:gd name="T47" fmla="*/ 85 h 284"/>
                <a:gd name="T48" fmla="*/ 75 w 189"/>
                <a:gd name="T49" fmla="*/ 256 h 284"/>
                <a:gd name="T50" fmla="*/ 123 w 189"/>
                <a:gd name="T51" fmla="*/ 209 h 284"/>
                <a:gd name="T52" fmla="*/ 119 w 189"/>
                <a:gd name="T53" fmla="*/ 193 h 284"/>
                <a:gd name="T54" fmla="*/ 66 w 189"/>
                <a:gd name="T55" fmla="*/ 246 h 284"/>
                <a:gd name="T56" fmla="*/ 75 w 189"/>
                <a:gd name="T57" fmla="*/ 256 h 284"/>
                <a:gd name="T58" fmla="*/ 50 w 189"/>
                <a:gd name="T59" fmla="*/ 230 h 284"/>
                <a:gd name="T60" fmla="*/ 110 w 189"/>
                <a:gd name="T61" fmla="*/ 169 h 284"/>
                <a:gd name="T62" fmla="*/ 105 w 189"/>
                <a:gd name="T63" fmla="*/ 151 h 284"/>
                <a:gd name="T64" fmla="*/ 39 w 189"/>
                <a:gd name="T65" fmla="*/ 218 h 284"/>
                <a:gd name="T66" fmla="*/ 50 w 189"/>
                <a:gd name="T67" fmla="*/ 230 h 284"/>
                <a:gd name="T68" fmla="*/ 32 w 189"/>
                <a:gd name="T69" fmla="*/ 197 h 284"/>
                <a:gd name="T70" fmla="*/ 99 w 189"/>
                <a:gd name="T71" fmla="*/ 130 h 284"/>
                <a:gd name="T72" fmla="*/ 94 w 189"/>
                <a:gd name="T73" fmla="*/ 112 h 284"/>
                <a:gd name="T74" fmla="*/ 42 w 189"/>
                <a:gd name="T75" fmla="*/ 164 h 284"/>
                <a:gd name="T76" fmla="*/ 32 w 189"/>
                <a:gd name="T77" fmla="*/ 197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9" h="284">
                  <a:moveTo>
                    <a:pt x="141" y="151"/>
                  </a:moveTo>
                  <a:lnTo>
                    <a:pt x="123" y="85"/>
                  </a:lnTo>
                  <a:lnTo>
                    <a:pt x="171" y="113"/>
                  </a:lnTo>
                  <a:lnTo>
                    <a:pt x="189" y="181"/>
                  </a:lnTo>
                  <a:lnTo>
                    <a:pt x="141" y="151"/>
                  </a:lnTo>
                  <a:close/>
                  <a:moveTo>
                    <a:pt x="47" y="56"/>
                  </a:moveTo>
                  <a:lnTo>
                    <a:pt x="28" y="0"/>
                  </a:lnTo>
                  <a:lnTo>
                    <a:pt x="123" y="0"/>
                  </a:lnTo>
                  <a:lnTo>
                    <a:pt x="103" y="56"/>
                  </a:lnTo>
                  <a:lnTo>
                    <a:pt x="47" y="56"/>
                  </a:lnTo>
                  <a:close/>
                  <a:moveTo>
                    <a:pt x="103" y="67"/>
                  </a:moveTo>
                  <a:lnTo>
                    <a:pt x="137" y="174"/>
                  </a:lnTo>
                  <a:lnTo>
                    <a:pt x="138" y="174"/>
                  </a:lnTo>
                  <a:lnTo>
                    <a:pt x="137" y="175"/>
                  </a:lnTo>
                  <a:lnTo>
                    <a:pt x="151" y="218"/>
                  </a:lnTo>
                  <a:lnTo>
                    <a:pt x="75" y="284"/>
                  </a:lnTo>
                  <a:lnTo>
                    <a:pt x="0" y="218"/>
                  </a:lnTo>
                  <a:lnTo>
                    <a:pt x="47" y="67"/>
                  </a:lnTo>
                  <a:lnTo>
                    <a:pt x="103" y="67"/>
                  </a:lnTo>
                  <a:close/>
                  <a:moveTo>
                    <a:pt x="85" y="85"/>
                  </a:moveTo>
                  <a:lnTo>
                    <a:pt x="66" y="85"/>
                  </a:lnTo>
                  <a:lnTo>
                    <a:pt x="54" y="124"/>
                  </a:lnTo>
                  <a:lnTo>
                    <a:pt x="87" y="92"/>
                  </a:lnTo>
                  <a:lnTo>
                    <a:pt x="85" y="85"/>
                  </a:lnTo>
                  <a:close/>
                  <a:moveTo>
                    <a:pt x="75" y="256"/>
                  </a:moveTo>
                  <a:lnTo>
                    <a:pt x="123" y="209"/>
                  </a:lnTo>
                  <a:lnTo>
                    <a:pt x="119" y="193"/>
                  </a:lnTo>
                  <a:lnTo>
                    <a:pt x="66" y="246"/>
                  </a:lnTo>
                  <a:lnTo>
                    <a:pt x="75" y="256"/>
                  </a:lnTo>
                  <a:close/>
                  <a:moveTo>
                    <a:pt x="50" y="230"/>
                  </a:moveTo>
                  <a:lnTo>
                    <a:pt x="110" y="169"/>
                  </a:lnTo>
                  <a:lnTo>
                    <a:pt x="105" y="151"/>
                  </a:lnTo>
                  <a:lnTo>
                    <a:pt x="39" y="218"/>
                  </a:lnTo>
                  <a:lnTo>
                    <a:pt x="50" y="230"/>
                  </a:lnTo>
                  <a:close/>
                  <a:moveTo>
                    <a:pt x="32" y="197"/>
                  </a:moveTo>
                  <a:lnTo>
                    <a:pt x="99" y="130"/>
                  </a:lnTo>
                  <a:lnTo>
                    <a:pt x="94" y="112"/>
                  </a:lnTo>
                  <a:lnTo>
                    <a:pt x="42" y="164"/>
                  </a:lnTo>
                  <a:lnTo>
                    <a:pt x="32" y="197"/>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7" name="Freeform 38"/>
            <p:cNvSpPr>
              <a:spLocks noEditPoints="1"/>
            </p:cNvSpPr>
            <p:nvPr/>
          </p:nvSpPr>
          <p:spPr bwMode="auto">
            <a:xfrm>
              <a:off x="14800" y="2518"/>
              <a:ext cx="418" cy="658"/>
            </a:xfrm>
            <a:custGeom>
              <a:avLst/>
              <a:gdLst>
                <a:gd name="T0" fmla="*/ 59 w 61"/>
                <a:gd name="T1" fmla="*/ 41 h 79"/>
                <a:gd name="T2" fmla="*/ 46 w 61"/>
                <a:gd name="T3" fmla="*/ 36 h 79"/>
                <a:gd name="T4" fmla="*/ 46 w 61"/>
                <a:gd name="T5" fmla="*/ 26 h 79"/>
                <a:gd name="T6" fmla="*/ 59 w 61"/>
                <a:gd name="T7" fmla="*/ 20 h 79"/>
                <a:gd name="T8" fmla="*/ 61 w 61"/>
                <a:gd name="T9" fmla="*/ 23 h 79"/>
                <a:gd name="T10" fmla="*/ 61 w 61"/>
                <a:gd name="T11" fmla="*/ 38 h 79"/>
                <a:gd name="T12" fmla="*/ 59 w 61"/>
                <a:gd name="T13" fmla="*/ 41 h 79"/>
                <a:gd name="T14" fmla="*/ 35 w 61"/>
                <a:gd name="T15" fmla="*/ 23 h 79"/>
                <a:gd name="T16" fmla="*/ 23 w 61"/>
                <a:gd name="T17" fmla="*/ 11 h 79"/>
                <a:gd name="T18" fmla="*/ 35 w 61"/>
                <a:gd name="T19" fmla="*/ 0 h 79"/>
                <a:gd name="T20" fmla="*/ 46 w 61"/>
                <a:gd name="T21" fmla="*/ 11 h 79"/>
                <a:gd name="T22" fmla="*/ 35 w 61"/>
                <a:gd name="T23" fmla="*/ 23 h 79"/>
                <a:gd name="T24" fmla="*/ 12 w 61"/>
                <a:gd name="T25" fmla="*/ 23 h 79"/>
                <a:gd name="T26" fmla="*/ 0 w 61"/>
                <a:gd name="T27" fmla="*/ 11 h 79"/>
                <a:gd name="T28" fmla="*/ 12 w 61"/>
                <a:gd name="T29" fmla="*/ 0 h 79"/>
                <a:gd name="T30" fmla="*/ 23 w 61"/>
                <a:gd name="T31" fmla="*/ 11 h 79"/>
                <a:gd name="T32" fmla="*/ 12 w 61"/>
                <a:gd name="T33" fmla="*/ 23 h 79"/>
                <a:gd name="T34" fmla="*/ 44 w 61"/>
                <a:gd name="T35" fmla="*/ 23 h 79"/>
                <a:gd name="T36" fmla="*/ 44 w 61"/>
                <a:gd name="T37" fmla="*/ 46 h 79"/>
                <a:gd name="T38" fmla="*/ 29 w 61"/>
                <a:gd name="T39" fmla="*/ 46 h 79"/>
                <a:gd name="T40" fmla="*/ 27 w 61"/>
                <a:gd name="T41" fmla="*/ 51 h 79"/>
                <a:gd name="T42" fmla="*/ 28 w 61"/>
                <a:gd name="T43" fmla="*/ 51 h 79"/>
                <a:gd name="T44" fmla="*/ 38 w 61"/>
                <a:gd name="T45" fmla="*/ 74 h 79"/>
                <a:gd name="T46" fmla="*/ 36 w 61"/>
                <a:gd name="T47" fmla="*/ 74 h 79"/>
                <a:gd name="T48" fmla="*/ 33 w 61"/>
                <a:gd name="T49" fmla="*/ 66 h 79"/>
                <a:gd name="T50" fmla="*/ 26 w 61"/>
                <a:gd name="T51" fmla="*/ 66 h 79"/>
                <a:gd name="T52" fmla="*/ 26 w 61"/>
                <a:gd name="T53" fmla="*/ 79 h 79"/>
                <a:gd name="T54" fmla="*/ 23 w 61"/>
                <a:gd name="T55" fmla="*/ 79 h 79"/>
                <a:gd name="T56" fmla="*/ 23 w 61"/>
                <a:gd name="T57" fmla="*/ 66 h 79"/>
                <a:gd name="T58" fmla="*/ 16 w 61"/>
                <a:gd name="T59" fmla="*/ 66 h 79"/>
                <a:gd name="T60" fmla="*/ 13 w 61"/>
                <a:gd name="T61" fmla="*/ 74 h 79"/>
                <a:gd name="T62" fmla="*/ 10 w 61"/>
                <a:gd name="T63" fmla="*/ 74 h 79"/>
                <a:gd name="T64" fmla="*/ 21 w 61"/>
                <a:gd name="T65" fmla="*/ 51 h 79"/>
                <a:gd name="T66" fmla="*/ 22 w 61"/>
                <a:gd name="T67" fmla="*/ 51 h 79"/>
                <a:gd name="T68" fmla="*/ 19 w 61"/>
                <a:gd name="T69" fmla="*/ 46 h 79"/>
                <a:gd name="T70" fmla="*/ 3 w 61"/>
                <a:gd name="T71" fmla="*/ 46 h 79"/>
                <a:gd name="T72" fmla="*/ 3 w 61"/>
                <a:gd name="T73" fmla="*/ 23 h 79"/>
                <a:gd name="T74" fmla="*/ 12 w 61"/>
                <a:gd name="T75" fmla="*/ 23 h 79"/>
                <a:gd name="T76" fmla="*/ 35 w 61"/>
                <a:gd name="T77" fmla="*/ 23 h 79"/>
                <a:gd name="T78" fmla="*/ 44 w 61"/>
                <a:gd name="T79" fmla="*/ 23 h 79"/>
                <a:gd name="T80" fmla="*/ 23 w 61"/>
                <a:gd name="T81" fmla="*/ 52 h 79"/>
                <a:gd name="T82" fmla="*/ 23 w 61"/>
                <a:gd name="T83" fmla="*/ 52 h 79"/>
                <a:gd name="T84" fmla="*/ 17 w 61"/>
                <a:gd name="T85" fmla="*/ 64 h 79"/>
                <a:gd name="T86" fmla="*/ 23 w 61"/>
                <a:gd name="T87" fmla="*/ 64 h 79"/>
                <a:gd name="T88" fmla="*/ 23 w 61"/>
                <a:gd name="T89" fmla="*/ 52 h 79"/>
                <a:gd name="T90" fmla="*/ 26 w 61"/>
                <a:gd name="T91" fmla="*/ 52 h 79"/>
                <a:gd name="T92" fmla="*/ 26 w 61"/>
                <a:gd name="T93" fmla="*/ 64 h 79"/>
                <a:gd name="T94" fmla="*/ 31 w 61"/>
                <a:gd name="T95" fmla="*/ 64 h 79"/>
                <a:gd name="T96" fmla="*/ 26 w 61"/>
                <a:gd name="T97" fmla="*/ 51 h 79"/>
                <a:gd name="T98" fmla="*/ 26 w 61"/>
                <a:gd name="T99" fmla="*/ 5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1" h="79">
                  <a:moveTo>
                    <a:pt x="59" y="41"/>
                  </a:moveTo>
                  <a:cubicBezTo>
                    <a:pt x="46" y="36"/>
                    <a:pt x="46" y="36"/>
                    <a:pt x="46" y="36"/>
                  </a:cubicBezTo>
                  <a:cubicBezTo>
                    <a:pt x="46" y="26"/>
                    <a:pt x="46" y="26"/>
                    <a:pt x="46" y="26"/>
                  </a:cubicBezTo>
                  <a:cubicBezTo>
                    <a:pt x="59" y="20"/>
                    <a:pt x="59" y="20"/>
                    <a:pt x="59" y="20"/>
                  </a:cubicBezTo>
                  <a:cubicBezTo>
                    <a:pt x="60" y="20"/>
                    <a:pt x="61" y="22"/>
                    <a:pt x="61" y="23"/>
                  </a:cubicBezTo>
                  <a:cubicBezTo>
                    <a:pt x="61" y="38"/>
                    <a:pt x="61" y="38"/>
                    <a:pt x="61" y="38"/>
                  </a:cubicBezTo>
                  <a:cubicBezTo>
                    <a:pt x="61" y="40"/>
                    <a:pt x="60" y="41"/>
                    <a:pt x="59" y="41"/>
                  </a:cubicBezTo>
                  <a:close/>
                  <a:moveTo>
                    <a:pt x="35" y="23"/>
                  </a:moveTo>
                  <a:cubicBezTo>
                    <a:pt x="28" y="23"/>
                    <a:pt x="23" y="18"/>
                    <a:pt x="23" y="11"/>
                  </a:cubicBezTo>
                  <a:cubicBezTo>
                    <a:pt x="23" y="5"/>
                    <a:pt x="28" y="0"/>
                    <a:pt x="35" y="0"/>
                  </a:cubicBezTo>
                  <a:cubicBezTo>
                    <a:pt x="41" y="0"/>
                    <a:pt x="46" y="5"/>
                    <a:pt x="46" y="11"/>
                  </a:cubicBezTo>
                  <a:cubicBezTo>
                    <a:pt x="46" y="18"/>
                    <a:pt x="41" y="23"/>
                    <a:pt x="35" y="23"/>
                  </a:cubicBezTo>
                  <a:close/>
                  <a:moveTo>
                    <a:pt x="12" y="23"/>
                  </a:moveTo>
                  <a:cubicBezTo>
                    <a:pt x="5" y="23"/>
                    <a:pt x="0" y="18"/>
                    <a:pt x="0" y="11"/>
                  </a:cubicBezTo>
                  <a:cubicBezTo>
                    <a:pt x="0" y="5"/>
                    <a:pt x="5" y="0"/>
                    <a:pt x="12" y="0"/>
                  </a:cubicBezTo>
                  <a:cubicBezTo>
                    <a:pt x="18" y="0"/>
                    <a:pt x="23" y="5"/>
                    <a:pt x="23" y="11"/>
                  </a:cubicBezTo>
                  <a:cubicBezTo>
                    <a:pt x="23" y="18"/>
                    <a:pt x="18" y="23"/>
                    <a:pt x="12" y="23"/>
                  </a:cubicBezTo>
                  <a:close/>
                  <a:moveTo>
                    <a:pt x="44" y="23"/>
                  </a:moveTo>
                  <a:cubicBezTo>
                    <a:pt x="44" y="46"/>
                    <a:pt x="44" y="46"/>
                    <a:pt x="44" y="46"/>
                  </a:cubicBezTo>
                  <a:cubicBezTo>
                    <a:pt x="29" y="46"/>
                    <a:pt x="29" y="46"/>
                    <a:pt x="29" y="46"/>
                  </a:cubicBezTo>
                  <a:cubicBezTo>
                    <a:pt x="29" y="48"/>
                    <a:pt x="28" y="50"/>
                    <a:pt x="27" y="51"/>
                  </a:cubicBezTo>
                  <a:cubicBezTo>
                    <a:pt x="28" y="51"/>
                    <a:pt x="28" y="51"/>
                    <a:pt x="28" y="51"/>
                  </a:cubicBezTo>
                  <a:cubicBezTo>
                    <a:pt x="38" y="74"/>
                    <a:pt x="38" y="74"/>
                    <a:pt x="38" y="74"/>
                  </a:cubicBezTo>
                  <a:cubicBezTo>
                    <a:pt x="36" y="74"/>
                    <a:pt x="36" y="74"/>
                    <a:pt x="36" y="74"/>
                  </a:cubicBezTo>
                  <a:cubicBezTo>
                    <a:pt x="33" y="66"/>
                    <a:pt x="33" y="66"/>
                    <a:pt x="33" y="66"/>
                  </a:cubicBezTo>
                  <a:cubicBezTo>
                    <a:pt x="26" y="66"/>
                    <a:pt x="26" y="66"/>
                    <a:pt x="26" y="66"/>
                  </a:cubicBezTo>
                  <a:cubicBezTo>
                    <a:pt x="26" y="79"/>
                    <a:pt x="26" y="79"/>
                    <a:pt x="26" y="79"/>
                  </a:cubicBezTo>
                  <a:cubicBezTo>
                    <a:pt x="23" y="79"/>
                    <a:pt x="23" y="79"/>
                    <a:pt x="23" y="79"/>
                  </a:cubicBezTo>
                  <a:cubicBezTo>
                    <a:pt x="23" y="66"/>
                    <a:pt x="23" y="66"/>
                    <a:pt x="23" y="66"/>
                  </a:cubicBezTo>
                  <a:cubicBezTo>
                    <a:pt x="16" y="66"/>
                    <a:pt x="16" y="66"/>
                    <a:pt x="16" y="66"/>
                  </a:cubicBezTo>
                  <a:cubicBezTo>
                    <a:pt x="13" y="74"/>
                    <a:pt x="13" y="74"/>
                    <a:pt x="13" y="74"/>
                  </a:cubicBezTo>
                  <a:cubicBezTo>
                    <a:pt x="10" y="74"/>
                    <a:pt x="10" y="74"/>
                    <a:pt x="10" y="74"/>
                  </a:cubicBezTo>
                  <a:cubicBezTo>
                    <a:pt x="21" y="51"/>
                    <a:pt x="21" y="51"/>
                    <a:pt x="21" y="51"/>
                  </a:cubicBezTo>
                  <a:cubicBezTo>
                    <a:pt x="22" y="51"/>
                    <a:pt x="22" y="51"/>
                    <a:pt x="22" y="51"/>
                  </a:cubicBezTo>
                  <a:cubicBezTo>
                    <a:pt x="20" y="50"/>
                    <a:pt x="19" y="48"/>
                    <a:pt x="19" y="46"/>
                  </a:cubicBezTo>
                  <a:cubicBezTo>
                    <a:pt x="3" y="46"/>
                    <a:pt x="3" y="46"/>
                    <a:pt x="3" y="46"/>
                  </a:cubicBezTo>
                  <a:cubicBezTo>
                    <a:pt x="3" y="23"/>
                    <a:pt x="3" y="23"/>
                    <a:pt x="3" y="23"/>
                  </a:cubicBezTo>
                  <a:cubicBezTo>
                    <a:pt x="12" y="23"/>
                    <a:pt x="12" y="23"/>
                    <a:pt x="12" y="23"/>
                  </a:cubicBezTo>
                  <a:cubicBezTo>
                    <a:pt x="35" y="23"/>
                    <a:pt x="35" y="23"/>
                    <a:pt x="35" y="23"/>
                  </a:cubicBezTo>
                  <a:lnTo>
                    <a:pt x="44" y="23"/>
                  </a:lnTo>
                  <a:close/>
                  <a:moveTo>
                    <a:pt x="23" y="52"/>
                  </a:moveTo>
                  <a:cubicBezTo>
                    <a:pt x="23" y="52"/>
                    <a:pt x="23" y="52"/>
                    <a:pt x="23" y="52"/>
                  </a:cubicBezTo>
                  <a:cubicBezTo>
                    <a:pt x="17" y="64"/>
                    <a:pt x="17" y="64"/>
                    <a:pt x="17" y="64"/>
                  </a:cubicBezTo>
                  <a:cubicBezTo>
                    <a:pt x="23" y="64"/>
                    <a:pt x="23" y="64"/>
                    <a:pt x="23" y="64"/>
                  </a:cubicBezTo>
                  <a:lnTo>
                    <a:pt x="23" y="52"/>
                  </a:lnTo>
                  <a:close/>
                  <a:moveTo>
                    <a:pt x="26" y="52"/>
                  </a:moveTo>
                  <a:cubicBezTo>
                    <a:pt x="26" y="64"/>
                    <a:pt x="26" y="64"/>
                    <a:pt x="26" y="64"/>
                  </a:cubicBezTo>
                  <a:cubicBezTo>
                    <a:pt x="31" y="64"/>
                    <a:pt x="31" y="64"/>
                    <a:pt x="31" y="64"/>
                  </a:cubicBezTo>
                  <a:cubicBezTo>
                    <a:pt x="26" y="51"/>
                    <a:pt x="26" y="51"/>
                    <a:pt x="26" y="51"/>
                  </a:cubicBezTo>
                  <a:cubicBezTo>
                    <a:pt x="26" y="52"/>
                    <a:pt x="26" y="52"/>
                    <a:pt x="26" y="52"/>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8" name="Freeform 49"/>
            <p:cNvSpPr>
              <a:spLocks noEditPoints="1"/>
            </p:cNvSpPr>
            <p:nvPr/>
          </p:nvSpPr>
          <p:spPr bwMode="auto">
            <a:xfrm>
              <a:off x="15891" y="2606"/>
              <a:ext cx="636" cy="438"/>
            </a:xfrm>
            <a:custGeom>
              <a:avLst/>
              <a:gdLst>
                <a:gd name="T0" fmla="*/ 66 w 86"/>
                <a:gd name="T1" fmla="*/ 28 h 50"/>
                <a:gd name="T2" fmla="*/ 44 w 86"/>
                <a:gd name="T3" fmla="*/ 18 h 50"/>
                <a:gd name="T4" fmla="*/ 19 w 86"/>
                <a:gd name="T5" fmla="*/ 28 h 50"/>
                <a:gd name="T6" fmla="*/ 12 w 86"/>
                <a:gd name="T7" fmla="*/ 25 h 50"/>
                <a:gd name="T8" fmla="*/ 12 w 86"/>
                <a:gd name="T9" fmla="*/ 34 h 50"/>
                <a:gd name="T10" fmla="*/ 14 w 86"/>
                <a:gd name="T11" fmla="*/ 36 h 50"/>
                <a:gd name="T12" fmla="*/ 12 w 86"/>
                <a:gd name="T13" fmla="*/ 39 h 50"/>
                <a:gd name="T14" fmla="*/ 14 w 86"/>
                <a:gd name="T15" fmla="*/ 45 h 50"/>
                <a:gd name="T16" fmla="*/ 8 w 86"/>
                <a:gd name="T17" fmla="*/ 45 h 50"/>
                <a:gd name="T18" fmla="*/ 10 w 86"/>
                <a:gd name="T19" fmla="*/ 39 h 50"/>
                <a:gd name="T20" fmla="*/ 8 w 86"/>
                <a:gd name="T21" fmla="*/ 36 h 50"/>
                <a:gd name="T22" fmla="*/ 10 w 86"/>
                <a:gd name="T23" fmla="*/ 34 h 50"/>
                <a:gd name="T24" fmla="*/ 10 w 86"/>
                <a:gd name="T25" fmla="*/ 24 h 50"/>
                <a:gd name="T26" fmla="*/ 0 w 86"/>
                <a:gd name="T27" fmla="*/ 20 h 50"/>
                <a:gd name="T28" fmla="*/ 45 w 86"/>
                <a:gd name="T29" fmla="*/ 0 h 50"/>
                <a:gd name="T30" fmla="*/ 86 w 86"/>
                <a:gd name="T31" fmla="*/ 20 h 50"/>
                <a:gd name="T32" fmla="*/ 66 w 86"/>
                <a:gd name="T33" fmla="*/ 28 h 50"/>
                <a:gd name="T34" fmla="*/ 44 w 86"/>
                <a:gd name="T35" fmla="*/ 23 h 50"/>
                <a:gd name="T36" fmla="*/ 63 w 86"/>
                <a:gd name="T37" fmla="*/ 30 h 50"/>
                <a:gd name="T38" fmla="*/ 63 w 86"/>
                <a:gd name="T39" fmla="*/ 44 h 50"/>
                <a:gd name="T40" fmla="*/ 42 w 86"/>
                <a:gd name="T41" fmla="*/ 50 h 50"/>
                <a:gd name="T42" fmla="*/ 24 w 86"/>
                <a:gd name="T43" fmla="*/ 44 h 50"/>
                <a:gd name="T44" fmla="*/ 24 w 86"/>
                <a:gd name="T45" fmla="*/ 30 h 50"/>
                <a:gd name="T46" fmla="*/ 44 w 86"/>
                <a:gd name="T47" fmla="*/ 23 h 50"/>
                <a:gd name="T48" fmla="*/ 43 w 86"/>
                <a:gd name="T49" fmla="*/ 47 h 50"/>
                <a:gd name="T50" fmla="*/ 60 w 86"/>
                <a:gd name="T51" fmla="*/ 43 h 50"/>
                <a:gd name="T52" fmla="*/ 43 w 86"/>
                <a:gd name="T53" fmla="*/ 38 h 50"/>
                <a:gd name="T54" fmla="*/ 27 w 86"/>
                <a:gd name="T55" fmla="*/ 43 h 50"/>
                <a:gd name="T56" fmla="*/ 43 w 86"/>
                <a:gd name="T5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6" h="50">
                  <a:moveTo>
                    <a:pt x="66" y="28"/>
                  </a:moveTo>
                  <a:cubicBezTo>
                    <a:pt x="66" y="28"/>
                    <a:pt x="57" y="18"/>
                    <a:pt x="44" y="18"/>
                  </a:cubicBezTo>
                  <a:cubicBezTo>
                    <a:pt x="31" y="18"/>
                    <a:pt x="19" y="28"/>
                    <a:pt x="19" y="28"/>
                  </a:cubicBezTo>
                  <a:cubicBezTo>
                    <a:pt x="12" y="25"/>
                    <a:pt x="12" y="25"/>
                    <a:pt x="12" y="25"/>
                  </a:cubicBezTo>
                  <a:cubicBezTo>
                    <a:pt x="12" y="34"/>
                    <a:pt x="12" y="34"/>
                    <a:pt x="12" y="34"/>
                  </a:cubicBezTo>
                  <a:cubicBezTo>
                    <a:pt x="13" y="34"/>
                    <a:pt x="14" y="35"/>
                    <a:pt x="14" y="36"/>
                  </a:cubicBezTo>
                  <a:cubicBezTo>
                    <a:pt x="14" y="37"/>
                    <a:pt x="13" y="38"/>
                    <a:pt x="12" y="39"/>
                  </a:cubicBezTo>
                  <a:cubicBezTo>
                    <a:pt x="14" y="45"/>
                    <a:pt x="14" y="45"/>
                    <a:pt x="14" y="45"/>
                  </a:cubicBezTo>
                  <a:cubicBezTo>
                    <a:pt x="8" y="45"/>
                    <a:pt x="8" y="45"/>
                    <a:pt x="8" y="45"/>
                  </a:cubicBezTo>
                  <a:cubicBezTo>
                    <a:pt x="10" y="39"/>
                    <a:pt x="10" y="39"/>
                    <a:pt x="10" y="39"/>
                  </a:cubicBezTo>
                  <a:cubicBezTo>
                    <a:pt x="9" y="38"/>
                    <a:pt x="8" y="37"/>
                    <a:pt x="8" y="36"/>
                  </a:cubicBezTo>
                  <a:cubicBezTo>
                    <a:pt x="8" y="35"/>
                    <a:pt x="9" y="34"/>
                    <a:pt x="10" y="34"/>
                  </a:cubicBezTo>
                  <a:cubicBezTo>
                    <a:pt x="10" y="24"/>
                    <a:pt x="10" y="24"/>
                    <a:pt x="10" y="24"/>
                  </a:cubicBezTo>
                  <a:cubicBezTo>
                    <a:pt x="0" y="20"/>
                    <a:pt x="0" y="20"/>
                    <a:pt x="0" y="20"/>
                  </a:cubicBezTo>
                  <a:cubicBezTo>
                    <a:pt x="45" y="0"/>
                    <a:pt x="45" y="0"/>
                    <a:pt x="45" y="0"/>
                  </a:cubicBezTo>
                  <a:cubicBezTo>
                    <a:pt x="86" y="20"/>
                    <a:pt x="86" y="20"/>
                    <a:pt x="86" y="20"/>
                  </a:cubicBezTo>
                  <a:lnTo>
                    <a:pt x="66" y="28"/>
                  </a:lnTo>
                  <a:close/>
                  <a:moveTo>
                    <a:pt x="44" y="23"/>
                  </a:moveTo>
                  <a:cubicBezTo>
                    <a:pt x="57" y="23"/>
                    <a:pt x="63" y="30"/>
                    <a:pt x="63" y="30"/>
                  </a:cubicBezTo>
                  <a:cubicBezTo>
                    <a:pt x="63" y="44"/>
                    <a:pt x="63" y="44"/>
                    <a:pt x="63" y="44"/>
                  </a:cubicBezTo>
                  <a:cubicBezTo>
                    <a:pt x="63" y="44"/>
                    <a:pt x="56" y="50"/>
                    <a:pt x="42" y="50"/>
                  </a:cubicBezTo>
                  <a:cubicBezTo>
                    <a:pt x="29" y="50"/>
                    <a:pt x="24" y="44"/>
                    <a:pt x="24" y="44"/>
                  </a:cubicBezTo>
                  <a:cubicBezTo>
                    <a:pt x="24" y="30"/>
                    <a:pt x="24" y="30"/>
                    <a:pt x="24" y="30"/>
                  </a:cubicBezTo>
                  <a:cubicBezTo>
                    <a:pt x="24" y="30"/>
                    <a:pt x="31" y="23"/>
                    <a:pt x="44" y="23"/>
                  </a:cubicBezTo>
                  <a:close/>
                  <a:moveTo>
                    <a:pt x="43" y="47"/>
                  </a:moveTo>
                  <a:cubicBezTo>
                    <a:pt x="52" y="47"/>
                    <a:pt x="60" y="45"/>
                    <a:pt x="60" y="43"/>
                  </a:cubicBezTo>
                  <a:cubicBezTo>
                    <a:pt x="60" y="40"/>
                    <a:pt x="52" y="38"/>
                    <a:pt x="43" y="38"/>
                  </a:cubicBezTo>
                  <a:cubicBezTo>
                    <a:pt x="34" y="38"/>
                    <a:pt x="27" y="40"/>
                    <a:pt x="27" y="43"/>
                  </a:cubicBezTo>
                  <a:cubicBezTo>
                    <a:pt x="27" y="45"/>
                    <a:pt x="34" y="47"/>
                    <a:pt x="43" y="47"/>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70" name="Freeform 50"/>
            <p:cNvSpPr>
              <a:spLocks noEditPoints="1"/>
            </p:cNvSpPr>
            <p:nvPr/>
          </p:nvSpPr>
          <p:spPr bwMode="auto">
            <a:xfrm>
              <a:off x="17155" y="2451"/>
              <a:ext cx="595" cy="653"/>
            </a:xfrm>
            <a:custGeom>
              <a:avLst/>
              <a:gdLst>
                <a:gd name="T0" fmla="*/ 51 w 55"/>
                <a:gd name="T1" fmla="*/ 51 h 51"/>
                <a:gd name="T2" fmla="*/ 43 w 55"/>
                <a:gd name="T3" fmla="*/ 51 h 51"/>
                <a:gd name="T4" fmla="*/ 43 w 55"/>
                <a:gd name="T5" fmla="*/ 8 h 51"/>
                <a:gd name="T6" fmla="*/ 51 w 55"/>
                <a:gd name="T7" fmla="*/ 8 h 51"/>
                <a:gd name="T8" fmla="*/ 55 w 55"/>
                <a:gd name="T9" fmla="*/ 12 h 51"/>
                <a:gd name="T10" fmla="*/ 55 w 55"/>
                <a:gd name="T11" fmla="*/ 47 h 51"/>
                <a:gd name="T12" fmla="*/ 51 w 55"/>
                <a:gd name="T13" fmla="*/ 51 h 51"/>
                <a:gd name="T14" fmla="*/ 16 w 55"/>
                <a:gd name="T15" fmla="*/ 8 h 51"/>
                <a:gd name="T16" fmla="*/ 16 w 55"/>
                <a:gd name="T17" fmla="*/ 8 h 51"/>
                <a:gd name="T18" fmla="*/ 16 w 55"/>
                <a:gd name="T19" fmla="*/ 4 h 51"/>
                <a:gd name="T20" fmla="*/ 21 w 55"/>
                <a:gd name="T21" fmla="*/ 0 h 51"/>
                <a:gd name="T22" fmla="*/ 35 w 55"/>
                <a:gd name="T23" fmla="*/ 0 h 51"/>
                <a:gd name="T24" fmla="*/ 39 w 55"/>
                <a:gd name="T25" fmla="*/ 4 h 51"/>
                <a:gd name="T26" fmla="*/ 39 w 55"/>
                <a:gd name="T27" fmla="*/ 8 h 51"/>
                <a:gd name="T28" fmla="*/ 39 w 55"/>
                <a:gd name="T29" fmla="*/ 51 h 51"/>
                <a:gd name="T30" fmla="*/ 16 w 55"/>
                <a:gd name="T31" fmla="*/ 51 h 51"/>
                <a:gd name="T32" fmla="*/ 16 w 55"/>
                <a:gd name="T33" fmla="*/ 8 h 51"/>
                <a:gd name="T34" fmla="*/ 21 w 55"/>
                <a:gd name="T35" fmla="*/ 8 h 51"/>
                <a:gd name="T36" fmla="*/ 35 w 55"/>
                <a:gd name="T37" fmla="*/ 8 h 51"/>
                <a:gd name="T38" fmla="*/ 35 w 55"/>
                <a:gd name="T39" fmla="*/ 6 h 51"/>
                <a:gd name="T40" fmla="*/ 33 w 55"/>
                <a:gd name="T41" fmla="*/ 4 h 51"/>
                <a:gd name="T42" fmla="*/ 23 w 55"/>
                <a:gd name="T43" fmla="*/ 4 h 51"/>
                <a:gd name="T44" fmla="*/ 21 w 55"/>
                <a:gd name="T45" fmla="*/ 6 h 51"/>
                <a:gd name="T46" fmla="*/ 21 w 55"/>
                <a:gd name="T47" fmla="*/ 8 h 51"/>
                <a:gd name="T48" fmla="*/ 0 w 55"/>
                <a:gd name="T49" fmla="*/ 47 h 51"/>
                <a:gd name="T50" fmla="*/ 0 w 55"/>
                <a:gd name="T51" fmla="*/ 12 h 51"/>
                <a:gd name="T52" fmla="*/ 4 w 55"/>
                <a:gd name="T53" fmla="*/ 8 h 51"/>
                <a:gd name="T54" fmla="*/ 12 w 55"/>
                <a:gd name="T55" fmla="*/ 8 h 51"/>
                <a:gd name="T56" fmla="*/ 12 w 55"/>
                <a:gd name="T57" fmla="*/ 51 h 51"/>
                <a:gd name="T58" fmla="*/ 4 w 55"/>
                <a:gd name="T59" fmla="*/ 51 h 51"/>
                <a:gd name="T60" fmla="*/ 0 w 55"/>
                <a:gd name="T61"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51">
                  <a:moveTo>
                    <a:pt x="51" y="51"/>
                  </a:moveTo>
                  <a:cubicBezTo>
                    <a:pt x="43" y="51"/>
                    <a:pt x="43" y="51"/>
                    <a:pt x="43" y="51"/>
                  </a:cubicBezTo>
                  <a:cubicBezTo>
                    <a:pt x="43" y="8"/>
                    <a:pt x="43" y="8"/>
                    <a:pt x="43" y="8"/>
                  </a:cubicBezTo>
                  <a:cubicBezTo>
                    <a:pt x="51" y="8"/>
                    <a:pt x="51" y="8"/>
                    <a:pt x="51" y="8"/>
                  </a:cubicBezTo>
                  <a:cubicBezTo>
                    <a:pt x="53" y="8"/>
                    <a:pt x="55" y="10"/>
                    <a:pt x="55" y="12"/>
                  </a:cubicBezTo>
                  <a:cubicBezTo>
                    <a:pt x="55" y="47"/>
                    <a:pt x="55" y="47"/>
                    <a:pt x="55" y="47"/>
                  </a:cubicBezTo>
                  <a:cubicBezTo>
                    <a:pt x="55" y="49"/>
                    <a:pt x="53" y="51"/>
                    <a:pt x="51" y="51"/>
                  </a:cubicBezTo>
                  <a:close/>
                  <a:moveTo>
                    <a:pt x="16" y="8"/>
                  </a:moveTo>
                  <a:cubicBezTo>
                    <a:pt x="16" y="8"/>
                    <a:pt x="16" y="8"/>
                    <a:pt x="16" y="8"/>
                  </a:cubicBezTo>
                  <a:cubicBezTo>
                    <a:pt x="16" y="4"/>
                    <a:pt x="16" y="4"/>
                    <a:pt x="16" y="4"/>
                  </a:cubicBezTo>
                  <a:cubicBezTo>
                    <a:pt x="16" y="2"/>
                    <a:pt x="18" y="0"/>
                    <a:pt x="21" y="0"/>
                  </a:cubicBezTo>
                  <a:cubicBezTo>
                    <a:pt x="35" y="0"/>
                    <a:pt x="35" y="0"/>
                    <a:pt x="35" y="0"/>
                  </a:cubicBezTo>
                  <a:cubicBezTo>
                    <a:pt x="37" y="0"/>
                    <a:pt x="39" y="2"/>
                    <a:pt x="39" y="4"/>
                  </a:cubicBezTo>
                  <a:cubicBezTo>
                    <a:pt x="39" y="8"/>
                    <a:pt x="39" y="8"/>
                    <a:pt x="39" y="8"/>
                  </a:cubicBezTo>
                  <a:cubicBezTo>
                    <a:pt x="39" y="51"/>
                    <a:pt x="39" y="51"/>
                    <a:pt x="39" y="51"/>
                  </a:cubicBezTo>
                  <a:cubicBezTo>
                    <a:pt x="16" y="51"/>
                    <a:pt x="16" y="51"/>
                    <a:pt x="16" y="51"/>
                  </a:cubicBezTo>
                  <a:lnTo>
                    <a:pt x="16" y="8"/>
                  </a:lnTo>
                  <a:close/>
                  <a:moveTo>
                    <a:pt x="21" y="8"/>
                  </a:moveTo>
                  <a:cubicBezTo>
                    <a:pt x="35" y="8"/>
                    <a:pt x="35" y="8"/>
                    <a:pt x="35" y="8"/>
                  </a:cubicBezTo>
                  <a:cubicBezTo>
                    <a:pt x="35" y="8"/>
                    <a:pt x="35" y="7"/>
                    <a:pt x="35" y="6"/>
                  </a:cubicBezTo>
                  <a:cubicBezTo>
                    <a:pt x="35" y="5"/>
                    <a:pt x="34" y="4"/>
                    <a:pt x="33" y="4"/>
                  </a:cubicBezTo>
                  <a:cubicBezTo>
                    <a:pt x="23" y="4"/>
                    <a:pt x="23" y="4"/>
                    <a:pt x="23" y="4"/>
                  </a:cubicBezTo>
                  <a:cubicBezTo>
                    <a:pt x="21" y="4"/>
                    <a:pt x="21" y="5"/>
                    <a:pt x="21" y="6"/>
                  </a:cubicBezTo>
                  <a:cubicBezTo>
                    <a:pt x="21" y="7"/>
                    <a:pt x="21" y="8"/>
                    <a:pt x="21" y="8"/>
                  </a:cubicBezTo>
                  <a:close/>
                  <a:moveTo>
                    <a:pt x="0" y="47"/>
                  </a:moveTo>
                  <a:cubicBezTo>
                    <a:pt x="0" y="12"/>
                    <a:pt x="0" y="12"/>
                    <a:pt x="0" y="12"/>
                  </a:cubicBezTo>
                  <a:cubicBezTo>
                    <a:pt x="0" y="10"/>
                    <a:pt x="2" y="8"/>
                    <a:pt x="4" y="8"/>
                  </a:cubicBezTo>
                  <a:cubicBezTo>
                    <a:pt x="12" y="8"/>
                    <a:pt x="12" y="8"/>
                    <a:pt x="12" y="8"/>
                  </a:cubicBezTo>
                  <a:cubicBezTo>
                    <a:pt x="12" y="51"/>
                    <a:pt x="12" y="51"/>
                    <a:pt x="12" y="51"/>
                  </a:cubicBezTo>
                  <a:cubicBezTo>
                    <a:pt x="4" y="51"/>
                    <a:pt x="4" y="51"/>
                    <a:pt x="4" y="51"/>
                  </a:cubicBezTo>
                  <a:cubicBezTo>
                    <a:pt x="2" y="51"/>
                    <a:pt x="0" y="49"/>
                    <a:pt x="0" y="47"/>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71" name="Freeform 58"/>
            <p:cNvSpPr>
              <a:spLocks noEditPoints="1"/>
            </p:cNvSpPr>
            <p:nvPr/>
          </p:nvSpPr>
          <p:spPr bwMode="auto">
            <a:xfrm>
              <a:off x="1453" y="3648"/>
              <a:ext cx="591" cy="666"/>
            </a:xfrm>
            <a:custGeom>
              <a:avLst/>
              <a:gdLst>
                <a:gd name="T0" fmla="*/ 95 w 280"/>
                <a:gd name="T1" fmla="*/ 0 h 263"/>
                <a:gd name="T2" fmla="*/ 95 w 280"/>
                <a:gd name="T3" fmla="*/ 22 h 263"/>
                <a:gd name="T4" fmla="*/ 185 w 280"/>
                <a:gd name="T5" fmla="*/ 22 h 263"/>
                <a:gd name="T6" fmla="*/ 185 w 280"/>
                <a:gd name="T7" fmla="*/ 0 h 263"/>
                <a:gd name="T8" fmla="*/ 95 w 280"/>
                <a:gd name="T9" fmla="*/ 0 h 263"/>
                <a:gd name="T10" fmla="*/ 259 w 280"/>
                <a:gd name="T11" fmla="*/ 22 h 263"/>
                <a:gd name="T12" fmla="*/ 259 w 280"/>
                <a:gd name="T13" fmla="*/ 72 h 263"/>
                <a:gd name="T14" fmla="*/ 280 w 280"/>
                <a:gd name="T15" fmla="*/ 72 h 263"/>
                <a:gd name="T16" fmla="*/ 280 w 280"/>
                <a:gd name="T17" fmla="*/ 22 h 263"/>
                <a:gd name="T18" fmla="*/ 280 w 280"/>
                <a:gd name="T19" fmla="*/ 0 h 263"/>
                <a:gd name="T20" fmla="*/ 261 w 280"/>
                <a:gd name="T21" fmla="*/ 0 h 263"/>
                <a:gd name="T22" fmla="*/ 224 w 280"/>
                <a:gd name="T23" fmla="*/ 0 h 263"/>
                <a:gd name="T24" fmla="*/ 224 w 280"/>
                <a:gd name="T25" fmla="*/ 22 h 263"/>
                <a:gd name="T26" fmla="*/ 259 w 280"/>
                <a:gd name="T27" fmla="*/ 22 h 263"/>
                <a:gd name="T28" fmla="*/ 259 w 280"/>
                <a:gd name="T29" fmla="*/ 112 h 263"/>
                <a:gd name="T30" fmla="*/ 259 w 280"/>
                <a:gd name="T31" fmla="*/ 168 h 263"/>
                <a:gd name="T32" fmla="*/ 280 w 280"/>
                <a:gd name="T33" fmla="*/ 168 h 263"/>
                <a:gd name="T34" fmla="*/ 280 w 280"/>
                <a:gd name="T35" fmla="*/ 112 h 263"/>
                <a:gd name="T36" fmla="*/ 259 w 280"/>
                <a:gd name="T37" fmla="*/ 112 h 263"/>
                <a:gd name="T38" fmla="*/ 224 w 280"/>
                <a:gd name="T39" fmla="*/ 241 h 263"/>
                <a:gd name="T40" fmla="*/ 224 w 280"/>
                <a:gd name="T41" fmla="*/ 263 h 263"/>
                <a:gd name="T42" fmla="*/ 261 w 280"/>
                <a:gd name="T43" fmla="*/ 263 h 263"/>
                <a:gd name="T44" fmla="*/ 280 w 280"/>
                <a:gd name="T45" fmla="*/ 263 h 263"/>
                <a:gd name="T46" fmla="*/ 280 w 280"/>
                <a:gd name="T47" fmla="*/ 241 h 263"/>
                <a:gd name="T48" fmla="*/ 280 w 280"/>
                <a:gd name="T49" fmla="*/ 202 h 263"/>
                <a:gd name="T50" fmla="*/ 259 w 280"/>
                <a:gd name="T51" fmla="*/ 202 h 263"/>
                <a:gd name="T52" fmla="*/ 259 w 280"/>
                <a:gd name="T53" fmla="*/ 241 h 263"/>
                <a:gd name="T54" fmla="*/ 224 w 280"/>
                <a:gd name="T55" fmla="*/ 241 h 263"/>
                <a:gd name="T56" fmla="*/ 95 w 280"/>
                <a:gd name="T57" fmla="*/ 241 h 263"/>
                <a:gd name="T58" fmla="*/ 95 w 280"/>
                <a:gd name="T59" fmla="*/ 263 h 263"/>
                <a:gd name="T60" fmla="*/ 185 w 280"/>
                <a:gd name="T61" fmla="*/ 263 h 263"/>
                <a:gd name="T62" fmla="*/ 185 w 280"/>
                <a:gd name="T63" fmla="*/ 241 h 263"/>
                <a:gd name="T64" fmla="*/ 95 w 280"/>
                <a:gd name="T65" fmla="*/ 241 h 263"/>
                <a:gd name="T66" fmla="*/ 0 w 280"/>
                <a:gd name="T67" fmla="*/ 185 h 263"/>
                <a:gd name="T68" fmla="*/ 0 w 280"/>
                <a:gd name="T69" fmla="*/ 241 h 263"/>
                <a:gd name="T70" fmla="*/ 0 w 280"/>
                <a:gd name="T71" fmla="*/ 263 h 263"/>
                <a:gd name="T72" fmla="*/ 20 w 280"/>
                <a:gd name="T73" fmla="*/ 263 h 263"/>
                <a:gd name="T74" fmla="*/ 56 w 280"/>
                <a:gd name="T75" fmla="*/ 263 h 263"/>
                <a:gd name="T76" fmla="*/ 56 w 280"/>
                <a:gd name="T77" fmla="*/ 241 h 263"/>
                <a:gd name="T78" fmla="*/ 22 w 280"/>
                <a:gd name="T79" fmla="*/ 241 h 263"/>
                <a:gd name="T80" fmla="*/ 22 w 280"/>
                <a:gd name="T81" fmla="*/ 185 h 263"/>
                <a:gd name="T82" fmla="*/ 0 w 280"/>
                <a:gd name="T83" fmla="*/ 185 h 263"/>
                <a:gd name="T84" fmla="*/ 0 w 280"/>
                <a:gd name="T85" fmla="*/ 89 h 263"/>
                <a:gd name="T86" fmla="*/ 0 w 280"/>
                <a:gd name="T87" fmla="*/ 151 h 263"/>
                <a:gd name="T88" fmla="*/ 22 w 280"/>
                <a:gd name="T89" fmla="*/ 151 h 263"/>
                <a:gd name="T90" fmla="*/ 22 w 280"/>
                <a:gd name="T91" fmla="*/ 89 h 263"/>
                <a:gd name="T92" fmla="*/ 0 w 280"/>
                <a:gd name="T93" fmla="*/ 89 h 263"/>
                <a:gd name="T94" fmla="*/ 0 w 280"/>
                <a:gd name="T95" fmla="*/ 0 h 263"/>
                <a:gd name="T96" fmla="*/ 0 w 280"/>
                <a:gd name="T97" fmla="*/ 22 h 263"/>
                <a:gd name="T98" fmla="*/ 0 w 280"/>
                <a:gd name="T99" fmla="*/ 56 h 263"/>
                <a:gd name="T100" fmla="*/ 22 w 280"/>
                <a:gd name="T101" fmla="*/ 56 h 263"/>
                <a:gd name="T102" fmla="*/ 22 w 280"/>
                <a:gd name="T103" fmla="*/ 22 h 263"/>
                <a:gd name="T104" fmla="*/ 56 w 280"/>
                <a:gd name="T105" fmla="*/ 22 h 263"/>
                <a:gd name="T106" fmla="*/ 56 w 280"/>
                <a:gd name="T107" fmla="*/ 0 h 263"/>
                <a:gd name="T108" fmla="*/ 0 w 280"/>
                <a:gd name="T10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0" h="263">
                  <a:moveTo>
                    <a:pt x="95" y="0"/>
                  </a:moveTo>
                  <a:lnTo>
                    <a:pt x="95" y="22"/>
                  </a:lnTo>
                  <a:lnTo>
                    <a:pt x="185" y="22"/>
                  </a:lnTo>
                  <a:lnTo>
                    <a:pt x="185" y="0"/>
                  </a:lnTo>
                  <a:lnTo>
                    <a:pt x="95" y="0"/>
                  </a:lnTo>
                  <a:close/>
                  <a:moveTo>
                    <a:pt x="259" y="22"/>
                  </a:moveTo>
                  <a:lnTo>
                    <a:pt x="259" y="72"/>
                  </a:lnTo>
                  <a:lnTo>
                    <a:pt x="280" y="72"/>
                  </a:lnTo>
                  <a:lnTo>
                    <a:pt x="280" y="22"/>
                  </a:lnTo>
                  <a:lnTo>
                    <a:pt x="280" y="0"/>
                  </a:lnTo>
                  <a:lnTo>
                    <a:pt x="261" y="0"/>
                  </a:lnTo>
                  <a:lnTo>
                    <a:pt x="224" y="0"/>
                  </a:lnTo>
                  <a:lnTo>
                    <a:pt x="224" y="22"/>
                  </a:lnTo>
                  <a:lnTo>
                    <a:pt x="259" y="22"/>
                  </a:lnTo>
                  <a:close/>
                  <a:moveTo>
                    <a:pt x="259" y="112"/>
                  </a:moveTo>
                  <a:lnTo>
                    <a:pt x="259" y="168"/>
                  </a:lnTo>
                  <a:lnTo>
                    <a:pt x="280" y="168"/>
                  </a:lnTo>
                  <a:lnTo>
                    <a:pt x="280" y="112"/>
                  </a:lnTo>
                  <a:lnTo>
                    <a:pt x="259" y="112"/>
                  </a:lnTo>
                  <a:close/>
                  <a:moveTo>
                    <a:pt x="224" y="241"/>
                  </a:moveTo>
                  <a:lnTo>
                    <a:pt x="224" y="263"/>
                  </a:lnTo>
                  <a:lnTo>
                    <a:pt x="261" y="263"/>
                  </a:lnTo>
                  <a:lnTo>
                    <a:pt x="280" y="263"/>
                  </a:lnTo>
                  <a:lnTo>
                    <a:pt x="280" y="241"/>
                  </a:lnTo>
                  <a:lnTo>
                    <a:pt x="280" y="202"/>
                  </a:lnTo>
                  <a:lnTo>
                    <a:pt x="259" y="202"/>
                  </a:lnTo>
                  <a:lnTo>
                    <a:pt x="259" y="241"/>
                  </a:lnTo>
                  <a:lnTo>
                    <a:pt x="224" y="241"/>
                  </a:lnTo>
                  <a:close/>
                  <a:moveTo>
                    <a:pt x="95" y="241"/>
                  </a:moveTo>
                  <a:lnTo>
                    <a:pt x="95" y="263"/>
                  </a:lnTo>
                  <a:lnTo>
                    <a:pt x="185" y="263"/>
                  </a:lnTo>
                  <a:lnTo>
                    <a:pt x="185" y="241"/>
                  </a:lnTo>
                  <a:lnTo>
                    <a:pt x="95" y="241"/>
                  </a:lnTo>
                  <a:close/>
                  <a:moveTo>
                    <a:pt x="0" y="185"/>
                  </a:moveTo>
                  <a:lnTo>
                    <a:pt x="0" y="241"/>
                  </a:lnTo>
                  <a:lnTo>
                    <a:pt x="0" y="263"/>
                  </a:lnTo>
                  <a:lnTo>
                    <a:pt x="20" y="263"/>
                  </a:lnTo>
                  <a:lnTo>
                    <a:pt x="56" y="263"/>
                  </a:lnTo>
                  <a:lnTo>
                    <a:pt x="56" y="241"/>
                  </a:lnTo>
                  <a:lnTo>
                    <a:pt x="22" y="241"/>
                  </a:lnTo>
                  <a:lnTo>
                    <a:pt x="22" y="185"/>
                  </a:lnTo>
                  <a:lnTo>
                    <a:pt x="0" y="185"/>
                  </a:lnTo>
                  <a:close/>
                  <a:moveTo>
                    <a:pt x="0" y="89"/>
                  </a:moveTo>
                  <a:lnTo>
                    <a:pt x="0" y="151"/>
                  </a:lnTo>
                  <a:lnTo>
                    <a:pt x="22" y="151"/>
                  </a:lnTo>
                  <a:lnTo>
                    <a:pt x="22" y="89"/>
                  </a:lnTo>
                  <a:lnTo>
                    <a:pt x="0" y="89"/>
                  </a:lnTo>
                  <a:close/>
                  <a:moveTo>
                    <a:pt x="0" y="0"/>
                  </a:moveTo>
                  <a:lnTo>
                    <a:pt x="0" y="22"/>
                  </a:lnTo>
                  <a:lnTo>
                    <a:pt x="0" y="56"/>
                  </a:lnTo>
                  <a:lnTo>
                    <a:pt x="22" y="56"/>
                  </a:lnTo>
                  <a:lnTo>
                    <a:pt x="22" y="22"/>
                  </a:lnTo>
                  <a:lnTo>
                    <a:pt x="56" y="22"/>
                  </a:lnTo>
                  <a:lnTo>
                    <a:pt x="56" y="0"/>
                  </a:lnTo>
                  <a:lnTo>
                    <a:pt x="0" y="0"/>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72" name="Freeform 59"/>
            <p:cNvSpPr>
              <a:spLocks noEditPoints="1"/>
            </p:cNvSpPr>
            <p:nvPr/>
          </p:nvSpPr>
          <p:spPr bwMode="auto">
            <a:xfrm>
              <a:off x="2644" y="3615"/>
              <a:ext cx="596" cy="706"/>
            </a:xfrm>
            <a:custGeom>
              <a:avLst/>
              <a:gdLst>
                <a:gd name="T0" fmla="*/ 282 w 282"/>
                <a:gd name="T1" fmla="*/ 219 h 279"/>
                <a:gd name="T2" fmla="*/ 282 w 282"/>
                <a:gd name="T3" fmla="*/ 279 h 279"/>
                <a:gd name="T4" fmla="*/ 221 w 282"/>
                <a:gd name="T5" fmla="*/ 279 h 279"/>
                <a:gd name="T6" fmla="*/ 221 w 282"/>
                <a:gd name="T7" fmla="*/ 252 h 279"/>
                <a:gd name="T8" fmla="*/ 64 w 282"/>
                <a:gd name="T9" fmla="*/ 252 h 279"/>
                <a:gd name="T10" fmla="*/ 64 w 282"/>
                <a:gd name="T11" fmla="*/ 279 h 279"/>
                <a:gd name="T12" fmla="*/ 0 w 282"/>
                <a:gd name="T13" fmla="*/ 279 h 279"/>
                <a:gd name="T14" fmla="*/ 0 w 282"/>
                <a:gd name="T15" fmla="*/ 219 h 279"/>
                <a:gd name="T16" fmla="*/ 29 w 282"/>
                <a:gd name="T17" fmla="*/ 219 h 279"/>
                <a:gd name="T18" fmla="*/ 29 w 282"/>
                <a:gd name="T19" fmla="*/ 60 h 279"/>
                <a:gd name="T20" fmla="*/ 0 w 282"/>
                <a:gd name="T21" fmla="*/ 60 h 279"/>
                <a:gd name="T22" fmla="*/ 0 w 282"/>
                <a:gd name="T23" fmla="*/ 0 h 279"/>
                <a:gd name="T24" fmla="*/ 64 w 282"/>
                <a:gd name="T25" fmla="*/ 0 h 279"/>
                <a:gd name="T26" fmla="*/ 64 w 282"/>
                <a:gd name="T27" fmla="*/ 27 h 279"/>
                <a:gd name="T28" fmla="*/ 221 w 282"/>
                <a:gd name="T29" fmla="*/ 27 h 279"/>
                <a:gd name="T30" fmla="*/ 221 w 282"/>
                <a:gd name="T31" fmla="*/ 0 h 279"/>
                <a:gd name="T32" fmla="*/ 282 w 282"/>
                <a:gd name="T33" fmla="*/ 0 h 279"/>
                <a:gd name="T34" fmla="*/ 282 w 282"/>
                <a:gd name="T35" fmla="*/ 60 h 279"/>
                <a:gd name="T36" fmla="*/ 253 w 282"/>
                <a:gd name="T37" fmla="*/ 60 h 279"/>
                <a:gd name="T38" fmla="*/ 253 w 282"/>
                <a:gd name="T39" fmla="*/ 219 h 279"/>
                <a:gd name="T40" fmla="*/ 282 w 282"/>
                <a:gd name="T41" fmla="*/ 219 h 279"/>
                <a:gd name="T42" fmla="*/ 17 w 282"/>
                <a:gd name="T43" fmla="*/ 236 h 279"/>
                <a:gd name="T44" fmla="*/ 17 w 282"/>
                <a:gd name="T45" fmla="*/ 262 h 279"/>
                <a:gd name="T46" fmla="*/ 45 w 282"/>
                <a:gd name="T47" fmla="*/ 262 h 279"/>
                <a:gd name="T48" fmla="*/ 45 w 282"/>
                <a:gd name="T49" fmla="*/ 236 h 279"/>
                <a:gd name="T50" fmla="*/ 17 w 282"/>
                <a:gd name="T51" fmla="*/ 236 h 279"/>
                <a:gd name="T52" fmla="*/ 45 w 282"/>
                <a:gd name="T53" fmla="*/ 17 h 279"/>
                <a:gd name="T54" fmla="*/ 17 w 282"/>
                <a:gd name="T55" fmla="*/ 17 h 279"/>
                <a:gd name="T56" fmla="*/ 17 w 282"/>
                <a:gd name="T57" fmla="*/ 43 h 279"/>
                <a:gd name="T58" fmla="*/ 45 w 282"/>
                <a:gd name="T59" fmla="*/ 43 h 279"/>
                <a:gd name="T60" fmla="*/ 45 w 282"/>
                <a:gd name="T61" fmla="*/ 17 h 279"/>
                <a:gd name="T62" fmla="*/ 221 w 282"/>
                <a:gd name="T63" fmla="*/ 43 h 279"/>
                <a:gd name="T64" fmla="*/ 64 w 282"/>
                <a:gd name="T65" fmla="*/ 43 h 279"/>
                <a:gd name="T66" fmla="*/ 64 w 282"/>
                <a:gd name="T67" fmla="*/ 60 h 279"/>
                <a:gd name="T68" fmla="*/ 45 w 282"/>
                <a:gd name="T69" fmla="*/ 60 h 279"/>
                <a:gd name="T70" fmla="*/ 45 w 282"/>
                <a:gd name="T71" fmla="*/ 219 h 279"/>
                <a:gd name="T72" fmla="*/ 64 w 282"/>
                <a:gd name="T73" fmla="*/ 219 h 279"/>
                <a:gd name="T74" fmla="*/ 64 w 282"/>
                <a:gd name="T75" fmla="*/ 236 h 279"/>
                <a:gd name="T76" fmla="*/ 221 w 282"/>
                <a:gd name="T77" fmla="*/ 236 h 279"/>
                <a:gd name="T78" fmla="*/ 221 w 282"/>
                <a:gd name="T79" fmla="*/ 219 h 279"/>
                <a:gd name="T80" fmla="*/ 236 w 282"/>
                <a:gd name="T81" fmla="*/ 219 h 279"/>
                <a:gd name="T82" fmla="*/ 236 w 282"/>
                <a:gd name="T83" fmla="*/ 60 h 279"/>
                <a:gd name="T84" fmla="*/ 221 w 282"/>
                <a:gd name="T85" fmla="*/ 60 h 279"/>
                <a:gd name="T86" fmla="*/ 221 w 282"/>
                <a:gd name="T87" fmla="*/ 43 h 279"/>
                <a:gd name="T88" fmla="*/ 264 w 282"/>
                <a:gd name="T89" fmla="*/ 43 h 279"/>
                <a:gd name="T90" fmla="*/ 264 w 282"/>
                <a:gd name="T91" fmla="*/ 17 h 279"/>
                <a:gd name="T92" fmla="*/ 236 w 282"/>
                <a:gd name="T93" fmla="*/ 17 h 279"/>
                <a:gd name="T94" fmla="*/ 236 w 282"/>
                <a:gd name="T95" fmla="*/ 43 h 279"/>
                <a:gd name="T96" fmla="*/ 264 w 282"/>
                <a:gd name="T97" fmla="*/ 43 h 279"/>
                <a:gd name="T98" fmla="*/ 236 w 282"/>
                <a:gd name="T99" fmla="*/ 236 h 279"/>
                <a:gd name="T100" fmla="*/ 236 w 282"/>
                <a:gd name="T101" fmla="*/ 262 h 279"/>
                <a:gd name="T102" fmla="*/ 264 w 282"/>
                <a:gd name="T103" fmla="*/ 262 h 279"/>
                <a:gd name="T104" fmla="*/ 264 w 282"/>
                <a:gd name="T105" fmla="*/ 236 h 279"/>
                <a:gd name="T106" fmla="*/ 236 w 282"/>
                <a:gd name="T107" fmla="*/ 236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2" h="279">
                  <a:moveTo>
                    <a:pt x="282" y="219"/>
                  </a:moveTo>
                  <a:lnTo>
                    <a:pt x="282" y="279"/>
                  </a:lnTo>
                  <a:lnTo>
                    <a:pt x="221" y="279"/>
                  </a:lnTo>
                  <a:lnTo>
                    <a:pt x="221" y="252"/>
                  </a:lnTo>
                  <a:lnTo>
                    <a:pt x="64" y="252"/>
                  </a:lnTo>
                  <a:lnTo>
                    <a:pt x="64" y="279"/>
                  </a:lnTo>
                  <a:lnTo>
                    <a:pt x="0" y="279"/>
                  </a:lnTo>
                  <a:lnTo>
                    <a:pt x="0" y="219"/>
                  </a:lnTo>
                  <a:lnTo>
                    <a:pt x="29" y="219"/>
                  </a:lnTo>
                  <a:lnTo>
                    <a:pt x="29" y="60"/>
                  </a:lnTo>
                  <a:lnTo>
                    <a:pt x="0" y="60"/>
                  </a:lnTo>
                  <a:lnTo>
                    <a:pt x="0" y="0"/>
                  </a:lnTo>
                  <a:lnTo>
                    <a:pt x="64" y="0"/>
                  </a:lnTo>
                  <a:lnTo>
                    <a:pt x="64" y="27"/>
                  </a:lnTo>
                  <a:lnTo>
                    <a:pt x="221" y="27"/>
                  </a:lnTo>
                  <a:lnTo>
                    <a:pt x="221" y="0"/>
                  </a:lnTo>
                  <a:lnTo>
                    <a:pt x="282" y="0"/>
                  </a:lnTo>
                  <a:lnTo>
                    <a:pt x="282" y="60"/>
                  </a:lnTo>
                  <a:lnTo>
                    <a:pt x="253" y="60"/>
                  </a:lnTo>
                  <a:lnTo>
                    <a:pt x="253" y="219"/>
                  </a:lnTo>
                  <a:lnTo>
                    <a:pt x="282" y="219"/>
                  </a:lnTo>
                  <a:close/>
                  <a:moveTo>
                    <a:pt x="17" y="236"/>
                  </a:moveTo>
                  <a:lnTo>
                    <a:pt x="17" y="262"/>
                  </a:lnTo>
                  <a:lnTo>
                    <a:pt x="45" y="262"/>
                  </a:lnTo>
                  <a:lnTo>
                    <a:pt x="45" y="236"/>
                  </a:lnTo>
                  <a:lnTo>
                    <a:pt x="17" y="236"/>
                  </a:lnTo>
                  <a:close/>
                  <a:moveTo>
                    <a:pt x="45" y="17"/>
                  </a:moveTo>
                  <a:lnTo>
                    <a:pt x="17" y="17"/>
                  </a:lnTo>
                  <a:lnTo>
                    <a:pt x="17" y="43"/>
                  </a:lnTo>
                  <a:lnTo>
                    <a:pt x="45" y="43"/>
                  </a:lnTo>
                  <a:lnTo>
                    <a:pt x="45" y="17"/>
                  </a:lnTo>
                  <a:close/>
                  <a:moveTo>
                    <a:pt x="221" y="43"/>
                  </a:moveTo>
                  <a:lnTo>
                    <a:pt x="64" y="43"/>
                  </a:lnTo>
                  <a:lnTo>
                    <a:pt x="64" y="60"/>
                  </a:lnTo>
                  <a:lnTo>
                    <a:pt x="45" y="60"/>
                  </a:lnTo>
                  <a:lnTo>
                    <a:pt x="45" y="219"/>
                  </a:lnTo>
                  <a:lnTo>
                    <a:pt x="64" y="219"/>
                  </a:lnTo>
                  <a:lnTo>
                    <a:pt x="64" y="236"/>
                  </a:lnTo>
                  <a:lnTo>
                    <a:pt x="221" y="236"/>
                  </a:lnTo>
                  <a:lnTo>
                    <a:pt x="221" y="219"/>
                  </a:lnTo>
                  <a:lnTo>
                    <a:pt x="236" y="219"/>
                  </a:lnTo>
                  <a:lnTo>
                    <a:pt x="236" y="60"/>
                  </a:lnTo>
                  <a:lnTo>
                    <a:pt x="221" y="60"/>
                  </a:lnTo>
                  <a:lnTo>
                    <a:pt x="221" y="43"/>
                  </a:lnTo>
                  <a:close/>
                  <a:moveTo>
                    <a:pt x="264" y="43"/>
                  </a:moveTo>
                  <a:lnTo>
                    <a:pt x="264" y="17"/>
                  </a:lnTo>
                  <a:lnTo>
                    <a:pt x="236" y="17"/>
                  </a:lnTo>
                  <a:lnTo>
                    <a:pt x="236" y="43"/>
                  </a:lnTo>
                  <a:lnTo>
                    <a:pt x="264" y="43"/>
                  </a:lnTo>
                  <a:close/>
                  <a:moveTo>
                    <a:pt x="236" y="236"/>
                  </a:moveTo>
                  <a:lnTo>
                    <a:pt x="236" y="262"/>
                  </a:lnTo>
                  <a:lnTo>
                    <a:pt x="264" y="262"/>
                  </a:lnTo>
                  <a:lnTo>
                    <a:pt x="264" y="236"/>
                  </a:lnTo>
                  <a:lnTo>
                    <a:pt x="236" y="236"/>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73" name="Freeform 60"/>
            <p:cNvSpPr>
              <a:spLocks noEditPoints="1"/>
            </p:cNvSpPr>
            <p:nvPr/>
          </p:nvSpPr>
          <p:spPr bwMode="auto">
            <a:xfrm>
              <a:off x="3845" y="3617"/>
              <a:ext cx="591" cy="711"/>
            </a:xfrm>
            <a:custGeom>
              <a:avLst/>
              <a:gdLst>
                <a:gd name="T0" fmla="*/ 24 w 200"/>
                <a:gd name="T1" fmla="*/ 31 h 200"/>
                <a:gd name="T2" fmla="*/ 24 w 200"/>
                <a:gd name="T3" fmla="*/ 169 h 200"/>
                <a:gd name="T4" fmla="*/ 30 w 200"/>
                <a:gd name="T5" fmla="*/ 175 h 200"/>
                <a:gd name="T6" fmla="*/ 170 w 200"/>
                <a:gd name="T7" fmla="*/ 175 h 200"/>
                <a:gd name="T8" fmla="*/ 176 w 200"/>
                <a:gd name="T9" fmla="*/ 169 h 200"/>
                <a:gd name="T10" fmla="*/ 176 w 200"/>
                <a:gd name="T11" fmla="*/ 31 h 200"/>
                <a:gd name="T12" fmla="*/ 170 w 200"/>
                <a:gd name="T13" fmla="*/ 24 h 200"/>
                <a:gd name="T14" fmla="*/ 30 w 200"/>
                <a:gd name="T15" fmla="*/ 24 h 200"/>
                <a:gd name="T16" fmla="*/ 24 w 200"/>
                <a:gd name="T17" fmla="*/ 31 h 200"/>
                <a:gd name="T18" fmla="*/ 194 w 200"/>
                <a:gd name="T19" fmla="*/ 0 h 200"/>
                <a:gd name="T20" fmla="*/ 156 w 200"/>
                <a:gd name="T21" fmla="*/ 0 h 200"/>
                <a:gd name="T22" fmla="*/ 150 w 200"/>
                <a:gd name="T23" fmla="*/ 6 h 200"/>
                <a:gd name="T24" fmla="*/ 156 w 200"/>
                <a:gd name="T25" fmla="*/ 12 h 200"/>
                <a:gd name="T26" fmla="*/ 188 w 200"/>
                <a:gd name="T27" fmla="*/ 12 h 200"/>
                <a:gd name="T28" fmla="*/ 188 w 200"/>
                <a:gd name="T29" fmla="*/ 44 h 200"/>
                <a:gd name="T30" fmla="*/ 194 w 200"/>
                <a:gd name="T31" fmla="*/ 50 h 200"/>
                <a:gd name="T32" fmla="*/ 200 w 200"/>
                <a:gd name="T33" fmla="*/ 44 h 200"/>
                <a:gd name="T34" fmla="*/ 200 w 200"/>
                <a:gd name="T35" fmla="*/ 6 h 200"/>
                <a:gd name="T36" fmla="*/ 194 w 200"/>
                <a:gd name="T37" fmla="*/ 0 h 200"/>
                <a:gd name="T38" fmla="*/ 194 w 200"/>
                <a:gd name="T39" fmla="*/ 150 h 200"/>
                <a:gd name="T40" fmla="*/ 188 w 200"/>
                <a:gd name="T41" fmla="*/ 156 h 200"/>
                <a:gd name="T42" fmla="*/ 188 w 200"/>
                <a:gd name="T43" fmla="*/ 188 h 200"/>
                <a:gd name="T44" fmla="*/ 156 w 200"/>
                <a:gd name="T45" fmla="*/ 188 h 200"/>
                <a:gd name="T46" fmla="*/ 150 w 200"/>
                <a:gd name="T47" fmla="*/ 194 h 200"/>
                <a:gd name="T48" fmla="*/ 156 w 200"/>
                <a:gd name="T49" fmla="*/ 200 h 200"/>
                <a:gd name="T50" fmla="*/ 194 w 200"/>
                <a:gd name="T51" fmla="*/ 200 h 200"/>
                <a:gd name="T52" fmla="*/ 200 w 200"/>
                <a:gd name="T53" fmla="*/ 194 h 200"/>
                <a:gd name="T54" fmla="*/ 200 w 200"/>
                <a:gd name="T55" fmla="*/ 156 h 200"/>
                <a:gd name="T56" fmla="*/ 194 w 200"/>
                <a:gd name="T57" fmla="*/ 150 h 200"/>
                <a:gd name="T58" fmla="*/ 6 w 200"/>
                <a:gd name="T59" fmla="*/ 50 h 200"/>
                <a:gd name="T60" fmla="*/ 12 w 200"/>
                <a:gd name="T61" fmla="*/ 44 h 200"/>
                <a:gd name="T62" fmla="*/ 12 w 200"/>
                <a:gd name="T63" fmla="*/ 12 h 200"/>
                <a:gd name="T64" fmla="*/ 44 w 200"/>
                <a:gd name="T65" fmla="*/ 12 h 200"/>
                <a:gd name="T66" fmla="*/ 50 w 200"/>
                <a:gd name="T67" fmla="*/ 6 h 200"/>
                <a:gd name="T68" fmla="*/ 44 w 200"/>
                <a:gd name="T69" fmla="*/ 0 h 200"/>
                <a:gd name="T70" fmla="*/ 6 w 200"/>
                <a:gd name="T71" fmla="*/ 0 h 200"/>
                <a:gd name="T72" fmla="*/ 0 w 200"/>
                <a:gd name="T73" fmla="*/ 6 h 200"/>
                <a:gd name="T74" fmla="*/ 0 w 200"/>
                <a:gd name="T75" fmla="*/ 44 h 200"/>
                <a:gd name="T76" fmla="*/ 6 w 200"/>
                <a:gd name="T77" fmla="*/ 50 h 200"/>
                <a:gd name="T78" fmla="*/ 44 w 200"/>
                <a:gd name="T79" fmla="*/ 188 h 200"/>
                <a:gd name="T80" fmla="*/ 12 w 200"/>
                <a:gd name="T81" fmla="*/ 188 h 200"/>
                <a:gd name="T82" fmla="*/ 12 w 200"/>
                <a:gd name="T83" fmla="*/ 156 h 200"/>
                <a:gd name="T84" fmla="*/ 6 w 200"/>
                <a:gd name="T85" fmla="*/ 150 h 200"/>
                <a:gd name="T86" fmla="*/ 0 w 200"/>
                <a:gd name="T87" fmla="*/ 156 h 200"/>
                <a:gd name="T88" fmla="*/ 0 w 200"/>
                <a:gd name="T89" fmla="*/ 194 h 200"/>
                <a:gd name="T90" fmla="*/ 6 w 200"/>
                <a:gd name="T91" fmla="*/ 200 h 200"/>
                <a:gd name="T92" fmla="*/ 44 w 200"/>
                <a:gd name="T93" fmla="*/ 200 h 200"/>
                <a:gd name="T94" fmla="*/ 50 w 200"/>
                <a:gd name="T95" fmla="*/ 194 h 200"/>
                <a:gd name="T96" fmla="*/ 44 w 200"/>
                <a:gd name="T97" fmla="*/ 18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0" h="200">
                  <a:moveTo>
                    <a:pt x="24" y="31"/>
                  </a:moveTo>
                  <a:cubicBezTo>
                    <a:pt x="24" y="169"/>
                    <a:pt x="24" y="169"/>
                    <a:pt x="24" y="169"/>
                  </a:cubicBezTo>
                  <a:cubicBezTo>
                    <a:pt x="24" y="173"/>
                    <a:pt x="27" y="175"/>
                    <a:pt x="30" y="175"/>
                  </a:cubicBezTo>
                  <a:cubicBezTo>
                    <a:pt x="170" y="175"/>
                    <a:pt x="170" y="175"/>
                    <a:pt x="170" y="175"/>
                  </a:cubicBezTo>
                  <a:cubicBezTo>
                    <a:pt x="173" y="175"/>
                    <a:pt x="176" y="173"/>
                    <a:pt x="176" y="169"/>
                  </a:cubicBezTo>
                  <a:cubicBezTo>
                    <a:pt x="176" y="31"/>
                    <a:pt x="176" y="31"/>
                    <a:pt x="176" y="31"/>
                  </a:cubicBezTo>
                  <a:cubicBezTo>
                    <a:pt x="176" y="27"/>
                    <a:pt x="173" y="24"/>
                    <a:pt x="170" y="24"/>
                  </a:cubicBezTo>
                  <a:cubicBezTo>
                    <a:pt x="30" y="24"/>
                    <a:pt x="30" y="24"/>
                    <a:pt x="30" y="24"/>
                  </a:cubicBezTo>
                  <a:cubicBezTo>
                    <a:pt x="27" y="24"/>
                    <a:pt x="24" y="27"/>
                    <a:pt x="24" y="31"/>
                  </a:cubicBezTo>
                  <a:close/>
                  <a:moveTo>
                    <a:pt x="194" y="0"/>
                  </a:moveTo>
                  <a:cubicBezTo>
                    <a:pt x="156" y="0"/>
                    <a:pt x="156" y="0"/>
                    <a:pt x="156" y="0"/>
                  </a:cubicBezTo>
                  <a:cubicBezTo>
                    <a:pt x="153" y="0"/>
                    <a:pt x="150" y="3"/>
                    <a:pt x="150" y="6"/>
                  </a:cubicBezTo>
                  <a:cubicBezTo>
                    <a:pt x="150" y="10"/>
                    <a:pt x="153" y="12"/>
                    <a:pt x="156" y="12"/>
                  </a:cubicBezTo>
                  <a:cubicBezTo>
                    <a:pt x="188" y="12"/>
                    <a:pt x="188" y="12"/>
                    <a:pt x="188" y="12"/>
                  </a:cubicBezTo>
                  <a:cubicBezTo>
                    <a:pt x="188" y="44"/>
                    <a:pt x="188" y="44"/>
                    <a:pt x="188" y="44"/>
                  </a:cubicBezTo>
                  <a:cubicBezTo>
                    <a:pt x="188" y="47"/>
                    <a:pt x="190" y="50"/>
                    <a:pt x="194" y="50"/>
                  </a:cubicBezTo>
                  <a:cubicBezTo>
                    <a:pt x="197" y="50"/>
                    <a:pt x="200" y="47"/>
                    <a:pt x="200" y="44"/>
                  </a:cubicBezTo>
                  <a:cubicBezTo>
                    <a:pt x="200" y="6"/>
                    <a:pt x="200" y="6"/>
                    <a:pt x="200" y="6"/>
                  </a:cubicBezTo>
                  <a:cubicBezTo>
                    <a:pt x="200" y="3"/>
                    <a:pt x="197" y="0"/>
                    <a:pt x="194" y="0"/>
                  </a:cubicBezTo>
                  <a:close/>
                  <a:moveTo>
                    <a:pt x="194" y="150"/>
                  </a:moveTo>
                  <a:cubicBezTo>
                    <a:pt x="190" y="150"/>
                    <a:pt x="188" y="153"/>
                    <a:pt x="188" y="156"/>
                  </a:cubicBezTo>
                  <a:cubicBezTo>
                    <a:pt x="188" y="188"/>
                    <a:pt x="188" y="188"/>
                    <a:pt x="188" y="188"/>
                  </a:cubicBezTo>
                  <a:cubicBezTo>
                    <a:pt x="156" y="188"/>
                    <a:pt x="156" y="188"/>
                    <a:pt x="156" y="188"/>
                  </a:cubicBezTo>
                  <a:cubicBezTo>
                    <a:pt x="153" y="188"/>
                    <a:pt x="150" y="190"/>
                    <a:pt x="150" y="194"/>
                  </a:cubicBezTo>
                  <a:cubicBezTo>
                    <a:pt x="150" y="197"/>
                    <a:pt x="153" y="200"/>
                    <a:pt x="156" y="200"/>
                  </a:cubicBezTo>
                  <a:cubicBezTo>
                    <a:pt x="194" y="200"/>
                    <a:pt x="194" y="200"/>
                    <a:pt x="194" y="200"/>
                  </a:cubicBezTo>
                  <a:cubicBezTo>
                    <a:pt x="197" y="200"/>
                    <a:pt x="200" y="197"/>
                    <a:pt x="200" y="194"/>
                  </a:cubicBezTo>
                  <a:cubicBezTo>
                    <a:pt x="200" y="156"/>
                    <a:pt x="200" y="156"/>
                    <a:pt x="200" y="156"/>
                  </a:cubicBezTo>
                  <a:cubicBezTo>
                    <a:pt x="200" y="153"/>
                    <a:pt x="197" y="150"/>
                    <a:pt x="194" y="150"/>
                  </a:cubicBezTo>
                  <a:close/>
                  <a:moveTo>
                    <a:pt x="6" y="50"/>
                  </a:moveTo>
                  <a:cubicBezTo>
                    <a:pt x="10" y="50"/>
                    <a:pt x="12" y="47"/>
                    <a:pt x="12" y="44"/>
                  </a:cubicBezTo>
                  <a:cubicBezTo>
                    <a:pt x="12" y="12"/>
                    <a:pt x="12" y="12"/>
                    <a:pt x="12" y="12"/>
                  </a:cubicBezTo>
                  <a:cubicBezTo>
                    <a:pt x="44" y="12"/>
                    <a:pt x="44" y="12"/>
                    <a:pt x="44" y="12"/>
                  </a:cubicBezTo>
                  <a:cubicBezTo>
                    <a:pt x="47" y="12"/>
                    <a:pt x="50" y="10"/>
                    <a:pt x="50" y="6"/>
                  </a:cubicBezTo>
                  <a:cubicBezTo>
                    <a:pt x="50" y="3"/>
                    <a:pt x="47" y="0"/>
                    <a:pt x="44" y="0"/>
                  </a:cubicBezTo>
                  <a:cubicBezTo>
                    <a:pt x="6" y="0"/>
                    <a:pt x="6" y="0"/>
                    <a:pt x="6" y="0"/>
                  </a:cubicBezTo>
                  <a:cubicBezTo>
                    <a:pt x="3" y="0"/>
                    <a:pt x="0" y="3"/>
                    <a:pt x="0" y="6"/>
                  </a:cubicBezTo>
                  <a:cubicBezTo>
                    <a:pt x="0" y="44"/>
                    <a:pt x="0" y="44"/>
                    <a:pt x="0" y="44"/>
                  </a:cubicBezTo>
                  <a:cubicBezTo>
                    <a:pt x="0" y="47"/>
                    <a:pt x="3" y="50"/>
                    <a:pt x="6" y="50"/>
                  </a:cubicBezTo>
                  <a:close/>
                  <a:moveTo>
                    <a:pt x="44" y="188"/>
                  </a:moveTo>
                  <a:cubicBezTo>
                    <a:pt x="12" y="188"/>
                    <a:pt x="12" y="188"/>
                    <a:pt x="12" y="188"/>
                  </a:cubicBezTo>
                  <a:cubicBezTo>
                    <a:pt x="12" y="156"/>
                    <a:pt x="12" y="156"/>
                    <a:pt x="12" y="156"/>
                  </a:cubicBezTo>
                  <a:cubicBezTo>
                    <a:pt x="12" y="153"/>
                    <a:pt x="10" y="150"/>
                    <a:pt x="6" y="150"/>
                  </a:cubicBezTo>
                  <a:cubicBezTo>
                    <a:pt x="3" y="150"/>
                    <a:pt x="0" y="153"/>
                    <a:pt x="0" y="156"/>
                  </a:cubicBezTo>
                  <a:cubicBezTo>
                    <a:pt x="0" y="194"/>
                    <a:pt x="0" y="194"/>
                    <a:pt x="0" y="194"/>
                  </a:cubicBezTo>
                  <a:cubicBezTo>
                    <a:pt x="0" y="197"/>
                    <a:pt x="3" y="200"/>
                    <a:pt x="6" y="200"/>
                  </a:cubicBezTo>
                  <a:cubicBezTo>
                    <a:pt x="44" y="200"/>
                    <a:pt x="44" y="200"/>
                    <a:pt x="44" y="200"/>
                  </a:cubicBezTo>
                  <a:cubicBezTo>
                    <a:pt x="47" y="200"/>
                    <a:pt x="50" y="197"/>
                    <a:pt x="50" y="194"/>
                  </a:cubicBezTo>
                  <a:cubicBezTo>
                    <a:pt x="50" y="190"/>
                    <a:pt x="47" y="188"/>
                    <a:pt x="44" y="188"/>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nvGrpSpPr>
            <p:cNvPr id="474" name="组合 473"/>
            <p:cNvGrpSpPr/>
            <p:nvPr/>
          </p:nvGrpSpPr>
          <p:grpSpPr>
            <a:xfrm>
              <a:off x="12341" y="3615"/>
              <a:ext cx="551" cy="659"/>
              <a:chOff x="5380483" y="5004568"/>
              <a:chExt cx="366676" cy="366051"/>
            </a:xfrm>
            <a:grpFill/>
          </p:grpSpPr>
          <p:sp>
            <p:nvSpPr>
              <p:cNvPr id="475" name="AutoShape 84"/>
              <p:cNvSpPr/>
              <p:nvPr/>
            </p:nvSpPr>
            <p:spPr bwMode="auto">
              <a:xfrm>
                <a:off x="5380483" y="5004568"/>
                <a:ext cx="366676" cy="3660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76" name="AutoShape 85"/>
              <p:cNvSpPr/>
              <p:nvPr/>
            </p:nvSpPr>
            <p:spPr bwMode="auto">
              <a:xfrm>
                <a:off x="5598238" y="5141602"/>
                <a:ext cx="102619" cy="118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77" name="AutoShape 86"/>
              <p:cNvSpPr/>
              <p:nvPr/>
            </p:nvSpPr>
            <p:spPr bwMode="auto">
              <a:xfrm>
                <a:off x="5598238" y="5107187"/>
                <a:ext cx="102619" cy="118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78" name="AutoShape 87"/>
              <p:cNvSpPr/>
              <p:nvPr/>
            </p:nvSpPr>
            <p:spPr bwMode="auto">
              <a:xfrm>
                <a:off x="5598238" y="5072772"/>
                <a:ext cx="102619" cy="118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79" name="AutoShape 88"/>
              <p:cNvSpPr/>
              <p:nvPr/>
            </p:nvSpPr>
            <p:spPr bwMode="auto">
              <a:xfrm>
                <a:off x="5472467" y="5313677"/>
                <a:ext cx="102619"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0" name="AutoShape 89"/>
              <p:cNvSpPr/>
              <p:nvPr/>
            </p:nvSpPr>
            <p:spPr bwMode="auto">
              <a:xfrm>
                <a:off x="5472467" y="5279263"/>
                <a:ext cx="102619"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1" name="AutoShape 90"/>
              <p:cNvSpPr/>
              <p:nvPr/>
            </p:nvSpPr>
            <p:spPr bwMode="auto">
              <a:xfrm>
                <a:off x="5472467" y="5244847"/>
                <a:ext cx="102619"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2" name="AutoShape 91"/>
              <p:cNvSpPr/>
              <p:nvPr/>
            </p:nvSpPr>
            <p:spPr bwMode="auto">
              <a:xfrm>
                <a:off x="5598238" y="5313677"/>
                <a:ext cx="102619"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3" name="AutoShape 92"/>
              <p:cNvSpPr/>
              <p:nvPr/>
            </p:nvSpPr>
            <p:spPr bwMode="auto">
              <a:xfrm>
                <a:off x="5598238" y="5279263"/>
                <a:ext cx="102619"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4" name="AutoShape 93"/>
              <p:cNvSpPr/>
              <p:nvPr/>
            </p:nvSpPr>
            <p:spPr bwMode="auto">
              <a:xfrm>
                <a:off x="5598238" y="5244847"/>
                <a:ext cx="102619"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5" name="AutoShape 94"/>
              <p:cNvSpPr/>
              <p:nvPr/>
            </p:nvSpPr>
            <p:spPr bwMode="auto">
              <a:xfrm>
                <a:off x="5472465" y="5176016"/>
                <a:ext cx="228390"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6" name="AutoShape 95"/>
              <p:cNvSpPr/>
              <p:nvPr/>
            </p:nvSpPr>
            <p:spPr bwMode="auto">
              <a:xfrm>
                <a:off x="5472465" y="5210433"/>
                <a:ext cx="228390"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7" name="AutoShape 96"/>
              <p:cNvSpPr/>
              <p:nvPr/>
            </p:nvSpPr>
            <p:spPr bwMode="auto">
              <a:xfrm>
                <a:off x="5472467" y="5050246"/>
                <a:ext cx="102619" cy="1026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488" name="AutoShape 135"/>
            <p:cNvSpPr/>
            <p:nvPr/>
          </p:nvSpPr>
          <p:spPr bwMode="auto">
            <a:xfrm>
              <a:off x="11126" y="3717"/>
              <a:ext cx="551" cy="4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489" name="组合 488"/>
            <p:cNvGrpSpPr/>
            <p:nvPr/>
          </p:nvGrpSpPr>
          <p:grpSpPr>
            <a:xfrm>
              <a:off x="9908" y="3615"/>
              <a:ext cx="550" cy="659"/>
              <a:chOff x="3868099" y="5008322"/>
              <a:chExt cx="366052" cy="366051"/>
            </a:xfrm>
            <a:grpFill/>
          </p:grpSpPr>
          <p:sp>
            <p:nvSpPr>
              <p:cNvPr id="490" name="AutoShape 136"/>
              <p:cNvSpPr/>
              <p:nvPr/>
            </p:nvSpPr>
            <p:spPr bwMode="auto">
              <a:xfrm>
                <a:off x="4062700" y="5054001"/>
                <a:ext cx="120140" cy="1201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91" name="AutoShape 137"/>
              <p:cNvSpPr/>
              <p:nvPr/>
            </p:nvSpPr>
            <p:spPr bwMode="auto">
              <a:xfrm>
                <a:off x="3868099" y="5008322"/>
                <a:ext cx="366050" cy="366051"/>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92" name="AutoShape 138"/>
              <p:cNvSpPr/>
              <p:nvPr/>
            </p:nvSpPr>
            <p:spPr bwMode="auto">
              <a:xfrm>
                <a:off x="4062702" y="5008322"/>
                <a:ext cx="171449" cy="1714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493" name="AutoShape 139"/>
            <p:cNvSpPr/>
            <p:nvPr/>
          </p:nvSpPr>
          <p:spPr bwMode="auto">
            <a:xfrm>
              <a:off x="8705" y="3625"/>
              <a:ext cx="550" cy="639"/>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494" name="组合 493"/>
            <p:cNvGrpSpPr/>
            <p:nvPr/>
          </p:nvGrpSpPr>
          <p:grpSpPr>
            <a:xfrm>
              <a:off x="7489" y="3687"/>
              <a:ext cx="550" cy="515"/>
              <a:chOff x="2403273" y="5054000"/>
              <a:chExt cx="366051" cy="285957"/>
            </a:xfrm>
            <a:grpFill/>
          </p:grpSpPr>
          <p:sp>
            <p:nvSpPr>
              <p:cNvPr id="495" name="AutoShape 140"/>
              <p:cNvSpPr/>
              <p:nvPr/>
            </p:nvSpPr>
            <p:spPr bwMode="auto">
              <a:xfrm>
                <a:off x="2448949" y="5099679"/>
                <a:ext cx="229016" cy="185841"/>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96" name="AutoShape 141"/>
              <p:cNvSpPr/>
              <p:nvPr/>
            </p:nvSpPr>
            <p:spPr bwMode="auto">
              <a:xfrm>
                <a:off x="2403273" y="5054000"/>
                <a:ext cx="366051" cy="285957"/>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97" name="AutoShape 142"/>
              <p:cNvSpPr/>
              <p:nvPr/>
            </p:nvSpPr>
            <p:spPr bwMode="auto">
              <a:xfrm>
                <a:off x="2689230" y="5111568"/>
                <a:ext cx="34415"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98" name="AutoShape 143"/>
              <p:cNvSpPr/>
              <p:nvPr/>
            </p:nvSpPr>
            <p:spPr bwMode="auto">
              <a:xfrm>
                <a:off x="2677965" y="5259864"/>
                <a:ext cx="45678" cy="118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99" name="AutoShape 144"/>
              <p:cNvSpPr/>
              <p:nvPr/>
            </p:nvSpPr>
            <p:spPr bwMode="auto">
              <a:xfrm>
                <a:off x="2689228" y="5225449"/>
                <a:ext cx="46304" cy="118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00" name="AutoShape 145"/>
              <p:cNvSpPr/>
              <p:nvPr/>
            </p:nvSpPr>
            <p:spPr bwMode="auto">
              <a:xfrm>
                <a:off x="2689228" y="5191660"/>
                <a:ext cx="46304"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01" name="AutoShape 146"/>
              <p:cNvSpPr/>
              <p:nvPr/>
            </p:nvSpPr>
            <p:spPr bwMode="auto">
              <a:xfrm>
                <a:off x="2495253" y="5145356"/>
                <a:ext cx="68204" cy="48181"/>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502" name="组合 501"/>
            <p:cNvGrpSpPr/>
            <p:nvPr/>
          </p:nvGrpSpPr>
          <p:grpSpPr>
            <a:xfrm>
              <a:off x="6265" y="3655"/>
              <a:ext cx="550" cy="579"/>
              <a:chOff x="1671171" y="5030848"/>
              <a:chExt cx="366051" cy="320998"/>
            </a:xfrm>
            <a:grpFill/>
          </p:grpSpPr>
          <p:sp>
            <p:nvSpPr>
              <p:cNvPr id="503" name="AutoShape 147"/>
              <p:cNvSpPr/>
              <p:nvPr/>
            </p:nvSpPr>
            <p:spPr bwMode="auto">
              <a:xfrm>
                <a:off x="1671171" y="5030848"/>
                <a:ext cx="366051" cy="320998"/>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04" name="AutoShape 148"/>
              <p:cNvSpPr/>
              <p:nvPr/>
            </p:nvSpPr>
            <p:spPr bwMode="auto">
              <a:xfrm>
                <a:off x="1728111" y="5088415"/>
                <a:ext cx="54438" cy="544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505" name="AutoShape 149"/>
            <p:cNvSpPr/>
            <p:nvPr/>
          </p:nvSpPr>
          <p:spPr bwMode="auto">
            <a:xfrm>
              <a:off x="5074" y="3707"/>
              <a:ext cx="550" cy="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516" name="组合 515"/>
            <p:cNvGrpSpPr/>
            <p:nvPr/>
          </p:nvGrpSpPr>
          <p:grpSpPr>
            <a:xfrm>
              <a:off x="17194" y="3615"/>
              <a:ext cx="515" cy="659"/>
              <a:chOff x="7589304" y="5004568"/>
              <a:chExt cx="342899" cy="366051"/>
            </a:xfrm>
            <a:grpFill/>
          </p:grpSpPr>
          <p:sp>
            <p:nvSpPr>
              <p:cNvPr id="517" name="AutoShape 78"/>
              <p:cNvSpPr/>
              <p:nvPr/>
            </p:nvSpPr>
            <p:spPr bwMode="auto">
              <a:xfrm>
                <a:off x="7589304" y="5004568"/>
                <a:ext cx="342899" cy="3660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18" name="AutoShape 79"/>
              <p:cNvSpPr/>
              <p:nvPr/>
            </p:nvSpPr>
            <p:spPr bwMode="auto">
              <a:xfrm>
                <a:off x="7634982" y="5050245"/>
                <a:ext cx="251543" cy="229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19" name="AutoShape 80"/>
              <p:cNvSpPr/>
              <p:nvPr/>
            </p:nvSpPr>
            <p:spPr bwMode="auto">
              <a:xfrm>
                <a:off x="7772014" y="5084660"/>
                <a:ext cx="68830"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520" name="组合 519"/>
            <p:cNvGrpSpPr/>
            <p:nvPr/>
          </p:nvGrpSpPr>
          <p:grpSpPr>
            <a:xfrm>
              <a:off x="15934" y="3615"/>
              <a:ext cx="550" cy="659"/>
              <a:chOff x="6845312" y="5004568"/>
              <a:chExt cx="366050" cy="366051"/>
            </a:xfrm>
            <a:grpFill/>
          </p:grpSpPr>
          <p:sp>
            <p:nvSpPr>
              <p:cNvPr id="521" name="AutoShape 81"/>
              <p:cNvSpPr/>
              <p:nvPr/>
            </p:nvSpPr>
            <p:spPr bwMode="auto">
              <a:xfrm>
                <a:off x="6845312" y="5004568"/>
                <a:ext cx="366050" cy="3660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22" name="AutoShape 82"/>
              <p:cNvSpPr/>
              <p:nvPr/>
            </p:nvSpPr>
            <p:spPr bwMode="auto">
              <a:xfrm>
                <a:off x="6879726" y="5301789"/>
                <a:ext cx="34415"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523" name="AutoShape 83"/>
            <p:cNvSpPr/>
            <p:nvPr/>
          </p:nvSpPr>
          <p:spPr bwMode="auto">
            <a:xfrm>
              <a:off x="14735" y="3729"/>
              <a:ext cx="550" cy="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24" name="Freeform 419"/>
            <p:cNvSpPr/>
            <p:nvPr/>
          </p:nvSpPr>
          <p:spPr bwMode="auto">
            <a:xfrm>
              <a:off x="13612" y="3638"/>
              <a:ext cx="401" cy="614"/>
            </a:xfrm>
            <a:custGeom>
              <a:avLst/>
              <a:gdLst>
                <a:gd name="T0" fmla="*/ 154 w 156"/>
                <a:gd name="T1" fmla="*/ 136 h 199"/>
                <a:gd name="T2" fmla="*/ 154 w 156"/>
                <a:gd name="T3" fmla="*/ 127 h 199"/>
                <a:gd name="T4" fmla="*/ 146 w 156"/>
                <a:gd name="T5" fmla="*/ 102 h 199"/>
                <a:gd name="T6" fmla="*/ 145 w 156"/>
                <a:gd name="T7" fmla="*/ 41 h 199"/>
                <a:gd name="T8" fmla="*/ 145 w 156"/>
                <a:gd name="T9" fmla="*/ 39 h 199"/>
                <a:gd name="T10" fmla="*/ 143 w 156"/>
                <a:gd name="T11" fmla="*/ 38 h 199"/>
                <a:gd name="T12" fmla="*/ 105 w 156"/>
                <a:gd name="T13" fmla="*/ 80 h 199"/>
                <a:gd name="T14" fmla="*/ 88 w 156"/>
                <a:gd name="T15" fmla="*/ 2 h 199"/>
                <a:gd name="T16" fmla="*/ 87 w 156"/>
                <a:gd name="T17" fmla="*/ 0 h 199"/>
                <a:gd name="T18" fmla="*/ 85 w 156"/>
                <a:gd name="T19" fmla="*/ 0 h 199"/>
                <a:gd name="T20" fmla="*/ 58 w 156"/>
                <a:gd name="T21" fmla="*/ 51 h 199"/>
                <a:gd name="T22" fmla="*/ 46 w 156"/>
                <a:gd name="T23" fmla="*/ 96 h 199"/>
                <a:gd name="T24" fmla="*/ 17 w 156"/>
                <a:gd name="T25" fmla="*/ 64 h 199"/>
                <a:gd name="T26" fmla="*/ 8 w 156"/>
                <a:gd name="T27" fmla="*/ 57 h 199"/>
                <a:gd name="T28" fmla="*/ 5 w 156"/>
                <a:gd name="T29" fmla="*/ 57 h 199"/>
                <a:gd name="T30" fmla="*/ 5 w 156"/>
                <a:gd name="T31" fmla="*/ 59 h 199"/>
                <a:gd name="T32" fmla="*/ 7 w 156"/>
                <a:gd name="T33" fmla="*/ 110 h 199"/>
                <a:gd name="T34" fmla="*/ 32 w 156"/>
                <a:gd name="T35" fmla="*/ 190 h 199"/>
                <a:gd name="T36" fmla="*/ 52 w 156"/>
                <a:gd name="T37" fmla="*/ 197 h 199"/>
                <a:gd name="T38" fmla="*/ 53 w 156"/>
                <a:gd name="T39" fmla="*/ 197 h 199"/>
                <a:gd name="T40" fmla="*/ 53 w 156"/>
                <a:gd name="T41" fmla="*/ 197 h 199"/>
                <a:gd name="T42" fmla="*/ 55 w 156"/>
                <a:gd name="T43" fmla="*/ 195 h 199"/>
                <a:gd name="T44" fmla="*/ 54 w 156"/>
                <a:gd name="T45" fmla="*/ 194 h 199"/>
                <a:gd name="T46" fmla="*/ 45 w 156"/>
                <a:gd name="T47" fmla="*/ 157 h 199"/>
                <a:gd name="T48" fmla="*/ 45 w 156"/>
                <a:gd name="T49" fmla="*/ 135 h 199"/>
                <a:gd name="T50" fmla="*/ 45 w 156"/>
                <a:gd name="T51" fmla="*/ 135 h 199"/>
                <a:gd name="T52" fmla="*/ 59 w 156"/>
                <a:gd name="T53" fmla="*/ 152 h 199"/>
                <a:gd name="T54" fmla="*/ 61 w 156"/>
                <a:gd name="T55" fmla="*/ 154 h 199"/>
                <a:gd name="T56" fmla="*/ 63 w 156"/>
                <a:gd name="T57" fmla="*/ 153 h 199"/>
                <a:gd name="T58" fmla="*/ 71 w 156"/>
                <a:gd name="T59" fmla="*/ 127 h 199"/>
                <a:gd name="T60" fmla="*/ 81 w 156"/>
                <a:gd name="T61" fmla="*/ 104 h 199"/>
                <a:gd name="T62" fmla="*/ 91 w 156"/>
                <a:gd name="T63" fmla="*/ 145 h 199"/>
                <a:gd name="T64" fmla="*/ 93 w 156"/>
                <a:gd name="T65" fmla="*/ 146 h 199"/>
                <a:gd name="T66" fmla="*/ 95 w 156"/>
                <a:gd name="T67" fmla="*/ 144 h 199"/>
                <a:gd name="T68" fmla="*/ 108 w 156"/>
                <a:gd name="T69" fmla="*/ 124 h 199"/>
                <a:gd name="T70" fmla="*/ 111 w 156"/>
                <a:gd name="T71" fmla="*/ 153 h 199"/>
                <a:gd name="T72" fmla="*/ 115 w 156"/>
                <a:gd name="T73" fmla="*/ 166 h 199"/>
                <a:gd name="T74" fmla="*/ 115 w 156"/>
                <a:gd name="T75" fmla="*/ 171 h 199"/>
                <a:gd name="T76" fmla="*/ 99 w 156"/>
                <a:gd name="T77" fmla="*/ 195 h 199"/>
                <a:gd name="T78" fmla="*/ 99 w 156"/>
                <a:gd name="T79" fmla="*/ 198 h 199"/>
                <a:gd name="T80" fmla="*/ 101 w 156"/>
                <a:gd name="T81" fmla="*/ 199 h 199"/>
                <a:gd name="T82" fmla="*/ 101 w 156"/>
                <a:gd name="T83" fmla="*/ 199 h 199"/>
                <a:gd name="T84" fmla="*/ 106 w 156"/>
                <a:gd name="T85" fmla="*/ 197 h 199"/>
                <a:gd name="T86" fmla="*/ 154 w 156"/>
                <a:gd name="T87" fmla="*/ 13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6" h="199">
                  <a:moveTo>
                    <a:pt x="154" y="136"/>
                  </a:moveTo>
                  <a:cubicBezTo>
                    <a:pt x="155" y="133"/>
                    <a:pt x="154" y="130"/>
                    <a:pt x="154" y="127"/>
                  </a:cubicBezTo>
                  <a:cubicBezTo>
                    <a:pt x="152" y="119"/>
                    <a:pt x="149" y="110"/>
                    <a:pt x="146" y="102"/>
                  </a:cubicBezTo>
                  <a:cubicBezTo>
                    <a:pt x="138" y="81"/>
                    <a:pt x="129" y="59"/>
                    <a:pt x="145" y="41"/>
                  </a:cubicBezTo>
                  <a:cubicBezTo>
                    <a:pt x="145" y="40"/>
                    <a:pt x="145" y="40"/>
                    <a:pt x="145" y="39"/>
                  </a:cubicBezTo>
                  <a:cubicBezTo>
                    <a:pt x="145" y="38"/>
                    <a:pt x="144" y="38"/>
                    <a:pt x="143" y="38"/>
                  </a:cubicBezTo>
                  <a:cubicBezTo>
                    <a:pt x="118" y="42"/>
                    <a:pt x="108" y="67"/>
                    <a:pt x="105" y="80"/>
                  </a:cubicBezTo>
                  <a:cubicBezTo>
                    <a:pt x="93" y="58"/>
                    <a:pt x="88" y="35"/>
                    <a:pt x="88" y="2"/>
                  </a:cubicBezTo>
                  <a:cubicBezTo>
                    <a:pt x="88" y="1"/>
                    <a:pt x="88" y="0"/>
                    <a:pt x="87" y="0"/>
                  </a:cubicBezTo>
                  <a:cubicBezTo>
                    <a:pt x="87" y="0"/>
                    <a:pt x="86" y="0"/>
                    <a:pt x="85" y="0"/>
                  </a:cubicBezTo>
                  <a:cubicBezTo>
                    <a:pt x="66" y="12"/>
                    <a:pt x="62" y="32"/>
                    <a:pt x="58" y="51"/>
                  </a:cubicBezTo>
                  <a:cubicBezTo>
                    <a:pt x="58" y="69"/>
                    <a:pt x="54" y="83"/>
                    <a:pt x="46" y="96"/>
                  </a:cubicBezTo>
                  <a:cubicBezTo>
                    <a:pt x="41" y="80"/>
                    <a:pt x="29" y="72"/>
                    <a:pt x="17" y="64"/>
                  </a:cubicBezTo>
                  <a:cubicBezTo>
                    <a:pt x="14" y="62"/>
                    <a:pt x="11" y="59"/>
                    <a:pt x="8" y="57"/>
                  </a:cubicBezTo>
                  <a:cubicBezTo>
                    <a:pt x="7" y="57"/>
                    <a:pt x="6" y="57"/>
                    <a:pt x="5" y="57"/>
                  </a:cubicBezTo>
                  <a:cubicBezTo>
                    <a:pt x="5" y="58"/>
                    <a:pt x="4" y="59"/>
                    <a:pt x="5" y="59"/>
                  </a:cubicBezTo>
                  <a:cubicBezTo>
                    <a:pt x="10" y="75"/>
                    <a:pt x="8" y="93"/>
                    <a:pt x="7" y="110"/>
                  </a:cubicBezTo>
                  <a:cubicBezTo>
                    <a:pt x="4" y="140"/>
                    <a:pt x="0" y="170"/>
                    <a:pt x="32" y="190"/>
                  </a:cubicBezTo>
                  <a:cubicBezTo>
                    <a:pt x="39" y="193"/>
                    <a:pt x="45" y="195"/>
                    <a:pt x="52" y="197"/>
                  </a:cubicBezTo>
                  <a:cubicBezTo>
                    <a:pt x="53" y="197"/>
                    <a:pt x="53" y="197"/>
                    <a:pt x="53" y="197"/>
                  </a:cubicBezTo>
                  <a:cubicBezTo>
                    <a:pt x="53" y="197"/>
                    <a:pt x="53" y="197"/>
                    <a:pt x="53" y="197"/>
                  </a:cubicBezTo>
                  <a:cubicBezTo>
                    <a:pt x="54" y="197"/>
                    <a:pt x="55" y="197"/>
                    <a:pt x="55" y="195"/>
                  </a:cubicBezTo>
                  <a:cubicBezTo>
                    <a:pt x="55" y="195"/>
                    <a:pt x="55" y="194"/>
                    <a:pt x="54" y="194"/>
                  </a:cubicBezTo>
                  <a:cubicBezTo>
                    <a:pt x="42" y="185"/>
                    <a:pt x="43" y="171"/>
                    <a:pt x="45" y="157"/>
                  </a:cubicBezTo>
                  <a:cubicBezTo>
                    <a:pt x="45" y="150"/>
                    <a:pt x="46" y="142"/>
                    <a:pt x="45" y="135"/>
                  </a:cubicBezTo>
                  <a:cubicBezTo>
                    <a:pt x="45" y="135"/>
                    <a:pt x="45" y="135"/>
                    <a:pt x="45" y="135"/>
                  </a:cubicBezTo>
                  <a:cubicBezTo>
                    <a:pt x="52" y="139"/>
                    <a:pt x="58" y="144"/>
                    <a:pt x="59" y="152"/>
                  </a:cubicBezTo>
                  <a:cubicBezTo>
                    <a:pt x="60" y="153"/>
                    <a:pt x="60" y="154"/>
                    <a:pt x="61" y="154"/>
                  </a:cubicBezTo>
                  <a:cubicBezTo>
                    <a:pt x="62" y="154"/>
                    <a:pt x="62" y="154"/>
                    <a:pt x="63" y="153"/>
                  </a:cubicBezTo>
                  <a:cubicBezTo>
                    <a:pt x="69" y="145"/>
                    <a:pt x="71" y="137"/>
                    <a:pt x="71" y="127"/>
                  </a:cubicBezTo>
                  <a:cubicBezTo>
                    <a:pt x="73" y="118"/>
                    <a:pt x="75" y="110"/>
                    <a:pt x="81" y="104"/>
                  </a:cubicBezTo>
                  <a:cubicBezTo>
                    <a:pt x="81" y="117"/>
                    <a:pt x="83" y="131"/>
                    <a:pt x="91" y="145"/>
                  </a:cubicBezTo>
                  <a:cubicBezTo>
                    <a:pt x="92" y="146"/>
                    <a:pt x="92" y="146"/>
                    <a:pt x="93" y="146"/>
                  </a:cubicBezTo>
                  <a:cubicBezTo>
                    <a:pt x="94" y="146"/>
                    <a:pt x="95" y="145"/>
                    <a:pt x="95" y="144"/>
                  </a:cubicBezTo>
                  <a:cubicBezTo>
                    <a:pt x="96" y="140"/>
                    <a:pt x="99" y="129"/>
                    <a:pt x="108" y="124"/>
                  </a:cubicBezTo>
                  <a:cubicBezTo>
                    <a:pt x="103" y="133"/>
                    <a:pt x="107" y="144"/>
                    <a:pt x="111" y="153"/>
                  </a:cubicBezTo>
                  <a:cubicBezTo>
                    <a:pt x="113" y="158"/>
                    <a:pt x="114" y="162"/>
                    <a:pt x="115" y="166"/>
                  </a:cubicBezTo>
                  <a:cubicBezTo>
                    <a:pt x="115" y="167"/>
                    <a:pt x="115" y="169"/>
                    <a:pt x="115" y="171"/>
                  </a:cubicBezTo>
                  <a:cubicBezTo>
                    <a:pt x="116" y="180"/>
                    <a:pt x="111" y="188"/>
                    <a:pt x="99" y="195"/>
                  </a:cubicBezTo>
                  <a:cubicBezTo>
                    <a:pt x="99" y="196"/>
                    <a:pt x="98" y="197"/>
                    <a:pt x="99" y="198"/>
                  </a:cubicBezTo>
                  <a:cubicBezTo>
                    <a:pt x="99" y="198"/>
                    <a:pt x="100" y="199"/>
                    <a:pt x="101" y="199"/>
                  </a:cubicBezTo>
                  <a:cubicBezTo>
                    <a:pt x="101" y="199"/>
                    <a:pt x="101" y="199"/>
                    <a:pt x="101" y="199"/>
                  </a:cubicBezTo>
                  <a:cubicBezTo>
                    <a:pt x="103" y="198"/>
                    <a:pt x="104" y="198"/>
                    <a:pt x="106" y="197"/>
                  </a:cubicBezTo>
                  <a:cubicBezTo>
                    <a:pt x="140" y="180"/>
                    <a:pt x="156" y="160"/>
                    <a:pt x="154" y="136"/>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25" name="Freeform 19"/>
            <p:cNvSpPr>
              <a:spLocks noEditPoints="1"/>
            </p:cNvSpPr>
            <p:nvPr/>
          </p:nvSpPr>
          <p:spPr bwMode="auto">
            <a:xfrm>
              <a:off x="6250" y="4856"/>
              <a:ext cx="581" cy="560"/>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26" name="Freeform 21"/>
            <p:cNvSpPr>
              <a:spLocks noEditPoints="1"/>
            </p:cNvSpPr>
            <p:nvPr/>
          </p:nvSpPr>
          <p:spPr bwMode="auto">
            <a:xfrm>
              <a:off x="3849" y="4786"/>
              <a:ext cx="582" cy="700"/>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27" name="Freeform 99"/>
            <p:cNvSpPr>
              <a:spLocks noEditPoints="1"/>
            </p:cNvSpPr>
            <p:nvPr/>
          </p:nvSpPr>
          <p:spPr bwMode="auto">
            <a:xfrm>
              <a:off x="7597" y="4819"/>
              <a:ext cx="332" cy="633"/>
            </a:xfrm>
            <a:custGeom>
              <a:avLst/>
              <a:gdLst/>
              <a:ahLst/>
              <a:cxnLst>
                <a:cxn ang="0">
                  <a:pos x="98" y="0"/>
                </a:cxn>
                <a:cxn ang="0">
                  <a:pos x="60" y="7"/>
                </a:cxn>
                <a:cxn ang="0">
                  <a:pos x="29" y="27"/>
                </a:cxn>
                <a:cxn ang="0">
                  <a:pos x="7" y="59"/>
                </a:cxn>
                <a:cxn ang="0">
                  <a:pos x="0" y="98"/>
                </a:cxn>
                <a:cxn ang="0">
                  <a:pos x="0" y="116"/>
                </a:cxn>
                <a:cxn ang="0">
                  <a:pos x="9" y="154"/>
                </a:cxn>
                <a:cxn ang="0">
                  <a:pos x="31" y="208"/>
                </a:cxn>
                <a:cxn ang="0">
                  <a:pos x="67" y="270"/>
                </a:cxn>
                <a:cxn ang="0">
                  <a:pos x="98" y="311"/>
                </a:cxn>
                <a:cxn ang="0">
                  <a:pos x="112" y="291"/>
                </a:cxn>
                <a:cxn ang="0">
                  <a:pos x="147" y="241"/>
                </a:cxn>
                <a:cxn ang="0">
                  <a:pos x="180" y="172"/>
                </a:cxn>
                <a:cxn ang="0">
                  <a:pos x="190" y="134"/>
                </a:cxn>
                <a:cxn ang="0">
                  <a:pos x="196" y="98"/>
                </a:cxn>
                <a:cxn ang="0">
                  <a:pos x="194" y="78"/>
                </a:cxn>
                <a:cxn ang="0">
                  <a:pos x="178" y="41"/>
                </a:cxn>
                <a:cxn ang="0">
                  <a:pos x="152" y="16"/>
                </a:cxn>
                <a:cxn ang="0">
                  <a:pos x="118" y="1"/>
                </a:cxn>
                <a:cxn ang="0">
                  <a:pos x="98" y="0"/>
                </a:cxn>
                <a:cxn ang="0">
                  <a:pos x="98" y="157"/>
                </a:cxn>
                <a:cxn ang="0">
                  <a:pos x="74" y="152"/>
                </a:cxn>
                <a:cxn ang="0">
                  <a:pos x="54" y="139"/>
                </a:cxn>
                <a:cxn ang="0">
                  <a:pos x="42" y="119"/>
                </a:cxn>
                <a:cxn ang="0">
                  <a:pos x="38" y="98"/>
                </a:cxn>
                <a:cxn ang="0">
                  <a:pos x="38" y="85"/>
                </a:cxn>
                <a:cxn ang="0">
                  <a:pos x="47" y="63"/>
                </a:cxn>
                <a:cxn ang="0">
                  <a:pos x="64" y="47"/>
                </a:cxn>
                <a:cxn ang="0">
                  <a:pos x="85" y="38"/>
                </a:cxn>
                <a:cxn ang="0">
                  <a:pos x="98" y="36"/>
                </a:cxn>
                <a:cxn ang="0">
                  <a:pos x="122" y="41"/>
                </a:cxn>
                <a:cxn ang="0">
                  <a:pos x="140" y="54"/>
                </a:cxn>
                <a:cxn ang="0">
                  <a:pos x="152" y="74"/>
                </a:cxn>
                <a:cxn ang="0">
                  <a:pos x="158" y="98"/>
                </a:cxn>
                <a:cxn ang="0">
                  <a:pos x="156" y="108"/>
                </a:cxn>
                <a:cxn ang="0">
                  <a:pos x="147" y="130"/>
                </a:cxn>
                <a:cxn ang="0">
                  <a:pos x="131" y="146"/>
                </a:cxn>
                <a:cxn ang="0">
                  <a:pos x="109" y="156"/>
                </a:cxn>
                <a:cxn ang="0">
                  <a:pos x="98" y="157"/>
                </a:cxn>
                <a:cxn ang="0">
                  <a:pos x="60" y="98"/>
                </a:cxn>
                <a:cxn ang="0">
                  <a:pos x="62" y="112"/>
                </a:cxn>
                <a:cxn ang="0">
                  <a:pos x="71" y="123"/>
                </a:cxn>
                <a:cxn ang="0">
                  <a:pos x="83" y="132"/>
                </a:cxn>
                <a:cxn ang="0">
                  <a:pos x="98" y="134"/>
                </a:cxn>
                <a:cxn ang="0">
                  <a:pos x="105" y="134"/>
                </a:cxn>
                <a:cxn ang="0">
                  <a:pos x="118" y="128"/>
                </a:cxn>
                <a:cxn ang="0">
                  <a:pos x="129" y="117"/>
                </a:cxn>
                <a:cxn ang="0">
                  <a:pos x="134" y="105"/>
                </a:cxn>
                <a:cxn ang="0">
                  <a:pos x="136" y="98"/>
                </a:cxn>
                <a:cxn ang="0">
                  <a:pos x="132" y="81"/>
                </a:cxn>
                <a:cxn ang="0">
                  <a:pos x="125" y="70"/>
                </a:cxn>
                <a:cxn ang="0">
                  <a:pos x="112" y="61"/>
                </a:cxn>
                <a:cxn ang="0">
                  <a:pos x="98" y="59"/>
                </a:cxn>
                <a:cxn ang="0">
                  <a:pos x="89" y="59"/>
                </a:cxn>
                <a:cxn ang="0">
                  <a:pos x="76" y="65"/>
                </a:cxn>
                <a:cxn ang="0">
                  <a:pos x="65" y="76"/>
                </a:cxn>
                <a:cxn ang="0">
                  <a:pos x="60" y="88"/>
                </a:cxn>
                <a:cxn ang="0">
                  <a:pos x="60" y="98"/>
                </a:cxn>
              </a:cxnLst>
              <a:rect l="0" t="0" r="r" b="b"/>
              <a:pathLst>
                <a:path w="196" h="311">
                  <a:moveTo>
                    <a:pt x="98" y="0"/>
                  </a:moveTo>
                  <a:lnTo>
                    <a:pt x="98" y="0"/>
                  </a:lnTo>
                  <a:lnTo>
                    <a:pt x="78" y="1"/>
                  </a:lnTo>
                  <a:lnTo>
                    <a:pt x="60" y="7"/>
                  </a:lnTo>
                  <a:lnTo>
                    <a:pt x="44" y="16"/>
                  </a:lnTo>
                  <a:lnTo>
                    <a:pt x="29" y="27"/>
                  </a:lnTo>
                  <a:lnTo>
                    <a:pt x="16" y="41"/>
                  </a:lnTo>
                  <a:lnTo>
                    <a:pt x="7" y="59"/>
                  </a:lnTo>
                  <a:lnTo>
                    <a:pt x="2" y="78"/>
                  </a:lnTo>
                  <a:lnTo>
                    <a:pt x="0" y="98"/>
                  </a:lnTo>
                  <a:lnTo>
                    <a:pt x="0" y="98"/>
                  </a:lnTo>
                  <a:lnTo>
                    <a:pt x="0" y="116"/>
                  </a:lnTo>
                  <a:lnTo>
                    <a:pt x="4" y="134"/>
                  </a:lnTo>
                  <a:lnTo>
                    <a:pt x="9" y="154"/>
                  </a:lnTo>
                  <a:lnTo>
                    <a:pt x="15" y="172"/>
                  </a:lnTo>
                  <a:lnTo>
                    <a:pt x="31" y="208"/>
                  </a:lnTo>
                  <a:lnTo>
                    <a:pt x="49" y="241"/>
                  </a:lnTo>
                  <a:lnTo>
                    <a:pt x="67" y="270"/>
                  </a:lnTo>
                  <a:lnTo>
                    <a:pt x="82" y="291"/>
                  </a:lnTo>
                  <a:lnTo>
                    <a:pt x="98" y="311"/>
                  </a:lnTo>
                  <a:lnTo>
                    <a:pt x="98" y="311"/>
                  </a:lnTo>
                  <a:lnTo>
                    <a:pt x="112" y="291"/>
                  </a:lnTo>
                  <a:lnTo>
                    <a:pt x="129" y="270"/>
                  </a:lnTo>
                  <a:lnTo>
                    <a:pt x="147" y="241"/>
                  </a:lnTo>
                  <a:lnTo>
                    <a:pt x="165" y="208"/>
                  </a:lnTo>
                  <a:lnTo>
                    <a:pt x="180" y="172"/>
                  </a:lnTo>
                  <a:lnTo>
                    <a:pt x="187" y="154"/>
                  </a:lnTo>
                  <a:lnTo>
                    <a:pt x="190" y="134"/>
                  </a:lnTo>
                  <a:lnTo>
                    <a:pt x="194" y="116"/>
                  </a:lnTo>
                  <a:lnTo>
                    <a:pt x="196" y="98"/>
                  </a:lnTo>
                  <a:lnTo>
                    <a:pt x="196" y="98"/>
                  </a:lnTo>
                  <a:lnTo>
                    <a:pt x="194" y="78"/>
                  </a:lnTo>
                  <a:lnTo>
                    <a:pt x="187" y="59"/>
                  </a:lnTo>
                  <a:lnTo>
                    <a:pt x="178" y="41"/>
                  </a:lnTo>
                  <a:lnTo>
                    <a:pt x="167" y="27"/>
                  </a:lnTo>
                  <a:lnTo>
                    <a:pt x="152" y="16"/>
                  </a:lnTo>
                  <a:lnTo>
                    <a:pt x="136" y="7"/>
                  </a:lnTo>
                  <a:lnTo>
                    <a:pt x="118" y="1"/>
                  </a:lnTo>
                  <a:lnTo>
                    <a:pt x="98" y="0"/>
                  </a:lnTo>
                  <a:lnTo>
                    <a:pt x="98" y="0"/>
                  </a:lnTo>
                  <a:close/>
                  <a:moveTo>
                    <a:pt x="98" y="157"/>
                  </a:moveTo>
                  <a:lnTo>
                    <a:pt x="98" y="157"/>
                  </a:lnTo>
                  <a:lnTo>
                    <a:pt x="85" y="156"/>
                  </a:lnTo>
                  <a:lnTo>
                    <a:pt x="74" y="152"/>
                  </a:lnTo>
                  <a:lnTo>
                    <a:pt x="64" y="146"/>
                  </a:lnTo>
                  <a:lnTo>
                    <a:pt x="54" y="139"/>
                  </a:lnTo>
                  <a:lnTo>
                    <a:pt x="47" y="130"/>
                  </a:lnTo>
                  <a:lnTo>
                    <a:pt x="42" y="119"/>
                  </a:lnTo>
                  <a:lnTo>
                    <a:pt x="38" y="108"/>
                  </a:lnTo>
                  <a:lnTo>
                    <a:pt x="38" y="98"/>
                  </a:lnTo>
                  <a:lnTo>
                    <a:pt x="38" y="98"/>
                  </a:lnTo>
                  <a:lnTo>
                    <a:pt x="38" y="85"/>
                  </a:lnTo>
                  <a:lnTo>
                    <a:pt x="42" y="74"/>
                  </a:lnTo>
                  <a:lnTo>
                    <a:pt x="47" y="63"/>
                  </a:lnTo>
                  <a:lnTo>
                    <a:pt x="54" y="54"/>
                  </a:lnTo>
                  <a:lnTo>
                    <a:pt x="64" y="47"/>
                  </a:lnTo>
                  <a:lnTo>
                    <a:pt x="74" y="41"/>
                  </a:lnTo>
                  <a:lnTo>
                    <a:pt x="85" y="38"/>
                  </a:lnTo>
                  <a:lnTo>
                    <a:pt x="98" y="36"/>
                  </a:lnTo>
                  <a:lnTo>
                    <a:pt x="98" y="36"/>
                  </a:lnTo>
                  <a:lnTo>
                    <a:pt x="109" y="38"/>
                  </a:lnTo>
                  <a:lnTo>
                    <a:pt x="122" y="41"/>
                  </a:lnTo>
                  <a:lnTo>
                    <a:pt x="131" y="47"/>
                  </a:lnTo>
                  <a:lnTo>
                    <a:pt x="140" y="54"/>
                  </a:lnTo>
                  <a:lnTo>
                    <a:pt x="147" y="63"/>
                  </a:lnTo>
                  <a:lnTo>
                    <a:pt x="152" y="74"/>
                  </a:lnTo>
                  <a:lnTo>
                    <a:pt x="156" y="85"/>
                  </a:lnTo>
                  <a:lnTo>
                    <a:pt x="158" y="98"/>
                  </a:lnTo>
                  <a:lnTo>
                    <a:pt x="158" y="98"/>
                  </a:lnTo>
                  <a:lnTo>
                    <a:pt x="156" y="108"/>
                  </a:lnTo>
                  <a:lnTo>
                    <a:pt x="152" y="119"/>
                  </a:lnTo>
                  <a:lnTo>
                    <a:pt x="147" y="130"/>
                  </a:lnTo>
                  <a:lnTo>
                    <a:pt x="140" y="139"/>
                  </a:lnTo>
                  <a:lnTo>
                    <a:pt x="131" y="146"/>
                  </a:lnTo>
                  <a:lnTo>
                    <a:pt x="122" y="152"/>
                  </a:lnTo>
                  <a:lnTo>
                    <a:pt x="109" y="156"/>
                  </a:lnTo>
                  <a:lnTo>
                    <a:pt x="98" y="157"/>
                  </a:lnTo>
                  <a:lnTo>
                    <a:pt x="98" y="157"/>
                  </a:lnTo>
                  <a:close/>
                  <a:moveTo>
                    <a:pt x="60" y="98"/>
                  </a:moveTo>
                  <a:lnTo>
                    <a:pt x="60" y="98"/>
                  </a:lnTo>
                  <a:lnTo>
                    <a:pt x="60" y="105"/>
                  </a:lnTo>
                  <a:lnTo>
                    <a:pt x="62" y="112"/>
                  </a:lnTo>
                  <a:lnTo>
                    <a:pt x="65" y="117"/>
                  </a:lnTo>
                  <a:lnTo>
                    <a:pt x="71" y="123"/>
                  </a:lnTo>
                  <a:lnTo>
                    <a:pt x="76" y="128"/>
                  </a:lnTo>
                  <a:lnTo>
                    <a:pt x="83" y="132"/>
                  </a:lnTo>
                  <a:lnTo>
                    <a:pt x="89" y="134"/>
                  </a:lnTo>
                  <a:lnTo>
                    <a:pt x="98" y="134"/>
                  </a:lnTo>
                  <a:lnTo>
                    <a:pt x="98" y="134"/>
                  </a:lnTo>
                  <a:lnTo>
                    <a:pt x="105" y="134"/>
                  </a:lnTo>
                  <a:lnTo>
                    <a:pt x="112" y="132"/>
                  </a:lnTo>
                  <a:lnTo>
                    <a:pt x="118" y="128"/>
                  </a:lnTo>
                  <a:lnTo>
                    <a:pt x="125" y="123"/>
                  </a:lnTo>
                  <a:lnTo>
                    <a:pt x="129" y="117"/>
                  </a:lnTo>
                  <a:lnTo>
                    <a:pt x="132" y="112"/>
                  </a:lnTo>
                  <a:lnTo>
                    <a:pt x="134" y="105"/>
                  </a:lnTo>
                  <a:lnTo>
                    <a:pt x="136" y="98"/>
                  </a:lnTo>
                  <a:lnTo>
                    <a:pt x="136" y="98"/>
                  </a:lnTo>
                  <a:lnTo>
                    <a:pt x="134" y="88"/>
                  </a:lnTo>
                  <a:lnTo>
                    <a:pt x="132" y="81"/>
                  </a:lnTo>
                  <a:lnTo>
                    <a:pt x="129" y="76"/>
                  </a:lnTo>
                  <a:lnTo>
                    <a:pt x="125" y="70"/>
                  </a:lnTo>
                  <a:lnTo>
                    <a:pt x="118" y="65"/>
                  </a:lnTo>
                  <a:lnTo>
                    <a:pt x="112" y="61"/>
                  </a:lnTo>
                  <a:lnTo>
                    <a:pt x="105" y="59"/>
                  </a:lnTo>
                  <a:lnTo>
                    <a:pt x="98" y="59"/>
                  </a:lnTo>
                  <a:lnTo>
                    <a:pt x="98" y="59"/>
                  </a:lnTo>
                  <a:lnTo>
                    <a:pt x="89" y="59"/>
                  </a:lnTo>
                  <a:lnTo>
                    <a:pt x="83" y="61"/>
                  </a:lnTo>
                  <a:lnTo>
                    <a:pt x="76" y="65"/>
                  </a:lnTo>
                  <a:lnTo>
                    <a:pt x="71" y="70"/>
                  </a:lnTo>
                  <a:lnTo>
                    <a:pt x="65" y="76"/>
                  </a:lnTo>
                  <a:lnTo>
                    <a:pt x="62" y="81"/>
                  </a:lnTo>
                  <a:lnTo>
                    <a:pt x="60" y="88"/>
                  </a:lnTo>
                  <a:lnTo>
                    <a:pt x="60" y="98"/>
                  </a:lnTo>
                  <a:lnTo>
                    <a:pt x="60" y="98"/>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nvGrpSpPr>
            <p:cNvPr id="528" name="Group 123"/>
            <p:cNvGrpSpPr/>
            <p:nvPr/>
          </p:nvGrpSpPr>
          <p:grpSpPr>
            <a:xfrm>
              <a:off x="8588" y="4971"/>
              <a:ext cx="783" cy="332"/>
              <a:chOff x="1441430" y="4357700"/>
              <a:chExt cx="503238" cy="177800"/>
            </a:xfrm>
            <a:grpFill/>
          </p:grpSpPr>
          <p:sp>
            <p:nvSpPr>
              <p:cNvPr id="529" name="Freeform 19"/>
              <p:cNvSpPr/>
              <p:nvPr/>
            </p:nvSpPr>
            <p:spPr bwMode="auto">
              <a:xfrm>
                <a:off x="1441430" y="4357700"/>
                <a:ext cx="231775" cy="177800"/>
              </a:xfrm>
              <a:custGeom>
                <a:avLst/>
                <a:gdLst/>
                <a:ahLst/>
                <a:cxnLst>
                  <a:cxn ang="0">
                    <a:pos x="192" y="0"/>
                  </a:cxn>
                  <a:cxn ang="0">
                    <a:pos x="203" y="0"/>
                  </a:cxn>
                  <a:cxn ang="0">
                    <a:pos x="225" y="5"/>
                  </a:cxn>
                  <a:cxn ang="0">
                    <a:pos x="245" y="13"/>
                  </a:cxn>
                  <a:cxn ang="0">
                    <a:pos x="262" y="26"/>
                  </a:cxn>
                  <a:cxn ang="0">
                    <a:pos x="271" y="32"/>
                  </a:cxn>
                  <a:cxn ang="0">
                    <a:pos x="282" y="47"/>
                  </a:cxn>
                  <a:cxn ang="0">
                    <a:pos x="292" y="63"/>
                  </a:cxn>
                  <a:cxn ang="0">
                    <a:pos x="232" y="63"/>
                  </a:cxn>
                  <a:cxn ang="0">
                    <a:pos x="213" y="53"/>
                  </a:cxn>
                  <a:cxn ang="0">
                    <a:pos x="192" y="49"/>
                  </a:cxn>
                  <a:cxn ang="0">
                    <a:pos x="112" y="49"/>
                  </a:cxn>
                  <a:cxn ang="0">
                    <a:pos x="88" y="54"/>
                  </a:cxn>
                  <a:cxn ang="0">
                    <a:pos x="68" y="68"/>
                  </a:cxn>
                  <a:cxn ang="0">
                    <a:pos x="61" y="77"/>
                  </a:cxn>
                  <a:cxn ang="0">
                    <a:pos x="51" y="99"/>
                  </a:cxn>
                  <a:cxn ang="0">
                    <a:pos x="50" y="111"/>
                  </a:cxn>
                  <a:cxn ang="0">
                    <a:pos x="51" y="124"/>
                  </a:cxn>
                  <a:cxn ang="0">
                    <a:pos x="61" y="146"/>
                  </a:cxn>
                  <a:cxn ang="0">
                    <a:pos x="68" y="154"/>
                  </a:cxn>
                  <a:cxn ang="0">
                    <a:pos x="88" y="168"/>
                  </a:cxn>
                  <a:cxn ang="0">
                    <a:pos x="112" y="173"/>
                  </a:cxn>
                  <a:cxn ang="0">
                    <a:pos x="192" y="173"/>
                  </a:cxn>
                  <a:cxn ang="0">
                    <a:pos x="213" y="169"/>
                  </a:cxn>
                  <a:cxn ang="0">
                    <a:pos x="232" y="158"/>
                  </a:cxn>
                  <a:cxn ang="0">
                    <a:pos x="292" y="158"/>
                  </a:cxn>
                  <a:cxn ang="0">
                    <a:pos x="282" y="175"/>
                  </a:cxn>
                  <a:cxn ang="0">
                    <a:pos x="271" y="189"/>
                  </a:cxn>
                  <a:cxn ang="0">
                    <a:pos x="262" y="196"/>
                  </a:cxn>
                  <a:cxn ang="0">
                    <a:pos x="245" y="209"/>
                  </a:cxn>
                  <a:cxn ang="0">
                    <a:pos x="225" y="217"/>
                  </a:cxn>
                  <a:cxn ang="0">
                    <a:pos x="203" y="221"/>
                  </a:cxn>
                  <a:cxn ang="0">
                    <a:pos x="112" y="222"/>
                  </a:cxn>
                  <a:cxn ang="0">
                    <a:pos x="100" y="221"/>
                  </a:cxn>
                  <a:cxn ang="0">
                    <a:pos x="78" y="217"/>
                  </a:cxn>
                  <a:cxn ang="0">
                    <a:pos x="58" y="209"/>
                  </a:cxn>
                  <a:cxn ang="0">
                    <a:pos x="41" y="196"/>
                  </a:cxn>
                  <a:cxn ang="0">
                    <a:pos x="34" y="189"/>
                  </a:cxn>
                  <a:cxn ang="0">
                    <a:pos x="20" y="173"/>
                  </a:cxn>
                  <a:cxn ang="0">
                    <a:pos x="9" y="154"/>
                  </a:cxn>
                  <a:cxn ang="0">
                    <a:pos x="3" y="133"/>
                  </a:cxn>
                  <a:cxn ang="0">
                    <a:pos x="0" y="111"/>
                  </a:cxn>
                  <a:cxn ang="0">
                    <a:pos x="0" y="111"/>
                  </a:cxn>
                  <a:cxn ang="0">
                    <a:pos x="3" y="89"/>
                  </a:cxn>
                  <a:cxn ang="0">
                    <a:pos x="9" y="68"/>
                  </a:cxn>
                  <a:cxn ang="0">
                    <a:pos x="20" y="49"/>
                  </a:cxn>
                  <a:cxn ang="0">
                    <a:pos x="34" y="32"/>
                  </a:cxn>
                  <a:cxn ang="0">
                    <a:pos x="41" y="26"/>
                  </a:cxn>
                  <a:cxn ang="0">
                    <a:pos x="58" y="13"/>
                  </a:cxn>
                  <a:cxn ang="0">
                    <a:pos x="78" y="5"/>
                  </a:cxn>
                  <a:cxn ang="0">
                    <a:pos x="100" y="0"/>
                  </a:cxn>
                  <a:cxn ang="0">
                    <a:pos x="112" y="0"/>
                  </a:cxn>
                </a:cxnLst>
                <a:rect l="0" t="0" r="r" b="b"/>
                <a:pathLst>
                  <a:path w="292" h="222">
                    <a:moveTo>
                      <a:pt x="112" y="0"/>
                    </a:moveTo>
                    <a:lnTo>
                      <a:pt x="192" y="0"/>
                    </a:lnTo>
                    <a:lnTo>
                      <a:pt x="192" y="0"/>
                    </a:lnTo>
                    <a:lnTo>
                      <a:pt x="203" y="0"/>
                    </a:lnTo>
                    <a:lnTo>
                      <a:pt x="214" y="2"/>
                    </a:lnTo>
                    <a:lnTo>
                      <a:pt x="225" y="5"/>
                    </a:lnTo>
                    <a:lnTo>
                      <a:pt x="235" y="9"/>
                    </a:lnTo>
                    <a:lnTo>
                      <a:pt x="245" y="13"/>
                    </a:lnTo>
                    <a:lnTo>
                      <a:pt x="254" y="18"/>
                    </a:lnTo>
                    <a:lnTo>
                      <a:pt x="262" y="26"/>
                    </a:lnTo>
                    <a:lnTo>
                      <a:pt x="271" y="32"/>
                    </a:lnTo>
                    <a:lnTo>
                      <a:pt x="271" y="32"/>
                    </a:lnTo>
                    <a:lnTo>
                      <a:pt x="277" y="39"/>
                    </a:lnTo>
                    <a:lnTo>
                      <a:pt x="282" y="47"/>
                    </a:lnTo>
                    <a:lnTo>
                      <a:pt x="288" y="56"/>
                    </a:lnTo>
                    <a:lnTo>
                      <a:pt x="292" y="63"/>
                    </a:lnTo>
                    <a:lnTo>
                      <a:pt x="232" y="63"/>
                    </a:lnTo>
                    <a:lnTo>
                      <a:pt x="232" y="63"/>
                    </a:lnTo>
                    <a:lnTo>
                      <a:pt x="223" y="58"/>
                    </a:lnTo>
                    <a:lnTo>
                      <a:pt x="213" y="53"/>
                    </a:lnTo>
                    <a:lnTo>
                      <a:pt x="203" y="51"/>
                    </a:lnTo>
                    <a:lnTo>
                      <a:pt x="192" y="49"/>
                    </a:lnTo>
                    <a:lnTo>
                      <a:pt x="112" y="49"/>
                    </a:lnTo>
                    <a:lnTo>
                      <a:pt x="112" y="49"/>
                    </a:lnTo>
                    <a:lnTo>
                      <a:pt x="99" y="51"/>
                    </a:lnTo>
                    <a:lnTo>
                      <a:pt x="88" y="54"/>
                    </a:lnTo>
                    <a:lnTo>
                      <a:pt x="77" y="60"/>
                    </a:lnTo>
                    <a:lnTo>
                      <a:pt x="68" y="68"/>
                    </a:lnTo>
                    <a:lnTo>
                      <a:pt x="68" y="68"/>
                    </a:lnTo>
                    <a:lnTo>
                      <a:pt x="61" y="77"/>
                    </a:lnTo>
                    <a:lnTo>
                      <a:pt x="55" y="86"/>
                    </a:lnTo>
                    <a:lnTo>
                      <a:pt x="51" y="99"/>
                    </a:lnTo>
                    <a:lnTo>
                      <a:pt x="50" y="111"/>
                    </a:lnTo>
                    <a:lnTo>
                      <a:pt x="50" y="111"/>
                    </a:lnTo>
                    <a:lnTo>
                      <a:pt x="50" y="111"/>
                    </a:lnTo>
                    <a:lnTo>
                      <a:pt x="51" y="124"/>
                    </a:lnTo>
                    <a:lnTo>
                      <a:pt x="55" y="135"/>
                    </a:lnTo>
                    <a:lnTo>
                      <a:pt x="61" y="146"/>
                    </a:lnTo>
                    <a:lnTo>
                      <a:pt x="68" y="154"/>
                    </a:lnTo>
                    <a:lnTo>
                      <a:pt x="68" y="154"/>
                    </a:lnTo>
                    <a:lnTo>
                      <a:pt x="77" y="162"/>
                    </a:lnTo>
                    <a:lnTo>
                      <a:pt x="88" y="168"/>
                    </a:lnTo>
                    <a:lnTo>
                      <a:pt x="99" y="172"/>
                    </a:lnTo>
                    <a:lnTo>
                      <a:pt x="112" y="173"/>
                    </a:lnTo>
                    <a:lnTo>
                      <a:pt x="192" y="173"/>
                    </a:lnTo>
                    <a:lnTo>
                      <a:pt x="192" y="173"/>
                    </a:lnTo>
                    <a:lnTo>
                      <a:pt x="203" y="172"/>
                    </a:lnTo>
                    <a:lnTo>
                      <a:pt x="213" y="169"/>
                    </a:lnTo>
                    <a:lnTo>
                      <a:pt x="223" y="164"/>
                    </a:lnTo>
                    <a:lnTo>
                      <a:pt x="232" y="158"/>
                    </a:lnTo>
                    <a:lnTo>
                      <a:pt x="292" y="158"/>
                    </a:lnTo>
                    <a:lnTo>
                      <a:pt x="292" y="158"/>
                    </a:lnTo>
                    <a:lnTo>
                      <a:pt x="288" y="167"/>
                    </a:lnTo>
                    <a:lnTo>
                      <a:pt x="282" y="175"/>
                    </a:lnTo>
                    <a:lnTo>
                      <a:pt x="277" y="183"/>
                    </a:lnTo>
                    <a:lnTo>
                      <a:pt x="271" y="189"/>
                    </a:lnTo>
                    <a:lnTo>
                      <a:pt x="271" y="189"/>
                    </a:lnTo>
                    <a:lnTo>
                      <a:pt x="262" y="196"/>
                    </a:lnTo>
                    <a:lnTo>
                      <a:pt x="254" y="203"/>
                    </a:lnTo>
                    <a:lnTo>
                      <a:pt x="245" y="209"/>
                    </a:lnTo>
                    <a:lnTo>
                      <a:pt x="235" y="214"/>
                    </a:lnTo>
                    <a:lnTo>
                      <a:pt x="225" y="217"/>
                    </a:lnTo>
                    <a:lnTo>
                      <a:pt x="214" y="220"/>
                    </a:lnTo>
                    <a:lnTo>
                      <a:pt x="203" y="221"/>
                    </a:lnTo>
                    <a:lnTo>
                      <a:pt x="192" y="222"/>
                    </a:lnTo>
                    <a:lnTo>
                      <a:pt x="112" y="222"/>
                    </a:lnTo>
                    <a:lnTo>
                      <a:pt x="112" y="222"/>
                    </a:lnTo>
                    <a:lnTo>
                      <a:pt x="100" y="221"/>
                    </a:lnTo>
                    <a:lnTo>
                      <a:pt x="89" y="220"/>
                    </a:lnTo>
                    <a:lnTo>
                      <a:pt x="78" y="217"/>
                    </a:lnTo>
                    <a:lnTo>
                      <a:pt x="68" y="214"/>
                    </a:lnTo>
                    <a:lnTo>
                      <a:pt x="58" y="209"/>
                    </a:lnTo>
                    <a:lnTo>
                      <a:pt x="50" y="203"/>
                    </a:lnTo>
                    <a:lnTo>
                      <a:pt x="41" y="196"/>
                    </a:lnTo>
                    <a:lnTo>
                      <a:pt x="34" y="189"/>
                    </a:lnTo>
                    <a:lnTo>
                      <a:pt x="34" y="189"/>
                    </a:lnTo>
                    <a:lnTo>
                      <a:pt x="26" y="182"/>
                    </a:lnTo>
                    <a:lnTo>
                      <a:pt x="20" y="173"/>
                    </a:lnTo>
                    <a:lnTo>
                      <a:pt x="14" y="164"/>
                    </a:lnTo>
                    <a:lnTo>
                      <a:pt x="9" y="154"/>
                    </a:lnTo>
                    <a:lnTo>
                      <a:pt x="5" y="143"/>
                    </a:lnTo>
                    <a:lnTo>
                      <a:pt x="3" y="133"/>
                    </a:lnTo>
                    <a:lnTo>
                      <a:pt x="2" y="122"/>
                    </a:lnTo>
                    <a:lnTo>
                      <a:pt x="0" y="111"/>
                    </a:lnTo>
                    <a:lnTo>
                      <a:pt x="0" y="111"/>
                    </a:lnTo>
                    <a:lnTo>
                      <a:pt x="0" y="111"/>
                    </a:lnTo>
                    <a:lnTo>
                      <a:pt x="2" y="100"/>
                    </a:lnTo>
                    <a:lnTo>
                      <a:pt x="3" y="89"/>
                    </a:lnTo>
                    <a:lnTo>
                      <a:pt x="5" y="78"/>
                    </a:lnTo>
                    <a:lnTo>
                      <a:pt x="9" y="68"/>
                    </a:lnTo>
                    <a:lnTo>
                      <a:pt x="14" y="58"/>
                    </a:lnTo>
                    <a:lnTo>
                      <a:pt x="20" y="49"/>
                    </a:lnTo>
                    <a:lnTo>
                      <a:pt x="26" y="41"/>
                    </a:lnTo>
                    <a:lnTo>
                      <a:pt x="34" y="32"/>
                    </a:lnTo>
                    <a:lnTo>
                      <a:pt x="34" y="32"/>
                    </a:lnTo>
                    <a:lnTo>
                      <a:pt x="41" y="26"/>
                    </a:lnTo>
                    <a:lnTo>
                      <a:pt x="50" y="18"/>
                    </a:lnTo>
                    <a:lnTo>
                      <a:pt x="58" y="13"/>
                    </a:lnTo>
                    <a:lnTo>
                      <a:pt x="68" y="9"/>
                    </a:lnTo>
                    <a:lnTo>
                      <a:pt x="78" y="5"/>
                    </a:lnTo>
                    <a:lnTo>
                      <a:pt x="89" y="2"/>
                    </a:lnTo>
                    <a:lnTo>
                      <a:pt x="100" y="0"/>
                    </a:lnTo>
                    <a:lnTo>
                      <a:pt x="112" y="0"/>
                    </a:lnTo>
                    <a:lnTo>
                      <a:pt x="112" y="0"/>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30" name="Freeform 20"/>
              <p:cNvSpPr/>
              <p:nvPr/>
            </p:nvSpPr>
            <p:spPr bwMode="auto">
              <a:xfrm>
                <a:off x="1714480" y="4357700"/>
                <a:ext cx="230188" cy="177800"/>
              </a:xfrm>
              <a:custGeom>
                <a:avLst/>
                <a:gdLst/>
                <a:ahLst/>
                <a:cxnLst>
                  <a:cxn ang="0">
                    <a:pos x="181" y="0"/>
                  </a:cxn>
                  <a:cxn ang="0">
                    <a:pos x="192" y="0"/>
                  </a:cxn>
                  <a:cxn ang="0">
                    <a:pos x="213" y="5"/>
                  </a:cxn>
                  <a:cxn ang="0">
                    <a:pos x="234" y="13"/>
                  </a:cxn>
                  <a:cxn ang="0">
                    <a:pos x="251" y="26"/>
                  </a:cxn>
                  <a:cxn ang="0">
                    <a:pos x="258" y="32"/>
                  </a:cxn>
                  <a:cxn ang="0">
                    <a:pos x="272" y="49"/>
                  </a:cxn>
                  <a:cxn ang="0">
                    <a:pos x="283" y="68"/>
                  </a:cxn>
                  <a:cxn ang="0">
                    <a:pos x="289" y="89"/>
                  </a:cxn>
                  <a:cxn ang="0">
                    <a:pos x="292" y="111"/>
                  </a:cxn>
                  <a:cxn ang="0">
                    <a:pos x="292" y="111"/>
                  </a:cxn>
                  <a:cxn ang="0">
                    <a:pos x="289" y="133"/>
                  </a:cxn>
                  <a:cxn ang="0">
                    <a:pos x="283" y="154"/>
                  </a:cxn>
                  <a:cxn ang="0">
                    <a:pos x="272" y="173"/>
                  </a:cxn>
                  <a:cxn ang="0">
                    <a:pos x="258" y="189"/>
                  </a:cxn>
                  <a:cxn ang="0">
                    <a:pos x="251" y="196"/>
                  </a:cxn>
                  <a:cxn ang="0">
                    <a:pos x="234" y="209"/>
                  </a:cxn>
                  <a:cxn ang="0">
                    <a:pos x="213" y="217"/>
                  </a:cxn>
                  <a:cxn ang="0">
                    <a:pos x="192" y="221"/>
                  </a:cxn>
                  <a:cxn ang="0">
                    <a:pos x="100" y="222"/>
                  </a:cxn>
                  <a:cxn ang="0">
                    <a:pos x="89" y="221"/>
                  </a:cxn>
                  <a:cxn ang="0">
                    <a:pos x="67" y="217"/>
                  </a:cxn>
                  <a:cxn ang="0">
                    <a:pos x="47" y="209"/>
                  </a:cxn>
                  <a:cxn ang="0">
                    <a:pos x="30" y="196"/>
                  </a:cxn>
                  <a:cxn ang="0">
                    <a:pos x="21" y="189"/>
                  </a:cxn>
                  <a:cxn ang="0">
                    <a:pos x="9" y="175"/>
                  </a:cxn>
                  <a:cxn ang="0">
                    <a:pos x="0" y="158"/>
                  </a:cxn>
                  <a:cxn ang="0">
                    <a:pos x="61" y="158"/>
                  </a:cxn>
                  <a:cxn ang="0">
                    <a:pos x="79" y="169"/>
                  </a:cxn>
                  <a:cxn ang="0">
                    <a:pos x="100" y="173"/>
                  </a:cxn>
                  <a:cxn ang="0">
                    <a:pos x="181" y="173"/>
                  </a:cxn>
                  <a:cxn ang="0">
                    <a:pos x="204" y="168"/>
                  </a:cxn>
                  <a:cxn ang="0">
                    <a:pos x="224" y="154"/>
                  </a:cxn>
                  <a:cxn ang="0">
                    <a:pos x="231" y="146"/>
                  </a:cxn>
                  <a:cxn ang="0">
                    <a:pos x="241" y="124"/>
                  </a:cxn>
                  <a:cxn ang="0">
                    <a:pos x="242" y="111"/>
                  </a:cxn>
                  <a:cxn ang="0">
                    <a:pos x="241" y="99"/>
                  </a:cxn>
                  <a:cxn ang="0">
                    <a:pos x="231" y="77"/>
                  </a:cxn>
                  <a:cxn ang="0">
                    <a:pos x="224" y="68"/>
                  </a:cxn>
                  <a:cxn ang="0">
                    <a:pos x="204" y="54"/>
                  </a:cxn>
                  <a:cxn ang="0">
                    <a:pos x="181" y="49"/>
                  </a:cxn>
                  <a:cxn ang="0">
                    <a:pos x="100" y="49"/>
                  </a:cxn>
                  <a:cxn ang="0">
                    <a:pos x="79" y="53"/>
                  </a:cxn>
                  <a:cxn ang="0">
                    <a:pos x="61" y="63"/>
                  </a:cxn>
                  <a:cxn ang="0">
                    <a:pos x="0" y="63"/>
                  </a:cxn>
                  <a:cxn ang="0">
                    <a:pos x="9" y="47"/>
                  </a:cxn>
                  <a:cxn ang="0">
                    <a:pos x="21" y="32"/>
                  </a:cxn>
                  <a:cxn ang="0">
                    <a:pos x="30" y="26"/>
                  </a:cxn>
                  <a:cxn ang="0">
                    <a:pos x="47" y="13"/>
                  </a:cxn>
                  <a:cxn ang="0">
                    <a:pos x="67" y="5"/>
                  </a:cxn>
                  <a:cxn ang="0">
                    <a:pos x="89" y="0"/>
                  </a:cxn>
                  <a:cxn ang="0">
                    <a:pos x="100" y="0"/>
                  </a:cxn>
                </a:cxnLst>
                <a:rect l="0" t="0" r="r" b="b"/>
                <a:pathLst>
                  <a:path w="292" h="222">
                    <a:moveTo>
                      <a:pt x="100" y="0"/>
                    </a:moveTo>
                    <a:lnTo>
                      <a:pt x="181" y="0"/>
                    </a:lnTo>
                    <a:lnTo>
                      <a:pt x="181" y="0"/>
                    </a:lnTo>
                    <a:lnTo>
                      <a:pt x="192" y="0"/>
                    </a:lnTo>
                    <a:lnTo>
                      <a:pt x="203" y="2"/>
                    </a:lnTo>
                    <a:lnTo>
                      <a:pt x="213" y="5"/>
                    </a:lnTo>
                    <a:lnTo>
                      <a:pt x="224" y="9"/>
                    </a:lnTo>
                    <a:lnTo>
                      <a:pt x="234" y="13"/>
                    </a:lnTo>
                    <a:lnTo>
                      <a:pt x="242" y="18"/>
                    </a:lnTo>
                    <a:lnTo>
                      <a:pt x="251" y="26"/>
                    </a:lnTo>
                    <a:lnTo>
                      <a:pt x="258" y="32"/>
                    </a:lnTo>
                    <a:lnTo>
                      <a:pt x="258" y="32"/>
                    </a:lnTo>
                    <a:lnTo>
                      <a:pt x="266" y="41"/>
                    </a:lnTo>
                    <a:lnTo>
                      <a:pt x="272" y="49"/>
                    </a:lnTo>
                    <a:lnTo>
                      <a:pt x="278" y="58"/>
                    </a:lnTo>
                    <a:lnTo>
                      <a:pt x="283" y="68"/>
                    </a:lnTo>
                    <a:lnTo>
                      <a:pt x="287" y="78"/>
                    </a:lnTo>
                    <a:lnTo>
                      <a:pt x="289" y="89"/>
                    </a:lnTo>
                    <a:lnTo>
                      <a:pt x="291" y="100"/>
                    </a:lnTo>
                    <a:lnTo>
                      <a:pt x="292" y="111"/>
                    </a:lnTo>
                    <a:lnTo>
                      <a:pt x="292" y="111"/>
                    </a:lnTo>
                    <a:lnTo>
                      <a:pt x="292" y="111"/>
                    </a:lnTo>
                    <a:lnTo>
                      <a:pt x="291" y="122"/>
                    </a:lnTo>
                    <a:lnTo>
                      <a:pt x="289" y="133"/>
                    </a:lnTo>
                    <a:lnTo>
                      <a:pt x="287" y="143"/>
                    </a:lnTo>
                    <a:lnTo>
                      <a:pt x="283" y="154"/>
                    </a:lnTo>
                    <a:lnTo>
                      <a:pt x="278" y="164"/>
                    </a:lnTo>
                    <a:lnTo>
                      <a:pt x="272" y="173"/>
                    </a:lnTo>
                    <a:lnTo>
                      <a:pt x="266" y="182"/>
                    </a:lnTo>
                    <a:lnTo>
                      <a:pt x="258" y="189"/>
                    </a:lnTo>
                    <a:lnTo>
                      <a:pt x="258" y="189"/>
                    </a:lnTo>
                    <a:lnTo>
                      <a:pt x="251" y="196"/>
                    </a:lnTo>
                    <a:lnTo>
                      <a:pt x="242" y="203"/>
                    </a:lnTo>
                    <a:lnTo>
                      <a:pt x="234" y="209"/>
                    </a:lnTo>
                    <a:lnTo>
                      <a:pt x="224" y="214"/>
                    </a:lnTo>
                    <a:lnTo>
                      <a:pt x="213" y="217"/>
                    </a:lnTo>
                    <a:lnTo>
                      <a:pt x="203" y="220"/>
                    </a:lnTo>
                    <a:lnTo>
                      <a:pt x="192" y="221"/>
                    </a:lnTo>
                    <a:lnTo>
                      <a:pt x="181" y="222"/>
                    </a:lnTo>
                    <a:lnTo>
                      <a:pt x="100" y="222"/>
                    </a:lnTo>
                    <a:lnTo>
                      <a:pt x="100" y="222"/>
                    </a:lnTo>
                    <a:lnTo>
                      <a:pt x="89" y="221"/>
                    </a:lnTo>
                    <a:lnTo>
                      <a:pt x="78" y="220"/>
                    </a:lnTo>
                    <a:lnTo>
                      <a:pt x="67" y="217"/>
                    </a:lnTo>
                    <a:lnTo>
                      <a:pt x="57" y="214"/>
                    </a:lnTo>
                    <a:lnTo>
                      <a:pt x="47" y="209"/>
                    </a:lnTo>
                    <a:lnTo>
                      <a:pt x="38" y="203"/>
                    </a:lnTo>
                    <a:lnTo>
                      <a:pt x="30" y="196"/>
                    </a:lnTo>
                    <a:lnTo>
                      <a:pt x="21" y="189"/>
                    </a:lnTo>
                    <a:lnTo>
                      <a:pt x="21" y="189"/>
                    </a:lnTo>
                    <a:lnTo>
                      <a:pt x="15" y="183"/>
                    </a:lnTo>
                    <a:lnTo>
                      <a:pt x="9" y="175"/>
                    </a:lnTo>
                    <a:lnTo>
                      <a:pt x="4" y="167"/>
                    </a:lnTo>
                    <a:lnTo>
                      <a:pt x="0" y="158"/>
                    </a:lnTo>
                    <a:lnTo>
                      <a:pt x="61" y="158"/>
                    </a:lnTo>
                    <a:lnTo>
                      <a:pt x="61" y="158"/>
                    </a:lnTo>
                    <a:lnTo>
                      <a:pt x="69" y="164"/>
                    </a:lnTo>
                    <a:lnTo>
                      <a:pt x="79" y="169"/>
                    </a:lnTo>
                    <a:lnTo>
                      <a:pt x="89" y="172"/>
                    </a:lnTo>
                    <a:lnTo>
                      <a:pt x="100" y="173"/>
                    </a:lnTo>
                    <a:lnTo>
                      <a:pt x="181" y="173"/>
                    </a:lnTo>
                    <a:lnTo>
                      <a:pt x="181" y="173"/>
                    </a:lnTo>
                    <a:lnTo>
                      <a:pt x="193" y="172"/>
                    </a:lnTo>
                    <a:lnTo>
                      <a:pt x="204" y="168"/>
                    </a:lnTo>
                    <a:lnTo>
                      <a:pt x="215" y="162"/>
                    </a:lnTo>
                    <a:lnTo>
                      <a:pt x="224" y="154"/>
                    </a:lnTo>
                    <a:lnTo>
                      <a:pt x="224" y="154"/>
                    </a:lnTo>
                    <a:lnTo>
                      <a:pt x="231" y="146"/>
                    </a:lnTo>
                    <a:lnTo>
                      <a:pt x="237" y="135"/>
                    </a:lnTo>
                    <a:lnTo>
                      <a:pt x="241" y="124"/>
                    </a:lnTo>
                    <a:lnTo>
                      <a:pt x="242" y="111"/>
                    </a:lnTo>
                    <a:lnTo>
                      <a:pt x="242" y="111"/>
                    </a:lnTo>
                    <a:lnTo>
                      <a:pt x="242" y="111"/>
                    </a:lnTo>
                    <a:lnTo>
                      <a:pt x="241" y="99"/>
                    </a:lnTo>
                    <a:lnTo>
                      <a:pt x="237" y="86"/>
                    </a:lnTo>
                    <a:lnTo>
                      <a:pt x="231" y="77"/>
                    </a:lnTo>
                    <a:lnTo>
                      <a:pt x="224" y="68"/>
                    </a:lnTo>
                    <a:lnTo>
                      <a:pt x="224" y="68"/>
                    </a:lnTo>
                    <a:lnTo>
                      <a:pt x="215" y="60"/>
                    </a:lnTo>
                    <a:lnTo>
                      <a:pt x="204" y="54"/>
                    </a:lnTo>
                    <a:lnTo>
                      <a:pt x="193" y="51"/>
                    </a:lnTo>
                    <a:lnTo>
                      <a:pt x="181" y="49"/>
                    </a:lnTo>
                    <a:lnTo>
                      <a:pt x="100" y="49"/>
                    </a:lnTo>
                    <a:lnTo>
                      <a:pt x="100" y="49"/>
                    </a:lnTo>
                    <a:lnTo>
                      <a:pt x="89" y="51"/>
                    </a:lnTo>
                    <a:lnTo>
                      <a:pt x="79" y="53"/>
                    </a:lnTo>
                    <a:lnTo>
                      <a:pt x="69" y="58"/>
                    </a:lnTo>
                    <a:lnTo>
                      <a:pt x="61" y="63"/>
                    </a:lnTo>
                    <a:lnTo>
                      <a:pt x="0" y="63"/>
                    </a:lnTo>
                    <a:lnTo>
                      <a:pt x="0" y="63"/>
                    </a:lnTo>
                    <a:lnTo>
                      <a:pt x="4" y="56"/>
                    </a:lnTo>
                    <a:lnTo>
                      <a:pt x="9" y="47"/>
                    </a:lnTo>
                    <a:lnTo>
                      <a:pt x="15" y="39"/>
                    </a:lnTo>
                    <a:lnTo>
                      <a:pt x="21" y="32"/>
                    </a:lnTo>
                    <a:lnTo>
                      <a:pt x="21" y="32"/>
                    </a:lnTo>
                    <a:lnTo>
                      <a:pt x="30" y="26"/>
                    </a:lnTo>
                    <a:lnTo>
                      <a:pt x="38" y="18"/>
                    </a:lnTo>
                    <a:lnTo>
                      <a:pt x="47" y="13"/>
                    </a:lnTo>
                    <a:lnTo>
                      <a:pt x="57" y="9"/>
                    </a:lnTo>
                    <a:lnTo>
                      <a:pt x="67" y="5"/>
                    </a:lnTo>
                    <a:lnTo>
                      <a:pt x="78" y="2"/>
                    </a:lnTo>
                    <a:lnTo>
                      <a:pt x="89" y="0"/>
                    </a:lnTo>
                    <a:lnTo>
                      <a:pt x="100" y="0"/>
                    </a:lnTo>
                    <a:lnTo>
                      <a:pt x="100" y="0"/>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31" name="Freeform 21"/>
              <p:cNvSpPr/>
              <p:nvPr/>
            </p:nvSpPr>
            <p:spPr bwMode="auto">
              <a:xfrm>
                <a:off x="1601767" y="4427550"/>
                <a:ext cx="195263" cy="36513"/>
              </a:xfrm>
              <a:custGeom>
                <a:avLst/>
                <a:gdLst/>
                <a:ahLst/>
                <a:cxnLst>
                  <a:cxn ang="0">
                    <a:pos x="24" y="0"/>
                  </a:cxn>
                  <a:cxn ang="0">
                    <a:pos x="224" y="0"/>
                  </a:cxn>
                  <a:cxn ang="0">
                    <a:pos x="224" y="0"/>
                  </a:cxn>
                  <a:cxn ang="0">
                    <a:pos x="229" y="1"/>
                  </a:cxn>
                  <a:cxn ang="0">
                    <a:pos x="233" y="2"/>
                  </a:cxn>
                  <a:cxn ang="0">
                    <a:pos x="236" y="5"/>
                  </a:cxn>
                  <a:cxn ang="0">
                    <a:pos x="240" y="7"/>
                  </a:cxn>
                  <a:cxn ang="0">
                    <a:pos x="242" y="11"/>
                  </a:cxn>
                  <a:cxn ang="0">
                    <a:pos x="245" y="14"/>
                  </a:cxn>
                  <a:cxn ang="0">
                    <a:pos x="246" y="18"/>
                  </a:cxn>
                  <a:cxn ang="0">
                    <a:pos x="246" y="23"/>
                  </a:cxn>
                  <a:cxn ang="0">
                    <a:pos x="246" y="23"/>
                  </a:cxn>
                  <a:cxn ang="0">
                    <a:pos x="246" y="23"/>
                  </a:cxn>
                  <a:cxn ang="0">
                    <a:pos x="246" y="28"/>
                  </a:cxn>
                  <a:cxn ang="0">
                    <a:pos x="245" y="32"/>
                  </a:cxn>
                  <a:cxn ang="0">
                    <a:pos x="242" y="36"/>
                  </a:cxn>
                  <a:cxn ang="0">
                    <a:pos x="240" y="39"/>
                  </a:cxn>
                  <a:cxn ang="0">
                    <a:pos x="236" y="42"/>
                  </a:cxn>
                  <a:cxn ang="0">
                    <a:pos x="233" y="44"/>
                  </a:cxn>
                  <a:cxn ang="0">
                    <a:pos x="229" y="45"/>
                  </a:cxn>
                  <a:cxn ang="0">
                    <a:pos x="224" y="45"/>
                  </a:cxn>
                  <a:cxn ang="0">
                    <a:pos x="24" y="45"/>
                  </a:cxn>
                  <a:cxn ang="0">
                    <a:pos x="24" y="45"/>
                  </a:cxn>
                  <a:cxn ang="0">
                    <a:pos x="19" y="45"/>
                  </a:cxn>
                  <a:cxn ang="0">
                    <a:pos x="14" y="44"/>
                  </a:cxn>
                  <a:cxn ang="0">
                    <a:pos x="10" y="42"/>
                  </a:cxn>
                  <a:cxn ang="0">
                    <a:pos x="6" y="39"/>
                  </a:cxn>
                  <a:cxn ang="0">
                    <a:pos x="4" y="36"/>
                  </a:cxn>
                  <a:cxn ang="0">
                    <a:pos x="3" y="32"/>
                  </a:cxn>
                  <a:cxn ang="0">
                    <a:pos x="0" y="28"/>
                  </a:cxn>
                  <a:cxn ang="0">
                    <a:pos x="0" y="23"/>
                  </a:cxn>
                  <a:cxn ang="0">
                    <a:pos x="0" y="23"/>
                  </a:cxn>
                  <a:cxn ang="0">
                    <a:pos x="0" y="23"/>
                  </a:cxn>
                  <a:cxn ang="0">
                    <a:pos x="0" y="18"/>
                  </a:cxn>
                  <a:cxn ang="0">
                    <a:pos x="3" y="14"/>
                  </a:cxn>
                  <a:cxn ang="0">
                    <a:pos x="4" y="11"/>
                  </a:cxn>
                  <a:cxn ang="0">
                    <a:pos x="6" y="7"/>
                  </a:cxn>
                  <a:cxn ang="0">
                    <a:pos x="10" y="5"/>
                  </a:cxn>
                  <a:cxn ang="0">
                    <a:pos x="14" y="2"/>
                  </a:cxn>
                  <a:cxn ang="0">
                    <a:pos x="19" y="1"/>
                  </a:cxn>
                  <a:cxn ang="0">
                    <a:pos x="24" y="0"/>
                  </a:cxn>
                  <a:cxn ang="0">
                    <a:pos x="24" y="0"/>
                  </a:cxn>
                </a:cxnLst>
                <a:rect l="0" t="0" r="r" b="b"/>
                <a:pathLst>
                  <a:path w="246" h="45">
                    <a:moveTo>
                      <a:pt x="24" y="0"/>
                    </a:moveTo>
                    <a:lnTo>
                      <a:pt x="224" y="0"/>
                    </a:lnTo>
                    <a:lnTo>
                      <a:pt x="224" y="0"/>
                    </a:lnTo>
                    <a:lnTo>
                      <a:pt x="229" y="1"/>
                    </a:lnTo>
                    <a:lnTo>
                      <a:pt x="233" y="2"/>
                    </a:lnTo>
                    <a:lnTo>
                      <a:pt x="236" y="5"/>
                    </a:lnTo>
                    <a:lnTo>
                      <a:pt x="240" y="7"/>
                    </a:lnTo>
                    <a:lnTo>
                      <a:pt x="242" y="11"/>
                    </a:lnTo>
                    <a:lnTo>
                      <a:pt x="245" y="14"/>
                    </a:lnTo>
                    <a:lnTo>
                      <a:pt x="246" y="18"/>
                    </a:lnTo>
                    <a:lnTo>
                      <a:pt x="246" y="23"/>
                    </a:lnTo>
                    <a:lnTo>
                      <a:pt x="246" y="23"/>
                    </a:lnTo>
                    <a:lnTo>
                      <a:pt x="246" y="23"/>
                    </a:lnTo>
                    <a:lnTo>
                      <a:pt x="246" y="28"/>
                    </a:lnTo>
                    <a:lnTo>
                      <a:pt x="245" y="32"/>
                    </a:lnTo>
                    <a:lnTo>
                      <a:pt x="242" y="36"/>
                    </a:lnTo>
                    <a:lnTo>
                      <a:pt x="240" y="39"/>
                    </a:lnTo>
                    <a:lnTo>
                      <a:pt x="236" y="42"/>
                    </a:lnTo>
                    <a:lnTo>
                      <a:pt x="233" y="44"/>
                    </a:lnTo>
                    <a:lnTo>
                      <a:pt x="229" y="45"/>
                    </a:lnTo>
                    <a:lnTo>
                      <a:pt x="224" y="45"/>
                    </a:lnTo>
                    <a:lnTo>
                      <a:pt x="24" y="45"/>
                    </a:lnTo>
                    <a:lnTo>
                      <a:pt x="24" y="45"/>
                    </a:lnTo>
                    <a:lnTo>
                      <a:pt x="19" y="45"/>
                    </a:lnTo>
                    <a:lnTo>
                      <a:pt x="14" y="44"/>
                    </a:lnTo>
                    <a:lnTo>
                      <a:pt x="10" y="42"/>
                    </a:lnTo>
                    <a:lnTo>
                      <a:pt x="6" y="39"/>
                    </a:lnTo>
                    <a:lnTo>
                      <a:pt x="4" y="36"/>
                    </a:lnTo>
                    <a:lnTo>
                      <a:pt x="3" y="32"/>
                    </a:lnTo>
                    <a:lnTo>
                      <a:pt x="0" y="28"/>
                    </a:lnTo>
                    <a:lnTo>
                      <a:pt x="0" y="23"/>
                    </a:lnTo>
                    <a:lnTo>
                      <a:pt x="0" y="23"/>
                    </a:lnTo>
                    <a:lnTo>
                      <a:pt x="0" y="23"/>
                    </a:lnTo>
                    <a:lnTo>
                      <a:pt x="0" y="18"/>
                    </a:lnTo>
                    <a:lnTo>
                      <a:pt x="3" y="14"/>
                    </a:lnTo>
                    <a:lnTo>
                      <a:pt x="4" y="11"/>
                    </a:lnTo>
                    <a:lnTo>
                      <a:pt x="6" y="7"/>
                    </a:lnTo>
                    <a:lnTo>
                      <a:pt x="10" y="5"/>
                    </a:lnTo>
                    <a:lnTo>
                      <a:pt x="14" y="2"/>
                    </a:lnTo>
                    <a:lnTo>
                      <a:pt x="19" y="1"/>
                    </a:lnTo>
                    <a:lnTo>
                      <a:pt x="24" y="0"/>
                    </a:lnTo>
                    <a:lnTo>
                      <a:pt x="24" y="0"/>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532" name="Group 83"/>
            <p:cNvGrpSpPr/>
            <p:nvPr/>
          </p:nvGrpSpPr>
          <p:grpSpPr>
            <a:xfrm>
              <a:off x="9941" y="4846"/>
              <a:ext cx="484" cy="580"/>
              <a:chOff x="1787872" y="3796481"/>
              <a:chExt cx="296916" cy="296916"/>
            </a:xfrm>
            <a:grpFill/>
          </p:grpSpPr>
          <p:sp>
            <p:nvSpPr>
              <p:cNvPr id="533" name="Freeform 12"/>
              <p:cNvSpPr>
                <a:spLocks noEditPoints="1"/>
              </p:cNvSpPr>
              <p:nvPr/>
            </p:nvSpPr>
            <p:spPr bwMode="auto">
              <a:xfrm>
                <a:off x="1787872" y="3796481"/>
                <a:ext cx="296916" cy="296916"/>
              </a:xfrm>
              <a:custGeom>
                <a:avLst/>
                <a:gdLst/>
                <a:ahLst/>
                <a:cxnLst>
                  <a:cxn ang="0">
                    <a:pos x="221" y="189"/>
                  </a:cxn>
                  <a:cxn ang="0">
                    <a:pos x="241" y="140"/>
                  </a:cxn>
                  <a:cxn ang="0">
                    <a:pos x="243" y="109"/>
                  </a:cxn>
                  <a:cxn ang="0">
                    <a:pos x="234" y="73"/>
                  </a:cxn>
                  <a:cxn ang="0">
                    <a:pos x="221" y="53"/>
                  </a:cxn>
                  <a:cxn ang="0">
                    <a:pos x="207" y="35"/>
                  </a:cxn>
                  <a:cxn ang="0">
                    <a:pos x="179" y="15"/>
                  </a:cxn>
                  <a:cxn ang="0">
                    <a:pos x="158" y="6"/>
                  </a:cxn>
                  <a:cxn ang="0">
                    <a:pos x="121" y="0"/>
                  </a:cxn>
                  <a:cxn ang="0">
                    <a:pos x="98" y="2"/>
                  </a:cxn>
                  <a:cxn ang="0">
                    <a:pos x="74" y="9"/>
                  </a:cxn>
                  <a:cxn ang="0">
                    <a:pos x="44" y="27"/>
                  </a:cxn>
                  <a:cxn ang="0">
                    <a:pos x="27" y="44"/>
                  </a:cxn>
                  <a:cxn ang="0">
                    <a:pos x="9" y="73"/>
                  </a:cxn>
                  <a:cxn ang="0">
                    <a:pos x="2" y="96"/>
                  </a:cxn>
                  <a:cxn ang="0">
                    <a:pos x="0" y="120"/>
                  </a:cxn>
                  <a:cxn ang="0">
                    <a:pos x="5" y="156"/>
                  </a:cxn>
                  <a:cxn ang="0">
                    <a:pos x="15" y="178"/>
                  </a:cxn>
                  <a:cxn ang="0">
                    <a:pos x="36" y="207"/>
                  </a:cxn>
                  <a:cxn ang="0">
                    <a:pos x="53" y="221"/>
                  </a:cxn>
                  <a:cxn ang="0">
                    <a:pos x="74" y="232"/>
                  </a:cxn>
                  <a:cxn ang="0">
                    <a:pos x="109" y="241"/>
                  </a:cxn>
                  <a:cxn ang="0">
                    <a:pos x="140" y="241"/>
                  </a:cxn>
                  <a:cxn ang="0">
                    <a:pos x="190" y="220"/>
                  </a:cxn>
                  <a:cxn ang="0">
                    <a:pos x="256" y="285"/>
                  </a:cxn>
                  <a:cxn ang="0">
                    <a:pos x="274" y="285"/>
                  </a:cxn>
                  <a:cxn ang="0">
                    <a:pos x="285" y="272"/>
                  </a:cxn>
                  <a:cxn ang="0">
                    <a:pos x="285" y="256"/>
                  </a:cxn>
                  <a:cxn ang="0">
                    <a:pos x="176" y="174"/>
                  </a:cxn>
                  <a:cxn ang="0">
                    <a:pos x="150" y="192"/>
                  </a:cxn>
                  <a:cxn ang="0">
                    <a:pos x="121" y="198"/>
                  </a:cxn>
                  <a:cxn ang="0">
                    <a:pos x="80" y="185"/>
                  </a:cxn>
                  <a:cxn ang="0">
                    <a:pos x="56" y="163"/>
                  </a:cxn>
                  <a:cxn ang="0">
                    <a:pos x="44" y="120"/>
                  </a:cxn>
                  <a:cxn ang="0">
                    <a:pos x="51" y="91"/>
                  </a:cxn>
                  <a:cxn ang="0">
                    <a:pos x="67" y="65"/>
                  </a:cxn>
                  <a:cxn ang="0">
                    <a:pos x="107" y="45"/>
                  </a:cxn>
                  <a:cxn ang="0">
                    <a:pos x="136" y="45"/>
                  </a:cxn>
                  <a:cxn ang="0">
                    <a:pos x="176" y="65"/>
                  </a:cxn>
                  <a:cxn ang="0">
                    <a:pos x="192" y="91"/>
                  </a:cxn>
                  <a:cxn ang="0">
                    <a:pos x="199" y="120"/>
                  </a:cxn>
                  <a:cxn ang="0">
                    <a:pos x="187" y="163"/>
                  </a:cxn>
                </a:cxnLst>
                <a:rect l="0" t="0" r="r" b="b"/>
                <a:pathLst>
                  <a:path w="286" h="287">
                    <a:moveTo>
                      <a:pt x="281" y="249"/>
                    </a:moveTo>
                    <a:lnTo>
                      <a:pt x="221" y="189"/>
                    </a:lnTo>
                    <a:lnTo>
                      <a:pt x="221" y="189"/>
                    </a:lnTo>
                    <a:lnTo>
                      <a:pt x="230" y="174"/>
                    </a:lnTo>
                    <a:lnTo>
                      <a:pt x="237" y="156"/>
                    </a:lnTo>
                    <a:lnTo>
                      <a:pt x="241" y="140"/>
                    </a:lnTo>
                    <a:lnTo>
                      <a:pt x="243" y="120"/>
                    </a:lnTo>
                    <a:lnTo>
                      <a:pt x="243" y="120"/>
                    </a:lnTo>
                    <a:lnTo>
                      <a:pt x="243" y="109"/>
                    </a:lnTo>
                    <a:lnTo>
                      <a:pt x="241" y="96"/>
                    </a:lnTo>
                    <a:lnTo>
                      <a:pt x="237" y="85"/>
                    </a:lnTo>
                    <a:lnTo>
                      <a:pt x="234" y="73"/>
                    </a:lnTo>
                    <a:lnTo>
                      <a:pt x="234" y="73"/>
                    </a:lnTo>
                    <a:lnTo>
                      <a:pt x="228" y="62"/>
                    </a:lnTo>
                    <a:lnTo>
                      <a:pt x="221" y="53"/>
                    </a:lnTo>
                    <a:lnTo>
                      <a:pt x="216" y="44"/>
                    </a:lnTo>
                    <a:lnTo>
                      <a:pt x="207" y="35"/>
                    </a:lnTo>
                    <a:lnTo>
                      <a:pt x="207" y="35"/>
                    </a:lnTo>
                    <a:lnTo>
                      <a:pt x="199" y="27"/>
                    </a:lnTo>
                    <a:lnTo>
                      <a:pt x="190" y="20"/>
                    </a:lnTo>
                    <a:lnTo>
                      <a:pt x="179" y="15"/>
                    </a:lnTo>
                    <a:lnTo>
                      <a:pt x="169" y="9"/>
                    </a:lnTo>
                    <a:lnTo>
                      <a:pt x="169" y="9"/>
                    </a:lnTo>
                    <a:lnTo>
                      <a:pt x="158" y="6"/>
                    </a:lnTo>
                    <a:lnTo>
                      <a:pt x="145" y="2"/>
                    </a:lnTo>
                    <a:lnTo>
                      <a:pt x="134" y="0"/>
                    </a:lnTo>
                    <a:lnTo>
                      <a:pt x="121" y="0"/>
                    </a:lnTo>
                    <a:lnTo>
                      <a:pt x="121" y="0"/>
                    </a:lnTo>
                    <a:lnTo>
                      <a:pt x="109" y="0"/>
                    </a:lnTo>
                    <a:lnTo>
                      <a:pt x="98" y="2"/>
                    </a:lnTo>
                    <a:lnTo>
                      <a:pt x="85" y="6"/>
                    </a:lnTo>
                    <a:lnTo>
                      <a:pt x="74" y="9"/>
                    </a:lnTo>
                    <a:lnTo>
                      <a:pt x="74" y="9"/>
                    </a:lnTo>
                    <a:lnTo>
                      <a:pt x="63" y="15"/>
                    </a:lnTo>
                    <a:lnTo>
                      <a:pt x="53" y="20"/>
                    </a:lnTo>
                    <a:lnTo>
                      <a:pt x="44" y="27"/>
                    </a:lnTo>
                    <a:lnTo>
                      <a:pt x="36" y="35"/>
                    </a:lnTo>
                    <a:lnTo>
                      <a:pt x="36" y="35"/>
                    </a:lnTo>
                    <a:lnTo>
                      <a:pt x="27" y="44"/>
                    </a:lnTo>
                    <a:lnTo>
                      <a:pt x="22" y="53"/>
                    </a:lnTo>
                    <a:lnTo>
                      <a:pt x="15" y="62"/>
                    </a:lnTo>
                    <a:lnTo>
                      <a:pt x="9" y="73"/>
                    </a:lnTo>
                    <a:lnTo>
                      <a:pt x="9" y="73"/>
                    </a:lnTo>
                    <a:lnTo>
                      <a:pt x="5" y="85"/>
                    </a:lnTo>
                    <a:lnTo>
                      <a:pt x="2" y="96"/>
                    </a:lnTo>
                    <a:lnTo>
                      <a:pt x="0" y="109"/>
                    </a:lnTo>
                    <a:lnTo>
                      <a:pt x="0" y="120"/>
                    </a:lnTo>
                    <a:lnTo>
                      <a:pt x="0" y="120"/>
                    </a:lnTo>
                    <a:lnTo>
                      <a:pt x="0" y="132"/>
                    </a:lnTo>
                    <a:lnTo>
                      <a:pt x="2" y="145"/>
                    </a:lnTo>
                    <a:lnTo>
                      <a:pt x="5" y="156"/>
                    </a:lnTo>
                    <a:lnTo>
                      <a:pt x="9" y="167"/>
                    </a:lnTo>
                    <a:lnTo>
                      <a:pt x="9" y="167"/>
                    </a:lnTo>
                    <a:lnTo>
                      <a:pt x="15" y="178"/>
                    </a:lnTo>
                    <a:lnTo>
                      <a:pt x="22" y="189"/>
                    </a:lnTo>
                    <a:lnTo>
                      <a:pt x="27" y="198"/>
                    </a:lnTo>
                    <a:lnTo>
                      <a:pt x="36" y="207"/>
                    </a:lnTo>
                    <a:lnTo>
                      <a:pt x="36" y="207"/>
                    </a:lnTo>
                    <a:lnTo>
                      <a:pt x="44" y="214"/>
                    </a:lnTo>
                    <a:lnTo>
                      <a:pt x="53" y="221"/>
                    </a:lnTo>
                    <a:lnTo>
                      <a:pt x="63" y="227"/>
                    </a:lnTo>
                    <a:lnTo>
                      <a:pt x="74" y="232"/>
                    </a:lnTo>
                    <a:lnTo>
                      <a:pt x="74" y="232"/>
                    </a:lnTo>
                    <a:lnTo>
                      <a:pt x="85" y="236"/>
                    </a:lnTo>
                    <a:lnTo>
                      <a:pt x="98" y="239"/>
                    </a:lnTo>
                    <a:lnTo>
                      <a:pt x="109" y="241"/>
                    </a:lnTo>
                    <a:lnTo>
                      <a:pt x="121" y="241"/>
                    </a:lnTo>
                    <a:lnTo>
                      <a:pt x="121" y="241"/>
                    </a:lnTo>
                    <a:lnTo>
                      <a:pt x="140" y="241"/>
                    </a:lnTo>
                    <a:lnTo>
                      <a:pt x="158" y="236"/>
                    </a:lnTo>
                    <a:lnTo>
                      <a:pt x="174" y="230"/>
                    </a:lnTo>
                    <a:lnTo>
                      <a:pt x="190" y="220"/>
                    </a:lnTo>
                    <a:lnTo>
                      <a:pt x="248" y="279"/>
                    </a:lnTo>
                    <a:lnTo>
                      <a:pt x="248" y="279"/>
                    </a:lnTo>
                    <a:lnTo>
                      <a:pt x="256" y="285"/>
                    </a:lnTo>
                    <a:lnTo>
                      <a:pt x="265" y="287"/>
                    </a:lnTo>
                    <a:lnTo>
                      <a:pt x="265" y="287"/>
                    </a:lnTo>
                    <a:lnTo>
                      <a:pt x="274" y="285"/>
                    </a:lnTo>
                    <a:lnTo>
                      <a:pt x="281" y="279"/>
                    </a:lnTo>
                    <a:lnTo>
                      <a:pt x="281" y="279"/>
                    </a:lnTo>
                    <a:lnTo>
                      <a:pt x="285" y="272"/>
                    </a:lnTo>
                    <a:lnTo>
                      <a:pt x="286" y="263"/>
                    </a:lnTo>
                    <a:lnTo>
                      <a:pt x="286" y="263"/>
                    </a:lnTo>
                    <a:lnTo>
                      <a:pt x="285" y="256"/>
                    </a:lnTo>
                    <a:lnTo>
                      <a:pt x="281" y="249"/>
                    </a:lnTo>
                    <a:lnTo>
                      <a:pt x="281" y="249"/>
                    </a:lnTo>
                    <a:close/>
                    <a:moveTo>
                      <a:pt x="176" y="174"/>
                    </a:moveTo>
                    <a:lnTo>
                      <a:pt x="176" y="174"/>
                    </a:lnTo>
                    <a:lnTo>
                      <a:pt x="163" y="185"/>
                    </a:lnTo>
                    <a:lnTo>
                      <a:pt x="150" y="192"/>
                    </a:lnTo>
                    <a:lnTo>
                      <a:pt x="136" y="196"/>
                    </a:lnTo>
                    <a:lnTo>
                      <a:pt x="121" y="198"/>
                    </a:lnTo>
                    <a:lnTo>
                      <a:pt x="121" y="198"/>
                    </a:lnTo>
                    <a:lnTo>
                      <a:pt x="107" y="196"/>
                    </a:lnTo>
                    <a:lnTo>
                      <a:pt x="92" y="192"/>
                    </a:lnTo>
                    <a:lnTo>
                      <a:pt x="80" y="185"/>
                    </a:lnTo>
                    <a:lnTo>
                      <a:pt x="67" y="174"/>
                    </a:lnTo>
                    <a:lnTo>
                      <a:pt x="67" y="174"/>
                    </a:lnTo>
                    <a:lnTo>
                      <a:pt x="56" y="163"/>
                    </a:lnTo>
                    <a:lnTo>
                      <a:pt x="51" y="151"/>
                    </a:lnTo>
                    <a:lnTo>
                      <a:pt x="45" y="136"/>
                    </a:lnTo>
                    <a:lnTo>
                      <a:pt x="44" y="120"/>
                    </a:lnTo>
                    <a:lnTo>
                      <a:pt x="44" y="120"/>
                    </a:lnTo>
                    <a:lnTo>
                      <a:pt x="45" y="105"/>
                    </a:lnTo>
                    <a:lnTo>
                      <a:pt x="51" y="91"/>
                    </a:lnTo>
                    <a:lnTo>
                      <a:pt x="56" y="78"/>
                    </a:lnTo>
                    <a:lnTo>
                      <a:pt x="67" y="65"/>
                    </a:lnTo>
                    <a:lnTo>
                      <a:pt x="67" y="65"/>
                    </a:lnTo>
                    <a:lnTo>
                      <a:pt x="80" y="56"/>
                    </a:lnTo>
                    <a:lnTo>
                      <a:pt x="92" y="49"/>
                    </a:lnTo>
                    <a:lnTo>
                      <a:pt x="107" y="45"/>
                    </a:lnTo>
                    <a:lnTo>
                      <a:pt x="121" y="44"/>
                    </a:lnTo>
                    <a:lnTo>
                      <a:pt x="121" y="44"/>
                    </a:lnTo>
                    <a:lnTo>
                      <a:pt x="136" y="45"/>
                    </a:lnTo>
                    <a:lnTo>
                      <a:pt x="150" y="49"/>
                    </a:lnTo>
                    <a:lnTo>
                      <a:pt x="163" y="56"/>
                    </a:lnTo>
                    <a:lnTo>
                      <a:pt x="176" y="65"/>
                    </a:lnTo>
                    <a:lnTo>
                      <a:pt x="176" y="65"/>
                    </a:lnTo>
                    <a:lnTo>
                      <a:pt x="187" y="78"/>
                    </a:lnTo>
                    <a:lnTo>
                      <a:pt x="192" y="91"/>
                    </a:lnTo>
                    <a:lnTo>
                      <a:pt x="198" y="105"/>
                    </a:lnTo>
                    <a:lnTo>
                      <a:pt x="199" y="120"/>
                    </a:lnTo>
                    <a:lnTo>
                      <a:pt x="199" y="120"/>
                    </a:lnTo>
                    <a:lnTo>
                      <a:pt x="198" y="136"/>
                    </a:lnTo>
                    <a:lnTo>
                      <a:pt x="192" y="151"/>
                    </a:lnTo>
                    <a:lnTo>
                      <a:pt x="187" y="163"/>
                    </a:lnTo>
                    <a:lnTo>
                      <a:pt x="176" y="174"/>
                    </a:lnTo>
                    <a:lnTo>
                      <a:pt x="176" y="174"/>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34" name="Freeform 13"/>
              <p:cNvSpPr/>
              <p:nvPr/>
            </p:nvSpPr>
            <p:spPr bwMode="auto">
              <a:xfrm>
                <a:off x="1858467" y="3864999"/>
                <a:ext cx="112122" cy="114199"/>
              </a:xfrm>
              <a:custGeom>
                <a:avLst/>
                <a:gdLst/>
                <a:ahLst/>
                <a:cxnLst>
                  <a:cxn ang="0">
                    <a:pos x="103" y="44"/>
                  </a:cxn>
                  <a:cxn ang="0">
                    <a:pos x="65" y="44"/>
                  </a:cxn>
                  <a:cxn ang="0">
                    <a:pos x="65" y="6"/>
                  </a:cxn>
                  <a:cxn ang="0">
                    <a:pos x="65" y="6"/>
                  </a:cxn>
                  <a:cxn ang="0">
                    <a:pos x="64" y="2"/>
                  </a:cxn>
                  <a:cxn ang="0">
                    <a:pos x="64" y="2"/>
                  </a:cxn>
                  <a:cxn ang="0">
                    <a:pos x="60" y="0"/>
                  </a:cxn>
                  <a:cxn ang="0">
                    <a:pos x="49" y="0"/>
                  </a:cxn>
                  <a:cxn ang="0">
                    <a:pos x="49" y="0"/>
                  </a:cxn>
                  <a:cxn ang="0">
                    <a:pos x="45" y="2"/>
                  </a:cxn>
                  <a:cxn ang="0">
                    <a:pos x="45" y="2"/>
                  </a:cxn>
                  <a:cxn ang="0">
                    <a:pos x="44" y="6"/>
                  </a:cxn>
                  <a:cxn ang="0">
                    <a:pos x="44" y="44"/>
                  </a:cxn>
                  <a:cxn ang="0">
                    <a:pos x="6" y="44"/>
                  </a:cxn>
                  <a:cxn ang="0">
                    <a:pos x="6" y="44"/>
                  </a:cxn>
                  <a:cxn ang="0">
                    <a:pos x="2" y="46"/>
                  </a:cxn>
                  <a:cxn ang="0">
                    <a:pos x="2" y="46"/>
                  </a:cxn>
                  <a:cxn ang="0">
                    <a:pos x="0" y="49"/>
                  </a:cxn>
                  <a:cxn ang="0">
                    <a:pos x="0" y="60"/>
                  </a:cxn>
                  <a:cxn ang="0">
                    <a:pos x="0" y="60"/>
                  </a:cxn>
                  <a:cxn ang="0">
                    <a:pos x="2" y="66"/>
                  </a:cxn>
                  <a:cxn ang="0">
                    <a:pos x="2" y="66"/>
                  </a:cxn>
                  <a:cxn ang="0">
                    <a:pos x="6" y="66"/>
                  </a:cxn>
                  <a:cxn ang="0">
                    <a:pos x="44" y="66"/>
                  </a:cxn>
                  <a:cxn ang="0">
                    <a:pos x="44" y="106"/>
                  </a:cxn>
                  <a:cxn ang="0">
                    <a:pos x="44" y="106"/>
                  </a:cxn>
                  <a:cxn ang="0">
                    <a:pos x="45" y="109"/>
                  </a:cxn>
                  <a:cxn ang="0">
                    <a:pos x="45" y="109"/>
                  </a:cxn>
                  <a:cxn ang="0">
                    <a:pos x="49" y="111"/>
                  </a:cxn>
                  <a:cxn ang="0">
                    <a:pos x="60" y="111"/>
                  </a:cxn>
                  <a:cxn ang="0">
                    <a:pos x="60" y="111"/>
                  </a:cxn>
                  <a:cxn ang="0">
                    <a:pos x="64" y="109"/>
                  </a:cxn>
                  <a:cxn ang="0">
                    <a:pos x="64" y="109"/>
                  </a:cxn>
                  <a:cxn ang="0">
                    <a:pos x="65" y="106"/>
                  </a:cxn>
                  <a:cxn ang="0">
                    <a:pos x="65" y="66"/>
                  </a:cxn>
                  <a:cxn ang="0">
                    <a:pos x="103" y="66"/>
                  </a:cxn>
                  <a:cxn ang="0">
                    <a:pos x="103" y="66"/>
                  </a:cxn>
                  <a:cxn ang="0">
                    <a:pos x="107" y="66"/>
                  </a:cxn>
                  <a:cxn ang="0">
                    <a:pos x="107" y="66"/>
                  </a:cxn>
                  <a:cxn ang="0">
                    <a:pos x="109" y="60"/>
                  </a:cxn>
                  <a:cxn ang="0">
                    <a:pos x="109" y="49"/>
                  </a:cxn>
                  <a:cxn ang="0">
                    <a:pos x="109" y="49"/>
                  </a:cxn>
                  <a:cxn ang="0">
                    <a:pos x="107" y="46"/>
                  </a:cxn>
                  <a:cxn ang="0">
                    <a:pos x="107" y="46"/>
                  </a:cxn>
                  <a:cxn ang="0">
                    <a:pos x="103" y="44"/>
                  </a:cxn>
                  <a:cxn ang="0">
                    <a:pos x="103" y="44"/>
                  </a:cxn>
                </a:cxnLst>
                <a:rect l="0" t="0" r="r" b="b"/>
                <a:pathLst>
                  <a:path w="109" h="111">
                    <a:moveTo>
                      <a:pt x="103" y="44"/>
                    </a:moveTo>
                    <a:lnTo>
                      <a:pt x="65" y="44"/>
                    </a:lnTo>
                    <a:lnTo>
                      <a:pt x="65" y="6"/>
                    </a:lnTo>
                    <a:lnTo>
                      <a:pt x="65" y="6"/>
                    </a:lnTo>
                    <a:lnTo>
                      <a:pt x="64" y="2"/>
                    </a:lnTo>
                    <a:lnTo>
                      <a:pt x="64" y="2"/>
                    </a:lnTo>
                    <a:lnTo>
                      <a:pt x="60" y="0"/>
                    </a:lnTo>
                    <a:lnTo>
                      <a:pt x="49" y="0"/>
                    </a:lnTo>
                    <a:lnTo>
                      <a:pt x="49" y="0"/>
                    </a:lnTo>
                    <a:lnTo>
                      <a:pt x="45" y="2"/>
                    </a:lnTo>
                    <a:lnTo>
                      <a:pt x="45" y="2"/>
                    </a:lnTo>
                    <a:lnTo>
                      <a:pt x="44" y="6"/>
                    </a:lnTo>
                    <a:lnTo>
                      <a:pt x="44" y="44"/>
                    </a:lnTo>
                    <a:lnTo>
                      <a:pt x="6" y="44"/>
                    </a:lnTo>
                    <a:lnTo>
                      <a:pt x="6" y="44"/>
                    </a:lnTo>
                    <a:lnTo>
                      <a:pt x="2" y="46"/>
                    </a:lnTo>
                    <a:lnTo>
                      <a:pt x="2" y="46"/>
                    </a:lnTo>
                    <a:lnTo>
                      <a:pt x="0" y="49"/>
                    </a:lnTo>
                    <a:lnTo>
                      <a:pt x="0" y="60"/>
                    </a:lnTo>
                    <a:lnTo>
                      <a:pt x="0" y="60"/>
                    </a:lnTo>
                    <a:lnTo>
                      <a:pt x="2" y="66"/>
                    </a:lnTo>
                    <a:lnTo>
                      <a:pt x="2" y="66"/>
                    </a:lnTo>
                    <a:lnTo>
                      <a:pt x="6" y="66"/>
                    </a:lnTo>
                    <a:lnTo>
                      <a:pt x="44" y="66"/>
                    </a:lnTo>
                    <a:lnTo>
                      <a:pt x="44" y="106"/>
                    </a:lnTo>
                    <a:lnTo>
                      <a:pt x="44" y="106"/>
                    </a:lnTo>
                    <a:lnTo>
                      <a:pt x="45" y="109"/>
                    </a:lnTo>
                    <a:lnTo>
                      <a:pt x="45" y="109"/>
                    </a:lnTo>
                    <a:lnTo>
                      <a:pt x="49" y="111"/>
                    </a:lnTo>
                    <a:lnTo>
                      <a:pt x="60" y="111"/>
                    </a:lnTo>
                    <a:lnTo>
                      <a:pt x="60" y="111"/>
                    </a:lnTo>
                    <a:lnTo>
                      <a:pt x="64" y="109"/>
                    </a:lnTo>
                    <a:lnTo>
                      <a:pt x="64" y="109"/>
                    </a:lnTo>
                    <a:lnTo>
                      <a:pt x="65" y="106"/>
                    </a:lnTo>
                    <a:lnTo>
                      <a:pt x="65" y="66"/>
                    </a:lnTo>
                    <a:lnTo>
                      <a:pt x="103" y="66"/>
                    </a:lnTo>
                    <a:lnTo>
                      <a:pt x="103" y="66"/>
                    </a:lnTo>
                    <a:lnTo>
                      <a:pt x="107" y="66"/>
                    </a:lnTo>
                    <a:lnTo>
                      <a:pt x="107" y="66"/>
                    </a:lnTo>
                    <a:lnTo>
                      <a:pt x="109" y="60"/>
                    </a:lnTo>
                    <a:lnTo>
                      <a:pt x="109" y="49"/>
                    </a:lnTo>
                    <a:lnTo>
                      <a:pt x="109" y="49"/>
                    </a:lnTo>
                    <a:lnTo>
                      <a:pt x="107" y="46"/>
                    </a:lnTo>
                    <a:lnTo>
                      <a:pt x="107" y="46"/>
                    </a:lnTo>
                    <a:lnTo>
                      <a:pt x="103" y="44"/>
                    </a:lnTo>
                    <a:lnTo>
                      <a:pt x="103" y="44"/>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sp>
          <p:nvSpPr>
            <p:cNvPr id="535" name="Freeform 60"/>
            <p:cNvSpPr>
              <a:spLocks noEditPoints="1"/>
            </p:cNvSpPr>
            <p:nvPr/>
          </p:nvSpPr>
          <p:spPr bwMode="auto">
            <a:xfrm>
              <a:off x="5109" y="4846"/>
              <a:ext cx="481" cy="580"/>
            </a:xfrm>
            <a:custGeom>
              <a:avLst/>
              <a:gdLst/>
              <a:ahLst/>
              <a:cxnLst>
                <a:cxn ang="0">
                  <a:pos x="18" y="0"/>
                </a:cxn>
                <a:cxn ang="0">
                  <a:pos x="11" y="2"/>
                </a:cxn>
                <a:cxn ang="0">
                  <a:pos x="0" y="11"/>
                </a:cxn>
                <a:cxn ang="0">
                  <a:pos x="0" y="269"/>
                </a:cxn>
                <a:cxn ang="0">
                  <a:pos x="0" y="276"/>
                </a:cxn>
                <a:cxn ang="0">
                  <a:pos x="11" y="285"/>
                </a:cxn>
                <a:cxn ang="0">
                  <a:pos x="267" y="287"/>
                </a:cxn>
                <a:cxn ang="0">
                  <a:pos x="274" y="285"/>
                </a:cxn>
                <a:cxn ang="0">
                  <a:pos x="283" y="276"/>
                </a:cxn>
                <a:cxn ang="0">
                  <a:pos x="285" y="19"/>
                </a:cxn>
                <a:cxn ang="0">
                  <a:pos x="283" y="11"/>
                </a:cxn>
                <a:cxn ang="0">
                  <a:pos x="274" y="2"/>
                </a:cxn>
                <a:cxn ang="0">
                  <a:pos x="267" y="0"/>
                </a:cxn>
                <a:cxn ang="0">
                  <a:pos x="18" y="269"/>
                </a:cxn>
                <a:cxn ang="0">
                  <a:pos x="53" y="233"/>
                </a:cxn>
                <a:cxn ang="0">
                  <a:pos x="53" y="198"/>
                </a:cxn>
                <a:cxn ang="0">
                  <a:pos x="18" y="162"/>
                </a:cxn>
                <a:cxn ang="0">
                  <a:pos x="53" y="198"/>
                </a:cxn>
                <a:cxn ang="0">
                  <a:pos x="18" y="126"/>
                </a:cxn>
                <a:cxn ang="0">
                  <a:pos x="53" y="91"/>
                </a:cxn>
                <a:cxn ang="0">
                  <a:pos x="53" y="55"/>
                </a:cxn>
                <a:cxn ang="0">
                  <a:pos x="18" y="19"/>
                </a:cxn>
                <a:cxn ang="0">
                  <a:pos x="53" y="55"/>
                </a:cxn>
                <a:cxn ang="0">
                  <a:pos x="71" y="269"/>
                </a:cxn>
                <a:cxn ang="0">
                  <a:pos x="214" y="180"/>
                </a:cxn>
                <a:cxn ang="0">
                  <a:pos x="214" y="162"/>
                </a:cxn>
                <a:cxn ang="0">
                  <a:pos x="71" y="19"/>
                </a:cxn>
                <a:cxn ang="0">
                  <a:pos x="214" y="162"/>
                </a:cxn>
                <a:cxn ang="0">
                  <a:pos x="232" y="269"/>
                </a:cxn>
                <a:cxn ang="0">
                  <a:pos x="267" y="233"/>
                </a:cxn>
                <a:cxn ang="0">
                  <a:pos x="267" y="198"/>
                </a:cxn>
                <a:cxn ang="0">
                  <a:pos x="232" y="162"/>
                </a:cxn>
                <a:cxn ang="0">
                  <a:pos x="267" y="198"/>
                </a:cxn>
                <a:cxn ang="0">
                  <a:pos x="232" y="126"/>
                </a:cxn>
                <a:cxn ang="0">
                  <a:pos x="267" y="91"/>
                </a:cxn>
                <a:cxn ang="0">
                  <a:pos x="267" y="55"/>
                </a:cxn>
                <a:cxn ang="0">
                  <a:pos x="232" y="19"/>
                </a:cxn>
                <a:cxn ang="0">
                  <a:pos x="267" y="55"/>
                </a:cxn>
              </a:cxnLst>
              <a:rect l="0" t="0" r="r" b="b"/>
              <a:pathLst>
                <a:path w="285" h="287">
                  <a:moveTo>
                    <a:pt x="267" y="0"/>
                  </a:moveTo>
                  <a:lnTo>
                    <a:pt x="18" y="0"/>
                  </a:lnTo>
                  <a:lnTo>
                    <a:pt x="18" y="0"/>
                  </a:lnTo>
                  <a:lnTo>
                    <a:pt x="11" y="2"/>
                  </a:lnTo>
                  <a:lnTo>
                    <a:pt x="6" y="6"/>
                  </a:lnTo>
                  <a:lnTo>
                    <a:pt x="0" y="11"/>
                  </a:lnTo>
                  <a:lnTo>
                    <a:pt x="0" y="19"/>
                  </a:lnTo>
                  <a:lnTo>
                    <a:pt x="0" y="269"/>
                  </a:lnTo>
                  <a:lnTo>
                    <a:pt x="0" y="269"/>
                  </a:lnTo>
                  <a:lnTo>
                    <a:pt x="0" y="276"/>
                  </a:lnTo>
                  <a:lnTo>
                    <a:pt x="6" y="281"/>
                  </a:lnTo>
                  <a:lnTo>
                    <a:pt x="11" y="285"/>
                  </a:lnTo>
                  <a:lnTo>
                    <a:pt x="18" y="287"/>
                  </a:lnTo>
                  <a:lnTo>
                    <a:pt x="267" y="287"/>
                  </a:lnTo>
                  <a:lnTo>
                    <a:pt x="267" y="287"/>
                  </a:lnTo>
                  <a:lnTo>
                    <a:pt x="274" y="285"/>
                  </a:lnTo>
                  <a:lnTo>
                    <a:pt x="279" y="281"/>
                  </a:lnTo>
                  <a:lnTo>
                    <a:pt x="283" y="276"/>
                  </a:lnTo>
                  <a:lnTo>
                    <a:pt x="285" y="269"/>
                  </a:lnTo>
                  <a:lnTo>
                    <a:pt x="285" y="19"/>
                  </a:lnTo>
                  <a:lnTo>
                    <a:pt x="285" y="19"/>
                  </a:lnTo>
                  <a:lnTo>
                    <a:pt x="283" y="11"/>
                  </a:lnTo>
                  <a:lnTo>
                    <a:pt x="279" y="6"/>
                  </a:lnTo>
                  <a:lnTo>
                    <a:pt x="274" y="2"/>
                  </a:lnTo>
                  <a:lnTo>
                    <a:pt x="267" y="0"/>
                  </a:lnTo>
                  <a:lnTo>
                    <a:pt x="267" y="0"/>
                  </a:lnTo>
                  <a:close/>
                  <a:moveTo>
                    <a:pt x="53" y="269"/>
                  </a:moveTo>
                  <a:lnTo>
                    <a:pt x="18" y="269"/>
                  </a:lnTo>
                  <a:lnTo>
                    <a:pt x="18" y="233"/>
                  </a:lnTo>
                  <a:lnTo>
                    <a:pt x="53" y="233"/>
                  </a:lnTo>
                  <a:lnTo>
                    <a:pt x="53" y="269"/>
                  </a:lnTo>
                  <a:close/>
                  <a:moveTo>
                    <a:pt x="53" y="198"/>
                  </a:moveTo>
                  <a:lnTo>
                    <a:pt x="18" y="198"/>
                  </a:lnTo>
                  <a:lnTo>
                    <a:pt x="18" y="162"/>
                  </a:lnTo>
                  <a:lnTo>
                    <a:pt x="53" y="162"/>
                  </a:lnTo>
                  <a:lnTo>
                    <a:pt x="53" y="198"/>
                  </a:lnTo>
                  <a:close/>
                  <a:moveTo>
                    <a:pt x="53" y="126"/>
                  </a:moveTo>
                  <a:lnTo>
                    <a:pt x="18" y="126"/>
                  </a:lnTo>
                  <a:lnTo>
                    <a:pt x="18" y="91"/>
                  </a:lnTo>
                  <a:lnTo>
                    <a:pt x="53" y="91"/>
                  </a:lnTo>
                  <a:lnTo>
                    <a:pt x="53" y="126"/>
                  </a:lnTo>
                  <a:close/>
                  <a:moveTo>
                    <a:pt x="53" y="55"/>
                  </a:moveTo>
                  <a:lnTo>
                    <a:pt x="18" y="55"/>
                  </a:lnTo>
                  <a:lnTo>
                    <a:pt x="18" y="19"/>
                  </a:lnTo>
                  <a:lnTo>
                    <a:pt x="53" y="19"/>
                  </a:lnTo>
                  <a:lnTo>
                    <a:pt x="53" y="55"/>
                  </a:lnTo>
                  <a:close/>
                  <a:moveTo>
                    <a:pt x="214" y="269"/>
                  </a:moveTo>
                  <a:lnTo>
                    <a:pt x="71" y="269"/>
                  </a:lnTo>
                  <a:lnTo>
                    <a:pt x="71" y="180"/>
                  </a:lnTo>
                  <a:lnTo>
                    <a:pt x="214" y="180"/>
                  </a:lnTo>
                  <a:lnTo>
                    <a:pt x="214" y="269"/>
                  </a:lnTo>
                  <a:close/>
                  <a:moveTo>
                    <a:pt x="214" y="162"/>
                  </a:moveTo>
                  <a:lnTo>
                    <a:pt x="71" y="162"/>
                  </a:lnTo>
                  <a:lnTo>
                    <a:pt x="71" y="19"/>
                  </a:lnTo>
                  <a:lnTo>
                    <a:pt x="214" y="19"/>
                  </a:lnTo>
                  <a:lnTo>
                    <a:pt x="214" y="162"/>
                  </a:lnTo>
                  <a:close/>
                  <a:moveTo>
                    <a:pt x="267" y="269"/>
                  </a:moveTo>
                  <a:lnTo>
                    <a:pt x="232" y="269"/>
                  </a:lnTo>
                  <a:lnTo>
                    <a:pt x="232" y="233"/>
                  </a:lnTo>
                  <a:lnTo>
                    <a:pt x="267" y="233"/>
                  </a:lnTo>
                  <a:lnTo>
                    <a:pt x="267" y="269"/>
                  </a:lnTo>
                  <a:close/>
                  <a:moveTo>
                    <a:pt x="267" y="198"/>
                  </a:moveTo>
                  <a:lnTo>
                    <a:pt x="232" y="198"/>
                  </a:lnTo>
                  <a:lnTo>
                    <a:pt x="232" y="162"/>
                  </a:lnTo>
                  <a:lnTo>
                    <a:pt x="267" y="162"/>
                  </a:lnTo>
                  <a:lnTo>
                    <a:pt x="267" y="198"/>
                  </a:lnTo>
                  <a:close/>
                  <a:moveTo>
                    <a:pt x="267" y="126"/>
                  </a:moveTo>
                  <a:lnTo>
                    <a:pt x="232" y="126"/>
                  </a:lnTo>
                  <a:lnTo>
                    <a:pt x="232" y="91"/>
                  </a:lnTo>
                  <a:lnTo>
                    <a:pt x="267" y="91"/>
                  </a:lnTo>
                  <a:lnTo>
                    <a:pt x="267" y="126"/>
                  </a:lnTo>
                  <a:close/>
                  <a:moveTo>
                    <a:pt x="267" y="55"/>
                  </a:moveTo>
                  <a:lnTo>
                    <a:pt x="232" y="55"/>
                  </a:lnTo>
                  <a:lnTo>
                    <a:pt x="232" y="19"/>
                  </a:lnTo>
                  <a:lnTo>
                    <a:pt x="267" y="19"/>
                  </a:lnTo>
                  <a:lnTo>
                    <a:pt x="267" y="55"/>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nvGrpSpPr>
            <p:cNvPr id="536" name="组合 535"/>
            <p:cNvGrpSpPr/>
            <p:nvPr/>
          </p:nvGrpSpPr>
          <p:grpSpPr>
            <a:xfrm>
              <a:off x="11101" y="4782"/>
              <a:ext cx="600" cy="707"/>
              <a:chOff x="9374188" y="916658"/>
              <a:chExt cx="309563" cy="304800"/>
            </a:xfrm>
            <a:grpFill/>
          </p:grpSpPr>
          <p:sp>
            <p:nvSpPr>
              <p:cNvPr id="537" name="Freeform 263"/>
              <p:cNvSpPr/>
              <p:nvPr/>
            </p:nvSpPr>
            <p:spPr bwMode="auto">
              <a:xfrm>
                <a:off x="9429751" y="916658"/>
                <a:ext cx="117475" cy="222250"/>
              </a:xfrm>
              <a:custGeom>
                <a:avLst/>
                <a:gdLst>
                  <a:gd name="T0" fmla="*/ 2 w 75"/>
                  <a:gd name="T1" fmla="*/ 142 h 142"/>
                  <a:gd name="T2" fmla="*/ 71 w 75"/>
                  <a:gd name="T3" fmla="*/ 142 h 142"/>
                  <a:gd name="T4" fmla="*/ 73 w 75"/>
                  <a:gd name="T5" fmla="*/ 141 h 142"/>
                  <a:gd name="T6" fmla="*/ 73 w 75"/>
                  <a:gd name="T7" fmla="*/ 139 h 142"/>
                  <a:gd name="T8" fmla="*/ 75 w 75"/>
                  <a:gd name="T9" fmla="*/ 2 h 142"/>
                  <a:gd name="T10" fmla="*/ 74 w 75"/>
                  <a:gd name="T11" fmla="*/ 0 h 142"/>
                  <a:gd name="T12" fmla="*/ 72 w 75"/>
                  <a:gd name="T13" fmla="*/ 0 h 142"/>
                  <a:gd name="T14" fmla="*/ 0 w 75"/>
                  <a:gd name="T15" fmla="*/ 140 h 142"/>
                  <a:gd name="T16" fmla="*/ 0 w 75"/>
                  <a:gd name="T17" fmla="*/ 141 h 142"/>
                  <a:gd name="T18" fmla="*/ 2 w 7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42">
                    <a:moveTo>
                      <a:pt x="2" y="142"/>
                    </a:moveTo>
                    <a:cubicBezTo>
                      <a:pt x="71" y="142"/>
                      <a:pt x="71" y="142"/>
                      <a:pt x="71" y="142"/>
                    </a:cubicBezTo>
                    <a:cubicBezTo>
                      <a:pt x="72" y="142"/>
                      <a:pt x="73" y="142"/>
                      <a:pt x="73" y="141"/>
                    </a:cubicBezTo>
                    <a:cubicBezTo>
                      <a:pt x="73" y="141"/>
                      <a:pt x="73" y="140"/>
                      <a:pt x="73" y="139"/>
                    </a:cubicBezTo>
                    <a:cubicBezTo>
                      <a:pt x="71" y="132"/>
                      <a:pt x="73" y="53"/>
                      <a:pt x="75" y="2"/>
                    </a:cubicBezTo>
                    <a:cubicBezTo>
                      <a:pt x="75" y="1"/>
                      <a:pt x="75" y="1"/>
                      <a:pt x="74" y="0"/>
                    </a:cubicBezTo>
                    <a:cubicBezTo>
                      <a:pt x="73" y="0"/>
                      <a:pt x="73" y="0"/>
                      <a:pt x="72" y="0"/>
                    </a:cubicBezTo>
                    <a:cubicBezTo>
                      <a:pt x="13" y="42"/>
                      <a:pt x="0" y="139"/>
                      <a:pt x="0" y="140"/>
                    </a:cubicBezTo>
                    <a:cubicBezTo>
                      <a:pt x="0" y="140"/>
                      <a:pt x="0" y="141"/>
                      <a:pt x="0" y="141"/>
                    </a:cubicBezTo>
                    <a:cubicBezTo>
                      <a:pt x="1" y="142"/>
                      <a:pt x="1" y="142"/>
                      <a:pt x="2"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38" name="Freeform 264"/>
              <p:cNvSpPr/>
              <p:nvPr/>
            </p:nvSpPr>
            <p:spPr bwMode="auto">
              <a:xfrm>
                <a:off x="9553576" y="976983"/>
                <a:ext cx="68263" cy="161925"/>
              </a:xfrm>
              <a:custGeom>
                <a:avLst/>
                <a:gdLst>
                  <a:gd name="T0" fmla="*/ 0 w 44"/>
                  <a:gd name="T1" fmla="*/ 102 h 104"/>
                  <a:gd name="T2" fmla="*/ 0 w 44"/>
                  <a:gd name="T3" fmla="*/ 103 h 104"/>
                  <a:gd name="T4" fmla="*/ 2 w 44"/>
                  <a:gd name="T5" fmla="*/ 104 h 104"/>
                  <a:gd name="T6" fmla="*/ 42 w 44"/>
                  <a:gd name="T7" fmla="*/ 104 h 104"/>
                  <a:gd name="T8" fmla="*/ 44 w 44"/>
                  <a:gd name="T9" fmla="*/ 103 h 104"/>
                  <a:gd name="T10" fmla="*/ 44 w 44"/>
                  <a:gd name="T11" fmla="*/ 102 h 104"/>
                  <a:gd name="T12" fmla="*/ 4 w 44"/>
                  <a:gd name="T13" fmla="*/ 1 h 104"/>
                  <a:gd name="T14" fmla="*/ 1 w 44"/>
                  <a:gd name="T15" fmla="*/ 0 h 104"/>
                  <a:gd name="T16" fmla="*/ 0 w 44"/>
                  <a:gd name="T17" fmla="*/ 2 h 104"/>
                  <a:gd name="T18" fmla="*/ 0 w 44"/>
                  <a:gd name="T19" fmla="*/ 10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04">
                    <a:moveTo>
                      <a:pt x="0" y="102"/>
                    </a:moveTo>
                    <a:cubicBezTo>
                      <a:pt x="0" y="102"/>
                      <a:pt x="0" y="103"/>
                      <a:pt x="0" y="103"/>
                    </a:cubicBezTo>
                    <a:cubicBezTo>
                      <a:pt x="1" y="104"/>
                      <a:pt x="1" y="104"/>
                      <a:pt x="2" y="104"/>
                    </a:cubicBezTo>
                    <a:cubicBezTo>
                      <a:pt x="42" y="104"/>
                      <a:pt x="42" y="104"/>
                      <a:pt x="42" y="104"/>
                    </a:cubicBezTo>
                    <a:cubicBezTo>
                      <a:pt x="43" y="104"/>
                      <a:pt x="43" y="104"/>
                      <a:pt x="44" y="103"/>
                    </a:cubicBezTo>
                    <a:cubicBezTo>
                      <a:pt x="44" y="103"/>
                      <a:pt x="44" y="102"/>
                      <a:pt x="44" y="102"/>
                    </a:cubicBezTo>
                    <a:cubicBezTo>
                      <a:pt x="44" y="101"/>
                      <a:pt x="30" y="56"/>
                      <a:pt x="4" y="1"/>
                    </a:cubicBezTo>
                    <a:cubicBezTo>
                      <a:pt x="3" y="0"/>
                      <a:pt x="2" y="0"/>
                      <a:pt x="1" y="0"/>
                    </a:cubicBezTo>
                    <a:cubicBezTo>
                      <a:pt x="0" y="0"/>
                      <a:pt x="0" y="1"/>
                      <a:pt x="0" y="2"/>
                    </a:cubicBezTo>
                    <a:cubicBezTo>
                      <a:pt x="0" y="3"/>
                      <a:pt x="7" y="76"/>
                      <a:pt x="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39" name="Freeform 265"/>
              <p:cNvSpPr/>
              <p:nvPr/>
            </p:nvSpPr>
            <p:spPr bwMode="auto">
              <a:xfrm>
                <a:off x="9407526" y="1150021"/>
                <a:ext cx="138113" cy="22225"/>
              </a:xfrm>
              <a:custGeom>
                <a:avLst/>
                <a:gdLst>
                  <a:gd name="T0" fmla="*/ 16 w 88"/>
                  <a:gd name="T1" fmla="*/ 14 h 14"/>
                  <a:gd name="T2" fmla="*/ 18 w 88"/>
                  <a:gd name="T3" fmla="*/ 14 h 14"/>
                  <a:gd name="T4" fmla="*/ 86 w 88"/>
                  <a:gd name="T5" fmla="*/ 3 h 14"/>
                  <a:gd name="T6" fmla="*/ 88 w 88"/>
                  <a:gd name="T7" fmla="*/ 1 h 14"/>
                  <a:gd name="T8" fmla="*/ 86 w 88"/>
                  <a:gd name="T9" fmla="*/ 0 h 14"/>
                  <a:gd name="T10" fmla="*/ 2 w 88"/>
                  <a:gd name="T11" fmla="*/ 0 h 14"/>
                  <a:gd name="T12" fmla="*/ 1 w 88"/>
                  <a:gd name="T13" fmla="*/ 0 h 14"/>
                  <a:gd name="T14" fmla="*/ 1 w 88"/>
                  <a:gd name="T15" fmla="*/ 2 h 14"/>
                  <a:gd name="T16" fmla="*/ 16 w 8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4">
                    <a:moveTo>
                      <a:pt x="16" y="14"/>
                    </a:moveTo>
                    <a:cubicBezTo>
                      <a:pt x="17" y="14"/>
                      <a:pt x="17" y="14"/>
                      <a:pt x="18" y="14"/>
                    </a:cubicBezTo>
                    <a:cubicBezTo>
                      <a:pt x="39" y="14"/>
                      <a:pt x="84" y="4"/>
                      <a:pt x="86" y="3"/>
                    </a:cubicBezTo>
                    <a:cubicBezTo>
                      <a:pt x="87" y="3"/>
                      <a:pt x="88" y="2"/>
                      <a:pt x="88" y="1"/>
                    </a:cubicBezTo>
                    <a:cubicBezTo>
                      <a:pt x="88" y="0"/>
                      <a:pt x="87" y="0"/>
                      <a:pt x="86" y="0"/>
                    </a:cubicBezTo>
                    <a:cubicBezTo>
                      <a:pt x="2" y="0"/>
                      <a:pt x="2" y="0"/>
                      <a:pt x="2" y="0"/>
                    </a:cubicBezTo>
                    <a:cubicBezTo>
                      <a:pt x="2" y="0"/>
                      <a:pt x="1" y="0"/>
                      <a:pt x="1" y="0"/>
                    </a:cubicBezTo>
                    <a:cubicBezTo>
                      <a:pt x="0" y="1"/>
                      <a:pt x="0" y="2"/>
                      <a:pt x="1" y="2"/>
                    </a:cubicBezTo>
                    <a:cubicBezTo>
                      <a:pt x="5" y="13"/>
                      <a:pt x="13" y="14"/>
                      <a:pt x="1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40" name="Freeform 266"/>
              <p:cNvSpPr/>
              <p:nvPr/>
            </p:nvSpPr>
            <p:spPr bwMode="auto">
              <a:xfrm>
                <a:off x="9374188" y="1162721"/>
                <a:ext cx="309563" cy="38100"/>
              </a:xfrm>
              <a:custGeom>
                <a:avLst/>
                <a:gdLst>
                  <a:gd name="T0" fmla="*/ 198 w 198"/>
                  <a:gd name="T1" fmla="*/ 16 h 24"/>
                  <a:gd name="T2" fmla="*/ 136 w 198"/>
                  <a:gd name="T3" fmla="*/ 0 h 24"/>
                  <a:gd name="T4" fmla="*/ 109 w 198"/>
                  <a:gd name="T5" fmla="*/ 2 h 24"/>
                  <a:gd name="T6" fmla="*/ 3 w 198"/>
                  <a:gd name="T7" fmla="*/ 13 h 24"/>
                  <a:gd name="T8" fmla="*/ 2 w 198"/>
                  <a:gd name="T9" fmla="*/ 13 h 24"/>
                  <a:gd name="T10" fmla="*/ 2 w 198"/>
                  <a:gd name="T11" fmla="*/ 13 h 24"/>
                  <a:gd name="T12" fmla="*/ 0 w 198"/>
                  <a:gd name="T13" fmla="*/ 14 h 24"/>
                  <a:gd name="T14" fmla="*/ 1 w 198"/>
                  <a:gd name="T15" fmla="*/ 17 h 24"/>
                  <a:gd name="T16" fmla="*/ 41 w 198"/>
                  <a:gd name="T17" fmla="*/ 24 h 24"/>
                  <a:gd name="T18" fmla="*/ 111 w 198"/>
                  <a:gd name="T19" fmla="*/ 17 h 24"/>
                  <a:gd name="T20" fmla="*/ 142 w 198"/>
                  <a:gd name="T21" fmla="*/ 15 h 24"/>
                  <a:gd name="T22" fmla="*/ 196 w 198"/>
                  <a:gd name="T23" fmla="*/ 20 h 24"/>
                  <a:gd name="T24" fmla="*/ 198 w 198"/>
                  <a:gd name="T25" fmla="*/ 19 h 24"/>
                  <a:gd name="T26" fmla="*/ 198 w 198"/>
                  <a:gd name="T2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8" h="24">
                    <a:moveTo>
                      <a:pt x="198" y="16"/>
                    </a:moveTo>
                    <a:cubicBezTo>
                      <a:pt x="188" y="3"/>
                      <a:pt x="159" y="0"/>
                      <a:pt x="136" y="0"/>
                    </a:cubicBezTo>
                    <a:cubicBezTo>
                      <a:pt x="121" y="0"/>
                      <a:pt x="110" y="2"/>
                      <a:pt x="109" y="2"/>
                    </a:cubicBezTo>
                    <a:cubicBezTo>
                      <a:pt x="71" y="13"/>
                      <a:pt x="14" y="13"/>
                      <a:pt x="3" y="13"/>
                    </a:cubicBezTo>
                    <a:cubicBezTo>
                      <a:pt x="2" y="13"/>
                      <a:pt x="2" y="13"/>
                      <a:pt x="2" y="13"/>
                    </a:cubicBezTo>
                    <a:cubicBezTo>
                      <a:pt x="2" y="13"/>
                      <a:pt x="2" y="13"/>
                      <a:pt x="2" y="13"/>
                    </a:cubicBezTo>
                    <a:cubicBezTo>
                      <a:pt x="1" y="13"/>
                      <a:pt x="1" y="14"/>
                      <a:pt x="0" y="14"/>
                    </a:cubicBezTo>
                    <a:cubicBezTo>
                      <a:pt x="0" y="15"/>
                      <a:pt x="0" y="16"/>
                      <a:pt x="1" y="17"/>
                    </a:cubicBezTo>
                    <a:cubicBezTo>
                      <a:pt x="7" y="22"/>
                      <a:pt x="21" y="24"/>
                      <a:pt x="41" y="24"/>
                    </a:cubicBezTo>
                    <a:cubicBezTo>
                      <a:pt x="61" y="24"/>
                      <a:pt x="87" y="22"/>
                      <a:pt x="111" y="17"/>
                    </a:cubicBezTo>
                    <a:cubicBezTo>
                      <a:pt x="120" y="16"/>
                      <a:pt x="130" y="15"/>
                      <a:pt x="142" y="15"/>
                    </a:cubicBezTo>
                    <a:cubicBezTo>
                      <a:pt x="170" y="15"/>
                      <a:pt x="196" y="20"/>
                      <a:pt x="196" y="20"/>
                    </a:cubicBezTo>
                    <a:cubicBezTo>
                      <a:pt x="197" y="20"/>
                      <a:pt x="198" y="19"/>
                      <a:pt x="198" y="19"/>
                    </a:cubicBezTo>
                    <a:cubicBezTo>
                      <a:pt x="198" y="18"/>
                      <a:pt x="198" y="17"/>
                      <a:pt x="19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41" name="Freeform 267"/>
              <p:cNvSpPr/>
              <p:nvPr/>
            </p:nvSpPr>
            <p:spPr bwMode="auto">
              <a:xfrm>
                <a:off x="9447213" y="1199233"/>
                <a:ext cx="144463" cy="22225"/>
              </a:xfrm>
              <a:custGeom>
                <a:avLst/>
                <a:gdLst>
                  <a:gd name="T0" fmla="*/ 91 w 92"/>
                  <a:gd name="T1" fmla="*/ 2 h 14"/>
                  <a:gd name="T2" fmla="*/ 72 w 92"/>
                  <a:gd name="T3" fmla="*/ 0 h 14"/>
                  <a:gd name="T4" fmla="*/ 42 w 92"/>
                  <a:gd name="T5" fmla="*/ 3 h 14"/>
                  <a:gd name="T6" fmla="*/ 12 w 92"/>
                  <a:gd name="T7" fmla="*/ 6 h 14"/>
                  <a:gd name="T8" fmla="*/ 2 w 92"/>
                  <a:gd name="T9" fmla="*/ 6 h 14"/>
                  <a:gd name="T10" fmla="*/ 0 w 92"/>
                  <a:gd name="T11" fmla="*/ 7 h 14"/>
                  <a:gd name="T12" fmla="*/ 1 w 92"/>
                  <a:gd name="T13" fmla="*/ 9 h 14"/>
                  <a:gd name="T14" fmla="*/ 20 w 92"/>
                  <a:gd name="T15" fmla="*/ 13 h 14"/>
                  <a:gd name="T16" fmla="*/ 28 w 92"/>
                  <a:gd name="T17" fmla="*/ 14 h 14"/>
                  <a:gd name="T18" fmla="*/ 57 w 92"/>
                  <a:gd name="T19" fmla="*/ 9 h 14"/>
                  <a:gd name="T20" fmla="*/ 84 w 92"/>
                  <a:gd name="T21" fmla="*/ 5 h 14"/>
                  <a:gd name="T22" fmla="*/ 90 w 92"/>
                  <a:gd name="T23" fmla="*/ 6 h 14"/>
                  <a:gd name="T24" fmla="*/ 92 w 92"/>
                  <a:gd name="T25" fmla="*/ 4 h 14"/>
                  <a:gd name="T26" fmla="*/ 91 w 92"/>
                  <a:gd name="T2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14">
                    <a:moveTo>
                      <a:pt x="91" y="2"/>
                    </a:moveTo>
                    <a:cubicBezTo>
                      <a:pt x="85" y="0"/>
                      <a:pt x="79" y="0"/>
                      <a:pt x="72" y="0"/>
                    </a:cubicBezTo>
                    <a:cubicBezTo>
                      <a:pt x="62" y="0"/>
                      <a:pt x="52" y="1"/>
                      <a:pt x="42" y="3"/>
                    </a:cubicBezTo>
                    <a:cubicBezTo>
                      <a:pt x="32" y="5"/>
                      <a:pt x="22" y="6"/>
                      <a:pt x="12" y="6"/>
                    </a:cubicBezTo>
                    <a:cubicBezTo>
                      <a:pt x="9" y="6"/>
                      <a:pt x="5" y="6"/>
                      <a:pt x="2" y="6"/>
                    </a:cubicBezTo>
                    <a:cubicBezTo>
                      <a:pt x="1" y="6"/>
                      <a:pt x="0" y="6"/>
                      <a:pt x="0" y="7"/>
                    </a:cubicBezTo>
                    <a:cubicBezTo>
                      <a:pt x="0" y="8"/>
                      <a:pt x="0" y="9"/>
                      <a:pt x="1" y="9"/>
                    </a:cubicBezTo>
                    <a:cubicBezTo>
                      <a:pt x="3" y="10"/>
                      <a:pt x="12" y="12"/>
                      <a:pt x="20" y="13"/>
                    </a:cubicBezTo>
                    <a:cubicBezTo>
                      <a:pt x="23" y="13"/>
                      <a:pt x="26" y="14"/>
                      <a:pt x="28" y="14"/>
                    </a:cubicBezTo>
                    <a:cubicBezTo>
                      <a:pt x="38" y="14"/>
                      <a:pt x="48" y="11"/>
                      <a:pt x="57" y="9"/>
                    </a:cubicBezTo>
                    <a:cubicBezTo>
                      <a:pt x="66" y="7"/>
                      <a:pt x="75" y="5"/>
                      <a:pt x="84" y="5"/>
                    </a:cubicBezTo>
                    <a:cubicBezTo>
                      <a:pt x="86" y="5"/>
                      <a:pt x="88" y="5"/>
                      <a:pt x="90" y="6"/>
                    </a:cubicBezTo>
                    <a:cubicBezTo>
                      <a:pt x="91" y="6"/>
                      <a:pt x="92" y="5"/>
                      <a:pt x="92" y="4"/>
                    </a:cubicBezTo>
                    <a:cubicBezTo>
                      <a:pt x="92" y="3"/>
                      <a:pt x="92" y="2"/>
                      <a:pt x="9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542" name="组合 541"/>
            <p:cNvGrpSpPr/>
            <p:nvPr/>
          </p:nvGrpSpPr>
          <p:grpSpPr>
            <a:xfrm>
              <a:off x="1475" y="4806"/>
              <a:ext cx="546" cy="658"/>
              <a:chOff x="5745163" y="5881688"/>
              <a:chExt cx="739775" cy="744537"/>
            </a:xfrm>
            <a:grpFill/>
          </p:grpSpPr>
          <p:sp>
            <p:nvSpPr>
              <p:cNvPr id="543" name="Freeform 13"/>
              <p:cNvSpPr>
                <a:spLocks noEditPoints="1"/>
              </p:cNvSpPr>
              <p:nvPr/>
            </p:nvSpPr>
            <p:spPr bwMode="auto">
              <a:xfrm>
                <a:off x="5745163" y="5956300"/>
                <a:ext cx="668337" cy="669925"/>
              </a:xfrm>
              <a:custGeom>
                <a:avLst/>
                <a:gdLst>
                  <a:gd name="T0" fmla="*/ 129 w 259"/>
                  <a:gd name="T1" fmla="*/ 260 h 260"/>
                  <a:gd name="T2" fmla="*/ 259 w 259"/>
                  <a:gd name="T3" fmla="*/ 130 h 260"/>
                  <a:gd name="T4" fmla="*/ 243 w 259"/>
                  <a:gd name="T5" fmla="*/ 69 h 260"/>
                  <a:gd name="T6" fmla="*/ 240 w 259"/>
                  <a:gd name="T7" fmla="*/ 69 h 260"/>
                  <a:gd name="T8" fmla="*/ 238 w 259"/>
                  <a:gd name="T9" fmla="*/ 69 h 260"/>
                  <a:gd name="T10" fmla="*/ 222 w 259"/>
                  <a:gd name="T11" fmla="*/ 68 h 260"/>
                  <a:gd name="T12" fmla="*/ 210 w 259"/>
                  <a:gd name="T13" fmla="*/ 80 h 260"/>
                  <a:gd name="T14" fmla="*/ 224 w 259"/>
                  <a:gd name="T15" fmla="*/ 130 h 260"/>
                  <a:gd name="T16" fmla="*/ 129 w 259"/>
                  <a:gd name="T17" fmla="*/ 225 h 260"/>
                  <a:gd name="T18" fmla="*/ 34 w 259"/>
                  <a:gd name="T19" fmla="*/ 130 h 260"/>
                  <a:gd name="T20" fmla="*/ 129 w 259"/>
                  <a:gd name="T21" fmla="*/ 35 h 260"/>
                  <a:gd name="T22" fmla="*/ 179 w 259"/>
                  <a:gd name="T23" fmla="*/ 49 h 260"/>
                  <a:gd name="T24" fmla="*/ 190 w 259"/>
                  <a:gd name="T25" fmla="*/ 38 h 260"/>
                  <a:gd name="T26" fmla="*/ 189 w 259"/>
                  <a:gd name="T27" fmla="*/ 19 h 260"/>
                  <a:gd name="T28" fmla="*/ 189 w 259"/>
                  <a:gd name="T29" fmla="*/ 15 h 260"/>
                  <a:gd name="T30" fmla="*/ 129 w 259"/>
                  <a:gd name="T31" fmla="*/ 0 h 260"/>
                  <a:gd name="T32" fmla="*/ 0 w 259"/>
                  <a:gd name="T33" fmla="*/ 130 h 260"/>
                  <a:gd name="T34" fmla="*/ 129 w 259"/>
                  <a:gd name="T35" fmla="*/ 260 h 260"/>
                  <a:gd name="T36" fmla="*/ 129 w 259"/>
                  <a:gd name="T37" fmla="*/ 260 h 260"/>
                  <a:gd name="T38" fmla="*/ 129 w 259"/>
                  <a:gd name="T39"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9" h="260">
                    <a:moveTo>
                      <a:pt x="129" y="260"/>
                    </a:moveTo>
                    <a:cubicBezTo>
                      <a:pt x="201" y="260"/>
                      <a:pt x="259" y="202"/>
                      <a:pt x="259" y="130"/>
                    </a:cubicBezTo>
                    <a:cubicBezTo>
                      <a:pt x="259" y="108"/>
                      <a:pt x="253" y="87"/>
                      <a:pt x="243" y="69"/>
                    </a:cubicBezTo>
                    <a:cubicBezTo>
                      <a:pt x="242" y="69"/>
                      <a:pt x="241" y="69"/>
                      <a:pt x="240" y="69"/>
                    </a:cubicBezTo>
                    <a:cubicBezTo>
                      <a:pt x="240" y="69"/>
                      <a:pt x="239" y="69"/>
                      <a:pt x="238" y="69"/>
                    </a:cubicBezTo>
                    <a:cubicBezTo>
                      <a:pt x="222" y="68"/>
                      <a:pt x="222" y="68"/>
                      <a:pt x="222" y="68"/>
                    </a:cubicBezTo>
                    <a:cubicBezTo>
                      <a:pt x="210" y="80"/>
                      <a:pt x="210" y="80"/>
                      <a:pt x="210" y="80"/>
                    </a:cubicBezTo>
                    <a:cubicBezTo>
                      <a:pt x="219" y="94"/>
                      <a:pt x="224" y="112"/>
                      <a:pt x="224" y="130"/>
                    </a:cubicBezTo>
                    <a:cubicBezTo>
                      <a:pt x="224" y="183"/>
                      <a:pt x="182" y="225"/>
                      <a:pt x="129" y="225"/>
                    </a:cubicBezTo>
                    <a:cubicBezTo>
                      <a:pt x="77" y="225"/>
                      <a:pt x="34" y="183"/>
                      <a:pt x="34" y="130"/>
                    </a:cubicBezTo>
                    <a:cubicBezTo>
                      <a:pt x="34" y="77"/>
                      <a:pt x="76" y="35"/>
                      <a:pt x="129" y="35"/>
                    </a:cubicBezTo>
                    <a:cubicBezTo>
                      <a:pt x="147" y="35"/>
                      <a:pt x="165" y="40"/>
                      <a:pt x="179" y="49"/>
                    </a:cubicBezTo>
                    <a:cubicBezTo>
                      <a:pt x="190" y="38"/>
                      <a:pt x="190" y="38"/>
                      <a:pt x="190" y="38"/>
                    </a:cubicBezTo>
                    <a:cubicBezTo>
                      <a:pt x="189" y="19"/>
                      <a:pt x="189" y="19"/>
                      <a:pt x="189" y="19"/>
                    </a:cubicBezTo>
                    <a:cubicBezTo>
                      <a:pt x="188" y="18"/>
                      <a:pt x="188" y="16"/>
                      <a:pt x="189" y="15"/>
                    </a:cubicBezTo>
                    <a:cubicBezTo>
                      <a:pt x="171" y="6"/>
                      <a:pt x="151" y="0"/>
                      <a:pt x="129" y="0"/>
                    </a:cubicBezTo>
                    <a:cubicBezTo>
                      <a:pt x="58" y="0"/>
                      <a:pt x="0" y="58"/>
                      <a:pt x="0" y="130"/>
                    </a:cubicBezTo>
                    <a:cubicBezTo>
                      <a:pt x="0" y="202"/>
                      <a:pt x="58" y="260"/>
                      <a:pt x="129" y="260"/>
                    </a:cubicBezTo>
                    <a:close/>
                    <a:moveTo>
                      <a:pt x="129" y="260"/>
                    </a:moveTo>
                    <a:cubicBezTo>
                      <a:pt x="129" y="260"/>
                      <a:pt x="129" y="260"/>
                      <a:pt x="129" y="2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44" name="Freeform 14"/>
              <p:cNvSpPr>
                <a:spLocks noEditPoints="1"/>
              </p:cNvSpPr>
              <p:nvPr/>
            </p:nvSpPr>
            <p:spPr bwMode="auto">
              <a:xfrm>
                <a:off x="5913438" y="6126163"/>
                <a:ext cx="330200" cy="330200"/>
              </a:xfrm>
              <a:custGeom>
                <a:avLst/>
                <a:gdLst>
                  <a:gd name="T0" fmla="*/ 64 w 128"/>
                  <a:gd name="T1" fmla="*/ 31 h 128"/>
                  <a:gd name="T2" fmla="*/ 67 w 128"/>
                  <a:gd name="T3" fmla="*/ 31 h 128"/>
                  <a:gd name="T4" fmla="*/ 91 w 128"/>
                  <a:gd name="T5" fmla="*/ 7 h 128"/>
                  <a:gd name="T6" fmla="*/ 91 w 128"/>
                  <a:gd name="T7" fmla="*/ 6 h 128"/>
                  <a:gd name="T8" fmla="*/ 64 w 128"/>
                  <a:gd name="T9" fmla="*/ 0 h 128"/>
                  <a:gd name="T10" fmla="*/ 0 w 128"/>
                  <a:gd name="T11" fmla="*/ 64 h 128"/>
                  <a:gd name="T12" fmla="*/ 64 w 128"/>
                  <a:gd name="T13" fmla="*/ 128 h 128"/>
                  <a:gd name="T14" fmla="*/ 128 w 128"/>
                  <a:gd name="T15" fmla="*/ 64 h 128"/>
                  <a:gd name="T16" fmla="*/ 122 w 128"/>
                  <a:gd name="T17" fmla="*/ 37 h 128"/>
                  <a:gd name="T18" fmla="*/ 121 w 128"/>
                  <a:gd name="T19" fmla="*/ 38 h 128"/>
                  <a:gd name="T20" fmla="*/ 97 w 128"/>
                  <a:gd name="T21" fmla="*/ 61 h 128"/>
                  <a:gd name="T22" fmla="*/ 98 w 128"/>
                  <a:gd name="T23" fmla="*/ 64 h 128"/>
                  <a:gd name="T24" fmla="*/ 64 w 128"/>
                  <a:gd name="T25" fmla="*/ 98 h 128"/>
                  <a:gd name="T26" fmla="*/ 31 w 128"/>
                  <a:gd name="T27" fmla="*/ 64 h 128"/>
                  <a:gd name="T28" fmla="*/ 64 w 128"/>
                  <a:gd name="T29" fmla="*/ 31 h 128"/>
                  <a:gd name="T30" fmla="*/ 64 w 128"/>
                  <a:gd name="T31" fmla="*/ 31 h 128"/>
                  <a:gd name="T32" fmla="*/ 64 w 128"/>
                  <a:gd name="T33" fmla="*/ 3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64" y="31"/>
                    </a:moveTo>
                    <a:cubicBezTo>
                      <a:pt x="65" y="31"/>
                      <a:pt x="66" y="31"/>
                      <a:pt x="67" y="31"/>
                    </a:cubicBezTo>
                    <a:cubicBezTo>
                      <a:pt x="91" y="7"/>
                      <a:pt x="91" y="7"/>
                      <a:pt x="91" y="7"/>
                    </a:cubicBezTo>
                    <a:cubicBezTo>
                      <a:pt x="91" y="6"/>
                      <a:pt x="91" y="6"/>
                      <a:pt x="91" y="6"/>
                    </a:cubicBezTo>
                    <a:cubicBezTo>
                      <a:pt x="83" y="2"/>
                      <a:pt x="74" y="0"/>
                      <a:pt x="64" y="0"/>
                    </a:cubicBezTo>
                    <a:cubicBezTo>
                      <a:pt x="29" y="0"/>
                      <a:pt x="0" y="29"/>
                      <a:pt x="0" y="64"/>
                    </a:cubicBezTo>
                    <a:cubicBezTo>
                      <a:pt x="0" y="99"/>
                      <a:pt x="29" y="128"/>
                      <a:pt x="64" y="128"/>
                    </a:cubicBezTo>
                    <a:cubicBezTo>
                      <a:pt x="99" y="128"/>
                      <a:pt x="128" y="99"/>
                      <a:pt x="128" y="64"/>
                    </a:cubicBezTo>
                    <a:cubicBezTo>
                      <a:pt x="128" y="54"/>
                      <a:pt x="126" y="45"/>
                      <a:pt x="122" y="37"/>
                    </a:cubicBezTo>
                    <a:cubicBezTo>
                      <a:pt x="121" y="38"/>
                      <a:pt x="121" y="38"/>
                      <a:pt x="121" y="38"/>
                    </a:cubicBezTo>
                    <a:cubicBezTo>
                      <a:pt x="97" y="61"/>
                      <a:pt x="97" y="61"/>
                      <a:pt x="97" y="61"/>
                    </a:cubicBezTo>
                    <a:cubicBezTo>
                      <a:pt x="97" y="62"/>
                      <a:pt x="98" y="63"/>
                      <a:pt x="98" y="64"/>
                    </a:cubicBezTo>
                    <a:cubicBezTo>
                      <a:pt x="98" y="83"/>
                      <a:pt x="83" y="98"/>
                      <a:pt x="64" y="98"/>
                    </a:cubicBezTo>
                    <a:cubicBezTo>
                      <a:pt x="46" y="98"/>
                      <a:pt x="31" y="83"/>
                      <a:pt x="31" y="64"/>
                    </a:cubicBezTo>
                    <a:cubicBezTo>
                      <a:pt x="31" y="46"/>
                      <a:pt x="46" y="31"/>
                      <a:pt x="64" y="31"/>
                    </a:cubicBezTo>
                    <a:close/>
                    <a:moveTo>
                      <a:pt x="64" y="31"/>
                    </a:moveTo>
                    <a:cubicBezTo>
                      <a:pt x="64" y="31"/>
                      <a:pt x="64" y="31"/>
                      <a:pt x="6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45" name="Freeform 15"/>
              <p:cNvSpPr>
                <a:spLocks noEditPoints="1"/>
              </p:cNvSpPr>
              <p:nvPr/>
            </p:nvSpPr>
            <p:spPr bwMode="auto">
              <a:xfrm>
                <a:off x="6078538" y="5881688"/>
                <a:ext cx="406400" cy="407988"/>
              </a:xfrm>
              <a:custGeom>
                <a:avLst/>
                <a:gdLst>
                  <a:gd name="T0" fmla="*/ 134 w 158"/>
                  <a:gd name="T1" fmla="*/ 43 h 158"/>
                  <a:gd name="T2" fmla="*/ 141 w 158"/>
                  <a:gd name="T3" fmla="*/ 36 h 158"/>
                  <a:gd name="T4" fmla="*/ 141 w 158"/>
                  <a:gd name="T5" fmla="*/ 23 h 158"/>
                  <a:gd name="T6" fmla="*/ 136 w 158"/>
                  <a:gd name="T7" fmla="*/ 18 h 158"/>
                  <a:gd name="T8" fmla="*/ 130 w 158"/>
                  <a:gd name="T9" fmla="*/ 15 h 158"/>
                  <a:gd name="T10" fmla="*/ 123 w 158"/>
                  <a:gd name="T11" fmla="*/ 18 h 158"/>
                  <a:gd name="T12" fmla="*/ 115 w 158"/>
                  <a:gd name="T13" fmla="*/ 27 h 158"/>
                  <a:gd name="T14" fmla="*/ 113 w 158"/>
                  <a:gd name="T15" fmla="*/ 3 h 158"/>
                  <a:gd name="T16" fmla="*/ 110 w 158"/>
                  <a:gd name="T17" fmla="*/ 0 h 158"/>
                  <a:gd name="T18" fmla="*/ 108 w 158"/>
                  <a:gd name="T19" fmla="*/ 1 h 158"/>
                  <a:gd name="T20" fmla="*/ 73 w 158"/>
                  <a:gd name="T21" fmla="*/ 36 h 158"/>
                  <a:gd name="T22" fmla="*/ 69 w 158"/>
                  <a:gd name="T23" fmla="*/ 48 h 158"/>
                  <a:gd name="T24" fmla="*/ 69 w 158"/>
                  <a:gd name="T25" fmla="*/ 49 h 158"/>
                  <a:gd name="T26" fmla="*/ 70 w 158"/>
                  <a:gd name="T27" fmla="*/ 71 h 158"/>
                  <a:gd name="T28" fmla="*/ 58 w 158"/>
                  <a:gd name="T29" fmla="*/ 83 h 158"/>
                  <a:gd name="T30" fmla="*/ 35 w 158"/>
                  <a:gd name="T31" fmla="*/ 106 h 158"/>
                  <a:gd name="T32" fmla="*/ 35 w 158"/>
                  <a:gd name="T33" fmla="*/ 106 h 158"/>
                  <a:gd name="T34" fmla="*/ 13 w 158"/>
                  <a:gd name="T35" fmla="*/ 128 h 158"/>
                  <a:gd name="T36" fmla="*/ 3 w 158"/>
                  <a:gd name="T37" fmla="*/ 138 h 158"/>
                  <a:gd name="T38" fmla="*/ 1 w 158"/>
                  <a:gd name="T39" fmla="*/ 143 h 158"/>
                  <a:gd name="T40" fmla="*/ 0 w 158"/>
                  <a:gd name="T41" fmla="*/ 150 h 158"/>
                  <a:gd name="T42" fmla="*/ 8 w 158"/>
                  <a:gd name="T43" fmla="*/ 158 h 158"/>
                  <a:gd name="T44" fmla="*/ 8 w 158"/>
                  <a:gd name="T45" fmla="*/ 158 h 158"/>
                  <a:gd name="T46" fmla="*/ 16 w 158"/>
                  <a:gd name="T47" fmla="*/ 158 h 158"/>
                  <a:gd name="T48" fmla="*/ 21 w 158"/>
                  <a:gd name="T49" fmla="*/ 156 h 158"/>
                  <a:gd name="T50" fmla="*/ 89 w 158"/>
                  <a:gd name="T51" fmla="*/ 88 h 158"/>
                  <a:gd name="T52" fmla="*/ 109 w 158"/>
                  <a:gd name="T53" fmla="*/ 89 h 158"/>
                  <a:gd name="T54" fmla="*/ 110 w 158"/>
                  <a:gd name="T55" fmla="*/ 89 h 158"/>
                  <a:gd name="T56" fmla="*/ 111 w 158"/>
                  <a:gd name="T57" fmla="*/ 89 h 158"/>
                  <a:gd name="T58" fmla="*/ 122 w 158"/>
                  <a:gd name="T59" fmla="*/ 85 h 158"/>
                  <a:gd name="T60" fmla="*/ 157 w 158"/>
                  <a:gd name="T61" fmla="*/ 50 h 158"/>
                  <a:gd name="T62" fmla="*/ 155 w 158"/>
                  <a:gd name="T63" fmla="*/ 45 h 158"/>
                  <a:gd name="T64" fmla="*/ 134 w 158"/>
                  <a:gd name="T65" fmla="*/ 43 h 158"/>
                  <a:gd name="T66" fmla="*/ 134 w 158"/>
                  <a:gd name="T67" fmla="*/ 43 h 158"/>
                  <a:gd name="T68" fmla="*/ 134 w 158"/>
                  <a:gd name="T69" fmla="*/ 4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8" h="158">
                    <a:moveTo>
                      <a:pt x="134" y="43"/>
                    </a:moveTo>
                    <a:cubicBezTo>
                      <a:pt x="141" y="36"/>
                      <a:pt x="141" y="36"/>
                      <a:pt x="141" y="36"/>
                    </a:cubicBezTo>
                    <a:cubicBezTo>
                      <a:pt x="145" y="32"/>
                      <a:pt x="145" y="27"/>
                      <a:pt x="141" y="23"/>
                    </a:cubicBezTo>
                    <a:cubicBezTo>
                      <a:pt x="136" y="18"/>
                      <a:pt x="136" y="18"/>
                      <a:pt x="136" y="18"/>
                    </a:cubicBezTo>
                    <a:cubicBezTo>
                      <a:pt x="134" y="16"/>
                      <a:pt x="132" y="15"/>
                      <a:pt x="130" y="15"/>
                    </a:cubicBezTo>
                    <a:cubicBezTo>
                      <a:pt x="127" y="15"/>
                      <a:pt x="125" y="16"/>
                      <a:pt x="123" y="18"/>
                    </a:cubicBezTo>
                    <a:cubicBezTo>
                      <a:pt x="115" y="27"/>
                      <a:pt x="115" y="27"/>
                      <a:pt x="115" y="27"/>
                    </a:cubicBezTo>
                    <a:cubicBezTo>
                      <a:pt x="113" y="3"/>
                      <a:pt x="113" y="3"/>
                      <a:pt x="113" y="3"/>
                    </a:cubicBezTo>
                    <a:cubicBezTo>
                      <a:pt x="113" y="1"/>
                      <a:pt x="111" y="0"/>
                      <a:pt x="110" y="0"/>
                    </a:cubicBezTo>
                    <a:cubicBezTo>
                      <a:pt x="109" y="0"/>
                      <a:pt x="108" y="1"/>
                      <a:pt x="108" y="1"/>
                    </a:cubicBezTo>
                    <a:cubicBezTo>
                      <a:pt x="73" y="36"/>
                      <a:pt x="73" y="36"/>
                      <a:pt x="73" y="36"/>
                    </a:cubicBezTo>
                    <a:cubicBezTo>
                      <a:pt x="70" y="39"/>
                      <a:pt x="68" y="43"/>
                      <a:pt x="69" y="48"/>
                    </a:cubicBezTo>
                    <a:cubicBezTo>
                      <a:pt x="69" y="49"/>
                      <a:pt x="69" y="49"/>
                      <a:pt x="69" y="49"/>
                    </a:cubicBezTo>
                    <a:cubicBezTo>
                      <a:pt x="70" y="71"/>
                      <a:pt x="70" y="71"/>
                      <a:pt x="70" y="71"/>
                    </a:cubicBezTo>
                    <a:cubicBezTo>
                      <a:pt x="58" y="83"/>
                      <a:pt x="58" y="83"/>
                      <a:pt x="58" y="83"/>
                    </a:cubicBezTo>
                    <a:cubicBezTo>
                      <a:pt x="35" y="106"/>
                      <a:pt x="35" y="106"/>
                      <a:pt x="35" y="106"/>
                    </a:cubicBezTo>
                    <a:cubicBezTo>
                      <a:pt x="35" y="106"/>
                      <a:pt x="35" y="106"/>
                      <a:pt x="35" y="106"/>
                    </a:cubicBezTo>
                    <a:cubicBezTo>
                      <a:pt x="13" y="128"/>
                      <a:pt x="13" y="128"/>
                      <a:pt x="13" y="128"/>
                    </a:cubicBezTo>
                    <a:cubicBezTo>
                      <a:pt x="3" y="138"/>
                      <a:pt x="3" y="138"/>
                      <a:pt x="3" y="138"/>
                    </a:cubicBezTo>
                    <a:cubicBezTo>
                      <a:pt x="2" y="139"/>
                      <a:pt x="1" y="141"/>
                      <a:pt x="1" y="143"/>
                    </a:cubicBezTo>
                    <a:cubicBezTo>
                      <a:pt x="0" y="150"/>
                      <a:pt x="0" y="150"/>
                      <a:pt x="0" y="150"/>
                    </a:cubicBezTo>
                    <a:cubicBezTo>
                      <a:pt x="0" y="155"/>
                      <a:pt x="4" y="158"/>
                      <a:pt x="8" y="158"/>
                    </a:cubicBezTo>
                    <a:cubicBezTo>
                      <a:pt x="8" y="158"/>
                      <a:pt x="8" y="158"/>
                      <a:pt x="8" y="158"/>
                    </a:cubicBezTo>
                    <a:cubicBezTo>
                      <a:pt x="16" y="158"/>
                      <a:pt x="16" y="158"/>
                      <a:pt x="16" y="158"/>
                    </a:cubicBezTo>
                    <a:cubicBezTo>
                      <a:pt x="18" y="158"/>
                      <a:pt x="20" y="157"/>
                      <a:pt x="21" y="156"/>
                    </a:cubicBezTo>
                    <a:cubicBezTo>
                      <a:pt x="89" y="88"/>
                      <a:pt x="89" y="88"/>
                      <a:pt x="89" y="88"/>
                    </a:cubicBezTo>
                    <a:cubicBezTo>
                      <a:pt x="109" y="89"/>
                      <a:pt x="109" y="89"/>
                      <a:pt x="109" y="89"/>
                    </a:cubicBezTo>
                    <a:cubicBezTo>
                      <a:pt x="110" y="89"/>
                      <a:pt x="110" y="89"/>
                      <a:pt x="110" y="89"/>
                    </a:cubicBezTo>
                    <a:cubicBezTo>
                      <a:pt x="110" y="89"/>
                      <a:pt x="111" y="89"/>
                      <a:pt x="111" y="89"/>
                    </a:cubicBezTo>
                    <a:cubicBezTo>
                      <a:pt x="115" y="89"/>
                      <a:pt x="119" y="88"/>
                      <a:pt x="122" y="85"/>
                    </a:cubicBezTo>
                    <a:cubicBezTo>
                      <a:pt x="157" y="50"/>
                      <a:pt x="157" y="50"/>
                      <a:pt x="157" y="50"/>
                    </a:cubicBezTo>
                    <a:cubicBezTo>
                      <a:pt x="158" y="48"/>
                      <a:pt x="157" y="45"/>
                      <a:pt x="155" y="45"/>
                    </a:cubicBezTo>
                    <a:lnTo>
                      <a:pt x="134" y="43"/>
                    </a:lnTo>
                    <a:close/>
                    <a:moveTo>
                      <a:pt x="134" y="43"/>
                    </a:moveTo>
                    <a:cubicBezTo>
                      <a:pt x="134" y="43"/>
                      <a:pt x="134" y="43"/>
                      <a:pt x="134"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546" name="组合 545"/>
            <p:cNvGrpSpPr/>
            <p:nvPr/>
          </p:nvGrpSpPr>
          <p:grpSpPr>
            <a:xfrm>
              <a:off x="2685" y="4731"/>
              <a:ext cx="513" cy="812"/>
              <a:chOff x="4432300" y="1684338"/>
              <a:chExt cx="341313" cy="450850"/>
            </a:xfrm>
            <a:grpFill/>
          </p:grpSpPr>
          <p:sp>
            <p:nvSpPr>
              <p:cNvPr id="547" name="Freeform 83"/>
              <p:cNvSpPr>
                <a:spLocks noEditPoints="1"/>
              </p:cNvSpPr>
              <p:nvPr/>
            </p:nvSpPr>
            <p:spPr bwMode="auto">
              <a:xfrm>
                <a:off x="4451350" y="1684338"/>
                <a:ext cx="311150" cy="303213"/>
              </a:xfrm>
              <a:custGeom>
                <a:avLst/>
                <a:gdLst>
                  <a:gd name="T0" fmla="*/ 86 w 392"/>
                  <a:gd name="T1" fmla="*/ 80 h 381"/>
                  <a:gd name="T2" fmla="*/ 38 w 392"/>
                  <a:gd name="T3" fmla="*/ 94 h 381"/>
                  <a:gd name="T4" fmla="*/ 7 w 392"/>
                  <a:gd name="T5" fmla="*/ 132 h 381"/>
                  <a:gd name="T6" fmla="*/ 1 w 392"/>
                  <a:gd name="T7" fmla="*/ 180 h 381"/>
                  <a:gd name="T8" fmla="*/ 45 w 392"/>
                  <a:gd name="T9" fmla="*/ 241 h 381"/>
                  <a:gd name="T10" fmla="*/ 42 w 392"/>
                  <a:gd name="T11" fmla="*/ 295 h 381"/>
                  <a:gd name="T12" fmla="*/ 52 w 392"/>
                  <a:gd name="T13" fmla="*/ 335 h 381"/>
                  <a:gd name="T14" fmla="*/ 87 w 392"/>
                  <a:gd name="T15" fmla="*/ 370 h 381"/>
                  <a:gd name="T16" fmla="*/ 128 w 392"/>
                  <a:gd name="T17" fmla="*/ 381 h 381"/>
                  <a:gd name="T18" fmla="*/ 183 w 392"/>
                  <a:gd name="T19" fmla="*/ 361 h 381"/>
                  <a:gd name="T20" fmla="*/ 218 w 392"/>
                  <a:gd name="T21" fmla="*/ 366 h 381"/>
                  <a:gd name="T22" fmla="*/ 265 w 392"/>
                  <a:gd name="T23" fmla="*/ 381 h 381"/>
                  <a:gd name="T24" fmla="*/ 313 w 392"/>
                  <a:gd name="T25" fmla="*/ 366 h 381"/>
                  <a:gd name="T26" fmla="*/ 345 w 392"/>
                  <a:gd name="T27" fmla="*/ 328 h 381"/>
                  <a:gd name="T28" fmla="*/ 350 w 392"/>
                  <a:gd name="T29" fmla="*/ 282 h 381"/>
                  <a:gd name="T30" fmla="*/ 359 w 392"/>
                  <a:gd name="T31" fmla="*/ 234 h 381"/>
                  <a:gd name="T32" fmla="*/ 392 w 392"/>
                  <a:gd name="T33" fmla="*/ 166 h 381"/>
                  <a:gd name="T34" fmla="*/ 381 w 392"/>
                  <a:gd name="T35" fmla="*/ 124 h 381"/>
                  <a:gd name="T36" fmla="*/ 346 w 392"/>
                  <a:gd name="T37" fmla="*/ 89 h 381"/>
                  <a:gd name="T38" fmla="*/ 304 w 392"/>
                  <a:gd name="T39" fmla="*/ 80 h 381"/>
                  <a:gd name="T40" fmla="*/ 278 w 392"/>
                  <a:gd name="T41" fmla="*/ 59 h 381"/>
                  <a:gd name="T42" fmla="*/ 250 w 392"/>
                  <a:gd name="T43" fmla="*/ 19 h 381"/>
                  <a:gd name="T44" fmla="*/ 205 w 392"/>
                  <a:gd name="T45" fmla="*/ 1 h 381"/>
                  <a:gd name="T46" fmla="*/ 163 w 392"/>
                  <a:gd name="T47" fmla="*/ 6 h 381"/>
                  <a:gd name="T48" fmla="*/ 126 w 392"/>
                  <a:gd name="T49" fmla="*/ 37 h 381"/>
                  <a:gd name="T50" fmla="*/ 110 w 392"/>
                  <a:gd name="T51" fmla="*/ 84 h 381"/>
                  <a:gd name="T52" fmla="*/ 151 w 392"/>
                  <a:gd name="T53" fmla="*/ 115 h 381"/>
                  <a:gd name="T54" fmla="*/ 145 w 392"/>
                  <a:gd name="T55" fmla="*/ 76 h 381"/>
                  <a:gd name="T56" fmla="*/ 186 w 392"/>
                  <a:gd name="T57" fmla="*/ 36 h 381"/>
                  <a:gd name="T58" fmla="*/ 233 w 392"/>
                  <a:gd name="T59" fmla="*/ 50 h 381"/>
                  <a:gd name="T60" fmla="*/ 247 w 392"/>
                  <a:gd name="T61" fmla="*/ 97 h 381"/>
                  <a:gd name="T62" fmla="*/ 250 w 392"/>
                  <a:gd name="T63" fmla="*/ 127 h 381"/>
                  <a:gd name="T64" fmla="*/ 271 w 392"/>
                  <a:gd name="T65" fmla="*/ 127 h 381"/>
                  <a:gd name="T66" fmla="*/ 315 w 392"/>
                  <a:gd name="T67" fmla="*/ 116 h 381"/>
                  <a:gd name="T68" fmla="*/ 355 w 392"/>
                  <a:gd name="T69" fmla="*/ 156 h 381"/>
                  <a:gd name="T70" fmla="*/ 341 w 392"/>
                  <a:gd name="T71" fmla="*/ 203 h 381"/>
                  <a:gd name="T72" fmla="*/ 302 w 392"/>
                  <a:gd name="T73" fmla="*/ 217 h 381"/>
                  <a:gd name="T74" fmla="*/ 282 w 392"/>
                  <a:gd name="T75" fmla="*/ 236 h 381"/>
                  <a:gd name="T76" fmla="*/ 302 w 392"/>
                  <a:gd name="T77" fmla="*/ 259 h 381"/>
                  <a:gd name="T78" fmla="*/ 316 w 392"/>
                  <a:gd name="T79" fmla="*/ 295 h 381"/>
                  <a:gd name="T80" fmla="*/ 293 w 392"/>
                  <a:gd name="T81" fmla="*/ 338 h 381"/>
                  <a:gd name="T82" fmla="*/ 247 w 392"/>
                  <a:gd name="T83" fmla="*/ 343 h 381"/>
                  <a:gd name="T84" fmla="*/ 213 w 392"/>
                  <a:gd name="T85" fmla="*/ 304 h 381"/>
                  <a:gd name="T86" fmla="*/ 197 w 392"/>
                  <a:gd name="T87" fmla="*/ 290 h 381"/>
                  <a:gd name="T88" fmla="*/ 177 w 392"/>
                  <a:gd name="T89" fmla="*/ 313 h 381"/>
                  <a:gd name="T90" fmla="*/ 138 w 392"/>
                  <a:gd name="T91" fmla="*/ 345 h 381"/>
                  <a:gd name="T92" fmla="*/ 92 w 392"/>
                  <a:gd name="T93" fmla="*/ 331 h 381"/>
                  <a:gd name="T94" fmla="*/ 77 w 392"/>
                  <a:gd name="T95" fmla="*/ 287 h 381"/>
                  <a:gd name="T96" fmla="*/ 96 w 392"/>
                  <a:gd name="T97" fmla="*/ 253 h 381"/>
                  <a:gd name="T98" fmla="*/ 109 w 392"/>
                  <a:gd name="T99" fmla="*/ 230 h 381"/>
                  <a:gd name="T100" fmla="*/ 86 w 392"/>
                  <a:gd name="T101" fmla="*/ 218 h 381"/>
                  <a:gd name="T102" fmla="*/ 44 w 392"/>
                  <a:gd name="T103" fmla="*/ 195 h 381"/>
                  <a:gd name="T104" fmla="*/ 38 w 392"/>
                  <a:gd name="T105" fmla="*/ 146 h 381"/>
                  <a:gd name="T106" fmla="*/ 86 w 392"/>
                  <a:gd name="T107" fmla="*/ 115 h 381"/>
                  <a:gd name="T108" fmla="*/ 121 w 392"/>
                  <a:gd name="T109" fmla="*/ 12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2" h="381">
                    <a:moveTo>
                      <a:pt x="110" y="84"/>
                    </a:moveTo>
                    <a:lnTo>
                      <a:pt x="110" y="84"/>
                    </a:lnTo>
                    <a:lnTo>
                      <a:pt x="98" y="81"/>
                    </a:lnTo>
                    <a:lnTo>
                      <a:pt x="92" y="80"/>
                    </a:lnTo>
                    <a:lnTo>
                      <a:pt x="86" y="80"/>
                    </a:lnTo>
                    <a:lnTo>
                      <a:pt x="86" y="80"/>
                    </a:lnTo>
                    <a:lnTo>
                      <a:pt x="78" y="80"/>
                    </a:lnTo>
                    <a:lnTo>
                      <a:pt x="69" y="81"/>
                    </a:lnTo>
                    <a:lnTo>
                      <a:pt x="60" y="83"/>
                    </a:lnTo>
                    <a:lnTo>
                      <a:pt x="52" y="86"/>
                    </a:lnTo>
                    <a:lnTo>
                      <a:pt x="45" y="89"/>
                    </a:lnTo>
                    <a:lnTo>
                      <a:pt x="38" y="94"/>
                    </a:lnTo>
                    <a:lnTo>
                      <a:pt x="31" y="99"/>
                    </a:lnTo>
                    <a:lnTo>
                      <a:pt x="25" y="105"/>
                    </a:lnTo>
                    <a:lnTo>
                      <a:pt x="20" y="111"/>
                    </a:lnTo>
                    <a:lnTo>
                      <a:pt x="14" y="118"/>
                    </a:lnTo>
                    <a:lnTo>
                      <a:pt x="10" y="124"/>
                    </a:lnTo>
                    <a:lnTo>
                      <a:pt x="7" y="132"/>
                    </a:lnTo>
                    <a:lnTo>
                      <a:pt x="3" y="141"/>
                    </a:lnTo>
                    <a:lnTo>
                      <a:pt x="1" y="148"/>
                    </a:lnTo>
                    <a:lnTo>
                      <a:pt x="0" y="157"/>
                    </a:lnTo>
                    <a:lnTo>
                      <a:pt x="0" y="166"/>
                    </a:lnTo>
                    <a:lnTo>
                      <a:pt x="0" y="166"/>
                    </a:lnTo>
                    <a:lnTo>
                      <a:pt x="1" y="180"/>
                    </a:lnTo>
                    <a:lnTo>
                      <a:pt x="3" y="193"/>
                    </a:lnTo>
                    <a:lnTo>
                      <a:pt x="9" y="205"/>
                    </a:lnTo>
                    <a:lnTo>
                      <a:pt x="15" y="216"/>
                    </a:lnTo>
                    <a:lnTo>
                      <a:pt x="24" y="226"/>
                    </a:lnTo>
                    <a:lnTo>
                      <a:pt x="34" y="235"/>
                    </a:lnTo>
                    <a:lnTo>
                      <a:pt x="45" y="241"/>
                    </a:lnTo>
                    <a:lnTo>
                      <a:pt x="57" y="247"/>
                    </a:lnTo>
                    <a:lnTo>
                      <a:pt x="57" y="247"/>
                    </a:lnTo>
                    <a:lnTo>
                      <a:pt x="50" y="258"/>
                    </a:lnTo>
                    <a:lnTo>
                      <a:pt x="46" y="270"/>
                    </a:lnTo>
                    <a:lnTo>
                      <a:pt x="43" y="282"/>
                    </a:lnTo>
                    <a:lnTo>
                      <a:pt x="42" y="295"/>
                    </a:lnTo>
                    <a:lnTo>
                      <a:pt x="42" y="295"/>
                    </a:lnTo>
                    <a:lnTo>
                      <a:pt x="43" y="304"/>
                    </a:lnTo>
                    <a:lnTo>
                      <a:pt x="44" y="313"/>
                    </a:lnTo>
                    <a:lnTo>
                      <a:pt x="46" y="320"/>
                    </a:lnTo>
                    <a:lnTo>
                      <a:pt x="48" y="328"/>
                    </a:lnTo>
                    <a:lnTo>
                      <a:pt x="52" y="335"/>
                    </a:lnTo>
                    <a:lnTo>
                      <a:pt x="57" y="343"/>
                    </a:lnTo>
                    <a:lnTo>
                      <a:pt x="61" y="350"/>
                    </a:lnTo>
                    <a:lnTo>
                      <a:pt x="67" y="356"/>
                    </a:lnTo>
                    <a:lnTo>
                      <a:pt x="73" y="362"/>
                    </a:lnTo>
                    <a:lnTo>
                      <a:pt x="80" y="366"/>
                    </a:lnTo>
                    <a:lnTo>
                      <a:pt x="87" y="370"/>
                    </a:lnTo>
                    <a:lnTo>
                      <a:pt x="95" y="375"/>
                    </a:lnTo>
                    <a:lnTo>
                      <a:pt x="103" y="377"/>
                    </a:lnTo>
                    <a:lnTo>
                      <a:pt x="110" y="379"/>
                    </a:lnTo>
                    <a:lnTo>
                      <a:pt x="119" y="380"/>
                    </a:lnTo>
                    <a:lnTo>
                      <a:pt x="128" y="381"/>
                    </a:lnTo>
                    <a:lnTo>
                      <a:pt x="128" y="381"/>
                    </a:lnTo>
                    <a:lnTo>
                      <a:pt x="139" y="380"/>
                    </a:lnTo>
                    <a:lnTo>
                      <a:pt x="149" y="379"/>
                    </a:lnTo>
                    <a:lnTo>
                      <a:pt x="157" y="376"/>
                    </a:lnTo>
                    <a:lnTo>
                      <a:pt x="167" y="372"/>
                    </a:lnTo>
                    <a:lnTo>
                      <a:pt x="175" y="366"/>
                    </a:lnTo>
                    <a:lnTo>
                      <a:pt x="183" y="361"/>
                    </a:lnTo>
                    <a:lnTo>
                      <a:pt x="190" y="354"/>
                    </a:lnTo>
                    <a:lnTo>
                      <a:pt x="197" y="346"/>
                    </a:lnTo>
                    <a:lnTo>
                      <a:pt x="197" y="346"/>
                    </a:lnTo>
                    <a:lnTo>
                      <a:pt x="202" y="354"/>
                    </a:lnTo>
                    <a:lnTo>
                      <a:pt x="210" y="361"/>
                    </a:lnTo>
                    <a:lnTo>
                      <a:pt x="218" y="366"/>
                    </a:lnTo>
                    <a:lnTo>
                      <a:pt x="226" y="372"/>
                    </a:lnTo>
                    <a:lnTo>
                      <a:pt x="235" y="376"/>
                    </a:lnTo>
                    <a:lnTo>
                      <a:pt x="244" y="379"/>
                    </a:lnTo>
                    <a:lnTo>
                      <a:pt x="254" y="380"/>
                    </a:lnTo>
                    <a:lnTo>
                      <a:pt x="265" y="381"/>
                    </a:lnTo>
                    <a:lnTo>
                      <a:pt x="265" y="381"/>
                    </a:lnTo>
                    <a:lnTo>
                      <a:pt x="273" y="380"/>
                    </a:lnTo>
                    <a:lnTo>
                      <a:pt x="282" y="379"/>
                    </a:lnTo>
                    <a:lnTo>
                      <a:pt x="290" y="377"/>
                    </a:lnTo>
                    <a:lnTo>
                      <a:pt x="299" y="375"/>
                    </a:lnTo>
                    <a:lnTo>
                      <a:pt x="306" y="370"/>
                    </a:lnTo>
                    <a:lnTo>
                      <a:pt x="313" y="366"/>
                    </a:lnTo>
                    <a:lnTo>
                      <a:pt x="319" y="362"/>
                    </a:lnTo>
                    <a:lnTo>
                      <a:pt x="326" y="356"/>
                    </a:lnTo>
                    <a:lnTo>
                      <a:pt x="331" y="350"/>
                    </a:lnTo>
                    <a:lnTo>
                      <a:pt x="337" y="343"/>
                    </a:lnTo>
                    <a:lnTo>
                      <a:pt x="341" y="335"/>
                    </a:lnTo>
                    <a:lnTo>
                      <a:pt x="345" y="328"/>
                    </a:lnTo>
                    <a:lnTo>
                      <a:pt x="348" y="320"/>
                    </a:lnTo>
                    <a:lnTo>
                      <a:pt x="350" y="313"/>
                    </a:lnTo>
                    <a:lnTo>
                      <a:pt x="351" y="304"/>
                    </a:lnTo>
                    <a:lnTo>
                      <a:pt x="351" y="295"/>
                    </a:lnTo>
                    <a:lnTo>
                      <a:pt x="351" y="295"/>
                    </a:lnTo>
                    <a:lnTo>
                      <a:pt x="350" y="282"/>
                    </a:lnTo>
                    <a:lnTo>
                      <a:pt x="347" y="269"/>
                    </a:lnTo>
                    <a:lnTo>
                      <a:pt x="342" y="258"/>
                    </a:lnTo>
                    <a:lnTo>
                      <a:pt x="336" y="247"/>
                    </a:lnTo>
                    <a:lnTo>
                      <a:pt x="336" y="247"/>
                    </a:lnTo>
                    <a:lnTo>
                      <a:pt x="348" y="241"/>
                    </a:lnTo>
                    <a:lnTo>
                      <a:pt x="359" y="234"/>
                    </a:lnTo>
                    <a:lnTo>
                      <a:pt x="368" y="225"/>
                    </a:lnTo>
                    <a:lnTo>
                      <a:pt x="376" y="215"/>
                    </a:lnTo>
                    <a:lnTo>
                      <a:pt x="383" y="204"/>
                    </a:lnTo>
                    <a:lnTo>
                      <a:pt x="387" y="192"/>
                    </a:lnTo>
                    <a:lnTo>
                      <a:pt x="390" y="179"/>
                    </a:lnTo>
                    <a:lnTo>
                      <a:pt x="392" y="166"/>
                    </a:lnTo>
                    <a:lnTo>
                      <a:pt x="392" y="166"/>
                    </a:lnTo>
                    <a:lnTo>
                      <a:pt x="390" y="157"/>
                    </a:lnTo>
                    <a:lnTo>
                      <a:pt x="389" y="148"/>
                    </a:lnTo>
                    <a:lnTo>
                      <a:pt x="387" y="141"/>
                    </a:lnTo>
                    <a:lnTo>
                      <a:pt x="385" y="132"/>
                    </a:lnTo>
                    <a:lnTo>
                      <a:pt x="381" y="124"/>
                    </a:lnTo>
                    <a:lnTo>
                      <a:pt x="376" y="118"/>
                    </a:lnTo>
                    <a:lnTo>
                      <a:pt x="372" y="111"/>
                    </a:lnTo>
                    <a:lnTo>
                      <a:pt x="366" y="105"/>
                    </a:lnTo>
                    <a:lnTo>
                      <a:pt x="360" y="99"/>
                    </a:lnTo>
                    <a:lnTo>
                      <a:pt x="353" y="94"/>
                    </a:lnTo>
                    <a:lnTo>
                      <a:pt x="346" y="89"/>
                    </a:lnTo>
                    <a:lnTo>
                      <a:pt x="338" y="86"/>
                    </a:lnTo>
                    <a:lnTo>
                      <a:pt x="330" y="83"/>
                    </a:lnTo>
                    <a:lnTo>
                      <a:pt x="322" y="81"/>
                    </a:lnTo>
                    <a:lnTo>
                      <a:pt x="314" y="80"/>
                    </a:lnTo>
                    <a:lnTo>
                      <a:pt x="304" y="80"/>
                    </a:lnTo>
                    <a:lnTo>
                      <a:pt x="304" y="80"/>
                    </a:lnTo>
                    <a:lnTo>
                      <a:pt x="293" y="81"/>
                    </a:lnTo>
                    <a:lnTo>
                      <a:pt x="282" y="83"/>
                    </a:lnTo>
                    <a:lnTo>
                      <a:pt x="282" y="83"/>
                    </a:lnTo>
                    <a:lnTo>
                      <a:pt x="282" y="75"/>
                    </a:lnTo>
                    <a:lnTo>
                      <a:pt x="280" y="66"/>
                    </a:lnTo>
                    <a:lnTo>
                      <a:pt x="278" y="59"/>
                    </a:lnTo>
                    <a:lnTo>
                      <a:pt x="275" y="51"/>
                    </a:lnTo>
                    <a:lnTo>
                      <a:pt x="271" y="43"/>
                    </a:lnTo>
                    <a:lnTo>
                      <a:pt x="267" y="37"/>
                    </a:lnTo>
                    <a:lnTo>
                      <a:pt x="261" y="30"/>
                    </a:lnTo>
                    <a:lnTo>
                      <a:pt x="256" y="25"/>
                    </a:lnTo>
                    <a:lnTo>
                      <a:pt x="250" y="19"/>
                    </a:lnTo>
                    <a:lnTo>
                      <a:pt x="244" y="14"/>
                    </a:lnTo>
                    <a:lnTo>
                      <a:pt x="236" y="10"/>
                    </a:lnTo>
                    <a:lnTo>
                      <a:pt x="230" y="6"/>
                    </a:lnTo>
                    <a:lnTo>
                      <a:pt x="222" y="4"/>
                    </a:lnTo>
                    <a:lnTo>
                      <a:pt x="213" y="2"/>
                    </a:lnTo>
                    <a:lnTo>
                      <a:pt x="205" y="1"/>
                    </a:lnTo>
                    <a:lnTo>
                      <a:pt x="197" y="0"/>
                    </a:lnTo>
                    <a:lnTo>
                      <a:pt x="197" y="0"/>
                    </a:lnTo>
                    <a:lnTo>
                      <a:pt x="188" y="1"/>
                    </a:lnTo>
                    <a:lnTo>
                      <a:pt x="179" y="2"/>
                    </a:lnTo>
                    <a:lnTo>
                      <a:pt x="172" y="4"/>
                    </a:lnTo>
                    <a:lnTo>
                      <a:pt x="163" y="6"/>
                    </a:lnTo>
                    <a:lnTo>
                      <a:pt x="156" y="11"/>
                    </a:lnTo>
                    <a:lnTo>
                      <a:pt x="149" y="14"/>
                    </a:lnTo>
                    <a:lnTo>
                      <a:pt x="142" y="19"/>
                    </a:lnTo>
                    <a:lnTo>
                      <a:pt x="137" y="25"/>
                    </a:lnTo>
                    <a:lnTo>
                      <a:pt x="131" y="30"/>
                    </a:lnTo>
                    <a:lnTo>
                      <a:pt x="126" y="37"/>
                    </a:lnTo>
                    <a:lnTo>
                      <a:pt x="121" y="43"/>
                    </a:lnTo>
                    <a:lnTo>
                      <a:pt x="118" y="51"/>
                    </a:lnTo>
                    <a:lnTo>
                      <a:pt x="115" y="59"/>
                    </a:lnTo>
                    <a:lnTo>
                      <a:pt x="113" y="68"/>
                    </a:lnTo>
                    <a:lnTo>
                      <a:pt x="110" y="75"/>
                    </a:lnTo>
                    <a:lnTo>
                      <a:pt x="110" y="84"/>
                    </a:lnTo>
                    <a:lnTo>
                      <a:pt x="110" y="84"/>
                    </a:lnTo>
                    <a:close/>
                    <a:moveTo>
                      <a:pt x="144" y="130"/>
                    </a:moveTo>
                    <a:lnTo>
                      <a:pt x="144" y="130"/>
                    </a:lnTo>
                    <a:lnTo>
                      <a:pt x="148" y="125"/>
                    </a:lnTo>
                    <a:lnTo>
                      <a:pt x="151" y="120"/>
                    </a:lnTo>
                    <a:lnTo>
                      <a:pt x="151" y="115"/>
                    </a:lnTo>
                    <a:lnTo>
                      <a:pt x="150" y="108"/>
                    </a:lnTo>
                    <a:lnTo>
                      <a:pt x="150" y="108"/>
                    </a:lnTo>
                    <a:lnTo>
                      <a:pt x="145" y="98"/>
                    </a:lnTo>
                    <a:lnTo>
                      <a:pt x="144" y="87"/>
                    </a:lnTo>
                    <a:lnTo>
                      <a:pt x="144" y="87"/>
                    </a:lnTo>
                    <a:lnTo>
                      <a:pt x="145" y="76"/>
                    </a:lnTo>
                    <a:lnTo>
                      <a:pt x="149" y="66"/>
                    </a:lnTo>
                    <a:lnTo>
                      <a:pt x="153" y="58"/>
                    </a:lnTo>
                    <a:lnTo>
                      <a:pt x="160" y="50"/>
                    </a:lnTo>
                    <a:lnTo>
                      <a:pt x="167" y="43"/>
                    </a:lnTo>
                    <a:lnTo>
                      <a:pt x="176" y="39"/>
                    </a:lnTo>
                    <a:lnTo>
                      <a:pt x="186" y="36"/>
                    </a:lnTo>
                    <a:lnTo>
                      <a:pt x="197" y="35"/>
                    </a:lnTo>
                    <a:lnTo>
                      <a:pt x="197" y="35"/>
                    </a:lnTo>
                    <a:lnTo>
                      <a:pt x="207" y="36"/>
                    </a:lnTo>
                    <a:lnTo>
                      <a:pt x="217" y="39"/>
                    </a:lnTo>
                    <a:lnTo>
                      <a:pt x="225" y="43"/>
                    </a:lnTo>
                    <a:lnTo>
                      <a:pt x="233" y="50"/>
                    </a:lnTo>
                    <a:lnTo>
                      <a:pt x="240" y="58"/>
                    </a:lnTo>
                    <a:lnTo>
                      <a:pt x="244" y="66"/>
                    </a:lnTo>
                    <a:lnTo>
                      <a:pt x="247" y="76"/>
                    </a:lnTo>
                    <a:lnTo>
                      <a:pt x="248" y="87"/>
                    </a:lnTo>
                    <a:lnTo>
                      <a:pt x="248" y="87"/>
                    </a:lnTo>
                    <a:lnTo>
                      <a:pt x="247" y="97"/>
                    </a:lnTo>
                    <a:lnTo>
                      <a:pt x="245" y="106"/>
                    </a:lnTo>
                    <a:lnTo>
                      <a:pt x="245" y="106"/>
                    </a:lnTo>
                    <a:lnTo>
                      <a:pt x="243" y="112"/>
                    </a:lnTo>
                    <a:lnTo>
                      <a:pt x="244" y="118"/>
                    </a:lnTo>
                    <a:lnTo>
                      <a:pt x="246" y="122"/>
                    </a:lnTo>
                    <a:lnTo>
                      <a:pt x="250" y="127"/>
                    </a:lnTo>
                    <a:lnTo>
                      <a:pt x="250" y="127"/>
                    </a:lnTo>
                    <a:lnTo>
                      <a:pt x="256" y="130"/>
                    </a:lnTo>
                    <a:lnTo>
                      <a:pt x="261" y="130"/>
                    </a:lnTo>
                    <a:lnTo>
                      <a:pt x="267" y="129"/>
                    </a:lnTo>
                    <a:lnTo>
                      <a:pt x="271" y="127"/>
                    </a:lnTo>
                    <a:lnTo>
                      <a:pt x="271" y="127"/>
                    </a:lnTo>
                    <a:lnTo>
                      <a:pt x="279" y="121"/>
                    </a:lnTo>
                    <a:lnTo>
                      <a:pt x="288" y="118"/>
                    </a:lnTo>
                    <a:lnTo>
                      <a:pt x="295" y="115"/>
                    </a:lnTo>
                    <a:lnTo>
                      <a:pt x="304" y="115"/>
                    </a:lnTo>
                    <a:lnTo>
                      <a:pt x="304" y="115"/>
                    </a:lnTo>
                    <a:lnTo>
                      <a:pt x="315" y="116"/>
                    </a:lnTo>
                    <a:lnTo>
                      <a:pt x="325" y="119"/>
                    </a:lnTo>
                    <a:lnTo>
                      <a:pt x="334" y="123"/>
                    </a:lnTo>
                    <a:lnTo>
                      <a:pt x="341" y="130"/>
                    </a:lnTo>
                    <a:lnTo>
                      <a:pt x="348" y="138"/>
                    </a:lnTo>
                    <a:lnTo>
                      <a:pt x="352" y="146"/>
                    </a:lnTo>
                    <a:lnTo>
                      <a:pt x="355" y="156"/>
                    </a:lnTo>
                    <a:lnTo>
                      <a:pt x="357" y="166"/>
                    </a:lnTo>
                    <a:lnTo>
                      <a:pt x="357" y="166"/>
                    </a:lnTo>
                    <a:lnTo>
                      <a:pt x="355" y="177"/>
                    </a:lnTo>
                    <a:lnTo>
                      <a:pt x="352" y="187"/>
                    </a:lnTo>
                    <a:lnTo>
                      <a:pt x="348" y="195"/>
                    </a:lnTo>
                    <a:lnTo>
                      <a:pt x="341" y="203"/>
                    </a:lnTo>
                    <a:lnTo>
                      <a:pt x="334" y="209"/>
                    </a:lnTo>
                    <a:lnTo>
                      <a:pt x="325" y="214"/>
                    </a:lnTo>
                    <a:lnTo>
                      <a:pt x="315" y="217"/>
                    </a:lnTo>
                    <a:lnTo>
                      <a:pt x="304" y="218"/>
                    </a:lnTo>
                    <a:lnTo>
                      <a:pt x="302" y="217"/>
                    </a:lnTo>
                    <a:lnTo>
                      <a:pt x="302" y="217"/>
                    </a:lnTo>
                    <a:lnTo>
                      <a:pt x="295" y="218"/>
                    </a:lnTo>
                    <a:lnTo>
                      <a:pt x="290" y="221"/>
                    </a:lnTo>
                    <a:lnTo>
                      <a:pt x="287" y="225"/>
                    </a:lnTo>
                    <a:lnTo>
                      <a:pt x="283" y="230"/>
                    </a:lnTo>
                    <a:lnTo>
                      <a:pt x="283" y="230"/>
                    </a:lnTo>
                    <a:lnTo>
                      <a:pt x="282" y="236"/>
                    </a:lnTo>
                    <a:lnTo>
                      <a:pt x="283" y="241"/>
                    </a:lnTo>
                    <a:lnTo>
                      <a:pt x="287" y="246"/>
                    </a:lnTo>
                    <a:lnTo>
                      <a:pt x="291" y="250"/>
                    </a:lnTo>
                    <a:lnTo>
                      <a:pt x="291" y="250"/>
                    </a:lnTo>
                    <a:lnTo>
                      <a:pt x="296" y="253"/>
                    </a:lnTo>
                    <a:lnTo>
                      <a:pt x="302" y="259"/>
                    </a:lnTo>
                    <a:lnTo>
                      <a:pt x="306" y="263"/>
                    </a:lnTo>
                    <a:lnTo>
                      <a:pt x="310" y="269"/>
                    </a:lnTo>
                    <a:lnTo>
                      <a:pt x="313" y="275"/>
                    </a:lnTo>
                    <a:lnTo>
                      <a:pt x="315" y="281"/>
                    </a:lnTo>
                    <a:lnTo>
                      <a:pt x="316" y="287"/>
                    </a:lnTo>
                    <a:lnTo>
                      <a:pt x="316" y="295"/>
                    </a:lnTo>
                    <a:lnTo>
                      <a:pt x="316" y="295"/>
                    </a:lnTo>
                    <a:lnTo>
                      <a:pt x="315" y="305"/>
                    </a:lnTo>
                    <a:lnTo>
                      <a:pt x="312" y="315"/>
                    </a:lnTo>
                    <a:lnTo>
                      <a:pt x="307" y="323"/>
                    </a:lnTo>
                    <a:lnTo>
                      <a:pt x="301" y="331"/>
                    </a:lnTo>
                    <a:lnTo>
                      <a:pt x="293" y="338"/>
                    </a:lnTo>
                    <a:lnTo>
                      <a:pt x="284" y="342"/>
                    </a:lnTo>
                    <a:lnTo>
                      <a:pt x="275" y="345"/>
                    </a:lnTo>
                    <a:lnTo>
                      <a:pt x="265" y="346"/>
                    </a:lnTo>
                    <a:lnTo>
                      <a:pt x="265" y="346"/>
                    </a:lnTo>
                    <a:lnTo>
                      <a:pt x="255" y="345"/>
                    </a:lnTo>
                    <a:lnTo>
                      <a:pt x="247" y="343"/>
                    </a:lnTo>
                    <a:lnTo>
                      <a:pt x="238" y="340"/>
                    </a:lnTo>
                    <a:lnTo>
                      <a:pt x="232" y="334"/>
                    </a:lnTo>
                    <a:lnTo>
                      <a:pt x="225" y="328"/>
                    </a:lnTo>
                    <a:lnTo>
                      <a:pt x="220" y="321"/>
                    </a:lnTo>
                    <a:lnTo>
                      <a:pt x="217" y="313"/>
                    </a:lnTo>
                    <a:lnTo>
                      <a:pt x="213" y="304"/>
                    </a:lnTo>
                    <a:lnTo>
                      <a:pt x="213" y="304"/>
                    </a:lnTo>
                    <a:lnTo>
                      <a:pt x="211" y="298"/>
                    </a:lnTo>
                    <a:lnTo>
                      <a:pt x="208" y="294"/>
                    </a:lnTo>
                    <a:lnTo>
                      <a:pt x="202" y="291"/>
                    </a:lnTo>
                    <a:lnTo>
                      <a:pt x="197" y="290"/>
                    </a:lnTo>
                    <a:lnTo>
                      <a:pt x="197" y="290"/>
                    </a:lnTo>
                    <a:lnTo>
                      <a:pt x="190" y="291"/>
                    </a:lnTo>
                    <a:lnTo>
                      <a:pt x="185" y="294"/>
                    </a:lnTo>
                    <a:lnTo>
                      <a:pt x="182" y="298"/>
                    </a:lnTo>
                    <a:lnTo>
                      <a:pt x="179" y="304"/>
                    </a:lnTo>
                    <a:lnTo>
                      <a:pt x="179" y="304"/>
                    </a:lnTo>
                    <a:lnTo>
                      <a:pt x="177" y="313"/>
                    </a:lnTo>
                    <a:lnTo>
                      <a:pt x="173" y="321"/>
                    </a:lnTo>
                    <a:lnTo>
                      <a:pt x="167" y="328"/>
                    </a:lnTo>
                    <a:lnTo>
                      <a:pt x="162" y="334"/>
                    </a:lnTo>
                    <a:lnTo>
                      <a:pt x="154" y="340"/>
                    </a:lnTo>
                    <a:lnTo>
                      <a:pt x="147" y="343"/>
                    </a:lnTo>
                    <a:lnTo>
                      <a:pt x="138" y="345"/>
                    </a:lnTo>
                    <a:lnTo>
                      <a:pt x="128" y="346"/>
                    </a:lnTo>
                    <a:lnTo>
                      <a:pt x="128" y="346"/>
                    </a:lnTo>
                    <a:lnTo>
                      <a:pt x="118" y="345"/>
                    </a:lnTo>
                    <a:lnTo>
                      <a:pt x="108" y="342"/>
                    </a:lnTo>
                    <a:lnTo>
                      <a:pt x="99" y="338"/>
                    </a:lnTo>
                    <a:lnTo>
                      <a:pt x="92" y="331"/>
                    </a:lnTo>
                    <a:lnTo>
                      <a:pt x="85" y="323"/>
                    </a:lnTo>
                    <a:lnTo>
                      <a:pt x="81" y="315"/>
                    </a:lnTo>
                    <a:lnTo>
                      <a:pt x="78" y="305"/>
                    </a:lnTo>
                    <a:lnTo>
                      <a:pt x="77" y="295"/>
                    </a:lnTo>
                    <a:lnTo>
                      <a:pt x="77" y="295"/>
                    </a:lnTo>
                    <a:lnTo>
                      <a:pt x="77" y="287"/>
                    </a:lnTo>
                    <a:lnTo>
                      <a:pt x="79" y="281"/>
                    </a:lnTo>
                    <a:lnTo>
                      <a:pt x="81" y="275"/>
                    </a:lnTo>
                    <a:lnTo>
                      <a:pt x="83" y="269"/>
                    </a:lnTo>
                    <a:lnTo>
                      <a:pt x="87" y="263"/>
                    </a:lnTo>
                    <a:lnTo>
                      <a:pt x="92" y="259"/>
                    </a:lnTo>
                    <a:lnTo>
                      <a:pt x="96" y="253"/>
                    </a:lnTo>
                    <a:lnTo>
                      <a:pt x="102" y="250"/>
                    </a:lnTo>
                    <a:lnTo>
                      <a:pt x="102" y="250"/>
                    </a:lnTo>
                    <a:lnTo>
                      <a:pt x="106" y="246"/>
                    </a:lnTo>
                    <a:lnTo>
                      <a:pt x="109" y="241"/>
                    </a:lnTo>
                    <a:lnTo>
                      <a:pt x="110" y="236"/>
                    </a:lnTo>
                    <a:lnTo>
                      <a:pt x="109" y="230"/>
                    </a:lnTo>
                    <a:lnTo>
                      <a:pt x="109" y="230"/>
                    </a:lnTo>
                    <a:lnTo>
                      <a:pt x="107" y="225"/>
                    </a:lnTo>
                    <a:lnTo>
                      <a:pt x="103" y="221"/>
                    </a:lnTo>
                    <a:lnTo>
                      <a:pt x="97" y="218"/>
                    </a:lnTo>
                    <a:lnTo>
                      <a:pt x="92" y="217"/>
                    </a:lnTo>
                    <a:lnTo>
                      <a:pt x="86" y="218"/>
                    </a:lnTo>
                    <a:lnTo>
                      <a:pt x="86" y="218"/>
                    </a:lnTo>
                    <a:lnTo>
                      <a:pt x="75" y="217"/>
                    </a:lnTo>
                    <a:lnTo>
                      <a:pt x="66" y="214"/>
                    </a:lnTo>
                    <a:lnTo>
                      <a:pt x="57" y="209"/>
                    </a:lnTo>
                    <a:lnTo>
                      <a:pt x="49" y="203"/>
                    </a:lnTo>
                    <a:lnTo>
                      <a:pt x="44" y="195"/>
                    </a:lnTo>
                    <a:lnTo>
                      <a:pt x="38" y="187"/>
                    </a:lnTo>
                    <a:lnTo>
                      <a:pt x="35" y="177"/>
                    </a:lnTo>
                    <a:lnTo>
                      <a:pt x="34" y="166"/>
                    </a:lnTo>
                    <a:lnTo>
                      <a:pt x="34" y="166"/>
                    </a:lnTo>
                    <a:lnTo>
                      <a:pt x="35" y="156"/>
                    </a:lnTo>
                    <a:lnTo>
                      <a:pt x="38" y="146"/>
                    </a:lnTo>
                    <a:lnTo>
                      <a:pt x="44" y="138"/>
                    </a:lnTo>
                    <a:lnTo>
                      <a:pt x="49" y="130"/>
                    </a:lnTo>
                    <a:lnTo>
                      <a:pt x="57" y="123"/>
                    </a:lnTo>
                    <a:lnTo>
                      <a:pt x="66" y="119"/>
                    </a:lnTo>
                    <a:lnTo>
                      <a:pt x="75" y="116"/>
                    </a:lnTo>
                    <a:lnTo>
                      <a:pt x="86" y="115"/>
                    </a:lnTo>
                    <a:lnTo>
                      <a:pt x="86" y="115"/>
                    </a:lnTo>
                    <a:lnTo>
                      <a:pt x="96" y="116"/>
                    </a:lnTo>
                    <a:lnTo>
                      <a:pt x="105" y="118"/>
                    </a:lnTo>
                    <a:lnTo>
                      <a:pt x="114" y="122"/>
                    </a:lnTo>
                    <a:lnTo>
                      <a:pt x="121" y="129"/>
                    </a:lnTo>
                    <a:lnTo>
                      <a:pt x="121" y="129"/>
                    </a:lnTo>
                    <a:lnTo>
                      <a:pt x="127" y="132"/>
                    </a:lnTo>
                    <a:lnTo>
                      <a:pt x="132" y="133"/>
                    </a:lnTo>
                    <a:lnTo>
                      <a:pt x="139" y="132"/>
                    </a:lnTo>
                    <a:lnTo>
                      <a:pt x="144" y="130"/>
                    </a:lnTo>
                    <a:lnTo>
                      <a:pt x="144" y="1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48" name="Freeform 84"/>
              <p:cNvSpPr>
                <a:spLocks noEditPoints="1"/>
              </p:cNvSpPr>
              <p:nvPr/>
            </p:nvSpPr>
            <p:spPr bwMode="auto">
              <a:xfrm>
                <a:off x="4548188" y="1784350"/>
                <a:ext cx="119063" cy="117475"/>
              </a:xfrm>
              <a:custGeom>
                <a:avLst/>
                <a:gdLst>
                  <a:gd name="T0" fmla="*/ 0 w 149"/>
                  <a:gd name="T1" fmla="*/ 75 h 149"/>
                  <a:gd name="T2" fmla="*/ 2 w 149"/>
                  <a:gd name="T3" fmla="*/ 90 h 149"/>
                  <a:gd name="T4" fmla="*/ 6 w 149"/>
                  <a:gd name="T5" fmla="*/ 104 h 149"/>
                  <a:gd name="T6" fmla="*/ 12 w 149"/>
                  <a:gd name="T7" fmla="*/ 116 h 149"/>
                  <a:gd name="T8" fmla="*/ 22 w 149"/>
                  <a:gd name="T9" fmla="*/ 127 h 149"/>
                  <a:gd name="T10" fmla="*/ 33 w 149"/>
                  <a:gd name="T11" fmla="*/ 137 h 149"/>
                  <a:gd name="T12" fmla="*/ 45 w 149"/>
                  <a:gd name="T13" fmla="*/ 144 h 149"/>
                  <a:gd name="T14" fmla="*/ 60 w 149"/>
                  <a:gd name="T15" fmla="*/ 148 h 149"/>
                  <a:gd name="T16" fmla="*/ 75 w 149"/>
                  <a:gd name="T17" fmla="*/ 149 h 149"/>
                  <a:gd name="T18" fmla="*/ 83 w 149"/>
                  <a:gd name="T19" fmla="*/ 149 h 149"/>
                  <a:gd name="T20" fmla="*/ 97 w 149"/>
                  <a:gd name="T21" fmla="*/ 146 h 149"/>
                  <a:gd name="T22" fmla="*/ 110 w 149"/>
                  <a:gd name="T23" fmla="*/ 140 h 149"/>
                  <a:gd name="T24" fmla="*/ 122 w 149"/>
                  <a:gd name="T25" fmla="*/ 133 h 149"/>
                  <a:gd name="T26" fmla="*/ 132 w 149"/>
                  <a:gd name="T27" fmla="*/ 122 h 149"/>
                  <a:gd name="T28" fmla="*/ 139 w 149"/>
                  <a:gd name="T29" fmla="*/ 111 h 149"/>
                  <a:gd name="T30" fmla="*/ 146 w 149"/>
                  <a:gd name="T31" fmla="*/ 97 h 149"/>
                  <a:gd name="T32" fmla="*/ 148 w 149"/>
                  <a:gd name="T33" fmla="*/ 83 h 149"/>
                  <a:gd name="T34" fmla="*/ 149 w 149"/>
                  <a:gd name="T35" fmla="*/ 75 h 149"/>
                  <a:gd name="T36" fmla="*/ 147 w 149"/>
                  <a:gd name="T37" fmla="*/ 61 h 149"/>
                  <a:gd name="T38" fmla="*/ 143 w 149"/>
                  <a:gd name="T39" fmla="*/ 46 h 149"/>
                  <a:gd name="T40" fmla="*/ 136 w 149"/>
                  <a:gd name="T41" fmla="*/ 33 h 149"/>
                  <a:gd name="T42" fmla="*/ 127 w 149"/>
                  <a:gd name="T43" fmla="*/ 22 h 149"/>
                  <a:gd name="T44" fmla="*/ 116 w 149"/>
                  <a:gd name="T45" fmla="*/ 14 h 149"/>
                  <a:gd name="T46" fmla="*/ 103 w 149"/>
                  <a:gd name="T47" fmla="*/ 7 h 149"/>
                  <a:gd name="T48" fmla="*/ 89 w 149"/>
                  <a:gd name="T49" fmla="*/ 3 h 149"/>
                  <a:gd name="T50" fmla="*/ 75 w 149"/>
                  <a:gd name="T51" fmla="*/ 0 h 149"/>
                  <a:gd name="T52" fmla="*/ 67 w 149"/>
                  <a:gd name="T53" fmla="*/ 2 h 149"/>
                  <a:gd name="T54" fmla="*/ 52 w 149"/>
                  <a:gd name="T55" fmla="*/ 4 h 149"/>
                  <a:gd name="T56" fmla="*/ 39 w 149"/>
                  <a:gd name="T57" fmla="*/ 9 h 149"/>
                  <a:gd name="T58" fmla="*/ 27 w 149"/>
                  <a:gd name="T59" fmla="*/ 18 h 149"/>
                  <a:gd name="T60" fmla="*/ 17 w 149"/>
                  <a:gd name="T61" fmla="*/ 28 h 149"/>
                  <a:gd name="T62" fmla="*/ 9 w 149"/>
                  <a:gd name="T63" fmla="*/ 40 h 149"/>
                  <a:gd name="T64" fmla="*/ 4 w 149"/>
                  <a:gd name="T65" fmla="*/ 53 h 149"/>
                  <a:gd name="T66" fmla="*/ 0 w 149"/>
                  <a:gd name="T67" fmla="*/ 67 h 149"/>
                  <a:gd name="T68" fmla="*/ 0 w 149"/>
                  <a:gd name="T69" fmla="*/ 75 h 149"/>
                  <a:gd name="T70" fmla="*/ 34 w 149"/>
                  <a:gd name="T71" fmla="*/ 75 h 149"/>
                  <a:gd name="T72" fmla="*/ 38 w 149"/>
                  <a:gd name="T73" fmla="*/ 60 h 149"/>
                  <a:gd name="T74" fmla="*/ 46 w 149"/>
                  <a:gd name="T75" fmla="*/ 48 h 149"/>
                  <a:gd name="T76" fmla="*/ 60 w 149"/>
                  <a:gd name="T77" fmla="*/ 39 h 149"/>
                  <a:gd name="T78" fmla="*/ 75 w 149"/>
                  <a:gd name="T79" fmla="*/ 35 h 149"/>
                  <a:gd name="T80" fmla="*/ 83 w 149"/>
                  <a:gd name="T81" fmla="*/ 37 h 149"/>
                  <a:gd name="T82" fmla="*/ 97 w 149"/>
                  <a:gd name="T83" fmla="*/ 42 h 149"/>
                  <a:gd name="T84" fmla="*/ 108 w 149"/>
                  <a:gd name="T85" fmla="*/ 53 h 149"/>
                  <a:gd name="T86" fmla="*/ 113 w 149"/>
                  <a:gd name="T87" fmla="*/ 67 h 149"/>
                  <a:gd name="T88" fmla="*/ 114 w 149"/>
                  <a:gd name="T89" fmla="*/ 75 h 149"/>
                  <a:gd name="T90" fmla="*/ 111 w 149"/>
                  <a:gd name="T91" fmla="*/ 90 h 149"/>
                  <a:gd name="T92" fmla="*/ 102 w 149"/>
                  <a:gd name="T93" fmla="*/ 103 h 149"/>
                  <a:gd name="T94" fmla="*/ 90 w 149"/>
                  <a:gd name="T95" fmla="*/ 112 h 149"/>
                  <a:gd name="T96" fmla="*/ 75 w 149"/>
                  <a:gd name="T97" fmla="*/ 114 h 149"/>
                  <a:gd name="T98" fmla="*/ 66 w 149"/>
                  <a:gd name="T99" fmla="*/ 114 h 149"/>
                  <a:gd name="T100" fmla="*/ 52 w 149"/>
                  <a:gd name="T101" fmla="*/ 108 h 149"/>
                  <a:gd name="T102" fmla="*/ 42 w 149"/>
                  <a:gd name="T103" fmla="*/ 97 h 149"/>
                  <a:gd name="T104" fmla="*/ 35 w 149"/>
                  <a:gd name="T105" fmla="*/ 84 h 149"/>
                  <a:gd name="T106" fmla="*/ 34 w 149"/>
                  <a:gd name="T107"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9" h="149">
                    <a:moveTo>
                      <a:pt x="0" y="75"/>
                    </a:moveTo>
                    <a:lnTo>
                      <a:pt x="0" y="75"/>
                    </a:lnTo>
                    <a:lnTo>
                      <a:pt x="0" y="83"/>
                    </a:lnTo>
                    <a:lnTo>
                      <a:pt x="2" y="90"/>
                    </a:lnTo>
                    <a:lnTo>
                      <a:pt x="4" y="97"/>
                    </a:lnTo>
                    <a:lnTo>
                      <a:pt x="6" y="104"/>
                    </a:lnTo>
                    <a:lnTo>
                      <a:pt x="9" y="111"/>
                    </a:lnTo>
                    <a:lnTo>
                      <a:pt x="12" y="116"/>
                    </a:lnTo>
                    <a:lnTo>
                      <a:pt x="17" y="122"/>
                    </a:lnTo>
                    <a:lnTo>
                      <a:pt x="22" y="127"/>
                    </a:lnTo>
                    <a:lnTo>
                      <a:pt x="27" y="133"/>
                    </a:lnTo>
                    <a:lnTo>
                      <a:pt x="33" y="137"/>
                    </a:lnTo>
                    <a:lnTo>
                      <a:pt x="39" y="140"/>
                    </a:lnTo>
                    <a:lnTo>
                      <a:pt x="45" y="144"/>
                    </a:lnTo>
                    <a:lnTo>
                      <a:pt x="52" y="146"/>
                    </a:lnTo>
                    <a:lnTo>
                      <a:pt x="60" y="148"/>
                    </a:lnTo>
                    <a:lnTo>
                      <a:pt x="67" y="149"/>
                    </a:lnTo>
                    <a:lnTo>
                      <a:pt x="75" y="149"/>
                    </a:lnTo>
                    <a:lnTo>
                      <a:pt x="75" y="149"/>
                    </a:lnTo>
                    <a:lnTo>
                      <a:pt x="83" y="149"/>
                    </a:lnTo>
                    <a:lnTo>
                      <a:pt x="89" y="148"/>
                    </a:lnTo>
                    <a:lnTo>
                      <a:pt x="97" y="146"/>
                    </a:lnTo>
                    <a:lnTo>
                      <a:pt x="103" y="144"/>
                    </a:lnTo>
                    <a:lnTo>
                      <a:pt x="110" y="140"/>
                    </a:lnTo>
                    <a:lnTo>
                      <a:pt x="116" y="137"/>
                    </a:lnTo>
                    <a:lnTo>
                      <a:pt x="122" y="133"/>
                    </a:lnTo>
                    <a:lnTo>
                      <a:pt x="127" y="127"/>
                    </a:lnTo>
                    <a:lnTo>
                      <a:pt x="132" y="122"/>
                    </a:lnTo>
                    <a:lnTo>
                      <a:pt x="136" y="116"/>
                    </a:lnTo>
                    <a:lnTo>
                      <a:pt x="139" y="111"/>
                    </a:lnTo>
                    <a:lnTo>
                      <a:pt x="143" y="104"/>
                    </a:lnTo>
                    <a:lnTo>
                      <a:pt x="146" y="97"/>
                    </a:lnTo>
                    <a:lnTo>
                      <a:pt x="147" y="90"/>
                    </a:lnTo>
                    <a:lnTo>
                      <a:pt x="148" y="83"/>
                    </a:lnTo>
                    <a:lnTo>
                      <a:pt x="149" y="75"/>
                    </a:lnTo>
                    <a:lnTo>
                      <a:pt x="149" y="75"/>
                    </a:lnTo>
                    <a:lnTo>
                      <a:pt x="148" y="67"/>
                    </a:lnTo>
                    <a:lnTo>
                      <a:pt x="147" y="61"/>
                    </a:lnTo>
                    <a:lnTo>
                      <a:pt x="146" y="53"/>
                    </a:lnTo>
                    <a:lnTo>
                      <a:pt x="143" y="46"/>
                    </a:lnTo>
                    <a:lnTo>
                      <a:pt x="139" y="40"/>
                    </a:lnTo>
                    <a:lnTo>
                      <a:pt x="136" y="33"/>
                    </a:lnTo>
                    <a:lnTo>
                      <a:pt x="132" y="28"/>
                    </a:lnTo>
                    <a:lnTo>
                      <a:pt x="127" y="22"/>
                    </a:lnTo>
                    <a:lnTo>
                      <a:pt x="122" y="18"/>
                    </a:lnTo>
                    <a:lnTo>
                      <a:pt x="116" y="14"/>
                    </a:lnTo>
                    <a:lnTo>
                      <a:pt x="110" y="9"/>
                    </a:lnTo>
                    <a:lnTo>
                      <a:pt x="103" y="7"/>
                    </a:lnTo>
                    <a:lnTo>
                      <a:pt x="97" y="4"/>
                    </a:lnTo>
                    <a:lnTo>
                      <a:pt x="89" y="3"/>
                    </a:lnTo>
                    <a:lnTo>
                      <a:pt x="83" y="2"/>
                    </a:lnTo>
                    <a:lnTo>
                      <a:pt x="75" y="0"/>
                    </a:lnTo>
                    <a:lnTo>
                      <a:pt x="75" y="0"/>
                    </a:lnTo>
                    <a:lnTo>
                      <a:pt x="67" y="2"/>
                    </a:lnTo>
                    <a:lnTo>
                      <a:pt x="60" y="3"/>
                    </a:lnTo>
                    <a:lnTo>
                      <a:pt x="52" y="4"/>
                    </a:lnTo>
                    <a:lnTo>
                      <a:pt x="45" y="7"/>
                    </a:lnTo>
                    <a:lnTo>
                      <a:pt x="39" y="9"/>
                    </a:lnTo>
                    <a:lnTo>
                      <a:pt x="33" y="14"/>
                    </a:lnTo>
                    <a:lnTo>
                      <a:pt x="27" y="18"/>
                    </a:lnTo>
                    <a:lnTo>
                      <a:pt x="22" y="22"/>
                    </a:lnTo>
                    <a:lnTo>
                      <a:pt x="17" y="28"/>
                    </a:lnTo>
                    <a:lnTo>
                      <a:pt x="12" y="33"/>
                    </a:lnTo>
                    <a:lnTo>
                      <a:pt x="9" y="40"/>
                    </a:lnTo>
                    <a:lnTo>
                      <a:pt x="6" y="46"/>
                    </a:lnTo>
                    <a:lnTo>
                      <a:pt x="4" y="53"/>
                    </a:lnTo>
                    <a:lnTo>
                      <a:pt x="2" y="61"/>
                    </a:lnTo>
                    <a:lnTo>
                      <a:pt x="0" y="67"/>
                    </a:lnTo>
                    <a:lnTo>
                      <a:pt x="0" y="75"/>
                    </a:lnTo>
                    <a:lnTo>
                      <a:pt x="0" y="75"/>
                    </a:lnTo>
                    <a:close/>
                    <a:moveTo>
                      <a:pt x="34" y="75"/>
                    </a:moveTo>
                    <a:lnTo>
                      <a:pt x="34" y="75"/>
                    </a:lnTo>
                    <a:lnTo>
                      <a:pt x="35" y="67"/>
                    </a:lnTo>
                    <a:lnTo>
                      <a:pt x="38" y="60"/>
                    </a:lnTo>
                    <a:lnTo>
                      <a:pt x="42" y="53"/>
                    </a:lnTo>
                    <a:lnTo>
                      <a:pt x="46" y="48"/>
                    </a:lnTo>
                    <a:lnTo>
                      <a:pt x="52" y="42"/>
                    </a:lnTo>
                    <a:lnTo>
                      <a:pt x="60" y="39"/>
                    </a:lnTo>
                    <a:lnTo>
                      <a:pt x="66" y="37"/>
                    </a:lnTo>
                    <a:lnTo>
                      <a:pt x="75" y="35"/>
                    </a:lnTo>
                    <a:lnTo>
                      <a:pt x="75" y="35"/>
                    </a:lnTo>
                    <a:lnTo>
                      <a:pt x="83" y="37"/>
                    </a:lnTo>
                    <a:lnTo>
                      <a:pt x="90" y="39"/>
                    </a:lnTo>
                    <a:lnTo>
                      <a:pt x="97" y="42"/>
                    </a:lnTo>
                    <a:lnTo>
                      <a:pt x="102" y="48"/>
                    </a:lnTo>
                    <a:lnTo>
                      <a:pt x="108" y="53"/>
                    </a:lnTo>
                    <a:lnTo>
                      <a:pt x="111" y="60"/>
                    </a:lnTo>
                    <a:lnTo>
                      <a:pt x="113" y="67"/>
                    </a:lnTo>
                    <a:lnTo>
                      <a:pt x="114" y="75"/>
                    </a:lnTo>
                    <a:lnTo>
                      <a:pt x="114" y="75"/>
                    </a:lnTo>
                    <a:lnTo>
                      <a:pt x="113" y="84"/>
                    </a:lnTo>
                    <a:lnTo>
                      <a:pt x="111" y="90"/>
                    </a:lnTo>
                    <a:lnTo>
                      <a:pt x="108" y="97"/>
                    </a:lnTo>
                    <a:lnTo>
                      <a:pt x="102" y="103"/>
                    </a:lnTo>
                    <a:lnTo>
                      <a:pt x="97" y="108"/>
                    </a:lnTo>
                    <a:lnTo>
                      <a:pt x="90" y="112"/>
                    </a:lnTo>
                    <a:lnTo>
                      <a:pt x="83" y="114"/>
                    </a:lnTo>
                    <a:lnTo>
                      <a:pt x="75" y="114"/>
                    </a:lnTo>
                    <a:lnTo>
                      <a:pt x="75" y="114"/>
                    </a:lnTo>
                    <a:lnTo>
                      <a:pt x="66" y="114"/>
                    </a:lnTo>
                    <a:lnTo>
                      <a:pt x="60" y="112"/>
                    </a:lnTo>
                    <a:lnTo>
                      <a:pt x="52" y="108"/>
                    </a:lnTo>
                    <a:lnTo>
                      <a:pt x="46" y="103"/>
                    </a:lnTo>
                    <a:lnTo>
                      <a:pt x="42" y="97"/>
                    </a:lnTo>
                    <a:lnTo>
                      <a:pt x="38" y="90"/>
                    </a:lnTo>
                    <a:lnTo>
                      <a:pt x="35" y="84"/>
                    </a:lnTo>
                    <a:lnTo>
                      <a:pt x="34" y="75"/>
                    </a:lnTo>
                    <a:lnTo>
                      <a:pt x="34"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49" name="Freeform 85"/>
              <p:cNvSpPr/>
              <p:nvPr/>
            </p:nvSpPr>
            <p:spPr bwMode="auto">
              <a:xfrm>
                <a:off x="4432300" y="1993900"/>
                <a:ext cx="341313" cy="141288"/>
              </a:xfrm>
              <a:custGeom>
                <a:avLst/>
                <a:gdLst>
                  <a:gd name="T0" fmla="*/ 304 w 430"/>
                  <a:gd name="T1" fmla="*/ 86 h 178"/>
                  <a:gd name="T2" fmla="*/ 282 w 430"/>
                  <a:gd name="T3" fmla="*/ 100 h 178"/>
                  <a:gd name="T4" fmla="*/ 264 w 430"/>
                  <a:gd name="T5" fmla="*/ 115 h 178"/>
                  <a:gd name="T6" fmla="*/ 236 w 430"/>
                  <a:gd name="T7" fmla="*/ 146 h 178"/>
                  <a:gd name="T8" fmla="*/ 236 w 430"/>
                  <a:gd name="T9" fmla="*/ 21 h 178"/>
                  <a:gd name="T10" fmla="*/ 234 w 430"/>
                  <a:gd name="T11" fmla="*/ 12 h 178"/>
                  <a:gd name="T12" fmla="*/ 230 w 430"/>
                  <a:gd name="T13" fmla="*/ 6 h 178"/>
                  <a:gd name="T14" fmla="*/ 223 w 430"/>
                  <a:gd name="T15" fmla="*/ 1 h 178"/>
                  <a:gd name="T16" fmla="*/ 214 w 430"/>
                  <a:gd name="T17" fmla="*/ 0 h 178"/>
                  <a:gd name="T18" fmla="*/ 210 w 430"/>
                  <a:gd name="T19" fmla="*/ 0 h 178"/>
                  <a:gd name="T20" fmla="*/ 202 w 430"/>
                  <a:gd name="T21" fmla="*/ 3 h 178"/>
                  <a:gd name="T22" fmla="*/ 197 w 430"/>
                  <a:gd name="T23" fmla="*/ 9 h 178"/>
                  <a:gd name="T24" fmla="*/ 194 w 430"/>
                  <a:gd name="T25" fmla="*/ 16 h 178"/>
                  <a:gd name="T26" fmla="*/ 194 w 430"/>
                  <a:gd name="T27" fmla="*/ 146 h 178"/>
                  <a:gd name="T28" fmla="*/ 180 w 430"/>
                  <a:gd name="T29" fmla="*/ 130 h 178"/>
                  <a:gd name="T30" fmla="*/ 156 w 430"/>
                  <a:gd name="T31" fmla="*/ 107 h 178"/>
                  <a:gd name="T32" fmla="*/ 137 w 430"/>
                  <a:gd name="T33" fmla="*/ 92 h 178"/>
                  <a:gd name="T34" fmla="*/ 125 w 430"/>
                  <a:gd name="T35" fmla="*/ 86 h 178"/>
                  <a:gd name="T36" fmla="*/ 103 w 430"/>
                  <a:gd name="T37" fmla="*/ 76 h 178"/>
                  <a:gd name="T38" fmla="*/ 81 w 430"/>
                  <a:gd name="T39" fmla="*/ 69 h 178"/>
                  <a:gd name="T40" fmla="*/ 40 w 430"/>
                  <a:gd name="T41" fmla="*/ 62 h 178"/>
                  <a:gd name="T42" fmla="*/ 11 w 430"/>
                  <a:gd name="T43" fmla="*/ 61 h 178"/>
                  <a:gd name="T44" fmla="*/ 0 w 430"/>
                  <a:gd name="T45" fmla="*/ 62 h 178"/>
                  <a:gd name="T46" fmla="*/ 13 w 430"/>
                  <a:gd name="T47" fmla="*/ 82 h 178"/>
                  <a:gd name="T48" fmla="*/ 35 w 430"/>
                  <a:gd name="T49" fmla="*/ 111 h 178"/>
                  <a:gd name="T50" fmla="*/ 59 w 430"/>
                  <a:gd name="T51" fmla="*/ 132 h 178"/>
                  <a:gd name="T52" fmla="*/ 79 w 430"/>
                  <a:gd name="T53" fmla="*/ 147 h 178"/>
                  <a:gd name="T54" fmla="*/ 90 w 430"/>
                  <a:gd name="T55" fmla="*/ 153 h 178"/>
                  <a:gd name="T56" fmla="*/ 127 w 430"/>
                  <a:gd name="T57" fmla="*/ 168 h 178"/>
                  <a:gd name="T58" fmla="*/ 162 w 430"/>
                  <a:gd name="T59" fmla="*/ 175 h 178"/>
                  <a:gd name="T60" fmla="*/ 190 w 430"/>
                  <a:gd name="T61" fmla="*/ 177 h 178"/>
                  <a:gd name="T62" fmla="*/ 209 w 430"/>
                  <a:gd name="T63" fmla="*/ 177 h 178"/>
                  <a:gd name="T64" fmla="*/ 214 w 430"/>
                  <a:gd name="T65" fmla="*/ 178 h 178"/>
                  <a:gd name="T66" fmla="*/ 220 w 430"/>
                  <a:gd name="T67" fmla="*/ 177 h 178"/>
                  <a:gd name="T68" fmla="*/ 253 w 430"/>
                  <a:gd name="T69" fmla="*/ 177 h 178"/>
                  <a:gd name="T70" fmla="*/ 284 w 430"/>
                  <a:gd name="T71" fmla="*/ 173 h 178"/>
                  <a:gd name="T72" fmla="*/ 321 w 430"/>
                  <a:gd name="T73" fmla="*/ 162 h 178"/>
                  <a:gd name="T74" fmla="*/ 340 w 430"/>
                  <a:gd name="T75" fmla="*/ 153 h 178"/>
                  <a:gd name="T76" fmla="*/ 361 w 430"/>
                  <a:gd name="T77" fmla="*/ 140 h 178"/>
                  <a:gd name="T78" fmla="*/ 378 w 430"/>
                  <a:gd name="T79" fmla="*/ 126 h 178"/>
                  <a:gd name="T80" fmla="*/ 407 w 430"/>
                  <a:gd name="T81" fmla="*/ 95 h 178"/>
                  <a:gd name="T82" fmla="*/ 423 w 430"/>
                  <a:gd name="T83" fmla="*/ 72 h 178"/>
                  <a:gd name="T84" fmla="*/ 430 w 430"/>
                  <a:gd name="T85" fmla="*/ 62 h 178"/>
                  <a:gd name="T86" fmla="*/ 406 w 430"/>
                  <a:gd name="T87" fmla="*/ 61 h 178"/>
                  <a:gd name="T88" fmla="*/ 370 w 430"/>
                  <a:gd name="T89" fmla="*/ 65 h 178"/>
                  <a:gd name="T90" fmla="*/ 338 w 430"/>
                  <a:gd name="T91" fmla="*/ 72 h 178"/>
                  <a:gd name="T92" fmla="*/ 315 w 430"/>
                  <a:gd name="T93" fmla="*/ 81 h 178"/>
                  <a:gd name="T94" fmla="*/ 304 w 430"/>
                  <a:gd name="T95" fmla="*/ 8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0" h="178">
                    <a:moveTo>
                      <a:pt x="304" y="86"/>
                    </a:moveTo>
                    <a:lnTo>
                      <a:pt x="304" y="86"/>
                    </a:lnTo>
                    <a:lnTo>
                      <a:pt x="293" y="92"/>
                    </a:lnTo>
                    <a:lnTo>
                      <a:pt x="282" y="100"/>
                    </a:lnTo>
                    <a:lnTo>
                      <a:pt x="273" y="107"/>
                    </a:lnTo>
                    <a:lnTo>
                      <a:pt x="264" y="115"/>
                    </a:lnTo>
                    <a:lnTo>
                      <a:pt x="248" y="130"/>
                    </a:lnTo>
                    <a:lnTo>
                      <a:pt x="236" y="146"/>
                    </a:lnTo>
                    <a:lnTo>
                      <a:pt x="236" y="21"/>
                    </a:lnTo>
                    <a:lnTo>
                      <a:pt x="236" y="21"/>
                    </a:lnTo>
                    <a:lnTo>
                      <a:pt x="235" y="16"/>
                    </a:lnTo>
                    <a:lnTo>
                      <a:pt x="234" y="12"/>
                    </a:lnTo>
                    <a:lnTo>
                      <a:pt x="232" y="9"/>
                    </a:lnTo>
                    <a:lnTo>
                      <a:pt x="230" y="6"/>
                    </a:lnTo>
                    <a:lnTo>
                      <a:pt x="226" y="3"/>
                    </a:lnTo>
                    <a:lnTo>
                      <a:pt x="223" y="1"/>
                    </a:lnTo>
                    <a:lnTo>
                      <a:pt x="219" y="0"/>
                    </a:lnTo>
                    <a:lnTo>
                      <a:pt x="214" y="0"/>
                    </a:lnTo>
                    <a:lnTo>
                      <a:pt x="214" y="0"/>
                    </a:lnTo>
                    <a:lnTo>
                      <a:pt x="210" y="0"/>
                    </a:lnTo>
                    <a:lnTo>
                      <a:pt x="207" y="1"/>
                    </a:lnTo>
                    <a:lnTo>
                      <a:pt x="202" y="3"/>
                    </a:lnTo>
                    <a:lnTo>
                      <a:pt x="200" y="6"/>
                    </a:lnTo>
                    <a:lnTo>
                      <a:pt x="197" y="9"/>
                    </a:lnTo>
                    <a:lnTo>
                      <a:pt x="195" y="12"/>
                    </a:lnTo>
                    <a:lnTo>
                      <a:pt x="194" y="16"/>
                    </a:lnTo>
                    <a:lnTo>
                      <a:pt x="194" y="21"/>
                    </a:lnTo>
                    <a:lnTo>
                      <a:pt x="194" y="146"/>
                    </a:lnTo>
                    <a:lnTo>
                      <a:pt x="194" y="146"/>
                    </a:lnTo>
                    <a:lnTo>
                      <a:pt x="180" y="130"/>
                    </a:lnTo>
                    <a:lnTo>
                      <a:pt x="165" y="115"/>
                    </a:lnTo>
                    <a:lnTo>
                      <a:pt x="156" y="107"/>
                    </a:lnTo>
                    <a:lnTo>
                      <a:pt x="146" y="100"/>
                    </a:lnTo>
                    <a:lnTo>
                      <a:pt x="137" y="92"/>
                    </a:lnTo>
                    <a:lnTo>
                      <a:pt x="125" y="86"/>
                    </a:lnTo>
                    <a:lnTo>
                      <a:pt x="125" y="86"/>
                    </a:lnTo>
                    <a:lnTo>
                      <a:pt x="114" y="81"/>
                    </a:lnTo>
                    <a:lnTo>
                      <a:pt x="103" y="76"/>
                    </a:lnTo>
                    <a:lnTo>
                      <a:pt x="92" y="72"/>
                    </a:lnTo>
                    <a:lnTo>
                      <a:pt x="81" y="69"/>
                    </a:lnTo>
                    <a:lnTo>
                      <a:pt x="59" y="65"/>
                    </a:lnTo>
                    <a:lnTo>
                      <a:pt x="40" y="62"/>
                    </a:lnTo>
                    <a:lnTo>
                      <a:pt x="24" y="61"/>
                    </a:lnTo>
                    <a:lnTo>
                      <a:pt x="11" y="61"/>
                    </a:lnTo>
                    <a:lnTo>
                      <a:pt x="0" y="62"/>
                    </a:lnTo>
                    <a:lnTo>
                      <a:pt x="0" y="62"/>
                    </a:lnTo>
                    <a:lnTo>
                      <a:pt x="5" y="72"/>
                    </a:lnTo>
                    <a:lnTo>
                      <a:pt x="13" y="82"/>
                    </a:lnTo>
                    <a:lnTo>
                      <a:pt x="23" y="95"/>
                    </a:lnTo>
                    <a:lnTo>
                      <a:pt x="35" y="111"/>
                    </a:lnTo>
                    <a:lnTo>
                      <a:pt x="50" y="126"/>
                    </a:lnTo>
                    <a:lnTo>
                      <a:pt x="59" y="132"/>
                    </a:lnTo>
                    <a:lnTo>
                      <a:pt x="69" y="140"/>
                    </a:lnTo>
                    <a:lnTo>
                      <a:pt x="79" y="147"/>
                    </a:lnTo>
                    <a:lnTo>
                      <a:pt x="90" y="153"/>
                    </a:lnTo>
                    <a:lnTo>
                      <a:pt x="90" y="153"/>
                    </a:lnTo>
                    <a:lnTo>
                      <a:pt x="108" y="162"/>
                    </a:lnTo>
                    <a:lnTo>
                      <a:pt x="127" y="168"/>
                    </a:lnTo>
                    <a:lnTo>
                      <a:pt x="144" y="173"/>
                    </a:lnTo>
                    <a:lnTo>
                      <a:pt x="162" y="175"/>
                    </a:lnTo>
                    <a:lnTo>
                      <a:pt x="177" y="177"/>
                    </a:lnTo>
                    <a:lnTo>
                      <a:pt x="190" y="177"/>
                    </a:lnTo>
                    <a:lnTo>
                      <a:pt x="209" y="177"/>
                    </a:lnTo>
                    <a:lnTo>
                      <a:pt x="209" y="177"/>
                    </a:lnTo>
                    <a:lnTo>
                      <a:pt x="214" y="178"/>
                    </a:lnTo>
                    <a:lnTo>
                      <a:pt x="214" y="178"/>
                    </a:lnTo>
                    <a:lnTo>
                      <a:pt x="220" y="177"/>
                    </a:lnTo>
                    <a:lnTo>
                      <a:pt x="220" y="177"/>
                    </a:lnTo>
                    <a:lnTo>
                      <a:pt x="238" y="177"/>
                    </a:lnTo>
                    <a:lnTo>
                      <a:pt x="253" y="177"/>
                    </a:lnTo>
                    <a:lnTo>
                      <a:pt x="268" y="175"/>
                    </a:lnTo>
                    <a:lnTo>
                      <a:pt x="284" y="173"/>
                    </a:lnTo>
                    <a:lnTo>
                      <a:pt x="303" y="168"/>
                    </a:lnTo>
                    <a:lnTo>
                      <a:pt x="321" y="162"/>
                    </a:lnTo>
                    <a:lnTo>
                      <a:pt x="340" y="153"/>
                    </a:lnTo>
                    <a:lnTo>
                      <a:pt x="340" y="153"/>
                    </a:lnTo>
                    <a:lnTo>
                      <a:pt x="351" y="147"/>
                    </a:lnTo>
                    <a:lnTo>
                      <a:pt x="361" y="140"/>
                    </a:lnTo>
                    <a:lnTo>
                      <a:pt x="370" y="132"/>
                    </a:lnTo>
                    <a:lnTo>
                      <a:pt x="378" y="126"/>
                    </a:lnTo>
                    <a:lnTo>
                      <a:pt x="394" y="111"/>
                    </a:lnTo>
                    <a:lnTo>
                      <a:pt x="407" y="95"/>
                    </a:lnTo>
                    <a:lnTo>
                      <a:pt x="417" y="82"/>
                    </a:lnTo>
                    <a:lnTo>
                      <a:pt x="423" y="72"/>
                    </a:lnTo>
                    <a:lnTo>
                      <a:pt x="430" y="62"/>
                    </a:lnTo>
                    <a:lnTo>
                      <a:pt x="430" y="62"/>
                    </a:lnTo>
                    <a:lnTo>
                      <a:pt x="418" y="61"/>
                    </a:lnTo>
                    <a:lnTo>
                      <a:pt x="406" y="61"/>
                    </a:lnTo>
                    <a:lnTo>
                      <a:pt x="389" y="62"/>
                    </a:lnTo>
                    <a:lnTo>
                      <a:pt x="370" y="65"/>
                    </a:lnTo>
                    <a:lnTo>
                      <a:pt x="349" y="69"/>
                    </a:lnTo>
                    <a:lnTo>
                      <a:pt x="338" y="72"/>
                    </a:lnTo>
                    <a:lnTo>
                      <a:pt x="326" y="76"/>
                    </a:lnTo>
                    <a:lnTo>
                      <a:pt x="315" y="81"/>
                    </a:lnTo>
                    <a:lnTo>
                      <a:pt x="304" y="86"/>
                    </a:lnTo>
                    <a:lnTo>
                      <a:pt x="304"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554" name="组合 553"/>
            <p:cNvGrpSpPr/>
            <p:nvPr/>
          </p:nvGrpSpPr>
          <p:grpSpPr>
            <a:xfrm>
              <a:off x="17177" y="4806"/>
              <a:ext cx="550" cy="659"/>
              <a:chOff x="3868099" y="5741049"/>
              <a:chExt cx="366050" cy="366050"/>
            </a:xfrm>
            <a:grpFill/>
          </p:grpSpPr>
          <p:sp>
            <p:nvSpPr>
              <p:cNvPr id="555" name="AutoShape 123"/>
              <p:cNvSpPr/>
              <p:nvPr/>
            </p:nvSpPr>
            <p:spPr bwMode="auto">
              <a:xfrm>
                <a:off x="3868099" y="5741049"/>
                <a:ext cx="366050"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56" name="AutoShape 124"/>
              <p:cNvSpPr/>
              <p:nvPr/>
            </p:nvSpPr>
            <p:spPr bwMode="auto">
              <a:xfrm>
                <a:off x="3971344" y="5843668"/>
                <a:ext cx="160186" cy="160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57" name="AutoShape 125"/>
              <p:cNvSpPr/>
              <p:nvPr/>
            </p:nvSpPr>
            <p:spPr bwMode="auto">
              <a:xfrm>
                <a:off x="4005134" y="5878083"/>
                <a:ext cx="91982" cy="91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558" name="组合 557"/>
            <p:cNvGrpSpPr/>
            <p:nvPr/>
          </p:nvGrpSpPr>
          <p:grpSpPr>
            <a:xfrm>
              <a:off x="15934" y="4806"/>
              <a:ext cx="550" cy="659"/>
              <a:chOff x="3135998" y="5741049"/>
              <a:chExt cx="366050" cy="366050"/>
            </a:xfrm>
            <a:grpFill/>
          </p:grpSpPr>
          <p:sp>
            <p:nvSpPr>
              <p:cNvPr id="559" name="AutoShape 126"/>
              <p:cNvSpPr/>
              <p:nvPr/>
            </p:nvSpPr>
            <p:spPr bwMode="auto">
              <a:xfrm>
                <a:off x="3135998" y="5741049"/>
                <a:ext cx="366050"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60" name="AutoShape 127"/>
              <p:cNvSpPr/>
              <p:nvPr/>
            </p:nvSpPr>
            <p:spPr bwMode="auto">
              <a:xfrm>
                <a:off x="3284295" y="5797991"/>
                <a:ext cx="86350" cy="85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561" name="组合 560"/>
            <p:cNvGrpSpPr/>
            <p:nvPr/>
          </p:nvGrpSpPr>
          <p:grpSpPr>
            <a:xfrm>
              <a:off x="14735" y="4806"/>
              <a:ext cx="551" cy="659"/>
              <a:chOff x="2403271" y="5741049"/>
              <a:chExt cx="366676" cy="366050"/>
            </a:xfrm>
            <a:grpFill/>
          </p:grpSpPr>
          <p:sp>
            <p:nvSpPr>
              <p:cNvPr id="562" name="AutoShape 128"/>
              <p:cNvSpPr/>
              <p:nvPr/>
            </p:nvSpPr>
            <p:spPr bwMode="auto">
              <a:xfrm>
                <a:off x="2403271" y="5741049"/>
                <a:ext cx="366676"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63" name="AutoShape 129"/>
              <p:cNvSpPr/>
              <p:nvPr/>
            </p:nvSpPr>
            <p:spPr bwMode="auto">
              <a:xfrm>
                <a:off x="2632287" y="5786727"/>
                <a:ext cx="91356" cy="91356"/>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564" name="AutoShape 130"/>
            <p:cNvSpPr/>
            <p:nvPr/>
          </p:nvSpPr>
          <p:spPr bwMode="auto">
            <a:xfrm>
              <a:off x="13537" y="4806"/>
              <a:ext cx="550" cy="659"/>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565" name="组合 564"/>
            <p:cNvGrpSpPr/>
            <p:nvPr/>
          </p:nvGrpSpPr>
          <p:grpSpPr>
            <a:xfrm>
              <a:off x="12376" y="4806"/>
              <a:ext cx="482" cy="659"/>
              <a:chOff x="961596" y="5741049"/>
              <a:chExt cx="320373" cy="366050"/>
            </a:xfrm>
            <a:grpFill/>
          </p:grpSpPr>
          <p:sp>
            <p:nvSpPr>
              <p:cNvPr id="566" name="AutoShape 131"/>
              <p:cNvSpPr/>
              <p:nvPr/>
            </p:nvSpPr>
            <p:spPr bwMode="auto">
              <a:xfrm>
                <a:off x="961596" y="5741049"/>
                <a:ext cx="320373"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67" name="AutoShape 132"/>
              <p:cNvSpPr/>
              <p:nvPr/>
            </p:nvSpPr>
            <p:spPr bwMode="auto">
              <a:xfrm>
                <a:off x="1030424" y="5889347"/>
                <a:ext cx="45678" cy="172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68" name="AutoShape 133"/>
              <p:cNvSpPr/>
              <p:nvPr/>
            </p:nvSpPr>
            <p:spPr bwMode="auto">
              <a:xfrm>
                <a:off x="1099254" y="5889347"/>
                <a:ext cx="45678" cy="172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69" name="AutoShape 134"/>
              <p:cNvSpPr/>
              <p:nvPr/>
            </p:nvSpPr>
            <p:spPr bwMode="auto">
              <a:xfrm>
                <a:off x="1167459" y="5889347"/>
                <a:ext cx="45678" cy="172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570" name="AutoShape 59"/>
            <p:cNvSpPr/>
            <p:nvPr/>
          </p:nvSpPr>
          <p:spPr bwMode="auto">
            <a:xfrm>
              <a:off x="1473" y="6026"/>
              <a:ext cx="551" cy="65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71" name="Freeform 11"/>
            <p:cNvSpPr>
              <a:spLocks noEditPoints="1"/>
            </p:cNvSpPr>
            <p:nvPr/>
          </p:nvSpPr>
          <p:spPr bwMode="auto">
            <a:xfrm>
              <a:off x="12348" y="6032"/>
              <a:ext cx="535" cy="646"/>
            </a:xfrm>
            <a:custGeom>
              <a:avLst/>
              <a:gdLst>
                <a:gd name="T0" fmla="*/ 381 w 402"/>
                <a:gd name="T1" fmla="*/ 10 h 404"/>
                <a:gd name="T2" fmla="*/ 365 w 402"/>
                <a:gd name="T3" fmla="*/ 3 h 404"/>
                <a:gd name="T4" fmla="*/ 358 w 402"/>
                <a:gd name="T5" fmla="*/ 18 h 404"/>
                <a:gd name="T6" fmla="*/ 312 w 402"/>
                <a:gd name="T7" fmla="*/ 133 h 404"/>
                <a:gd name="T8" fmla="*/ 301 w 402"/>
                <a:gd name="T9" fmla="*/ 116 h 404"/>
                <a:gd name="T10" fmla="*/ 282 w 402"/>
                <a:gd name="T11" fmla="*/ 106 h 404"/>
                <a:gd name="T12" fmla="*/ 219 w 402"/>
                <a:gd name="T13" fmla="*/ 107 h 404"/>
                <a:gd name="T14" fmla="*/ 197 w 402"/>
                <a:gd name="T15" fmla="*/ 113 h 404"/>
                <a:gd name="T16" fmla="*/ 11 w 402"/>
                <a:gd name="T17" fmla="*/ 245 h 404"/>
                <a:gd name="T18" fmla="*/ 6 w 402"/>
                <a:gd name="T19" fmla="*/ 273 h 404"/>
                <a:gd name="T20" fmla="*/ 91 w 402"/>
                <a:gd name="T21" fmla="*/ 395 h 404"/>
                <a:gd name="T22" fmla="*/ 116 w 402"/>
                <a:gd name="T23" fmla="*/ 397 h 404"/>
                <a:gd name="T24" fmla="*/ 302 w 402"/>
                <a:gd name="T25" fmla="*/ 265 h 404"/>
                <a:gd name="T26" fmla="*/ 316 w 402"/>
                <a:gd name="T27" fmla="*/ 247 h 404"/>
                <a:gd name="T28" fmla="*/ 336 w 402"/>
                <a:gd name="T29" fmla="*/ 184 h 404"/>
                <a:gd name="T30" fmla="*/ 333 w 402"/>
                <a:gd name="T31" fmla="*/ 163 h 404"/>
                <a:gd name="T32" fmla="*/ 326 w 402"/>
                <a:gd name="T33" fmla="*/ 153 h 404"/>
                <a:gd name="T34" fmla="*/ 381 w 402"/>
                <a:gd name="T35" fmla="*/ 10 h 404"/>
                <a:gd name="T36" fmla="*/ 294 w 402"/>
                <a:gd name="T37" fmla="*/ 197 h 404"/>
                <a:gd name="T38" fmla="*/ 250 w 402"/>
                <a:gd name="T39" fmla="*/ 189 h 404"/>
                <a:gd name="T40" fmla="*/ 258 w 402"/>
                <a:gd name="T41" fmla="*/ 144 h 404"/>
                <a:gd name="T42" fmla="*/ 295 w 402"/>
                <a:gd name="T43" fmla="*/ 145 h 404"/>
                <a:gd name="T44" fmla="*/ 285 w 402"/>
                <a:gd name="T45" fmla="*/ 150 h 404"/>
                <a:gd name="T46" fmla="*/ 279 w 402"/>
                <a:gd name="T47" fmla="*/ 166 h 404"/>
                <a:gd name="T48" fmla="*/ 290 w 402"/>
                <a:gd name="T49" fmla="*/ 173 h 404"/>
                <a:gd name="T50" fmla="*/ 295 w 402"/>
                <a:gd name="T51" fmla="*/ 172 h 404"/>
                <a:gd name="T52" fmla="*/ 307 w 402"/>
                <a:gd name="T53" fmla="*/ 165 h 404"/>
                <a:gd name="T54" fmla="*/ 294 w 402"/>
                <a:gd name="T55" fmla="*/ 197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2" h="404">
                  <a:moveTo>
                    <a:pt x="381" y="10"/>
                  </a:moveTo>
                  <a:cubicBezTo>
                    <a:pt x="378" y="4"/>
                    <a:pt x="372" y="0"/>
                    <a:pt x="365" y="3"/>
                  </a:cubicBezTo>
                  <a:cubicBezTo>
                    <a:pt x="359" y="5"/>
                    <a:pt x="356" y="12"/>
                    <a:pt x="358" y="18"/>
                  </a:cubicBezTo>
                  <a:cubicBezTo>
                    <a:pt x="376" y="71"/>
                    <a:pt x="340" y="111"/>
                    <a:pt x="312" y="133"/>
                  </a:cubicBezTo>
                  <a:cubicBezTo>
                    <a:pt x="301" y="116"/>
                    <a:pt x="301" y="116"/>
                    <a:pt x="301" y="116"/>
                  </a:cubicBezTo>
                  <a:cubicBezTo>
                    <a:pt x="297" y="111"/>
                    <a:pt x="289" y="106"/>
                    <a:pt x="282" y="106"/>
                  </a:cubicBezTo>
                  <a:cubicBezTo>
                    <a:pt x="219" y="107"/>
                    <a:pt x="219" y="107"/>
                    <a:pt x="219" y="107"/>
                  </a:cubicBezTo>
                  <a:cubicBezTo>
                    <a:pt x="212" y="106"/>
                    <a:pt x="203" y="109"/>
                    <a:pt x="197" y="113"/>
                  </a:cubicBezTo>
                  <a:cubicBezTo>
                    <a:pt x="11" y="245"/>
                    <a:pt x="11" y="245"/>
                    <a:pt x="11" y="245"/>
                  </a:cubicBezTo>
                  <a:cubicBezTo>
                    <a:pt x="2" y="251"/>
                    <a:pt x="0" y="264"/>
                    <a:pt x="6" y="273"/>
                  </a:cubicBezTo>
                  <a:cubicBezTo>
                    <a:pt x="91" y="395"/>
                    <a:pt x="91" y="395"/>
                    <a:pt x="91" y="395"/>
                  </a:cubicBezTo>
                  <a:cubicBezTo>
                    <a:pt x="97" y="404"/>
                    <a:pt x="107" y="403"/>
                    <a:pt x="116" y="397"/>
                  </a:cubicBezTo>
                  <a:cubicBezTo>
                    <a:pt x="302" y="265"/>
                    <a:pt x="302" y="265"/>
                    <a:pt x="302" y="265"/>
                  </a:cubicBezTo>
                  <a:cubicBezTo>
                    <a:pt x="308" y="261"/>
                    <a:pt x="314" y="253"/>
                    <a:pt x="316" y="247"/>
                  </a:cubicBezTo>
                  <a:cubicBezTo>
                    <a:pt x="336" y="184"/>
                    <a:pt x="336" y="184"/>
                    <a:pt x="336" y="184"/>
                  </a:cubicBezTo>
                  <a:cubicBezTo>
                    <a:pt x="338" y="178"/>
                    <a:pt x="337" y="168"/>
                    <a:pt x="333" y="163"/>
                  </a:cubicBezTo>
                  <a:cubicBezTo>
                    <a:pt x="326" y="153"/>
                    <a:pt x="326" y="153"/>
                    <a:pt x="326" y="153"/>
                  </a:cubicBezTo>
                  <a:cubicBezTo>
                    <a:pt x="363" y="124"/>
                    <a:pt x="402" y="73"/>
                    <a:pt x="381" y="10"/>
                  </a:cubicBezTo>
                  <a:close/>
                  <a:moveTo>
                    <a:pt x="294" y="197"/>
                  </a:moveTo>
                  <a:cubicBezTo>
                    <a:pt x="280" y="207"/>
                    <a:pt x="260" y="204"/>
                    <a:pt x="250" y="189"/>
                  </a:cubicBezTo>
                  <a:cubicBezTo>
                    <a:pt x="240" y="175"/>
                    <a:pt x="243" y="155"/>
                    <a:pt x="258" y="144"/>
                  </a:cubicBezTo>
                  <a:cubicBezTo>
                    <a:pt x="269" y="136"/>
                    <a:pt x="284" y="137"/>
                    <a:pt x="295" y="145"/>
                  </a:cubicBezTo>
                  <a:cubicBezTo>
                    <a:pt x="289" y="148"/>
                    <a:pt x="285" y="150"/>
                    <a:pt x="285" y="150"/>
                  </a:cubicBezTo>
                  <a:cubicBezTo>
                    <a:pt x="279" y="153"/>
                    <a:pt x="276" y="160"/>
                    <a:pt x="279" y="166"/>
                  </a:cubicBezTo>
                  <a:cubicBezTo>
                    <a:pt x="281" y="171"/>
                    <a:pt x="285" y="173"/>
                    <a:pt x="290" y="173"/>
                  </a:cubicBezTo>
                  <a:cubicBezTo>
                    <a:pt x="292" y="173"/>
                    <a:pt x="293" y="173"/>
                    <a:pt x="295" y="172"/>
                  </a:cubicBezTo>
                  <a:cubicBezTo>
                    <a:pt x="299" y="170"/>
                    <a:pt x="303" y="168"/>
                    <a:pt x="307" y="165"/>
                  </a:cubicBezTo>
                  <a:cubicBezTo>
                    <a:pt x="309" y="177"/>
                    <a:pt x="304" y="190"/>
                    <a:pt x="294" y="197"/>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grpSp>
          <p:nvGrpSpPr>
            <p:cNvPr id="572" name="Group 167"/>
            <p:cNvGrpSpPr/>
            <p:nvPr/>
          </p:nvGrpSpPr>
          <p:grpSpPr>
            <a:xfrm>
              <a:off x="11137" y="6111"/>
              <a:ext cx="526" cy="488"/>
              <a:chOff x="3727889" y="-113301"/>
              <a:chExt cx="548381" cy="424189"/>
            </a:xfrm>
            <a:grpFill/>
          </p:grpSpPr>
          <p:sp>
            <p:nvSpPr>
              <p:cNvPr id="573" name="Oval 43"/>
              <p:cNvSpPr>
                <a:spLocks noChangeArrowheads="1"/>
              </p:cNvSpPr>
              <p:nvPr/>
            </p:nvSpPr>
            <p:spPr bwMode="auto">
              <a:xfrm>
                <a:off x="3954500" y="47987"/>
                <a:ext cx="96773" cy="9758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74" name="Freeform 44"/>
              <p:cNvSpPr/>
              <p:nvPr/>
            </p:nvSpPr>
            <p:spPr bwMode="auto">
              <a:xfrm>
                <a:off x="4042402" y="-20560"/>
                <a:ext cx="98386" cy="238707"/>
              </a:xfrm>
              <a:custGeom>
                <a:avLst/>
                <a:gdLst>
                  <a:gd name="T0" fmla="*/ 34 w 52"/>
                  <a:gd name="T1" fmla="*/ 61 h 125"/>
                  <a:gd name="T2" fmla="*/ 0 w 52"/>
                  <a:gd name="T3" fmla="*/ 112 h 125"/>
                  <a:gd name="T4" fmla="*/ 15 w 52"/>
                  <a:gd name="T5" fmla="*/ 125 h 125"/>
                  <a:gd name="T6" fmla="*/ 52 w 52"/>
                  <a:gd name="T7" fmla="*/ 61 h 125"/>
                  <a:gd name="T8" fmla="*/ 18 w 52"/>
                  <a:gd name="T9" fmla="*/ 0 h 125"/>
                  <a:gd name="T10" fmla="*/ 4 w 52"/>
                  <a:gd name="T11" fmla="*/ 12 h 125"/>
                  <a:gd name="T12" fmla="*/ 34 w 52"/>
                  <a:gd name="T13" fmla="*/ 61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34" y="61"/>
                    </a:moveTo>
                    <a:cubicBezTo>
                      <a:pt x="34" y="84"/>
                      <a:pt x="20" y="104"/>
                      <a:pt x="0" y="112"/>
                    </a:cubicBezTo>
                    <a:cubicBezTo>
                      <a:pt x="15" y="125"/>
                      <a:pt x="15" y="125"/>
                      <a:pt x="15" y="125"/>
                    </a:cubicBezTo>
                    <a:cubicBezTo>
                      <a:pt x="37" y="113"/>
                      <a:pt x="52" y="89"/>
                      <a:pt x="52" y="61"/>
                    </a:cubicBezTo>
                    <a:cubicBezTo>
                      <a:pt x="52" y="35"/>
                      <a:pt x="39" y="13"/>
                      <a:pt x="18" y="0"/>
                    </a:cubicBezTo>
                    <a:cubicBezTo>
                      <a:pt x="4" y="12"/>
                      <a:pt x="4" y="12"/>
                      <a:pt x="4" y="12"/>
                    </a:cubicBezTo>
                    <a:cubicBezTo>
                      <a:pt x="22" y="21"/>
                      <a:pt x="34" y="40"/>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75" name="Freeform 45"/>
              <p:cNvSpPr/>
              <p:nvPr/>
            </p:nvSpPr>
            <p:spPr bwMode="auto">
              <a:xfrm>
                <a:off x="4093208" y="-62495"/>
                <a:ext cx="114515" cy="322577"/>
              </a:xfrm>
              <a:custGeom>
                <a:avLst/>
                <a:gdLst>
                  <a:gd name="T0" fmla="*/ 40 w 60"/>
                  <a:gd name="T1" fmla="*/ 83 h 169"/>
                  <a:gd name="T2" fmla="*/ 0 w 60"/>
                  <a:gd name="T3" fmla="*/ 155 h 169"/>
                  <a:gd name="T4" fmla="*/ 15 w 60"/>
                  <a:gd name="T5" fmla="*/ 169 h 169"/>
                  <a:gd name="T6" fmla="*/ 60 w 60"/>
                  <a:gd name="T7" fmla="*/ 83 h 169"/>
                  <a:gd name="T8" fmla="*/ 19 w 60"/>
                  <a:gd name="T9" fmla="*/ 0 h 169"/>
                  <a:gd name="T10" fmla="*/ 3 w 60"/>
                  <a:gd name="T11" fmla="*/ 14 h 169"/>
                  <a:gd name="T12" fmla="*/ 40 w 60"/>
                  <a:gd name="T13" fmla="*/ 83 h 169"/>
                </a:gdLst>
                <a:ahLst/>
                <a:cxnLst>
                  <a:cxn ang="0">
                    <a:pos x="T0" y="T1"/>
                  </a:cxn>
                  <a:cxn ang="0">
                    <a:pos x="T2" y="T3"/>
                  </a:cxn>
                  <a:cxn ang="0">
                    <a:pos x="T4" y="T5"/>
                  </a:cxn>
                  <a:cxn ang="0">
                    <a:pos x="T6" y="T7"/>
                  </a:cxn>
                  <a:cxn ang="0">
                    <a:pos x="T8" y="T9"/>
                  </a:cxn>
                  <a:cxn ang="0">
                    <a:pos x="T10" y="T11"/>
                  </a:cxn>
                  <a:cxn ang="0">
                    <a:pos x="T12" y="T13"/>
                  </a:cxn>
                </a:cxnLst>
                <a:rect l="0" t="0" r="r" b="b"/>
                <a:pathLst>
                  <a:path w="60" h="169">
                    <a:moveTo>
                      <a:pt x="40" y="83"/>
                    </a:moveTo>
                    <a:cubicBezTo>
                      <a:pt x="40" y="114"/>
                      <a:pt x="24" y="140"/>
                      <a:pt x="0" y="155"/>
                    </a:cubicBezTo>
                    <a:cubicBezTo>
                      <a:pt x="15" y="169"/>
                      <a:pt x="15" y="169"/>
                      <a:pt x="15" y="169"/>
                    </a:cubicBezTo>
                    <a:cubicBezTo>
                      <a:pt x="42" y="150"/>
                      <a:pt x="60" y="119"/>
                      <a:pt x="60" y="83"/>
                    </a:cubicBezTo>
                    <a:cubicBezTo>
                      <a:pt x="60" y="49"/>
                      <a:pt x="44" y="19"/>
                      <a:pt x="19" y="0"/>
                    </a:cubicBezTo>
                    <a:cubicBezTo>
                      <a:pt x="3" y="14"/>
                      <a:pt x="3" y="14"/>
                      <a:pt x="3" y="14"/>
                    </a:cubicBezTo>
                    <a:cubicBezTo>
                      <a:pt x="25" y="29"/>
                      <a:pt x="40" y="54"/>
                      <a:pt x="40"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76" name="Freeform 46"/>
              <p:cNvSpPr/>
              <p:nvPr/>
            </p:nvSpPr>
            <p:spPr bwMode="auto">
              <a:xfrm>
                <a:off x="4143207" y="-113301"/>
                <a:ext cx="133063" cy="424189"/>
              </a:xfrm>
              <a:custGeom>
                <a:avLst/>
                <a:gdLst>
                  <a:gd name="T0" fmla="*/ 49 w 70"/>
                  <a:gd name="T1" fmla="*/ 110 h 223"/>
                  <a:gd name="T2" fmla="*/ 0 w 70"/>
                  <a:gd name="T3" fmla="*/ 209 h 223"/>
                  <a:gd name="T4" fmla="*/ 16 w 70"/>
                  <a:gd name="T5" fmla="*/ 223 h 223"/>
                  <a:gd name="T6" fmla="*/ 70 w 70"/>
                  <a:gd name="T7" fmla="*/ 110 h 223"/>
                  <a:gd name="T8" fmla="*/ 19 w 70"/>
                  <a:gd name="T9" fmla="*/ 0 h 223"/>
                  <a:gd name="T10" fmla="*/ 3 w 70"/>
                  <a:gd name="T11" fmla="*/ 14 h 223"/>
                  <a:gd name="T12" fmla="*/ 49 w 70"/>
                  <a:gd name="T13" fmla="*/ 110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49" y="110"/>
                    </a:moveTo>
                    <a:cubicBezTo>
                      <a:pt x="49" y="151"/>
                      <a:pt x="30" y="186"/>
                      <a:pt x="0" y="209"/>
                    </a:cubicBezTo>
                    <a:cubicBezTo>
                      <a:pt x="16" y="223"/>
                      <a:pt x="16" y="223"/>
                      <a:pt x="16" y="223"/>
                    </a:cubicBezTo>
                    <a:cubicBezTo>
                      <a:pt x="49" y="197"/>
                      <a:pt x="70" y="156"/>
                      <a:pt x="70" y="110"/>
                    </a:cubicBezTo>
                    <a:cubicBezTo>
                      <a:pt x="70" y="66"/>
                      <a:pt x="50" y="26"/>
                      <a:pt x="19" y="0"/>
                    </a:cubicBezTo>
                    <a:cubicBezTo>
                      <a:pt x="3" y="14"/>
                      <a:pt x="3" y="14"/>
                      <a:pt x="3" y="14"/>
                    </a:cubicBezTo>
                    <a:cubicBezTo>
                      <a:pt x="31" y="37"/>
                      <a:pt x="49" y="71"/>
                      <a:pt x="49"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77" name="Oval 47"/>
              <p:cNvSpPr>
                <a:spLocks noChangeArrowheads="1"/>
              </p:cNvSpPr>
              <p:nvPr/>
            </p:nvSpPr>
            <p:spPr bwMode="auto">
              <a:xfrm>
                <a:off x="3952887" y="52019"/>
                <a:ext cx="96773" cy="9758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78" name="Freeform 48"/>
              <p:cNvSpPr/>
              <p:nvPr/>
            </p:nvSpPr>
            <p:spPr bwMode="auto">
              <a:xfrm>
                <a:off x="3863371" y="-20560"/>
                <a:ext cx="98386" cy="238707"/>
              </a:xfrm>
              <a:custGeom>
                <a:avLst/>
                <a:gdLst>
                  <a:gd name="T0" fmla="*/ 18 w 52"/>
                  <a:gd name="T1" fmla="*/ 64 h 125"/>
                  <a:gd name="T2" fmla="*/ 52 w 52"/>
                  <a:gd name="T3" fmla="*/ 13 h 125"/>
                  <a:gd name="T4" fmla="*/ 38 w 52"/>
                  <a:gd name="T5" fmla="*/ 0 h 125"/>
                  <a:gd name="T6" fmla="*/ 0 w 52"/>
                  <a:gd name="T7" fmla="*/ 64 h 125"/>
                  <a:gd name="T8" fmla="*/ 34 w 52"/>
                  <a:gd name="T9" fmla="*/ 125 h 125"/>
                  <a:gd name="T10" fmla="*/ 48 w 52"/>
                  <a:gd name="T11" fmla="*/ 113 h 125"/>
                  <a:gd name="T12" fmla="*/ 18 w 52"/>
                  <a:gd name="T13" fmla="*/ 64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18" y="64"/>
                    </a:moveTo>
                    <a:cubicBezTo>
                      <a:pt x="18" y="41"/>
                      <a:pt x="32" y="21"/>
                      <a:pt x="52" y="13"/>
                    </a:cubicBezTo>
                    <a:cubicBezTo>
                      <a:pt x="38" y="0"/>
                      <a:pt x="38" y="0"/>
                      <a:pt x="38" y="0"/>
                    </a:cubicBezTo>
                    <a:cubicBezTo>
                      <a:pt x="15" y="12"/>
                      <a:pt x="0" y="36"/>
                      <a:pt x="0" y="64"/>
                    </a:cubicBezTo>
                    <a:cubicBezTo>
                      <a:pt x="0" y="90"/>
                      <a:pt x="14" y="113"/>
                      <a:pt x="34" y="125"/>
                    </a:cubicBezTo>
                    <a:cubicBezTo>
                      <a:pt x="48" y="113"/>
                      <a:pt x="48" y="113"/>
                      <a:pt x="48" y="113"/>
                    </a:cubicBezTo>
                    <a:cubicBezTo>
                      <a:pt x="30" y="104"/>
                      <a:pt x="18" y="85"/>
                      <a:pt x="18"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79" name="Freeform 49"/>
              <p:cNvSpPr/>
              <p:nvPr/>
            </p:nvSpPr>
            <p:spPr bwMode="auto">
              <a:xfrm>
                <a:off x="3796437" y="-62495"/>
                <a:ext cx="116128" cy="322577"/>
              </a:xfrm>
              <a:custGeom>
                <a:avLst/>
                <a:gdLst>
                  <a:gd name="T0" fmla="*/ 20 w 61"/>
                  <a:gd name="T1" fmla="*/ 86 h 169"/>
                  <a:gd name="T2" fmla="*/ 61 w 61"/>
                  <a:gd name="T3" fmla="*/ 14 h 169"/>
                  <a:gd name="T4" fmla="*/ 45 w 61"/>
                  <a:gd name="T5" fmla="*/ 0 h 169"/>
                  <a:gd name="T6" fmla="*/ 0 w 61"/>
                  <a:gd name="T7" fmla="*/ 86 h 169"/>
                  <a:gd name="T8" fmla="*/ 42 w 61"/>
                  <a:gd name="T9" fmla="*/ 169 h 169"/>
                  <a:gd name="T10" fmla="*/ 57 w 61"/>
                  <a:gd name="T11" fmla="*/ 155 h 169"/>
                  <a:gd name="T12" fmla="*/ 20 w 61"/>
                  <a:gd name="T13" fmla="*/ 86 h 169"/>
                </a:gdLst>
                <a:ahLst/>
                <a:cxnLst>
                  <a:cxn ang="0">
                    <a:pos x="T0" y="T1"/>
                  </a:cxn>
                  <a:cxn ang="0">
                    <a:pos x="T2" y="T3"/>
                  </a:cxn>
                  <a:cxn ang="0">
                    <a:pos x="T4" y="T5"/>
                  </a:cxn>
                  <a:cxn ang="0">
                    <a:pos x="T6" y="T7"/>
                  </a:cxn>
                  <a:cxn ang="0">
                    <a:pos x="T8" y="T9"/>
                  </a:cxn>
                  <a:cxn ang="0">
                    <a:pos x="T10" y="T11"/>
                  </a:cxn>
                  <a:cxn ang="0">
                    <a:pos x="T12" y="T13"/>
                  </a:cxn>
                </a:cxnLst>
                <a:rect l="0" t="0" r="r" b="b"/>
                <a:pathLst>
                  <a:path w="61" h="169">
                    <a:moveTo>
                      <a:pt x="20" y="86"/>
                    </a:moveTo>
                    <a:cubicBezTo>
                      <a:pt x="20" y="55"/>
                      <a:pt x="36" y="29"/>
                      <a:pt x="61" y="14"/>
                    </a:cubicBezTo>
                    <a:cubicBezTo>
                      <a:pt x="45" y="0"/>
                      <a:pt x="45" y="0"/>
                      <a:pt x="45" y="0"/>
                    </a:cubicBezTo>
                    <a:cubicBezTo>
                      <a:pt x="18" y="19"/>
                      <a:pt x="0" y="50"/>
                      <a:pt x="0" y="86"/>
                    </a:cubicBezTo>
                    <a:cubicBezTo>
                      <a:pt x="0" y="120"/>
                      <a:pt x="16" y="150"/>
                      <a:pt x="42" y="169"/>
                    </a:cubicBezTo>
                    <a:cubicBezTo>
                      <a:pt x="57" y="155"/>
                      <a:pt x="57" y="155"/>
                      <a:pt x="57" y="155"/>
                    </a:cubicBezTo>
                    <a:cubicBezTo>
                      <a:pt x="35" y="140"/>
                      <a:pt x="20" y="115"/>
                      <a:pt x="20"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80" name="Freeform 50"/>
              <p:cNvSpPr/>
              <p:nvPr/>
            </p:nvSpPr>
            <p:spPr bwMode="auto">
              <a:xfrm>
                <a:off x="3727889" y="-113301"/>
                <a:ext cx="133063" cy="424189"/>
              </a:xfrm>
              <a:custGeom>
                <a:avLst/>
                <a:gdLst>
                  <a:gd name="T0" fmla="*/ 21 w 70"/>
                  <a:gd name="T1" fmla="*/ 113 h 223"/>
                  <a:gd name="T2" fmla="*/ 70 w 70"/>
                  <a:gd name="T3" fmla="*/ 14 h 223"/>
                  <a:gd name="T4" fmla="*/ 54 w 70"/>
                  <a:gd name="T5" fmla="*/ 0 h 223"/>
                  <a:gd name="T6" fmla="*/ 0 w 70"/>
                  <a:gd name="T7" fmla="*/ 113 h 223"/>
                  <a:gd name="T8" fmla="*/ 51 w 70"/>
                  <a:gd name="T9" fmla="*/ 223 h 223"/>
                  <a:gd name="T10" fmla="*/ 67 w 70"/>
                  <a:gd name="T11" fmla="*/ 209 h 223"/>
                  <a:gd name="T12" fmla="*/ 21 w 70"/>
                  <a:gd name="T13" fmla="*/ 113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21" y="113"/>
                    </a:moveTo>
                    <a:cubicBezTo>
                      <a:pt x="21" y="73"/>
                      <a:pt x="40" y="37"/>
                      <a:pt x="70" y="14"/>
                    </a:cubicBezTo>
                    <a:cubicBezTo>
                      <a:pt x="54" y="0"/>
                      <a:pt x="54" y="0"/>
                      <a:pt x="54" y="0"/>
                    </a:cubicBezTo>
                    <a:cubicBezTo>
                      <a:pt x="21" y="26"/>
                      <a:pt x="0" y="67"/>
                      <a:pt x="0" y="113"/>
                    </a:cubicBezTo>
                    <a:cubicBezTo>
                      <a:pt x="0" y="157"/>
                      <a:pt x="20" y="197"/>
                      <a:pt x="51" y="223"/>
                    </a:cubicBezTo>
                    <a:cubicBezTo>
                      <a:pt x="67" y="209"/>
                      <a:pt x="67" y="209"/>
                      <a:pt x="67" y="209"/>
                    </a:cubicBezTo>
                    <a:cubicBezTo>
                      <a:pt x="39" y="186"/>
                      <a:pt x="21" y="152"/>
                      <a:pt x="2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grpSp>
        <p:grpSp>
          <p:nvGrpSpPr>
            <p:cNvPr id="581" name="Group 2"/>
            <p:cNvGrpSpPr/>
            <p:nvPr/>
          </p:nvGrpSpPr>
          <p:grpSpPr>
            <a:xfrm>
              <a:off x="13506" y="6050"/>
              <a:ext cx="615" cy="611"/>
              <a:chOff x="3965790" y="1735873"/>
              <a:chExt cx="537091" cy="445963"/>
            </a:xfrm>
            <a:grpFill/>
          </p:grpSpPr>
          <p:sp>
            <p:nvSpPr>
              <p:cNvPr id="582" name="Freeform 69"/>
              <p:cNvSpPr/>
              <p:nvPr/>
            </p:nvSpPr>
            <p:spPr bwMode="auto">
              <a:xfrm>
                <a:off x="3965790" y="1905226"/>
                <a:ext cx="366125" cy="276610"/>
              </a:xfrm>
              <a:custGeom>
                <a:avLst/>
                <a:gdLst>
                  <a:gd name="T0" fmla="*/ 76 w 454"/>
                  <a:gd name="T1" fmla="*/ 0 h 343"/>
                  <a:gd name="T2" fmla="*/ 0 w 454"/>
                  <a:gd name="T3" fmla="*/ 343 h 343"/>
                  <a:gd name="T4" fmla="*/ 454 w 454"/>
                  <a:gd name="T5" fmla="*/ 343 h 343"/>
                  <a:gd name="T6" fmla="*/ 373 w 454"/>
                  <a:gd name="T7" fmla="*/ 0 h 343"/>
                  <a:gd name="T8" fmla="*/ 76 w 454"/>
                  <a:gd name="T9" fmla="*/ 0 h 343"/>
                </a:gdLst>
                <a:ahLst/>
                <a:cxnLst>
                  <a:cxn ang="0">
                    <a:pos x="T0" y="T1"/>
                  </a:cxn>
                  <a:cxn ang="0">
                    <a:pos x="T2" y="T3"/>
                  </a:cxn>
                  <a:cxn ang="0">
                    <a:pos x="T4" y="T5"/>
                  </a:cxn>
                  <a:cxn ang="0">
                    <a:pos x="T6" y="T7"/>
                  </a:cxn>
                  <a:cxn ang="0">
                    <a:pos x="T8" y="T9"/>
                  </a:cxn>
                </a:cxnLst>
                <a:rect l="0" t="0" r="r" b="b"/>
                <a:pathLst>
                  <a:path w="454" h="343">
                    <a:moveTo>
                      <a:pt x="76" y="0"/>
                    </a:moveTo>
                    <a:lnTo>
                      <a:pt x="0" y="343"/>
                    </a:lnTo>
                    <a:lnTo>
                      <a:pt x="454" y="343"/>
                    </a:lnTo>
                    <a:lnTo>
                      <a:pt x="373" y="0"/>
                    </a:ln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83" name="Freeform 70"/>
              <p:cNvSpPr/>
              <p:nvPr/>
            </p:nvSpPr>
            <p:spPr bwMode="auto">
              <a:xfrm>
                <a:off x="4223045" y="1869743"/>
                <a:ext cx="279836" cy="247578"/>
              </a:xfrm>
              <a:custGeom>
                <a:avLst/>
                <a:gdLst>
                  <a:gd name="T0" fmla="*/ 137 w 347"/>
                  <a:gd name="T1" fmla="*/ 307 h 307"/>
                  <a:gd name="T2" fmla="*/ 347 w 347"/>
                  <a:gd name="T3" fmla="*/ 307 h 307"/>
                  <a:gd name="T4" fmla="*/ 274 w 347"/>
                  <a:gd name="T5" fmla="*/ 0 h 307"/>
                  <a:gd name="T6" fmla="*/ 5 w 347"/>
                  <a:gd name="T7" fmla="*/ 0 h 307"/>
                  <a:gd name="T8" fmla="*/ 0 w 347"/>
                  <a:gd name="T9" fmla="*/ 26 h 307"/>
                  <a:gd name="T10" fmla="*/ 71 w 347"/>
                  <a:gd name="T11" fmla="*/ 26 h 307"/>
                  <a:gd name="T12" fmla="*/ 137 w 347"/>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347" h="307">
                    <a:moveTo>
                      <a:pt x="137" y="307"/>
                    </a:moveTo>
                    <a:lnTo>
                      <a:pt x="347" y="307"/>
                    </a:lnTo>
                    <a:lnTo>
                      <a:pt x="274" y="0"/>
                    </a:lnTo>
                    <a:lnTo>
                      <a:pt x="5" y="0"/>
                    </a:lnTo>
                    <a:lnTo>
                      <a:pt x="0" y="26"/>
                    </a:lnTo>
                    <a:lnTo>
                      <a:pt x="71" y="26"/>
                    </a:lnTo>
                    <a:lnTo>
                      <a:pt x="137" y="3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84" name="Freeform 71"/>
              <p:cNvSpPr/>
              <p:nvPr/>
            </p:nvSpPr>
            <p:spPr bwMode="auto">
              <a:xfrm>
                <a:off x="4055305" y="1777808"/>
                <a:ext cx="173385" cy="142740"/>
              </a:xfrm>
              <a:custGeom>
                <a:avLst/>
                <a:gdLst>
                  <a:gd name="T0" fmla="*/ 91 w 91"/>
                  <a:gd name="T1" fmla="*/ 75 h 75"/>
                  <a:gd name="T2" fmla="*/ 81 w 91"/>
                  <a:gd name="T3" fmla="*/ 75 h 75"/>
                  <a:gd name="T4" fmla="*/ 81 w 91"/>
                  <a:gd name="T5" fmla="*/ 33 h 75"/>
                  <a:gd name="T6" fmla="*/ 46 w 91"/>
                  <a:gd name="T7" fmla="*/ 7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85" name="Freeform 72"/>
              <p:cNvSpPr/>
              <p:nvPr/>
            </p:nvSpPr>
            <p:spPr bwMode="auto">
              <a:xfrm>
                <a:off x="4236754" y="1735873"/>
                <a:ext cx="172579" cy="142740"/>
              </a:xfrm>
              <a:custGeom>
                <a:avLst/>
                <a:gdLst>
                  <a:gd name="T0" fmla="*/ 91 w 91"/>
                  <a:gd name="T1" fmla="*/ 75 h 75"/>
                  <a:gd name="T2" fmla="*/ 81 w 91"/>
                  <a:gd name="T3" fmla="*/ 75 h 75"/>
                  <a:gd name="T4" fmla="*/ 81 w 91"/>
                  <a:gd name="T5" fmla="*/ 33 h 75"/>
                  <a:gd name="T6" fmla="*/ 46 w 91"/>
                  <a:gd name="T7" fmla="*/ 8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grpSp>
        <p:grpSp>
          <p:nvGrpSpPr>
            <p:cNvPr id="586" name="Group 85"/>
            <p:cNvGrpSpPr/>
            <p:nvPr/>
          </p:nvGrpSpPr>
          <p:grpSpPr>
            <a:xfrm>
              <a:off x="15952" y="7188"/>
              <a:ext cx="514" cy="820"/>
              <a:chOff x="5575100" y="3734191"/>
              <a:chExt cx="315602" cy="419419"/>
            </a:xfrm>
            <a:grpFill/>
          </p:grpSpPr>
          <p:sp>
            <p:nvSpPr>
              <p:cNvPr id="587" name="Freeform 108"/>
              <p:cNvSpPr>
                <a:spLocks noEditPoints="1"/>
              </p:cNvSpPr>
              <p:nvPr/>
            </p:nvSpPr>
            <p:spPr bwMode="auto">
              <a:xfrm>
                <a:off x="5575100" y="3734191"/>
                <a:ext cx="315602" cy="419419"/>
              </a:xfrm>
              <a:custGeom>
                <a:avLst/>
                <a:gdLst/>
                <a:ahLst/>
                <a:cxnLst>
                  <a:cxn ang="0">
                    <a:pos x="136" y="2"/>
                  </a:cxn>
                  <a:cxn ang="0">
                    <a:pos x="92" y="13"/>
                  </a:cxn>
                  <a:cxn ang="0">
                    <a:pos x="56" y="35"/>
                  </a:cxn>
                  <a:cxn ang="0">
                    <a:pos x="25" y="67"/>
                  </a:cxn>
                  <a:cxn ang="0">
                    <a:pos x="7" y="107"/>
                  </a:cxn>
                  <a:cxn ang="0">
                    <a:pos x="0" y="153"/>
                  </a:cxn>
                  <a:cxn ang="0">
                    <a:pos x="5" y="187"/>
                  </a:cxn>
                  <a:cxn ang="0">
                    <a:pos x="25" y="236"/>
                  </a:cxn>
                  <a:cxn ang="0">
                    <a:pos x="63" y="274"/>
                  </a:cxn>
                  <a:cxn ang="0">
                    <a:pos x="69" y="278"/>
                  </a:cxn>
                  <a:cxn ang="0">
                    <a:pos x="76" y="301"/>
                  </a:cxn>
                  <a:cxn ang="0">
                    <a:pos x="76" y="354"/>
                  </a:cxn>
                  <a:cxn ang="0">
                    <a:pos x="83" y="372"/>
                  </a:cxn>
                  <a:cxn ang="0">
                    <a:pos x="140" y="401"/>
                  </a:cxn>
                  <a:cxn ang="0">
                    <a:pos x="150" y="405"/>
                  </a:cxn>
                  <a:cxn ang="0">
                    <a:pos x="214" y="376"/>
                  </a:cxn>
                  <a:cxn ang="0">
                    <a:pos x="225" y="367"/>
                  </a:cxn>
                  <a:cxn ang="0">
                    <a:pos x="228" y="303"/>
                  </a:cxn>
                  <a:cxn ang="0">
                    <a:pos x="230" y="289"/>
                  </a:cxn>
                  <a:cxn ang="0">
                    <a:pos x="243" y="270"/>
                  </a:cxn>
                  <a:cxn ang="0">
                    <a:pos x="261" y="256"/>
                  </a:cxn>
                  <a:cxn ang="0">
                    <a:pos x="288" y="216"/>
                  </a:cxn>
                  <a:cxn ang="0">
                    <a:pos x="301" y="169"/>
                  </a:cxn>
                  <a:cxn ang="0">
                    <a:pos x="301" y="136"/>
                  </a:cxn>
                  <a:cxn ang="0">
                    <a:pos x="290" y="93"/>
                  </a:cxn>
                  <a:cxn ang="0">
                    <a:pos x="268" y="57"/>
                  </a:cxn>
                  <a:cxn ang="0">
                    <a:pos x="236" y="28"/>
                  </a:cxn>
                  <a:cxn ang="0">
                    <a:pos x="196" y="8"/>
                  </a:cxn>
                  <a:cxn ang="0">
                    <a:pos x="150" y="0"/>
                  </a:cxn>
                  <a:cxn ang="0">
                    <a:pos x="100" y="354"/>
                  </a:cxn>
                  <a:cxn ang="0">
                    <a:pos x="203" y="303"/>
                  </a:cxn>
                  <a:cxn ang="0">
                    <a:pos x="100" y="303"/>
                  </a:cxn>
                  <a:cxn ang="0">
                    <a:pos x="203" y="303"/>
                  </a:cxn>
                  <a:cxn ang="0">
                    <a:pos x="230" y="249"/>
                  </a:cxn>
                  <a:cxn ang="0">
                    <a:pos x="210" y="270"/>
                  </a:cxn>
                  <a:cxn ang="0">
                    <a:pos x="96" y="278"/>
                  </a:cxn>
                  <a:cxn ang="0">
                    <a:pos x="85" y="260"/>
                  </a:cxn>
                  <a:cxn ang="0">
                    <a:pos x="67" y="245"/>
                  </a:cxn>
                  <a:cxn ang="0">
                    <a:pos x="40" y="211"/>
                  </a:cxn>
                  <a:cxn ang="0">
                    <a:pos x="27" y="167"/>
                  </a:cxn>
                  <a:cxn ang="0">
                    <a:pos x="25" y="140"/>
                  </a:cxn>
                  <a:cxn ang="0">
                    <a:pos x="36" y="104"/>
                  </a:cxn>
                  <a:cxn ang="0">
                    <a:pos x="54" y="71"/>
                  </a:cxn>
                  <a:cxn ang="0">
                    <a:pos x="82" y="47"/>
                  </a:cxn>
                  <a:cxn ang="0">
                    <a:pos x="114" y="31"/>
                  </a:cxn>
                  <a:cxn ang="0">
                    <a:pos x="150" y="26"/>
                  </a:cxn>
                  <a:cxn ang="0">
                    <a:pos x="176" y="29"/>
                  </a:cxn>
                  <a:cxn ang="0">
                    <a:pos x="212" y="42"/>
                  </a:cxn>
                  <a:cxn ang="0">
                    <a:pos x="239" y="64"/>
                  </a:cxn>
                  <a:cxn ang="0">
                    <a:pos x="261" y="93"/>
                  </a:cxn>
                  <a:cxn ang="0">
                    <a:pos x="274" y="127"/>
                  </a:cxn>
                  <a:cxn ang="0">
                    <a:pos x="277" y="153"/>
                  </a:cxn>
                  <a:cxn ang="0">
                    <a:pos x="270" y="192"/>
                  </a:cxn>
                  <a:cxn ang="0">
                    <a:pos x="250" y="229"/>
                  </a:cxn>
                  <a:cxn ang="0">
                    <a:pos x="232" y="249"/>
                  </a:cxn>
                </a:cxnLst>
                <a:rect l="0" t="0" r="r" b="b"/>
                <a:pathLst>
                  <a:path w="303" h="405">
                    <a:moveTo>
                      <a:pt x="150" y="0"/>
                    </a:moveTo>
                    <a:lnTo>
                      <a:pt x="150" y="0"/>
                    </a:lnTo>
                    <a:lnTo>
                      <a:pt x="136" y="2"/>
                    </a:lnTo>
                    <a:lnTo>
                      <a:pt x="121" y="4"/>
                    </a:lnTo>
                    <a:lnTo>
                      <a:pt x="107" y="8"/>
                    </a:lnTo>
                    <a:lnTo>
                      <a:pt x="92" y="13"/>
                    </a:lnTo>
                    <a:lnTo>
                      <a:pt x="80" y="18"/>
                    </a:lnTo>
                    <a:lnTo>
                      <a:pt x="67" y="28"/>
                    </a:lnTo>
                    <a:lnTo>
                      <a:pt x="56" y="35"/>
                    </a:lnTo>
                    <a:lnTo>
                      <a:pt x="45" y="46"/>
                    </a:lnTo>
                    <a:lnTo>
                      <a:pt x="34" y="57"/>
                    </a:lnTo>
                    <a:lnTo>
                      <a:pt x="25" y="67"/>
                    </a:lnTo>
                    <a:lnTo>
                      <a:pt x="18" y="80"/>
                    </a:lnTo>
                    <a:lnTo>
                      <a:pt x="13" y="93"/>
                    </a:lnTo>
                    <a:lnTo>
                      <a:pt x="7" y="107"/>
                    </a:lnTo>
                    <a:lnTo>
                      <a:pt x="4" y="122"/>
                    </a:lnTo>
                    <a:lnTo>
                      <a:pt x="2" y="136"/>
                    </a:lnTo>
                    <a:lnTo>
                      <a:pt x="0" y="153"/>
                    </a:lnTo>
                    <a:lnTo>
                      <a:pt x="0" y="153"/>
                    </a:lnTo>
                    <a:lnTo>
                      <a:pt x="2" y="171"/>
                    </a:lnTo>
                    <a:lnTo>
                      <a:pt x="5" y="187"/>
                    </a:lnTo>
                    <a:lnTo>
                      <a:pt x="9" y="205"/>
                    </a:lnTo>
                    <a:lnTo>
                      <a:pt x="16" y="221"/>
                    </a:lnTo>
                    <a:lnTo>
                      <a:pt x="25" y="236"/>
                    </a:lnTo>
                    <a:lnTo>
                      <a:pt x="36" y="251"/>
                    </a:lnTo>
                    <a:lnTo>
                      <a:pt x="49" y="263"/>
                    </a:lnTo>
                    <a:lnTo>
                      <a:pt x="63" y="274"/>
                    </a:lnTo>
                    <a:lnTo>
                      <a:pt x="65" y="276"/>
                    </a:lnTo>
                    <a:lnTo>
                      <a:pt x="65" y="276"/>
                    </a:lnTo>
                    <a:lnTo>
                      <a:pt x="69" y="278"/>
                    </a:lnTo>
                    <a:lnTo>
                      <a:pt x="71" y="281"/>
                    </a:lnTo>
                    <a:lnTo>
                      <a:pt x="74" y="290"/>
                    </a:lnTo>
                    <a:lnTo>
                      <a:pt x="76" y="301"/>
                    </a:lnTo>
                    <a:lnTo>
                      <a:pt x="76" y="303"/>
                    </a:lnTo>
                    <a:lnTo>
                      <a:pt x="76" y="354"/>
                    </a:lnTo>
                    <a:lnTo>
                      <a:pt x="76" y="354"/>
                    </a:lnTo>
                    <a:lnTo>
                      <a:pt x="76" y="359"/>
                    </a:lnTo>
                    <a:lnTo>
                      <a:pt x="80" y="367"/>
                    </a:lnTo>
                    <a:lnTo>
                      <a:pt x="83" y="372"/>
                    </a:lnTo>
                    <a:lnTo>
                      <a:pt x="89" y="376"/>
                    </a:lnTo>
                    <a:lnTo>
                      <a:pt x="140" y="401"/>
                    </a:lnTo>
                    <a:lnTo>
                      <a:pt x="140" y="401"/>
                    </a:lnTo>
                    <a:lnTo>
                      <a:pt x="145" y="403"/>
                    </a:lnTo>
                    <a:lnTo>
                      <a:pt x="150" y="405"/>
                    </a:lnTo>
                    <a:lnTo>
                      <a:pt x="150" y="405"/>
                    </a:lnTo>
                    <a:lnTo>
                      <a:pt x="158" y="403"/>
                    </a:lnTo>
                    <a:lnTo>
                      <a:pt x="163" y="401"/>
                    </a:lnTo>
                    <a:lnTo>
                      <a:pt x="214" y="376"/>
                    </a:lnTo>
                    <a:lnTo>
                      <a:pt x="214" y="376"/>
                    </a:lnTo>
                    <a:lnTo>
                      <a:pt x="219" y="372"/>
                    </a:lnTo>
                    <a:lnTo>
                      <a:pt x="225" y="367"/>
                    </a:lnTo>
                    <a:lnTo>
                      <a:pt x="227" y="359"/>
                    </a:lnTo>
                    <a:lnTo>
                      <a:pt x="228" y="354"/>
                    </a:lnTo>
                    <a:lnTo>
                      <a:pt x="228" y="303"/>
                    </a:lnTo>
                    <a:lnTo>
                      <a:pt x="228" y="303"/>
                    </a:lnTo>
                    <a:lnTo>
                      <a:pt x="228" y="296"/>
                    </a:lnTo>
                    <a:lnTo>
                      <a:pt x="230" y="289"/>
                    </a:lnTo>
                    <a:lnTo>
                      <a:pt x="236" y="278"/>
                    </a:lnTo>
                    <a:lnTo>
                      <a:pt x="241" y="272"/>
                    </a:lnTo>
                    <a:lnTo>
                      <a:pt x="243" y="270"/>
                    </a:lnTo>
                    <a:lnTo>
                      <a:pt x="248" y="267"/>
                    </a:lnTo>
                    <a:lnTo>
                      <a:pt x="248" y="267"/>
                    </a:lnTo>
                    <a:lnTo>
                      <a:pt x="261" y="256"/>
                    </a:lnTo>
                    <a:lnTo>
                      <a:pt x="272" y="243"/>
                    </a:lnTo>
                    <a:lnTo>
                      <a:pt x="281" y="231"/>
                    </a:lnTo>
                    <a:lnTo>
                      <a:pt x="288" y="216"/>
                    </a:lnTo>
                    <a:lnTo>
                      <a:pt x="294" y="200"/>
                    </a:lnTo>
                    <a:lnTo>
                      <a:pt x="299" y="185"/>
                    </a:lnTo>
                    <a:lnTo>
                      <a:pt x="301" y="169"/>
                    </a:lnTo>
                    <a:lnTo>
                      <a:pt x="303" y="153"/>
                    </a:lnTo>
                    <a:lnTo>
                      <a:pt x="303" y="153"/>
                    </a:lnTo>
                    <a:lnTo>
                      <a:pt x="301" y="136"/>
                    </a:lnTo>
                    <a:lnTo>
                      <a:pt x="299" y="122"/>
                    </a:lnTo>
                    <a:lnTo>
                      <a:pt x="295" y="107"/>
                    </a:lnTo>
                    <a:lnTo>
                      <a:pt x="290" y="93"/>
                    </a:lnTo>
                    <a:lnTo>
                      <a:pt x="285" y="80"/>
                    </a:lnTo>
                    <a:lnTo>
                      <a:pt x="275" y="67"/>
                    </a:lnTo>
                    <a:lnTo>
                      <a:pt x="268" y="57"/>
                    </a:lnTo>
                    <a:lnTo>
                      <a:pt x="257" y="46"/>
                    </a:lnTo>
                    <a:lnTo>
                      <a:pt x="246" y="35"/>
                    </a:lnTo>
                    <a:lnTo>
                      <a:pt x="236" y="28"/>
                    </a:lnTo>
                    <a:lnTo>
                      <a:pt x="223" y="18"/>
                    </a:lnTo>
                    <a:lnTo>
                      <a:pt x="210" y="13"/>
                    </a:lnTo>
                    <a:lnTo>
                      <a:pt x="196" y="8"/>
                    </a:lnTo>
                    <a:lnTo>
                      <a:pt x="181" y="4"/>
                    </a:lnTo>
                    <a:lnTo>
                      <a:pt x="167" y="2"/>
                    </a:lnTo>
                    <a:lnTo>
                      <a:pt x="150" y="0"/>
                    </a:lnTo>
                    <a:lnTo>
                      <a:pt x="150" y="0"/>
                    </a:lnTo>
                    <a:close/>
                    <a:moveTo>
                      <a:pt x="150" y="379"/>
                    </a:moveTo>
                    <a:lnTo>
                      <a:pt x="100" y="354"/>
                    </a:lnTo>
                    <a:lnTo>
                      <a:pt x="203" y="354"/>
                    </a:lnTo>
                    <a:lnTo>
                      <a:pt x="150" y="379"/>
                    </a:lnTo>
                    <a:close/>
                    <a:moveTo>
                      <a:pt x="203" y="303"/>
                    </a:moveTo>
                    <a:lnTo>
                      <a:pt x="203" y="328"/>
                    </a:lnTo>
                    <a:lnTo>
                      <a:pt x="100" y="328"/>
                    </a:lnTo>
                    <a:lnTo>
                      <a:pt x="100" y="303"/>
                    </a:lnTo>
                    <a:lnTo>
                      <a:pt x="100" y="303"/>
                    </a:lnTo>
                    <a:lnTo>
                      <a:pt x="203" y="303"/>
                    </a:lnTo>
                    <a:lnTo>
                      <a:pt x="203" y="303"/>
                    </a:lnTo>
                    <a:close/>
                    <a:moveTo>
                      <a:pt x="232" y="249"/>
                    </a:moveTo>
                    <a:lnTo>
                      <a:pt x="232" y="249"/>
                    </a:lnTo>
                    <a:lnTo>
                      <a:pt x="230" y="249"/>
                    </a:lnTo>
                    <a:lnTo>
                      <a:pt x="223" y="254"/>
                    </a:lnTo>
                    <a:lnTo>
                      <a:pt x="214" y="263"/>
                    </a:lnTo>
                    <a:lnTo>
                      <a:pt x="210" y="270"/>
                    </a:lnTo>
                    <a:lnTo>
                      <a:pt x="207" y="278"/>
                    </a:lnTo>
                    <a:lnTo>
                      <a:pt x="96" y="278"/>
                    </a:lnTo>
                    <a:lnTo>
                      <a:pt x="96" y="278"/>
                    </a:lnTo>
                    <a:lnTo>
                      <a:pt x="94" y="270"/>
                    </a:lnTo>
                    <a:lnTo>
                      <a:pt x="91" y="265"/>
                    </a:lnTo>
                    <a:lnTo>
                      <a:pt x="85" y="260"/>
                    </a:lnTo>
                    <a:lnTo>
                      <a:pt x="78" y="254"/>
                    </a:lnTo>
                    <a:lnTo>
                      <a:pt x="78" y="254"/>
                    </a:lnTo>
                    <a:lnTo>
                      <a:pt x="67" y="245"/>
                    </a:lnTo>
                    <a:lnTo>
                      <a:pt x="56" y="234"/>
                    </a:lnTo>
                    <a:lnTo>
                      <a:pt x="47" y="223"/>
                    </a:lnTo>
                    <a:lnTo>
                      <a:pt x="40" y="211"/>
                    </a:lnTo>
                    <a:lnTo>
                      <a:pt x="34" y="196"/>
                    </a:lnTo>
                    <a:lnTo>
                      <a:pt x="29" y="182"/>
                    </a:lnTo>
                    <a:lnTo>
                      <a:pt x="27" y="167"/>
                    </a:lnTo>
                    <a:lnTo>
                      <a:pt x="25" y="153"/>
                    </a:lnTo>
                    <a:lnTo>
                      <a:pt x="25" y="153"/>
                    </a:lnTo>
                    <a:lnTo>
                      <a:pt x="25" y="140"/>
                    </a:lnTo>
                    <a:lnTo>
                      <a:pt x="27" y="127"/>
                    </a:lnTo>
                    <a:lnTo>
                      <a:pt x="31" y="115"/>
                    </a:lnTo>
                    <a:lnTo>
                      <a:pt x="36" y="104"/>
                    </a:lnTo>
                    <a:lnTo>
                      <a:pt x="40" y="93"/>
                    </a:lnTo>
                    <a:lnTo>
                      <a:pt x="47" y="82"/>
                    </a:lnTo>
                    <a:lnTo>
                      <a:pt x="54" y="71"/>
                    </a:lnTo>
                    <a:lnTo>
                      <a:pt x="62" y="64"/>
                    </a:lnTo>
                    <a:lnTo>
                      <a:pt x="71" y="55"/>
                    </a:lnTo>
                    <a:lnTo>
                      <a:pt x="82" y="47"/>
                    </a:lnTo>
                    <a:lnTo>
                      <a:pt x="91" y="42"/>
                    </a:lnTo>
                    <a:lnTo>
                      <a:pt x="101" y="37"/>
                    </a:lnTo>
                    <a:lnTo>
                      <a:pt x="114" y="31"/>
                    </a:lnTo>
                    <a:lnTo>
                      <a:pt x="125" y="29"/>
                    </a:lnTo>
                    <a:lnTo>
                      <a:pt x="138" y="28"/>
                    </a:lnTo>
                    <a:lnTo>
                      <a:pt x="150" y="26"/>
                    </a:lnTo>
                    <a:lnTo>
                      <a:pt x="150" y="26"/>
                    </a:lnTo>
                    <a:lnTo>
                      <a:pt x="165" y="28"/>
                    </a:lnTo>
                    <a:lnTo>
                      <a:pt x="176" y="29"/>
                    </a:lnTo>
                    <a:lnTo>
                      <a:pt x="188" y="31"/>
                    </a:lnTo>
                    <a:lnTo>
                      <a:pt x="199" y="37"/>
                    </a:lnTo>
                    <a:lnTo>
                      <a:pt x="212" y="42"/>
                    </a:lnTo>
                    <a:lnTo>
                      <a:pt x="221" y="47"/>
                    </a:lnTo>
                    <a:lnTo>
                      <a:pt x="232" y="55"/>
                    </a:lnTo>
                    <a:lnTo>
                      <a:pt x="239" y="64"/>
                    </a:lnTo>
                    <a:lnTo>
                      <a:pt x="248" y="71"/>
                    </a:lnTo>
                    <a:lnTo>
                      <a:pt x="256" y="82"/>
                    </a:lnTo>
                    <a:lnTo>
                      <a:pt x="261" y="93"/>
                    </a:lnTo>
                    <a:lnTo>
                      <a:pt x="266" y="104"/>
                    </a:lnTo>
                    <a:lnTo>
                      <a:pt x="272" y="115"/>
                    </a:lnTo>
                    <a:lnTo>
                      <a:pt x="274" y="127"/>
                    </a:lnTo>
                    <a:lnTo>
                      <a:pt x="275" y="140"/>
                    </a:lnTo>
                    <a:lnTo>
                      <a:pt x="277" y="153"/>
                    </a:lnTo>
                    <a:lnTo>
                      <a:pt x="277" y="153"/>
                    </a:lnTo>
                    <a:lnTo>
                      <a:pt x="275" y="165"/>
                    </a:lnTo>
                    <a:lnTo>
                      <a:pt x="274" y="180"/>
                    </a:lnTo>
                    <a:lnTo>
                      <a:pt x="270" y="192"/>
                    </a:lnTo>
                    <a:lnTo>
                      <a:pt x="265" y="205"/>
                    </a:lnTo>
                    <a:lnTo>
                      <a:pt x="259" y="218"/>
                    </a:lnTo>
                    <a:lnTo>
                      <a:pt x="250" y="229"/>
                    </a:lnTo>
                    <a:lnTo>
                      <a:pt x="243" y="240"/>
                    </a:lnTo>
                    <a:lnTo>
                      <a:pt x="232" y="249"/>
                    </a:lnTo>
                    <a:lnTo>
                      <a:pt x="232" y="249"/>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88" name="Freeform 109"/>
              <p:cNvSpPr/>
              <p:nvPr/>
            </p:nvSpPr>
            <p:spPr bwMode="auto">
              <a:xfrm>
                <a:off x="5732901" y="3788176"/>
                <a:ext cx="103817" cy="103817"/>
              </a:xfrm>
              <a:custGeom>
                <a:avLst/>
                <a:gdLst/>
                <a:ahLst/>
                <a:cxnLst>
                  <a:cxn ang="0">
                    <a:pos x="13" y="0"/>
                  </a:cxn>
                  <a:cxn ang="0">
                    <a:pos x="13" y="0"/>
                  </a:cxn>
                  <a:cxn ang="0">
                    <a:pos x="9" y="2"/>
                  </a:cxn>
                  <a:cxn ang="0">
                    <a:pos x="4" y="4"/>
                  </a:cxn>
                  <a:cxn ang="0">
                    <a:pos x="2" y="7"/>
                  </a:cxn>
                  <a:cxn ang="0">
                    <a:pos x="0" y="13"/>
                  </a:cxn>
                  <a:cxn ang="0">
                    <a:pos x="0" y="13"/>
                  </a:cxn>
                  <a:cxn ang="0">
                    <a:pos x="2" y="18"/>
                  </a:cxn>
                  <a:cxn ang="0">
                    <a:pos x="4" y="22"/>
                  </a:cxn>
                  <a:cxn ang="0">
                    <a:pos x="9" y="24"/>
                  </a:cxn>
                  <a:cxn ang="0">
                    <a:pos x="13" y="25"/>
                  </a:cxn>
                  <a:cxn ang="0">
                    <a:pos x="13" y="25"/>
                  </a:cxn>
                  <a:cxn ang="0">
                    <a:pos x="24" y="27"/>
                  </a:cxn>
                  <a:cxn ang="0">
                    <a:pos x="35" y="31"/>
                  </a:cxn>
                  <a:cxn ang="0">
                    <a:pos x="46" y="36"/>
                  </a:cxn>
                  <a:cxn ang="0">
                    <a:pos x="57" y="44"/>
                  </a:cxn>
                  <a:cxn ang="0">
                    <a:pos x="64" y="53"/>
                  </a:cxn>
                  <a:cxn ang="0">
                    <a:pos x="71" y="64"/>
                  </a:cxn>
                  <a:cxn ang="0">
                    <a:pos x="75" y="76"/>
                  </a:cxn>
                  <a:cxn ang="0">
                    <a:pos x="77" y="89"/>
                  </a:cxn>
                  <a:cxn ang="0">
                    <a:pos x="77" y="89"/>
                  </a:cxn>
                  <a:cxn ang="0">
                    <a:pos x="78" y="94"/>
                  </a:cxn>
                  <a:cxn ang="0">
                    <a:pos x="80" y="98"/>
                  </a:cxn>
                  <a:cxn ang="0">
                    <a:pos x="84" y="102"/>
                  </a:cxn>
                  <a:cxn ang="0">
                    <a:pos x="89" y="102"/>
                  </a:cxn>
                  <a:cxn ang="0">
                    <a:pos x="89" y="102"/>
                  </a:cxn>
                  <a:cxn ang="0">
                    <a:pos x="95" y="102"/>
                  </a:cxn>
                  <a:cxn ang="0">
                    <a:pos x="98" y="98"/>
                  </a:cxn>
                  <a:cxn ang="0">
                    <a:pos x="100" y="94"/>
                  </a:cxn>
                  <a:cxn ang="0">
                    <a:pos x="102" y="89"/>
                  </a:cxn>
                  <a:cxn ang="0">
                    <a:pos x="102" y="89"/>
                  </a:cxn>
                  <a:cxn ang="0">
                    <a:pos x="100" y="69"/>
                  </a:cxn>
                  <a:cxn ang="0">
                    <a:pos x="95" y="51"/>
                  </a:cxn>
                  <a:cxn ang="0">
                    <a:pos x="86" y="36"/>
                  </a:cxn>
                  <a:cxn ang="0">
                    <a:pos x="75" y="24"/>
                  </a:cxn>
                  <a:cxn ang="0">
                    <a:pos x="60" y="13"/>
                  </a:cxn>
                  <a:cxn ang="0">
                    <a:pos x="46" y="6"/>
                  </a:cxn>
                  <a:cxn ang="0">
                    <a:pos x="29" y="2"/>
                  </a:cxn>
                  <a:cxn ang="0">
                    <a:pos x="13" y="0"/>
                  </a:cxn>
                  <a:cxn ang="0">
                    <a:pos x="13" y="0"/>
                  </a:cxn>
                </a:cxnLst>
                <a:rect l="0" t="0" r="r" b="b"/>
                <a:pathLst>
                  <a:path w="102" h="102">
                    <a:moveTo>
                      <a:pt x="13" y="0"/>
                    </a:moveTo>
                    <a:lnTo>
                      <a:pt x="13" y="0"/>
                    </a:lnTo>
                    <a:lnTo>
                      <a:pt x="9" y="2"/>
                    </a:lnTo>
                    <a:lnTo>
                      <a:pt x="4" y="4"/>
                    </a:lnTo>
                    <a:lnTo>
                      <a:pt x="2" y="7"/>
                    </a:lnTo>
                    <a:lnTo>
                      <a:pt x="0" y="13"/>
                    </a:lnTo>
                    <a:lnTo>
                      <a:pt x="0" y="13"/>
                    </a:lnTo>
                    <a:lnTo>
                      <a:pt x="2" y="18"/>
                    </a:lnTo>
                    <a:lnTo>
                      <a:pt x="4" y="22"/>
                    </a:lnTo>
                    <a:lnTo>
                      <a:pt x="9" y="24"/>
                    </a:lnTo>
                    <a:lnTo>
                      <a:pt x="13" y="25"/>
                    </a:lnTo>
                    <a:lnTo>
                      <a:pt x="13" y="25"/>
                    </a:lnTo>
                    <a:lnTo>
                      <a:pt x="24" y="27"/>
                    </a:lnTo>
                    <a:lnTo>
                      <a:pt x="35" y="31"/>
                    </a:lnTo>
                    <a:lnTo>
                      <a:pt x="46" y="36"/>
                    </a:lnTo>
                    <a:lnTo>
                      <a:pt x="57" y="44"/>
                    </a:lnTo>
                    <a:lnTo>
                      <a:pt x="64" y="53"/>
                    </a:lnTo>
                    <a:lnTo>
                      <a:pt x="71" y="64"/>
                    </a:lnTo>
                    <a:lnTo>
                      <a:pt x="75" y="76"/>
                    </a:lnTo>
                    <a:lnTo>
                      <a:pt x="77" y="89"/>
                    </a:lnTo>
                    <a:lnTo>
                      <a:pt x="77" y="89"/>
                    </a:lnTo>
                    <a:lnTo>
                      <a:pt x="78" y="94"/>
                    </a:lnTo>
                    <a:lnTo>
                      <a:pt x="80" y="98"/>
                    </a:lnTo>
                    <a:lnTo>
                      <a:pt x="84" y="102"/>
                    </a:lnTo>
                    <a:lnTo>
                      <a:pt x="89" y="102"/>
                    </a:lnTo>
                    <a:lnTo>
                      <a:pt x="89" y="102"/>
                    </a:lnTo>
                    <a:lnTo>
                      <a:pt x="95" y="102"/>
                    </a:lnTo>
                    <a:lnTo>
                      <a:pt x="98" y="98"/>
                    </a:lnTo>
                    <a:lnTo>
                      <a:pt x="100" y="94"/>
                    </a:lnTo>
                    <a:lnTo>
                      <a:pt x="102" y="89"/>
                    </a:lnTo>
                    <a:lnTo>
                      <a:pt x="102" y="89"/>
                    </a:lnTo>
                    <a:lnTo>
                      <a:pt x="100" y="69"/>
                    </a:lnTo>
                    <a:lnTo>
                      <a:pt x="95" y="51"/>
                    </a:lnTo>
                    <a:lnTo>
                      <a:pt x="86" y="36"/>
                    </a:lnTo>
                    <a:lnTo>
                      <a:pt x="75" y="24"/>
                    </a:lnTo>
                    <a:lnTo>
                      <a:pt x="60" y="13"/>
                    </a:lnTo>
                    <a:lnTo>
                      <a:pt x="46" y="6"/>
                    </a:lnTo>
                    <a:lnTo>
                      <a:pt x="29" y="2"/>
                    </a:lnTo>
                    <a:lnTo>
                      <a:pt x="13" y="0"/>
                    </a:lnTo>
                    <a:lnTo>
                      <a:pt x="13" y="0"/>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589" name="Group 119"/>
            <p:cNvGrpSpPr/>
            <p:nvPr/>
          </p:nvGrpSpPr>
          <p:grpSpPr>
            <a:xfrm>
              <a:off x="14714" y="6014"/>
              <a:ext cx="593" cy="681"/>
              <a:chOff x="1168380" y="3486162"/>
              <a:chExt cx="381000" cy="365126"/>
            </a:xfrm>
            <a:grpFill/>
          </p:grpSpPr>
          <p:sp>
            <p:nvSpPr>
              <p:cNvPr id="590" name="Freeform 16"/>
              <p:cNvSpPr/>
              <p:nvPr/>
            </p:nvSpPr>
            <p:spPr bwMode="auto">
              <a:xfrm>
                <a:off x="1223942" y="3643325"/>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91" name="Freeform 17"/>
              <p:cNvSpPr/>
              <p:nvPr/>
            </p:nvSpPr>
            <p:spPr bwMode="auto">
              <a:xfrm>
                <a:off x="1168380" y="3486162"/>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92" name="Freeform 18"/>
              <p:cNvSpPr/>
              <p:nvPr/>
            </p:nvSpPr>
            <p:spPr bwMode="auto">
              <a:xfrm>
                <a:off x="1355705" y="3643325"/>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sp>
          <p:nvSpPr>
            <p:cNvPr id="593" name="Freeform 11"/>
            <p:cNvSpPr>
              <a:spLocks noEditPoints="1"/>
            </p:cNvSpPr>
            <p:nvPr/>
          </p:nvSpPr>
          <p:spPr bwMode="auto">
            <a:xfrm>
              <a:off x="17217" y="6074"/>
              <a:ext cx="471" cy="565"/>
            </a:xfrm>
            <a:custGeom>
              <a:avLst/>
              <a:gdLst/>
              <a:ahLst/>
              <a:cxnLst>
                <a:cxn ang="0">
                  <a:pos x="263" y="275"/>
                </a:cxn>
                <a:cxn ang="0">
                  <a:pos x="234" y="270"/>
                </a:cxn>
                <a:cxn ang="0">
                  <a:pos x="172" y="232"/>
                </a:cxn>
                <a:cxn ang="0">
                  <a:pos x="121" y="243"/>
                </a:cxn>
                <a:cxn ang="0">
                  <a:pos x="98" y="241"/>
                </a:cxn>
                <a:cxn ang="0">
                  <a:pos x="63" y="228"/>
                </a:cxn>
                <a:cxn ang="0">
                  <a:pos x="36" y="208"/>
                </a:cxn>
                <a:cxn ang="0">
                  <a:pos x="15" y="179"/>
                </a:cxn>
                <a:cxn ang="0">
                  <a:pos x="2" y="147"/>
                </a:cxn>
                <a:cxn ang="0">
                  <a:pos x="0" y="121"/>
                </a:cxn>
                <a:cxn ang="0">
                  <a:pos x="5" y="85"/>
                </a:cxn>
                <a:cxn ang="0">
                  <a:pos x="22" y="52"/>
                </a:cxn>
                <a:cxn ang="0">
                  <a:pos x="45" y="27"/>
                </a:cxn>
                <a:cxn ang="0">
                  <a:pos x="74" y="9"/>
                </a:cxn>
                <a:cxn ang="0">
                  <a:pos x="111" y="0"/>
                </a:cxn>
                <a:cxn ang="0">
                  <a:pos x="134" y="0"/>
                </a:cxn>
                <a:cxn ang="0">
                  <a:pos x="170" y="9"/>
                </a:cxn>
                <a:cxn ang="0">
                  <a:pos x="199" y="27"/>
                </a:cxn>
                <a:cxn ang="0">
                  <a:pos x="223" y="52"/>
                </a:cxn>
                <a:cxn ang="0">
                  <a:pos x="239" y="85"/>
                </a:cxn>
                <a:cxn ang="0">
                  <a:pos x="245" y="121"/>
                </a:cxn>
                <a:cxn ang="0">
                  <a:pos x="239" y="156"/>
                </a:cxn>
                <a:cxn ang="0">
                  <a:pos x="272" y="234"/>
                </a:cxn>
                <a:cxn ang="0">
                  <a:pos x="279" y="252"/>
                </a:cxn>
                <a:cxn ang="0">
                  <a:pos x="272" y="270"/>
                </a:cxn>
                <a:cxn ang="0">
                  <a:pos x="105" y="36"/>
                </a:cxn>
                <a:cxn ang="0">
                  <a:pos x="60" y="60"/>
                </a:cxn>
                <a:cxn ang="0">
                  <a:pos x="36" y="103"/>
                </a:cxn>
                <a:cxn ang="0">
                  <a:pos x="36" y="139"/>
                </a:cxn>
                <a:cxn ang="0">
                  <a:pos x="60" y="183"/>
                </a:cxn>
                <a:cxn ang="0">
                  <a:pos x="105" y="206"/>
                </a:cxn>
                <a:cxn ang="0">
                  <a:pos x="140" y="206"/>
                </a:cxn>
                <a:cxn ang="0">
                  <a:pos x="183" y="183"/>
                </a:cxn>
                <a:cxn ang="0">
                  <a:pos x="208" y="139"/>
                </a:cxn>
                <a:cxn ang="0">
                  <a:pos x="208" y="103"/>
                </a:cxn>
                <a:cxn ang="0">
                  <a:pos x="183" y="60"/>
                </a:cxn>
                <a:cxn ang="0">
                  <a:pos x="140" y="36"/>
                </a:cxn>
                <a:cxn ang="0">
                  <a:pos x="158" y="139"/>
                </a:cxn>
                <a:cxn ang="0">
                  <a:pos x="80" y="138"/>
                </a:cxn>
                <a:cxn ang="0">
                  <a:pos x="71" y="121"/>
                </a:cxn>
                <a:cxn ang="0">
                  <a:pos x="74" y="109"/>
                </a:cxn>
                <a:cxn ang="0">
                  <a:pos x="158" y="103"/>
                </a:cxn>
                <a:cxn ang="0">
                  <a:pos x="170" y="109"/>
                </a:cxn>
                <a:cxn ang="0">
                  <a:pos x="174" y="121"/>
                </a:cxn>
                <a:cxn ang="0">
                  <a:pos x="163" y="138"/>
                </a:cxn>
              </a:cxnLst>
              <a:rect l="0" t="0" r="r" b="b"/>
              <a:pathLst>
                <a:path w="279" h="277">
                  <a:moveTo>
                    <a:pt x="272" y="270"/>
                  </a:moveTo>
                  <a:lnTo>
                    <a:pt x="272" y="270"/>
                  </a:lnTo>
                  <a:lnTo>
                    <a:pt x="263" y="275"/>
                  </a:lnTo>
                  <a:lnTo>
                    <a:pt x="252" y="277"/>
                  </a:lnTo>
                  <a:lnTo>
                    <a:pt x="243" y="275"/>
                  </a:lnTo>
                  <a:lnTo>
                    <a:pt x="234" y="270"/>
                  </a:lnTo>
                  <a:lnTo>
                    <a:pt x="189" y="225"/>
                  </a:lnTo>
                  <a:lnTo>
                    <a:pt x="189" y="225"/>
                  </a:lnTo>
                  <a:lnTo>
                    <a:pt x="172" y="232"/>
                  </a:lnTo>
                  <a:lnTo>
                    <a:pt x="158" y="239"/>
                  </a:lnTo>
                  <a:lnTo>
                    <a:pt x="140" y="243"/>
                  </a:lnTo>
                  <a:lnTo>
                    <a:pt x="121" y="243"/>
                  </a:lnTo>
                  <a:lnTo>
                    <a:pt x="121" y="243"/>
                  </a:lnTo>
                  <a:lnTo>
                    <a:pt x="111" y="243"/>
                  </a:lnTo>
                  <a:lnTo>
                    <a:pt x="98" y="241"/>
                  </a:lnTo>
                  <a:lnTo>
                    <a:pt x="85" y="237"/>
                  </a:lnTo>
                  <a:lnTo>
                    <a:pt x="74" y="234"/>
                  </a:lnTo>
                  <a:lnTo>
                    <a:pt x="63" y="228"/>
                  </a:lnTo>
                  <a:lnTo>
                    <a:pt x="54" y="223"/>
                  </a:lnTo>
                  <a:lnTo>
                    <a:pt x="45" y="216"/>
                  </a:lnTo>
                  <a:lnTo>
                    <a:pt x="36" y="208"/>
                  </a:lnTo>
                  <a:lnTo>
                    <a:pt x="27" y="199"/>
                  </a:lnTo>
                  <a:lnTo>
                    <a:pt x="22" y="190"/>
                  </a:lnTo>
                  <a:lnTo>
                    <a:pt x="15" y="179"/>
                  </a:lnTo>
                  <a:lnTo>
                    <a:pt x="9" y="168"/>
                  </a:lnTo>
                  <a:lnTo>
                    <a:pt x="5" y="157"/>
                  </a:lnTo>
                  <a:lnTo>
                    <a:pt x="2" y="147"/>
                  </a:lnTo>
                  <a:lnTo>
                    <a:pt x="0" y="134"/>
                  </a:lnTo>
                  <a:lnTo>
                    <a:pt x="0" y="121"/>
                  </a:lnTo>
                  <a:lnTo>
                    <a:pt x="0" y="121"/>
                  </a:lnTo>
                  <a:lnTo>
                    <a:pt x="0" y="109"/>
                  </a:lnTo>
                  <a:lnTo>
                    <a:pt x="2" y="96"/>
                  </a:lnTo>
                  <a:lnTo>
                    <a:pt x="5" y="85"/>
                  </a:lnTo>
                  <a:lnTo>
                    <a:pt x="9" y="74"/>
                  </a:lnTo>
                  <a:lnTo>
                    <a:pt x="15" y="63"/>
                  </a:lnTo>
                  <a:lnTo>
                    <a:pt x="22" y="52"/>
                  </a:lnTo>
                  <a:lnTo>
                    <a:pt x="27" y="43"/>
                  </a:lnTo>
                  <a:lnTo>
                    <a:pt x="36" y="34"/>
                  </a:lnTo>
                  <a:lnTo>
                    <a:pt x="45" y="27"/>
                  </a:lnTo>
                  <a:lnTo>
                    <a:pt x="54" y="20"/>
                  </a:lnTo>
                  <a:lnTo>
                    <a:pt x="63" y="14"/>
                  </a:lnTo>
                  <a:lnTo>
                    <a:pt x="74" y="9"/>
                  </a:lnTo>
                  <a:lnTo>
                    <a:pt x="85" y="5"/>
                  </a:lnTo>
                  <a:lnTo>
                    <a:pt x="98" y="2"/>
                  </a:lnTo>
                  <a:lnTo>
                    <a:pt x="111" y="0"/>
                  </a:lnTo>
                  <a:lnTo>
                    <a:pt x="121" y="0"/>
                  </a:lnTo>
                  <a:lnTo>
                    <a:pt x="121" y="0"/>
                  </a:lnTo>
                  <a:lnTo>
                    <a:pt x="134" y="0"/>
                  </a:lnTo>
                  <a:lnTo>
                    <a:pt x="147" y="2"/>
                  </a:lnTo>
                  <a:lnTo>
                    <a:pt x="158" y="5"/>
                  </a:lnTo>
                  <a:lnTo>
                    <a:pt x="170" y="9"/>
                  </a:lnTo>
                  <a:lnTo>
                    <a:pt x="181" y="14"/>
                  </a:lnTo>
                  <a:lnTo>
                    <a:pt x="190" y="20"/>
                  </a:lnTo>
                  <a:lnTo>
                    <a:pt x="199" y="27"/>
                  </a:lnTo>
                  <a:lnTo>
                    <a:pt x="208" y="34"/>
                  </a:lnTo>
                  <a:lnTo>
                    <a:pt x="216" y="43"/>
                  </a:lnTo>
                  <a:lnTo>
                    <a:pt x="223" y="52"/>
                  </a:lnTo>
                  <a:lnTo>
                    <a:pt x="230" y="63"/>
                  </a:lnTo>
                  <a:lnTo>
                    <a:pt x="236" y="74"/>
                  </a:lnTo>
                  <a:lnTo>
                    <a:pt x="239" y="85"/>
                  </a:lnTo>
                  <a:lnTo>
                    <a:pt x="241" y="96"/>
                  </a:lnTo>
                  <a:lnTo>
                    <a:pt x="243" y="109"/>
                  </a:lnTo>
                  <a:lnTo>
                    <a:pt x="245" y="121"/>
                  </a:lnTo>
                  <a:lnTo>
                    <a:pt x="245" y="121"/>
                  </a:lnTo>
                  <a:lnTo>
                    <a:pt x="243" y="139"/>
                  </a:lnTo>
                  <a:lnTo>
                    <a:pt x="239" y="156"/>
                  </a:lnTo>
                  <a:lnTo>
                    <a:pt x="234" y="172"/>
                  </a:lnTo>
                  <a:lnTo>
                    <a:pt x="225" y="187"/>
                  </a:lnTo>
                  <a:lnTo>
                    <a:pt x="272" y="234"/>
                  </a:lnTo>
                  <a:lnTo>
                    <a:pt x="272" y="234"/>
                  </a:lnTo>
                  <a:lnTo>
                    <a:pt x="277" y="243"/>
                  </a:lnTo>
                  <a:lnTo>
                    <a:pt x="279" y="252"/>
                  </a:lnTo>
                  <a:lnTo>
                    <a:pt x="277" y="261"/>
                  </a:lnTo>
                  <a:lnTo>
                    <a:pt x="272" y="270"/>
                  </a:lnTo>
                  <a:lnTo>
                    <a:pt x="272" y="270"/>
                  </a:lnTo>
                  <a:close/>
                  <a:moveTo>
                    <a:pt x="121" y="34"/>
                  </a:moveTo>
                  <a:lnTo>
                    <a:pt x="121" y="34"/>
                  </a:lnTo>
                  <a:lnTo>
                    <a:pt x="105" y="36"/>
                  </a:lnTo>
                  <a:lnTo>
                    <a:pt x="89" y="41"/>
                  </a:lnTo>
                  <a:lnTo>
                    <a:pt x="74" y="49"/>
                  </a:lnTo>
                  <a:lnTo>
                    <a:pt x="60" y="60"/>
                  </a:lnTo>
                  <a:lnTo>
                    <a:pt x="51" y="72"/>
                  </a:lnTo>
                  <a:lnTo>
                    <a:pt x="42" y="87"/>
                  </a:lnTo>
                  <a:lnTo>
                    <a:pt x="36" y="103"/>
                  </a:lnTo>
                  <a:lnTo>
                    <a:pt x="34" y="121"/>
                  </a:lnTo>
                  <a:lnTo>
                    <a:pt x="34" y="121"/>
                  </a:lnTo>
                  <a:lnTo>
                    <a:pt x="36" y="139"/>
                  </a:lnTo>
                  <a:lnTo>
                    <a:pt x="42" y="156"/>
                  </a:lnTo>
                  <a:lnTo>
                    <a:pt x="51" y="170"/>
                  </a:lnTo>
                  <a:lnTo>
                    <a:pt x="60" y="183"/>
                  </a:lnTo>
                  <a:lnTo>
                    <a:pt x="74" y="194"/>
                  </a:lnTo>
                  <a:lnTo>
                    <a:pt x="89" y="201"/>
                  </a:lnTo>
                  <a:lnTo>
                    <a:pt x="105" y="206"/>
                  </a:lnTo>
                  <a:lnTo>
                    <a:pt x="121" y="208"/>
                  </a:lnTo>
                  <a:lnTo>
                    <a:pt x="121" y="208"/>
                  </a:lnTo>
                  <a:lnTo>
                    <a:pt x="140" y="206"/>
                  </a:lnTo>
                  <a:lnTo>
                    <a:pt x="156" y="201"/>
                  </a:lnTo>
                  <a:lnTo>
                    <a:pt x="170" y="194"/>
                  </a:lnTo>
                  <a:lnTo>
                    <a:pt x="183" y="183"/>
                  </a:lnTo>
                  <a:lnTo>
                    <a:pt x="194" y="170"/>
                  </a:lnTo>
                  <a:lnTo>
                    <a:pt x="203" y="156"/>
                  </a:lnTo>
                  <a:lnTo>
                    <a:pt x="208" y="139"/>
                  </a:lnTo>
                  <a:lnTo>
                    <a:pt x="210" y="121"/>
                  </a:lnTo>
                  <a:lnTo>
                    <a:pt x="210" y="121"/>
                  </a:lnTo>
                  <a:lnTo>
                    <a:pt x="208" y="103"/>
                  </a:lnTo>
                  <a:lnTo>
                    <a:pt x="203" y="87"/>
                  </a:lnTo>
                  <a:lnTo>
                    <a:pt x="194" y="72"/>
                  </a:lnTo>
                  <a:lnTo>
                    <a:pt x="183" y="60"/>
                  </a:lnTo>
                  <a:lnTo>
                    <a:pt x="170" y="49"/>
                  </a:lnTo>
                  <a:lnTo>
                    <a:pt x="156" y="41"/>
                  </a:lnTo>
                  <a:lnTo>
                    <a:pt x="140" y="36"/>
                  </a:lnTo>
                  <a:lnTo>
                    <a:pt x="121" y="34"/>
                  </a:lnTo>
                  <a:lnTo>
                    <a:pt x="121" y="34"/>
                  </a:lnTo>
                  <a:close/>
                  <a:moveTo>
                    <a:pt x="158" y="139"/>
                  </a:moveTo>
                  <a:lnTo>
                    <a:pt x="87" y="139"/>
                  </a:lnTo>
                  <a:lnTo>
                    <a:pt x="87" y="139"/>
                  </a:lnTo>
                  <a:lnTo>
                    <a:pt x="80" y="138"/>
                  </a:lnTo>
                  <a:lnTo>
                    <a:pt x="74" y="134"/>
                  </a:lnTo>
                  <a:lnTo>
                    <a:pt x="71" y="128"/>
                  </a:lnTo>
                  <a:lnTo>
                    <a:pt x="71" y="121"/>
                  </a:lnTo>
                  <a:lnTo>
                    <a:pt x="71" y="121"/>
                  </a:lnTo>
                  <a:lnTo>
                    <a:pt x="71" y="114"/>
                  </a:lnTo>
                  <a:lnTo>
                    <a:pt x="74" y="109"/>
                  </a:lnTo>
                  <a:lnTo>
                    <a:pt x="80" y="105"/>
                  </a:lnTo>
                  <a:lnTo>
                    <a:pt x="87" y="103"/>
                  </a:lnTo>
                  <a:lnTo>
                    <a:pt x="158" y="103"/>
                  </a:lnTo>
                  <a:lnTo>
                    <a:pt x="158" y="103"/>
                  </a:lnTo>
                  <a:lnTo>
                    <a:pt x="163" y="105"/>
                  </a:lnTo>
                  <a:lnTo>
                    <a:pt x="170" y="109"/>
                  </a:lnTo>
                  <a:lnTo>
                    <a:pt x="174" y="114"/>
                  </a:lnTo>
                  <a:lnTo>
                    <a:pt x="174" y="121"/>
                  </a:lnTo>
                  <a:lnTo>
                    <a:pt x="174" y="121"/>
                  </a:lnTo>
                  <a:lnTo>
                    <a:pt x="174" y="128"/>
                  </a:lnTo>
                  <a:lnTo>
                    <a:pt x="170" y="134"/>
                  </a:lnTo>
                  <a:lnTo>
                    <a:pt x="163" y="138"/>
                  </a:lnTo>
                  <a:lnTo>
                    <a:pt x="158" y="139"/>
                  </a:lnTo>
                  <a:lnTo>
                    <a:pt x="158" y="139"/>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95" name="AutoShape 47"/>
            <p:cNvSpPr/>
            <p:nvPr/>
          </p:nvSpPr>
          <p:spPr bwMode="auto">
            <a:xfrm>
              <a:off x="7489" y="6026"/>
              <a:ext cx="550" cy="659"/>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596" name="组合 595"/>
            <p:cNvGrpSpPr/>
            <p:nvPr/>
          </p:nvGrpSpPr>
          <p:grpSpPr>
            <a:xfrm>
              <a:off x="6300" y="6026"/>
              <a:ext cx="482" cy="659"/>
              <a:chOff x="7600567" y="5737294"/>
              <a:chExt cx="320373" cy="366050"/>
            </a:xfrm>
            <a:grpFill/>
          </p:grpSpPr>
          <p:sp>
            <p:nvSpPr>
              <p:cNvPr id="597" name="AutoShape 48"/>
              <p:cNvSpPr/>
              <p:nvPr/>
            </p:nvSpPr>
            <p:spPr bwMode="auto">
              <a:xfrm>
                <a:off x="7600567" y="5737294"/>
                <a:ext cx="320373"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98" name="AutoShape 49"/>
              <p:cNvSpPr/>
              <p:nvPr/>
            </p:nvSpPr>
            <p:spPr bwMode="auto">
              <a:xfrm>
                <a:off x="7852107" y="6023253"/>
                <a:ext cx="23152" cy="225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99" name="AutoShape 50"/>
              <p:cNvSpPr/>
              <p:nvPr/>
            </p:nvSpPr>
            <p:spPr bwMode="auto">
              <a:xfrm>
                <a:off x="7852107" y="5954421"/>
                <a:ext cx="23152"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00" name="AutoShape 51"/>
              <p:cNvSpPr/>
              <p:nvPr/>
            </p:nvSpPr>
            <p:spPr bwMode="auto">
              <a:xfrm>
                <a:off x="7852107" y="5885591"/>
                <a:ext cx="23152"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01" name="组合 600"/>
            <p:cNvGrpSpPr/>
            <p:nvPr/>
          </p:nvGrpSpPr>
          <p:grpSpPr>
            <a:xfrm>
              <a:off x="5074" y="6026"/>
              <a:ext cx="550" cy="659"/>
              <a:chOff x="6845312" y="5737294"/>
              <a:chExt cx="366050" cy="366050"/>
            </a:xfrm>
            <a:grpFill/>
          </p:grpSpPr>
          <p:sp>
            <p:nvSpPr>
              <p:cNvPr id="602" name="AutoShape 52"/>
              <p:cNvSpPr/>
              <p:nvPr/>
            </p:nvSpPr>
            <p:spPr bwMode="auto">
              <a:xfrm>
                <a:off x="6845312" y="5737294"/>
                <a:ext cx="366050" cy="366050"/>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03" name="AutoShape 53"/>
              <p:cNvSpPr/>
              <p:nvPr/>
            </p:nvSpPr>
            <p:spPr bwMode="auto">
              <a:xfrm>
                <a:off x="6982974" y="5863066"/>
                <a:ext cx="98865" cy="102619"/>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04" name="AutoShape 54"/>
              <p:cNvSpPr/>
              <p:nvPr/>
            </p:nvSpPr>
            <p:spPr bwMode="auto">
              <a:xfrm>
                <a:off x="6971083" y="5988837"/>
                <a:ext cx="55690" cy="58192"/>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05" name="AutoShape 55"/>
              <p:cNvSpPr/>
              <p:nvPr/>
            </p:nvSpPr>
            <p:spPr bwMode="auto">
              <a:xfrm>
                <a:off x="7028652" y="5794235"/>
                <a:ext cx="56315" cy="58818"/>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06" name="组合 605"/>
            <p:cNvGrpSpPr/>
            <p:nvPr/>
          </p:nvGrpSpPr>
          <p:grpSpPr>
            <a:xfrm>
              <a:off x="3866" y="6026"/>
              <a:ext cx="550" cy="659"/>
              <a:chOff x="4927276" y="5204159"/>
              <a:chExt cx="366051" cy="366050"/>
            </a:xfrm>
            <a:grpFill/>
          </p:grpSpPr>
          <p:sp>
            <p:nvSpPr>
              <p:cNvPr id="607" name="AutoShape 56"/>
              <p:cNvSpPr/>
              <p:nvPr/>
            </p:nvSpPr>
            <p:spPr bwMode="auto">
              <a:xfrm>
                <a:off x="4927276" y="5204159"/>
                <a:ext cx="114508"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08" name="AutoShape 57"/>
              <p:cNvSpPr/>
              <p:nvPr/>
            </p:nvSpPr>
            <p:spPr bwMode="auto">
              <a:xfrm>
                <a:off x="5178819" y="5204159"/>
                <a:ext cx="114508"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09" name="AutoShape 58"/>
              <p:cNvSpPr/>
              <p:nvPr/>
            </p:nvSpPr>
            <p:spPr bwMode="auto">
              <a:xfrm>
                <a:off x="5053047" y="5204159"/>
                <a:ext cx="114508"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610" name="Freeform 293"/>
            <p:cNvSpPr>
              <a:spLocks noEditPoints="1"/>
            </p:cNvSpPr>
            <p:nvPr/>
          </p:nvSpPr>
          <p:spPr bwMode="auto">
            <a:xfrm>
              <a:off x="2715" y="6053"/>
              <a:ext cx="455" cy="604"/>
            </a:xfrm>
            <a:custGeom>
              <a:avLst/>
              <a:gdLst>
                <a:gd name="T0" fmla="*/ 174 w 178"/>
                <a:gd name="T1" fmla="*/ 73 h 196"/>
                <a:gd name="T2" fmla="*/ 153 w 178"/>
                <a:gd name="T3" fmla="*/ 36 h 196"/>
                <a:gd name="T4" fmla="*/ 110 w 178"/>
                <a:gd name="T5" fmla="*/ 11 h 196"/>
                <a:gd name="T6" fmla="*/ 67 w 178"/>
                <a:gd name="T7" fmla="*/ 11 h 196"/>
                <a:gd name="T8" fmla="*/ 24 w 178"/>
                <a:gd name="T9" fmla="*/ 36 h 196"/>
                <a:gd name="T10" fmla="*/ 3 w 178"/>
                <a:gd name="T11" fmla="*/ 73 h 196"/>
                <a:gd name="T12" fmla="*/ 3 w 178"/>
                <a:gd name="T13" fmla="*/ 123 h 196"/>
                <a:gd name="T14" fmla="*/ 24 w 178"/>
                <a:gd name="T15" fmla="*/ 159 h 196"/>
                <a:gd name="T16" fmla="*/ 68 w 178"/>
                <a:gd name="T17" fmla="*/ 184 h 196"/>
                <a:gd name="T18" fmla="*/ 110 w 178"/>
                <a:gd name="T19" fmla="*/ 184 h 196"/>
                <a:gd name="T20" fmla="*/ 153 w 178"/>
                <a:gd name="T21" fmla="*/ 160 h 196"/>
                <a:gd name="T22" fmla="*/ 174 w 178"/>
                <a:gd name="T23" fmla="*/ 123 h 196"/>
                <a:gd name="T24" fmla="*/ 76 w 178"/>
                <a:gd name="T25" fmla="*/ 176 h 196"/>
                <a:gd name="T26" fmla="*/ 89 w 178"/>
                <a:gd name="T27" fmla="*/ 147 h 196"/>
                <a:gd name="T28" fmla="*/ 101 w 178"/>
                <a:gd name="T29" fmla="*/ 176 h 196"/>
                <a:gd name="T30" fmla="*/ 101 w 178"/>
                <a:gd name="T31" fmla="*/ 19 h 196"/>
                <a:gd name="T32" fmla="*/ 89 w 178"/>
                <a:gd name="T33" fmla="*/ 49 h 196"/>
                <a:gd name="T34" fmla="*/ 76 w 178"/>
                <a:gd name="T35" fmla="*/ 19 h 196"/>
                <a:gd name="T36" fmla="*/ 133 w 178"/>
                <a:gd name="T37" fmla="*/ 91 h 196"/>
                <a:gd name="T38" fmla="*/ 136 w 178"/>
                <a:gd name="T39" fmla="*/ 103 h 196"/>
                <a:gd name="T40" fmla="*/ 133 w 178"/>
                <a:gd name="T41" fmla="*/ 98 h 196"/>
                <a:gd name="T42" fmla="*/ 131 w 178"/>
                <a:gd name="T43" fmla="*/ 73 h 196"/>
                <a:gd name="T44" fmla="*/ 150 w 178"/>
                <a:gd name="T45" fmla="*/ 48 h 196"/>
                <a:gd name="T46" fmla="*/ 163 w 178"/>
                <a:gd name="T47" fmla="*/ 70 h 196"/>
                <a:gd name="T48" fmla="*/ 131 w 178"/>
                <a:gd name="T49" fmla="*/ 73 h 196"/>
                <a:gd name="T50" fmla="*/ 73 w 178"/>
                <a:gd name="T51" fmla="*/ 125 h 196"/>
                <a:gd name="T52" fmla="*/ 58 w 178"/>
                <a:gd name="T53" fmla="*/ 98 h 196"/>
                <a:gd name="T54" fmla="*/ 73 w 178"/>
                <a:gd name="T55" fmla="*/ 71 h 196"/>
                <a:gd name="T56" fmla="*/ 104 w 178"/>
                <a:gd name="T57" fmla="*/ 71 h 196"/>
                <a:gd name="T58" fmla="*/ 120 w 178"/>
                <a:gd name="T59" fmla="*/ 98 h 196"/>
                <a:gd name="T60" fmla="*/ 104 w 178"/>
                <a:gd name="T61" fmla="*/ 125 h 196"/>
                <a:gd name="T62" fmla="*/ 111 w 178"/>
                <a:gd name="T63" fmla="*/ 60 h 196"/>
                <a:gd name="T64" fmla="*/ 115 w 178"/>
                <a:gd name="T65" fmla="*/ 52 h 196"/>
                <a:gd name="T66" fmla="*/ 111 w 178"/>
                <a:gd name="T67" fmla="*/ 60 h 196"/>
                <a:gd name="T68" fmla="*/ 73 w 178"/>
                <a:gd name="T69" fmla="*/ 56 h 196"/>
                <a:gd name="T70" fmla="*/ 60 w 178"/>
                <a:gd name="T71" fmla="*/ 64 h 196"/>
                <a:gd name="T72" fmla="*/ 45 w 178"/>
                <a:gd name="T73" fmla="*/ 105 h 196"/>
                <a:gd name="T74" fmla="*/ 45 w 178"/>
                <a:gd name="T75" fmla="*/ 90 h 196"/>
                <a:gd name="T76" fmla="*/ 45 w 178"/>
                <a:gd name="T77" fmla="*/ 105 h 196"/>
                <a:gd name="T78" fmla="*/ 46 w 178"/>
                <a:gd name="T79" fmla="*/ 73 h 196"/>
                <a:gd name="T80" fmla="*/ 14 w 178"/>
                <a:gd name="T81" fmla="*/ 70 h 196"/>
                <a:gd name="T82" fmla="*/ 27 w 178"/>
                <a:gd name="T83" fmla="*/ 48 h 196"/>
                <a:gd name="T84" fmla="*/ 50 w 178"/>
                <a:gd name="T85" fmla="*/ 49 h 196"/>
                <a:gd name="T86" fmla="*/ 27 w 178"/>
                <a:gd name="T87" fmla="*/ 107 h 196"/>
                <a:gd name="T88" fmla="*/ 50 w 178"/>
                <a:gd name="T89" fmla="*/ 147 h 196"/>
                <a:gd name="T90" fmla="*/ 14 w 178"/>
                <a:gd name="T91" fmla="*/ 141 h 196"/>
                <a:gd name="T92" fmla="*/ 67 w 178"/>
                <a:gd name="T93" fmla="*/ 136 h 196"/>
                <a:gd name="T94" fmla="*/ 62 w 178"/>
                <a:gd name="T95" fmla="*/ 143 h 196"/>
                <a:gd name="T96" fmla="*/ 67 w 178"/>
                <a:gd name="T97" fmla="*/ 136 h 196"/>
                <a:gd name="T98" fmla="*/ 104 w 178"/>
                <a:gd name="T99" fmla="*/ 140 h 196"/>
                <a:gd name="T100" fmla="*/ 117 w 178"/>
                <a:gd name="T101" fmla="*/ 132 h 196"/>
                <a:gd name="T102" fmla="*/ 127 w 178"/>
                <a:gd name="T103" fmla="*/ 147 h 196"/>
                <a:gd name="T104" fmla="*/ 150 w 178"/>
                <a:gd name="T105" fmla="*/ 107 h 196"/>
                <a:gd name="T106" fmla="*/ 164 w 178"/>
                <a:gd name="T107" fmla="*/ 141 h 196"/>
                <a:gd name="T108" fmla="*/ 144 w 178"/>
                <a:gd name="T109" fmla="*/ 149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8" h="196">
                  <a:moveTo>
                    <a:pt x="159" y="98"/>
                  </a:moveTo>
                  <a:cubicBezTo>
                    <a:pt x="166" y="89"/>
                    <a:pt x="171" y="81"/>
                    <a:pt x="174" y="73"/>
                  </a:cubicBezTo>
                  <a:cubicBezTo>
                    <a:pt x="178" y="64"/>
                    <a:pt x="178" y="55"/>
                    <a:pt x="174" y="49"/>
                  </a:cubicBezTo>
                  <a:cubicBezTo>
                    <a:pt x="170" y="42"/>
                    <a:pt x="163" y="38"/>
                    <a:pt x="153" y="36"/>
                  </a:cubicBezTo>
                  <a:cubicBezTo>
                    <a:pt x="145" y="35"/>
                    <a:pt x="135" y="35"/>
                    <a:pt x="124" y="37"/>
                  </a:cubicBezTo>
                  <a:cubicBezTo>
                    <a:pt x="120" y="27"/>
                    <a:pt x="115" y="18"/>
                    <a:pt x="110" y="11"/>
                  </a:cubicBezTo>
                  <a:cubicBezTo>
                    <a:pt x="103" y="4"/>
                    <a:pt x="96" y="0"/>
                    <a:pt x="89" y="0"/>
                  </a:cubicBezTo>
                  <a:cubicBezTo>
                    <a:pt x="81" y="0"/>
                    <a:pt x="74" y="4"/>
                    <a:pt x="67" y="11"/>
                  </a:cubicBezTo>
                  <a:cubicBezTo>
                    <a:pt x="62" y="18"/>
                    <a:pt x="57" y="27"/>
                    <a:pt x="54" y="37"/>
                  </a:cubicBezTo>
                  <a:cubicBezTo>
                    <a:pt x="43" y="35"/>
                    <a:pt x="33" y="35"/>
                    <a:pt x="24" y="36"/>
                  </a:cubicBezTo>
                  <a:cubicBezTo>
                    <a:pt x="14" y="38"/>
                    <a:pt x="7" y="42"/>
                    <a:pt x="4" y="49"/>
                  </a:cubicBezTo>
                  <a:cubicBezTo>
                    <a:pt x="0" y="55"/>
                    <a:pt x="0" y="64"/>
                    <a:pt x="3" y="73"/>
                  </a:cubicBezTo>
                  <a:cubicBezTo>
                    <a:pt x="6" y="81"/>
                    <a:pt x="12" y="89"/>
                    <a:pt x="19" y="98"/>
                  </a:cubicBezTo>
                  <a:cubicBezTo>
                    <a:pt x="12" y="106"/>
                    <a:pt x="6" y="115"/>
                    <a:pt x="3" y="123"/>
                  </a:cubicBezTo>
                  <a:cubicBezTo>
                    <a:pt x="0" y="132"/>
                    <a:pt x="0" y="140"/>
                    <a:pt x="4" y="147"/>
                  </a:cubicBezTo>
                  <a:cubicBezTo>
                    <a:pt x="7" y="154"/>
                    <a:pt x="14" y="158"/>
                    <a:pt x="24" y="159"/>
                  </a:cubicBezTo>
                  <a:cubicBezTo>
                    <a:pt x="33" y="161"/>
                    <a:pt x="43" y="160"/>
                    <a:pt x="54" y="158"/>
                  </a:cubicBezTo>
                  <a:cubicBezTo>
                    <a:pt x="58" y="169"/>
                    <a:pt x="62" y="178"/>
                    <a:pt x="68" y="184"/>
                  </a:cubicBezTo>
                  <a:cubicBezTo>
                    <a:pt x="74" y="192"/>
                    <a:pt x="81" y="196"/>
                    <a:pt x="89" y="196"/>
                  </a:cubicBezTo>
                  <a:cubicBezTo>
                    <a:pt x="96" y="196"/>
                    <a:pt x="103" y="192"/>
                    <a:pt x="110" y="184"/>
                  </a:cubicBezTo>
                  <a:cubicBezTo>
                    <a:pt x="115" y="178"/>
                    <a:pt x="120" y="169"/>
                    <a:pt x="124" y="158"/>
                  </a:cubicBezTo>
                  <a:cubicBezTo>
                    <a:pt x="135" y="160"/>
                    <a:pt x="145" y="161"/>
                    <a:pt x="153" y="160"/>
                  </a:cubicBezTo>
                  <a:cubicBezTo>
                    <a:pt x="163" y="158"/>
                    <a:pt x="170" y="154"/>
                    <a:pt x="174" y="147"/>
                  </a:cubicBezTo>
                  <a:cubicBezTo>
                    <a:pt x="178" y="140"/>
                    <a:pt x="178" y="132"/>
                    <a:pt x="174" y="123"/>
                  </a:cubicBezTo>
                  <a:cubicBezTo>
                    <a:pt x="171" y="115"/>
                    <a:pt x="166" y="106"/>
                    <a:pt x="159" y="98"/>
                  </a:cubicBezTo>
                  <a:close/>
                  <a:moveTo>
                    <a:pt x="76" y="176"/>
                  </a:moveTo>
                  <a:cubicBezTo>
                    <a:pt x="72" y="171"/>
                    <a:pt x="69" y="164"/>
                    <a:pt x="66" y="155"/>
                  </a:cubicBezTo>
                  <a:cubicBezTo>
                    <a:pt x="74" y="153"/>
                    <a:pt x="81" y="150"/>
                    <a:pt x="89" y="147"/>
                  </a:cubicBezTo>
                  <a:cubicBezTo>
                    <a:pt x="96" y="151"/>
                    <a:pt x="104" y="153"/>
                    <a:pt x="112" y="155"/>
                  </a:cubicBezTo>
                  <a:cubicBezTo>
                    <a:pt x="109" y="164"/>
                    <a:pt x="105" y="171"/>
                    <a:pt x="101" y="176"/>
                  </a:cubicBezTo>
                  <a:cubicBezTo>
                    <a:pt x="93" y="187"/>
                    <a:pt x="84" y="187"/>
                    <a:pt x="76" y="176"/>
                  </a:cubicBezTo>
                  <a:close/>
                  <a:moveTo>
                    <a:pt x="101" y="19"/>
                  </a:moveTo>
                  <a:cubicBezTo>
                    <a:pt x="105" y="25"/>
                    <a:pt x="109" y="32"/>
                    <a:pt x="112" y="40"/>
                  </a:cubicBezTo>
                  <a:cubicBezTo>
                    <a:pt x="104" y="42"/>
                    <a:pt x="97" y="45"/>
                    <a:pt x="89" y="49"/>
                  </a:cubicBezTo>
                  <a:cubicBezTo>
                    <a:pt x="81" y="45"/>
                    <a:pt x="73" y="42"/>
                    <a:pt x="66" y="40"/>
                  </a:cubicBezTo>
                  <a:cubicBezTo>
                    <a:pt x="69" y="32"/>
                    <a:pt x="72" y="25"/>
                    <a:pt x="76" y="19"/>
                  </a:cubicBezTo>
                  <a:cubicBezTo>
                    <a:pt x="84" y="8"/>
                    <a:pt x="93" y="8"/>
                    <a:pt x="101" y="19"/>
                  </a:cubicBezTo>
                  <a:close/>
                  <a:moveTo>
                    <a:pt x="133" y="91"/>
                  </a:moveTo>
                  <a:cubicBezTo>
                    <a:pt x="136" y="93"/>
                    <a:pt x="139" y="96"/>
                    <a:pt x="141" y="98"/>
                  </a:cubicBezTo>
                  <a:cubicBezTo>
                    <a:pt x="139" y="100"/>
                    <a:pt x="138" y="101"/>
                    <a:pt x="136" y="103"/>
                  </a:cubicBezTo>
                  <a:cubicBezTo>
                    <a:pt x="135" y="104"/>
                    <a:pt x="134" y="105"/>
                    <a:pt x="133" y="106"/>
                  </a:cubicBezTo>
                  <a:cubicBezTo>
                    <a:pt x="133" y="103"/>
                    <a:pt x="133" y="100"/>
                    <a:pt x="133" y="98"/>
                  </a:cubicBezTo>
                  <a:cubicBezTo>
                    <a:pt x="133" y="96"/>
                    <a:pt x="133" y="93"/>
                    <a:pt x="133" y="91"/>
                  </a:cubicBezTo>
                  <a:close/>
                  <a:moveTo>
                    <a:pt x="131" y="73"/>
                  </a:moveTo>
                  <a:cubicBezTo>
                    <a:pt x="130" y="65"/>
                    <a:pt x="129" y="57"/>
                    <a:pt x="127" y="49"/>
                  </a:cubicBezTo>
                  <a:cubicBezTo>
                    <a:pt x="136" y="47"/>
                    <a:pt x="144" y="47"/>
                    <a:pt x="150" y="48"/>
                  </a:cubicBezTo>
                  <a:cubicBezTo>
                    <a:pt x="157" y="48"/>
                    <a:pt x="162" y="51"/>
                    <a:pt x="164" y="54"/>
                  </a:cubicBezTo>
                  <a:cubicBezTo>
                    <a:pt x="166" y="58"/>
                    <a:pt x="166" y="63"/>
                    <a:pt x="163" y="70"/>
                  </a:cubicBezTo>
                  <a:cubicBezTo>
                    <a:pt x="160" y="76"/>
                    <a:pt x="156" y="82"/>
                    <a:pt x="150" y="89"/>
                  </a:cubicBezTo>
                  <a:cubicBezTo>
                    <a:pt x="144" y="83"/>
                    <a:pt x="138" y="78"/>
                    <a:pt x="131" y="73"/>
                  </a:cubicBezTo>
                  <a:close/>
                  <a:moveTo>
                    <a:pt x="89" y="133"/>
                  </a:moveTo>
                  <a:cubicBezTo>
                    <a:pt x="83" y="131"/>
                    <a:pt x="78" y="128"/>
                    <a:pt x="73" y="125"/>
                  </a:cubicBezTo>
                  <a:cubicBezTo>
                    <a:pt x="67" y="121"/>
                    <a:pt x="62" y="118"/>
                    <a:pt x="58" y="115"/>
                  </a:cubicBezTo>
                  <a:cubicBezTo>
                    <a:pt x="58" y="110"/>
                    <a:pt x="58" y="104"/>
                    <a:pt x="58" y="98"/>
                  </a:cubicBezTo>
                  <a:cubicBezTo>
                    <a:pt x="58" y="91"/>
                    <a:pt x="58" y="85"/>
                    <a:pt x="58" y="80"/>
                  </a:cubicBezTo>
                  <a:cubicBezTo>
                    <a:pt x="63" y="77"/>
                    <a:pt x="68" y="74"/>
                    <a:pt x="73" y="71"/>
                  </a:cubicBezTo>
                  <a:cubicBezTo>
                    <a:pt x="78" y="68"/>
                    <a:pt x="83" y="65"/>
                    <a:pt x="89" y="63"/>
                  </a:cubicBezTo>
                  <a:cubicBezTo>
                    <a:pt x="94" y="65"/>
                    <a:pt x="99" y="68"/>
                    <a:pt x="104" y="71"/>
                  </a:cubicBezTo>
                  <a:cubicBezTo>
                    <a:pt x="109" y="74"/>
                    <a:pt x="114" y="77"/>
                    <a:pt x="119" y="80"/>
                  </a:cubicBezTo>
                  <a:cubicBezTo>
                    <a:pt x="120" y="85"/>
                    <a:pt x="120" y="91"/>
                    <a:pt x="120" y="98"/>
                  </a:cubicBezTo>
                  <a:cubicBezTo>
                    <a:pt x="120" y="104"/>
                    <a:pt x="120" y="110"/>
                    <a:pt x="119" y="115"/>
                  </a:cubicBezTo>
                  <a:cubicBezTo>
                    <a:pt x="115" y="118"/>
                    <a:pt x="110" y="122"/>
                    <a:pt x="104" y="125"/>
                  </a:cubicBezTo>
                  <a:cubicBezTo>
                    <a:pt x="99" y="128"/>
                    <a:pt x="94" y="131"/>
                    <a:pt x="89" y="133"/>
                  </a:cubicBezTo>
                  <a:close/>
                  <a:moveTo>
                    <a:pt x="111" y="60"/>
                  </a:moveTo>
                  <a:cubicBezTo>
                    <a:pt x="109" y="59"/>
                    <a:pt x="107" y="57"/>
                    <a:pt x="104" y="56"/>
                  </a:cubicBezTo>
                  <a:cubicBezTo>
                    <a:pt x="108" y="55"/>
                    <a:pt x="112" y="53"/>
                    <a:pt x="115" y="52"/>
                  </a:cubicBezTo>
                  <a:cubicBezTo>
                    <a:pt x="116" y="56"/>
                    <a:pt x="117" y="60"/>
                    <a:pt x="117" y="64"/>
                  </a:cubicBezTo>
                  <a:cubicBezTo>
                    <a:pt x="115" y="62"/>
                    <a:pt x="113" y="61"/>
                    <a:pt x="111" y="60"/>
                  </a:cubicBezTo>
                  <a:close/>
                  <a:moveTo>
                    <a:pt x="62" y="52"/>
                  </a:moveTo>
                  <a:cubicBezTo>
                    <a:pt x="66" y="53"/>
                    <a:pt x="70" y="55"/>
                    <a:pt x="73" y="56"/>
                  </a:cubicBezTo>
                  <a:cubicBezTo>
                    <a:pt x="71" y="57"/>
                    <a:pt x="69" y="59"/>
                    <a:pt x="67" y="60"/>
                  </a:cubicBezTo>
                  <a:cubicBezTo>
                    <a:pt x="65" y="61"/>
                    <a:pt x="62" y="62"/>
                    <a:pt x="60" y="64"/>
                  </a:cubicBezTo>
                  <a:cubicBezTo>
                    <a:pt x="61" y="60"/>
                    <a:pt x="62" y="56"/>
                    <a:pt x="62" y="52"/>
                  </a:cubicBezTo>
                  <a:close/>
                  <a:moveTo>
                    <a:pt x="45" y="105"/>
                  </a:moveTo>
                  <a:cubicBezTo>
                    <a:pt x="42" y="103"/>
                    <a:pt x="39" y="100"/>
                    <a:pt x="36" y="98"/>
                  </a:cubicBezTo>
                  <a:cubicBezTo>
                    <a:pt x="39" y="95"/>
                    <a:pt x="42" y="93"/>
                    <a:pt x="45" y="90"/>
                  </a:cubicBezTo>
                  <a:cubicBezTo>
                    <a:pt x="45" y="93"/>
                    <a:pt x="45" y="95"/>
                    <a:pt x="45" y="98"/>
                  </a:cubicBezTo>
                  <a:cubicBezTo>
                    <a:pt x="45" y="100"/>
                    <a:pt x="45" y="103"/>
                    <a:pt x="45" y="105"/>
                  </a:cubicBezTo>
                  <a:close/>
                  <a:moveTo>
                    <a:pt x="50" y="49"/>
                  </a:moveTo>
                  <a:cubicBezTo>
                    <a:pt x="48" y="57"/>
                    <a:pt x="47" y="65"/>
                    <a:pt x="46" y="73"/>
                  </a:cubicBezTo>
                  <a:cubicBezTo>
                    <a:pt x="39" y="78"/>
                    <a:pt x="33" y="84"/>
                    <a:pt x="27" y="89"/>
                  </a:cubicBezTo>
                  <a:cubicBezTo>
                    <a:pt x="21" y="82"/>
                    <a:pt x="17" y="76"/>
                    <a:pt x="14" y="70"/>
                  </a:cubicBezTo>
                  <a:cubicBezTo>
                    <a:pt x="12" y="63"/>
                    <a:pt x="11" y="58"/>
                    <a:pt x="14" y="55"/>
                  </a:cubicBezTo>
                  <a:cubicBezTo>
                    <a:pt x="16" y="51"/>
                    <a:pt x="20" y="48"/>
                    <a:pt x="27" y="48"/>
                  </a:cubicBezTo>
                  <a:cubicBezTo>
                    <a:pt x="29" y="47"/>
                    <a:pt x="31" y="47"/>
                    <a:pt x="34" y="47"/>
                  </a:cubicBezTo>
                  <a:cubicBezTo>
                    <a:pt x="39" y="47"/>
                    <a:pt x="44" y="48"/>
                    <a:pt x="50" y="49"/>
                  </a:cubicBezTo>
                  <a:close/>
                  <a:moveTo>
                    <a:pt x="14" y="126"/>
                  </a:moveTo>
                  <a:cubicBezTo>
                    <a:pt x="17" y="120"/>
                    <a:pt x="21" y="114"/>
                    <a:pt x="27" y="107"/>
                  </a:cubicBezTo>
                  <a:cubicBezTo>
                    <a:pt x="33" y="112"/>
                    <a:pt x="39" y="118"/>
                    <a:pt x="46" y="123"/>
                  </a:cubicBezTo>
                  <a:cubicBezTo>
                    <a:pt x="47" y="131"/>
                    <a:pt x="48" y="139"/>
                    <a:pt x="50" y="147"/>
                  </a:cubicBezTo>
                  <a:cubicBezTo>
                    <a:pt x="41" y="148"/>
                    <a:pt x="34" y="149"/>
                    <a:pt x="27" y="148"/>
                  </a:cubicBezTo>
                  <a:cubicBezTo>
                    <a:pt x="20" y="147"/>
                    <a:pt x="16" y="145"/>
                    <a:pt x="14" y="141"/>
                  </a:cubicBezTo>
                  <a:cubicBezTo>
                    <a:pt x="11" y="137"/>
                    <a:pt x="12" y="132"/>
                    <a:pt x="14" y="126"/>
                  </a:cubicBezTo>
                  <a:close/>
                  <a:moveTo>
                    <a:pt x="67" y="136"/>
                  </a:moveTo>
                  <a:cubicBezTo>
                    <a:pt x="69" y="137"/>
                    <a:pt x="71" y="138"/>
                    <a:pt x="73" y="140"/>
                  </a:cubicBezTo>
                  <a:cubicBezTo>
                    <a:pt x="70" y="141"/>
                    <a:pt x="66" y="142"/>
                    <a:pt x="62" y="143"/>
                  </a:cubicBezTo>
                  <a:cubicBezTo>
                    <a:pt x="62" y="140"/>
                    <a:pt x="61" y="136"/>
                    <a:pt x="60" y="132"/>
                  </a:cubicBezTo>
                  <a:cubicBezTo>
                    <a:pt x="62" y="134"/>
                    <a:pt x="64" y="135"/>
                    <a:pt x="67" y="136"/>
                  </a:cubicBezTo>
                  <a:close/>
                  <a:moveTo>
                    <a:pt x="115" y="143"/>
                  </a:moveTo>
                  <a:cubicBezTo>
                    <a:pt x="112" y="142"/>
                    <a:pt x="108" y="141"/>
                    <a:pt x="104" y="140"/>
                  </a:cubicBezTo>
                  <a:cubicBezTo>
                    <a:pt x="106" y="139"/>
                    <a:pt x="109" y="137"/>
                    <a:pt x="111" y="136"/>
                  </a:cubicBezTo>
                  <a:cubicBezTo>
                    <a:pt x="113" y="135"/>
                    <a:pt x="115" y="133"/>
                    <a:pt x="117" y="132"/>
                  </a:cubicBezTo>
                  <a:cubicBezTo>
                    <a:pt x="117" y="136"/>
                    <a:pt x="116" y="140"/>
                    <a:pt x="115" y="143"/>
                  </a:cubicBezTo>
                  <a:close/>
                  <a:moveTo>
                    <a:pt x="127" y="147"/>
                  </a:moveTo>
                  <a:cubicBezTo>
                    <a:pt x="129" y="139"/>
                    <a:pt x="130" y="131"/>
                    <a:pt x="131" y="123"/>
                  </a:cubicBezTo>
                  <a:cubicBezTo>
                    <a:pt x="138" y="118"/>
                    <a:pt x="144" y="112"/>
                    <a:pt x="150" y="107"/>
                  </a:cubicBezTo>
                  <a:cubicBezTo>
                    <a:pt x="156" y="114"/>
                    <a:pt x="160" y="120"/>
                    <a:pt x="163" y="126"/>
                  </a:cubicBezTo>
                  <a:cubicBezTo>
                    <a:pt x="166" y="133"/>
                    <a:pt x="166" y="137"/>
                    <a:pt x="164" y="141"/>
                  </a:cubicBezTo>
                  <a:cubicBezTo>
                    <a:pt x="162" y="145"/>
                    <a:pt x="157" y="147"/>
                    <a:pt x="150" y="148"/>
                  </a:cubicBezTo>
                  <a:cubicBezTo>
                    <a:pt x="148" y="148"/>
                    <a:pt x="146" y="149"/>
                    <a:pt x="144" y="149"/>
                  </a:cubicBezTo>
                  <a:cubicBezTo>
                    <a:pt x="139" y="149"/>
                    <a:pt x="133" y="148"/>
                    <a:pt x="127" y="147"/>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nvGrpSpPr>
            <p:cNvPr id="611" name="组合 610"/>
            <p:cNvGrpSpPr/>
            <p:nvPr/>
          </p:nvGrpSpPr>
          <p:grpSpPr>
            <a:xfrm>
              <a:off x="8617" y="6061"/>
              <a:ext cx="727" cy="589"/>
              <a:chOff x="2938463" y="1827213"/>
              <a:chExt cx="665163" cy="449263"/>
            </a:xfrm>
            <a:grpFill/>
          </p:grpSpPr>
          <p:sp>
            <p:nvSpPr>
              <p:cNvPr id="612" name="Freeform 72"/>
              <p:cNvSpPr/>
              <p:nvPr/>
            </p:nvSpPr>
            <p:spPr bwMode="auto">
              <a:xfrm>
                <a:off x="3275013" y="1827213"/>
                <a:ext cx="328613" cy="395288"/>
              </a:xfrm>
              <a:custGeom>
                <a:avLst/>
                <a:gdLst>
                  <a:gd name="T0" fmla="*/ 47 w 103"/>
                  <a:gd name="T1" fmla="*/ 21 h 124"/>
                  <a:gd name="T2" fmla="*/ 67 w 103"/>
                  <a:gd name="T3" fmla="*/ 6 h 124"/>
                  <a:gd name="T4" fmla="*/ 0 w 103"/>
                  <a:gd name="T5" fmla="*/ 0 h 124"/>
                  <a:gd name="T6" fmla="*/ 5 w 103"/>
                  <a:gd name="T7" fmla="*/ 52 h 124"/>
                  <a:gd name="T8" fmla="*/ 22 w 103"/>
                  <a:gd name="T9" fmla="*/ 39 h 124"/>
                  <a:gd name="T10" fmla="*/ 45 w 103"/>
                  <a:gd name="T11" fmla="*/ 124 h 124"/>
                  <a:gd name="T12" fmla="*/ 47 w 103"/>
                  <a:gd name="T13" fmla="*/ 21 h 124"/>
                </a:gdLst>
                <a:ahLst/>
                <a:cxnLst>
                  <a:cxn ang="0">
                    <a:pos x="T0" y="T1"/>
                  </a:cxn>
                  <a:cxn ang="0">
                    <a:pos x="T2" y="T3"/>
                  </a:cxn>
                  <a:cxn ang="0">
                    <a:pos x="T4" y="T5"/>
                  </a:cxn>
                  <a:cxn ang="0">
                    <a:pos x="T6" y="T7"/>
                  </a:cxn>
                  <a:cxn ang="0">
                    <a:pos x="T8" y="T9"/>
                  </a:cxn>
                  <a:cxn ang="0">
                    <a:pos x="T10" y="T11"/>
                  </a:cxn>
                  <a:cxn ang="0">
                    <a:pos x="T12" y="T13"/>
                  </a:cxn>
                </a:cxnLst>
                <a:rect l="0" t="0" r="r" b="b"/>
                <a:pathLst>
                  <a:path w="103" h="124">
                    <a:moveTo>
                      <a:pt x="47" y="21"/>
                    </a:moveTo>
                    <a:cubicBezTo>
                      <a:pt x="67" y="6"/>
                      <a:pt x="67" y="6"/>
                      <a:pt x="67" y="6"/>
                    </a:cubicBezTo>
                    <a:cubicBezTo>
                      <a:pt x="0" y="0"/>
                      <a:pt x="0" y="0"/>
                      <a:pt x="0" y="0"/>
                    </a:cubicBezTo>
                    <a:cubicBezTo>
                      <a:pt x="5" y="52"/>
                      <a:pt x="5" y="52"/>
                      <a:pt x="5" y="52"/>
                    </a:cubicBezTo>
                    <a:cubicBezTo>
                      <a:pt x="22" y="39"/>
                      <a:pt x="22" y="39"/>
                      <a:pt x="22" y="39"/>
                    </a:cubicBezTo>
                    <a:cubicBezTo>
                      <a:pt x="36" y="49"/>
                      <a:pt x="66" y="77"/>
                      <a:pt x="45" y="124"/>
                    </a:cubicBezTo>
                    <a:cubicBezTo>
                      <a:pt x="45" y="124"/>
                      <a:pt x="103" y="80"/>
                      <a:pt x="4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13" name="Freeform 73"/>
              <p:cNvSpPr/>
              <p:nvPr/>
            </p:nvSpPr>
            <p:spPr bwMode="auto">
              <a:xfrm>
                <a:off x="2938463" y="1881188"/>
                <a:ext cx="330200" cy="395288"/>
              </a:xfrm>
              <a:custGeom>
                <a:avLst/>
                <a:gdLst>
                  <a:gd name="T0" fmla="*/ 104 w 104"/>
                  <a:gd name="T1" fmla="*/ 124 h 124"/>
                  <a:gd name="T2" fmla="*/ 99 w 104"/>
                  <a:gd name="T3" fmla="*/ 72 h 124"/>
                  <a:gd name="T4" fmla="*/ 82 w 104"/>
                  <a:gd name="T5" fmla="*/ 85 h 124"/>
                  <a:gd name="T6" fmla="*/ 59 w 104"/>
                  <a:gd name="T7" fmla="*/ 0 h 124"/>
                  <a:gd name="T8" fmla="*/ 57 w 104"/>
                  <a:gd name="T9" fmla="*/ 103 h 124"/>
                  <a:gd name="T10" fmla="*/ 37 w 104"/>
                  <a:gd name="T11" fmla="*/ 118 h 124"/>
                  <a:gd name="T12" fmla="*/ 104 w 104"/>
                  <a:gd name="T13" fmla="*/ 124 h 124"/>
                </a:gdLst>
                <a:ahLst/>
                <a:cxnLst>
                  <a:cxn ang="0">
                    <a:pos x="T0" y="T1"/>
                  </a:cxn>
                  <a:cxn ang="0">
                    <a:pos x="T2" y="T3"/>
                  </a:cxn>
                  <a:cxn ang="0">
                    <a:pos x="T4" y="T5"/>
                  </a:cxn>
                  <a:cxn ang="0">
                    <a:pos x="T6" y="T7"/>
                  </a:cxn>
                  <a:cxn ang="0">
                    <a:pos x="T8" y="T9"/>
                  </a:cxn>
                  <a:cxn ang="0">
                    <a:pos x="T10" y="T11"/>
                  </a:cxn>
                  <a:cxn ang="0">
                    <a:pos x="T12" y="T13"/>
                  </a:cxn>
                </a:cxnLst>
                <a:rect l="0" t="0" r="r" b="b"/>
                <a:pathLst>
                  <a:path w="104" h="124">
                    <a:moveTo>
                      <a:pt x="104" y="124"/>
                    </a:moveTo>
                    <a:cubicBezTo>
                      <a:pt x="99" y="72"/>
                      <a:pt x="99" y="72"/>
                      <a:pt x="99" y="72"/>
                    </a:cubicBezTo>
                    <a:cubicBezTo>
                      <a:pt x="82" y="85"/>
                      <a:pt x="82" y="85"/>
                      <a:pt x="82" y="85"/>
                    </a:cubicBezTo>
                    <a:cubicBezTo>
                      <a:pt x="68" y="75"/>
                      <a:pt x="37" y="46"/>
                      <a:pt x="59" y="0"/>
                    </a:cubicBezTo>
                    <a:cubicBezTo>
                      <a:pt x="59" y="0"/>
                      <a:pt x="0" y="44"/>
                      <a:pt x="57" y="103"/>
                    </a:cubicBezTo>
                    <a:cubicBezTo>
                      <a:pt x="37" y="118"/>
                      <a:pt x="37" y="118"/>
                      <a:pt x="37" y="118"/>
                    </a:cubicBezTo>
                    <a:lnTo>
                      <a:pt x="104"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614" name="组合 613"/>
            <p:cNvGrpSpPr/>
            <p:nvPr/>
          </p:nvGrpSpPr>
          <p:grpSpPr>
            <a:xfrm>
              <a:off x="9980" y="6032"/>
              <a:ext cx="407" cy="646"/>
              <a:chOff x="10574338" y="295275"/>
              <a:chExt cx="1193800" cy="1582738"/>
            </a:xfrm>
            <a:grpFill/>
          </p:grpSpPr>
          <p:sp>
            <p:nvSpPr>
              <p:cNvPr id="615" name="Freeform 18"/>
              <p:cNvSpPr/>
              <p:nvPr/>
            </p:nvSpPr>
            <p:spPr bwMode="auto">
              <a:xfrm>
                <a:off x="10574338" y="766763"/>
                <a:ext cx="1193800" cy="1111250"/>
              </a:xfrm>
              <a:custGeom>
                <a:avLst/>
                <a:gdLst>
                  <a:gd name="T0" fmla="*/ 391 w 411"/>
                  <a:gd name="T1" fmla="*/ 0 h 382"/>
                  <a:gd name="T2" fmla="*/ 21 w 411"/>
                  <a:gd name="T3" fmla="*/ 0 h 382"/>
                  <a:gd name="T4" fmla="*/ 0 w 411"/>
                  <a:gd name="T5" fmla="*/ 21 h 382"/>
                  <a:gd name="T6" fmla="*/ 21 w 411"/>
                  <a:gd name="T7" fmla="*/ 42 h 382"/>
                  <a:gd name="T8" fmla="*/ 26 w 411"/>
                  <a:gd name="T9" fmla="*/ 42 h 382"/>
                  <a:gd name="T10" fmla="*/ 76 w 411"/>
                  <a:gd name="T11" fmla="*/ 343 h 382"/>
                  <a:gd name="T12" fmla="*/ 59 w 411"/>
                  <a:gd name="T13" fmla="*/ 363 h 382"/>
                  <a:gd name="T14" fmla="*/ 79 w 411"/>
                  <a:gd name="T15" fmla="*/ 382 h 382"/>
                  <a:gd name="T16" fmla="*/ 333 w 411"/>
                  <a:gd name="T17" fmla="*/ 382 h 382"/>
                  <a:gd name="T18" fmla="*/ 353 w 411"/>
                  <a:gd name="T19" fmla="*/ 363 h 382"/>
                  <a:gd name="T20" fmla="*/ 336 w 411"/>
                  <a:gd name="T21" fmla="*/ 343 h 382"/>
                  <a:gd name="T22" fmla="*/ 386 w 411"/>
                  <a:gd name="T23" fmla="*/ 42 h 382"/>
                  <a:gd name="T24" fmla="*/ 391 w 411"/>
                  <a:gd name="T25" fmla="*/ 42 h 382"/>
                  <a:gd name="T26" fmla="*/ 411 w 411"/>
                  <a:gd name="T27" fmla="*/ 21 h 382"/>
                  <a:gd name="T28" fmla="*/ 391 w 411"/>
                  <a:gd name="T29" fmla="*/ 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1" h="382">
                    <a:moveTo>
                      <a:pt x="391" y="0"/>
                    </a:moveTo>
                    <a:cubicBezTo>
                      <a:pt x="21" y="0"/>
                      <a:pt x="21" y="0"/>
                      <a:pt x="21" y="0"/>
                    </a:cubicBezTo>
                    <a:cubicBezTo>
                      <a:pt x="10" y="0"/>
                      <a:pt x="0" y="9"/>
                      <a:pt x="0" y="21"/>
                    </a:cubicBezTo>
                    <a:cubicBezTo>
                      <a:pt x="0" y="32"/>
                      <a:pt x="10" y="42"/>
                      <a:pt x="21" y="42"/>
                    </a:cubicBezTo>
                    <a:cubicBezTo>
                      <a:pt x="26" y="42"/>
                      <a:pt x="26" y="42"/>
                      <a:pt x="26" y="42"/>
                    </a:cubicBezTo>
                    <a:cubicBezTo>
                      <a:pt x="76" y="343"/>
                      <a:pt x="76" y="343"/>
                      <a:pt x="76" y="343"/>
                    </a:cubicBezTo>
                    <a:cubicBezTo>
                      <a:pt x="66" y="345"/>
                      <a:pt x="59" y="353"/>
                      <a:pt x="59" y="363"/>
                    </a:cubicBezTo>
                    <a:cubicBezTo>
                      <a:pt x="59" y="373"/>
                      <a:pt x="68" y="382"/>
                      <a:pt x="79" y="382"/>
                    </a:cubicBezTo>
                    <a:cubicBezTo>
                      <a:pt x="333" y="382"/>
                      <a:pt x="333" y="382"/>
                      <a:pt x="333" y="382"/>
                    </a:cubicBezTo>
                    <a:cubicBezTo>
                      <a:pt x="344" y="382"/>
                      <a:pt x="353" y="373"/>
                      <a:pt x="353" y="363"/>
                    </a:cubicBezTo>
                    <a:cubicBezTo>
                      <a:pt x="353" y="353"/>
                      <a:pt x="346" y="345"/>
                      <a:pt x="336" y="343"/>
                    </a:cubicBezTo>
                    <a:cubicBezTo>
                      <a:pt x="386" y="42"/>
                      <a:pt x="386" y="42"/>
                      <a:pt x="386" y="42"/>
                    </a:cubicBezTo>
                    <a:cubicBezTo>
                      <a:pt x="391" y="42"/>
                      <a:pt x="391" y="42"/>
                      <a:pt x="391" y="42"/>
                    </a:cubicBezTo>
                    <a:cubicBezTo>
                      <a:pt x="402" y="42"/>
                      <a:pt x="411" y="32"/>
                      <a:pt x="411" y="21"/>
                    </a:cubicBezTo>
                    <a:cubicBezTo>
                      <a:pt x="411" y="9"/>
                      <a:pt x="402" y="0"/>
                      <a:pt x="3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16" name="Freeform 19"/>
              <p:cNvSpPr/>
              <p:nvPr/>
            </p:nvSpPr>
            <p:spPr bwMode="auto">
              <a:xfrm>
                <a:off x="10980738" y="295275"/>
                <a:ext cx="384175" cy="419100"/>
              </a:xfrm>
              <a:custGeom>
                <a:avLst/>
                <a:gdLst>
                  <a:gd name="T0" fmla="*/ 42 w 132"/>
                  <a:gd name="T1" fmla="*/ 0 h 144"/>
                  <a:gd name="T2" fmla="*/ 33 w 132"/>
                  <a:gd name="T3" fmla="*/ 9 h 144"/>
                  <a:gd name="T4" fmla="*/ 33 w 132"/>
                  <a:gd name="T5" fmla="*/ 55 h 144"/>
                  <a:gd name="T6" fmla="*/ 24 w 132"/>
                  <a:gd name="T7" fmla="*/ 64 h 144"/>
                  <a:gd name="T8" fmla="*/ 7 w 132"/>
                  <a:gd name="T9" fmla="*/ 65 h 144"/>
                  <a:gd name="T10" fmla="*/ 3 w 132"/>
                  <a:gd name="T11" fmla="*/ 72 h 144"/>
                  <a:gd name="T12" fmla="*/ 61 w 132"/>
                  <a:gd name="T13" fmla="*/ 140 h 144"/>
                  <a:gd name="T14" fmla="*/ 71 w 132"/>
                  <a:gd name="T15" fmla="*/ 140 h 144"/>
                  <a:gd name="T16" fmla="*/ 129 w 132"/>
                  <a:gd name="T17" fmla="*/ 72 h 144"/>
                  <a:gd name="T18" fmla="*/ 125 w 132"/>
                  <a:gd name="T19" fmla="*/ 65 h 144"/>
                  <a:gd name="T20" fmla="*/ 106 w 132"/>
                  <a:gd name="T21" fmla="*/ 64 h 144"/>
                  <a:gd name="T22" fmla="*/ 97 w 132"/>
                  <a:gd name="T23" fmla="*/ 55 h 144"/>
                  <a:gd name="T24" fmla="*/ 97 w 132"/>
                  <a:gd name="T25" fmla="*/ 9 h 144"/>
                  <a:gd name="T26" fmla="*/ 89 w 132"/>
                  <a:gd name="T27" fmla="*/ 0 h 144"/>
                  <a:gd name="T28" fmla="*/ 42 w 132"/>
                  <a:gd name="T2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144">
                    <a:moveTo>
                      <a:pt x="42" y="0"/>
                    </a:moveTo>
                    <a:cubicBezTo>
                      <a:pt x="37" y="0"/>
                      <a:pt x="33" y="4"/>
                      <a:pt x="33" y="9"/>
                    </a:cubicBezTo>
                    <a:cubicBezTo>
                      <a:pt x="33" y="55"/>
                      <a:pt x="33" y="55"/>
                      <a:pt x="33" y="55"/>
                    </a:cubicBezTo>
                    <a:cubicBezTo>
                      <a:pt x="33" y="60"/>
                      <a:pt x="29" y="64"/>
                      <a:pt x="24" y="64"/>
                    </a:cubicBezTo>
                    <a:cubicBezTo>
                      <a:pt x="7" y="65"/>
                      <a:pt x="7" y="65"/>
                      <a:pt x="7" y="65"/>
                    </a:cubicBezTo>
                    <a:cubicBezTo>
                      <a:pt x="2" y="65"/>
                      <a:pt x="0" y="68"/>
                      <a:pt x="3" y="72"/>
                    </a:cubicBezTo>
                    <a:cubicBezTo>
                      <a:pt x="61" y="140"/>
                      <a:pt x="61" y="140"/>
                      <a:pt x="61" y="140"/>
                    </a:cubicBezTo>
                    <a:cubicBezTo>
                      <a:pt x="64" y="144"/>
                      <a:pt x="68" y="144"/>
                      <a:pt x="71" y="140"/>
                    </a:cubicBezTo>
                    <a:cubicBezTo>
                      <a:pt x="129" y="72"/>
                      <a:pt x="129" y="72"/>
                      <a:pt x="129" y="72"/>
                    </a:cubicBezTo>
                    <a:cubicBezTo>
                      <a:pt x="132" y="68"/>
                      <a:pt x="130" y="65"/>
                      <a:pt x="125" y="65"/>
                    </a:cubicBezTo>
                    <a:cubicBezTo>
                      <a:pt x="106" y="64"/>
                      <a:pt x="106" y="64"/>
                      <a:pt x="106" y="64"/>
                    </a:cubicBezTo>
                    <a:cubicBezTo>
                      <a:pt x="101" y="64"/>
                      <a:pt x="97" y="60"/>
                      <a:pt x="97" y="55"/>
                    </a:cubicBezTo>
                    <a:cubicBezTo>
                      <a:pt x="97" y="9"/>
                      <a:pt x="97" y="9"/>
                      <a:pt x="97" y="9"/>
                    </a:cubicBezTo>
                    <a:cubicBezTo>
                      <a:pt x="97" y="4"/>
                      <a:pt x="93" y="0"/>
                      <a:pt x="89" y="0"/>
                    </a:cubicBezTo>
                    <a:lnTo>
                      <a:pt x="4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17" name="Freeform 20"/>
              <p:cNvSpPr>
                <a:spLocks noEditPoints="1"/>
              </p:cNvSpPr>
              <p:nvPr/>
            </p:nvSpPr>
            <p:spPr bwMode="auto">
              <a:xfrm>
                <a:off x="10887075" y="1017588"/>
                <a:ext cx="569913" cy="573088"/>
              </a:xfrm>
              <a:custGeom>
                <a:avLst/>
                <a:gdLst>
                  <a:gd name="T0" fmla="*/ 169 w 196"/>
                  <a:gd name="T1" fmla="*/ 25 h 197"/>
                  <a:gd name="T2" fmla="*/ 102 w 196"/>
                  <a:gd name="T3" fmla="*/ 0 h 197"/>
                  <a:gd name="T4" fmla="*/ 30 w 196"/>
                  <a:gd name="T5" fmla="*/ 29 h 197"/>
                  <a:gd name="T6" fmla="*/ 0 w 196"/>
                  <a:gd name="T7" fmla="*/ 99 h 197"/>
                  <a:gd name="T8" fmla="*/ 29 w 196"/>
                  <a:gd name="T9" fmla="*/ 168 h 197"/>
                  <a:gd name="T10" fmla="*/ 104 w 196"/>
                  <a:gd name="T11" fmla="*/ 197 h 197"/>
                  <a:gd name="T12" fmla="*/ 172 w 196"/>
                  <a:gd name="T13" fmla="*/ 181 h 197"/>
                  <a:gd name="T14" fmla="*/ 163 w 196"/>
                  <a:gd name="T15" fmla="*/ 158 h 197"/>
                  <a:gd name="T16" fmla="*/ 104 w 196"/>
                  <a:gd name="T17" fmla="*/ 174 h 197"/>
                  <a:gd name="T18" fmla="*/ 48 w 196"/>
                  <a:gd name="T19" fmla="*/ 152 h 197"/>
                  <a:gd name="T20" fmla="*/ 28 w 196"/>
                  <a:gd name="T21" fmla="*/ 99 h 197"/>
                  <a:gd name="T22" fmla="*/ 49 w 196"/>
                  <a:gd name="T23" fmla="*/ 45 h 197"/>
                  <a:gd name="T24" fmla="*/ 102 w 196"/>
                  <a:gd name="T25" fmla="*/ 23 h 197"/>
                  <a:gd name="T26" fmla="*/ 151 w 196"/>
                  <a:gd name="T27" fmla="*/ 41 h 197"/>
                  <a:gd name="T28" fmla="*/ 171 w 196"/>
                  <a:gd name="T29" fmla="*/ 86 h 197"/>
                  <a:gd name="T30" fmla="*/ 162 w 196"/>
                  <a:gd name="T31" fmla="*/ 117 h 197"/>
                  <a:gd name="T32" fmla="*/ 143 w 196"/>
                  <a:gd name="T33" fmla="*/ 129 h 197"/>
                  <a:gd name="T34" fmla="*/ 137 w 196"/>
                  <a:gd name="T35" fmla="*/ 124 h 197"/>
                  <a:gd name="T36" fmla="*/ 138 w 196"/>
                  <a:gd name="T37" fmla="*/ 113 h 197"/>
                  <a:gd name="T38" fmla="*/ 145 w 196"/>
                  <a:gd name="T39" fmla="*/ 52 h 197"/>
                  <a:gd name="T40" fmla="*/ 120 w 196"/>
                  <a:gd name="T41" fmla="*/ 52 h 197"/>
                  <a:gd name="T42" fmla="*/ 118 w 196"/>
                  <a:gd name="T43" fmla="*/ 58 h 197"/>
                  <a:gd name="T44" fmla="*/ 97 w 196"/>
                  <a:gd name="T45" fmla="*/ 50 h 197"/>
                  <a:gd name="T46" fmla="*/ 65 w 196"/>
                  <a:gd name="T47" fmla="*/ 64 h 197"/>
                  <a:gd name="T48" fmla="*/ 52 w 196"/>
                  <a:gd name="T49" fmla="*/ 102 h 197"/>
                  <a:gd name="T50" fmla="*/ 63 w 196"/>
                  <a:gd name="T51" fmla="*/ 139 h 197"/>
                  <a:gd name="T52" fmla="*/ 92 w 196"/>
                  <a:gd name="T53" fmla="*/ 153 h 197"/>
                  <a:gd name="T54" fmla="*/ 117 w 196"/>
                  <a:gd name="T55" fmla="*/ 141 h 197"/>
                  <a:gd name="T56" fmla="*/ 140 w 196"/>
                  <a:gd name="T57" fmla="*/ 153 h 197"/>
                  <a:gd name="T58" fmla="*/ 179 w 196"/>
                  <a:gd name="T59" fmla="*/ 133 h 197"/>
                  <a:gd name="T60" fmla="*/ 196 w 196"/>
                  <a:gd name="T61" fmla="*/ 85 h 197"/>
                  <a:gd name="T62" fmla="*/ 169 w 196"/>
                  <a:gd name="T63" fmla="*/ 25 h 197"/>
                  <a:gd name="T64" fmla="*/ 109 w 196"/>
                  <a:gd name="T65" fmla="*/ 118 h 197"/>
                  <a:gd name="T66" fmla="*/ 93 w 196"/>
                  <a:gd name="T67" fmla="*/ 127 h 197"/>
                  <a:gd name="T68" fmla="*/ 83 w 196"/>
                  <a:gd name="T69" fmla="*/ 120 h 197"/>
                  <a:gd name="T70" fmla="*/ 79 w 196"/>
                  <a:gd name="T71" fmla="*/ 103 h 197"/>
                  <a:gd name="T72" fmla="*/ 84 w 196"/>
                  <a:gd name="T73" fmla="*/ 83 h 197"/>
                  <a:gd name="T74" fmla="*/ 98 w 196"/>
                  <a:gd name="T75" fmla="*/ 76 h 197"/>
                  <a:gd name="T76" fmla="*/ 111 w 196"/>
                  <a:gd name="T77" fmla="*/ 81 h 197"/>
                  <a:gd name="T78" fmla="*/ 116 w 196"/>
                  <a:gd name="T79" fmla="*/ 97 h 197"/>
                  <a:gd name="T80" fmla="*/ 109 w 196"/>
                  <a:gd name="T81" fmla="*/ 11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197">
                    <a:moveTo>
                      <a:pt x="169" y="25"/>
                    </a:moveTo>
                    <a:cubicBezTo>
                      <a:pt x="151" y="9"/>
                      <a:pt x="128" y="0"/>
                      <a:pt x="102" y="0"/>
                    </a:cubicBezTo>
                    <a:cubicBezTo>
                      <a:pt x="74" y="0"/>
                      <a:pt x="50" y="10"/>
                      <a:pt x="30" y="29"/>
                    </a:cubicBezTo>
                    <a:cubicBezTo>
                      <a:pt x="10" y="48"/>
                      <a:pt x="0" y="71"/>
                      <a:pt x="0" y="99"/>
                    </a:cubicBezTo>
                    <a:cubicBezTo>
                      <a:pt x="0" y="126"/>
                      <a:pt x="10" y="149"/>
                      <a:pt x="29" y="168"/>
                    </a:cubicBezTo>
                    <a:cubicBezTo>
                      <a:pt x="47" y="188"/>
                      <a:pt x="73" y="197"/>
                      <a:pt x="104" y="197"/>
                    </a:cubicBezTo>
                    <a:cubicBezTo>
                      <a:pt x="127" y="197"/>
                      <a:pt x="150" y="192"/>
                      <a:pt x="172" y="181"/>
                    </a:cubicBezTo>
                    <a:cubicBezTo>
                      <a:pt x="163" y="158"/>
                      <a:pt x="163" y="158"/>
                      <a:pt x="163" y="158"/>
                    </a:cubicBezTo>
                    <a:cubicBezTo>
                      <a:pt x="143" y="169"/>
                      <a:pt x="123" y="174"/>
                      <a:pt x="104" y="174"/>
                    </a:cubicBezTo>
                    <a:cubicBezTo>
                      <a:pt x="80" y="174"/>
                      <a:pt x="61" y="166"/>
                      <a:pt x="48" y="152"/>
                    </a:cubicBezTo>
                    <a:cubicBezTo>
                      <a:pt x="34" y="137"/>
                      <a:pt x="28" y="119"/>
                      <a:pt x="28" y="99"/>
                    </a:cubicBezTo>
                    <a:cubicBezTo>
                      <a:pt x="28" y="77"/>
                      <a:pt x="35" y="59"/>
                      <a:pt x="49" y="45"/>
                    </a:cubicBezTo>
                    <a:cubicBezTo>
                      <a:pt x="63" y="30"/>
                      <a:pt x="81" y="23"/>
                      <a:pt x="102" y="23"/>
                    </a:cubicBezTo>
                    <a:cubicBezTo>
                      <a:pt x="121" y="23"/>
                      <a:pt x="137" y="29"/>
                      <a:pt x="151" y="41"/>
                    </a:cubicBezTo>
                    <a:cubicBezTo>
                      <a:pt x="164" y="53"/>
                      <a:pt x="171" y="68"/>
                      <a:pt x="171" y="86"/>
                    </a:cubicBezTo>
                    <a:cubicBezTo>
                      <a:pt x="171" y="98"/>
                      <a:pt x="168" y="109"/>
                      <a:pt x="162" y="117"/>
                    </a:cubicBezTo>
                    <a:cubicBezTo>
                      <a:pt x="155" y="125"/>
                      <a:pt x="149" y="129"/>
                      <a:pt x="143" y="129"/>
                    </a:cubicBezTo>
                    <a:cubicBezTo>
                      <a:pt x="139" y="129"/>
                      <a:pt x="137" y="127"/>
                      <a:pt x="137" y="124"/>
                    </a:cubicBezTo>
                    <a:cubicBezTo>
                      <a:pt x="137" y="121"/>
                      <a:pt x="138" y="117"/>
                      <a:pt x="138" y="113"/>
                    </a:cubicBezTo>
                    <a:cubicBezTo>
                      <a:pt x="145" y="52"/>
                      <a:pt x="145" y="52"/>
                      <a:pt x="145" y="52"/>
                    </a:cubicBezTo>
                    <a:cubicBezTo>
                      <a:pt x="120" y="52"/>
                      <a:pt x="120" y="52"/>
                      <a:pt x="120" y="52"/>
                    </a:cubicBezTo>
                    <a:cubicBezTo>
                      <a:pt x="118" y="58"/>
                      <a:pt x="118" y="58"/>
                      <a:pt x="118" y="58"/>
                    </a:cubicBezTo>
                    <a:cubicBezTo>
                      <a:pt x="112" y="52"/>
                      <a:pt x="104" y="50"/>
                      <a:pt x="97" y="50"/>
                    </a:cubicBezTo>
                    <a:cubicBezTo>
                      <a:pt x="84" y="50"/>
                      <a:pt x="74" y="55"/>
                      <a:pt x="65" y="64"/>
                    </a:cubicBezTo>
                    <a:cubicBezTo>
                      <a:pt x="56" y="74"/>
                      <a:pt x="52" y="87"/>
                      <a:pt x="52" y="102"/>
                    </a:cubicBezTo>
                    <a:cubicBezTo>
                      <a:pt x="52" y="118"/>
                      <a:pt x="55" y="130"/>
                      <a:pt x="63" y="139"/>
                    </a:cubicBezTo>
                    <a:cubicBezTo>
                      <a:pt x="71" y="148"/>
                      <a:pt x="80" y="153"/>
                      <a:pt x="92" y="153"/>
                    </a:cubicBezTo>
                    <a:cubicBezTo>
                      <a:pt x="101" y="153"/>
                      <a:pt x="110" y="149"/>
                      <a:pt x="117" y="141"/>
                    </a:cubicBezTo>
                    <a:cubicBezTo>
                      <a:pt x="122" y="149"/>
                      <a:pt x="130" y="153"/>
                      <a:pt x="140" y="153"/>
                    </a:cubicBezTo>
                    <a:cubicBezTo>
                      <a:pt x="155" y="153"/>
                      <a:pt x="168" y="146"/>
                      <a:pt x="179" y="133"/>
                    </a:cubicBezTo>
                    <a:cubicBezTo>
                      <a:pt x="190" y="120"/>
                      <a:pt x="196" y="104"/>
                      <a:pt x="196" y="85"/>
                    </a:cubicBezTo>
                    <a:cubicBezTo>
                      <a:pt x="196" y="62"/>
                      <a:pt x="187" y="42"/>
                      <a:pt x="169" y="25"/>
                    </a:cubicBezTo>
                    <a:close/>
                    <a:moveTo>
                      <a:pt x="109" y="118"/>
                    </a:moveTo>
                    <a:cubicBezTo>
                      <a:pt x="105" y="124"/>
                      <a:pt x="99" y="127"/>
                      <a:pt x="93" y="127"/>
                    </a:cubicBezTo>
                    <a:cubicBezTo>
                      <a:pt x="89" y="127"/>
                      <a:pt x="85" y="125"/>
                      <a:pt x="83" y="120"/>
                    </a:cubicBezTo>
                    <a:cubicBezTo>
                      <a:pt x="80" y="116"/>
                      <a:pt x="79" y="110"/>
                      <a:pt x="79" y="103"/>
                    </a:cubicBezTo>
                    <a:cubicBezTo>
                      <a:pt x="79" y="95"/>
                      <a:pt x="81" y="88"/>
                      <a:pt x="84" y="83"/>
                    </a:cubicBezTo>
                    <a:cubicBezTo>
                      <a:pt x="88" y="78"/>
                      <a:pt x="93" y="76"/>
                      <a:pt x="98" y="76"/>
                    </a:cubicBezTo>
                    <a:cubicBezTo>
                      <a:pt x="103" y="76"/>
                      <a:pt x="107" y="78"/>
                      <a:pt x="111" y="81"/>
                    </a:cubicBezTo>
                    <a:cubicBezTo>
                      <a:pt x="114" y="85"/>
                      <a:pt x="116" y="90"/>
                      <a:pt x="116" y="97"/>
                    </a:cubicBezTo>
                    <a:cubicBezTo>
                      <a:pt x="116" y="105"/>
                      <a:pt x="114" y="112"/>
                      <a:pt x="109"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618" name="组合 617"/>
            <p:cNvGrpSpPr/>
            <p:nvPr/>
          </p:nvGrpSpPr>
          <p:grpSpPr>
            <a:xfrm>
              <a:off x="8704" y="7309"/>
              <a:ext cx="551" cy="577"/>
              <a:chOff x="5380483" y="6492547"/>
              <a:chExt cx="366676" cy="320373"/>
            </a:xfrm>
            <a:grpFill/>
          </p:grpSpPr>
          <p:sp>
            <p:nvSpPr>
              <p:cNvPr id="619" name="AutoShape 43"/>
              <p:cNvSpPr/>
              <p:nvPr/>
            </p:nvSpPr>
            <p:spPr bwMode="auto">
              <a:xfrm>
                <a:off x="5380483" y="6492547"/>
                <a:ext cx="366676" cy="2634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20" name="AutoShape 44"/>
              <p:cNvSpPr/>
              <p:nvPr/>
            </p:nvSpPr>
            <p:spPr bwMode="auto">
              <a:xfrm>
                <a:off x="5712744" y="6607057"/>
                <a:ext cx="22526" cy="1257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21" name="AutoShape 45"/>
              <p:cNvSpPr/>
              <p:nvPr/>
            </p:nvSpPr>
            <p:spPr bwMode="auto">
              <a:xfrm>
                <a:off x="5700855" y="6744090"/>
                <a:ext cx="46304"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22" name="组合 621"/>
            <p:cNvGrpSpPr/>
            <p:nvPr/>
          </p:nvGrpSpPr>
          <p:grpSpPr>
            <a:xfrm>
              <a:off x="7488" y="7289"/>
              <a:ext cx="551" cy="619"/>
              <a:chOff x="4600201" y="6496302"/>
              <a:chExt cx="366676" cy="343525"/>
            </a:xfrm>
            <a:grpFill/>
          </p:grpSpPr>
          <p:sp>
            <p:nvSpPr>
              <p:cNvPr id="623" name="AutoShape 110"/>
              <p:cNvSpPr/>
              <p:nvPr/>
            </p:nvSpPr>
            <p:spPr bwMode="auto">
              <a:xfrm>
                <a:off x="4646507" y="6541981"/>
                <a:ext cx="274069" cy="18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24" name="AutoShape 111"/>
              <p:cNvSpPr/>
              <p:nvPr/>
            </p:nvSpPr>
            <p:spPr bwMode="auto">
              <a:xfrm>
                <a:off x="4600201" y="6496302"/>
                <a:ext cx="366676" cy="343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625" name="AutoShape 112"/>
            <p:cNvSpPr/>
            <p:nvPr/>
          </p:nvSpPr>
          <p:spPr bwMode="auto">
            <a:xfrm>
              <a:off x="6265" y="7267"/>
              <a:ext cx="550" cy="66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626" name="组合 625"/>
            <p:cNvGrpSpPr/>
            <p:nvPr/>
          </p:nvGrpSpPr>
          <p:grpSpPr>
            <a:xfrm>
              <a:off x="5160" y="7267"/>
              <a:ext cx="378" cy="661"/>
              <a:chOff x="3192941" y="6473150"/>
              <a:chExt cx="251543" cy="366676"/>
            </a:xfrm>
            <a:grpFill/>
          </p:grpSpPr>
          <p:sp>
            <p:nvSpPr>
              <p:cNvPr id="627" name="AutoShape 113"/>
              <p:cNvSpPr/>
              <p:nvPr/>
            </p:nvSpPr>
            <p:spPr bwMode="auto">
              <a:xfrm>
                <a:off x="3192941" y="6473150"/>
                <a:ext cx="251543"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28" name="AutoShape 114"/>
              <p:cNvSpPr/>
              <p:nvPr/>
            </p:nvSpPr>
            <p:spPr bwMode="auto">
              <a:xfrm>
                <a:off x="3249882" y="6530717"/>
                <a:ext cx="74461" cy="744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29" name="组合 628"/>
            <p:cNvGrpSpPr/>
            <p:nvPr/>
          </p:nvGrpSpPr>
          <p:grpSpPr>
            <a:xfrm>
              <a:off x="3934" y="7267"/>
              <a:ext cx="413" cy="661"/>
              <a:chOff x="2448949" y="6473150"/>
              <a:chExt cx="274694" cy="366676"/>
            </a:xfrm>
            <a:grpFill/>
          </p:grpSpPr>
          <p:sp>
            <p:nvSpPr>
              <p:cNvPr id="630" name="AutoShape 115"/>
              <p:cNvSpPr/>
              <p:nvPr/>
            </p:nvSpPr>
            <p:spPr bwMode="auto">
              <a:xfrm>
                <a:off x="2448949" y="6473150"/>
                <a:ext cx="274694"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31" name="AutoShape 116"/>
              <p:cNvSpPr/>
              <p:nvPr/>
            </p:nvSpPr>
            <p:spPr bwMode="auto">
              <a:xfrm>
                <a:off x="2563457" y="6690903"/>
                <a:ext cx="45678"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632" name="AutoShape 117"/>
            <p:cNvSpPr/>
            <p:nvPr/>
          </p:nvSpPr>
          <p:spPr bwMode="auto">
            <a:xfrm>
              <a:off x="2666" y="7351"/>
              <a:ext cx="550" cy="49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633" name="组合 632"/>
            <p:cNvGrpSpPr/>
            <p:nvPr/>
          </p:nvGrpSpPr>
          <p:grpSpPr>
            <a:xfrm>
              <a:off x="1473" y="7351"/>
              <a:ext cx="550" cy="495"/>
              <a:chOff x="939070" y="6519454"/>
              <a:chExt cx="366051" cy="274694"/>
            </a:xfrm>
            <a:grpFill/>
          </p:grpSpPr>
          <p:sp>
            <p:nvSpPr>
              <p:cNvPr id="634" name="AutoShape 118"/>
              <p:cNvSpPr/>
              <p:nvPr/>
            </p:nvSpPr>
            <p:spPr bwMode="auto">
              <a:xfrm>
                <a:off x="939070" y="6519454"/>
                <a:ext cx="366051" cy="274694"/>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35" name="AutoShape 119"/>
              <p:cNvSpPr/>
              <p:nvPr/>
            </p:nvSpPr>
            <p:spPr bwMode="auto">
              <a:xfrm>
                <a:off x="1167459" y="6622073"/>
                <a:ext cx="68830"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39" name="组合 638"/>
            <p:cNvGrpSpPr/>
            <p:nvPr/>
          </p:nvGrpSpPr>
          <p:grpSpPr>
            <a:xfrm>
              <a:off x="14820" y="7267"/>
              <a:ext cx="379" cy="661"/>
              <a:chOff x="6361126" y="5734996"/>
              <a:chExt cx="252168" cy="366676"/>
            </a:xfrm>
            <a:grpFill/>
          </p:grpSpPr>
          <p:sp>
            <p:nvSpPr>
              <p:cNvPr id="640" name="AutoShape 30"/>
              <p:cNvSpPr/>
              <p:nvPr/>
            </p:nvSpPr>
            <p:spPr bwMode="auto">
              <a:xfrm>
                <a:off x="6361126" y="5734996"/>
                <a:ext cx="252168" cy="366676"/>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41" name="AutoShape 31"/>
              <p:cNvSpPr/>
              <p:nvPr/>
            </p:nvSpPr>
            <p:spPr bwMode="auto">
              <a:xfrm>
                <a:off x="6416387" y="5883663"/>
                <a:ext cx="162063" cy="131403"/>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642" name="AutoShape 32"/>
            <p:cNvSpPr/>
            <p:nvPr/>
          </p:nvSpPr>
          <p:spPr bwMode="auto">
            <a:xfrm>
              <a:off x="13537" y="7309"/>
              <a:ext cx="550" cy="577"/>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643" name="组合 642"/>
            <p:cNvGrpSpPr/>
            <p:nvPr/>
          </p:nvGrpSpPr>
          <p:grpSpPr>
            <a:xfrm>
              <a:off x="12341" y="7267"/>
              <a:ext cx="550" cy="661"/>
              <a:chOff x="6845312" y="6469395"/>
              <a:chExt cx="366050" cy="366677"/>
            </a:xfrm>
            <a:grpFill/>
          </p:grpSpPr>
          <p:sp>
            <p:nvSpPr>
              <p:cNvPr id="644" name="AutoShape 33"/>
              <p:cNvSpPr/>
              <p:nvPr/>
            </p:nvSpPr>
            <p:spPr bwMode="auto">
              <a:xfrm>
                <a:off x="6845312" y="6607056"/>
                <a:ext cx="366050" cy="229016"/>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45" name="AutoShape 34"/>
              <p:cNvSpPr/>
              <p:nvPr/>
            </p:nvSpPr>
            <p:spPr bwMode="auto">
              <a:xfrm>
                <a:off x="6936670" y="6515700"/>
                <a:ext cx="26281" cy="8572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46" name="AutoShape 35"/>
              <p:cNvSpPr/>
              <p:nvPr/>
            </p:nvSpPr>
            <p:spPr bwMode="auto">
              <a:xfrm>
                <a:off x="7074330" y="6515700"/>
                <a:ext cx="25655" cy="8572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47" name="AutoShape 36"/>
              <p:cNvSpPr/>
              <p:nvPr/>
            </p:nvSpPr>
            <p:spPr bwMode="auto">
              <a:xfrm>
                <a:off x="7016763" y="6469395"/>
                <a:ext cx="26281" cy="86350"/>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48" name="组合 647"/>
            <p:cNvGrpSpPr/>
            <p:nvPr/>
          </p:nvGrpSpPr>
          <p:grpSpPr>
            <a:xfrm>
              <a:off x="11126" y="7267"/>
              <a:ext cx="550" cy="661"/>
              <a:chOff x="4927278" y="5750745"/>
              <a:chExt cx="366051" cy="366676"/>
            </a:xfrm>
            <a:grpFill/>
          </p:grpSpPr>
          <p:sp>
            <p:nvSpPr>
              <p:cNvPr id="649" name="AutoShape 37"/>
              <p:cNvSpPr/>
              <p:nvPr/>
            </p:nvSpPr>
            <p:spPr bwMode="auto">
              <a:xfrm>
                <a:off x="4927278" y="5785159"/>
                <a:ext cx="333513" cy="33226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50" name="AutoShape 38"/>
              <p:cNvSpPr/>
              <p:nvPr/>
            </p:nvSpPr>
            <p:spPr bwMode="auto">
              <a:xfrm>
                <a:off x="5087464" y="5934083"/>
                <a:ext cx="56941" cy="575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51" name="AutoShape 39"/>
              <p:cNvSpPr/>
              <p:nvPr/>
            </p:nvSpPr>
            <p:spPr bwMode="auto">
              <a:xfrm>
                <a:off x="5236388" y="5750745"/>
                <a:ext cx="56941" cy="575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52" name="AutoShape 40"/>
              <p:cNvSpPr/>
              <p:nvPr/>
            </p:nvSpPr>
            <p:spPr bwMode="auto">
              <a:xfrm>
                <a:off x="5018632" y="5922820"/>
                <a:ext cx="45678" cy="45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53" name="AutoShape 41"/>
              <p:cNvSpPr/>
              <p:nvPr/>
            </p:nvSpPr>
            <p:spPr bwMode="auto">
              <a:xfrm>
                <a:off x="5064310" y="6002913"/>
                <a:ext cx="23152" cy="225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54" name="AutoShape 42"/>
              <p:cNvSpPr/>
              <p:nvPr/>
            </p:nvSpPr>
            <p:spPr bwMode="auto">
              <a:xfrm>
                <a:off x="5247649" y="5830838"/>
                <a:ext cx="22526"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655" name="Freeform 280"/>
            <p:cNvSpPr>
              <a:spLocks noEditPoints="1"/>
            </p:cNvSpPr>
            <p:nvPr/>
          </p:nvSpPr>
          <p:spPr bwMode="auto">
            <a:xfrm>
              <a:off x="9992" y="7290"/>
              <a:ext cx="382" cy="617"/>
            </a:xfrm>
            <a:custGeom>
              <a:avLst/>
              <a:gdLst>
                <a:gd name="T0" fmla="*/ 143 w 149"/>
                <a:gd name="T1" fmla="*/ 59 h 200"/>
                <a:gd name="T2" fmla="*/ 107 w 149"/>
                <a:gd name="T3" fmla="*/ 28 h 200"/>
                <a:gd name="T4" fmla="*/ 97 w 149"/>
                <a:gd name="T5" fmla="*/ 0 h 200"/>
                <a:gd name="T6" fmla="*/ 8 w 149"/>
                <a:gd name="T7" fmla="*/ 12 h 200"/>
                <a:gd name="T8" fmla="*/ 2 w 149"/>
                <a:gd name="T9" fmla="*/ 186 h 200"/>
                <a:gd name="T10" fmla="*/ 0 w 149"/>
                <a:gd name="T11" fmla="*/ 199 h 200"/>
                <a:gd name="T12" fmla="*/ 18 w 149"/>
                <a:gd name="T13" fmla="*/ 200 h 200"/>
                <a:gd name="T14" fmla="*/ 112 w 149"/>
                <a:gd name="T15" fmla="*/ 200 h 200"/>
                <a:gd name="T16" fmla="*/ 114 w 149"/>
                <a:gd name="T17" fmla="*/ 187 h 200"/>
                <a:gd name="T18" fmla="*/ 107 w 149"/>
                <a:gd name="T19" fmla="*/ 186 h 200"/>
                <a:gd name="T20" fmla="*/ 107 w 149"/>
                <a:gd name="T21" fmla="*/ 168 h 200"/>
                <a:gd name="T22" fmla="*/ 133 w 149"/>
                <a:gd name="T23" fmla="*/ 163 h 200"/>
                <a:gd name="T24" fmla="*/ 141 w 149"/>
                <a:gd name="T25" fmla="*/ 105 h 200"/>
                <a:gd name="T26" fmla="*/ 149 w 149"/>
                <a:gd name="T27" fmla="*/ 94 h 200"/>
                <a:gd name="T28" fmla="*/ 144 w 149"/>
                <a:gd name="T29" fmla="*/ 60 h 200"/>
                <a:gd name="T30" fmla="*/ 141 w 149"/>
                <a:gd name="T31" fmla="*/ 74 h 200"/>
                <a:gd name="T32" fmla="*/ 138 w 149"/>
                <a:gd name="T33" fmla="*/ 97 h 200"/>
                <a:gd name="T34" fmla="*/ 137 w 149"/>
                <a:gd name="T35" fmla="*/ 97 h 200"/>
                <a:gd name="T36" fmla="*/ 131 w 149"/>
                <a:gd name="T37" fmla="*/ 79 h 200"/>
                <a:gd name="T38" fmla="*/ 140 w 149"/>
                <a:gd name="T39" fmla="*/ 68 h 200"/>
                <a:gd name="T40" fmla="*/ 18 w 149"/>
                <a:gd name="T41" fmla="*/ 8 h 200"/>
                <a:gd name="T42" fmla="*/ 98 w 149"/>
                <a:gd name="T43" fmla="*/ 62 h 200"/>
                <a:gd name="T44" fmla="*/ 18 w 149"/>
                <a:gd name="T45" fmla="*/ 8 h 200"/>
                <a:gd name="T46" fmla="*/ 33 w 149"/>
                <a:gd name="T47" fmla="*/ 99 h 200"/>
                <a:gd name="T48" fmla="*/ 80 w 149"/>
                <a:gd name="T49" fmla="*/ 108 h 200"/>
                <a:gd name="T50" fmla="*/ 80 w 149"/>
                <a:gd name="T51" fmla="*/ 120 h 200"/>
                <a:gd name="T52" fmla="*/ 33 w 149"/>
                <a:gd name="T53" fmla="*/ 134 h 200"/>
                <a:gd name="T54" fmla="*/ 80 w 149"/>
                <a:gd name="T55" fmla="*/ 120 h 200"/>
                <a:gd name="T56" fmla="*/ 108 w 149"/>
                <a:gd name="T57" fmla="*/ 159 h 200"/>
                <a:gd name="T58" fmla="*/ 107 w 149"/>
                <a:gd name="T59" fmla="*/ 37 h 200"/>
                <a:gd name="T60" fmla="*/ 122 w 149"/>
                <a:gd name="T61" fmla="*/ 79 h 200"/>
                <a:gd name="T62" fmla="*/ 133 w 149"/>
                <a:gd name="T63" fmla="*/ 105 h 200"/>
                <a:gd name="T64" fmla="*/ 127 w 149"/>
                <a:gd name="T65" fmla="*/ 15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9" h="200">
                  <a:moveTo>
                    <a:pt x="144" y="60"/>
                  </a:moveTo>
                  <a:cubicBezTo>
                    <a:pt x="144" y="59"/>
                    <a:pt x="143" y="59"/>
                    <a:pt x="143" y="59"/>
                  </a:cubicBezTo>
                  <a:cubicBezTo>
                    <a:pt x="138" y="44"/>
                    <a:pt x="113" y="30"/>
                    <a:pt x="110" y="29"/>
                  </a:cubicBezTo>
                  <a:cubicBezTo>
                    <a:pt x="109" y="28"/>
                    <a:pt x="108" y="28"/>
                    <a:pt x="107" y="28"/>
                  </a:cubicBezTo>
                  <a:cubicBezTo>
                    <a:pt x="107" y="12"/>
                    <a:pt x="107" y="12"/>
                    <a:pt x="107" y="12"/>
                  </a:cubicBezTo>
                  <a:cubicBezTo>
                    <a:pt x="107" y="5"/>
                    <a:pt x="102" y="0"/>
                    <a:pt x="97" y="0"/>
                  </a:cubicBezTo>
                  <a:cubicBezTo>
                    <a:pt x="18" y="0"/>
                    <a:pt x="18" y="0"/>
                    <a:pt x="18" y="0"/>
                  </a:cubicBezTo>
                  <a:cubicBezTo>
                    <a:pt x="13" y="0"/>
                    <a:pt x="8" y="5"/>
                    <a:pt x="8" y="12"/>
                  </a:cubicBezTo>
                  <a:cubicBezTo>
                    <a:pt x="8" y="186"/>
                    <a:pt x="8" y="186"/>
                    <a:pt x="8" y="186"/>
                  </a:cubicBezTo>
                  <a:cubicBezTo>
                    <a:pt x="2" y="186"/>
                    <a:pt x="2" y="186"/>
                    <a:pt x="2" y="186"/>
                  </a:cubicBezTo>
                  <a:cubicBezTo>
                    <a:pt x="1" y="186"/>
                    <a:pt x="0" y="186"/>
                    <a:pt x="0" y="187"/>
                  </a:cubicBezTo>
                  <a:cubicBezTo>
                    <a:pt x="0" y="199"/>
                    <a:pt x="0" y="199"/>
                    <a:pt x="0" y="199"/>
                  </a:cubicBezTo>
                  <a:cubicBezTo>
                    <a:pt x="0" y="199"/>
                    <a:pt x="1" y="200"/>
                    <a:pt x="2" y="200"/>
                  </a:cubicBezTo>
                  <a:cubicBezTo>
                    <a:pt x="18" y="200"/>
                    <a:pt x="18" y="200"/>
                    <a:pt x="18" y="200"/>
                  </a:cubicBezTo>
                  <a:cubicBezTo>
                    <a:pt x="97" y="200"/>
                    <a:pt x="97" y="200"/>
                    <a:pt x="97" y="200"/>
                  </a:cubicBezTo>
                  <a:cubicBezTo>
                    <a:pt x="112" y="200"/>
                    <a:pt x="112" y="200"/>
                    <a:pt x="112" y="200"/>
                  </a:cubicBezTo>
                  <a:cubicBezTo>
                    <a:pt x="113" y="200"/>
                    <a:pt x="114" y="199"/>
                    <a:pt x="114" y="199"/>
                  </a:cubicBezTo>
                  <a:cubicBezTo>
                    <a:pt x="114" y="187"/>
                    <a:pt x="114" y="187"/>
                    <a:pt x="114" y="187"/>
                  </a:cubicBezTo>
                  <a:cubicBezTo>
                    <a:pt x="114" y="186"/>
                    <a:pt x="113" y="186"/>
                    <a:pt x="112" y="186"/>
                  </a:cubicBezTo>
                  <a:cubicBezTo>
                    <a:pt x="107" y="186"/>
                    <a:pt x="107" y="186"/>
                    <a:pt x="107" y="186"/>
                  </a:cubicBezTo>
                  <a:cubicBezTo>
                    <a:pt x="107" y="168"/>
                    <a:pt x="107" y="168"/>
                    <a:pt x="107" y="168"/>
                  </a:cubicBezTo>
                  <a:cubicBezTo>
                    <a:pt x="107" y="168"/>
                    <a:pt x="107" y="168"/>
                    <a:pt x="107" y="168"/>
                  </a:cubicBezTo>
                  <a:cubicBezTo>
                    <a:pt x="110" y="168"/>
                    <a:pt x="112" y="168"/>
                    <a:pt x="115" y="168"/>
                  </a:cubicBezTo>
                  <a:cubicBezTo>
                    <a:pt x="122" y="168"/>
                    <a:pt x="128" y="166"/>
                    <a:pt x="133" y="163"/>
                  </a:cubicBezTo>
                  <a:cubicBezTo>
                    <a:pt x="139" y="157"/>
                    <a:pt x="140" y="151"/>
                    <a:pt x="140" y="150"/>
                  </a:cubicBezTo>
                  <a:cubicBezTo>
                    <a:pt x="141" y="105"/>
                    <a:pt x="141" y="105"/>
                    <a:pt x="141" y="105"/>
                  </a:cubicBezTo>
                  <a:cubicBezTo>
                    <a:pt x="146" y="103"/>
                    <a:pt x="148" y="98"/>
                    <a:pt x="149" y="95"/>
                  </a:cubicBezTo>
                  <a:cubicBezTo>
                    <a:pt x="149" y="94"/>
                    <a:pt x="149" y="94"/>
                    <a:pt x="149" y="94"/>
                  </a:cubicBezTo>
                  <a:cubicBezTo>
                    <a:pt x="149" y="74"/>
                    <a:pt x="149" y="74"/>
                    <a:pt x="149" y="74"/>
                  </a:cubicBezTo>
                  <a:cubicBezTo>
                    <a:pt x="149" y="69"/>
                    <a:pt x="149" y="62"/>
                    <a:pt x="144" y="60"/>
                  </a:cubicBezTo>
                  <a:close/>
                  <a:moveTo>
                    <a:pt x="140" y="68"/>
                  </a:moveTo>
                  <a:cubicBezTo>
                    <a:pt x="140" y="69"/>
                    <a:pt x="141" y="71"/>
                    <a:pt x="141" y="74"/>
                  </a:cubicBezTo>
                  <a:cubicBezTo>
                    <a:pt x="141" y="93"/>
                    <a:pt x="141" y="93"/>
                    <a:pt x="141" y="93"/>
                  </a:cubicBezTo>
                  <a:cubicBezTo>
                    <a:pt x="140" y="94"/>
                    <a:pt x="139" y="97"/>
                    <a:pt x="138" y="97"/>
                  </a:cubicBezTo>
                  <a:cubicBezTo>
                    <a:pt x="138" y="97"/>
                    <a:pt x="138" y="97"/>
                    <a:pt x="137" y="97"/>
                  </a:cubicBezTo>
                  <a:cubicBezTo>
                    <a:pt x="137" y="97"/>
                    <a:pt x="137" y="97"/>
                    <a:pt x="137" y="97"/>
                  </a:cubicBezTo>
                  <a:cubicBezTo>
                    <a:pt x="131" y="96"/>
                    <a:pt x="131" y="96"/>
                    <a:pt x="131" y="86"/>
                  </a:cubicBezTo>
                  <a:cubicBezTo>
                    <a:pt x="131" y="84"/>
                    <a:pt x="131" y="82"/>
                    <a:pt x="131" y="79"/>
                  </a:cubicBezTo>
                  <a:cubicBezTo>
                    <a:pt x="130" y="70"/>
                    <a:pt x="138" y="68"/>
                    <a:pt x="140" y="68"/>
                  </a:cubicBezTo>
                  <a:cubicBezTo>
                    <a:pt x="140" y="68"/>
                    <a:pt x="140" y="68"/>
                    <a:pt x="140" y="68"/>
                  </a:cubicBezTo>
                  <a:cubicBezTo>
                    <a:pt x="140" y="68"/>
                    <a:pt x="140" y="68"/>
                    <a:pt x="140" y="68"/>
                  </a:cubicBezTo>
                  <a:close/>
                  <a:moveTo>
                    <a:pt x="18" y="8"/>
                  </a:moveTo>
                  <a:cubicBezTo>
                    <a:pt x="98" y="8"/>
                    <a:pt x="98" y="8"/>
                    <a:pt x="98" y="8"/>
                  </a:cubicBezTo>
                  <a:cubicBezTo>
                    <a:pt x="98" y="62"/>
                    <a:pt x="98" y="62"/>
                    <a:pt x="98" y="62"/>
                  </a:cubicBezTo>
                  <a:cubicBezTo>
                    <a:pt x="18" y="62"/>
                    <a:pt x="18" y="62"/>
                    <a:pt x="18" y="62"/>
                  </a:cubicBezTo>
                  <a:lnTo>
                    <a:pt x="18" y="8"/>
                  </a:lnTo>
                  <a:close/>
                  <a:moveTo>
                    <a:pt x="33" y="108"/>
                  </a:moveTo>
                  <a:cubicBezTo>
                    <a:pt x="33" y="99"/>
                    <a:pt x="33" y="99"/>
                    <a:pt x="33" y="99"/>
                  </a:cubicBezTo>
                  <a:cubicBezTo>
                    <a:pt x="80" y="99"/>
                    <a:pt x="80" y="99"/>
                    <a:pt x="80" y="99"/>
                  </a:cubicBezTo>
                  <a:cubicBezTo>
                    <a:pt x="80" y="108"/>
                    <a:pt x="80" y="108"/>
                    <a:pt x="80" y="108"/>
                  </a:cubicBezTo>
                  <a:lnTo>
                    <a:pt x="33" y="108"/>
                  </a:lnTo>
                  <a:close/>
                  <a:moveTo>
                    <a:pt x="80" y="120"/>
                  </a:moveTo>
                  <a:cubicBezTo>
                    <a:pt x="80" y="134"/>
                    <a:pt x="80" y="134"/>
                    <a:pt x="80" y="134"/>
                  </a:cubicBezTo>
                  <a:cubicBezTo>
                    <a:pt x="33" y="134"/>
                    <a:pt x="33" y="134"/>
                    <a:pt x="33" y="134"/>
                  </a:cubicBezTo>
                  <a:cubicBezTo>
                    <a:pt x="33" y="120"/>
                    <a:pt x="33" y="120"/>
                    <a:pt x="33" y="120"/>
                  </a:cubicBezTo>
                  <a:lnTo>
                    <a:pt x="80" y="120"/>
                  </a:lnTo>
                  <a:close/>
                  <a:moveTo>
                    <a:pt x="127" y="156"/>
                  </a:moveTo>
                  <a:cubicBezTo>
                    <a:pt x="123" y="159"/>
                    <a:pt x="117" y="160"/>
                    <a:pt x="108" y="159"/>
                  </a:cubicBezTo>
                  <a:cubicBezTo>
                    <a:pt x="108" y="159"/>
                    <a:pt x="107" y="159"/>
                    <a:pt x="107" y="159"/>
                  </a:cubicBezTo>
                  <a:cubicBezTo>
                    <a:pt x="107" y="37"/>
                    <a:pt x="107" y="37"/>
                    <a:pt x="107" y="37"/>
                  </a:cubicBezTo>
                  <a:cubicBezTo>
                    <a:pt x="117" y="43"/>
                    <a:pt x="130" y="53"/>
                    <a:pt x="134" y="61"/>
                  </a:cubicBezTo>
                  <a:cubicBezTo>
                    <a:pt x="128" y="63"/>
                    <a:pt x="121" y="68"/>
                    <a:pt x="122" y="79"/>
                  </a:cubicBezTo>
                  <a:cubicBezTo>
                    <a:pt x="122" y="82"/>
                    <a:pt x="122" y="84"/>
                    <a:pt x="122" y="86"/>
                  </a:cubicBezTo>
                  <a:cubicBezTo>
                    <a:pt x="122" y="95"/>
                    <a:pt x="122" y="103"/>
                    <a:pt x="133" y="105"/>
                  </a:cubicBezTo>
                  <a:cubicBezTo>
                    <a:pt x="131" y="149"/>
                    <a:pt x="131" y="149"/>
                    <a:pt x="131" y="149"/>
                  </a:cubicBezTo>
                  <a:cubicBezTo>
                    <a:pt x="131" y="149"/>
                    <a:pt x="131" y="153"/>
                    <a:pt x="127" y="156"/>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56" name="Freeform 5"/>
            <p:cNvSpPr>
              <a:spLocks noEditPoints="1"/>
            </p:cNvSpPr>
            <p:nvPr/>
          </p:nvSpPr>
          <p:spPr bwMode="auto">
            <a:xfrm>
              <a:off x="17056" y="7256"/>
              <a:ext cx="623" cy="685"/>
            </a:xfrm>
            <a:custGeom>
              <a:avLst/>
              <a:gdLst>
                <a:gd name="T0" fmla="*/ 114 w 283"/>
                <a:gd name="T1" fmla="*/ 0 h 260"/>
                <a:gd name="T2" fmla="*/ 114 w 283"/>
                <a:gd name="T3" fmla="*/ 73 h 260"/>
                <a:gd name="T4" fmla="*/ 132 w 283"/>
                <a:gd name="T5" fmla="*/ 98 h 260"/>
                <a:gd name="T6" fmla="*/ 130 w 283"/>
                <a:gd name="T7" fmla="*/ 76 h 260"/>
                <a:gd name="T8" fmla="*/ 89 w 283"/>
                <a:gd name="T9" fmla="*/ 77 h 260"/>
                <a:gd name="T10" fmla="*/ 116 w 283"/>
                <a:gd name="T11" fmla="*/ 95 h 260"/>
                <a:gd name="T12" fmla="*/ 138 w 283"/>
                <a:gd name="T13" fmla="*/ 101 h 260"/>
                <a:gd name="T14" fmla="*/ 171 w 283"/>
                <a:gd name="T15" fmla="*/ 135 h 260"/>
                <a:gd name="T16" fmla="*/ 171 w 283"/>
                <a:gd name="T17" fmla="*/ 68 h 260"/>
                <a:gd name="T18" fmla="*/ 116 w 283"/>
                <a:gd name="T19" fmla="*/ 170 h 260"/>
                <a:gd name="T20" fmla="*/ 116 w 283"/>
                <a:gd name="T21" fmla="*/ 103 h 260"/>
                <a:gd name="T22" fmla="*/ 116 w 283"/>
                <a:gd name="T23" fmla="*/ 170 h 260"/>
                <a:gd name="T24" fmla="*/ 102 w 283"/>
                <a:gd name="T25" fmla="*/ 172 h 260"/>
                <a:gd name="T26" fmla="*/ 59 w 283"/>
                <a:gd name="T27" fmla="*/ 250 h 260"/>
                <a:gd name="T28" fmla="*/ 61 w 283"/>
                <a:gd name="T29" fmla="*/ 251 h 260"/>
                <a:gd name="T30" fmla="*/ 170 w 283"/>
                <a:gd name="T31" fmla="*/ 251 h 260"/>
                <a:gd name="T32" fmla="*/ 173 w 283"/>
                <a:gd name="T33" fmla="*/ 250 h 260"/>
                <a:gd name="T34" fmla="*/ 130 w 283"/>
                <a:gd name="T35" fmla="*/ 172 h 260"/>
                <a:gd name="T36" fmla="*/ 157 w 283"/>
                <a:gd name="T37" fmla="*/ 137 h 260"/>
                <a:gd name="T38" fmla="*/ 181 w 283"/>
                <a:gd name="T39" fmla="*/ 215 h 260"/>
                <a:gd name="T40" fmla="*/ 226 w 283"/>
                <a:gd name="T41" fmla="*/ 216 h 260"/>
                <a:gd name="T42" fmla="*/ 228 w 283"/>
                <a:gd name="T43" fmla="*/ 215 h 260"/>
                <a:gd name="T44" fmla="*/ 185 w 283"/>
                <a:gd name="T45" fmla="*/ 137 h 260"/>
                <a:gd name="T46" fmla="*/ 212 w 283"/>
                <a:gd name="T47" fmla="*/ 98 h 260"/>
                <a:gd name="T48" fmla="*/ 260 w 283"/>
                <a:gd name="T49" fmla="*/ 68 h 260"/>
                <a:gd name="T50" fmla="*/ 193 w 283"/>
                <a:gd name="T51" fmla="*/ 67 h 260"/>
                <a:gd name="T52" fmla="*/ 212 w 283"/>
                <a:gd name="T53" fmla="*/ 104 h 260"/>
                <a:gd name="T54" fmla="*/ 236 w 283"/>
                <a:gd name="T55" fmla="*/ 181 h 260"/>
                <a:gd name="T56" fmla="*/ 281 w 283"/>
                <a:gd name="T57" fmla="*/ 182 h 260"/>
                <a:gd name="T58" fmla="*/ 283 w 283"/>
                <a:gd name="T59" fmla="*/ 181 h 260"/>
                <a:gd name="T60" fmla="*/ 241 w 283"/>
                <a:gd name="T61" fmla="*/ 104 h 260"/>
                <a:gd name="T62" fmla="*/ 75 w 283"/>
                <a:gd name="T63" fmla="*/ 130 h 260"/>
                <a:gd name="T64" fmla="*/ 91 w 283"/>
                <a:gd name="T65" fmla="*/ 102 h 260"/>
                <a:gd name="T66" fmla="*/ 24 w 283"/>
                <a:gd name="T67" fmla="*/ 102 h 260"/>
                <a:gd name="T68" fmla="*/ 87 w 283"/>
                <a:gd name="T69" fmla="*/ 166 h 260"/>
                <a:gd name="T70" fmla="*/ 71 w 283"/>
                <a:gd name="T71" fmla="*/ 137 h 260"/>
                <a:gd name="T72" fmla="*/ 0 w 283"/>
                <a:gd name="T73" fmla="*/ 180 h 260"/>
                <a:gd name="T74" fmla="*/ 0 w 283"/>
                <a:gd name="T75" fmla="*/ 216 h 260"/>
                <a:gd name="T76" fmla="*/ 51 w 283"/>
                <a:gd name="T77" fmla="*/ 225 h 260"/>
                <a:gd name="T78" fmla="*/ 87 w 283"/>
                <a:gd name="T79" fmla="*/ 166 h 260"/>
                <a:gd name="T80" fmla="*/ 87 w 283"/>
                <a:gd name="T81" fmla="*/ 16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3" h="260">
                  <a:moveTo>
                    <a:pt x="78" y="37"/>
                  </a:moveTo>
                  <a:cubicBezTo>
                    <a:pt x="78" y="17"/>
                    <a:pt x="94" y="0"/>
                    <a:pt x="114" y="0"/>
                  </a:cubicBezTo>
                  <a:cubicBezTo>
                    <a:pt x="134" y="0"/>
                    <a:pt x="150" y="17"/>
                    <a:pt x="150" y="37"/>
                  </a:cubicBezTo>
                  <a:cubicBezTo>
                    <a:pt x="150" y="57"/>
                    <a:pt x="134" y="73"/>
                    <a:pt x="114" y="73"/>
                  </a:cubicBezTo>
                  <a:cubicBezTo>
                    <a:pt x="94" y="73"/>
                    <a:pt x="78" y="57"/>
                    <a:pt x="78" y="37"/>
                  </a:cubicBezTo>
                  <a:close/>
                  <a:moveTo>
                    <a:pt x="132" y="98"/>
                  </a:moveTo>
                  <a:cubicBezTo>
                    <a:pt x="132" y="90"/>
                    <a:pt x="135" y="83"/>
                    <a:pt x="139" y="77"/>
                  </a:cubicBezTo>
                  <a:cubicBezTo>
                    <a:pt x="136" y="76"/>
                    <a:pt x="133" y="76"/>
                    <a:pt x="130" y="76"/>
                  </a:cubicBezTo>
                  <a:cubicBezTo>
                    <a:pt x="99" y="76"/>
                    <a:pt x="99" y="76"/>
                    <a:pt x="99" y="76"/>
                  </a:cubicBezTo>
                  <a:cubicBezTo>
                    <a:pt x="95" y="76"/>
                    <a:pt x="92" y="76"/>
                    <a:pt x="89" y="77"/>
                  </a:cubicBezTo>
                  <a:cubicBezTo>
                    <a:pt x="94" y="83"/>
                    <a:pt x="97" y="91"/>
                    <a:pt x="97" y="99"/>
                  </a:cubicBezTo>
                  <a:cubicBezTo>
                    <a:pt x="102" y="96"/>
                    <a:pt x="109" y="95"/>
                    <a:pt x="116" y="95"/>
                  </a:cubicBezTo>
                  <a:cubicBezTo>
                    <a:pt x="121" y="95"/>
                    <a:pt x="127" y="96"/>
                    <a:pt x="132" y="98"/>
                  </a:cubicBezTo>
                  <a:close/>
                  <a:moveTo>
                    <a:pt x="138" y="101"/>
                  </a:moveTo>
                  <a:cubicBezTo>
                    <a:pt x="148" y="108"/>
                    <a:pt x="156" y="119"/>
                    <a:pt x="157" y="132"/>
                  </a:cubicBezTo>
                  <a:cubicBezTo>
                    <a:pt x="161" y="134"/>
                    <a:pt x="166" y="135"/>
                    <a:pt x="171" y="135"/>
                  </a:cubicBezTo>
                  <a:cubicBezTo>
                    <a:pt x="190" y="135"/>
                    <a:pt x="205" y="120"/>
                    <a:pt x="205" y="102"/>
                  </a:cubicBezTo>
                  <a:cubicBezTo>
                    <a:pt x="205" y="83"/>
                    <a:pt x="190" y="68"/>
                    <a:pt x="171" y="68"/>
                  </a:cubicBezTo>
                  <a:cubicBezTo>
                    <a:pt x="153" y="68"/>
                    <a:pt x="138" y="83"/>
                    <a:pt x="138" y="101"/>
                  </a:cubicBezTo>
                  <a:close/>
                  <a:moveTo>
                    <a:pt x="116" y="170"/>
                  </a:moveTo>
                  <a:cubicBezTo>
                    <a:pt x="134" y="170"/>
                    <a:pt x="149" y="155"/>
                    <a:pt x="149" y="136"/>
                  </a:cubicBezTo>
                  <a:cubicBezTo>
                    <a:pt x="149" y="118"/>
                    <a:pt x="134" y="103"/>
                    <a:pt x="116" y="103"/>
                  </a:cubicBezTo>
                  <a:cubicBezTo>
                    <a:pt x="97" y="103"/>
                    <a:pt x="82" y="118"/>
                    <a:pt x="82" y="136"/>
                  </a:cubicBezTo>
                  <a:cubicBezTo>
                    <a:pt x="82" y="155"/>
                    <a:pt x="97" y="170"/>
                    <a:pt x="116" y="170"/>
                  </a:cubicBezTo>
                  <a:close/>
                  <a:moveTo>
                    <a:pt x="130" y="172"/>
                  </a:moveTo>
                  <a:cubicBezTo>
                    <a:pt x="102" y="172"/>
                    <a:pt x="102" y="172"/>
                    <a:pt x="102" y="172"/>
                  </a:cubicBezTo>
                  <a:cubicBezTo>
                    <a:pt x="78" y="172"/>
                    <a:pt x="59" y="191"/>
                    <a:pt x="59" y="215"/>
                  </a:cubicBezTo>
                  <a:cubicBezTo>
                    <a:pt x="59" y="250"/>
                    <a:pt x="59" y="250"/>
                    <a:pt x="59" y="250"/>
                  </a:cubicBezTo>
                  <a:cubicBezTo>
                    <a:pt x="59" y="250"/>
                    <a:pt x="59" y="250"/>
                    <a:pt x="59" y="250"/>
                  </a:cubicBezTo>
                  <a:cubicBezTo>
                    <a:pt x="61" y="251"/>
                    <a:pt x="61" y="251"/>
                    <a:pt x="61" y="251"/>
                  </a:cubicBezTo>
                  <a:cubicBezTo>
                    <a:pt x="84" y="258"/>
                    <a:pt x="103" y="260"/>
                    <a:pt x="119" y="260"/>
                  </a:cubicBezTo>
                  <a:cubicBezTo>
                    <a:pt x="151" y="260"/>
                    <a:pt x="169" y="251"/>
                    <a:pt x="170" y="251"/>
                  </a:cubicBezTo>
                  <a:cubicBezTo>
                    <a:pt x="173" y="250"/>
                    <a:pt x="173" y="250"/>
                    <a:pt x="173" y="250"/>
                  </a:cubicBezTo>
                  <a:cubicBezTo>
                    <a:pt x="173" y="250"/>
                    <a:pt x="173" y="250"/>
                    <a:pt x="173" y="250"/>
                  </a:cubicBezTo>
                  <a:cubicBezTo>
                    <a:pt x="173" y="215"/>
                    <a:pt x="173" y="215"/>
                    <a:pt x="173" y="215"/>
                  </a:cubicBezTo>
                  <a:cubicBezTo>
                    <a:pt x="173" y="191"/>
                    <a:pt x="154" y="172"/>
                    <a:pt x="130" y="172"/>
                  </a:cubicBezTo>
                  <a:close/>
                  <a:moveTo>
                    <a:pt x="185" y="137"/>
                  </a:moveTo>
                  <a:cubicBezTo>
                    <a:pt x="157" y="137"/>
                    <a:pt x="157" y="137"/>
                    <a:pt x="157" y="137"/>
                  </a:cubicBezTo>
                  <a:cubicBezTo>
                    <a:pt x="157" y="149"/>
                    <a:pt x="152" y="159"/>
                    <a:pt x="144" y="166"/>
                  </a:cubicBezTo>
                  <a:cubicBezTo>
                    <a:pt x="165" y="172"/>
                    <a:pt x="181" y="192"/>
                    <a:pt x="181" y="215"/>
                  </a:cubicBezTo>
                  <a:cubicBezTo>
                    <a:pt x="181" y="226"/>
                    <a:pt x="181" y="226"/>
                    <a:pt x="181" y="226"/>
                  </a:cubicBezTo>
                  <a:cubicBezTo>
                    <a:pt x="209" y="225"/>
                    <a:pt x="225" y="217"/>
                    <a:pt x="226" y="216"/>
                  </a:cubicBezTo>
                  <a:cubicBezTo>
                    <a:pt x="228" y="215"/>
                    <a:pt x="228" y="215"/>
                    <a:pt x="228" y="215"/>
                  </a:cubicBezTo>
                  <a:cubicBezTo>
                    <a:pt x="228" y="215"/>
                    <a:pt x="228" y="215"/>
                    <a:pt x="228" y="215"/>
                  </a:cubicBezTo>
                  <a:cubicBezTo>
                    <a:pt x="228" y="180"/>
                    <a:pt x="228" y="180"/>
                    <a:pt x="228" y="180"/>
                  </a:cubicBezTo>
                  <a:cubicBezTo>
                    <a:pt x="228" y="157"/>
                    <a:pt x="209" y="137"/>
                    <a:pt x="185" y="137"/>
                  </a:cubicBezTo>
                  <a:close/>
                  <a:moveTo>
                    <a:pt x="193" y="67"/>
                  </a:moveTo>
                  <a:cubicBezTo>
                    <a:pt x="203" y="74"/>
                    <a:pt x="211" y="85"/>
                    <a:pt x="212" y="98"/>
                  </a:cubicBezTo>
                  <a:cubicBezTo>
                    <a:pt x="217" y="100"/>
                    <a:pt x="221" y="101"/>
                    <a:pt x="226" y="101"/>
                  </a:cubicBezTo>
                  <a:cubicBezTo>
                    <a:pt x="245" y="101"/>
                    <a:pt x="260" y="86"/>
                    <a:pt x="260" y="68"/>
                  </a:cubicBezTo>
                  <a:cubicBezTo>
                    <a:pt x="260" y="49"/>
                    <a:pt x="245" y="34"/>
                    <a:pt x="226" y="34"/>
                  </a:cubicBezTo>
                  <a:cubicBezTo>
                    <a:pt x="208" y="34"/>
                    <a:pt x="193" y="49"/>
                    <a:pt x="193" y="67"/>
                  </a:cubicBezTo>
                  <a:close/>
                  <a:moveTo>
                    <a:pt x="241" y="104"/>
                  </a:moveTo>
                  <a:cubicBezTo>
                    <a:pt x="212" y="104"/>
                    <a:pt x="212" y="104"/>
                    <a:pt x="212" y="104"/>
                  </a:cubicBezTo>
                  <a:cubicBezTo>
                    <a:pt x="212" y="115"/>
                    <a:pt x="207" y="125"/>
                    <a:pt x="200" y="132"/>
                  </a:cubicBezTo>
                  <a:cubicBezTo>
                    <a:pt x="221" y="139"/>
                    <a:pt x="236" y="158"/>
                    <a:pt x="236" y="181"/>
                  </a:cubicBezTo>
                  <a:cubicBezTo>
                    <a:pt x="236" y="192"/>
                    <a:pt x="236" y="192"/>
                    <a:pt x="236" y="192"/>
                  </a:cubicBezTo>
                  <a:cubicBezTo>
                    <a:pt x="264" y="191"/>
                    <a:pt x="280" y="183"/>
                    <a:pt x="281" y="182"/>
                  </a:cubicBezTo>
                  <a:cubicBezTo>
                    <a:pt x="283" y="181"/>
                    <a:pt x="283" y="181"/>
                    <a:pt x="283" y="181"/>
                  </a:cubicBezTo>
                  <a:cubicBezTo>
                    <a:pt x="283" y="181"/>
                    <a:pt x="283" y="181"/>
                    <a:pt x="283" y="181"/>
                  </a:cubicBezTo>
                  <a:cubicBezTo>
                    <a:pt x="283" y="147"/>
                    <a:pt x="283" y="147"/>
                    <a:pt x="283" y="147"/>
                  </a:cubicBezTo>
                  <a:cubicBezTo>
                    <a:pt x="283" y="123"/>
                    <a:pt x="264" y="104"/>
                    <a:pt x="241" y="104"/>
                  </a:cubicBezTo>
                  <a:close/>
                  <a:moveTo>
                    <a:pt x="57" y="135"/>
                  </a:moveTo>
                  <a:cubicBezTo>
                    <a:pt x="64" y="135"/>
                    <a:pt x="70" y="133"/>
                    <a:pt x="75" y="130"/>
                  </a:cubicBezTo>
                  <a:cubicBezTo>
                    <a:pt x="77" y="119"/>
                    <a:pt x="82" y="110"/>
                    <a:pt x="90" y="103"/>
                  </a:cubicBezTo>
                  <a:cubicBezTo>
                    <a:pt x="90" y="103"/>
                    <a:pt x="91" y="102"/>
                    <a:pt x="91" y="102"/>
                  </a:cubicBezTo>
                  <a:cubicBezTo>
                    <a:pt x="91" y="83"/>
                    <a:pt x="76" y="68"/>
                    <a:pt x="57" y="68"/>
                  </a:cubicBezTo>
                  <a:cubicBezTo>
                    <a:pt x="39" y="68"/>
                    <a:pt x="24" y="83"/>
                    <a:pt x="24" y="102"/>
                  </a:cubicBezTo>
                  <a:cubicBezTo>
                    <a:pt x="24" y="120"/>
                    <a:pt x="39" y="135"/>
                    <a:pt x="57" y="135"/>
                  </a:cubicBezTo>
                  <a:close/>
                  <a:moveTo>
                    <a:pt x="87" y="166"/>
                  </a:moveTo>
                  <a:cubicBezTo>
                    <a:pt x="80" y="159"/>
                    <a:pt x="75" y="149"/>
                    <a:pt x="74" y="138"/>
                  </a:cubicBezTo>
                  <a:cubicBezTo>
                    <a:pt x="73" y="137"/>
                    <a:pt x="72" y="137"/>
                    <a:pt x="71" y="137"/>
                  </a:cubicBezTo>
                  <a:cubicBezTo>
                    <a:pt x="43" y="137"/>
                    <a:pt x="43" y="137"/>
                    <a:pt x="43" y="137"/>
                  </a:cubicBezTo>
                  <a:cubicBezTo>
                    <a:pt x="19" y="137"/>
                    <a:pt x="0" y="157"/>
                    <a:pt x="0" y="180"/>
                  </a:cubicBezTo>
                  <a:cubicBezTo>
                    <a:pt x="0" y="215"/>
                    <a:pt x="0" y="215"/>
                    <a:pt x="0" y="215"/>
                  </a:cubicBezTo>
                  <a:cubicBezTo>
                    <a:pt x="0" y="216"/>
                    <a:pt x="0" y="216"/>
                    <a:pt x="0" y="216"/>
                  </a:cubicBezTo>
                  <a:cubicBezTo>
                    <a:pt x="2" y="216"/>
                    <a:pt x="2" y="216"/>
                    <a:pt x="2" y="216"/>
                  </a:cubicBezTo>
                  <a:cubicBezTo>
                    <a:pt x="21" y="222"/>
                    <a:pt x="37" y="225"/>
                    <a:pt x="51" y="225"/>
                  </a:cubicBezTo>
                  <a:cubicBezTo>
                    <a:pt x="51" y="215"/>
                    <a:pt x="51" y="215"/>
                    <a:pt x="51" y="215"/>
                  </a:cubicBezTo>
                  <a:cubicBezTo>
                    <a:pt x="51" y="192"/>
                    <a:pt x="66" y="172"/>
                    <a:pt x="87" y="166"/>
                  </a:cubicBezTo>
                  <a:close/>
                  <a:moveTo>
                    <a:pt x="87" y="166"/>
                  </a:moveTo>
                  <a:cubicBezTo>
                    <a:pt x="87" y="166"/>
                    <a:pt x="87" y="166"/>
                    <a:pt x="87" y="166"/>
                  </a:cubicBezTo>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57" name="Freeform 69"/>
            <p:cNvSpPr>
              <a:spLocks noEditPoints="1"/>
            </p:cNvSpPr>
            <p:nvPr/>
          </p:nvSpPr>
          <p:spPr bwMode="auto">
            <a:xfrm>
              <a:off x="14803" y="7265"/>
              <a:ext cx="413" cy="666"/>
            </a:xfrm>
            <a:custGeom>
              <a:avLst/>
              <a:gdLst>
                <a:gd name="T0" fmla="*/ 69 w 74"/>
                <a:gd name="T1" fmla="*/ 36 h 99"/>
                <a:gd name="T2" fmla="*/ 37 w 74"/>
                <a:gd name="T3" fmla="*/ 0 h 99"/>
                <a:gd name="T4" fmla="*/ 5 w 74"/>
                <a:gd name="T5" fmla="*/ 36 h 99"/>
                <a:gd name="T6" fmla="*/ 0 w 74"/>
                <a:gd name="T7" fmla="*/ 44 h 99"/>
                <a:gd name="T8" fmla="*/ 0 w 74"/>
                <a:gd name="T9" fmla="*/ 89 h 99"/>
                <a:gd name="T10" fmla="*/ 10 w 74"/>
                <a:gd name="T11" fmla="*/ 99 h 99"/>
                <a:gd name="T12" fmla="*/ 64 w 74"/>
                <a:gd name="T13" fmla="*/ 99 h 99"/>
                <a:gd name="T14" fmla="*/ 74 w 74"/>
                <a:gd name="T15" fmla="*/ 89 h 99"/>
                <a:gd name="T16" fmla="*/ 74 w 74"/>
                <a:gd name="T17" fmla="*/ 44 h 99"/>
                <a:gd name="T18" fmla="*/ 69 w 74"/>
                <a:gd name="T19" fmla="*/ 36 h 99"/>
                <a:gd name="T20" fmla="*/ 41 w 74"/>
                <a:gd name="T21" fmla="*/ 70 h 99"/>
                <a:gd name="T22" fmla="*/ 41 w 74"/>
                <a:gd name="T23" fmla="*/ 84 h 99"/>
                <a:gd name="T24" fmla="*/ 37 w 74"/>
                <a:gd name="T25" fmla="*/ 88 h 99"/>
                <a:gd name="T26" fmla="*/ 33 w 74"/>
                <a:gd name="T27" fmla="*/ 84 h 99"/>
                <a:gd name="T28" fmla="*/ 33 w 74"/>
                <a:gd name="T29" fmla="*/ 70 h 99"/>
                <a:gd name="T30" fmla="*/ 25 w 74"/>
                <a:gd name="T31" fmla="*/ 59 h 99"/>
                <a:gd name="T32" fmla="*/ 37 w 74"/>
                <a:gd name="T33" fmla="*/ 48 h 99"/>
                <a:gd name="T34" fmla="*/ 48 w 74"/>
                <a:gd name="T35" fmla="*/ 59 h 99"/>
                <a:gd name="T36" fmla="*/ 41 w 74"/>
                <a:gd name="T37" fmla="*/ 70 h 99"/>
                <a:gd name="T38" fmla="*/ 12 w 74"/>
                <a:gd name="T39" fmla="*/ 34 h 99"/>
                <a:gd name="T40" fmla="*/ 37 w 74"/>
                <a:gd name="T41" fmla="*/ 6 h 99"/>
                <a:gd name="T42" fmla="*/ 62 w 74"/>
                <a:gd name="T43" fmla="*/ 34 h 99"/>
                <a:gd name="T44" fmla="*/ 12 w 74"/>
                <a:gd name="T45"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99">
                  <a:moveTo>
                    <a:pt x="69" y="36"/>
                  </a:moveTo>
                  <a:cubicBezTo>
                    <a:pt x="68" y="16"/>
                    <a:pt x="54" y="0"/>
                    <a:pt x="37" y="0"/>
                  </a:cubicBezTo>
                  <a:cubicBezTo>
                    <a:pt x="19" y="0"/>
                    <a:pt x="5" y="16"/>
                    <a:pt x="5" y="36"/>
                  </a:cubicBezTo>
                  <a:cubicBezTo>
                    <a:pt x="2" y="37"/>
                    <a:pt x="0" y="41"/>
                    <a:pt x="0" y="44"/>
                  </a:cubicBezTo>
                  <a:cubicBezTo>
                    <a:pt x="0" y="89"/>
                    <a:pt x="0" y="89"/>
                    <a:pt x="0" y="89"/>
                  </a:cubicBezTo>
                  <a:cubicBezTo>
                    <a:pt x="0" y="94"/>
                    <a:pt x="4" y="99"/>
                    <a:pt x="10" y="99"/>
                  </a:cubicBezTo>
                  <a:cubicBezTo>
                    <a:pt x="64" y="99"/>
                    <a:pt x="64" y="99"/>
                    <a:pt x="64" y="99"/>
                  </a:cubicBezTo>
                  <a:cubicBezTo>
                    <a:pt x="69" y="99"/>
                    <a:pt x="74" y="94"/>
                    <a:pt x="74" y="89"/>
                  </a:cubicBezTo>
                  <a:cubicBezTo>
                    <a:pt x="74" y="44"/>
                    <a:pt x="74" y="44"/>
                    <a:pt x="74" y="44"/>
                  </a:cubicBezTo>
                  <a:cubicBezTo>
                    <a:pt x="74" y="41"/>
                    <a:pt x="72" y="37"/>
                    <a:pt x="69" y="36"/>
                  </a:cubicBezTo>
                  <a:close/>
                  <a:moveTo>
                    <a:pt x="41" y="70"/>
                  </a:moveTo>
                  <a:cubicBezTo>
                    <a:pt x="41" y="84"/>
                    <a:pt x="41" y="84"/>
                    <a:pt x="41" y="84"/>
                  </a:cubicBezTo>
                  <a:cubicBezTo>
                    <a:pt x="41" y="87"/>
                    <a:pt x="39" y="88"/>
                    <a:pt x="37" y="88"/>
                  </a:cubicBezTo>
                  <a:cubicBezTo>
                    <a:pt x="34" y="88"/>
                    <a:pt x="33" y="87"/>
                    <a:pt x="33" y="84"/>
                  </a:cubicBezTo>
                  <a:cubicBezTo>
                    <a:pt x="33" y="70"/>
                    <a:pt x="33" y="70"/>
                    <a:pt x="33" y="70"/>
                  </a:cubicBezTo>
                  <a:cubicBezTo>
                    <a:pt x="28" y="68"/>
                    <a:pt x="25" y="64"/>
                    <a:pt x="25" y="59"/>
                  </a:cubicBezTo>
                  <a:cubicBezTo>
                    <a:pt x="25" y="53"/>
                    <a:pt x="30" y="48"/>
                    <a:pt x="37" y="48"/>
                  </a:cubicBezTo>
                  <a:cubicBezTo>
                    <a:pt x="43" y="48"/>
                    <a:pt x="48" y="53"/>
                    <a:pt x="48" y="59"/>
                  </a:cubicBezTo>
                  <a:cubicBezTo>
                    <a:pt x="48" y="64"/>
                    <a:pt x="45" y="68"/>
                    <a:pt x="41" y="70"/>
                  </a:cubicBezTo>
                  <a:close/>
                  <a:moveTo>
                    <a:pt x="12" y="34"/>
                  </a:moveTo>
                  <a:cubicBezTo>
                    <a:pt x="13" y="19"/>
                    <a:pt x="24" y="6"/>
                    <a:pt x="37" y="6"/>
                  </a:cubicBezTo>
                  <a:cubicBezTo>
                    <a:pt x="50" y="6"/>
                    <a:pt x="61" y="19"/>
                    <a:pt x="62" y="34"/>
                  </a:cubicBezTo>
                  <a:lnTo>
                    <a:pt x="12" y="34"/>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58" name="AutoShape 28"/>
            <p:cNvSpPr/>
            <p:nvPr/>
          </p:nvSpPr>
          <p:spPr bwMode="auto">
            <a:xfrm>
              <a:off x="15933" y="8432"/>
              <a:ext cx="551" cy="6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659" name="组合 658"/>
            <p:cNvGrpSpPr/>
            <p:nvPr/>
          </p:nvGrpSpPr>
          <p:grpSpPr>
            <a:xfrm>
              <a:off x="14821" y="8432"/>
              <a:ext cx="378" cy="661"/>
              <a:chOff x="4657770" y="7205877"/>
              <a:chExt cx="251543" cy="366676"/>
            </a:xfrm>
            <a:grpFill/>
          </p:grpSpPr>
          <p:sp>
            <p:nvSpPr>
              <p:cNvPr id="660" name="AutoShape 97"/>
              <p:cNvSpPr/>
              <p:nvPr/>
            </p:nvSpPr>
            <p:spPr bwMode="auto">
              <a:xfrm>
                <a:off x="4657770" y="7205877"/>
                <a:ext cx="251543"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61" name="AutoShape 98"/>
              <p:cNvSpPr/>
              <p:nvPr/>
            </p:nvSpPr>
            <p:spPr bwMode="auto">
              <a:xfrm>
                <a:off x="4760387" y="7240293"/>
                <a:ext cx="46304"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62" name="AutoShape 99"/>
              <p:cNvSpPr/>
              <p:nvPr/>
            </p:nvSpPr>
            <p:spPr bwMode="auto">
              <a:xfrm>
                <a:off x="4772276" y="7526876"/>
                <a:ext cx="22526"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663" name="AutoShape 100"/>
            <p:cNvSpPr/>
            <p:nvPr/>
          </p:nvSpPr>
          <p:spPr bwMode="auto">
            <a:xfrm>
              <a:off x="13572" y="8432"/>
              <a:ext cx="482" cy="6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664" name="组合 663"/>
            <p:cNvGrpSpPr/>
            <p:nvPr/>
          </p:nvGrpSpPr>
          <p:grpSpPr>
            <a:xfrm>
              <a:off x="12341" y="8474"/>
              <a:ext cx="550" cy="577"/>
              <a:chOff x="3135998" y="7229029"/>
              <a:chExt cx="366050" cy="320373"/>
            </a:xfrm>
            <a:grpFill/>
          </p:grpSpPr>
          <p:sp>
            <p:nvSpPr>
              <p:cNvPr id="665" name="AutoShape 101"/>
              <p:cNvSpPr/>
              <p:nvPr/>
            </p:nvSpPr>
            <p:spPr bwMode="auto">
              <a:xfrm>
                <a:off x="3135998" y="7229029"/>
                <a:ext cx="366050" cy="3203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66" name="AutoShape 102"/>
              <p:cNvSpPr/>
              <p:nvPr/>
            </p:nvSpPr>
            <p:spPr bwMode="auto">
              <a:xfrm>
                <a:off x="3181678" y="7274708"/>
                <a:ext cx="279075" cy="205865"/>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67" name="组合 666"/>
            <p:cNvGrpSpPr/>
            <p:nvPr/>
          </p:nvGrpSpPr>
          <p:grpSpPr>
            <a:xfrm>
              <a:off x="11126" y="8474"/>
              <a:ext cx="550" cy="577"/>
              <a:chOff x="2403273" y="7229029"/>
              <a:chExt cx="366051" cy="320373"/>
            </a:xfrm>
            <a:grpFill/>
          </p:grpSpPr>
          <p:sp>
            <p:nvSpPr>
              <p:cNvPr id="668" name="AutoShape 103"/>
              <p:cNvSpPr/>
              <p:nvPr/>
            </p:nvSpPr>
            <p:spPr bwMode="auto">
              <a:xfrm>
                <a:off x="2460840" y="7285970"/>
                <a:ext cx="131403" cy="863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69" name="AutoShape 104"/>
              <p:cNvSpPr/>
              <p:nvPr/>
            </p:nvSpPr>
            <p:spPr bwMode="auto">
              <a:xfrm>
                <a:off x="2403273" y="7229029"/>
                <a:ext cx="366051" cy="3203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70" name="组合 669"/>
            <p:cNvGrpSpPr/>
            <p:nvPr/>
          </p:nvGrpSpPr>
          <p:grpSpPr>
            <a:xfrm>
              <a:off x="9908" y="8556"/>
              <a:ext cx="549" cy="413"/>
              <a:chOff x="1671171" y="7274707"/>
              <a:chExt cx="365425" cy="229016"/>
            </a:xfrm>
            <a:grpFill/>
          </p:grpSpPr>
          <p:sp>
            <p:nvSpPr>
              <p:cNvPr id="671" name="AutoShape 105"/>
              <p:cNvSpPr/>
              <p:nvPr/>
            </p:nvSpPr>
            <p:spPr bwMode="auto">
              <a:xfrm>
                <a:off x="1671171" y="7274707"/>
                <a:ext cx="365425" cy="229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72" name="AutoShape 106"/>
              <p:cNvSpPr/>
              <p:nvPr/>
            </p:nvSpPr>
            <p:spPr bwMode="auto">
              <a:xfrm>
                <a:off x="1808206" y="7343538"/>
                <a:ext cx="51935" cy="513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73" name="AutoShape 107"/>
              <p:cNvSpPr/>
              <p:nvPr/>
            </p:nvSpPr>
            <p:spPr bwMode="auto">
              <a:xfrm>
                <a:off x="1773789" y="7309122"/>
                <a:ext cx="160186" cy="160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74" name="组合 673"/>
            <p:cNvGrpSpPr/>
            <p:nvPr/>
          </p:nvGrpSpPr>
          <p:grpSpPr>
            <a:xfrm>
              <a:off x="8774" y="8432"/>
              <a:ext cx="413" cy="661"/>
              <a:chOff x="984746" y="7205877"/>
              <a:chExt cx="274694" cy="366676"/>
            </a:xfrm>
            <a:grpFill/>
          </p:grpSpPr>
          <p:sp>
            <p:nvSpPr>
              <p:cNvPr id="675" name="AutoShape 108"/>
              <p:cNvSpPr/>
              <p:nvPr/>
            </p:nvSpPr>
            <p:spPr bwMode="auto">
              <a:xfrm>
                <a:off x="1052950" y="7274707"/>
                <a:ext cx="137660" cy="1376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76" name="AutoShape 109"/>
              <p:cNvSpPr/>
              <p:nvPr/>
            </p:nvSpPr>
            <p:spPr bwMode="auto">
              <a:xfrm>
                <a:off x="984746" y="7205877"/>
                <a:ext cx="274694"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88" name="组合 687"/>
            <p:cNvGrpSpPr/>
            <p:nvPr/>
          </p:nvGrpSpPr>
          <p:grpSpPr>
            <a:xfrm>
              <a:off x="17198" y="8483"/>
              <a:ext cx="507" cy="561"/>
              <a:chOff x="8745538" y="2649538"/>
              <a:chExt cx="309563" cy="285750"/>
            </a:xfrm>
            <a:grpFill/>
          </p:grpSpPr>
          <p:sp>
            <p:nvSpPr>
              <p:cNvPr id="689" name="Freeform 313"/>
              <p:cNvSpPr/>
              <p:nvPr/>
            </p:nvSpPr>
            <p:spPr bwMode="auto">
              <a:xfrm>
                <a:off x="8745538" y="2649538"/>
                <a:ext cx="309563" cy="238125"/>
              </a:xfrm>
              <a:custGeom>
                <a:avLst/>
                <a:gdLst>
                  <a:gd name="T0" fmla="*/ 197 w 198"/>
                  <a:gd name="T1" fmla="*/ 0 h 152"/>
                  <a:gd name="T2" fmla="*/ 195 w 198"/>
                  <a:gd name="T3" fmla="*/ 0 h 152"/>
                  <a:gd name="T4" fmla="*/ 1 w 198"/>
                  <a:gd name="T5" fmla="*/ 99 h 152"/>
                  <a:gd name="T6" fmla="*/ 0 w 198"/>
                  <a:gd name="T7" fmla="*/ 101 h 152"/>
                  <a:gd name="T8" fmla="*/ 2 w 198"/>
                  <a:gd name="T9" fmla="*/ 103 h 152"/>
                  <a:gd name="T10" fmla="*/ 67 w 198"/>
                  <a:gd name="T11" fmla="*/ 124 h 152"/>
                  <a:gd name="T12" fmla="*/ 68 w 198"/>
                  <a:gd name="T13" fmla="*/ 123 h 152"/>
                  <a:gd name="T14" fmla="*/ 158 w 198"/>
                  <a:gd name="T15" fmla="*/ 42 h 152"/>
                  <a:gd name="T16" fmla="*/ 87 w 198"/>
                  <a:gd name="T17" fmla="*/ 127 h 152"/>
                  <a:gd name="T18" fmla="*/ 86 w 198"/>
                  <a:gd name="T19" fmla="*/ 129 h 152"/>
                  <a:gd name="T20" fmla="*/ 88 w 198"/>
                  <a:gd name="T21" fmla="*/ 130 h 152"/>
                  <a:gd name="T22" fmla="*/ 160 w 198"/>
                  <a:gd name="T23" fmla="*/ 152 h 152"/>
                  <a:gd name="T24" fmla="*/ 160 w 198"/>
                  <a:gd name="T25" fmla="*/ 152 h 152"/>
                  <a:gd name="T26" fmla="*/ 161 w 198"/>
                  <a:gd name="T27" fmla="*/ 152 h 152"/>
                  <a:gd name="T28" fmla="*/ 162 w 198"/>
                  <a:gd name="T29" fmla="*/ 151 h 152"/>
                  <a:gd name="T30" fmla="*/ 198 w 198"/>
                  <a:gd name="T31" fmla="*/ 2 h 152"/>
                  <a:gd name="T32" fmla="*/ 197 w 198"/>
                  <a:gd name="T3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152">
                    <a:moveTo>
                      <a:pt x="197" y="0"/>
                    </a:moveTo>
                    <a:cubicBezTo>
                      <a:pt x="197" y="0"/>
                      <a:pt x="196" y="0"/>
                      <a:pt x="195" y="0"/>
                    </a:cubicBezTo>
                    <a:cubicBezTo>
                      <a:pt x="1" y="99"/>
                      <a:pt x="1" y="99"/>
                      <a:pt x="1" y="99"/>
                    </a:cubicBezTo>
                    <a:cubicBezTo>
                      <a:pt x="1" y="100"/>
                      <a:pt x="0" y="100"/>
                      <a:pt x="0" y="101"/>
                    </a:cubicBezTo>
                    <a:cubicBezTo>
                      <a:pt x="0" y="102"/>
                      <a:pt x="1" y="103"/>
                      <a:pt x="2" y="103"/>
                    </a:cubicBezTo>
                    <a:cubicBezTo>
                      <a:pt x="67" y="124"/>
                      <a:pt x="67" y="124"/>
                      <a:pt x="67" y="124"/>
                    </a:cubicBezTo>
                    <a:cubicBezTo>
                      <a:pt x="67" y="124"/>
                      <a:pt x="68" y="124"/>
                      <a:pt x="68" y="123"/>
                    </a:cubicBezTo>
                    <a:cubicBezTo>
                      <a:pt x="158" y="42"/>
                      <a:pt x="158" y="42"/>
                      <a:pt x="158" y="42"/>
                    </a:cubicBezTo>
                    <a:cubicBezTo>
                      <a:pt x="87" y="127"/>
                      <a:pt x="87" y="127"/>
                      <a:pt x="87" y="127"/>
                    </a:cubicBezTo>
                    <a:cubicBezTo>
                      <a:pt x="86" y="128"/>
                      <a:pt x="86" y="128"/>
                      <a:pt x="86" y="129"/>
                    </a:cubicBezTo>
                    <a:cubicBezTo>
                      <a:pt x="86" y="130"/>
                      <a:pt x="87" y="130"/>
                      <a:pt x="88" y="130"/>
                    </a:cubicBezTo>
                    <a:cubicBezTo>
                      <a:pt x="160" y="152"/>
                      <a:pt x="160" y="152"/>
                      <a:pt x="160" y="152"/>
                    </a:cubicBezTo>
                    <a:cubicBezTo>
                      <a:pt x="160" y="152"/>
                      <a:pt x="160" y="152"/>
                      <a:pt x="160" y="152"/>
                    </a:cubicBezTo>
                    <a:cubicBezTo>
                      <a:pt x="161" y="152"/>
                      <a:pt x="161" y="152"/>
                      <a:pt x="161" y="152"/>
                    </a:cubicBezTo>
                    <a:cubicBezTo>
                      <a:pt x="162" y="152"/>
                      <a:pt x="162" y="151"/>
                      <a:pt x="162" y="151"/>
                    </a:cubicBezTo>
                    <a:cubicBezTo>
                      <a:pt x="198" y="2"/>
                      <a:pt x="198" y="2"/>
                      <a:pt x="198" y="2"/>
                    </a:cubicBezTo>
                    <a:cubicBezTo>
                      <a:pt x="198" y="2"/>
                      <a:pt x="198" y="1"/>
                      <a:pt x="19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90" name="Freeform 314"/>
              <p:cNvSpPr/>
              <p:nvPr/>
            </p:nvSpPr>
            <p:spPr bwMode="auto">
              <a:xfrm>
                <a:off x="8880476" y="2868613"/>
                <a:ext cx="36513" cy="66675"/>
              </a:xfrm>
              <a:custGeom>
                <a:avLst/>
                <a:gdLst>
                  <a:gd name="T0" fmla="*/ 23 w 24"/>
                  <a:gd name="T1" fmla="*/ 6 h 42"/>
                  <a:gd name="T2" fmla="*/ 3 w 24"/>
                  <a:gd name="T3" fmla="*/ 0 h 42"/>
                  <a:gd name="T4" fmla="*/ 1 w 24"/>
                  <a:gd name="T5" fmla="*/ 0 h 42"/>
                  <a:gd name="T6" fmla="*/ 0 w 24"/>
                  <a:gd name="T7" fmla="*/ 2 h 42"/>
                  <a:gd name="T8" fmla="*/ 0 w 24"/>
                  <a:gd name="T9" fmla="*/ 40 h 42"/>
                  <a:gd name="T10" fmla="*/ 2 w 24"/>
                  <a:gd name="T11" fmla="*/ 41 h 42"/>
                  <a:gd name="T12" fmla="*/ 2 w 24"/>
                  <a:gd name="T13" fmla="*/ 42 h 42"/>
                  <a:gd name="T14" fmla="*/ 4 w 24"/>
                  <a:gd name="T15" fmla="*/ 41 h 42"/>
                  <a:gd name="T16" fmla="*/ 24 w 24"/>
                  <a:gd name="T17" fmla="*/ 9 h 42"/>
                  <a:gd name="T18" fmla="*/ 24 w 24"/>
                  <a:gd name="T19" fmla="*/ 7 h 42"/>
                  <a:gd name="T20" fmla="*/ 23 w 24"/>
                  <a:gd name="T21"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2">
                    <a:moveTo>
                      <a:pt x="23" y="6"/>
                    </a:moveTo>
                    <a:cubicBezTo>
                      <a:pt x="3" y="0"/>
                      <a:pt x="3" y="0"/>
                      <a:pt x="3" y="0"/>
                    </a:cubicBezTo>
                    <a:cubicBezTo>
                      <a:pt x="2" y="0"/>
                      <a:pt x="1" y="0"/>
                      <a:pt x="1" y="0"/>
                    </a:cubicBezTo>
                    <a:cubicBezTo>
                      <a:pt x="0" y="1"/>
                      <a:pt x="0" y="1"/>
                      <a:pt x="0" y="2"/>
                    </a:cubicBezTo>
                    <a:cubicBezTo>
                      <a:pt x="0" y="40"/>
                      <a:pt x="0" y="40"/>
                      <a:pt x="0" y="40"/>
                    </a:cubicBezTo>
                    <a:cubicBezTo>
                      <a:pt x="0" y="40"/>
                      <a:pt x="1" y="41"/>
                      <a:pt x="2" y="41"/>
                    </a:cubicBezTo>
                    <a:cubicBezTo>
                      <a:pt x="2" y="42"/>
                      <a:pt x="2" y="42"/>
                      <a:pt x="2" y="42"/>
                    </a:cubicBezTo>
                    <a:cubicBezTo>
                      <a:pt x="3" y="42"/>
                      <a:pt x="3" y="41"/>
                      <a:pt x="4" y="41"/>
                    </a:cubicBezTo>
                    <a:cubicBezTo>
                      <a:pt x="24" y="9"/>
                      <a:pt x="24" y="9"/>
                      <a:pt x="24" y="9"/>
                    </a:cubicBezTo>
                    <a:cubicBezTo>
                      <a:pt x="24" y="9"/>
                      <a:pt x="24" y="8"/>
                      <a:pt x="24" y="7"/>
                    </a:cubicBezTo>
                    <a:cubicBezTo>
                      <a:pt x="24" y="7"/>
                      <a:pt x="23" y="6"/>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sp>
          <p:nvSpPr>
            <p:cNvPr id="691" name="AutoShape 29"/>
            <p:cNvSpPr/>
            <p:nvPr/>
          </p:nvSpPr>
          <p:spPr bwMode="auto">
            <a:xfrm>
              <a:off x="1473" y="8464"/>
              <a:ext cx="550" cy="598"/>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92" name="AutoShape 46"/>
            <p:cNvSpPr/>
            <p:nvPr/>
          </p:nvSpPr>
          <p:spPr bwMode="auto">
            <a:xfrm>
              <a:off x="2666" y="8434"/>
              <a:ext cx="550" cy="6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693" name="Group 81"/>
            <p:cNvGrpSpPr/>
            <p:nvPr/>
          </p:nvGrpSpPr>
          <p:grpSpPr>
            <a:xfrm>
              <a:off x="3878" y="8476"/>
              <a:ext cx="525" cy="572"/>
              <a:chOff x="4821392" y="2301522"/>
              <a:chExt cx="321831" cy="292764"/>
            </a:xfrm>
            <a:grpFill/>
          </p:grpSpPr>
          <p:sp>
            <p:nvSpPr>
              <p:cNvPr id="694" name="Freeform 91"/>
              <p:cNvSpPr/>
              <p:nvPr/>
            </p:nvSpPr>
            <p:spPr bwMode="auto">
              <a:xfrm>
                <a:off x="4856689" y="2301522"/>
                <a:ext cx="147420" cy="126657"/>
              </a:xfrm>
              <a:custGeom>
                <a:avLst/>
                <a:gdLst/>
                <a:ahLst/>
                <a:cxnLst>
                  <a:cxn ang="0">
                    <a:pos x="141" y="14"/>
                  </a:cxn>
                  <a:cxn ang="0">
                    <a:pos x="141" y="14"/>
                  </a:cxn>
                  <a:cxn ang="0">
                    <a:pos x="137" y="43"/>
                  </a:cxn>
                  <a:cxn ang="0">
                    <a:pos x="130" y="70"/>
                  </a:cxn>
                  <a:cxn ang="0">
                    <a:pos x="123" y="96"/>
                  </a:cxn>
                  <a:cxn ang="0">
                    <a:pos x="116" y="121"/>
                  </a:cxn>
                  <a:cxn ang="0">
                    <a:pos x="116" y="121"/>
                  </a:cxn>
                  <a:cxn ang="0">
                    <a:pos x="88" y="112"/>
                  </a:cxn>
                  <a:cxn ang="0">
                    <a:pos x="74" y="110"/>
                  </a:cxn>
                  <a:cxn ang="0">
                    <a:pos x="59" y="108"/>
                  </a:cxn>
                  <a:cxn ang="0">
                    <a:pos x="45" y="107"/>
                  </a:cxn>
                  <a:cxn ang="0">
                    <a:pos x="30" y="108"/>
                  </a:cxn>
                  <a:cxn ang="0">
                    <a:pos x="14" y="110"/>
                  </a:cxn>
                  <a:cxn ang="0">
                    <a:pos x="0" y="114"/>
                  </a:cxn>
                  <a:cxn ang="0">
                    <a:pos x="0" y="114"/>
                  </a:cxn>
                  <a:cxn ang="0">
                    <a:pos x="14" y="65"/>
                  </a:cxn>
                  <a:cxn ang="0">
                    <a:pos x="27" y="14"/>
                  </a:cxn>
                  <a:cxn ang="0">
                    <a:pos x="27" y="14"/>
                  </a:cxn>
                  <a:cxn ang="0">
                    <a:pos x="39" y="7"/>
                  </a:cxn>
                  <a:cxn ang="0">
                    <a:pos x="52" y="3"/>
                  </a:cxn>
                  <a:cxn ang="0">
                    <a:pos x="67" y="0"/>
                  </a:cxn>
                  <a:cxn ang="0">
                    <a:pos x="83" y="0"/>
                  </a:cxn>
                  <a:cxn ang="0">
                    <a:pos x="99" y="1"/>
                  </a:cxn>
                  <a:cxn ang="0">
                    <a:pos x="114" y="5"/>
                  </a:cxn>
                  <a:cxn ang="0">
                    <a:pos x="128" y="9"/>
                  </a:cxn>
                  <a:cxn ang="0">
                    <a:pos x="141" y="14"/>
                  </a:cxn>
                  <a:cxn ang="0">
                    <a:pos x="141" y="14"/>
                  </a:cxn>
                </a:cxnLst>
                <a:rect l="0" t="0" r="r" b="b"/>
                <a:pathLst>
                  <a:path w="141" h="121">
                    <a:moveTo>
                      <a:pt x="141" y="14"/>
                    </a:moveTo>
                    <a:lnTo>
                      <a:pt x="141" y="14"/>
                    </a:lnTo>
                    <a:lnTo>
                      <a:pt x="137" y="43"/>
                    </a:lnTo>
                    <a:lnTo>
                      <a:pt x="130" y="70"/>
                    </a:lnTo>
                    <a:lnTo>
                      <a:pt x="123" y="96"/>
                    </a:lnTo>
                    <a:lnTo>
                      <a:pt x="116" y="121"/>
                    </a:lnTo>
                    <a:lnTo>
                      <a:pt x="116" y="121"/>
                    </a:lnTo>
                    <a:lnTo>
                      <a:pt x="88" y="112"/>
                    </a:lnTo>
                    <a:lnTo>
                      <a:pt x="74" y="110"/>
                    </a:lnTo>
                    <a:lnTo>
                      <a:pt x="59" y="108"/>
                    </a:lnTo>
                    <a:lnTo>
                      <a:pt x="45" y="107"/>
                    </a:lnTo>
                    <a:lnTo>
                      <a:pt x="30" y="108"/>
                    </a:lnTo>
                    <a:lnTo>
                      <a:pt x="14" y="110"/>
                    </a:lnTo>
                    <a:lnTo>
                      <a:pt x="0" y="114"/>
                    </a:lnTo>
                    <a:lnTo>
                      <a:pt x="0" y="114"/>
                    </a:lnTo>
                    <a:lnTo>
                      <a:pt x="14" y="65"/>
                    </a:lnTo>
                    <a:lnTo>
                      <a:pt x="27" y="14"/>
                    </a:lnTo>
                    <a:lnTo>
                      <a:pt x="27" y="14"/>
                    </a:lnTo>
                    <a:lnTo>
                      <a:pt x="39" y="7"/>
                    </a:lnTo>
                    <a:lnTo>
                      <a:pt x="52" y="3"/>
                    </a:lnTo>
                    <a:lnTo>
                      <a:pt x="67" y="0"/>
                    </a:lnTo>
                    <a:lnTo>
                      <a:pt x="83" y="0"/>
                    </a:lnTo>
                    <a:lnTo>
                      <a:pt x="99" y="1"/>
                    </a:lnTo>
                    <a:lnTo>
                      <a:pt x="114" y="5"/>
                    </a:lnTo>
                    <a:lnTo>
                      <a:pt x="128" y="9"/>
                    </a:lnTo>
                    <a:lnTo>
                      <a:pt x="141" y="14"/>
                    </a:lnTo>
                    <a:lnTo>
                      <a:pt x="141" y="14"/>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95" name="Freeform 92"/>
              <p:cNvSpPr/>
              <p:nvPr/>
            </p:nvSpPr>
            <p:spPr bwMode="auto">
              <a:xfrm>
                <a:off x="4993727" y="2338896"/>
                <a:ext cx="149496" cy="124580"/>
              </a:xfrm>
              <a:custGeom>
                <a:avLst/>
                <a:gdLst/>
                <a:ahLst/>
                <a:cxnLst>
                  <a:cxn ang="0">
                    <a:pos x="31" y="0"/>
                  </a:cxn>
                  <a:cxn ang="0">
                    <a:pos x="31" y="0"/>
                  </a:cxn>
                  <a:cxn ang="0">
                    <a:pos x="42" y="6"/>
                  </a:cxn>
                  <a:cxn ang="0">
                    <a:pos x="56" y="9"/>
                  </a:cxn>
                  <a:cxn ang="0">
                    <a:pos x="69" y="13"/>
                  </a:cxn>
                  <a:cxn ang="0">
                    <a:pos x="85" y="15"/>
                  </a:cxn>
                  <a:cxn ang="0">
                    <a:pos x="100" y="15"/>
                  </a:cxn>
                  <a:cxn ang="0">
                    <a:pos x="116" y="13"/>
                  </a:cxn>
                  <a:cxn ang="0">
                    <a:pos x="131" y="11"/>
                  </a:cxn>
                  <a:cxn ang="0">
                    <a:pos x="145" y="7"/>
                  </a:cxn>
                  <a:cxn ang="0">
                    <a:pos x="145" y="7"/>
                  </a:cxn>
                  <a:cxn ang="0">
                    <a:pos x="138" y="33"/>
                  </a:cxn>
                  <a:cxn ang="0">
                    <a:pos x="131" y="60"/>
                  </a:cxn>
                  <a:cxn ang="0">
                    <a:pos x="123" y="85"/>
                  </a:cxn>
                  <a:cxn ang="0">
                    <a:pos x="114" y="111"/>
                  </a:cxn>
                  <a:cxn ang="0">
                    <a:pos x="114" y="111"/>
                  </a:cxn>
                  <a:cxn ang="0">
                    <a:pos x="102" y="116"/>
                  </a:cxn>
                  <a:cxn ang="0">
                    <a:pos x="87" y="120"/>
                  </a:cxn>
                  <a:cxn ang="0">
                    <a:pos x="71" y="122"/>
                  </a:cxn>
                  <a:cxn ang="0">
                    <a:pos x="54" y="122"/>
                  </a:cxn>
                  <a:cxn ang="0">
                    <a:pos x="38" y="120"/>
                  </a:cxn>
                  <a:cxn ang="0">
                    <a:pos x="24" y="116"/>
                  </a:cxn>
                  <a:cxn ang="0">
                    <a:pos x="11" y="111"/>
                  </a:cxn>
                  <a:cxn ang="0">
                    <a:pos x="0" y="103"/>
                  </a:cxn>
                  <a:cxn ang="0">
                    <a:pos x="0" y="103"/>
                  </a:cxn>
                  <a:cxn ang="0">
                    <a:pos x="15" y="51"/>
                  </a:cxn>
                  <a:cxn ang="0">
                    <a:pos x="31" y="0"/>
                  </a:cxn>
                  <a:cxn ang="0">
                    <a:pos x="31" y="0"/>
                  </a:cxn>
                </a:cxnLst>
                <a:rect l="0" t="0" r="r" b="b"/>
                <a:pathLst>
                  <a:path w="145" h="122">
                    <a:moveTo>
                      <a:pt x="31" y="0"/>
                    </a:moveTo>
                    <a:lnTo>
                      <a:pt x="31" y="0"/>
                    </a:lnTo>
                    <a:lnTo>
                      <a:pt x="42" y="6"/>
                    </a:lnTo>
                    <a:lnTo>
                      <a:pt x="56" y="9"/>
                    </a:lnTo>
                    <a:lnTo>
                      <a:pt x="69" y="13"/>
                    </a:lnTo>
                    <a:lnTo>
                      <a:pt x="85" y="15"/>
                    </a:lnTo>
                    <a:lnTo>
                      <a:pt x="100" y="15"/>
                    </a:lnTo>
                    <a:lnTo>
                      <a:pt x="116" y="13"/>
                    </a:lnTo>
                    <a:lnTo>
                      <a:pt x="131" y="11"/>
                    </a:lnTo>
                    <a:lnTo>
                      <a:pt x="145" y="7"/>
                    </a:lnTo>
                    <a:lnTo>
                      <a:pt x="145" y="7"/>
                    </a:lnTo>
                    <a:lnTo>
                      <a:pt x="138" y="33"/>
                    </a:lnTo>
                    <a:lnTo>
                      <a:pt x="131" y="60"/>
                    </a:lnTo>
                    <a:lnTo>
                      <a:pt x="123" y="85"/>
                    </a:lnTo>
                    <a:lnTo>
                      <a:pt x="114" y="111"/>
                    </a:lnTo>
                    <a:lnTo>
                      <a:pt x="114" y="111"/>
                    </a:lnTo>
                    <a:lnTo>
                      <a:pt x="102" y="116"/>
                    </a:lnTo>
                    <a:lnTo>
                      <a:pt x="87" y="120"/>
                    </a:lnTo>
                    <a:lnTo>
                      <a:pt x="71" y="122"/>
                    </a:lnTo>
                    <a:lnTo>
                      <a:pt x="54" y="122"/>
                    </a:lnTo>
                    <a:lnTo>
                      <a:pt x="38" y="120"/>
                    </a:lnTo>
                    <a:lnTo>
                      <a:pt x="24" y="116"/>
                    </a:lnTo>
                    <a:lnTo>
                      <a:pt x="11" y="111"/>
                    </a:lnTo>
                    <a:lnTo>
                      <a:pt x="0" y="103"/>
                    </a:lnTo>
                    <a:lnTo>
                      <a:pt x="0" y="103"/>
                    </a:lnTo>
                    <a:lnTo>
                      <a:pt x="15" y="51"/>
                    </a:lnTo>
                    <a:lnTo>
                      <a:pt x="31" y="0"/>
                    </a:lnTo>
                    <a:lnTo>
                      <a:pt x="31" y="0"/>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96" name="Freeform 93"/>
              <p:cNvSpPr/>
              <p:nvPr/>
            </p:nvSpPr>
            <p:spPr bwMode="auto">
              <a:xfrm>
                <a:off x="4821392" y="2432330"/>
                <a:ext cx="147420" cy="128733"/>
              </a:xfrm>
              <a:custGeom>
                <a:avLst/>
                <a:gdLst/>
                <a:ahLst/>
                <a:cxnLst>
                  <a:cxn ang="0">
                    <a:pos x="141" y="16"/>
                  </a:cxn>
                  <a:cxn ang="0">
                    <a:pos x="141" y="16"/>
                  </a:cxn>
                  <a:cxn ang="0">
                    <a:pos x="136" y="43"/>
                  </a:cxn>
                  <a:cxn ang="0">
                    <a:pos x="129" y="69"/>
                  </a:cxn>
                  <a:cxn ang="0">
                    <a:pos x="122" y="94"/>
                  </a:cxn>
                  <a:cxn ang="0">
                    <a:pos x="116" y="123"/>
                  </a:cxn>
                  <a:cxn ang="0">
                    <a:pos x="116" y="123"/>
                  </a:cxn>
                  <a:cxn ang="0">
                    <a:pos x="89" y="112"/>
                  </a:cxn>
                  <a:cxn ang="0">
                    <a:pos x="74" y="109"/>
                  </a:cxn>
                  <a:cxn ang="0">
                    <a:pos x="60" y="107"/>
                  </a:cxn>
                  <a:cxn ang="0">
                    <a:pos x="45" y="105"/>
                  </a:cxn>
                  <a:cxn ang="0">
                    <a:pos x="29" y="107"/>
                  </a:cxn>
                  <a:cxn ang="0">
                    <a:pos x="15" y="109"/>
                  </a:cxn>
                  <a:cxn ang="0">
                    <a:pos x="0" y="116"/>
                  </a:cxn>
                  <a:cxn ang="0">
                    <a:pos x="0" y="116"/>
                  </a:cxn>
                  <a:cxn ang="0">
                    <a:pos x="6" y="87"/>
                  </a:cxn>
                  <a:cxn ang="0">
                    <a:pos x="13" y="61"/>
                  </a:cxn>
                  <a:cxn ang="0">
                    <a:pos x="27" y="12"/>
                  </a:cxn>
                  <a:cxn ang="0">
                    <a:pos x="27" y="12"/>
                  </a:cxn>
                  <a:cxn ang="0">
                    <a:pos x="40" y="5"/>
                  </a:cxn>
                  <a:cxn ang="0">
                    <a:pos x="54" y="2"/>
                  </a:cxn>
                  <a:cxn ang="0">
                    <a:pos x="69" y="0"/>
                  </a:cxn>
                  <a:cxn ang="0">
                    <a:pos x="85" y="0"/>
                  </a:cxn>
                  <a:cxn ang="0">
                    <a:pos x="102" y="2"/>
                  </a:cxn>
                  <a:cxn ang="0">
                    <a:pos x="118" y="5"/>
                  </a:cxn>
                  <a:cxn ang="0">
                    <a:pos x="131" y="11"/>
                  </a:cxn>
                  <a:cxn ang="0">
                    <a:pos x="141" y="16"/>
                  </a:cxn>
                  <a:cxn ang="0">
                    <a:pos x="141" y="16"/>
                  </a:cxn>
                </a:cxnLst>
                <a:rect l="0" t="0" r="r" b="b"/>
                <a:pathLst>
                  <a:path w="141" h="123">
                    <a:moveTo>
                      <a:pt x="141" y="16"/>
                    </a:moveTo>
                    <a:lnTo>
                      <a:pt x="141" y="16"/>
                    </a:lnTo>
                    <a:lnTo>
                      <a:pt x="136" y="43"/>
                    </a:lnTo>
                    <a:lnTo>
                      <a:pt x="129" y="69"/>
                    </a:lnTo>
                    <a:lnTo>
                      <a:pt x="122" y="94"/>
                    </a:lnTo>
                    <a:lnTo>
                      <a:pt x="116" y="123"/>
                    </a:lnTo>
                    <a:lnTo>
                      <a:pt x="116" y="123"/>
                    </a:lnTo>
                    <a:lnTo>
                      <a:pt x="89" y="112"/>
                    </a:lnTo>
                    <a:lnTo>
                      <a:pt x="74" y="109"/>
                    </a:lnTo>
                    <a:lnTo>
                      <a:pt x="60" y="107"/>
                    </a:lnTo>
                    <a:lnTo>
                      <a:pt x="45" y="105"/>
                    </a:lnTo>
                    <a:lnTo>
                      <a:pt x="29" y="107"/>
                    </a:lnTo>
                    <a:lnTo>
                      <a:pt x="15" y="109"/>
                    </a:lnTo>
                    <a:lnTo>
                      <a:pt x="0" y="116"/>
                    </a:lnTo>
                    <a:lnTo>
                      <a:pt x="0" y="116"/>
                    </a:lnTo>
                    <a:lnTo>
                      <a:pt x="6" y="87"/>
                    </a:lnTo>
                    <a:lnTo>
                      <a:pt x="13" y="61"/>
                    </a:lnTo>
                    <a:lnTo>
                      <a:pt x="27" y="12"/>
                    </a:lnTo>
                    <a:lnTo>
                      <a:pt x="27" y="12"/>
                    </a:lnTo>
                    <a:lnTo>
                      <a:pt x="40" y="5"/>
                    </a:lnTo>
                    <a:lnTo>
                      <a:pt x="54" y="2"/>
                    </a:lnTo>
                    <a:lnTo>
                      <a:pt x="69" y="0"/>
                    </a:lnTo>
                    <a:lnTo>
                      <a:pt x="85" y="0"/>
                    </a:lnTo>
                    <a:lnTo>
                      <a:pt x="102" y="2"/>
                    </a:lnTo>
                    <a:lnTo>
                      <a:pt x="118" y="5"/>
                    </a:lnTo>
                    <a:lnTo>
                      <a:pt x="131" y="11"/>
                    </a:lnTo>
                    <a:lnTo>
                      <a:pt x="141" y="16"/>
                    </a:lnTo>
                    <a:lnTo>
                      <a:pt x="141" y="16"/>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97" name="Freeform 94"/>
              <p:cNvSpPr/>
              <p:nvPr/>
            </p:nvSpPr>
            <p:spPr bwMode="auto">
              <a:xfrm>
                <a:off x="4956353" y="2463476"/>
                <a:ext cx="151573" cy="130810"/>
              </a:xfrm>
              <a:custGeom>
                <a:avLst/>
                <a:gdLst/>
                <a:ahLst/>
                <a:cxnLst>
                  <a:cxn ang="0">
                    <a:pos x="30" y="0"/>
                  </a:cxn>
                  <a:cxn ang="0">
                    <a:pos x="30" y="0"/>
                  </a:cxn>
                  <a:cxn ang="0">
                    <a:pos x="41" y="7"/>
                  </a:cxn>
                  <a:cxn ang="0">
                    <a:pos x="56" y="12"/>
                  </a:cxn>
                  <a:cxn ang="0">
                    <a:pos x="70" y="16"/>
                  </a:cxn>
                  <a:cxn ang="0">
                    <a:pos x="85" y="16"/>
                  </a:cxn>
                  <a:cxn ang="0">
                    <a:pos x="99" y="16"/>
                  </a:cxn>
                  <a:cxn ang="0">
                    <a:pos x="116" y="16"/>
                  </a:cxn>
                  <a:cxn ang="0">
                    <a:pos x="130" y="12"/>
                  </a:cxn>
                  <a:cxn ang="0">
                    <a:pos x="145" y="7"/>
                  </a:cxn>
                  <a:cxn ang="0">
                    <a:pos x="145" y="7"/>
                  </a:cxn>
                  <a:cxn ang="0">
                    <a:pos x="130" y="59"/>
                  </a:cxn>
                  <a:cxn ang="0">
                    <a:pos x="114" y="110"/>
                  </a:cxn>
                  <a:cxn ang="0">
                    <a:pos x="114" y="110"/>
                  </a:cxn>
                  <a:cxn ang="0">
                    <a:pos x="101" y="117"/>
                  </a:cxn>
                  <a:cxn ang="0">
                    <a:pos x="88" y="121"/>
                  </a:cxn>
                  <a:cxn ang="0">
                    <a:pos x="72" y="125"/>
                  </a:cxn>
                  <a:cxn ang="0">
                    <a:pos x="56" y="125"/>
                  </a:cxn>
                  <a:cxn ang="0">
                    <a:pos x="39" y="123"/>
                  </a:cxn>
                  <a:cxn ang="0">
                    <a:pos x="25" y="119"/>
                  </a:cxn>
                  <a:cxn ang="0">
                    <a:pos x="10" y="114"/>
                  </a:cxn>
                  <a:cxn ang="0">
                    <a:pos x="0" y="107"/>
                  </a:cxn>
                  <a:cxn ang="0">
                    <a:pos x="0" y="107"/>
                  </a:cxn>
                  <a:cxn ang="0">
                    <a:pos x="5" y="79"/>
                  </a:cxn>
                  <a:cxn ang="0">
                    <a:pos x="12" y="52"/>
                  </a:cxn>
                  <a:cxn ang="0">
                    <a:pos x="21" y="25"/>
                  </a:cxn>
                  <a:cxn ang="0">
                    <a:pos x="30" y="0"/>
                  </a:cxn>
                  <a:cxn ang="0">
                    <a:pos x="30" y="0"/>
                  </a:cxn>
                </a:cxnLst>
                <a:rect l="0" t="0" r="r" b="b"/>
                <a:pathLst>
                  <a:path w="145" h="125">
                    <a:moveTo>
                      <a:pt x="30" y="0"/>
                    </a:moveTo>
                    <a:lnTo>
                      <a:pt x="30" y="0"/>
                    </a:lnTo>
                    <a:lnTo>
                      <a:pt x="41" y="7"/>
                    </a:lnTo>
                    <a:lnTo>
                      <a:pt x="56" y="12"/>
                    </a:lnTo>
                    <a:lnTo>
                      <a:pt x="70" y="16"/>
                    </a:lnTo>
                    <a:lnTo>
                      <a:pt x="85" y="16"/>
                    </a:lnTo>
                    <a:lnTo>
                      <a:pt x="99" y="16"/>
                    </a:lnTo>
                    <a:lnTo>
                      <a:pt x="116" y="16"/>
                    </a:lnTo>
                    <a:lnTo>
                      <a:pt x="130" y="12"/>
                    </a:lnTo>
                    <a:lnTo>
                      <a:pt x="145" y="7"/>
                    </a:lnTo>
                    <a:lnTo>
                      <a:pt x="145" y="7"/>
                    </a:lnTo>
                    <a:lnTo>
                      <a:pt x="130" y="59"/>
                    </a:lnTo>
                    <a:lnTo>
                      <a:pt x="114" y="110"/>
                    </a:lnTo>
                    <a:lnTo>
                      <a:pt x="114" y="110"/>
                    </a:lnTo>
                    <a:lnTo>
                      <a:pt x="101" y="117"/>
                    </a:lnTo>
                    <a:lnTo>
                      <a:pt x="88" y="121"/>
                    </a:lnTo>
                    <a:lnTo>
                      <a:pt x="72" y="125"/>
                    </a:lnTo>
                    <a:lnTo>
                      <a:pt x="56" y="125"/>
                    </a:lnTo>
                    <a:lnTo>
                      <a:pt x="39" y="123"/>
                    </a:lnTo>
                    <a:lnTo>
                      <a:pt x="25" y="119"/>
                    </a:lnTo>
                    <a:lnTo>
                      <a:pt x="10" y="114"/>
                    </a:lnTo>
                    <a:lnTo>
                      <a:pt x="0" y="107"/>
                    </a:lnTo>
                    <a:lnTo>
                      <a:pt x="0" y="107"/>
                    </a:lnTo>
                    <a:lnTo>
                      <a:pt x="5" y="79"/>
                    </a:lnTo>
                    <a:lnTo>
                      <a:pt x="12" y="52"/>
                    </a:lnTo>
                    <a:lnTo>
                      <a:pt x="21" y="25"/>
                    </a:lnTo>
                    <a:lnTo>
                      <a:pt x="30" y="0"/>
                    </a:lnTo>
                    <a:lnTo>
                      <a:pt x="30" y="0"/>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698" name="Group 76"/>
            <p:cNvGrpSpPr/>
            <p:nvPr/>
          </p:nvGrpSpPr>
          <p:grpSpPr>
            <a:xfrm>
              <a:off x="5022" y="8490"/>
              <a:ext cx="654" cy="545"/>
              <a:chOff x="5533573" y="812792"/>
              <a:chExt cx="400733" cy="278229"/>
            </a:xfrm>
            <a:grpFill/>
          </p:grpSpPr>
          <p:sp>
            <p:nvSpPr>
              <p:cNvPr id="699" name="Freeform 101"/>
              <p:cNvSpPr/>
              <p:nvPr/>
            </p:nvSpPr>
            <p:spPr bwMode="auto">
              <a:xfrm>
                <a:off x="5730826" y="962288"/>
                <a:ext cx="93436" cy="128733"/>
              </a:xfrm>
              <a:custGeom>
                <a:avLst/>
                <a:gdLst/>
                <a:ahLst/>
                <a:cxnLst>
                  <a:cxn ang="0">
                    <a:pos x="0" y="34"/>
                  </a:cxn>
                  <a:cxn ang="0">
                    <a:pos x="0" y="34"/>
                  </a:cxn>
                  <a:cxn ang="0">
                    <a:pos x="14" y="52"/>
                  </a:cxn>
                  <a:cxn ang="0">
                    <a:pos x="23" y="74"/>
                  </a:cxn>
                  <a:cxn ang="0">
                    <a:pos x="30" y="96"/>
                  </a:cxn>
                  <a:cxn ang="0">
                    <a:pos x="30" y="109"/>
                  </a:cxn>
                  <a:cxn ang="0">
                    <a:pos x="32" y="120"/>
                  </a:cxn>
                  <a:cxn ang="0">
                    <a:pos x="32" y="120"/>
                  </a:cxn>
                  <a:cxn ang="0">
                    <a:pos x="32" y="123"/>
                  </a:cxn>
                  <a:cxn ang="0">
                    <a:pos x="32" y="123"/>
                  </a:cxn>
                  <a:cxn ang="0">
                    <a:pos x="34" y="123"/>
                  </a:cxn>
                  <a:cxn ang="0">
                    <a:pos x="87" y="123"/>
                  </a:cxn>
                  <a:cxn ang="0">
                    <a:pos x="87" y="123"/>
                  </a:cxn>
                  <a:cxn ang="0">
                    <a:pos x="88" y="121"/>
                  </a:cxn>
                  <a:cxn ang="0">
                    <a:pos x="90" y="120"/>
                  </a:cxn>
                  <a:cxn ang="0">
                    <a:pos x="90" y="120"/>
                  </a:cxn>
                  <a:cxn ang="0">
                    <a:pos x="88" y="103"/>
                  </a:cxn>
                  <a:cxn ang="0">
                    <a:pos x="87" y="87"/>
                  </a:cxn>
                  <a:cxn ang="0">
                    <a:pos x="83" y="71"/>
                  </a:cxn>
                  <a:cxn ang="0">
                    <a:pos x="78" y="54"/>
                  </a:cxn>
                  <a:cxn ang="0">
                    <a:pos x="72" y="40"/>
                  </a:cxn>
                  <a:cxn ang="0">
                    <a:pos x="65" y="25"/>
                  </a:cxn>
                  <a:cxn ang="0">
                    <a:pos x="56" y="13"/>
                  </a:cxn>
                  <a:cxn ang="0">
                    <a:pos x="47" y="0"/>
                  </a:cxn>
                  <a:cxn ang="0">
                    <a:pos x="47" y="0"/>
                  </a:cxn>
                  <a:cxn ang="0">
                    <a:pos x="34" y="5"/>
                  </a:cxn>
                  <a:cxn ang="0">
                    <a:pos x="21" y="14"/>
                  </a:cxn>
                  <a:cxn ang="0">
                    <a:pos x="10" y="23"/>
                  </a:cxn>
                  <a:cxn ang="0">
                    <a:pos x="0" y="34"/>
                  </a:cxn>
                  <a:cxn ang="0">
                    <a:pos x="0" y="34"/>
                  </a:cxn>
                </a:cxnLst>
                <a:rect l="0" t="0" r="r" b="b"/>
                <a:pathLst>
                  <a:path w="90" h="123">
                    <a:moveTo>
                      <a:pt x="0" y="34"/>
                    </a:moveTo>
                    <a:lnTo>
                      <a:pt x="0" y="34"/>
                    </a:lnTo>
                    <a:lnTo>
                      <a:pt x="14" y="52"/>
                    </a:lnTo>
                    <a:lnTo>
                      <a:pt x="23" y="74"/>
                    </a:lnTo>
                    <a:lnTo>
                      <a:pt x="30" y="96"/>
                    </a:lnTo>
                    <a:lnTo>
                      <a:pt x="30" y="109"/>
                    </a:lnTo>
                    <a:lnTo>
                      <a:pt x="32" y="120"/>
                    </a:lnTo>
                    <a:lnTo>
                      <a:pt x="32" y="120"/>
                    </a:lnTo>
                    <a:lnTo>
                      <a:pt x="32" y="123"/>
                    </a:lnTo>
                    <a:lnTo>
                      <a:pt x="32" y="123"/>
                    </a:lnTo>
                    <a:lnTo>
                      <a:pt x="34" y="123"/>
                    </a:lnTo>
                    <a:lnTo>
                      <a:pt x="87" y="123"/>
                    </a:lnTo>
                    <a:lnTo>
                      <a:pt x="87" y="123"/>
                    </a:lnTo>
                    <a:lnTo>
                      <a:pt x="88" y="121"/>
                    </a:lnTo>
                    <a:lnTo>
                      <a:pt x="90" y="120"/>
                    </a:lnTo>
                    <a:lnTo>
                      <a:pt x="90" y="120"/>
                    </a:lnTo>
                    <a:lnTo>
                      <a:pt x="88" y="103"/>
                    </a:lnTo>
                    <a:lnTo>
                      <a:pt x="87" y="87"/>
                    </a:lnTo>
                    <a:lnTo>
                      <a:pt x="83" y="71"/>
                    </a:lnTo>
                    <a:lnTo>
                      <a:pt x="78" y="54"/>
                    </a:lnTo>
                    <a:lnTo>
                      <a:pt x="72" y="40"/>
                    </a:lnTo>
                    <a:lnTo>
                      <a:pt x="65" y="25"/>
                    </a:lnTo>
                    <a:lnTo>
                      <a:pt x="56" y="13"/>
                    </a:lnTo>
                    <a:lnTo>
                      <a:pt x="47" y="0"/>
                    </a:lnTo>
                    <a:lnTo>
                      <a:pt x="47" y="0"/>
                    </a:lnTo>
                    <a:lnTo>
                      <a:pt x="34" y="5"/>
                    </a:lnTo>
                    <a:lnTo>
                      <a:pt x="21" y="14"/>
                    </a:lnTo>
                    <a:lnTo>
                      <a:pt x="10" y="23"/>
                    </a:lnTo>
                    <a:lnTo>
                      <a:pt x="0" y="34"/>
                    </a:lnTo>
                    <a:lnTo>
                      <a:pt x="0" y="34"/>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700" name="Freeform 102"/>
              <p:cNvSpPr/>
              <p:nvPr/>
            </p:nvSpPr>
            <p:spPr bwMode="auto">
              <a:xfrm>
                <a:off x="5533573" y="814869"/>
                <a:ext cx="182717" cy="151573"/>
              </a:xfrm>
              <a:custGeom>
                <a:avLst/>
                <a:gdLst/>
                <a:ahLst/>
                <a:cxnLst>
                  <a:cxn ang="0">
                    <a:pos x="178" y="71"/>
                  </a:cxn>
                  <a:cxn ang="0">
                    <a:pos x="178" y="71"/>
                  </a:cxn>
                  <a:cxn ang="0">
                    <a:pos x="154" y="58"/>
                  </a:cxn>
                  <a:cxn ang="0">
                    <a:pos x="131" y="49"/>
                  </a:cxn>
                  <a:cxn ang="0">
                    <a:pos x="104" y="44"/>
                  </a:cxn>
                  <a:cxn ang="0">
                    <a:pos x="76" y="42"/>
                  </a:cxn>
                  <a:cxn ang="0">
                    <a:pos x="76" y="2"/>
                  </a:cxn>
                  <a:cxn ang="0">
                    <a:pos x="76" y="2"/>
                  </a:cxn>
                  <a:cxn ang="0">
                    <a:pos x="75" y="0"/>
                  </a:cxn>
                  <a:cxn ang="0">
                    <a:pos x="75" y="0"/>
                  </a:cxn>
                  <a:cxn ang="0">
                    <a:pos x="73" y="0"/>
                  </a:cxn>
                  <a:cxn ang="0">
                    <a:pos x="2" y="71"/>
                  </a:cxn>
                  <a:cxn ang="0">
                    <a:pos x="2" y="71"/>
                  </a:cxn>
                  <a:cxn ang="0">
                    <a:pos x="0" y="73"/>
                  </a:cxn>
                  <a:cxn ang="0">
                    <a:pos x="2" y="75"/>
                  </a:cxn>
                  <a:cxn ang="0">
                    <a:pos x="73" y="145"/>
                  </a:cxn>
                  <a:cxn ang="0">
                    <a:pos x="73" y="145"/>
                  </a:cxn>
                  <a:cxn ang="0">
                    <a:pos x="75" y="145"/>
                  </a:cxn>
                  <a:cxn ang="0">
                    <a:pos x="75" y="145"/>
                  </a:cxn>
                  <a:cxn ang="0">
                    <a:pos x="76" y="144"/>
                  </a:cxn>
                  <a:cxn ang="0">
                    <a:pos x="76" y="100"/>
                  </a:cxn>
                  <a:cxn ang="0">
                    <a:pos x="76" y="100"/>
                  </a:cxn>
                  <a:cxn ang="0">
                    <a:pos x="91" y="100"/>
                  </a:cxn>
                  <a:cxn ang="0">
                    <a:pos x="105" y="102"/>
                  </a:cxn>
                  <a:cxn ang="0">
                    <a:pos x="118" y="107"/>
                  </a:cxn>
                  <a:cxn ang="0">
                    <a:pos x="133" y="113"/>
                  </a:cxn>
                  <a:cxn ang="0">
                    <a:pos x="133" y="113"/>
                  </a:cxn>
                  <a:cxn ang="0">
                    <a:pos x="142" y="100"/>
                  </a:cxn>
                  <a:cxn ang="0">
                    <a:pos x="153" y="89"/>
                  </a:cxn>
                  <a:cxn ang="0">
                    <a:pos x="165" y="80"/>
                  </a:cxn>
                  <a:cxn ang="0">
                    <a:pos x="178" y="71"/>
                  </a:cxn>
                  <a:cxn ang="0">
                    <a:pos x="178" y="71"/>
                  </a:cxn>
                </a:cxnLst>
                <a:rect l="0" t="0" r="r" b="b"/>
                <a:pathLst>
                  <a:path w="178" h="145">
                    <a:moveTo>
                      <a:pt x="178" y="71"/>
                    </a:moveTo>
                    <a:lnTo>
                      <a:pt x="178" y="71"/>
                    </a:lnTo>
                    <a:lnTo>
                      <a:pt x="154" y="58"/>
                    </a:lnTo>
                    <a:lnTo>
                      <a:pt x="131" y="49"/>
                    </a:lnTo>
                    <a:lnTo>
                      <a:pt x="104" y="44"/>
                    </a:lnTo>
                    <a:lnTo>
                      <a:pt x="76" y="42"/>
                    </a:lnTo>
                    <a:lnTo>
                      <a:pt x="76" y="2"/>
                    </a:lnTo>
                    <a:lnTo>
                      <a:pt x="76" y="2"/>
                    </a:lnTo>
                    <a:lnTo>
                      <a:pt x="75" y="0"/>
                    </a:lnTo>
                    <a:lnTo>
                      <a:pt x="75" y="0"/>
                    </a:lnTo>
                    <a:lnTo>
                      <a:pt x="73" y="0"/>
                    </a:lnTo>
                    <a:lnTo>
                      <a:pt x="2" y="71"/>
                    </a:lnTo>
                    <a:lnTo>
                      <a:pt x="2" y="71"/>
                    </a:lnTo>
                    <a:lnTo>
                      <a:pt x="0" y="73"/>
                    </a:lnTo>
                    <a:lnTo>
                      <a:pt x="2" y="75"/>
                    </a:lnTo>
                    <a:lnTo>
                      <a:pt x="73" y="145"/>
                    </a:lnTo>
                    <a:lnTo>
                      <a:pt x="73" y="145"/>
                    </a:lnTo>
                    <a:lnTo>
                      <a:pt x="75" y="145"/>
                    </a:lnTo>
                    <a:lnTo>
                      <a:pt x="75" y="145"/>
                    </a:lnTo>
                    <a:lnTo>
                      <a:pt x="76" y="144"/>
                    </a:lnTo>
                    <a:lnTo>
                      <a:pt x="76" y="100"/>
                    </a:lnTo>
                    <a:lnTo>
                      <a:pt x="76" y="100"/>
                    </a:lnTo>
                    <a:lnTo>
                      <a:pt x="91" y="100"/>
                    </a:lnTo>
                    <a:lnTo>
                      <a:pt x="105" y="102"/>
                    </a:lnTo>
                    <a:lnTo>
                      <a:pt x="118" y="107"/>
                    </a:lnTo>
                    <a:lnTo>
                      <a:pt x="133" y="113"/>
                    </a:lnTo>
                    <a:lnTo>
                      <a:pt x="133" y="113"/>
                    </a:lnTo>
                    <a:lnTo>
                      <a:pt x="142" y="100"/>
                    </a:lnTo>
                    <a:lnTo>
                      <a:pt x="153" y="89"/>
                    </a:lnTo>
                    <a:lnTo>
                      <a:pt x="165" y="80"/>
                    </a:lnTo>
                    <a:lnTo>
                      <a:pt x="178" y="71"/>
                    </a:lnTo>
                    <a:lnTo>
                      <a:pt x="178" y="71"/>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701" name="Freeform 103"/>
              <p:cNvSpPr/>
              <p:nvPr/>
            </p:nvSpPr>
            <p:spPr bwMode="auto">
              <a:xfrm>
                <a:off x="5620779" y="812792"/>
                <a:ext cx="313527" cy="278228"/>
              </a:xfrm>
              <a:custGeom>
                <a:avLst/>
                <a:gdLst/>
                <a:ahLst/>
                <a:cxnLst>
                  <a:cxn ang="0">
                    <a:pos x="300" y="79"/>
                  </a:cxn>
                  <a:cxn ang="0">
                    <a:pos x="220" y="1"/>
                  </a:cxn>
                  <a:cxn ang="0">
                    <a:pos x="220" y="1"/>
                  </a:cxn>
                  <a:cxn ang="0">
                    <a:pos x="218" y="0"/>
                  </a:cxn>
                  <a:cxn ang="0">
                    <a:pos x="218" y="0"/>
                  </a:cxn>
                  <a:cxn ang="0">
                    <a:pos x="216" y="3"/>
                  </a:cxn>
                  <a:cxn ang="0">
                    <a:pos x="216" y="47"/>
                  </a:cxn>
                  <a:cxn ang="0">
                    <a:pos x="216" y="47"/>
                  </a:cxn>
                  <a:cxn ang="0">
                    <a:pos x="200" y="49"/>
                  </a:cxn>
                  <a:cxn ang="0">
                    <a:pos x="185" y="50"/>
                  </a:cxn>
                  <a:cxn ang="0">
                    <a:pos x="155" y="56"/>
                  </a:cxn>
                  <a:cxn ang="0">
                    <a:pos x="127" y="67"/>
                  </a:cxn>
                  <a:cxn ang="0">
                    <a:pos x="102" y="81"/>
                  </a:cxn>
                  <a:cxn ang="0">
                    <a:pos x="102" y="81"/>
                  </a:cxn>
                  <a:cxn ang="0">
                    <a:pos x="87" y="90"/>
                  </a:cxn>
                  <a:cxn ang="0">
                    <a:pos x="75" y="101"/>
                  </a:cxn>
                  <a:cxn ang="0">
                    <a:pos x="62" y="114"/>
                  </a:cxn>
                  <a:cxn ang="0">
                    <a:pos x="49" y="127"/>
                  </a:cxn>
                  <a:cxn ang="0">
                    <a:pos x="49" y="127"/>
                  </a:cxn>
                  <a:cxn ang="0">
                    <a:pos x="39" y="141"/>
                  </a:cxn>
                  <a:cxn ang="0">
                    <a:pos x="29" y="157"/>
                  </a:cxn>
                  <a:cxn ang="0">
                    <a:pos x="20" y="172"/>
                  </a:cxn>
                  <a:cxn ang="0">
                    <a:pos x="15" y="190"/>
                  </a:cxn>
                  <a:cxn ang="0">
                    <a:pos x="10" y="206"/>
                  </a:cxn>
                  <a:cxn ang="0">
                    <a:pos x="4" y="224"/>
                  </a:cxn>
                  <a:cxn ang="0">
                    <a:pos x="2" y="244"/>
                  </a:cxn>
                  <a:cxn ang="0">
                    <a:pos x="0" y="263"/>
                  </a:cxn>
                  <a:cxn ang="0">
                    <a:pos x="0" y="263"/>
                  </a:cxn>
                  <a:cxn ang="0">
                    <a:pos x="2" y="266"/>
                  </a:cxn>
                  <a:cxn ang="0">
                    <a:pos x="4" y="266"/>
                  </a:cxn>
                  <a:cxn ang="0">
                    <a:pos x="64" y="266"/>
                  </a:cxn>
                  <a:cxn ang="0">
                    <a:pos x="64" y="266"/>
                  </a:cxn>
                  <a:cxn ang="0">
                    <a:pos x="66" y="266"/>
                  </a:cxn>
                  <a:cxn ang="0">
                    <a:pos x="66" y="266"/>
                  </a:cxn>
                  <a:cxn ang="0">
                    <a:pos x="66" y="263"/>
                  </a:cxn>
                  <a:cxn ang="0">
                    <a:pos x="66" y="263"/>
                  </a:cxn>
                  <a:cxn ang="0">
                    <a:pos x="68" y="250"/>
                  </a:cxn>
                  <a:cxn ang="0">
                    <a:pos x="69" y="237"/>
                  </a:cxn>
                  <a:cxn ang="0">
                    <a:pos x="71" y="223"/>
                  </a:cxn>
                  <a:cxn ang="0">
                    <a:pos x="77" y="212"/>
                  </a:cxn>
                  <a:cxn ang="0">
                    <a:pos x="80" y="199"/>
                  </a:cxn>
                  <a:cxn ang="0">
                    <a:pos x="87" y="188"/>
                  </a:cxn>
                  <a:cxn ang="0">
                    <a:pos x="102" y="166"/>
                  </a:cxn>
                  <a:cxn ang="0">
                    <a:pos x="102" y="166"/>
                  </a:cxn>
                  <a:cxn ang="0">
                    <a:pos x="113" y="154"/>
                  </a:cxn>
                  <a:cxn ang="0">
                    <a:pos x="126" y="145"/>
                  </a:cxn>
                  <a:cxn ang="0">
                    <a:pos x="138" y="134"/>
                  </a:cxn>
                  <a:cxn ang="0">
                    <a:pos x="153" y="127"/>
                  </a:cxn>
                  <a:cxn ang="0">
                    <a:pos x="153" y="127"/>
                  </a:cxn>
                  <a:cxn ang="0">
                    <a:pos x="167" y="121"/>
                  </a:cxn>
                  <a:cxn ang="0">
                    <a:pos x="184" y="116"/>
                  </a:cxn>
                  <a:cxn ang="0">
                    <a:pos x="198" y="114"/>
                  </a:cxn>
                  <a:cxn ang="0">
                    <a:pos x="216" y="112"/>
                  </a:cxn>
                  <a:cxn ang="0">
                    <a:pos x="216" y="161"/>
                  </a:cxn>
                  <a:cxn ang="0">
                    <a:pos x="216" y="161"/>
                  </a:cxn>
                  <a:cxn ang="0">
                    <a:pos x="218" y="165"/>
                  </a:cxn>
                  <a:cxn ang="0">
                    <a:pos x="218" y="165"/>
                  </a:cxn>
                  <a:cxn ang="0">
                    <a:pos x="220" y="165"/>
                  </a:cxn>
                  <a:cxn ang="0">
                    <a:pos x="300" y="85"/>
                  </a:cxn>
                  <a:cxn ang="0">
                    <a:pos x="300" y="85"/>
                  </a:cxn>
                  <a:cxn ang="0">
                    <a:pos x="301" y="83"/>
                  </a:cxn>
                  <a:cxn ang="0">
                    <a:pos x="300" y="79"/>
                  </a:cxn>
                  <a:cxn ang="0">
                    <a:pos x="300" y="79"/>
                  </a:cxn>
                </a:cxnLst>
                <a:rect l="0" t="0" r="r" b="b"/>
                <a:pathLst>
                  <a:path w="301" h="266">
                    <a:moveTo>
                      <a:pt x="300" y="79"/>
                    </a:moveTo>
                    <a:lnTo>
                      <a:pt x="220" y="1"/>
                    </a:lnTo>
                    <a:lnTo>
                      <a:pt x="220" y="1"/>
                    </a:lnTo>
                    <a:lnTo>
                      <a:pt x="218" y="0"/>
                    </a:lnTo>
                    <a:lnTo>
                      <a:pt x="218" y="0"/>
                    </a:lnTo>
                    <a:lnTo>
                      <a:pt x="216" y="3"/>
                    </a:lnTo>
                    <a:lnTo>
                      <a:pt x="216" y="47"/>
                    </a:lnTo>
                    <a:lnTo>
                      <a:pt x="216" y="47"/>
                    </a:lnTo>
                    <a:lnTo>
                      <a:pt x="200" y="49"/>
                    </a:lnTo>
                    <a:lnTo>
                      <a:pt x="185" y="50"/>
                    </a:lnTo>
                    <a:lnTo>
                      <a:pt x="155" y="56"/>
                    </a:lnTo>
                    <a:lnTo>
                      <a:pt x="127" y="67"/>
                    </a:lnTo>
                    <a:lnTo>
                      <a:pt x="102" y="81"/>
                    </a:lnTo>
                    <a:lnTo>
                      <a:pt x="102" y="81"/>
                    </a:lnTo>
                    <a:lnTo>
                      <a:pt x="87" y="90"/>
                    </a:lnTo>
                    <a:lnTo>
                      <a:pt x="75" y="101"/>
                    </a:lnTo>
                    <a:lnTo>
                      <a:pt x="62" y="114"/>
                    </a:lnTo>
                    <a:lnTo>
                      <a:pt x="49" y="127"/>
                    </a:lnTo>
                    <a:lnTo>
                      <a:pt x="49" y="127"/>
                    </a:lnTo>
                    <a:lnTo>
                      <a:pt x="39" y="141"/>
                    </a:lnTo>
                    <a:lnTo>
                      <a:pt x="29" y="157"/>
                    </a:lnTo>
                    <a:lnTo>
                      <a:pt x="20" y="172"/>
                    </a:lnTo>
                    <a:lnTo>
                      <a:pt x="15" y="190"/>
                    </a:lnTo>
                    <a:lnTo>
                      <a:pt x="10" y="206"/>
                    </a:lnTo>
                    <a:lnTo>
                      <a:pt x="4" y="224"/>
                    </a:lnTo>
                    <a:lnTo>
                      <a:pt x="2" y="244"/>
                    </a:lnTo>
                    <a:lnTo>
                      <a:pt x="0" y="263"/>
                    </a:lnTo>
                    <a:lnTo>
                      <a:pt x="0" y="263"/>
                    </a:lnTo>
                    <a:lnTo>
                      <a:pt x="2" y="266"/>
                    </a:lnTo>
                    <a:lnTo>
                      <a:pt x="4" y="266"/>
                    </a:lnTo>
                    <a:lnTo>
                      <a:pt x="64" y="266"/>
                    </a:lnTo>
                    <a:lnTo>
                      <a:pt x="64" y="266"/>
                    </a:lnTo>
                    <a:lnTo>
                      <a:pt x="66" y="266"/>
                    </a:lnTo>
                    <a:lnTo>
                      <a:pt x="66" y="266"/>
                    </a:lnTo>
                    <a:lnTo>
                      <a:pt x="66" y="263"/>
                    </a:lnTo>
                    <a:lnTo>
                      <a:pt x="66" y="263"/>
                    </a:lnTo>
                    <a:lnTo>
                      <a:pt x="68" y="250"/>
                    </a:lnTo>
                    <a:lnTo>
                      <a:pt x="69" y="237"/>
                    </a:lnTo>
                    <a:lnTo>
                      <a:pt x="71" y="223"/>
                    </a:lnTo>
                    <a:lnTo>
                      <a:pt x="77" y="212"/>
                    </a:lnTo>
                    <a:lnTo>
                      <a:pt x="80" y="199"/>
                    </a:lnTo>
                    <a:lnTo>
                      <a:pt x="87" y="188"/>
                    </a:lnTo>
                    <a:lnTo>
                      <a:pt x="102" y="166"/>
                    </a:lnTo>
                    <a:lnTo>
                      <a:pt x="102" y="166"/>
                    </a:lnTo>
                    <a:lnTo>
                      <a:pt x="113" y="154"/>
                    </a:lnTo>
                    <a:lnTo>
                      <a:pt x="126" y="145"/>
                    </a:lnTo>
                    <a:lnTo>
                      <a:pt x="138" y="134"/>
                    </a:lnTo>
                    <a:lnTo>
                      <a:pt x="153" y="127"/>
                    </a:lnTo>
                    <a:lnTo>
                      <a:pt x="153" y="127"/>
                    </a:lnTo>
                    <a:lnTo>
                      <a:pt x="167" y="121"/>
                    </a:lnTo>
                    <a:lnTo>
                      <a:pt x="184" y="116"/>
                    </a:lnTo>
                    <a:lnTo>
                      <a:pt x="198" y="114"/>
                    </a:lnTo>
                    <a:lnTo>
                      <a:pt x="216" y="112"/>
                    </a:lnTo>
                    <a:lnTo>
                      <a:pt x="216" y="161"/>
                    </a:lnTo>
                    <a:lnTo>
                      <a:pt x="216" y="161"/>
                    </a:lnTo>
                    <a:lnTo>
                      <a:pt x="218" y="165"/>
                    </a:lnTo>
                    <a:lnTo>
                      <a:pt x="218" y="165"/>
                    </a:lnTo>
                    <a:lnTo>
                      <a:pt x="220" y="165"/>
                    </a:lnTo>
                    <a:lnTo>
                      <a:pt x="300" y="85"/>
                    </a:lnTo>
                    <a:lnTo>
                      <a:pt x="300" y="85"/>
                    </a:lnTo>
                    <a:lnTo>
                      <a:pt x="301" y="83"/>
                    </a:lnTo>
                    <a:lnTo>
                      <a:pt x="300" y="79"/>
                    </a:lnTo>
                    <a:lnTo>
                      <a:pt x="300" y="79"/>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702" name="Group 80"/>
            <p:cNvGrpSpPr/>
            <p:nvPr/>
          </p:nvGrpSpPr>
          <p:grpSpPr>
            <a:xfrm>
              <a:off x="6278" y="8537"/>
              <a:ext cx="525" cy="451"/>
              <a:chOff x="2566497" y="2332666"/>
              <a:chExt cx="321832" cy="230473"/>
            </a:xfrm>
            <a:grpFill/>
          </p:grpSpPr>
          <p:sp>
            <p:nvSpPr>
              <p:cNvPr id="703" name="Freeform 49"/>
              <p:cNvSpPr/>
              <p:nvPr/>
            </p:nvSpPr>
            <p:spPr bwMode="auto">
              <a:xfrm>
                <a:off x="2566497" y="2332666"/>
                <a:ext cx="180641" cy="230473"/>
              </a:xfrm>
              <a:custGeom>
                <a:avLst/>
                <a:gdLst/>
                <a:ahLst/>
                <a:cxnLst>
                  <a:cxn ang="0">
                    <a:pos x="160" y="0"/>
                  </a:cxn>
                  <a:cxn ang="0">
                    <a:pos x="160" y="0"/>
                  </a:cxn>
                  <a:cxn ang="0">
                    <a:pos x="155" y="1"/>
                  </a:cxn>
                  <a:cxn ang="0">
                    <a:pos x="151" y="5"/>
                  </a:cxn>
                  <a:cxn ang="0">
                    <a:pos x="75" y="52"/>
                  </a:cxn>
                  <a:cxn ang="0">
                    <a:pos x="15" y="52"/>
                  </a:cxn>
                  <a:cxn ang="0">
                    <a:pos x="15" y="52"/>
                  </a:cxn>
                  <a:cxn ang="0">
                    <a:pos x="10" y="54"/>
                  </a:cxn>
                  <a:cxn ang="0">
                    <a:pos x="4" y="58"/>
                  </a:cxn>
                  <a:cxn ang="0">
                    <a:pos x="4" y="58"/>
                  </a:cxn>
                  <a:cxn ang="0">
                    <a:pos x="2" y="61"/>
                  </a:cxn>
                  <a:cxn ang="0">
                    <a:pos x="0" y="67"/>
                  </a:cxn>
                  <a:cxn ang="0">
                    <a:pos x="0" y="156"/>
                  </a:cxn>
                  <a:cxn ang="0">
                    <a:pos x="0" y="156"/>
                  </a:cxn>
                  <a:cxn ang="0">
                    <a:pos x="2" y="161"/>
                  </a:cxn>
                  <a:cxn ang="0">
                    <a:pos x="4" y="165"/>
                  </a:cxn>
                  <a:cxn ang="0">
                    <a:pos x="4" y="165"/>
                  </a:cxn>
                  <a:cxn ang="0">
                    <a:pos x="10" y="168"/>
                  </a:cxn>
                  <a:cxn ang="0">
                    <a:pos x="15" y="170"/>
                  </a:cxn>
                  <a:cxn ang="0">
                    <a:pos x="75" y="170"/>
                  </a:cxn>
                  <a:cxn ang="0">
                    <a:pos x="151" y="217"/>
                  </a:cxn>
                  <a:cxn ang="0">
                    <a:pos x="151" y="217"/>
                  </a:cxn>
                  <a:cxn ang="0">
                    <a:pos x="155" y="221"/>
                  </a:cxn>
                  <a:cxn ang="0">
                    <a:pos x="160" y="223"/>
                  </a:cxn>
                  <a:cxn ang="0">
                    <a:pos x="160" y="223"/>
                  </a:cxn>
                  <a:cxn ang="0">
                    <a:pos x="165" y="221"/>
                  </a:cxn>
                  <a:cxn ang="0">
                    <a:pos x="171" y="217"/>
                  </a:cxn>
                  <a:cxn ang="0">
                    <a:pos x="171" y="217"/>
                  </a:cxn>
                  <a:cxn ang="0">
                    <a:pos x="174" y="214"/>
                  </a:cxn>
                  <a:cxn ang="0">
                    <a:pos x="174" y="208"/>
                  </a:cxn>
                  <a:cxn ang="0">
                    <a:pos x="174" y="14"/>
                  </a:cxn>
                  <a:cxn ang="0">
                    <a:pos x="174" y="14"/>
                  </a:cxn>
                  <a:cxn ang="0">
                    <a:pos x="174" y="9"/>
                  </a:cxn>
                  <a:cxn ang="0">
                    <a:pos x="171" y="5"/>
                  </a:cxn>
                  <a:cxn ang="0">
                    <a:pos x="171" y="5"/>
                  </a:cxn>
                  <a:cxn ang="0">
                    <a:pos x="165" y="1"/>
                  </a:cxn>
                  <a:cxn ang="0">
                    <a:pos x="160" y="0"/>
                  </a:cxn>
                  <a:cxn ang="0">
                    <a:pos x="160" y="0"/>
                  </a:cxn>
                </a:cxnLst>
                <a:rect l="0" t="0" r="r" b="b"/>
                <a:pathLst>
                  <a:path w="174" h="223">
                    <a:moveTo>
                      <a:pt x="160" y="0"/>
                    </a:moveTo>
                    <a:lnTo>
                      <a:pt x="160" y="0"/>
                    </a:lnTo>
                    <a:lnTo>
                      <a:pt x="155" y="1"/>
                    </a:lnTo>
                    <a:lnTo>
                      <a:pt x="151" y="5"/>
                    </a:lnTo>
                    <a:lnTo>
                      <a:pt x="75" y="52"/>
                    </a:lnTo>
                    <a:lnTo>
                      <a:pt x="15" y="52"/>
                    </a:lnTo>
                    <a:lnTo>
                      <a:pt x="15" y="52"/>
                    </a:lnTo>
                    <a:lnTo>
                      <a:pt x="10" y="54"/>
                    </a:lnTo>
                    <a:lnTo>
                      <a:pt x="4" y="58"/>
                    </a:lnTo>
                    <a:lnTo>
                      <a:pt x="4" y="58"/>
                    </a:lnTo>
                    <a:lnTo>
                      <a:pt x="2" y="61"/>
                    </a:lnTo>
                    <a:lnTo>
                      <a:pt x="0" y="67"/>
                    </a:lnTo>
                    <a:lnTo>
                      <a:pt x="0" y="156"/>
                    </a:lnTo>
                    <a:lnTo>
                      <a:pt x="0" y="156"/>
                    </a:lnTo>
                    <a:lnTo>
                      <a:pt x="2" y="161"/>
                    </a:lnTo>
                    <a:lnTo>
                      <a:pt x="4" y="165"/>
                    </a:lnTo>
                    <a:lnTo>
                      <a:pt x="4" y="165"/>
                    </a:lnTo>
                    <a:lnTo>
                      <a:pt x="10" y="168"/>
                    </a:lnTo>
                    <a:lnTo>
                      <a:pt x="15" y="170"/>
                    </a:lnTo>
                    <a:lnTo>
                      <a:pt x="75" y="170"/>
                    </a:lnTo>
                    <a:lnTo>
                      <a:pt x="151" y="217"/>
                    </a:lnTo>
                    <a:lnTo>
                      <a:pt x="151" y="217"/>
                    </a:lnTo>
                    <a:lnTo>
                      <a:pt x="155" y="221"/>
                    </a:lnTo>
                    <a:lnTo>
                      <a:pt x="160" y="223"/>
                    </a:lnTo>
                    <a:lnTo>
                      <a:pt x="160" y="223"/>
                    </a:lnTo>
                    <a:lnTo>
                      <a:pt x="165" y="221"/>
                    </a:lnTo>
                    <a:lnTo>
                      <a:pt x="171" y="217"/>
                    </a:lnTo>
                    <a:lnTo>
                      <a:pt x="171" y="217"/>
                    </a:lnTo>
                    <a:lnTo>
                      <a:pt x="174" y="214"/>
                    </a:lnTo>
                    <a:lnTo>
                      <a:pt x="174" y="208"/>
                    </a:lnTo>
                    <a:lnTo>
                      <a:pt x="174" y="14"/>
                    </a:lnTo>
                    <a:lnTo>
                      <a:pt x="174" y="14"/>
                    </a:lnTo>
                    <a:lnTo>
                      <a:pt x="174" y="9"/>
                    </a:lnTo>
                    <a:lnTo>
                      <a:pt x="171" y="5"/>
                    </a:lnTo>
                    <a:lnTo>
                      <a:pt x="171" y="5"/>
                    </a:lnTo>
                    <a:lnTo>
                      <a:pt x="165" y="1"/>
                    </a:lnTo>
                    <a:lnTo>
                      <a:pt x="160" y="0"/>
                    </a:lnTo>
                    <a:lnTo>
                      <a:pt x="160" y="0"/>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704" name="Freeform 50"/>
              <p:cNvSpPr/>
              <p:nvPr/>
            </p:nvSpPr>
            <p:spPr bwMode="auto">
              <a:xfrm>
                <a:off x="2769977" y="2390804"/>
                <a:ext cx="58137" cy="114199"/>
              </a:xfrm>
              <a:custGeom>
                <a:avLst/>
                <a:gdLst/>
                <a:ahLst/>
                <a:cxnLst>
                  <a:cxn ang="0">
                    <a:pos x="46" y="87"/>
                  </a:cxn>
                  <a:cxn ang="0">
                    <a:pos x="53" y="72"/>
                  </a:cxn>
                  <a:cxn ang="0">
                    <a:pos x="56" y="56"/>
                  </a:cxn>
                  <a:cxn ang="0">
                    <a:pos x="55" y="47"/>
                  </a:cxn>
                  <a:cxn ang="0">
                    <a:pos x="51" y="31"/>
                  </a:cxn>
                  <a:cxn ang="0">
                    <a:pos x="46" y="23"/>
                  </a:cxn>
                  <a:cxn ang="0">
                    <a:pos x="35" y="11"/>
                  </a:cxn>
                  <a:cxn ang="0">
                    <a:pos x="20" y="2"/>
                  </a:cxn>
                  <a:cxn ang="0">
                    <a:pos x="15" y="0"/>
                  </a:cxn>
                  <a:cxn ang="0">
                    <a:pos x="9" y="2"/>
                  </a:cxn>
                  <a:cxn ang="0">
                    <a:pos x="4" y="5"/>
                  </a:cxn>
                  <a:cxn ang="0">
                    <a:pos x="0" y="14"/>
                  </a:cxn>
                  <a:cxn ang="0">
                    <a:pos x="0" y="20"/>
                  </a:cxn>
                  <a:cxn ang="0">
                    <a:pos x="2" y="23"/>
                  </a:cxn>
                  <a:cxn ang="0">
                    <a:pos x="9" y="29"/>
                  </a:cxn>
                  <a:cxn ang="0">
                    <a:pos x="17" y="34"/>
                  </a:cxn>
                  <a:cxn ang="0">
                    <a:pos x="24" y="42"/>
                  </a:cxn>
                  <a:cxn ang="0">
                    <a:pos x="26" y="49"/>
                  </a:cxn>
                  <a:cxn ang="0">
                    <a:pos x="27" y="56"/>
                  </a:cxn>
                  <a:cxn ang="0">
                    <a:pos x="24" y="69"/>
                  </a:cxn>
                  <a:cxn ang="0">
                    <a:pos x="20" y="72"/>
                  </a:cxn>
                  <a:cxn ang="0">
                    <a:pos x="17" y="76"/>
                  </a:cxn>
                  <a:cxn ang="0">
                    <a:pos x="9" y="81"/>
                  </a:cxn>
                  <a:cxn ang="0">
                    <a:pos x="2" y="87"/>
                  </a:cxn>
                  <a:cxn ang="0">
                    <a:pos x="0" y="96"/>
                  </a:cxn>
                  <a:cxn ang="0">
                    <a:pos x="2" y="101"/>
                  </a:cxn>
                  <a:cxn ang="0">
                    <a:pos x="4" y="105"/>
                  </a:cxn>
                  <a:cxn ang="0">
                    <a:pos x="15" y="110"/>
                  </a:cxn>
                  <a:cxn ang="0">
                    <a:pos x="20" y="109"/>
                  </a:cxn>
                  <a:cxn ang="0">
                    <a:pos x="27" y="105"/>
                  </a:cxn>
                  <a:cxn ang="0">
                    <a:pos x="40" y="94"/>
                  </a:cxn>
                  <a:cxn ang="0">
                    <a:pos x="46" y="87"/>
                  </a:cxn>
                </a:cxnLst>
                <a:rect l="0" t="0" r="r" b="b"/>
                <a:pathLst>
                  <a:path w="56" h="110">
                    <a:moveTo>
                      <a:pt x="46" y="87"/>
                    </a:moveTo>
                    <a:lnTo>
                      <a:pt x="46" y="87"/>
                    </a:lnTo>
                    <a:lnTo>
                      <a:pt x="51" y="80"/>
                    </a:lnTo>
                    <a:lnTo>
                      <a:pt x="53" y="72"/>
                    </a:lnTo>
                    <a:lnTo>
                      <a:pt x="55" y="63"/>
                    </a:lnTo>
                    <a:lnTo>
                      <a:pt x="56" y="56"/>
                    </a:lnTo>
                    <a:lnTo>
                      <a:pt x="56" y="56"/>
                    </a:lnTo>
                    <a:lnTo>
                      <a:pt x="55" y="47"/>
                    </a:lnTo>
                    <a:lnTo>
                      <a:pt x="53" y="38"/>
                    </a:lnTo>
                    <a:lnTo>
                      <a:pt x="51" y="31"/>
                    </a:lnTo>
                    <a:lnTo>
                      <a:pt x="46" y="23"/>
                    </a:lnTo>
                    <a:lnTo>
                      <a:pt x="46" y="23"/>
                    </a:lnTo>
                    <a:lnTo>
                      <a:pt x="40" y="16"/>
                    </a:lnTo>
                    <a:lnTo>
                      <a:pt x="35" y="11"/>
                    </a:lnTo>
                    <a:lnTo>
                      <a:pt x="27" y="5"/>
                    </a:lnTo>
                    <a:lnTo>
                      <a:pt x="20" y="2"/>
                    </a:lnTo>
                    <a:lnTo>
                      <a:pt x="20" y="2"/>
                    </a:lnTo>
                    <a:lnTo>
                      <a:pt x="15" y="0"/>
                    </a:lnTo>
                    <a:lnTo>
                      <a:pt x="15" y="0"/>
                    </a:lnTo>
                    <a:lnTo>
                      <a:pt x="9" y="2"/>
                    </a:lnTo>
                    <a:lnTo>
                      <a:pt x="4" y="5"/>
                    </a:lnTo>
                    <a:lnTo>
                      <a:pt x="4" y="5"/>
                    </a:lnTo>
                    <a:lnTo>
                      <a:pt x="2" y="9"/>
                    </a:lnTo>
                    <a:lnTo>
                      <a:pt x="0" y="14"/>
                    </a:lnTo>
                    <a:lnTo>
                      <a:pt x="0" y="14"/>
                    </a:lnTo>
                    <a:lnTo>
                      <a:pt x="0" y="20"/>
                    </a:lnTo>
                    <a:lnTo>
                      <a:pt x="2" y="23"/>
                    </a:lnTo>
                    <a:lnTo>
                      <a:pt x="2" y="23"/>
                    </a:lnTo>
                    <a:lnTo>
                      <a:pt x="9" y="29"/>
                    </a:lnTo>
                    <a:lnTo>
                      <a:pt x="9" y="29"/>
                    </a:lnTo>
                    <a:lnTo>
                      <a:pt x="17" y="34"/>
                    </a:lnTo>
                    <a:lnTo>
                      <a:pt x="17" y="34"/>
                    </a:lnTo>
                    <a:lnTo>
                      <a:pt x="20" y="38"/>
                    </a:lnTo>
                    <a:lnTo>
                      <a:pt x="24" y="42"/>
                    </a:lnTo>
                    <a:lnTo>
                      <a:pt x="24" y="42"/>
                    </a:lnTo>
                    <a:lnTo>
                      <a:pt x="26" y="49"/>
                    </a:lnTo>
                    <a:lnTo>
                      <a:pt x="27" y="56"/>
                    </a:lnTo>
                    <a:lnTo>
                      <a:pt x="27" y="56"/>
                    </a:lnTo>
                    <a:lnTo>
                      <a:pt x="26" y="62"/>
                    </a:lnTo>
                    <a:lnTo>
                      <a:pt x="24" y="69"/>
                    </a:lnTo>
                    <a:lnTo>
                      <a:pt x="24" y="69"/>
                    </a:lnTo>
                    <a:lnTo>
                      <a:pt x="20" y="72"/>
                    </a:lnTo>
                    <a:lnTo>
                      <a:pt x="17" y="76"/>
                    </a:lnTo>
                    <a:lnTo>
                      <a:pt x="17" y="76"/>
                    </a:lnTo>
                    <a:lnTo>
                      <a:pt x="9" y="81"/>
                    </a:lnTo>
                    <a:lnTo>
                      <a:pt x="9" y="81"/>
                    </a:lnTo>
                    <a:lnTo>
                      <a:pt x="2" y="87"/>
                    </a:lnTo>
                    <a:lnTo>
                      <a:pt x="2" y="87"/>
                    </a:lnTo>
                    <a:lnTo>
                      <a:pt x="0" y="91"/>
                    </a:lnTo>
                    <a:lnTo>
                      <a:pt x="0" y="96"/>
                    </a:lnTo>
                    <a:lnTo>
                      <a:pt x="0" y="96"/>
                    </a:lnTo>
                    <a:lnTo>
                      <a:pt x="2" y="101"/>
                    </a:lnTo>
                    <a:lnTo>
                      <a:pt x="4" y="105"/>
                    </a:lnTo>
                    <a:lnTo>
                      <a:pt x="4" y="105"/>
                    </a:lnTo>
                    <a:lnTo>
                      <a:pt x="9" y="109"/>
                    </a:lnTo>
                    <a:lnTo>
                      <a:pt x="15" y="110"/>
                    </a:lnTo>
                    <a:lnTo>
                      <a:pt x="15" y="110"/>
                    </a:lnTo>
                    <a:lnTo>
                      <a:pt x="20" y="109"/>
                    </a:lnTo>
                    <a:lnTo>
                      <a:pt x="20" y="109"/>
                    </a:lnTo>
                    <a:lnTo>
                      <a:pt x="27" y="105"/>
                    </a:lnTo>
                    <a:lnTo>
                      <a:pt x="35" y="100"/>
                    </a:lnTo>
                    <a:lnTo>
                      <a:pt x="40" y="94"/>
                    </a:lnTo>
                    <a:lnTo>
                      <a:pt x="46" y="87"/>
                    </a:lnTo>
                    <a:lnTo>
                      <a:pt x="46" y="87"/>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705" name="Freeform 51"/>
              <p:cNvSpPr/>
              <p:nvPr/>
            </p:nvSpPr>
            <p:spPr bwMode="auto">
              <a:xfrm>
                <a:off x="2794893" y="2336819"/>
                <a:ext cx="93436" cy="224244"/>
              </a:xfrm>
              <a:custGeom>
                <a:avLst/>
                <a:gdLst/>
                <a:ahLst/>
                <a:cxnLst>
                  <a:cxn ang="0">
                    <a:pos x="20" y="2"/>
                  </a:cxn>
                  <a:cxn ang="0">
                    <a:pos x="14" y="0"/>
                  </a:cxn>
                  <a:cxn ang="0">
                    <a:pos x="3" y="4"/>
                  </a:cxn>
                  <a:cxn ang="0">
                    <a:pos x="0" y="9"/>
                  </a:cxn>
                  <a:cxn ang="0">
                    <a:pos x="0" y="15"/>
                  </a:cxn>
                  <a:cxn ang="0">
                    <a:pos x="2" y="22"/>
                  </a:cxn>
                  <a:cxn ang="0">
                    <a:pos x="7" y="27"/>
                  </a:cxn>
                  <a:cxn ang="0">
                    <a:pos x="25" y="38"/>
                  </a:cxn>
                  <a:cxn ang="0">
                    <a:pos x="32" y="44"/>
                  </a:cxn>
                  <a:cxn ang="0">
                    <a:pos x="47" y="60"/>
                  </a:cxn>
                  <a:cxn ang="0">
                    <a:pos x="51" y="69"/>
                  </a:cxn>
                  <a:cxn ang="0">
                    <a:pos x="58" y="87"/>
                  </a:cxn>
                  <a:cxn ang="0">
                    <a:pos x="61" y="109"/>
                  </a:cxn>
                  <a:cxn ang="0">
                    <a:pos x="60" y="118"/>
                  </a:cxn>
                  <a:cxn ang="0">
                    <a:pos x="56" y="138"/>
                  </a:cxn>
                  <a:cxn ang="0">
                    <a:pos x="51" y="147"/>
                  </a:cxn>
                  <a:cxn ang="0">
                    <a:pos x="40" y="165"/>
                  </a:cxn>
                  <a:cxn ang="0">
                    <a:pos x="25" y="178"/>
                  </a:cxn>
                  <a:cxn ang="0">
                    <a:pos x="7" y="189"/>
                  </a:cxn>
                  <a:cxn ang="0">
                    <a:pos x="3" y="191"/>
                  </a:cxn>
                  <a:cxn ang="0">
                    <a:pos x="0" y="198"/>
                  </a:cxn>
                  <a:cxn ang="0">
                    <a:pos x="0" y="202"/>
                  </a:cxn>
                  <a:cxn ang="0">
                    <a:pos x="3" y="212"/>
                  </a:cxn>
                  <a:cxn ang="0">
                    <a:pos x="9" y="216"/>
                  </a:cxn>
                  <a:cxn ang="0">
                    <a:pos x="14" y="216"/>
                  </a:cxn>
                  <a:cxn ang="0">
                    <a:pos x="20" y="214"/>
                  </a:cxn>
                  <a:cxn ang="0">
                    <a:pos x="49" y="198"/>
                  </a:cxn>
                  <a:cxn ang="0">
                    <a:pos x="71" y="173"/>
                  </a:cxn>
                  <a:cxn ang="0">
                    <a:pos x="80" y="158"/>
                  </a:cxn>
                  <a:cxn ang="0">
                    <a:pos x="89" y="125"/>
                  </a:cxn>
                  <a:cxn ang="0">
                    <a:pos x="90" y="109"/>
                  </a:cxn>
                  <a:cxn ang="0">
                    <a:pos x="85" y="75"/>
                  </a:cxn>
                  <a:cxn ang="0">
                    <a:pos x="71" y="44"/>
                  </a:cxn>
                  <a:cxn ang="0">
                    <a:pos x="60" y="31"/>
                  </a:cxn>
                  <a:cxn ang="0">
                    <a:pos x="34" y="9"/>
                  </a:cxn>
                  <a:cxn ang="0">
                    <a:pos x="20" y="2"/>
                  </a:cxn>
                </a:cxnLst>
                <a:rect l="0" t="0" r="r" b="b"/>
                <a:pathLst>
                  <a:path w="90" h="216">
                    <a:moveTo>
                      <a:pt x="20" y="2"/>
                    </a:moveTo>
                    <a:lnTo>
                      <a:pt x="20" y="2"/>
                    </a:lnTo>
                    <a:lnTo>
                      <a:pt x="14" y="0"/>
                    </a:lnTo>
                    <a:lnTo>
                      <a:pt x="14" y="0"/>
                    </a:lnTo>
                    <a:lnTo>
                      <a:pt x="7" y="2"/>
                    </a:lnTo>
                    <a:lnTo>
                      <a:pt x="3" y="4"/>
                    </a:lnTo>
                    <a:lnTo>
                      <a:pt x="3" y="4"/>
                    </a:lnTo>
                    <a:lnTo>
                      <a:pt x="0" y="9"/>
                    </a:lnTo>
                    <a:lnTo>
                      <a:pt x="0" y="15"/>
                    </a:lnTo>
                    <a:lnTo>
                      <a:pt x="0" y="15"/>
                    </a:lnTo>
                    <a:lnTo>
                      <a:pt x="0" y="18"/>
                    </a:lnTo>
                    <a:lnTo>
                      <a:pt x="2" y="22"/>
                    </a:lnTo>
                    <a:lnTo>
                      <a:pt x="3" y="26"/>
                    </a:lnTo>
                    <a:lnTo>
                      <a:pt x="7" y="27"/>
                    </a:lnTo>
                    <a:lnTo>
                      <a:pt x="7" y="27"/>
                    </a:lnTo>
                    <a:lnTo>
                      <a:pt x="25" y="38"/>
                    </a:lnTo>
                    <a:lnTo>
                      <a:pt x="25" y="38"/>
                    </a:lnTo>
                    <a:lnTo>
                      <a:pt x="32" y="44"/>
                    </a:lnTo>
                    <a:lnTo>
                      <a:pt x="40" y="51"/>
                    </a:lnTo>
                    <a:lnTo>
                      <a:pt x="47" y="60"/>
                    </a:lnTo>
                    <a:lnTo>
                      <a:pt x="51" y="69"/>
                    </a:lnTo>
                    <a:lnTo>
                      <a:pt x="51" y="69"/>
                    </a:lnTo>
                    <a:lnTo>
                      <a:pt x="56" y="78"/>
                    </a:lnTo>
                    <a:lnTo>
                      <a:pt x="58" y="87"/>
                    </a:lnTo>
                    <a:lnTo>
                      <a:pt x="60" y="98"/>
                    </a:lnTo>
                    <a:lnTo>
                      <a:pt x="61" y="109"/>
                    </a:lnTo>
                    <a:lnTo>
                      <a:pt x="61" y="109"/>
                    </a:lnTo>
                    <a:lnTo>
                      <a:pt x="60" y="118"/>
                    </a:lnTo>
                    <a:lnTo>
                      <a:pt x="58" y="129"/>
                    </a:lnTo>
                    <a:lnTo>
                      <a:pt x="56" y="138"/>
                    </a:lnTo>
                    <a:lnTo>
                      <a:pt x="51" y="147"/>
                    </a:lnTo>
                    <a:lnTo>
                      <a:pt x="51" y="147"/>
                    </a:lnTo>
                    <a:lnTo>
                      <a:pt x="47" y="156"/>
                    </a:lnTo>
                    <a:lnTo>
                      <a:pt x="40" y="165"/>
                    </a:lnTo>
                    <a:lnTo>
                      <a:pt x="32" y="173"/>
                    </a:lnTo>
                    <a:lnTo>
                      <a:pt x="25" y="178"/>
                    </a:lnTo>
                    <a:lnTo>
                      <a:pt x="25" y="178"/>
                    </a:lnTo>
                    <a:lnTo>
                      <a:pt x="7" y="189"/>
                    </a:lnTo>
                    <a:lnTo>
                      <a:pt x="7" y="189"/>
                    </a:lnTo>
                    <a:lnTo>
                      <a:pt x="3" y="191"/>
                    </a:lnTo>
                    <a:lnTo>
                      <a:pt x="2" y="194"/>
                    </a:lnTo>
                    <a:lnTo>
                      <a:pt x="0" y="198"/>
                    </a:lnTo>
                    <a:lnTo>
                      <a:pt x="0" y="202"/>
                    </a:lnTo>
                    <a:lnTo>
                      <a:pt x="0" y="202"/>
                    </a:lnTo>
                    <a:lnTo>
                      <a:pt x="0" y="207"/>
                    </a:lnTo>
                    <a:lnTo>
                      <a:pt x="3" y="212"/>
                    </a:lnTo>
                    <a:lnTo>
                      <a:pt x="3" y="212"/>
                    </a:lnTo>
                    <a:lnTo>
                      <a:pt x="9" y="216"/>
                    </a:lnTo>
                    <a:lnTo>
                      <a:pt x="14" y="216"/>
                    </a:lnTo>
                    <a:lnTo>
                      <a:pt x="14" y="216"/>
                    </a:lnTo>
                    <a:lnTo>
                      <a:pt x="20" y="214"/>
                    </a:lnTo>
                    <a:lnTo>
                      <a:pt x="20" y="214"/>
                    </a:lnTo>
                    <a:lnTo>
                      <a:pt x="34" y="207"/>
                    </a:lnTo>
                    <a:lnTo>
                      <a:pt x="49" y="198"/>
                    </a:lnTo>
                    <a:lnTo>
                      <a:pt x="60" y="185"/>
                    </a:lnTo>
                    <a:lnTo>
                      <a:pt x="71" y="173"/>
                    </a:lnTo>
                    <a:lnTo>
                      <a:pt x="71" y="173"/>
                    </a:lnTo>
                    <a:lnTo>
                      <a:pt x="80" y="158"/>
                    </a:lnTo>
                    <a:lnTo>
                      <a:pt x="85" y="142"/>
                    </a:lnTo>
                    <a:lnTo>
                      <a:pt x="89" y="125"/>
                    </a:lnTo>
                    <a:lnTo>
                      <a:pt x="90" y="109"/>
                    </a:lnTo>
                    <a:lnTo>
                      <a:pt x="90" y="109"/>
                    </a:lnTo>
                    <a:lnTo>
                      <a:pt x="89" y="91"/>
                    </a:lnTo>
                    <a:lnTo>
                      <a:pt x="85" y="75"/>
                    </a:lnTo>
                    <a:lnTo>
                      <a:pt x="80" y="58"/>
                    </a:lnTo>
                    <a:lnTo>
                      <a:pt x="71" y="44"/>
                    </a:lnTo>
                    <a:lnTo>
                      <a:pt x="71" y="44"/>
                    </a:lnTo>
                    <a:lnTo>
                      <a:pt x="60" y="31"/>
                    </a:lnTo>
                    <a:lnTo>
                      <a:pt x="49" y="18"/>
                    </a:lnTo>
                    <a:lnTo>
                      <a:pt x="34" y="9"/>
                    </a:lnTo>
                    <a:lnTo>
                      <a:pt x="20" y="2"/>
                    </a:lnTo>
                    <a:lnTo>
                      <a:pt x="20" y="2"/>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706" name="组合 705"/>
            <p:cNvGrpSpPr/>
            <p:nvPr/>
          </p:nvGrpSpPr>
          <p:grpSpPr>
            <a:xfrm>
              <a:off x="7408" y="8572"/>
              <a:ext cx="712" cy="379"/>
              <a:chOff x="7489826" y="1081758"/>
              <a:chExt cx="314325" cy="139701"/>
            </a:xfrm>
            <a:grpFill/>
          </p:grpSpPr>
          <p:sp>
            <p:nvSpPr>
              <p:cNvPr id="707" name="Freeform 382"/>
              <p:cNvSpPr>
                <a:spLocks noEditPoints="1"/>
              </p:cNvSpPr>
              <p:nvPr/>
            </p:nvSpPr>
            <p:spPr bwMode="auto">
              <a:xfrm>
                <a:off x="7489826" y="1081758"/>
                <a:ext cx="314325" cy="122238"/>
              </a:xfrm>
              <a:custGeom>
                <a:avLst/>
                <a:gdLst>
                  <a:gd name="T0" fmla="*/ 194 w 200"/>
                  <a:gd name="T1" fmla="*/ 60 h 78"/>
                  <a:gd name="T2" fmla="*/ 195 w 200"/>
                  <a:gd name="T3" fmla="*/ 55 h 78"/>
                  <a:gd name="T4" fmla="*/ 194 w 200"/>
                  <a:gd name="T5" fmla="*/ 44 h 78"/>
                  <a:gd name="T6" fmla="*/ 156 w 200"/>
                  <a:gd name="T7" fmla="*/ 0 h 78"/>
                  <a:gd name="T8" fmla="*/ 38 w 200"/>
                  <a:gd name="T9" fmla="*/ 0 h 78"/>
                  <a:gd name="T10" fmla="*/ 4 w 200"/>
                  <a:gd name="T11" fmla="*/ 34 h 78"/>
                  <a:gd name="T12" fmla="*/ 4 w 200"/>
                  <a:gd name="T13" fmla="*/ 61 h 78"/>
                  <a:gd name="T14" fmla="*/ 0 w 200"/>
                  <a:gd name="T15" fmla="*/ 69 h 78"/>
                  <a:gd name="T16" fmla="*/ 9 w 200"/>
                  <a:gd name="T17" fmla="*/ 78 h 78"/>
                  <a:gd name="T18" fmla="*/ 23 w 200"/>
                  <a:gd name="T19" fmla="*/ 78 h 78"/>
                  <a:gd name="T20" fmla="*/ 23 w 200"/>
                  <a:gd name="T21" fmla="*/ 75 h 78"/>
                  <a:gd name="T22" fmla="*/ 40 w 200"/>
                  <a:gd name="T23" fmla="*/ 59 h 78"/>
                  <a:gd name="T24" fmla="*/ 56 w 200"/>
                  <a:gd name="T25" fmla="*/ 75 h 78"/>
                  <a:gd name="T26" fmla="*/ 56 w 200"/>
                  <a:gd name="T27" fmla="*/ 78 h 78"/>
                  <a:gd name="T28" fmla="*/ 149 w 200"/>
                  <a:gd name="T29" fmla="*/ 78 h 78"/>
                  <a:gd name="T30" fmla="*/ 149 w 200"/>
                  <a:gd name="T31" fmla="*/ 76 h 78"/>
                  <a:gd name="T32" fmla="*/ 166 w 200"/>
                  <a:gd name="T33" fmla="*/ 60 h 78"/>
                  <a:gd name="T34" fmla="*/ 183 w 200"/>
                  <a:gd name="T35" fmla="*/ 76 h 78"/>
                  <a:gd name="T36" fmla="*/ 182 w 200"/>
                  <a:gd name="T37" fmla="*/ 78 h 78"/>
                  <a:gd name="T38" fmla="*/ 191 w 200"/>
                  <a:gd name="T39" fmla="*/ 78 h 78"/>
                  <a:gd name="T40" fmla="*/ 200 w 200"/>
                  <a:gd name="T41" fmla="*/ 69 h 78"/>
                  <a:gd name="T42" fmla="*/ 194 w 200"/>
                  <a:gd name="T43" fmla="*/ 60 h 78"/>
                  <a:gd name="T44" fmla="*/ 73 w 200"/>
                  <a:gd name="T45" fmla="*/ 31 h 78"/>
                  <a:gd name="T46" fmla="*/ 40 w 200"/>
                  <a:gd name="T47" fmla="*/ 31 h 78"/>
                  <a:gd name="T48" fmla="*/ 27 w 200"/>
                  <a:gd name="T49" fmla="*/ 17 h 78"/>
                  <a:gd name="T50" fmla="*/ 40 w 200"/>
                  <a:gd name="T51" fmla="*/ 4 h 78"/>
                  <a:gd name="T52" fmla="*/ 73 w 200"/>
                  <a:gd name="T53" fmla="*/ 4 h 78"/>
                  <a:gd name="T54" fmla="*/ 73 w 200"/>
                  <a:gd name="T55" fmla="*/ 31 h 78"/>
                  <a:gd name="T56" fmla="*/ 107 w 200"/>
                  <a:gd name="T57" fmla="*/ 31 h 78"/>
                  <a:gd name="T58" fmla="*/ 81 w 200"/>
                  <a:gd name="T59" fmla="*/ 31 h 78"/>
                  <a:gd name="T60" fmla="*/ 81 w 200"/>
                  <a:gd name="T61" fmla="*/ 4 h 78"/>
                  <a:gd name="T62" fmla="*/ 107 w 200"/>
                  <a:gd name="T63" fmla="*/ 4 h 78"/>
                  <a:gd name="T64" fmla="*/ 107 w 200"/>
                  <a:gd name="T65" fmla="*/ 31 h 78"/>
                  <a:gd name="T66" fmla="*/ 139 w 200"/>
                  <a:gd name="T67" fmla="*/ 31 h 78"/>
                  <a:gd name="T68" fmla="*/ 114 w 200"/>
                  <a:gd name="T69" fmla="*/ 31 h 78"/>
                  <a:gd name="T70" fmla="*/ 114 w 200"/>
                  <a:gd name="T71" fmla="*/ 4 h 78"/>
                  <a:gd name="T72" fmla="*/ 139 w 200"/>
                  <a:gd name="T73" fmla="*/ 4 h 78"/>
                  <a:gd name="T74" fmla="*/ 139 w 200"/>
                  <a:gd name="T75" fmla="*/ 31 h 78"/>
                  <a:gd name="T76" fmla="*/ 147 w 200"/>
                  <a:gd name="T77" fmla="*/ 31 h 78"/>
                  <a:gd name="T78" fmla="*/ 147 w 200"/>
                  <a:gd name="T79" fmla="*/ 4 h 78"/>
                  <a:gd name="T80" fmla="*/ 154 w 200"/>
                  <a:gd name="T81" fmla="*/ 4 h 78"/>
                  <a:gd name="T82" fmla="*/ 187 w 200"/>
                  <a:gd name="T83" fmla="*/ 30 h 78"/>
                  <a:gd name="T84" fmla="*/ 188 w 200"/>
                  <a:gd name="T85" fmla="*/ 31 h 78"/>
                  <a:gd name="T86" fmla="*/ 147 w 200"/>
                  <a:gd name="T87" fmla="*/ 3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0" h="78">
                    <a:moveTo>
                      <a:pt x="194" y="60"/>
                    </a:moveTo>
                    <a:cubicBezTo>
                      <a:pt x="195" y="59"/>
                      <a:pt x="195" y="57"/>
                      <a:pt x="195" y="55"/>
                    </a:cubicBezTo>
                    <a:cubicBezTo>
                      <a:pt x="194" y="44"/>
                      <a:pt x="194" y="44"/>
                      <a:pt x="194" y="44"/>
                    </a:cubicBezTo>
                    <a:cubicBezTo>
                      <a:pt x="194" y="21"/>
                      <a:pt x="174" y="0"/>
                      <a:pt x="156" y="0"/>
                    </a:cubicBezTo>
                    <a:cubicBezTo>
                      <a:pt x="38" y="0"/>
                      <a:pt x="38" y="0"/>
                      <a:pt x="38" y="0"/>
                    </a:cubicBezTo>
                    <a:cubicBezTo>
                      <a:pt x="19" y="0"/>
                      <a:pt x="4" y="15"/>
                      <a:pt x="4" y="34"/>
                    </a:cubicBezTo>
                    <a:cubicBezTo>
                      <a:pt x="4" y="61"/>
                      <a:pt x="4" y="61"/>
                      <a:pt x="4" y="61"/>
                    </a:cubicBezTo>
                    <a:cubicBezTo>
                      <a:pt x="2" y="63"/>
                      <a:pt x="0" y="66"/>
                      <a:pt x="0" y="69"/>
                    </a:cubicBezTo>
                    <a:cubicBezTo>
                      <a:pt x="0" y="74"/>
                      <a:pt x="4" y="78"/>
                      <a:pt x="9" y="78"/>
                    </a:cubicBezTo>
                    <a:cubicBezTo>
                      <a:pt x="23" y="78"/>
                      <a:pt x="23" y="78"/>
                      <a:pt x="23" y="78"/>
                    </a:cubicBezTo>
                    <a:cubicBezTo>
                      <a:pt x="23" y="77"/>
                      <a:pt x="23" y="76"/>
                      <a:pt x="23" y="75"/>
                    </a:cubicBezTo>
                    <a:cubicBezTo>
                      <a:pt x="23" y="66"/>
                      <a:pt x="31" y="59"/>
                      <a:pt x="40" y="59"/>
                    </a:cubicBezTo>
                    <a:cubicBezTo>
                      <a:pt x="49" y="59"/>
                      <a:pt x="56" y="66"/>
                      <a:pt x="56" y="75"/>
                    </a:cubicBezTo>
                    <a:cubicBezTo>
                      <a:pt x="56" y="76"/>
                      <a:pt x="56" y="77"/>
                      <a:pt x="56" y="78"/>
                    </a:cubicBezTo>
                    <a:cubicBezTo>
                      <a:pt x="149" y="78"/>
                      <a:pt x="149" y="78"/>
                      <a:pt x="149" y="78"/>
                    </a:cubicBezTo>
                    <a:cubicBezTo>
                      <a:pt x="149" y="77"/>
                      <a:pt x="149" y="77"/>
                      <a:pt x="149" y="76"/>
                    </a:cubicBezTo>
                    <a:cubicBezTo>
                      <a:pt x="149" y="67"/>
                      <a:pt x="157" y="60"/>
                      <a:pt x="166" y="60"/>
                    </a:cubicBezTo>
                    <a:cubicBezTo>
                      <a:pt x="175" y="60"/>
                      <a:pt x="183" y="67"/>
                      <a:pt x="183" y="76"/>
                    </a:cubicBezTo>
                    <a:cubicBezTo>
                      <a:pt x="183" y="77"/>
                      <a:pt x="182" y="77"/>
                      <a:pt x="182" y="78"/>
                    </a:cubicBezTo>
                    <a:cubicBezTo>
                      <a:pt x="191" y="78"/>
                      <a:pt x="191" y="78"/>
                      <a:pt x="191" y="78"/>
                    </a:cubicBezTo>
                    <a:cubicBezTo>
                      <a:pt x="196" y="78"/>
                      <a:pt x="200" y="74"/>
                      <a:pt x="200" y="69"/>
                    </a:cubicBezTo>
                    <a:cubicBezTo>
                      <a:pt x="200" y="65"/>
                      <a:pt x="198" y="62"/>
                      <a:pt x="194" y="60"/>
                    </a:cubicBezTo>
                    <a:close/>
                    <a:moveTo>
                      <a:pt x="73" y="31"/>
                    </a:moveTo>
                    <a:cubicBezTo>
                      <a:pt x="40" y="31"/>
                      <a:pt x="40" y="31"/>
                      <a:pt x="40" y="31"/>
                    </a:cubicBezTo>
                    <a:cubicBezTo>
                      <a:pt x="33" y="31"/>
                      <a:pt x="27" y="25"/>
                      <a:pt x="27" y="17"/>
                    </a:cubicBezTo>
                    <a:cubicBezTo>
                      <a:pt x="27" y="10"/>
                      <a:pt x="33" y="4"/>
                      <a:pt x="40" y="4"/>
                    </a:cubicBezTo>
                    <a:cubicBezTo>
                      <a:pt x="73" y="4"/>
                      <a:pt x="73" y="4"/>
                      <a:pt x="73" y="4"/>
                    </a:cubicBezTo>
                    <a:lnTo>
                      <a:pt x="73" y="31"/>
                    </a:lnTo>
                    <a:close/>
                    <a:moveTo>
                      <a:pt x="107" y="31"/>
                    </a:moveTo>
                    <a:cubicBezTo>
                      <a:pt x="81" y="31"/>
                      <a:pt x="81" y="31"/>
                      <a:pt x="81" y="31"/>
                    </a:cubicBezTo>
                    <a:cubicBezTo>
                      <a:pt x="81" y="4"/>
                      <a:pt x="81" y="4"/>
                      <a:pt x="81" y="4"/>
                    </a:cubicBezTo>
                    <a:cubicBezTo>
                      <a:pt x="107" y="4"/>
                      <a:pt x="107" y="4"/>
                      <a:pt x="107" y="4"/>
                    </a:cubicBezTo>
                    <a:lnTo>
                      <a:pt x="107" y="31"/>
                    </a:lnTo>
                    <a:close/>
                    <a:moveTo>
                      <a:pt x="139" y="31"/>
                    </a:moveTo>
                    <a:cubicBezTo>
                      <a:pt x="114" y="31"/>
                      <a:pt x="114" y="31"/>
                      <a:pt x="114" y="31"/>
                    </a:cubicBezTo>
                    <a:cubicBezTo>
                      <a:pt x="114" y="4"/>
                      <a:pt x="114" y="4"/>
                      <a:pt x="114" y="4"/>
                    </a:cubicBezTo>
                    <a:cubicBezTo>
                      <a:pt x="139" y="4"/>
                      <a:pt x="139" y="4"/>
                      <a:pt x="139" y="4"/>
                    </a:cubicBezTo>
                    <a:lnTo>
                      <a:pt x="139" y="31"/>
                    </a:lnTo>
                    <a:close/>
                    <a:moveTo>
                      <a:pt x="147" y="31"/>
                    </a:moveTo>
                    <a:cubicBezTo>
                      <a:pt x="147" y="4"/>
                      <a:pt x="147" y="4"/>
                      <a:pt x="147" y="4"/>
                    </a:cubicBezTo>
                    <a:cubicBezTo>
                      <a:pt x="154" y="4"/>
                      <a:pt x="154" y="4"/>
                      <a:pt x="154" y="4"/>
                    </a:cubicBezTo>
                    <a:cubicBezTo>
                      <a:pt x="168" y="4"/>
                      <a:pt x="181" y="16"/>
                      <a:pt x="187" y="30"/>
                    </a:cubicBezTo>
                    <a:cubicBezTo>
                      <a:pt x="187" y="31"/>
                      <a:pt x="188" y="31"/>
                      <a:pt x="188" y="31"/>
                    </a:cubicBezTo>
                    <a:lnTo>
                      <a:pt x="147"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708" name="Oval 383"/>
              <p:cNvSpPr>
                <a:spLocks noChangeArrowheads="1"/>
              </p:cNvSpPr>
              <p:nvPr/>
            </p:nvSpPr>
            <p:spPr bwMode="auto">
              <a:xfrm>
                <a:off x="7532688" y="118018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709" name="Oval 384"/>
              <p:cNvSpPr>
                <a:spLocks noChangeArrowheads="1"/>
              </p:cNvSpPr>
              <p:nvPr/>
            </p:nvSpPr>
            <p:spPr bwMode="auto">
              <a:xfrm>
                <a:off x="7731126" y="1181771"/>
                <a:ext cx="38100"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sp>
          <p:nvSpPr>
            <p:cNvPr id="782" name="任意多边形 781"/>
            <p:cNvSpPr/>
            <p:nvPr/>
          </p:nvSpPr>
          <p:spPr>
            <a:xfrm>
              <a:off x="8756" y="8461"/>
              <a:ext cx="449" cy="604"/>
            </a:xfrm>
            <a:custGeom>
              <a:avLst/>
              <a:gdLst>
                <a:gd name="connsiteX0" fmla="*/ 231381 w 548570"/>
                <a:gd name="connsiteY0" fmla="*/ 425206 h 614629"/>
                <a:gd name="connsiteX1" fmla="*/ 178993 w 548570"/>
                <a:gd name="connsiteY1" fmla="*/ 477594 h 614629"/>
                <a:gd name="connsiteX2" fmla="*/ 231381 w 548570"/>
                <a:gd name="connsiteY2" fmla="*/ 529982 h 614629"/>
                <a:gd name="connsiteX3" fmla="*/ 283769 w 548570"/>
                <a:gd name="connsiteY3" fmla="*/ 477594 h 614629"/>
                <a:gd name="connsiteX4" fmla="*/ 231381 w 548570"/>
                <a:gd name="connsiteY4" fmla="*/ 425206 h 614629"/>
                <a:gd name="connsiteX5" fmla="*/ 326305 w 548570"/>
                <a:gd name="connsiteY5" fmla="*/ 381899 h 614629"/>
                <a:gd name="connsiteX6" fmla="*/ 291502 w 548570"/>
                <a:gd name="connsiteY6" fmla="*/ 416702 h 614629"/>
                <a:gd name="connsiteX7" fmla="*/ 326305 w 548570"/>
                <a:gd name="connsiteY7" fmla="*/ 451505 h 614629"/>
                <a:gd name="connsiteX8" fmla="*/ 361108 w 548570"/>
                <a:gd name="connsiteY8" fmla="*/ 416702 h 614629"/>
                <a:gd name="connsiteX9" fmla="*/ 326305 w 548570"/>
                <a:gd name="connsiteY9" fmla="*/ 381899 h 614629"/>
                <a:gd name="connsiteX10" fmla="*/ 256701 w 548570"/>
                <a:gd name="connsiteY10" fmla="*/ 234596 h 614629"/>
                <a:gd name="connsiteX11" fmla="*/ 291504 w 548570"/>
                <a:gd name="connsiteY11" fmla="*/ 269399 h 614629"/>
                <a:gd name="connsiteX12" fmla="*/ 256701 w 548570"/>
                <a:gd name="connsiteY12" fmla="*/ 304202 h 614629"/>
                <a:gd name="connsiteX13" fmla="*/ 221898 w 548570"/>
                <a:gd name="connsiteY13" fmla="*/ 269399 h 614629"/>
                <a:gd name="connsiteX14" fmla="*/ 256701 w 548570"/>
                <a:gd name="connsiteY14" fmla="*/ 234596 h 614629"/>
                <a:gd name="connsiteX15" fmla="*/ 305611 w 548570"/>
                <a:gd name="connsiteY15" fmla="*/ 169413 h 614629"/>
                <a:gd name="connsiteX16" fmla="*/ 328471 w 548570"/>
                <a:gd name="connsiteY16" fmla="*/ 192273 h 614629"/>
                <a:gd name="connsiteX17" fmla="*/ 305611 w 548570"/>
                <a:gd name="connsiteY17" fmla="*/ 215133 h 614629"/>
                <a:gd name="connsiteX18" fmla="*/ 282751 w 548570"/>
                <a:gd name="connsiteY18" fmla="*/ 192273 h 614629"/>
                <a:gd name="connsiteX19" fmla="*/ 305611 w 548570"/>
                <a:gd name="connsiteY19" fmla="*/ 169413 h 614629"/>
                <a:gd name="connsiteX20" fmla="*/ 191046 w 548570"/>
                <a:gd name="connsiteY20" fmla="*/ 54000 h 614629"/>
                <a:gd name="connsiteX21" fmla="*/ 191046 w 548570"/>
                <a:gd name="connsiteY21" fmla="*/ 237660 h 614629"/>
                <a:gd name="connsiteX22" fmla="*/ 191046 w 548570"/>
                <a:gd name="connsiteY22" fmla="*/ 240705 h 614629"/>
                <a:gd name="connsiteX23" fmla="*/ 190908 w 548570"/>
                <a:gd name="connsiteY23" fmla="*/ 243749 h 614629"/>
                <a:gd name="connsiteX24" fmla="*/ 190839 w 548570"/>
                <a:gd name="connsiteY24" fmla="*/ 246794 h 614629"/>
                <a:gd name="connsiteX25" fmla="*/ 190493 w 548570"/>
                <a:gd name="connsiteY25" fmla="*/ 249769 h 614629"/>
                <a:gd name="connsiteX26" fmla="*/ 190285 w 548570"/>
                <a:gd name="connsiteY26" fmla="*/ 252814 h 614629"/>
                <a:gd name="connsiteX27" fmla="*/ 189870 w 548570"/>
                <a:gd name="connsiteY27" fmla="*/ 255858 h 614629"/>
                <a:gd name="connsiteX28" fmla="*/ 189040 w 548570"/>
                <a:gd name="connsiteY28" fmla="*/ 261878 h 614629"/>
                <a:gd name="connsiteX29" fmla="*/ 189038 w 548570"/>
                <a:gd name="connsiteY29" fmla="*/ 261878 h 614629"/>
                <a:gd name="connsiteX30" fmla="*/ 187862 w 548570"/>
                <a:gd name="connsiteY30" fmla="*/ 267621 h 614629"/>
                <a:gd name="connsiteX31" fmla="*/ 186547 w 548570"/>
                <a:gd name="connsiteY31" fmla="*/ 273364 h 614629"/>
                <a:gd name="connsiteX32" fmla="*/ 184956 w 548570"/>
                <a:gd name="connsiteY32" fmla="*/ 279176 h 614629"/>
                <a:gd name="connsiteX33" fmla="*/ 183157 w 548570"/>
                <a:gd name="connsiteY33" fmla="*/ 284712 h 614629"/>
                <a:gd name="connsiteX34" fmla="*/ 181012 w 548570"/>
                <a:gd name="connsiteY34" fmla="*/ 290247 h 614629"/>
                <a:gd name="connsiteX35" fmla="*/ 178797 w 548570"/>
                <a:gd name="connsiteY35" fmla="*/ 295714 h 614629"/>
                <a:gd name="connsiteX36" fmla="*/ 176237 w 548570"/>
                <a:gd name="connsiteY36" fmla="*/ 301111 h 614629"/>
                <a:gd name="connsiteX37" fmla="*/ 173538 w 548570"/>
                <a:gd name="connsiteY37" fmla="*/ 306370 h 614629"/>
                <a:gd name="connsiteX38" fmla="*/ 153057 w 548570"/>
                <a:gd name="connsiteY38" fmla="*/ 343804 h 614629"/>
                <a:gd name="connsiteX39" fmla="*/ 157831 w 548570"/>
                <a:gd name="connsiteY39" fmla="*/ 345464 h 614629"/>
                <a:gd name="connsiteX40" fmla="*/ 162675 w 548570"/>
                <a:gd name="connsiteY40" fmla="*/ 346848 h 614629"/>
                <a:gd name="connsiteX41" fmla="*/ 167380 w 548570"/>
                <a:gd name="connsiteY41" fmla="*/ 348094 h 614629"/>
                <a:gd name="connsiteX42" fmla="*/ 171947 w 548570"/>
                <a:gd name="connsiteY42" fmla="*/ 349270 h 614629"/>
                <a:gd name="connsiteX43" fmla="*/ 176444 w 548570"/>
                <a:gd name="connsiteY43" fmla="*/ 350239 h 614629"/>
                <a:gd name="connsiteX44" fmla="*/ 180873 w 548570"/>
                <a:gd name="connsiteY44" fmla="*/ 351000 h 614629"/>
                <a:gd name="connsiteX45" fmla="*/ 185371 w 548570"/>
                <a:gd name="connsiteY45" fmla="*/ 351761 h 614629"/>
                <a:gd name="connsiteX46" fmla="*/ 189730 w 548570"/>
                <a:gd name="connsiteY46" fmla="*/ 352245 h 614629"/>
                <a:gd name="connsiteX47" fmla="*/ 194020 w 548570"/>
                <a:gd name="connsiteY47" fmla="*/ 352730 h 614629"/>
                <a:gd name="connsiteX48" fmla="*/ 198310 w 548570"/>
                <a:gd name="connsiteY48" fmla="*/ 353006 h 614629"/>
                <a:gd name="connsiteX49" fmla="*/ 202462 w 548570"/>
                <a:gd name="connsiteY49" fmla="*/ 353214 h 614629"/>
                <a:gd name="connsiteX50" fmla="*/ 206614 w 548570"/>
                <a:gd name="connsiteY50" fmla="*/ 353352 h 614629"/>
                <a:gd name="connsiteX51" fmla="*/ 210696 w 548570"/>
                <a:gd name="connsiteY51" fmla="*/ 353352 h 614629"/>
                <a:gd name="connsiteX52" fmla="*/ 214709 w 548570"/>
                <a:gd name="connsiteY52" fmla="*/ 353214 h 614629"/>
                <a:gd name="connsiteX53" fmla="*/ 218653 w 548570"/>
                <a:gd name="connsiteY53" fmla="*/ 353006 h 614629"/>
                <a:gd name="connsiteX54" fmla="*/ 222597 w 548570"/>
                <a:gd name="connsiteY54" fmla="*/ 352730 h 614629"/>
                <a:gd name="connsiteX55" fmla="*/ 226472 w 548570"/>
                <a:gd name="connsiteY55" fmla="*/ 352245 h 614629"/>
                <a:gd name="connsiteX56" fmla="*/ 230347 w 548570"/>
                <a:gd name="connsiteY56" fmla="*/ 351761 h 614629"/>
                <a:gd name="connsiteX57" fmla="*/ 234153 w 548570"/>
                <a:gd name="connsiteY57" fmla="*/ 351207 h 614629"/>
                <a:gd name="connsiteX58" fmla="*/ 237889 w 548570"/>
                <a:gd name="connsiteY58" fmla="*/ 350585 h 614629"/>
                <a:gd name="connsiteX59" fmla="*/ 241626 w 548570"/>
                <a:gd name="connsiteY59" fmla="*/ 349893 h 614629"/>
                <a:gd name="connsiteX60" fmla="*/ 245224 w 548570"/>
                <a:gd name="connsiteY60" fmla="*/ 349201 h 614629"/>
                <a:gd name="connsiteX61" fmla="*/ 252489 w 548570"/>
                <a:gd name="connsiteY61" fmla="*/ 347471 h 614629"/>
                <a:gd name="connsiteX62" fmla="*/ 259685 w 548570"/>
                <a:gd name="connsiteY62" fmla="*/ 345533 h 614629"/>
                <a:gd name="connsiteX63" fmla="*/ 266674 w 548570"/>
                <a:gd name="connsiteY63" fmla="*/ 343596 h 614629"/>
                <a:gd name="connsiteX64" fmla="*/ 273524 w 548570"/>
                <a:gd name="connsiteY64" fmla="*/ 341520 h 614629"/>
                <a:gd name="connsiteX65" fmla="*/ 280374 w 548570"/>
                <a:gd name="connsiteY65" fmla="*/ 339237 h 614629"/>
                <a:gd name="connsiteX66" fmla="*/ 293729 w 548570"/>
                <a:gd name="connsiteY66" fmla="*/ 334878 h 614629"/>
                <a:gd name="connsiteX67" fmla="*/ 300302 w 548570"/>
                <a:gd name="connsiteY67" fmla="*/ 332733 h 614629"/>
                <a:gd name="connsiteX68" fmla="*/ 306945 w 548570"/>
                <a:gd name="connsiteY68" fmla="*/ 330795 h 614629"/>
                <a:gd name="connsiteX69" fmla="*/ 313449 w 548570"/>
                <a:gd name="connsiteY69" fmla="*/ 328927 h 614629"/>
                <a:gd name="connsiteX70" fmla="*/ 319953 w 548570"/>
                <a:gd name="connsiteY70" fmla="*/ 327197 h 614629"/>
                <a:gd name="connsiteX71" fmla="*/ 326458 w 548570"/>
                <a:gd name="connsiteY71" fmla="*/ 325675 h 614629"/>
                <a:gd name="connsiteX72" fmla="*/ 329779 w 548570"/>
                <a:gd name="connsiteY72" fmla="*/ 325052 h 614629"/>
                <a:gd name="connsiteX73" fmla="*/ 332962 w 548570"/>
                <a:gd name="connsiteY73" fmla="*/ 324498 h 614629"/>
                <a:gd name="connsiteX74" fmla="*/ 336283 w 548570"/>
                <a:gd name="connsiteY74" fmla="*/ 324014 h 614629"/>
                <a:gd name="connsiteX75" fmla="*/ 339604 w 548570"/>
                <a:gd name="connsiteY75" fmla="*/ 323530 h 614629"/>
                <a:gd name="connsiteX76" fmla="*/ 342926 w 548570"/>
                <a:gd name="connsiteY76" fmla="*/ 323253 h 614629"/>
                <a:gd name="connsiteX77" fmla="*/ 346247 w 548570"/>
                <a:gd name="connsiteY77" fmla="*/ 323045 h 614629"/>
                <a:gd name="connsiteX78" fmla="*/ 349499 w 548570"/>
                <a:gd name="connsiteY78" fmla="*/ 322838 h 614629"/>
                <a:gd name="connsiteX79" fmla="*/ 352820 w 548570"/>
                <a:gd name="connsiteY79" fmla="*/ 322838 h 614629"/>
                <a:gd name="connsiteX80" fmla="*/ 356280 w 548570"/>
                <a:gd name="connsiteY80" fmla="*/ 322838 h 614629"/>
                <a:gd name="connsiteX81" fmla="*/ 359532 w 548570"/>
                <a:gd name="connsiteY81" fmla="*/ 323045 h 614629"/>
                <a:gd name="connsiteX82" fmla="*/ 362992 w 548570"/>
                <a:gd name="connsiteY82" fmla="*/ 323322 h 614629"/>
                <a:gd name="connsiteX83" fmla="*/ 366382 w 548570"/>
                <a:gd name="connsiteY83" fmla="*/ 323737 h 614629"/>
                <a:gd name="connsiteX84" fmla="*/ 369773 w 548570"/>
                <a:gd name="connsiteY84" fmla="*/ 324291 h 614629"/>
                <a:gd name="connsiteX85" fmla="*/ 373302 w 548570"/>
                <a:gd name="connsiteY85" fmla="*/ 324914 h 614629"/>
                <a:gd name="connsiteX86" fmla="*/ 376831 w 548570"/>
                <a:gd name="connsiteY86" fmla="*/ 325675 h 614629"/>
                <a:gd name="connsiteX87" fmla="*/ 380290 w 548570"/>
                <a:gd name="connsiteY87" fmla="*/ 326643 h 614629"/>
                <a:gd name="connsiteX88" fmla="*/ 383889 w 548570"/>
                <a:gd name="connsiteY88" fmla="*/ 327820 h 614629"/>
                <a:gd name="connsiteX89" fmla="*/ 387417 w 548570"/>
                <a:gd name="connsiteY89" fmla="*/ 328996 h 614629"/>
                <a:gd name="connsiteX90" fmla="*/ 375032 w 548570"/>
                <a:gd name="connsiteY90" fmla="*/ 306370 h 614629"/>
                <a:gd name="connsiteX91" fmla="*/ 372333 w 548570"/>
                <a:gd name="connsiteY91" fmla="*/ 301111 h 614629"/>
                <a:gd name="connsiteX92" fmla="*/ 369773 w 548570"/>
                <a:gd name="connsiteY92" fmla="*/ 295714 h 614629"/>
                <a:gd name="connsiteX93" fmla="*/ 367559 w 548570"/>
                <a:gd name="connsiteY93" fmla="*/ 290247 h 614629"/>
                <a:gd name="connsiteX94" fmla="*/ 365414 w 548570"/>
                <a:gd name="connsiteY94" fmla="*/ 284712 h 614629"/>
                <a:gd name="connsiteX95" fmla="*/ 363615 w 548570"/>
                <a:gd name="connsiteY95" fmla="*/ 279176 h 614629"/>
                <a:gd name="connsiteX96" fmla="*/ 362023 w 548570"/>
                <a:gd name="connsiteY96" fmla="*/ 273364 h 614629"/>
                <a:gd name="connsiteX97" fmla="*/ 360709 w 548570"/>
                <a:gd name="connsiteY97" fmla="*/ 267621 h 614629"/>
                <a:gd name="connsiteX98" fmla="*/ 359532 w 548570"/>
                <a:gd name="connsiteY98" fmla="*/ 261878 h 614629"/>
                <a:gd name="connsiteX99" fmla="*/ 359534 w 548570"/>
                <a:gd name="connsiteY99" fmla="*/ 261878 h 614629"/>
                <a:gd name="connsiteX100" fmla="*/ 358703 w 548570"/>
                <a:gd name="connsiteY100" fmla="*/ 255858 h 614629"/>
                <a:gd name="connsiteX101" fmla="*/ 358288 w 548570"/>
                <a:gd name="connsiteY101" fmla="*/ 252814 h 614629"/>
                <a:gd name="connsiteX102" fmla="*/ 357942 w 548570"/>
                <a:gd name="connsiteY102" fmla="*/ 249769 h 614629"/>
                <a:gd name="connsiteX103" fmla="*/ 357735 w 548570"/>
                <a:gd name="connsiteY103" fmla="*/ 246794 h 614629"/>
                <a:gd name="connsiteX104" fmla="*/ 357666 w 548570"/>
                <a:gd name="connsiteY104" fmla="*/ 243749 h 614629"/>
                <a:gd name="connsiteX105" fmla="*/ 357527 w 548570"/>
                <a:gd name="connsiteY105" fmla="*/ 240705 h 614629"/>
                <a:gd name="connsiteX106" fmla="*/ 357527 w 548570"/>
                <a:gd name="connsiteY106" fmla="*/ 237660 h 614629"/>
                <a:gd name="connsiteX107" fmla="*/ 357527 w 548570"/>
                <a:gd name="connsiteY107" fmla="*/ 54000 h 614629"/>
                <a:gd name="connsiteX108" fmla="*/ 157286 w 548570"/>
                <a:gd name="connsiteY108" fmla="*/ 0 h 614629"/>
                <a:gd name="connsiteX109" fmla="*/ 391286 w 548570"/>
                <a:gd name="connsiteY109" fmla="*/ 0 h 614629"/>
                <a:gd name="connsiteX110" fmla="*/ 418286 w 548570"/>
                <a:gd name="connsiteY110" fmla="*/ 27000 h 614629"/>
                <a:gd name="connsiteX111" fmla="*/ 391286 w 548570"/>
                <a:gd name="connsiteY111" fmla="*/ 54000 h 614629"/>
                <a:gd name="connsiteX112" fmla="*/ 384236 w 548570"/>
                <a:gd name="connsiteY112" fmla="*/ 54000 h 614629"/>
                <a:gd name="connsiteX113" fmla="*/ 384236 w 548570"/>
                <a:gd name="connsiteY113" fmla="*/ 237660 h 614629"/>
                <a:gd name="connsiteX114" fmla="*/ 384236 w 548570"/>
                <a:gd name="connsiteY114" fmla="*/ 240705 h 614629"/>
                <a:gd name="connsiteX115" fmla="*/ 384305 w 548570"/>
                <a:gd name="connsiteY115" fmla="*/ 243818 h 614629"/>
                <a:gd name="connsiteX116" fmla="*/ 384513 w 548570"/>
                <a:gd name="connsiteY116" fmla="*/ 246794 h 614629"/>
                <a:gd name="connsiteX117" fmla="*/ 384859 w 548570"/>
                <a:gd name="connsiteY117" fmla="*/ 249769 h 614629"/>
                <a:gd name="connsiteX118" fmla="*/ 385205 w 548570"/>
                <a:gd name="connsiteY118" fmla="*/ 252883 h 614629"/>
                <a:gd name="connsiteX119" fmla="*/ 385620 w 548570"/>
                <a:gd name="connsiteY119" fmla="*/ 255858 h 614629"/>
                <a:gd name="connsiteX120" fmla="*/ 386104 w 548570"/>
                <a:gd name="connsiteY120" fmla="*/ 258903 h 614629"/>
                <a:gd name="connsiteX121" fmla="*/ 386796 w 548570"/>
                <a:gd name="connsiteY121" fmla="*/ 261878 h 614629"/>
                <a:gd name="connsiteX122" fmla="*/ 386795 w 548570"/>
                <a:gd name="connsiteY122" fmla="*/ 261878 h 614629"/>
                <a:gd name="connsiteX123" fmla="*/ 387763 w 548570"/>
                <a:gd name="connsiteY123" fmla="*/ 266030 h 614629"/>
                <a:gd name="connsiteX124" fmla="*/ 388801 w 548570"/>
                <a:gd name="connsiteY124" fmla="*/ 270112 h 614629"/>
                <a:gd name="connsiteX125" fmla="*/ 390116 w 548570"/>
                <a:gd name="connsiteY125" fmla="*/ 274125 h 614629"/>
                <a:gd name="connsiteX126" fmla="*/ 391500 w 548570"/>
                <a:gd name="connsiteY126" fmla="*/ 278069 h 614629"/>
                <a:gd name="connsiteX127" fmla="*/ 392953 w 548570"/>
                <a:gd name="connsiteY127" fmla="*/ 282013 h 614629"/>
                <a:gd name="connsiteX128" fmla="*/ 394683 w 548570"/>
                <a:gd name="connsiteY128" fmla="*/ 285957 h 614629"/>
                <a:gd name="connsiteX129" fmla="*/ 396482 w 548570"/>
                <a:gd name="connsiteY129" fmla="*/ 289832 h 614629"/>
                <a:gd name="connsiteX130" fmla="*/ 398488 w 548570"/>
                <a:gd name="connsiteY130" fmla="*/ 293569 h 614629"/>
                <a:gd name="connsiteX131" fmla="*/ 543865 w 548570"/>
                <a:gd name="connsiteY131" fmla="*/ 559205 h 614629"/>
                <a:gd name="connsiteX132" fmla="*/ 545041 w 548570"/>
                <a:gd name="connsiteY132" fmla="*/ 561488 h 614629"/>
                <a:gd name="connsiteX133" fmla="*/ 546010 w 548570"/>
                <a:gd name="connsiteY133" fmla="*/ 563702 h 614629"/>
                <a:gd name="connsiteX134" fmla="*/ 546840 w 548570"/>
                <a:gd name="connsiteY134" fmla="*/ 566055 h 614629"/>
                <a:gd name="connsiteX135" fmla="*/ 547532 w 548570"/>
                <a:gd name="connsiteY135" fmla="*/ 568408 h 614629"/>
                <a:gd name="connsiteX136" fmla="*/ 548017 w 548570"/>
                <a:gd name="connsiteY136" fmla="*/ 570760 h 614629"/>
                <a:gd name="connsiteX137" fmla="*/ 548363 w 548570"/>
                <a:gd name="connsiteY137" fmla="*/ 573113 h 614629"/>
                <a:gd name="connsiteX138" fmla="*/ 548570 w 548570"/>
                <a:gd name="connsiteY138" fmla="*/ 575465 h 614629"/>
                <a:gd name="connsiteX139" fmla="*/ 548570 w 548570"/>
                <a:gd name="connsiteY139" fmla="*/ 577887 h 614629"/>
                <a:gd name="connsiteX140" fmla="*/ 548432 w 548570"/>
                <a:gd name="connsiteY140" fmla="*/ 580240 h 614629"/>
                <a:gd name="connsiteX141" fmla="*/ 548155 w 548570"/>
                <a:gd name="connsiteY141" fmla="*/ 582592 h 614629"/>
                <a:gd name="connsiteX142" fmla="*/ 547740 w 548570"/>
                <a:gd name="connsiteY142" fmla="*/ 584945 h 614629"/>
                <a:gd name="connsiteX143" fmla="*/ 547186 w 548570"/>
                <a:gd name="connsiteY143" fmla="*/ 587298 h 614629"/>
                <a:gd name="connsiteX144" fmla="*/ 546425 w 548570"/>
                <a:gd name="connsiteY144" fmla="*/ 589650 h 614629"/>
                <a:gd name="connsiteX145" fmla="*/ 545595 w 548570"/>
                <a:gd name="connsiteY145" fmla="*/ 591864 h 614629"/>
                <a:gd name="connsiteX146" fmla="*/ 544488 w 548570"/>
                <a:gd name="connsiteY146" fmla="*/ 594148 h 614629"/>
                <a:gd name="connsiteX147" fmla="*/ 543311 w 548570"/>
                <a:gd name="connsiteY147" fmla="*/ 596293 h 614629"/>
                <a:gd name="connsiteX148" fmla="*/ 541928 w 548570"/>
                <a:gd name="connsiteY148" fmla="*/ 598438 h 614629"/>
                <a:gd name="connsiteX149" fmla="*/ 540475 w 548570"/>
                <a:gd name="connsiteY149" fmla="*/ 600444 h 614629"/>
                <a:gd name="connsiteX150" fmla="*/ 538952 w 548570"/>
                <a:gd name="connsiteY150" fmla="*/ 602243 h 614629"/>
                <a:gd name="connsiteX151" fmla="*/ 537292 w 548570"/>
                <a:gd name="connsiteY151" fmla="*/ 603973 h 614629"/>
                <a:gd name="connsiteX152" fmla="*/ 535562 w 548570"/>
                <a:gd name="connsiteY152" fmla="*/ 605634 h 614629"/>
                <a:gd name="connsiteX153" fmla="*/ 533624 w 548570"/>
                <a:gd name="connsiteY153" fmla="*/ 607156 h 614629"/>
                <a:gd name="connsiteX154" fmla="*/ 531687 w 548570"/>
                <a:gd name="connsiteY154" fmla="*/ 608540 h 614629"/>
                <a:gd name="connsiteX155" fmla="*/ 529680 w 548570"/>
                <a:gd name="connsiteY155" fmla="*/ 609716 h 614629"/>
                <a:gd name="connsiteX156" fmla="*/ 527535 w 548570"/>
                <a:gd name="connsiteY156" fmla="*/ 610893 h 614629"/>
                <a:gd name="connsiteX157" fmla="*/ 525390 w 548570"/>
                <a:gd name="connsiteY157" fmla="*/ 611861 h 614629"/>
                <a:gd name="connsiteX158" fmla="*/ 523176 w 548570"/>
                <a:gd name="connsiteY158" fmla="*/ 612692 h 614629"/>
                <a:gd name="connsiteX159" fmla="*/ 520823 w 548570"/>
                <a:gd name="connsiteY159" fmla="*/ 613314 h 614629"/>
                <a:gd name="connsiteX160" fmla="*/ 518471 w 548570"/>
                <a:gd name="connsiteY160" fmla="*/ 613868 h 614629"/>
                <a:gd name="connsiteX161" fmla="*/ 516049 w 548570"/>
                <a:gd name="connsiteY161" fmla="*/ 614283 h 614629"/>
                <a:gd name="connsiteX162" fmla="*/ 513558 w 548570"/>
                <a:gd name="connsiteY162" fmla="*/ 614491 h 614629"/>
                <a:gd name="connsiteX163" fmla="*/ 511136 w 548570"/>
                <a:gd name="connsiteY163" fmla="*/ 614629 h 614629"/>
                <a:gd name="connsiteX164" fmla="*/ 37434 w 548570"/>
                <a:gd name="connsiteY164" fmla="*/ 614629 h 614629"/>
                <a:gd name="connsiteX165" fmla="*/ 35012 w 548570"/>
                <a:gd name="connsiteY165" fmla="*/ 614491 h 614629"/>
                <a:gd name="connsiteX166" fmla="*/ 32521 w 548570"/>
                <a:gd name="connsiteY166" fmla="*/ 614283 h 614629"/>
                <a:gd name="connsiteX167" fmla="*/ 30099 w 548570"/>
                <a:gd name="connsiteY167" fmla="*/ 613868 h 614629"/>
                <a:gd name="connsiteX168" fmla="*/ 27747 w 548570"/>
                <a:gd name="connsiteY168" fmla="*/ 613314 h 614629"/>
                <a:gd name="connsiteX169" fmla="*/ 25394 w 548570"/>
                <a:gd name="connsiteY169" fmla="*/ 612692 h 614629"/>
                <a:gd name="connsiteX170" fmla="*/ 23180 w 548570"/>
                <a:gd name="connsiteY170" fmla="*/ 611861 h 614629"/>
                <a:gd name="connsiteX171" fmla="*/ 21035 w 548570"/>
                <a:gd name="connsiteY171" fmla="*/ 610893 h 614629"/>
                <a:gd name="connsiteX172" fmla="*/ 18890 w 548570"/>
                <a:gd name="connsiteY172" fmla="*/ 609716 h 614629"/>
                <a:gd name="connsiteX173" fmla="*/ 16883 w 548570"/>
                <a:gd name="connsiteY173" fmla="*/ 608540 h 614629"/>
                <a:gd name="connsiteX174" fmla="*/ 14946 w 548570"/>
                <a:gd name="connsiteY174" fmla="*/ 607156 h 614629"/>
                <a:gd name="connsiteX175" fmla="*/ 13008 w 548570"/>
                <a:gd name="connsiteY175" fmla="*/ 605634 h 614629"/>
                <a:gd name="connsiteX176" fmla="*/ 11278 w 548570"/>
                <a:gd name="connsiteY176" fmla="*/ 603973 h 614629"/>
                <a:gd name="connsiteX177" fmla="*/ 9618 w 548570"/>
                <a:gd name="connsiteY177" fmla="*/ 602243 h 614629"/>
                <a:gd name="connsiteX178" fmla="*/ 8095 w 548570"/>
                <a:gd name="connsiteY178" fmla="*/ 600444 h 614629"/>
                <a:gd name="connsiteX179" fmla="*/ 6642 w 548570"/>
                <a:gd name="connsiteY179" fmla="*/ 598438 h 614629"/>
                <a:gd name="connsiteX180" fmla="*/ 5258 w 548570"/>
                <a:gd name="connsiteY180" fmla="*/ 596293 h 614629"/>
                <a:gd name="connsiteX181" fmla="*/ 4082 w 548570"/>
                <a:gd name="connsiteY181" fmla="*/ 594148 h 614629"/>
                <a:gd name="connsiteX182" fmla="*/ 2975 w 548570"/>
                <a:gd name="connsiteY182" fmla="*/ 591864 h 614629"/>
                <a:gd name="connsiteX183" fmla="*/ 2145 w 548570"/>
                <a:gd name="connsiteY183" fmla="*/ 589650 h 614629"/>
                <a:gd name="connsiteX184" fmla="*/ 1384 w 548570"/>
                <a:gd name="connsiteY184" fmla="*/ 587298 h 614629"/>
                <a:gd name="connsiteX185" fmla="*/ 830 w 548570"/>
                <a:gd name="connsiteY185" fmla="*/ 584945 h 614629"/>
                <a:gd name="connsiteX186" fmla="*/ 415 w 548570"/>
                <a:gd name="connsiteY186" fmla="*/ 582592 h 614629"/>
                <a:gd name="connsiteX187" fmla="*/ 138 w 548570"/>
                <a:gd name="connsiteY187" fmla="*/ 580240 h 614629"/>
                <a:gd name="connsiteX188" fmla="*/ 0 w 548570"/>
                <a:gd name="connsiteY188" fmla="*/ 577887 h 614629"/>
                <a:gd name="connsiteX189" fmla="*/ 0 w 548570"/>
                <a:gd name="connsiteY189" fmla="*/ 575465 h 614629"/>
                <a:gd name="connsiteX190" fmla="*/ 207 w 548570"/>
                <a:gd name="connsiteY190" fmla="*/ 573113 h 614629"/>
                <a:gd name="connsiteX191" fmla="*/ 553 w 548570"/>
                <a:gd name="connsiteY191" fmla="*/ 570760 h 614629"/>
                <a:gd name="connsiteX192" fmla="*/ 1038 w 548570"/>
                <a:gd name="connsiteY192" fmla="*/ 568408 h 614629"/>
                <a:gd name="connsiteX193" fmla="*/ 1730 w 548570"/>
                <a:gd name="connsiteY193" fmla="*/ 566055 h 614629"/>
                <a:gd name="connsiteX194" fmla="*/ 2560 w 548570"/>
                <a:gd name="connsiteY194" fmla="*/ 563702 h 614629"/>
                <a:gd name="connsiteX195" fmla="*/ 3529 w 548570"/>
                <a:gd name="connsiteY195" fmla="*/ 561488 h 614629"/>
                <a:gd name="connsiteX196" fmla="*/ 4567 w 548570"/>
                <a:gd name="connsiteY196" fmla="*/ 559205 h 614629"/>
                <a:gd name="connsiteX197" fmla="*/ 150082 w 548570"/>
                <a:gd name="connsiteY197" fmla="*/ 293569 h 614629"/>
                <a:gd name="connsiteX198" fmla="*/ 152088 w 548570"/>
                <a:gd name="connsiteY198" fmla="*/ 289832 h 614629"/>
                <a:gd name="connsiteX199" fmla="*/ 153887 w 548570"/>
                <a:gd name="connsiteY199" fmla="*/ 285957 h 614629"/>
                <a:gd name="connsiteX200" fmla="*/ 155617 w 548570"/>
                <a:gd name="connsiteY200" fmla="*/ 282013 h 614629"/>
                <a:gd name="connsiteX201" fmla="*/ 157070 w 548570"/>
                <a:gd name="connsiteY201" fmla="*/ 278069 h 614629"/>
                <a:gd name="connsiteX202" fmla="*/ 158454 w 548570"/>
                <a:gd name="connsiteY202" fmla="*/ 274125 h 614629"/>
                <a:gd name="connsiteX203" fmla="*/ 159769 w 548570"/>
                <a:gd name="connsiteY203" fmla="*/ 270112 h 614629"/>
                <a:gd name="connsiteX204" fmla="*/ 160807 w 548570"/>
                <a:gd name="connsiteY204" fmla="*/ 266030 h 614629"/>
                <a:gd name="connsiteX205" fmla="*/ 161775 w 548570"/>
                <a:gd name="connsiteY205" fmla="*/ 261878 h 614629"/>
                <a:gd name="connsiteX206" fmla="*/ 161777 w 548570"/>
                <a:gd name="connsiteY206" fmla="*/ 261878 h 614629"/>
                <a:gd name="connsiteX207" fmla="*/ 162469 w 548570"/>
                <a:gd name="connsiteY207" fmla="*/ 258903 h 614629"/>
                <a:gd name="connsiteX208" fmla="*/ 162954 w 548570"/>
                <a:gd name="connsiteY208" fmla="*/ 255858 h 614629"/>
                <a:gd name="connsiteX209" fmla="*/ 163369 w 548570"/>
                <a:gd name="connsiteY209" fmla="*/ 252883 h 614629"/>
                <a:gd name="connsiteX210" fmla="*/ 163715 w 548570"/>
                <a:gd name="connsiteY210" fmla="*/ 249769 h 614629"/>
                <a:gd name="connsiteX211" fmla="*/ 164061 w 548570"/>
                <a:gd name="connsiteY211" fmla="*/ 246794 h 614629"/>
                <a:gd name="connsiteX212" fmla="*/ 164268 w 548570"/>
                <a:gd name="connsiteY212" fmla="*/ 243818 h 614629"/>
                <a:gd name="connsiteX213" fmla="*/ 164337 w 548570"/>
                <a:gd name="connsiteY213" fmla="*/ 240705 h 614629"/>
                <a:gd name="connsiteX214" fmla="*/ 164337 w 548570"/>
                <a:gd name="connsiteY214" fmla="*/ 237660 h 614629"/>
                <a:gd name="connsiteX215" fmla="*/ 164337 w 548570"/>
                <a:gd name="connsiteY215" fmla="*/ 54000 h 614629"/>
                <a:gd name="connsiteX216" fmla="*/ 157286 w 548570"/>
                <a:gd name="connsiteY216" fmla="*/ 54000 h 614629"/>
                <a:gd name="connsiteX217" fmla="*/ 130286 w 548570"/>
                <a:gd name="connsiteY217" fmla="*/ 27000 h 614629"/>
                <a:gd name="connsiteX218" fmla="*/ 157286 w 548570"/>
                <a:gd name="connsiteY218" fmla="*/ 0 h 61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548570" h="614629">
                  <a:moveTo>
                    <a:pt x="231381" y="425206"/>
                  </a:moveTo>
                  <a:cubicBezTo>
                    <a:pt x="202448" y="425206"/>
                    <a:pt x="178993" y="448661"/>
                    <a:pt x="178993" y="477594"/>
                  </a:cubicBezTo>
                  <a:cubicBezTo>
                    <a:pt x="178993" y="506527"/>
                    <a:pt x="202448" y="529982"/>
                    <a:pt x="231381" y="529982"/>
                  </a:cubicBezTo>
                  <a:cubicBezTo>
                    <a:pt x="260314" y="529982"/>
                    <a:pt x="283769" y="506527"/>
                    <a:pt x="283769" y="477594"/>
                  </a:cubicBezTo>
                  <a:cubicBezTo>
                    <a:pt x="283769" y="448661"/>
                    <a:pt x="260314" y="425206"/>
                    <a:pt x="231381" y="425206"/>
                  </a:cubicBezTo>
                  <a:close/>
                  <a:moveTo>
                    <a:pt x="326305" y="381899"/>
                  </a:moveTo>
                  <a:cubicBezTo>
                    <a:pt x="307084" y="381899"/>
                    <a:pt x="291502" y="397481"/>
                    <a:pt x="291502" y="416702"/>
                  </a:cubicBezTo>
                  <a:cubicBezTo>
                    <a:pt x="291502" y="435923"/>
                    <a:pt x="307084" y="451505"/>
                    <a:pt x="326305" y="451505"/>
                  </a:cubicBezTo>
                  <a:cubicBezTo>
                    <a:pt x="345526" y="451505"/>
                    <a:pt x="361108" y="435923"/>
                    <a:pt x="361108" y="416702"/>
                  </a:cubicBezTo>
                  <a:cubicBezTo>
                    <a:pt x="361108" y="397481"/>
                    <a:pt x="345526" y="381899"/>
                    <a:pt x="326305" y="381899"/>
                  </a:cubicBezTo>
                  <a:close/>
                  <a:moveTo>
                    <a:pt x="256701" y="234596"/>
                  </a:moveTo>
                  <a:cubicBezTo>
                    <a:pt x="275922" y="234596"/>
                    <a:pt x="291504" y="250178"/>
                    <a:pt x="291504" y="269399"/>
                  </a:cubicBezTo>
                  <a:cubicBezTo>
                    <a:pt x="291504" y="288620"/>
                    <a:pt x="275922" y="304202"/>
                    <a:pt x="256701" y="304202"/>
                  </a:cubicBezTo>
                  <a:cubicBezTo>
                    <a:pt x="237480" y="304202"/>
                    <a:pt x="221898" y="288620"/>
                    <a:pt x="221898" y="269399"/>
                  </a:cubicBezTo>
                  <a:cubicBezTo>
                    <a:pt x="221898" y="250178"/>
                    <a:pt x="237480" y="234596"/>
                    <a:pt x="256701" y="234596"/>
                  </a:cubicBezTo>
                  <a:close/>
                  <a:moveTo>
                    <a:pt x="305611" y="169413"/>
                  </a:moveTo>
                  <a:cubicBezTo>
                    <a:pt x="318236" y="169413"/>
                    <a:pt x="328471" y="179648"/>
                    <a:pt x="328471" y="192273"/>
                  </a:cubicBezTo>
                  <a:cubicBezTo>
                    <a:pt x="328471" y="204898"/>
                    <a:pt x="318236" y="215133"/>
                    <a:pt x="305611" y="215133"/>
                  </a:cubicBezTo>
                  <a:cubicBezTo>
                    <a:pt x="292986" y="215133"/>
                    <a:pt x="282751" y="204898"/>
                    <a:pt x="282751" y="192273"/>
                  </a:cubicBezTo>
                  <a:cubicBezTo>
                    <a:pt x="282751" y="179648"/>
                    <a:pt x="292986" y="169413"/>
                    <a:pt x="305611" y="169413"/>
                  </a:cubicBezTo>
                  <a:close/>
                  <a:moveTo>
                    <a:pt x="191046" y="54000"/>
                  </a:moveTo>
                  <a:lnTo>
                    <a:pt x="191046" y="237660"/>
                  </a:lnTo>
                  <a:lnTo>
                    <a:pt x="191046" y="240705"/>
                  </a:lnTo>
                  <a:lnTo>
                    <a:pt x="190908" y="243749"/>
                  </a:lnTo>
                  <a:lnTo>
                    <a:pt x="190839" y="246794"/>
                  </a:lnTo>
                  <a:lnTo>
                    <a:pt x="190493" y="249769"/>
                  </a:lnTo>
                  <a:lnTo>
                    <a:pt x="190285" y="252814"/>
                  </a:lnTo>
                  <a:lnTo>
                    <a:pt x="189870" y="255858"/>
                  </a:lnTo>
                  <a:lnTo>
                    <a:pt x="189040" y="261878"/>
                  </a:lnTo>
                  <a:lnTo>
                    <a:pt x="189038" y="261878"/>
                  </a:lnTo>
                  <a:lnTo>
                    <a:pt x="187862" y="267621"/>
                  </a:lnTo>
                  <a:lnTo>
                    <a:pt x="186547" y="273364"/>
                  </a:lnTo>
                  <a:lnTo>
                    <a:pt x="184956" y="279176"/>
                  </a:lnTo>
                  <a:lnTo>
                    <a:pt x="183157" y="284712"/>
                  </a:lnTo>
                  <a:lnTo>
                    <a:pt x="181012" y="290247"/>
                  </a:lnTo>
                  <a:lnTo>
                    <a:pt x="178797" y="295714"/>
                  </a:lnTo>
                  <a:lnTo>
                    <a:pt x="176237" y="301111"/>
                  </a:lnTo>
                  <a:lnTo>
                    <a:pt x="173538" y="306370"/>
                  </a:lnTo>
                  <a:lnTo>
                    <a:pt x="153057" y="343804"/>
                  </a:lnTo>
                  <a:lnTo>
                    <a:pt x="157831" y="345464"/>
                  </a:lnTo>
                  <a:lnTo>
                    <a:pt x="162675" y="346848"/>
                  </a:lnTo>
                  <a:lnTo>
                    <a:pt x="167380" y="348094"/>
                  </a:lnTo>
                  <a:lnTo>
                    <a:pt x="171947" y="349270"/>
                  </a:lnTo>
                  <a:lnTo>
                    <a:pt x="176444" y="350239"/>
                  </a:lnTo>
                  <a:lnTo>
                    <a:pt x="180873" y="351000"/>
                  </a:lnTo>
                  <a:lnTo>
                    <a:pt x="185371" y="351761"/>
                  </a:lnTo>
                  <a:lnTo>
                    <a:pt x="189730" y="352245"/>
                  </a:lnTo>
                  <a:lnTo>
                    <a:pt x="194020" y="352730"/>
                  </a:lnTo>
                  <a:lnTo>
                    <a:pt x="198310" y="353006"/>
                  </a:lnTo>
                  <a:lnTo>
                    <a:pt x="202462" y="353214"/>
                  </a:lnTo>
                  <a:lnTo>
                    <a:pt x="206614" y="353352"/>
                  </a:lnTo>
                  <a:lnTo>
                    <a:pt x="210696" y="353352"/>
                  </a:lnTo>
                  <a:lnTo>
                    <a:pt x="214709" y="353214"/>
                  </a:lnTo>
                  <a:lnTo>
                    <a:pt x="218653" y="353006"/>
                  </a:lnTo>
                  <a:lnTo>
                    <a:pt x="222597" y="352730"/>
                  </a:lnTo>
                  <a:lnTo>
                    <a:pt x="226472" y="352245"/>
                  </a:lnTo>
                  <a:lnTo>
                    <a:pt x="230347" y="351761"/>
                  </a:lnTo>
                  <a:lnTo>
                    <a:pt x="234153" y="351207"/>
                  </a:lnTo>
                  <a:lnTo>
                    <a:pt x="237889" y="350585"/>
                  </a:lnTo>
                  <a:lnTo>
                    <a:pt x="241626" y="349893"/>
                  </a:lnTo>
                  <a:lnTo>
                    <a:pt x="245224" y="349201"/>
                  </a:lnTo>
                  <a:lnTo>
                    <a:pt x="252489" y="347471"/>
                  </a:lnTo>
                  <a:lnTo>
                    <a:pt x="259685" y="345533"/>
                  </a:lnTo>
                  <a:lnTo>
                    <a:pt x="266674" y="343596"/>
                  </a:lnTo>
                  <a:lnTo>
                    <a:pt x="273524" y="341520"/>
                  </a:lnTo>
                  <a:lnTo>
                    <a:pt x="280374" y="339237"/>
                  </a:lnTo>
                  <a:lnTo>
                    <a:pt x="293729" y="334878"/>
                  </a:lnTo>
                  <a:lnTo>
                    <a:pt x="300302" y="332733"/>
                  </a:lnTo>
                  <a:lnTo>
                    <a:pt x="306945" y="330795"/>
                  </a:lnTo>
                  <a:lnTo>
                    <a:pt x="313449" y="328927"/>
                  </a:lnTo>
                  <a:lnTo>
                    <a:pt x="319953" y="327197"/>
                  </a:lnTo>
                  <a:lnTo>
                    <a:pt x="326458" y="325675"/>
                  </a:lnTo>
                  <a:lnTo>
                    <a:pt x="329779" y="325052"/>
                  </a:lnTo>
                  <a:lnTo>
                    <a:pt x="332962" y="324498"/>
                  </a:lnTo>
                  <a:lnTo>
                    <a:pt x="336283" y="324014"/>
                  </a:lnTo>
                  <a:lnTo>
                    <a:pt x="339604" y="323530"/>
                  </a:lnTo>
                  <a:lnTo>
                    <a:pt x="342926" y="323253"/>
                  </a:lnTo>
                  <a:lnTo>
                    <a:pt x="346247" y="323045"/>
                  </a:lnTo>
                  <a:lnTo>
                    <a:pt x="349499" y="322838"/>
                  </a:lnTo>
                  <a:lnTo>
                    <a:pt x="352820" y="322838"/>
                  </a:lnTo>
                  <a:lnTo>
                    <a:pt x="356280" y="322838"/>
                  </a:lnTo>
                  <a:lnTo>
                    <a:pt x="359532" y="323045"/>
                  </a:lnTo>
                  <a:lnTo>
                    <a:pt x="362992" y="323322"/>
                  </a:lnTo>
                  <a:lnTo>
                    <a:pt x="366382" y="323737"/>
                  </a:lnTo>
                  <a:lnTo>
                    <a:pt x="369773" y="324291"/>
                  </a:lnTo>
                  <a:lnTo>
                    <a:pt x="373302" y="324914"/>
                  </a:lnTo>
                  <a:lnTo>
                    <a:pt x="376831" y="325675"/>
                  </a:lnTo>
                  <a:lnTo>
                    <a:pt x="380290" y="326643"/>
                  </a:lnTo>
                  <a:lnTo>
                    <a:pt x="383889" y="327820"/>
                  </a:lnTo>
                  <a:lnTo>
                    <a:pt x="387417" y="328996"/>
                  </a:lnTo>
                  <a:lnTo>
                    <a:pt x="375032" y="306370"/>
                  </a:lnTo>
                  <a:lnTo>
                    <a:pt x="372333" y="301111"/>
                  </a:lnTo>
                  <a:lnTo>
                    <a:pt x="369773" y="295714"/>
                  </a:lnTo>
                  <a:lnTo>
                    <a:pt x="367559" y="290247"/>
                  </a:lnTo>
                  <a:lnTo>
                    <a:pt x="365414" y="284712"/>
                  </a:lnTo>
                  <a:lnTo>
                    <a:pt x="363615" y="279176"/>
                  </a:lnTo>
                  <a:lnTo>
                    <a:pt x="362023" y="273364"/>
                  </a:lnTo>
                  <a:lnTo>
                    <a:pt x="360709" y="267621"/>
                  </a:lnTo>
                  <a:lnTo>
                    <a:pt x="359532" y="261878"/>
                  </a:lnTo>
                  <a:lnTo>
                    <a:pt x="359534" y="261878"/>
                  </a:lnTo>
                  <a:lnTo>
                    <a:pt x="358703" y="255858"/>
                  </a:lnTo>
                  <a:lnTo>
                    <a:pt x="358288" y="252814"/>
                  </a:lnTo>
                  <a:lnTo>
                    <a:pt x="357942" y="249769"/>
                  </a:lnTo>
                  <a:lnTo>
                    <a:pt x="357735" y="246794"/>
                  </a:lnTo>
                  <a:lnTo>
                    <a:pt x="357666" y="243749"/>
                  </a:lnTo>
                  <a:lnTo>
                    <a:pt x="357527" y="240705"/>
                  </a:lnTo>
                  <a:lnTo>
                    <a:pt x="357527" y="237660"/>
                  </a:lnTo>
                  <a:lnTo>
                    <a:pt x="357527" y="54000"/>
                  </a:lnTo>
                  <a:close/>
                  <a:moveTo>
                    <a:pt x="157286" y="0"/>
                  </a:moveTo>
                  <a:lnTo>
                    <a:pt x="391286" y="0"/>
                  </a:lnTo>
                  <a:cubicBezTo>
                    <a:pt x="406198" y="0"/>
                    <a:pt x="418286" y="12088"/>
                    <a:pt x="418286" y="27000"/>
                  </a:cubicBezTo>
                  <a:cubicBezTo>
                    <a:pt x="418286" y="41912"/>
                    <a:pt x="406198" y="54000"/>
                    <a:pt x="391286" y="54000"/>
                  </a:cubicBezTo>
                  <a:lnTo>
                    <a:pt x="384236" y="54000"/>
                  </a:lnTo>
                  <a:lnTo>
                    <a:pt x="384236" y="237660"/>
                  </a:lnTo>
                  <a:lnTo>
                    <a:pt x="384236" y="240705"/>
                  </a:lnTo>
                  <a:lnTo>
                    <a:pt x="384305" y="243818"/>
                  </a:lnTo>
                  <a:lnTo>
                    <a:pt x="384513" y="246794"/>
                  </a:lnTo>
                  <a:lnTo>
                    <a:pt x="384859" y="249769"/>
                  </a:lnTo>
                  <a:lnTo>
                    <a:pt x="385205" y="252883"/>
                  </a:lnTo>
                  <a:lnTo>
                    <a:pt x="385620" y="255858"/>
                  </a:lnTo>
                  <a:lnTo>
                    <a:pt x="386104" y="258903"/>
                  </a:lnTo>
                  <a:lnTo>
                    <a:pt x="386796" y="261878"/>
                  </a:lnTo>
                  <a:lnTo>
                    <a:pt x="386795" y="261878"/>
                  </a:lnTo>
                  <a:lnTo>
                    <a:pt x="387763" y="266030"/>
                  </a:lnTo>
                  <a:lnTo>
                    <a:pt x="388801" y="270112"/>
                  </a:lnTo>
                  <a:lnTo>
                    <a:pt x="390116" y="274125"/>
                  </a:lnTo>
                  <a:lnTo>
                    <a:pt x="391500" y="278069"/>
                  </a:lnTo>
                  <a:lnTo>
                    <a:pt x="392953" y="282013"/>
                  </a:lnTo>
                  <a:lnTo>
                    <a:pt x="394683" y="285957"/>
                  </a:lnTo>
                  <a:lnTo>
                    <a:pt x="396482" y="289832"/>
                  </a:lnTo>
                  <a:lnTo>
                    <a:pt x="398488" y="293569"/>
                  </a:lnTo>
                  <a:lnTo>
                    <a:pt x="543865" y="559205"/>
                  </a:lnTo>
                  <a:lnTo>
                    <a:pt x="545041" y="561488"/>
                  </a:lnTo>
                  <a:lnTo>
                    <a:pt x="546010" y="563702"/>
                  </a:lnTo>
                  <a:lnTo>
                    <a:pt x="546840" y="566055"/>
                  </a:lnTo>
                  <a:lnTo>
                    <a:pt x="547532" y="568408"/>
                  </a:lnTo>
                  <a:lnTo>
                    <a:pt x="548017" y="570760"/>
                  </a:lnTo>
                  <a:lnTo>
                    <a:pt x="548363" y="573113"/>
                  </a:lnTo>
                  <a:lnTo>
                    <a:pt x="548570" y="575465"/>
                  </a:lnTo>
                  <a:lnTo>
                    <a:pt x="548570" y="577887"/>
                  </a:lnTo>
                  <a:lnTo>
                    <a:pt x="548432" y="580240"/>
                  </a:lnTo>
                  <a:lnTo>
                    <a:pt x="548155" y="582592"/>
                  </a:lnTo>
                  <a:lnTo>
                    <a:pt x="547740" y="584945"/>
                  </a:lnTo>
                  <a:lnTo>
                    <a:pt x="547186" y="587298"/>
                  </a:lnTo>
                  <a:lnTo>
                    <a:pt x="546425" y="589650"/>
                  </a:lnTo>
                  <a:lnTo>
                    <a:pt x="545595" y="591864"/>
                  </a:lnTo>
                  <a:lnTo>
                    <a:pt x="544488" y="594148"/>
                  </a:lnTo>
                  <a:lnTo>
                    <a:pt x="543311" y="596293"/>
                  </a:lnTo>
                  <a:lnTo>
                    <a:pt x="541928" y="598438"/>
                  </a:lnTo>
                  <a:lnTo>
                    <a:pt x="540475" y="600444"/>
                  </a:lnTo>
                  <a:lnTo>
                    <a:pt x="538952" y="602243"/>
                  </a:lnTo>
                  <a:lnTo>
                    <a:pt x="537292" y="603973"/>
                  </a:lnTo>
                  <a:lnTo>
                    <a:pt x="535562" y="605634"/>
                  </a:lnTo>
                  <a:lnTo>
                    <a:pt x="533624" y="607156"/>
                  </a:lnTo>
                  <a:lnTo>
                    <a:pt x="531687" y="608540"/>
                  </a:lnTo>
                  <a:lnTo>
                    <a:pt x="529680" y="609716"/>
                  </a:lnTo>
                  <a:lnTo>
                    <a:pt x="527535" y="610893"/>
                  </a:lnTo>
                  <a:lnTo>
                    <a:pt x="525390" y="611861"/>
                  </a:lnTo>
                  <a:lnTo>
                    <a:pt x="523176" y="612692"/>
                  </a:lnTo>
                  <a:lnTo>
                    <a:pt x="520823" y="613314"/>
                  </a:lnTo>
                  <a:lnTo>
                    <a:pt x="518471" y="613868"/>
                  </a:lnTo>
                  <a:lnTo>
                    <a:pt x="516049" y="614283"/>
                  </a:lnTo>
                  <a:lnTo>
                    <a:pt x="513558" y="614491"/>
                  </a:lnTo>
                  <a:lnTo>
                    <a:pt x="511136" y="614629"/>
                  </a:lnTo>
                  <a:lnTo>
                    <a:pt x="37434" y="614629"/>
                  </a:lnTo>
                  <a:lnTo>
                    <a:pt x="35012" y="614491"/>
                  </a:lnTo>
                  <a:lnTo>
                    <a:pt x="32521" y="614283"/>
                  </a:lnTo>
                  <a:lnTo>
                    <a:pt x="30099" y="613868"/>
                  </a:lnTo>
                  <a:lnTo>
                    <a:pt x="27747" y="613314"/>
                  </a:lnTo>
                  <a:lnTo>
                    <a:pt x="25394" y="612692"/>
                  </a:lnTo>
                  <a:lnTo>
                    <a:pt x="23180" y="611861"/>
                  </a:lnTo>
                  <a:lnTo>
                    <a:pt x="21035" y="610893"/>
                  </a:lnTo>
                  <a:lnTo>
                    <a:pt x="18890" y="609716"/>
                  </a:lnTo>
                  <a:lnTo>
                    <a:pt x="16883" y="608540"/>
                  </a:lnTo>
                  <a:lnTo>
                    <a:pt x="14946" y="607156"/>
                  </a:lnTo>
                  <a:lnTo>
                    <a:pt x="13008" y="605634"/>
                  </a:lnTo>
                  <a:lnTo>
                    <a:pt x="11278" y="603973"/>
                  </a:lnTo>
                  <a:lnTo>
                    <a:pt x="9618" y="602243"/>
                  </a:lnTo>
                  <a:lnTo>
                    <a:pt x="8095" y="600444"/>
                  </a:lnTo>
                  <a:lnTo>
                    <a:pt x="6642" y="598438"/>
                  </a:lnTo>
                  <a:lnTo>
                    <a:pt x="5258" y="596293"/>
                  </a:lnTo>
                  <a:lnTo>
                    <a:pt x="4082" y="594148"/>
                  </a:lnTo>
                  <a:lnTo>
                    <a:pt x="2975" y="591864"/>
                  </a:lnTo>
                  <a:lnTo>
                    <a:pt x="2145" y="589650"/>
                  </a:lnTo>
                  <a:lnTo>
                    <a:pt x="1384" y="587298"/>
                  </a:lnTo>
                  <a:lnTo>
                    <a:pt x="830" y="584945"/>
                  </a:lnTo>
                  <a:lnTo>
                    <a:pt x="415" y="582592"/>
                  </a:lnTo>
                  <a:lnTo>
                    <a:pt x="138" y="580240"/>
                  </a:lnTo>
                  <a:lnTo>
                    <a:pt x="0" y="577887"/>
                  </a:lnTo>
                  <a:lnTo>
                    <a:pt x="0" y="575465"/>
                  </a:lnTo>
                  <a:lnTo>
                    <a:pt x="207" y="573113"/>
                  </a:lnTo>
                  <a:lnTo>
                    <a:pt x="553" y="570760"/>
                  </a:lnTo>
                  <a:lnTo>
                    <a:pt x="1038" y="568408"/>
                  </a:lnTo>
                  <a:lnTo>
                    <a:pt x="1730" y="566055"/>
                  </a:lnTo>
                  <a:lnTo>
                    <a:pt x="2560" y="563702"/>
                  </a:lnTo>
                  <a:lnTo>
                    <a:pt x="3529" y="561488"/>
                  </a:lnTo>
                  <a:lnTo>
                    <a:pt x="4567" y="559205"/>
                  </a:lnTo>
                  <a:lnTo>
                    <a:pt x="150082" y="293569"/>
                  </a:lnTo>
                  <a:lnTo>
                    <a:pt x="152088" y="289832"/>
                  </a:lnTo>
                  <a:lnTo>
                    <a:pt x="153887" y="285957"/>
                  </a:lnTo>
                  <a:lnTo>
                    <a:pt x="155617" y="282013"/>
                  </a:lnTo>
                  <a:lnTo>
                    <a:pt x="157070" y="278069"/>
                  </a:lnTo>
                  <a:lnTo>
                    <a:pt x="158454" y="274125"/>
                  </a:lnTo>
                  <a:lnTo>
                    <a:pt x="159769" y="270112"/>
                  </a:lnTo>
                  <a:lnTo>
                    <a:pt x="160807" y="266030"/>
                  </a:lnTo>
                  <a:lnTo>
                    <a:pt x="161775" y="261878"/>
                  </a:lnTo>
                  <a:lnTo>
                    <a:pt x="161777" y="261878"/>
                  </a:lnTo>
                  <a:lnTo>
                    <a:pt x="162469" y="258903"/>
                  </a:lnTo>
                  <a:lnTo>
                    <a:pt x="162954" y="255858"/>
                  </a:lnTo>
                  <a:lnTo>
                    <a:pt x="163369" y="252883"/>
                  </a:lnTo>
                  <a:lnTo>
                    <a:pt x="163715" y="249769"/>
                  </a:lnTo>
                  <a:lnTo>
                    <a:pt x="164061" y="246794"/>
                  </a:lnTo>
                  <a:lnTo>
                    <a:pt x="164268" y="243818"/>
                  </a:lnTo>
                  <a:lnTo>
                    <a:pt x="164337" y="240705"/>
                  </a:lnTo>
                  <a:lnTo>
                    <a:pt x="164337" y="237660"/>
                  </a:lnTo>
                  <a:lnTo>
                    <a:pt x="164337" y="54000"/>
                  </a:lnTo>
                  <a:lnTo>
                    <a:pt x="157286" y="54000"/>
                  </a:lnTo>
                  <a:cubicBezTo>
                    <a:pt x="142374" y="54000"/>
                    <a:pt x="130286" y="41912"/>
                    <a:pt x="130286" y="27000"/>
                  </a:cubicBezTo>
                  <a:cubicBezTo>
                    <a:pt x="130286" y="12088"/>
                    <a:pt x="142374" y="0"/>
                    <a:pt x="15728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3" name="任意多边形 782"/>
            <p:cNvSpPr/>
            <p:nvPr/>
          </p:nvSpPr>
          <p:spPr>
            <a:xfrm>
              <a:off x="9976" y="8465"/>
              <a:ext cx="414" cy="596"/>
            </a:xfrm>
            <a:custGeom>
              <a:avLst/>
              <a:gdLst>
                <a:gd name="connsiteX0" fmla="*/ 814206 w 1187592"/>
                <a:gd name="connsiteY0" fmla="*/ 1139514 h 1424860"/>
                <a:gd name="connsiteX1" fmla="*/ 904743 w 1187592"/>
                <a:gd name="connsiteY1" fmla="*/ 1230051 h 1424860"/>
                <a:gd name="connsiteX2" fmla="*/ 814206 w 1187592"/>
                <a:gd name="connsiteY2" fmla="*/ 1320588 h 1424860"/>
                <a:gd name="connsiteX3" fmla="*/ 723669 w 1187592"/>
                <a:gd name="connsiteY3" fmla="*/ 1230051 h 1424860"/>
                <a:gd name="connsiteX4" fmla="*/ 814206 w 1187592"/>
                <a:gd name="connsiteY4" fmla="*/ 1139514 h 1424860"/>
                <a:gd name="connsiteX5" fmla="*/ 597233 w 1187592"/>
                <a:gd name="connsiteY5" fmla="*/ 1073214 h 1424860"/>
                <a:gd name="connsiteX6" fmla="*/ 676843 w 1187592"/>
                <a:gd name="connsiteY6" fmla="*/ 1152824 h 1424860"/>
                <a:gd name="connsiteX7" fmla="*/ 597233 w 1187592"/>
                <a:gd name="connsiteY7" fmla="*/ 1232434 h 1424860"/>
                <a:gd name="connsiteX8" fmla="*/ 517623 w 1187592"/>
                <a:gd name="connsiteY8" fmla="*/ 1152824 h 1424860"/>
                <a:gd name="connsiteX9" fmla="*/ 597233 w 1187592"/>
                <a:gd name="connsiteY9" fmla="*/ 1073214 h 1424860"/>
                <a:gd name="connsiteX10" fmla="*/ 318294 w 1187592"/>
                <a:gd name="connsiteY10" fmla="*/ 1029622 h 1424860"/>
                <a:gd name="connsiteX11" fmla="*/ 380882 w 1187592"/>
                <a:gd name="connsiteY11" fmla="*/ 1092210 h 1424860"/>
                <a:gd name="connsiteX12" fmla="*/ 318294 w 1187592"/>
                <a:gd name="connsiteY12" fmla="*/ 1154798 h 1424860"/>
                <a:gd name="connsiteX13" fmla="*/ 255706 w 1187592"/>
                <a:gd name="connsiteY13" fmla="*/ 1092210 h 1424860"/>
                <a:gd name="connsiteX14" fmla="*/ 318294 w 1187592"/>
                <a:gd name="connsiteY14" fmla="*/ 1029622 h 1424860"/>
                <a:gd name="connsiteX15" fmla="*/ 743574 w 1187592"/>
                <a:gd name="connsiteY15" fmla="*/ 999011 h 1424860"/>
                <a:gd name="connsiteX16" fmla="*/ 791093 w 1187592"/>
                <a:gd name="connsiteY16" fmla="*/ 1046530 h 1424860"/>
                <a:gd name="connsiteX17" fmla="*/ 743574 w 1187592"/>
                <a:gd name="connsiteY17" fmla="*/ 1094049 h 1424860"/>
                <a:gd name="connsiteX18" fmla="*/ 696055 w 1187592"/>
                <a:gd name="connsiteY18" fmla="*/ 1046530 h 1424860"/>
                <a:gd name="connsiteX19" fmla="*/ 743574 w 1187592"/>
                <a:gd name="connsiteY19" fmla="*/ 999011 h 1424860"/>
                <a:gd name="connsiteX20" fmla="*/ 825133 w 1187592"/>
                <a:gd name="connsiteY20" fmla="*/ 839792 h 1424860"/>
                <a:gd name="connsiteX21" fmla="*/ 904743 w 1187592"/>
                <a:gd name="connsiteY21" fmla="*/ 919402 h 1424860"/>
                <a:gd name="connsiteX22" fmla="*/ 825133 w 1187592"/>
                <a:gd name="connsiteY22" fmla="*/ 999012 h 1424860"/>
                <a:gd name="connsiteX23" fmla="*/ 745523 w 1187592"/>
                <a:gd name="connsiteY23" fmla="*/ 919402 h 1424860"/>
                <a:gd name="connsiteX24" fmla="*/ 825133 w 1187592"/>
                <a:gd name="connsiteY24" fmla="*/ 839792 h 1424860"/>
                <a:gd name="connsiteX25" fmla="*/ 571245 w 1187592"/>
                <a:gd name="connsiteY25" fmla="*/ 804216 h 1424860"/>
                <a:gd name="connsiteX26" fmla="*/ 681138 w 1187592"/>
                <a:gd name="connsiteY26" fmla="*/ 914109 h 1424860"/>
                <a:gd name="connsiteX27" fmla="*/ 571245 w 1187592"/>
                <a:gd name="connsiteY27" fmla="*/ 1024002 h 1424860"/>
                <a:gd name="connsiteX28" fmla="*/ 461352 w 1187592"/>
                <a:gd name="connsiteY28" fmla="*/ 914109 h 1424860"/>
                <a:gd name="connsiteX29" fmla="*/ 571245 w 1187592"/>
                <a:gd name="connsiteY29" fmla="*/ 804216 h 1424860"/>
                <a:gd name="connsiteX30" fmla="*/ 480449 w 1187592"/>
                <a:gd name="connsiteY30" fmla="*/ 75552 h 1424860"/>
                <a:gd name="connsiteX31" fmla="*/ 480449 w 1187592"/>
                <a:gd name="connsiteY31" fmla="*/ 493200 h 1424860"/>
                <a:gd name="connsiteX32" fmla="*/ 472955 w 1187592"/>
                <a:gd name="connsiteY32" fmla="*/ 503397 h 1424860"/>
                <a:gd name="connsiteX33" fmla="*/ 466918 w 1187592"/>
                <a:gd name="connsiteY33" fmla="*/ 511305 h 1424860"/>
                <a:gd name="connsiteX34" fmla="*/ 451514 w 1187592"/>
                <a:gd name="connsiteY34" fmla="*/ 532739 h 1424860"/>
                <a:gd name="connsiteX35" fmla="*/ 427367 w 1187592"/>
                <a:gd name="connsiteY35" fmla="*/ 566243 h 1424860"/>
                <a:gd name="connsiteX36" fmla="*/ 412379 w 1187592"/>
                <a:gd name="connsiteY36" fmla="*/ 587261 h 1424860"/>
                <a:gd name="connsiteX37" fmla="*/ 396142 w 1187592"/>
                <a:gd name="connsiteY37" fmla="*/ 611192 h 1424860"/>
                <a:gd name="connsiteX38" fmla="*/ 378031 w 1187592"/>
                <a:gd name="connsiteY38" fmla="*/ 637413 h 1424860"/>
                <a:gd name="connsiteX39" fmla="*/ 359088 w 1187592"/>
                <a:gd name="connsiteY39" fmla="*/ 665922 h 1424860"/>
                <a:gd name="connsiteX40" fmla="*/ 338896 w 1187592"/>
                <a:gd name="connsiteY40" fmla="*/ 696721 h 1424860"/>
                <a:gd name="connsiteX41" fmla="*/ 317663 w 1187592"/>
                <a:gd name="connsiteY41" fmla="*/ 729184 h 1424860"/>
                <a:gd name="connsiteX42" fmla="*/ 296013 w 1187592"/>
                <a:gd name="connsiteY42" fmla="*/ 763729 h 1424860"/>
                <a:gd name="connsiteX43" fmla="*/ 273323 w 1187592"/>
                <a:gd name="connsiteY43" fmla="*/ 799522 h 1424860"/>
                <a:gd name="connsiteX44" fmla="*/ 250217 w 1187592"/>
                <a:gd name="connsiteY44" fmla="*/ 837396 h 1424860"/>
                <a:gd name="connsiteX45" fmla="*/ 227110 w 1187592"/>
                <a:gd name="connsiteY45" fmla="*/ 876310 h 1424860"/>
                <a:gd name="connsiteX46" fmla="*/ 214620 w 1187592"/>
                <a:gd name="connsiteY46" fmla="*/ 897745 h 1424860"/>
                <a:gd name="connsiteX47" fmla="*/ 202963 w 1187592"/>
                <a:gd name="connsiteY47" fmla="*/ 918763 h 1424860"/>
                <a:gd name="connsiteX48" fmla="*/ 191722 w 1187592"/>
                <a:gd name="connsiteY48" fmla="*/ 939156 h 1424860"/>
                <a:gd name="connsiteX49" fmla="*/ 180897 w 1187592"/>
                <a:gd name="connsiteY49" fmla="*/ 958926 h 1424860"/>
                <a:gd name="connsiteX50" fmla="*/ 170905 w 1187592"/>
                <a:gd name="connsiteY50" fmla="*/ 978279 h 1424860"/>
                <a:gd name="connsiteX51" fmla="*/ 161537 w 1187592"/>
                <a:gd name="connsiteY51" fmla="*/ 996800 h 1424860"/>
                <a:gd name="connsiteX52" fmla="*/ 152794 w 1187592"/>
                <a:gd name="connsiteY52" fmla="*/ 1015113 h 1424860"/>
                <a:gd name="connsiteX53" fmla="*/ 144260 w 1187592"/>
                <a:gd name="connsiteY53" fmla="*/ 1032593 h 1424860"/>
                <a:gd name="connsiteX54" fmla="*/ 136557 w 1187592"/>
                <a:gd name="connsiteY54" fmla="*/ 1049657 h 1424860"/>
                <a:gd name="connsiteX55" fmla="*/ 129272 w 1187592"/>
                <a:gd name="connsiteY55" fmla="*/ 1065889 h 1424860"/>
                <a:gd name="connsiteX56" fmla="*/ 122610 w 1187592"/>
                <a:gd name="connsiteY56" fmla="*/ 1081913 h 1424860"/>
                <a:gd name="connsiteX57" fmla="*/ 116573 w 1187592"/>
                <a:gd name="connsiteY57" fmla="*/ 1096896 h 1424860"/>
                <a:gd name="connsiteX58" fmla="*/ 110745 w 1187592"/>
                <a:gd name="connsiteY58" fmla="*/ 1111671 h 1424860"/>
                <a:gd name="connsiteX59" fmla="*/ 105332 w 1187592"/>
                <a:gd name="connsiteY59" fmla="*/ 1126030 h 1424860"/>
                <a:gd name="connsiteX60" fmla="*/ 100545 w 1187592"/>
                <a:gd name="connsiteY60" fmla="*/ 1139556 h 1424860"/>
                <a:gd name="connsiteX61" fmla="*/ 96381 w 1187592"/>
                <a:gd name="connsiteY61" fmla="*/ 1152458 h 1424860"/>
                <a:gd name="connsiteX62" fmla="*/ 92426 w 1187592"/>
                <a:gd name="connsiteY62" fmla="*/ 1164944 h 1424860"/>
                <a:gd name="connsiteX63" fmla="*/ 89095 w 1187592"/>
                <a:gd name="connsiteY63" fmla="*/ 1176598 h 1424860"/>
                <a:gd name="connsiteX64" fmla="*/ 85973 w 1187592"/>
                <a:gd name="connsiteY64" fmla="*/ 1187835 h 1424860"/>
                <a:gd name="connsiteX65" fmla="*/ 83683 w 1187592"/>
                <a:gd name="connsiteY65" fmla="*/ 1198656 h 1424860"/>
                <a:gd name="connsiteX66" fmla="*/ 81185 w 1187592"/>
                <a:gd name="connsiteY66" fmla="*/ 1208645 h 1424860"/>
                <a:gd name="connsiteX67" fmla="*/ 79312 w 1187592"/>
                <a:gd name="connsiteY67" fmla="*/ 1218426 h 1424860"/>
                <a:gd name="connsiteX68" fmla="*/ 77854 w 1187592"/>
                <a:gd name="connsiteY68" fmla="*/ 1227166 h 1424860"/>
                <a:gd name="connsiteX69" fmla="*/ 77022 w 1187592"/>
                <a:gd name="connsiteY69" fmla="*/ 1235490 h 1424860"/>
                <a:gd name="connsiteX70" fmla="*/ 76189 w 1187592"/>
                <a:gd name="connsiteY70" fmla="*/ 1243398 h 1424860"/>
                <a:gd name="connsiteX71" fmla="*/ 75773 w 1187592"/>
                <a:gd name="connsiteY71" fmla="*/ 1250265 h 1424860"/>
                <a:gd name="connsiteX72" fmla="*/ 75773 w 1187592"/>
                <a:gd name="connsiteY72" fmla="*/ 1256924 h 1424860"/>
                <a:gd name="connsiteX73" fmla="*/ 76189 w 1187592"/>
                <a:gd name="connsiteY73" fmla="*/ 1262959 h 1424860"/>
                <a:gd name="connsiteX74" fmla="*/ 76397 w 1187592"/>
                <a:gd name="connsiteY74" fmla="*/ 1268370 h 1424860"/>
                <a:gd name="connsiteX75" fmla="*/ 77230 w 1187592"/>
                <a:gd name="connsiteY75" fmla="*/ 1273364 h 1424860"/>
                <a:gd name="connsiteX76" fmla="*/ 78271 w 1187592"/>
                <a:gd name="connsiteY76" fmla="*/ 1277526 h 1424860"/>
                <a:gd name="connsiteX77" fmla="*/ 79728 w 1187592"/>
                <a:gd name="connsiteY77" fmla="*/ 1281064 h 1424860"/>
                <a:gd name="connsiteX78" fmla="*/ 81810 w 1187592"/>
                <a:gd name="connsiteY78" fmla="*/ 1285434 h 1424860"/>
                <a:gd name="connsiteX79" fmla="*/ 83891 w 1187592"/>
                <a:gd name="connsiteY79" fmla="*/ 1289180 h 1424860"/>
                <a:gd name="connsiteX80" fmla="*/ 86597 w 1187592"/>
                <a:gd name="connsiteY80" fmla="*/ 1293133 h 1424860"/>
                <a:gd name="connsiteX81" fmla="*/ 89304 w 1187592"/>
                <a:gd name="connsiteY81" fmla="*/ 1297087 h 1424860"/>
                <a:gd name="connsiteX82" fmla="*/ 92634 w 1187592"/>
                <a:gd name="connsiteY82" fmla="*/ 1300833 h 1424860"/>
                <a:gd name="connsiteX83" fmla="*/ 95965 w 1187592"/>
                <a:gd name="connsiteY83" fmla="*/ 1304371 h 1424860"/>
                <a:gd name="connsiteX84" fmla="*/ 99920 w 1187592"/>
                <a:gd name="connsiteY84" fmla="*/ 1307700 h 1424860"/>
                <a:gd name="connsiteX85" fmla="*/ 103875 w 1187592"/>
                <a:gd name="connsiteY85" fmla="*/ 1311030 h 1424860"/>
                <a:gd name="connsiteX86" fmla="*/ 108039 w 1187592"/>
                <a:gd name="connsiteY86" fmla="*/ 1313943 h 1424860"/>
                <a:gd name="connsiteX87" fmla="*/ 112826 w 1187592"/>
                <a:gd name="connsiteY87" fmla="*/ 1317065 h 1424860"/>
                <a:gd name="connsiteX88" fmla="*/ 117822 w 1187592"/>
                <a:gd name="connsiteY88" fmla="*/ 1319978 h 1424860"/>
                <a:gd name="connsiteX89" fmla="*/ 122818 w 1187592"/>
                <a:gd name="connsiteY89" fmla="*/ 1322684 h 1424860"/>
                <a:gd name="connsiteX90" fmla="*/ 128231 w 1187592"/>
                <a:gd name="connsiteY90" fmla="*/ 1325181 h 1424860"/>
                <a:gd name="connsiteX91" fmla="*/ 134059 w 1187592"/>
                <a:gd name="connsiteY91" fmla="*/ 1327886 h 1424860"/>
                <a:gd name="connsiteX92" fmla="*/ 140096 w 1187592"/>
                <a:gd name="connsiteY92" fmla="*/ 1329967 h 1424860"/>
                <a:gd name="connsiteX93" fmla="*/ 146549 w 1187592"/>
                <a:gd name="connsiteY93" fmla="*/ 1332464 h 1424860"/>
                <a:gd name="connsiteX94" fmla="*/ 153419 w 1187592"/>
                <a:gd name="connsiteY94" fmla="*/ 1334337 h 1424860"/>
                <a:gd name="connsiteX95" fmla="*/ 160288 w 1187592"/>
                <a:gd name="connsiteY95" fmla="*/ 1336418 h 1424860"/>
                <a:gd name="connsiteX96" fmla="*/ 167574 w 1187592"/>
                <a:gd name="connsiteY96" fmla="*/ 1338083 h 1424860"/>
                <a:gd name="connsiteX97" fmla="*/ 175068 w 1187592"/>
                <a:gd name="connsiteY97" fmla="*/ 1339748 h 1424860"/>
                <a:gd name="connsiteX98" fmla="*/ 182979 w 1187592"/>
                <a:gd name="connsiteY98" fmla="*/ 1341204 h 1424860"/>
                <a:gd name="connsiteX99" fmla="*/ 191097 w 1187592"/>
                <a:gd name="connsiteY99" fmla="*/ 1342661 h 1424860"/>
                <a:gd name="connsiteX100" fmla="*/ 208375 w 1187592"/>
                <a:gd name="connsiteY100" fmla="*/ 1345158 h 1424860"/>
                <a:gd name="connsiteX101" fmla="*/ 226694 w 1187592"/>
                <a:gd name="connsiteY101" fmla="*/ 1347031 h 1424860"/>
                <a:gd name="connsiteX102" fmla="*/ 246470 w 1187592"/>
                <a:gd name="connsiteY102" fmla="*/ 1348072 h 1424860"/>
                <a:gd name="connsiteX103" fmla="*/ 267286 w 1187592"/>
                <a:gd name="connsiteY103" fmla="*/ 1349112 h 1424860"/>
                <a:gd name="connsiteX104" fmla="*/ 289352 w 1187592"/>
                <a:gd name="connsiteY104" fmla="*/ 1349112 h 1424860"/>
                <a:gd name="connsiteX105" fmla="*/ 898656 w 1187592"/>
                <a:gd name="connsiteY105" fmla="*/ 1349112 h 1424860"/>
                <a:gd name="connsiteX106" fmla="*/ 920722 w 1187592"/>
                <a:gd name="connsiteY106" fmla="*/ 1349112 h 1424860"/>
                <a:gd name="connsiteX107" fmla="*/ 941539 w 1187592"/>
                <a:gd name="connsiteY107" fmla="*/ 1348072 h 1424860"/>
                <a:gd name="connsiteX108" fmla="*/ 961106 w 1187592"/>
                <a:gd name="connsiteY108" fmla="*/ 1347031 h 1424860"/>
                <a:gd name="connsiteX109" fmla="*/ 979633 w 1187592"/>
                <a:gd name="connsiteY109" fmla="*/ 1345158 h 1424860"/>
                <a:gd name="connsiteX110" fmla="*/ 996703 w 1187592"/>
                <a:gd name="connsiteY110" fmla="*/ 1342661 h 1424860"/>
                <a:gd name="connsiteX111" fmla="*/ 1004821 w 1187592"/>
                <a:gd name="connsiteY111" fmla="*/ 1341204 h 1424860"/>
                <a:gd name="connsiteX112" fmla="*/ 1012732 w 1187592"/>
                <a:gd name="connsiteY112" fmla="*/ 1339748 h 1424860"/>
                <a:gd name="connsiteX113" fmla="*/ 1020226 w 1187592"/>
                <a:gd name="connsiteY113" fmla="*/ 1338083 h 1424860"/>
                <a:gd name="connsiteX114" fmla="*/ 1027512 w 1187592"/>
                <a:gd name="connsiteY114" fmla="*/ 1336418 h 1424860"/>
                <a:gd name="connsiteX115" fmla="*/ 1034589 w 1187592"/>
                <a:gd name="connsiteY115" fmla="*/ 1334337 h 1424860"/>
                <a:gd name="connsiteX116" fmla="*/ 1041043 w 1187592"/>
                <a:gd name="connsiteY116" fmla="*/ 1332464 h 1424860"/>
                <a:gd name="connsiteX117" fmla="*/ 1047496 w 1187592"/>
                <a:gd name="connsiteY117" fmla="*/ 1329967 h 1424860"/>
                <a:gd name="connsiteX118" fmla="*/ 1053533 w 1187592"/>
                <a:gd name="connsiteY118" fmla="*/ 1327886 h 1424860"/>
                <a:gd name="connsiteX119" fmla="*/ 1059569 w 1187592"/>
                <a:gd name="connsiteY119" fmla="*/ 1325181 h 1424860"/>
                <a:gd name="connsiteX120" fmla="*/ 1064982 w 1187592"/>
                <a:gd name="connsiteY120" fmla="*/ 1322684 h 1424860"/>
                <a:gd name="connsiteX121" fmla="*/ 1070186 w 1187592"/>
                <a:gd name="connsiteY121" fmla="*/ 1319978 h 1424860"/>
                <a:gd name="connsiteX122" fmla="*/ 1074974 w 1187592"/>
                <a:gd name="connsiteY122" fmla="*/ 1317065 h 1424860"/>
                <a:gd name="connsiteX123" fmla="*/ 1079553 w 1187592"/>
                <a:gd name="connsiteY123" fmla="*/ 1313943 h 1424860"/>
                <a:gd name="connsiteX124" fmla="*/ 1083925 w 1187592"/>
                <a:gd name="connsiteY124" fmla="*/ 1311030 h 1424860"/>
                <a:gd name="connsiteX125" fmla="*/ 1087880 w 1187592"/>
                <a:gd name="connsiteY125" fmla="*/ 1307700 h 1424860"/>
                <a:gd name="connsiteX126" fmla="*/ 1091627 w 1187592"/>
                <a:gd name="connsiteY126" fmla="*/ 1304371 h 1424860"/>
                <a:gd name="connsiteX127" fmla="*/ 1095166 w 1187592"/>
                <a:gd name="connsiteY127" fmla="*/ 1300833 h 1424860"/>
                <a:gd name="connsiteX128" fmla="*/ 1098288 w 1187592"/>
                <a:gd name="connsiteY128" fmla="*/ 1297087 h 1424860"/>
                <a:gd name="connsiteX129" fmla="*/ 1101203 w 1187592"/>
                <a:gd name="connsiteY129" fmla="*/ 1293133 h 1424860"/>
                <a:gd name="connsiteX130" fmla="*/ 1103701 w 1187592"/>
                <a:gd name="connsiteY130" fmla="*/ 1289180 h 1424860"/>
                <a:gd name="connsiteX131" fmla="*/ 1105991 w 1187592"/>
                <a:gd name="connsiteY131" fmla="*/ 1285434 h 1424860"/>
                <a:gd name="connsiteX132" fmla="*/ 1108280 w 1187592"/>
                <a:gd name="connsiteY132" fmla="*/ 1281064 h 1424860"/>
                <a:gd name="connsiteX133" fmla="*/ 1109321 w 1187592"/>
                <a:gd name="connsiteY133" fmla="*/ 1277526 h 1424860"/>
                <a:gd name="connsiteX134" fmla="*/ 1110570 w 1187592"/>
                <a:gd name="connsiteY134" fmla="*/ 1273364 h 1424860"/>
                <a:gd name="connsiteX135" fmla="*/ 1111195 w 1187592"/>
                <a:gd name="connsiteY135" fmla="*/ 1268370 h 1424860"/>
                <a:gd name="connsiteX136" fmla="*/ 1111819 w 1187592"/>
                <a:gd name="connsiteY136" fmla="*/ 1262959 h 1424860"/>
                <a:gd name="connsiteX137" fmla="*/ 1112027 w 1187592"/>
                <a:gd name="connsiteY137" fmla="*/ 1256924 h 1424860"/>
                <a:gd name="connsiteX138" fmla="*/ 1112027 w 1187592"/>
                <a:gd name="connsiteY138" fmla="*/ 1250265 h 1424860"/>
                <a:gd name="connsiteX139" fmla="*/ 1111403 w 1187592"/>
                <a:gd name="connsiteY139" fmla="*/ 1243398 h 1424860"/>
                <a:gd name="connsiteX140" fmla="*/ 1110987 w 1187592"/>
                <a:gd name="connsiteY140" fmla="*/ 1235490 h 1424860"/>
                <a:gd name="connsiteX141" fmla="*/ 1109738 w 1187592"/>
                <a:gd name="connsiteY141" fmla="*/ 1227166 h 1424860"/>
                <a:gd name="connsiteX142" fmla="*/ 1108280 w 1187592"/>
                <a:gd name="connsiteY142" fmla="*/ 1218426 h 1424860"/>
                <a:gd name="connsiteX143" fmla="*/ 1106407 w 1187592"/>
                <a:gd name="connsiteY143" fmla="*/ 1208645 h 1424860"/>
                <a:gd name="connsiteX144" fmla="*/ 1104325 w 1187592"/>
                <a:gd name="connsiteY144" fmla="*/ 1198656 h 1424860"/>
                <a:gd name="connsiteX145" fmla="*/ 1101619 w 1187592"/>
                <a:gd name="connsiteY145" fmla="*/ 1187835 h 1424860"/>
                <a:gd name="connsiteX146" fmla="*/ 1098913 w 1187592"/>
                <a:gd name="connsiteY146" fmla="*/ 1176598 h 1424860"/>
                <a:gd name="connsiteX147" fmla="*/ 1095166 w 1187592"/>
                <a:gd name="connsiteY147" fmla="*/ 1164944 h 1424860"/>
                <a:gd name="connsiteX148" fmla="*/ 1091211 w 1187592"/>
                <a:gd name="connsiteY148" fmla="*/ 1152458 h 1424860"/>
                <a:gd name="connsiteX149" fmla="*/ 1087047 w 1187592"/>
                <a:gd name="connsiteY149" fmla="*/ 1139556 h 1424860"/>
                <a:gd name="connsiteX150" fmla="*/ 1082260 w 1187592"/>
                <a:gd name="connsiteY150" fmla="*/ 1126030 h 1424860"/>
                <a:gd name="connsiteX151" fmla="*/ 1077055 w 1187592"/>
                <a:gd name="connsiteY151" fmla="*/ 1111671 h 1424860"/>
                <a:gd name="connsiteX152" fmla="*/ 1071435 w 1187592"/>
                <a:gd name="connsiteY152" fmla="*/ 1096896 h 1424860"/>
                <a:gd name="connsiteX153" fmla="*/ 1065398 w 1187592"/>
                <a:gd name="connsiteY153" fmla="*/ 1081913 h 1424860"/>
                <a:gd name="connsiteX154" fmla="*/ 1058320 w 1187592"/>
                <a:gd name="connsiteY154" fmla="*/ 1065889 h 1424860"/>
                <a:gd name="connsiteX155" fmla="*/ 1051035 w 1187592"/>
                <a:gd name="connsiteY155" fmla="*/ 1049657 h 1424860"/>
                <a:gd name="connsiteX156" fmla="*/ 1043541 w 1187592"/>
                <a:gd name="connsiteY156" fmla="*/ 1032593 h 1424860"/>
                <a:gd name="connsiteX157" fmla="*/ 1035006 w 1187592"/>
                <a:gd name="connsiteY157" fmla="*/ 1015113 h 1424860"/>
                <a:gd name="connsiteX158" fmla="*/ 1026263 w 1187592"/>
                <a:gd name="connsiteY158" fmla="*/ 996800 h 1424860"/>
                <a:gd name="connsiteX159" fmla="*/ 1016687 w 1187592"/>
                <a:gd name="connsiteY159" fmla="*/ 978279 h 1424860"/>
                <a:gd name="connsiteX160" fmla="*/ 1006695 w 1187592"/>
                <a:gd name="connsiteY160" fmla="*/ 958926 h 1424860"/>
                <a:gd name="connsiteX161" fmla="*/ 996079 w 1187592"/>
                <a:gd name="connsiteY161" fmla="*/ 939156 h 1424860"/>
                <a:gd name="connsiteX162" fmla="*/ 985046 w 1187592"/>
                <a:gd name="connsiteY162" fmla="*/ 918763 h 1424860"/>
                <a:gd name="connsiteX163" fmla="*/ 973180 w 1187592"/>
                <a:gd name="connsiteY163" fmla="*/ 897745 h 1424860"/>
                <a:gd name="connsiteX164" fmla="*/ 960482 w 1187592"/>
                <a:gd name="connsiteY164" fmla="*/ 876310 h 1424860"/>
                <a:gd name="connsiteX165" fmla="*/ 937584 w 1187592"/>
                <a:gd name="connsiteY165" fmla="*/ 837396 h 1424860"/>
                <a:gd name="connsiteX166" fmla="*/ 914685 w 1187592"/>
                <a:gd name="connsiteY166" fmla="*/ 799522 h 1424860"/>
                <a:gd name="connsiteX167" fmla="*/ 891995 w 1187592"/>
                <a:gd name="connsiteY167" fmla="*/ 763729 h 1424860"/>
                <a:gd name="connsiteX168" fmla="*/ 869929 w 1187592"/>
                <a:gd name="connsiteY168" fmla="*/ 729184 h 1424860"/>
                <a:gd name="connsiteX169" fmla="*/ 848696 w 1187592"/>
                <a:gd name="connsiteY169" fmla="*/ 696721 h 1424860"/>
                <a:gd name="connsiteX170" fmla="*/ 828504 w 1187592"/>
                <a:gd name="connsiteY170" fmla="*/ 665922 h 1424860"/>
                <a:gd name="connsiteX171" fmla="*/ 809561 w 1187592"/>
                <a:gd name="connsiteY171" fmla="*/ 637413 h 1424860"/>
                <a:gd name="connsiteX172" fmla="*/ 791659 w 1187592"/>
                <a:gd name="connsiteY172" fmla="*/ 611192 h 1424860"/>
                <a:gd name="connsiteX173" fmla="*/ 775422 w 1187592"/>
                <a:gd name="connsiteY173" fmla="*/ 587261 h 1424860"/>
                <a:gd name="connsiteX174" fmla="*/ 760642 w 1187592"/>
                <a:gd name="connsiteY174" fmla="*/ 566243 h 1424860"/>
                <a:gd name="connsiteX175" fmla="*/ 736494 w 1187592"/>
                <a:gd name="connsiteY175" fmla="*/ 532739 h 1424860"/>
                <a:gd name="connsiteX176" fmla="*/ 720674 w 1187592"/>
                <a:gd name="connsiteY176" fmla="*/ 511305 h 1424860"/>
                <a:gd name="connsiteX177" fmla="*/ 715053 w 1187592"/>
                <a:gd name="connsiteY177" fmla="*/ 503397 h 1424860"/>
                <a:gd name="connsiteX178" fmla="*/ 707559 w 1187592"/>
                <a:gd name="connsiteY178" fmla="*/ 493200 h 1424860"/>
                <a:gd name="connsiteX179" fmla="*/ 707559 w 1187592"/>
                <a:gd name="connsiteY179" fmla="*/ 75552 h 1424860"/>
                <a:gd name="connsiteX180" fmla="*/ 377996 w 1187592"/>
                <a:gd name="connsiteY180" fmla="*/ 0 h 1424860"/>
                <a:gd name="connsiteX181" fmla="*/ 809804 w 1187592"/>
                <a:gd name="connsiteY181" fmla="*/ 0 h 1424860"/>
                <a:gd name="connsiteX182" fmla="*/ 813762 w 1187592"/>
                <a:gd name="connsiteY182" fmla="*/ 415 h 1424860"/>
                <a:gd name="connsiteX183" fmla="*/ 817719 w 1187592"/>
                <a:gd name="connsiteY183" fmla="*/ 830 h 1424860"/>
                <a:gd name="connsiteX184" fmla="*/ 821260 w 1187592"/>
                <a:gd name="connsiteY184" fmla="*/ 1868 h 1424860"/>
                <a:gd name="connsiteX185" fmla="*/ 824593 w 1187592"/>
                <a:gd name="connsiteY185" fmla="*/ 3113 h 1424860"/>
                <a:gd name="connsiteX186" fmla="*/ 827926 w 1187592"/>
                <a:gd name="connsiteY186" fmla="*/ 4566 h 1424860"/>
                <a:gd name="connsiteX187" fmla="*/ 831259 w 1187592"/>
                <a:gd name="connsiteY187" fmla="*/ 6434 h 1424860"/>
                <a:gd name="connsiteX188" fmla="*/ 833967 w 1187592"/>
                <a:gd name="connsiteY188" fmla="*/ 8717 h 1424860"/>
                <a:gd name="connsiteX189" fmla="*/ 836675 w 1187592"/>
                <a:gd name="connsiteY189" fmla="*/ 11208 h 1424860"/>
                <a:gd name="connsiteX190" fmla="*/ 839174 w 1187592"/>
                <a:gd name="connsiteY190" fmla="*/ 13906 h 1424860"/>
                <a:gd name="connsiteX191" fmla="*/ 841257 w 1187592"/>
                <a:gd name="connsiteY191" fmla="*/ 16605 h 1424860"/>
                <a:gd name="connsiteX192" fmla="*/ 843340 w 1187592"/>
                <a:gd name="connsiteY192" fmla="*/ 19926 h 1424860"/>
                <a:gd name="connsiteX193" fmla="*/ 844798 w 1187592"/>
                <a:gd name="connsiteY193" fmla="*/ 23247 h 1424860"/>
                <a:gd name="connsiteX194" fmla="*/ 846048 w 1187592"/>
                <a:gd name="connsiteY194" fmla="*/ 26568 h 1424860"/>
                <a:gd name="connsiteX195" fmla="*/ 846881 w 1187592"/>
                <a:gd name="connsiteY195" fmla="*/ 30096 h 1424860"/>
                <a:gd name="connsiteX196" fmla="*/ 847506 w 1187592"/>
                <a:gd name="connsiteY196" fmla="*/ 34040 h 1424860"/>
                <a:gd name="connsiteX197" fmla="*/ 847923 w 1187592"/>
                <a:gd name="connsiteY197" fmla="*/ 37568 h 1424860"/>
                <a:gd name="connsiteX198" fmla="*/ 847506 w 1187592"/>
                <a:gd name="connsiteY198" fmla="*/ 41512 h 1424860"/>
                <a:gd name="connsiteX199" fmla="*/ 846881 w 1187592"/>
                <a:gd name="connsiteY199" fmla="*/ 45456 h 1424860"/>
                <a:gd name="connsiteX200" fmla="*/ 846048 w 1187592"/>
                <a:gd name="connsiteY200" fmla="*/ 49192 h 1424860"/>
                <a:gd name="connsiteX201" fmla="*/ 844798 w 1187592"/>
                <a:gd name="connsiteY201" fmla="*/ 52513 h 1424860"/>
                <a:gd name="connsiteX202" fmla="*/ 843340 w 1187592"/>
                <a:gd name="connsiteY202" fmla="*/ 55834 h 1424860"/>
                <a:gd name="connsiteX203" fmla="*/ 841257 w 1187592"/>
                <a:gd name="connsiteY203" fmla="*/ 58739 h 1424860"/>
                <a:gd name="connsiteX204" fmla="*/ 839174 w 1187592"/>
                <a:gd name="connsiteY204" fmla="*/ 61853 h 1424860"/>
                <a:gd name="connsiteX205" fmla="*/ 836675 w 1187592"/>
                <a:gd name="connsiteY205" fmla="*/ 64551 h 1424860"/>
                <a:gd name="connsiteX206" fmla="*/ 833967 w 1187592"/>
                <a:gd name="connsiteY206" fmla="*/ 66834 h 1424860"/>
                <a:gd name="connsiteX207" fmla="*/ 831259 w 1187592"/>
                <a:gd name="connsiteY207" fmla="*/ 68910 h 1424860"/>
                <a:gd name="connsiteX208" fmla="*/ 827926 w 1187592"/>
                <a:gd name="connsiteY208" fmla="*/ 71193 h 1424860"/>
                <a:gd name="connsiteX209" fmla="*/ 824593 w 1187592"/>
                <a:gd name="connsiteY209" fmla="*/ 72646 h 1424860"/>
                <a:gd name="connsiteX210" fmla="*/ 821260 w 1187592"/>
                <a:gd name="connsiteY210" fmla="*/ 73891 h 1424860"/>
                <a:gd name="connsiteX211" fmla="*/ 817719 w 1187592"/>
                <a:gd name="connsiteY211" fmla="*/ 74722 h 1424860"/>
                <a:gd name="connsiteX212" fmla="*/ 813762 w 1187592"/>
                <a:gd name="connsiteY212" fmla="*/ 75344 h 1424860"/>
                <a:gd name="connsiteX213" fmla="*/ 809804 w 1187592"/>
                <a:gd name="connsiteY213" fmla="*/ 75552 h 1424860"/>
                <a:gd name="connsiteX214" fmla="*/ 783332 w 1187592"/>
                <a:gd name="connsiteY214" fmla="*/ 75552 h 1424860"/>
                <a:gd name="connsiteX215" fmla="*/ 783332 w 1187592"/>
                <a:gd name="connsiteY215" fmla="*/ 468020 h 1424860"/>
                <a:gd name="connsiteX216" fmla="*/ 797487 w 1187592"/>
                <a:gd name="connsiteY216" fmla="*/ 487789 h 1424860"/>
                <a:gd name="connsiteX217" fmla="*/ 818096 w 1187592"/>
                <a:gd name="connsiteY217" fmla="*/ 516299 h 1424860"/>
                <a:gd name="connsiteX218" fmla="*/ 843909 w 1187592"/>
                <a:gd name="connsiteY218" fmla="*/ 553549 h 1424860"/>
                <a:gd name="connsiteX219" fmla="*/ 874717 w 1187592"/>
                <a:gd name="connsiteY219" fmla="*/ 598498 h 1424860"/>
                <a:gd name="connsiteX220" fmla="*/ 891371 w 1187592"/>
                <a:gd name="connsiteY220" fmla="*/ 623470 h 1424860"/>
                <a:gd name="connsiteX221" fmla="*/ 909273 w 1187592"/>
                <a:gd name="connsiteY221" fmla="*/ 650107 h 1424860"/>
                <a:gd name="connsiteX222" fmla="*/ 927383 w 1187592"/>
                <a:gd name="connsiteY222" fmla="*/ 678200 h 1424860"/>
                <a:gd name="connsiteX223" fmla="*/ 946327 w 1187592"/>
                <a:gd name="connsiteY223" fmla="*/ 707750 h 1424860"/>
                <a:gd name="connsiteX224" fmla="*/ 965686 w 1187592"/>
                <a:gd name="connsiteY224" fmla="*/ 738549 h 1424860"/>
                <a:gd name="connsiteX225" fmla="*/ 985670 w 1187592"/>
                <a:gd name="connsiteY225" fmla="*/ 770596 h 1424860"/>
                <a:gd name="connsiteX226" fmla="*/ 1005446 w 1187592"/>
                <a:gd name="connsiteY226" fmla="*/ 803892 h 1424860"/>
                <a:gd name="connsiteX227" fmla="*/ 1026055 w 1187592"/>
                <a:gd name="connsiteY227" fmla="*/ 838020 h 1424860"/>
                <a:gd name="connsiteX228" fmla="*/ 1038336 w 1187592"/>
                <a:gd name="connsiteY228" fmla="*/ 859454 h 1424860"/>
                <a:gd name="connsiteX229" fmla="*/ 1052283 w 1187592"/>
                <a:gd name="connsiteY229" fmla="*/ 883802 h 1424860"/>
                <a:gd name="connsiteX230" fmla="*/ 1067063 w 1187592"/>
                <a:gd name="connsiteY230" fmla="*/ 911271 h 1424860"/>
                <a:gd name="connsiteX231" fmla="*/ 1082468 w 1187592"/>
                <a:gd name="connsiteY231" fmla="*/ 940613 h 1424860"/>
                <a:gd name="connsiteX232" fmla="*/ 1098288 w 1187592"/>
                <a:gd name="connsiteY232" fmla="*/ 972036 h 1424860"/>
                <a:gd name="connsiteX233" fmla="*/ 1105991 w 1187592"/>
                <a:gd name="connsiteY233" fmla="*/ 988060 h 1424860"/>
                <a:gd name="connsiteX234" fmla="*/ 1113901 w 1187592"/>
                <a:gd name="connsiteY234" fmla="*/ 1004500 h 1424860"/>
                <a:gd name="connsiteX235" fmla="*/ 1121395 w 1187592"/>
                <a:gd name="connsiteY235" fmla="*/ 1021148 h 1424860"/>
                <a:gd name="connsiteX236" fmla="*/ 1129097 w 1187592"/>
                <a:gd name="connsiteY236" fmla="*/ 1038004 h 1424860"/>
                <a:gd name="connsiteX237" fmla="*/ 1136175 w 1187592"/>
                <a:gd name="connsiteY237" fmla="*/ 1055276 h 1424860"/>
                <a:gd name="connsiteX238" fmla="*/ 1143253 w 1187592"/>
                <a:gd name="connsiteY238" fmla="*/ 1072132 h 1424860"/>
                <a:gd name="connsiteX239" fmla="*/ 1149914 w 1187592"/>
                <a:gd name="connsiteY239" fmla="*/ 1089404 h 1424860"/>
                <a:gd name="connsiteX240" fmla="*/ 1156159 w 1187592"/>
                <a:gd name="connsiteY240" fmla="*/ 1106677 h 1424860"/>
                <a:gd name="connsiteX241" fmla="*/ 1161987 w 1187592"/>
                <a:gd name="connsiteY241" fmla="*/ 1123533 h 1424860"/>
                <a:gd name="connsiteX242" fmla="*/ 1167400 w 1187592"/>
                <a:gd name="connsiteY242" fmla="*/ 1140389 h 1424860"/>
                <a:gd name="connsiteX243" fmla="*/ 1172188 w 1187592"/>
                <a:gd name="connsiteY243" fmla="*/ 1157037 h 1424860"/>
                <a:gd name="connsiteX244" fmla="*/ 1176351 w 1187592"/>
                <a:gd name="connsiteY244" fmla="*/ 1173268 h 1424860"/>
                <a:gd name="connsiteX245" fmla="*/ 1180098 w 1187592"/>
                <a:gd name="connsiteY245" fmla="*/ 1189292 h 1424860"/>
                <a:gd name="connsiteX246" fmla="*/ 1183012 w 1187592"/>
                <a:gd name="connsiteY246" fmla="*/ 1205107 h 1424860"/>
                <a:gd name="connsiteX247" fmla="*/ 1185510 w 1187592"/>
                <a:gd name="connsiteY247" fmla="*/ 1220507 h 1424860"/>
                <a:gd name="connsiteX248" fmla="*/ 1186343 w 1187592"/>
                <a:gd name="connsiteY248" fmla="*/ 1227998 h 1424860"/>
                <a:gd name="connsiteX249" fmla="*/ 1186967 w 1187592"/>
                <a:gd name="connsiteY249" fmla="*/ 1235282 h 1424860"/>
                <a:gd name="connsiteX250" fmla="*/ 1187384 w 1187592"/>
                <a:gd name="connsiteY250" fmla="*/ 1242565 h 1424860"/>
                <a:gd name="connsiteX251" fmla="*/ 1187592 w 1187592"/>
                <a:gd name="connsiteY251" fmla="*/ 1249641 h 1424860"/>
                <a:gd name="connsiteX252" fmla="*/ 1187592 w 1187592"/>
                <a:gd name="connsiteY252" fmla="*/ 1256716 h 1424860"/>
                <a:gd name="connsiteX253" fmla="*/ 1187592 w 1187592"/>
                <a:gd name="connsiteY253" fmla="*/ 1263375 h 1424860"/>
                <a:gd name="connsiteX254" fmla="*/ 1186967 w 1187592"/>
                <a:gd name="connsiteY254" fmla="*/ 1270034 h 1424860"/>
                <a:gd name="connsiteX255" fmla="*/ 1186343 w 1187592"/>
                <a:gd name="connsiteY255" fmla="*/ 1276277 h 1424860"/>
                <a:gd name="connsiteX256" fmla="*/ 1185719 w 1187592"/>
                <a:gd name="connsiteY256" fmla="*/ 1282728 h 1424860"/>
                <a:gd name="connsiteX257" fmla="*/ 1184469 w 1187592"/>
                <a:gd name="connsiteY257" fmla="*/ 1288971 h 1424860"/>
                <a:gd name="connsiteX258" fmla="*/ 1183012 w 1187592"/>
                <a:gd name="connsiteY258" fmla="*/ 1294798 h 1424860"/>
                <a:gd name="connsiteX259" fmla="*/ 1181555 w 1187592"/>
                <a:gd name="connsiteY259" fmla="*/ 1300417 h 1424860"/>
                <a:gd name="connsiteX260" fmla="*/ 1179682 w 1187592"/>
                <a:gd name="connsiteY260" fmla="*/ 1306244 h 1424860"/>
                <a:gd name="connsiteX261" fmla="*/ 1177600 w 1187592"/>
                <a:gd name="connsiteY261" fmla="*/ 1311238 h 1424860"/>
                <a:gd name="connsiteX262" fmla="*/ 1173020 w 1187592"/>
                <a:gd name="connsiteY262" fmla="*/ 1320603 h 1424860"/>
                <a:gd name="connsiteX263" fmla="*/ 1168024 w 1187592"/>
                <a:gd name="connsiteY263" fmla="*/ 1329343 h 1424860"/>
                <a:gd name="connsiteX264" fmla="*/ 1162612 w 1187592"/>
                <a:gd name="connsiteY264" fmla="*/ 1337667 h 1424860"/>
                <a:gd name="connsiteX265" fmla="*/ 1156783 w 1187592"/>
                <a:gd name="connsiteY265" fmla="*/ 1345366 h 1424860"/>
                <a:gd name="connsiteX266" fmla="*/ 1150538 w 1187592"/>
                <a:gd name="connsiteY266" fmla="*/ 1352650 h 1424860"/>
                <a:gd name="connsiteX267" fmla="*/ 1143877 w 1187592"/>
                <a:gd name="connsiteY267" fmla="*/ 1359517 h 1424860"/>
                <a:gd name="connsiteX268" fmla="*/ 1136591 w 1187592"/>
                <a:gd name="connsiteY268" fmla="*/ 1365968 h 1424860"/>
                <a:gd name="connsiteX269" fmla="*/ 1129097 w 1187592"/>
                <a:gd name="connsiteY269" fmla="*/ 1372003 h 1424860"/>
                <a:gd name="connsiteX270" fmla="*/ 1121187 w 1187592"/>
                <a:gd name="connsiteY270" fmla="*/ 1377830 h 1424860"/>
                <a:gd name="connsiteX271" fmla="*/ 1113068 w 1187592"/>
                <a:gd name="connsiteY271" fmla="*/ 1382824 h 1424860"/>
                <a:gd name="connsiteX272" fmla="*/ 1104533 w 1187592"/>
                <a:gd name="connsiteY272" fmla="*/ 1387610 h 1424860"/>
                <a:gd name="connsiteX273" fmla="*/ 1095582 w 1187592"/>
                <a:gd name="connsiteY273" fmla="*/ 1391981 h 1424860"/>
                <a:gd name="connsiteX274" fmla="*/ 1086839 w 1187592"/>
                <a:gd name="connsiteY274" fmla="*/ 1396143 h 1424860"/>
                <a:gd name="connsiteX275" fmla="*/ 1077472 w 1187592"/>
                <a:gd name="connsiteY275" fmla="*/ 1399680 h 1424860"/>
                <a:gd name="connsiteX276" fmla="*/ 1068104 w 1187592"/>
                <a:gd name="connsiteY276" fmla="*/ 1403010 h 1424860"/>
                <a:gd name="connsiteX277" fmla="*/ 1058320 w 1187592"/>
                <a:gd name="connsiteY277" fmla="*/ 1406339 h 1424860"/>
                <a:gd name="connsiteX278" fmla="*/ 1048328 w 1187592"/>
                <a:gd name="connsiteY278" fmla="*/ 1409045 h 1424860"/>
                <a:gd name="connsiteX279" fmla="*/ 1038336 w 1187592"/>
                <a:gd name="connsiteY279" fmla="*/ 1411542 h 1424860"/>
                <a:gd name="connsiteX280" fmla="*/ 1028553 w 1187592"/>
                <a:gd name="connsiteY280" fmla="*/ 1414039 h 1424860"/>
                <a:gd name="connsiteX281" fmla="*/ 1018561 w 1187592"/>
                <a:gd name="connsiteY281" fmla="*/ 1415704 h 1424860"/>
                <a:gd name="connsiteX282" fmla="*/ 1008152 w 1187592"/>
                <a:gd name="connsiteY282" fmla="*/ 1417577 h 1424860"/>
                <a:gd name="connsiteX283" fmla="*/ 997952 w 1187592"/>
                <a:gd name="connsiteY283" fmla="*/ 1419033 h 1424860"/>
                <a:gd name="connsiteX284" fmla="*/ 987752 w 1187592"/>
                <a:gd name="connsiteY284" fmla="*/ 1420282 h 1424860"/>
                <a:gd name="connsiteX285" fmla="*/ 977343 w 1187592"/>
                <a:gd name="connsiteY285" fmla="*/ 1421531 h 1424860"/>
                <a:gd name="connsiteX286" fmla="*/ 957151 w 1187592"/>
                <a:gd name="connsiteY286" fmla="*/ 1422987 h 1424860"/>
                <a:gd name="connsiteX287" fmla="*/ 936959 w 1187592"/>
                <a:gd name="connsiteY287" fmla="*/ 1424236 h 1424860"/>
                <a:gd name="connsiteX288" fmla="*/ 917600 w 1187592"/>
                <a:gd name="connsiteY288" fmla="*/ 1424860 h 1424860"/>
                <a:gd name="connsiteX289" fmla="*/ 898656 w 1187592"/>
                <a:gd name="connsiteY289" fmla="*/ 1424860 h 1424860"/>
                <a:gd name="connsiteX290" fmla="*/ 289352 w 1187592"/>
                <a:gd name="connsiteY290" fmla="*/ 1424860 h 1424860"/>
                <a:gd name="connsiteX291" fmla="*/ 270201 w 1187592"/>
                <a:gd name="connsiteY291" fmla="*/ 1424860 h 1424860"/>
                <a:gd name="connsiteX292" fmla="*/ 250633 w 1187592"/>
                <a:gd name="connsiteY292" fmla="*/ 1424236 h 1424860"/>
                <a:gd name="connsiteX293" fmla="*/ 230649 w 1187592"/>
                <a:gd name="connsiteY293" fmla="*/ 1422987 h 1424860"/>
                <a:gd name="connsiteX294" fmla="*/ 210457 w 1187592"/>
                <a:gd name="connsiteY294" fmla="*/ 1421531 h 1424860"/>
                <a:gd name="connsiteX295" fmla="*/ 200257 w 1187592"/>
                <a:gd name="connsiteY295" fmla="*/ 1420282 h 1424860"/>
                <a:gd name="connsiteX296" fmla="*/ 189848 w 1187592"/>
                <a:gd name="connsiteY296" fmla="*/ 1419033 h 1424860"/>
                <a:gd name="connsiteX297" fmla="*/ 179648 w 1187592"/>
                <a:gd name="connsiteY297" fmla="*/ 1417577 h 1424860"/>
                <a:gd name="connsiteX298" fmla="*/ 169448 w 1187592"/>
                <a:gd name="connsiteY298" fmla="*/ 1415704 h 1424860"/>
                <a:gd name="connsiteX299" fmla="*/ 159456 w 1187592"/>
                <a:gd name="connsiteY299" fmla="*/ 1414039 h 1424860"/>
                <a:gd name="connsiteX300" fmla="*/ 149256 w 1187592"/>
                <a:gd name="connsiteY300" fmla="*/ 1411542 h 1424860"/>
                <a:gd name="connsiteX301" fmla="*/ 139264 w 1187592"/>
                <a:gd name="connsiteY301" fmla="*/ 1409045 h 1424860"/>
                <a:gd name="connsiteX302" fmla="*/ 129480 w 1187592"/>
                <a:gd name="connsiteY302" fmla="*/ 1406339 h 1424860"/>
                <a:gd name="connsiteX303" fmla="*/ 119904 w 1187592"/>
                <a:gd name="connsiteY303" fmla="*/ 1403010 h 1424860"/>
                <a:gd name="connsiteX304" fmla="*/ 110537 w 1187592"/>
                <a:gd name="connsiteY304" fmla="*/ 1399680 h 1424860"/>
                <a:gd name="connsiteX305" fmla="*/ 101169 w 1187592"/>
                <a:gd name="connsiteY305" fmla="*/ 1396143 h 1424860"/>
                <a:gd name="connsiteX306" fmla="*/ 92010 w 1187592"/>
                <a:gd name="connsiteY306" fmla="*/ 1391981 h 1424860"/>
                <a:gd name="connsiteX307" fmla="*/ 83267 w 1187592"/>
                <a:gd name="connsiteY307" fmla="*/ 1387610 h 1424860"/>
                <a:gd name="connsiteX308" fmla="*/ 74940 w 1187592"/>
                <a:gd name="connsiteY308" fmla="*/ 1382824 h 1424860"/>
                <a:gd name="connsiteX309" fmla="*/ 66822 w 1187592"/>
                <a:gd name="connsiteY309" fmla="*/ 1377830 h 1424860"/>
                <a:gd name="connsiteX310" fmla="*/ 58911 w 1187592"/>
                <a:gd name="connsiteY310" fmla="*/ 1372003 h 1424860"/>
                <a:gd name="connsiteX311" fmla="*/ 51417 w 1187592"/>
                <a:gd name="connsiteY311" fmla="*/ 1365968 h 1424860"/>
                <a:gd name="connsiteX312" fmla="*/ 44131 w 1187592"/>
                <a:gd name="connsiteY312" fmla="*/ 1359517 h 1424860"/>
                <a:gd name="connsiteX313" fmla="*/ 37470 w 1187592"/>
                <a:gd name="connsiteY313" fmla="*/ 1352650 h 1424860"/>
                <a:gd name="connsiteX314" fmla="*/ 31017 w 1187592"/>
                <a:gd name="connsiteY314" fmla="*/ 1345366 h 1424860"/>
                <a:gd name="connsiteX315" fmla="*/ 24980 w 1187592"/>
                <a:gd name="connsiteY315" fmla="*/ 1337667 h 1424860"/>
                <a:gd name="connsiteX316" fmla="*/ 19568 w 1187592"/>
                <a:gd name="connsiteY316" fmla="*/ 1329343 h 1424860"/>
                <a:gd name="connsiteX317" fmla="*/ 14780 w 1187592"/>
                <a:gd name="connsiteY317" fmla="*/ 1320603 h 1424860"/>
                <a:gd name="connsiteX318" fmla="*/ 10200 w 1187592"/>
                <a:gd name="connsiteY318" fmla="*/ 1311238 h 1424860"/>
                <a:gd name="connsiteX319" fmla="*/ 8119 w 1187592"/>
                <a:gd name="connsiteY319" fmla="*/ 1306244 h 1424860"/>
                <a:gd name="connsiteX320" fmla="*/ 6245 w 1187592"/>
                <a:gd name="connsiteY320" fmla="*/ 1300417 h 1424860"/>
                <a:gd name="connsiteX321" fmla="*/ 4580 w 1187592"/>
                <a:gd name="connsiteY321" fmla="*/ 1294798 h 1424860"/>
                <a:gd name="connsiteX322" fmla="*/ 3331 w 1187592"/>
                <a:gd name="connsiteY322" fmla="*/ 1288971 h 1424860"/>
                <a:gd name="connsiteX323" fmla="*/ 2082 w 1187592"/>
                <a:gd name="connsiteY323" fmla="*/ 1282728 h 1424860"/>
                <a:gd name="connsiteX324" fmla="*/ 1249 w 1187592"/>
                <a:gd name="connsiteY324" fmla="*/ 1276277 h 1424860"/>
                <a:gd name="connsiteX325" fmla="*/ 625 w 1187592"/>
                <a:gd name="connsiteY325" fmla="*/ 1270034 h 1424860"/>
                <a:gd name="connsiteX326" fmla="*/ 208 w 1187592"/>
                <a:gd name="connsiteY326" fmla="*/ 1263375 h 1424860"/>
                <a:gd name="connsiteX327" fmla="*/ 0 w 1187592"/>
                <a:gd name="connsiteY327" fmla="*/ 1256716 h 1424860"/>
                <a:gd name="connsiteX328" fmla="*/ 0 w 1187592"/>
                <a:gd name="connsiteY328" fmla="*/ 1249641 h 1424860"/>
                <a:gd name="connsiteX329" fmla="*/ 208 w 1187592"/>
                <a:gd name="connsiteY329" fmla="*/ 1242565 h 1424860"/>
                <a:gd name="connsiteX330" fmla="*/ 833 w 1187592"/>
                <a:gd name="connsiteY330" fmla="*/ 1235282 h 1424860"/>
                <a:gd name="connsiteX331" fmla="*/ 1457 w 1187592"/>
                <a:gd name="connsiteY331" fmla="*/ 1227998 h 1424860"/>
                <a:gd name="connsiteX332" fmla="*/ 2498 w 1187592"/>
                <a:gd name="connsiteY332" fmla="*/ 1220507 h 1424860"/>
                <a:gd name="connsiteX333" fmla="*/ 4788 w 1187592"/>
                <a:gd name="connsiteY333" fmla="*/ 1205107 h 1424860"/>
                <a:gd name="connsiteX334" fmla="*/ 7494 w 1187592"/>
                <a:gd name="connsiteY334" fmla="*/ 1189292 h 1424860"/>
                <a:gd name="connsiteX335" fmla="*/ 11449 w 1187592"/>
                <a:gd name="connsiteY335" fmla="*/ 1173268 h 1424860"/>
                <a:gd name="connsiteX336" fmla="*/ 15613 w 1187592"/>
                <a:gd name="connsiteY336" fmla="*/ 1157037 h 1424860"/>
                <a:gd name="connsiteX337" fmla="*/ 20609 w 1187592"/>
                <a:gd name="connsiteY337" fmla="*/ 1140389 h 1424860"/>
                <a:gd name="connsiteX338" fmla="*/ 26021 w 1187592"/>
                <a:gd name="connsiteY338" fmla="*/ 1123533 h 1424860"/>
                <a:gd name="connsiteX339" fmla="*/ 31641 w 1187592"/>
                <a:gd name="connsiteY339" fmla="*/ 1106677 h 1424860"/>
                <a:gd name="connsiteX340" fmla="*/ 38095 w 1187592"/>
                <a:gd name="connsiteY340" fmla="*/ 1089404 h 1424860"/>
                <a:gd name="connsiteX341" fmla="*/ 44756 w 1187592"/>
                <a:gd name="connsiteY341" fmla="*/ 1072132 h 1424860"/>
                <a:gd name="connsiteX342" fmla="*/ 51625 w 1187592"/>
                <a:gd name="connsiteY342" fmla="*/ 1055276 h 1424860"/>
                <a:gd name="connsiteX343" fmla="*/ 58911 w 1187592"/>
                <a:gd name="connsiteY343" fmla="*/ 1038004 h 1424860"/>
                <a:gd name="connsiteX344" fmla="*/ 66197 w 1187592"/>
                <a:gd name="connsiteY344" fmla="*/ 1021148 h 1424860"/>
                <a:gd name="connsiteX345" fmla="*/ 73899 w 1187592"/>
                <a:gd name="connsiteY345" fmla="*/ 1004500 h 1424860"/>
                <a:gd name="connsiteX346" fmla="*/ 81601 w 1187592"/>
                <a:gd name="connsiteY346" fmla="*/ 988060 h 1424860"/>
                <a:gd name="connsiteX347" fmla="*/ 89304 w 1187592"/>
                <a:gd name="connsiteY347" fmla="*/ 972036 h 1424860"/>
                <a:gd name="connsiteX348" fmla="*/ 105332 w 1187592"/>
                <a:gd name="connsiteY348" fmla="*/ 940613 h 1424860"/>
                <a:gd name="connsiteX349" fmla="*/ 120737 w 1187592"/>
                <a:gd name="connsiteY349" fmla="*/ 911271 h 1424860"/>
                <a:gd name="connsiteX350" fmla="*/ 135517 w 1187592"/>
                <a:gd name="connsiteY350" fmla="*/ 883802 h 1424860"/>
                <a:gd name="connsiteX351" fmla="*/ 149464 w 1187592"/>
                <a:gd name="connsiteY351" fmla="*/ 859454 h 1424860"/>
                <a:gd name="connsiteX352" fmla="*/ 161746 w 1187592"/>
                <a:gd name="connsiteY352" fmla="*/ 838020 h 1424860"/>
                <a:gd name="connsiteX353" fmla="*/ 182146 w 1187592"/>
                <a:gd name="connsiteY353" fmla="*/ 803892 h 1424860"/>
                <a:gd name="connsiteX354" fmla="*/ 202338 w 1187592"/>
                <a:gd name="connsiteY354" fmla="*/ 770596 h 1424860"/>
                <a:gd name="connsiteX355" fmla="*/ 221906 w 1187592"/>
                <a:gd name="connsiteY355" fmla="*/ 738549 h 1424860"/>
                <a:gd name="connsiteX356" fmla="*/ 241474 w 1187592"/>
                <a:gd name="connsiteY356" fmla="*/ 707750 h 1424860"/>
                <a:gd name="connsiteX357" fmla="*/ 260209 w 1187592"/>
                <a:gd name="connsiteY357" fmla="*/ 678200 h 1424860"/>
                <a:gd name="connsiteX358" fmla="*/ 278735 w 1187592"/>
                <a:gd name="connsiteY358" fmla="*/ 650107 h 1424860"/>
                <a:gd name="connsiteX359" fmla="*/ 296221 w 1187592"/>
                <a:gd name="connsiteY359" fmla="*/ 623470 h 1424860"/>
                <a:gd name="connsiteX360" fmla="*/ 313083 w 1187592"/>
                <a:gd name="connsiteY360" fmla="*/ 598498 h 1424860"/>
                <a:gd name="connsiteX361" fmla="*/ 343683 w 1187592"/>
                <a:gd name="connsiteY361" fmla="*/ 553549 h 1424860"/>
                <a:gd name="connsiteX362" fmla="*/ 369913 w 1187592"/>
                <a:gd name="connsiteY362" fmla="*/ 516299 h 1424860"/>
                <a:gd name="connsiteX363" fmla="*/ 390521 w 1187592"/>
                <a:gd name="connsiteY363" fmla="*/ 487789 h 1424860"/>
                <a:gd name="connsiteX364" fmla="*/ 404676 w 1187592"/>
                <a:gd name="connsiteY364" fmla="*/ 468020 h 1424860"/>
                <a:gd name="connsiteX365" fmla="*/ 404676 w 1187592"/>
                <a:gd name="connsiteY365" fmla="*/ 75552 h 1424860"/>
                <a:gd name="connsiteX366" fmla="*/ 377996 w 1187592"/>
                <a:gd name="connsiteY366" fmla="*/ 75552 h 1424860"/>
                <a:gd name="connsiteX367" fmla="*/ 374038 w 1187592"/>
                <a:gd name="connsiteY367" fmla="*/ 75344 h 1424860"/>
                <a:gd name="connsiteX368" fmla="*/ 370497 w 1187592"/>
                <a:gd name="connsiteY368" fmla="*/ 74722 h 1424860"/>
                <a:gd name="connsiteX369" fmla="*/ 366747 w 1187592"/>
                <a:gd name="connsiteY369" fmla="*/ 73891 h 1424860"/>
                <a:gd name="connsiteX370" fmla="*/ 363206 w 1187592"/>
                <a:gd name="connsiteY370" fmla="*/ 72646 h 1424860"/>
                <a:gd name="connsiteX371" fmla="*/ 359873 w 1187592"/>
                <a:gd name="connsiteY371" fmla="*/ 71193 h 1424860"/>
                <a:gd name="connsiteX372" fmla="*/ 356957 w 1187592"/>
                <a:gd name="connsiteY372" fmla="*/ 68910 h 1424860"/>
                <a:gd name="connsiteX373" fmla="*/ 353833 w 1187592"/>
                <a:gd name="connsiteY373" fmla="*/ 66834 h 1424860"/>
                <a:gd name="connsiteX374" fmla="*/ 351333 w 1187592"/>
                <a:gd name="connsiteY374" fmla="*/ 64551 h 1424860"/>
                <a:gd name="connsiteX375" fmla="*/ 348625 w 1187592"/>
                <a:gd name="connsiteY375" fmla="*/ 61853 h 1424860"/>
                <a:gd name="connsiteX376" fmla="*/ 346542 w 1187592"/>
                <a:gd name="connsiteY376" fmla="*/ 58739 h 1424860"/>
                <a:gd name="connsiteX377" fmla="*/ 344876 w 1187592"/>
                <a:gd name="connsiteY377" fmla="*/ 55834 h 1424860"/>
                <a:gd name="connsiteX378" fmla="*/ 343209 w 1187592"/>
                <a:gd name="connsiteY378" fmla="*/ 52513 h 1424860"/>
                <a:gd name="connsiteX379" fmla="*/ 341751 w 1187592"/>
                <a:gd name="connsiteY379" fmla="*/ 49192 h 1424860"/>
                <a:gd name="connsiteX380" fmla="*/ 340918 w 1187592"/>
                <a:gd name="connsiteY380" fmla="*/ 45456 h 1424860"/>
                <a:gd name="connsiteX381" fmla="*/ 340293 w 1187592"/>
                <a:gd name="connsiteY381" fmla="*/ 41512 h 1424860"/>
                <a:gd name="connsiteX382" fmla="*/ 340293 w 1187592"/>
                <a:gd name="connsiteY382" fmla="*/ 37568 h 1424860"/>
                <a:gd name="connsiteX383" fmla="*/ 340293 w 1187592"/>
                <a:gd name="connsiteY383" fmla="*/ 34040 h 1424860"/>
                <a:gd name="connsiteX384" fmla="*/ 340918 w 1187592"/>
                <a:gd name="connsiteY384" fmla="*/ 30096 h 1424860"/>
                <a:gd name="connsiteX385" fmla="*/ 341751 w 1187592"/>
                <a:gd name="connsiteY385" fmla="*/ 26568 h 1424860"/>
                <a:gd name="connsiteX386" fmla="*/ 343209 w 1187592"/>
                <a:gd name="connsiteY386" fmla="*/ 23247 h 1424860"/>
                <a:gd name="connsiteX387" fmla="*/ 344876 w 1187592"/>
                <a:gd name="connsiteY387" fmla="*/ 19926 h 1424860"/>
                <a:gd name="connsiteX388" fmla="*/ 346542 w 1187592"/>
                <a:gd name="connsiteY388" fmla="*/ 16605 h 1424860"/>
                <a:gd name="connsiteX389" fmla="*/ 348625 w 1187592"/>
                <a:gd name="connsiteY389" fmla="*/ 13906 h 1424860"/>
                <a:gd name="connsiteX390" fmla="*/ 351333 w 1187592"/>
                <a:gd name="connsiteY390" fmla="*/ 11208 h 1424860"/>
                <a:gd name="connsiteX391" fmla="*/ 353833 w 1187592"/>
                <a:gd name="connsiteY391" fmla="*/ 8717 h 1424860"/>
                <a:gd name="connsiteX392" fmla="*/ 356957 w 1187592"/>
                <a:gd name="connsiteY392" fmla="*/ 6434 h 1424860"/>
                <a:gd name="connsiteX393" fmla="*/ 359873 w 1187592"/>
                <a:gd name="connsiteY393" fmla="*/ 4566 h 1424860"/>
                <a:gd name="connsiteX394" fmla="*/ 363206 w 1187592"/>
                <a:gd name="connsiteY394" fmla="*/ 3113 h 1424860"/>
                <a:gd name="connsiteX395" fmla="*/ 366747 w 1187592"/>
                <a:gd name="connsiteY395" fmla="*/ 1868 h 1424860"/>
                <a:gd name="connsiteX396" fmla="*/ 370497 w 1187592"/>
                <a:gd name="connsiteY396" fmla="*/ 830 h 1424860"/>
                <a:gd name="connsiteX397" fmla="*/ 374038 w 1187592"/>
                <a:gd name="connsiteY397" fmla="*/ 415 h 142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Lst>
              <a:rect l="l" t="t" r="r" b="b"/>
              <a:pathLst>
                <a:path w="1187592" h="1424860">
                  <a:moveTo>
                    <a:pt x="814206" y="1139514"/>
                  </a:moveTo>
                  <a:cubicBezTo>
                    <a:pt x="864208" y="1139514"/>
                    <a:pt x="904743" y="1180049"/>
                    <a:pt x="904743" y="1230051"/>
                  </a:cubicBezTo>
                  <a:cubicBezTo>
                    <a:pt x="904743" y="1280053"/>
                    <a:pt x="864208" y="1320588"/>
                    <a:pt x="814206" y="1320588"/>
                  </a:cubicBezTo>
                  <a:cubicBezTo>
                    <a:pt x="764204" y="1320588"/>
                    <a:pt x="723669" y="1280053"/>
                    <a:pt x="723669" y="1230051"/>
                  </a:cubicBezTo>
                  <a:cubicBezTo>
                    <a:pt x="723669" y="1180049"/>
                    <a:pt x="764204" y="1139514"/>
                    <a:pt x="814206" y="1139514"/>
                  </a:cubicBezTo>
                  <a:close/>
                  <a:moveTo>
                    <a:pt x="597233" y="1073214"/>
                  </a:moveTo>
                  <a:cubicBezTo>
                    <a:pt x="641200" y="1073214"/>
                    <a:pt x="676843" y="1108857"/>
                    <a:pt x="676843" y="1152824"/>
                  </a:cubicBezTo>
                  <a:cubicBezTo>
                    <a:pt x="676843" y="1196791"/>
                    <a:pt x="641200" y="1232434"/>
                    <a:pt x="597233" y="1232434"/>
                  </a:cubicBezTo>
                  <a:cubicBezTo>
                    <a:pt x="553266" y="1232434"/>
                    <a:pt x="517623" y="1196791"/>
                    <a:pt x="517623" y="1152824"/>
                  </a:cubicBezTo>
                  <a:cubicBezTo>
                    <a:pt x="517623" y="1108857"/>
                    <a:pt x="553266" y="1073214"/>
                    <a:pt x="597233" y="1073214"/>
                  </a:cubicBezTo>
                  <a:close/>
                  <a:moveTo>
                    <a:pt x="318294" y="1029622"/>
                  </a:moveTo>
                  <a:cubicBezTo>
                    <a:pt x="352860" y="1029622"/>
                    <a:pt x="380882" y="1057644"/>
                    <a:pt x="380882" y="1092210"/>
                  </a:cubicBezTo>
                  <a:cubicBezTo>
                    <a:pt x="380882" y="1126776"/>
                    <a:pt x="352860" y="1154798"/>
                    <a:pt x="318294" y="1154798"/>
                  </a:cubicBezTo>
                  <a:cubicBezTo>
                    <a:pt x="283728" y="1154798"/>
                    <a:pt x="255706" y="1126776"/>
                    <a:pt x="255706" y="1092210"/>
                  </a:cubicBezTo>
                  <a:cubicBezTo>
                    <a:pt x="255706" y="1057644"/>
                    <a:pt x="283728" y="1029622"/>
                    <a:pt x="318294" y="1029622"/>
                  </a:cubicBezTo>
                  <a:close/>
                  <a:moveTo>
                    <a:pt x="743574" y="999011"/>
                  </a:moveTo>
                  <a:cubicBezTo>
                    <a:pt x="769818" y="999011"/>
                    <a:pt x="791093" y="1020286"/>
                    <a:pt x="791093" y="1046530"/>
                  </a:cubicBezTo>
                  <a:cubicBezTo>
                    <a:pt x="791093" y="1072774"/>
                    <a:pt x="769818" y="1094049"/>
                    <a:pt x="743574" y="1094049"/>
                  </a:cubicBezTo>
                  <a:cubicBezTo>
                    <a:pt x="717330" y="1094049"/>
                    <a:pt x="696055" y="1072774"/>
                    <a:pt x="696055" y="1046530"/>
                  </a:cubicBezTo>
                  <a:cubicBezTo>
                    <a:pt x="696055" y="1020286"/>
                    <a:pt x="717330" y="999011"/>
                    <a:pt x="743574" y="999011"/>
                  </a:cubicBezTo>
                  <a:close/>
                  <a:moveTo>
                    <a:pt x="825133" y="839792"/>
                  </a:moveTo>
                  <a:cubicBezTo>
                    <a:pt x="869100" y="839792"/>
                    <a:pt x="904743" y="875435"/>
                    <a:pt x="904743" y="919402"/>
                  </a:cubicBezTo>
                  <a:cubicBezTo>
                    <a:pt x="904743" y="963369"/>
                    <a:pt x="869100" y="999012"/>
                    <a:pt x="825133" y="999012"/>
                  </a:cubicBezTo>
                  <a:cubicBezTo>
                    <a:pt x="781166" y="999012"/>
                    <a:pt x="745523" y="963369"/>
                    <a:pt x="745523" y="919402"/>
                  </a:cubicBezTo>
                  <a:cubicBezTo>
                    <a:pt x="745523" y="875435"/>
                    <a:pt x="781166" y="839792"/>
                    <a:pt x="825133" y="839792"/>
                  </a:cubicBezTo>
                  <a:close/>
                  <a:moveTo>
                    <a:pt x="571245" y="804216"/>
                  </a:moveTo>
                  <a:cubicBezTo>
                    <a:pt x="631937" y="804216"/>
                    <a:pt x="681138" y="853417"/>
                    <a:pt x="681138" y="914109"/>
                  </a:cubicBezTo>
                  <a:cubicBezTo>
                    <a:pt x="681138" y="974801"/>
                    <a:pt x="631937" y="1024002"/>
                    <a:pt x="571245" y="1024002"/>
                  </a:cubicBezTo>
                  <a:cubicBezTo>
                    <a:pt x="510553" y="1024002"/>
                    <a:pt x="461352" y="974801"/>
                    <a:pt x="461352" y="914109"/>
                  </a:cubicBezTo>
                  <a:cubicBezTo>
                    <a:pt x="461352" y="853417"/>
                    <a:pt x="510553" y="804216"/>
                    <a:pt x="571245" y="804216"/>
                  </a:cubicBezTo>
                  <a:close/>
                  <a:moveTo>
                    <a:pt x="480449" y="75552"/>
                  </a:moveTo>
                  <a:lnTo>
                    <a:pt x="480449" y="493200"/>
                  </a:lnTo>
                  <a:lnTo>
                    <a:pt x="472955" y="503397"/>
                  </a:lnTo>
                  <a:lnTo>
                    <a:pt x="466918" y="511305"/>
                  </a:lnTo>
                  <a:lnTo>
                    <a:pt x="451514" y="532739"/>
                  </a:lnTo>
                  <a:lnTo>
                    <a:pt x="427367" y="566243"/>
                  </a:lnTo>
                  <a:lnTo>
                    <a:pt x="412379" y="587261"/>
                  </a:lnTo>
                  <a:lnTo>
                    <a:pt x="396142" y="611192"/>
                  </a:lnTo>
                  <a:lnTo>
                    <a:pt x="378031" y="637413"/>
                  </a:lnTo>
                  <a:lnTo>
                    <a:pt x="359088" y="665922"/>
                  </a:lnTo>
                  <a:lnTo>
                    <a:pt x="338896" y="696721"/>
                  </a:lnTo>
                  <a:lnTo>
                    <a:pt x="317663" y="729184"/>
                  </a:lnTo>
                  <a:lnTo>
                    <a:pt x="296013" y="763729"/>
                  </a:lnTo>
                  <a:lnTo>
                    <a:pt x="273323" y="799522"/>
                  </a:lnTo>
                  <a:lnTo>
                    <a:pt x="250217" y="837396"/>
                  </a:lnTo>
                  <a:lnTo>
                    <a:pt x="227110" y="876310"/>
                  </a:lnTo>
                  <a:lnTo>
                    <a:pt x="214620" y="897745"/>
                  </a:lnTo>
                  <a:lnTo>
                    <a:pt x="202963" y="918763"/>
                  </a:lnTo>
                  <a:lnTo>
                    <a:pt x="191722" y="939156"/>
                  </a:lnTo>
                  <a:lnTo>
                    <a:pt x="180897" y="958926"/>
                  </a:lnTo>
                  <a:lnTo>
                    <a:pt x="170905" y="978279"/>
                  </a:lnTo>
                  <a:lnTo>
                    <a:pt x="161537" y="996800"/>
                  </a:lnTo>
                  <a:lnTo>
                    <a:pt x="152794" y="1015113"/>
                  </a:lnTo>
                  <a:lnTo>
                    <a:pt x="144260" y="1032593"/>
                  </a:lnTo>
                  <a:lnTo>
                    <a:pt x="136557" y="1049657"/>
                  </a:lnTo>
                  <a:lnTo>
                    <a:pt x="129272" y="1065889"/>
                  </a:lnTo>
                  <a:lnTo>
                    <a:pt x="122610" y="1081913"/>
                  </a:lnTo>
                  <a:lnTo>
                    <a:pt x="116573" y="1096896"/>
                  </a:lnTo>
                  <a:lnTo>
                    <a:pt x="110745" y="1111671"/>
                  </a:lnTo>
                  <a:lnTo>
                    <a:pt x="105332" y="1126030"/>
                  </a:lnTo>
                  <a:lnTo>
                    <a:pt x="100545" y="1139556"/>
                  </a:lnTo>
                  <a:lnTo>
                    <a:pt x="96381" y="1152458"/>
                  </a:lnTo>
                  <a:lnTo>
                    <a:pt x="92426" y="1164944"/>
                  </a:lnTo>
                  <a:lnTo>
                    <a:pt x="89095" y="1176598"/>
                  </a:lnTo>
                  <a:lnTo>
                    <a:pt x="85973" y="1187835"/>
                  </a:lnTo>
                  <a:lnTo>
                    <a:pt x="83683" y="1198656"/>
                  </a:lnTo>
                  <a:lnTo>
                    <a:pt x="81185" y="1208645"/>
                  </a:lnTo>
                  <a:lnTo>
                    <a:pt x="79312" y="1218426"/>
                  </a:lnTo>
                  <a:lnTo>
                    <a:pt x="77854" y="1227166"/>
                  </a:lnTo>
                  <a:lnTo>
                    <a:pt x="77022" y="1235490"/>
                  </a:lnTo>
                  <a:lnTo>
                    <a:pt x="76189" y="1243398"/>
                  </a:lnTo>
                  <a:lnTo>
                    <a:pt x="75773" y="1250265"/>
                  </a:lnTo>
                  <a:lnTo>
                    <a:pt x="75773" y="1256924"/>
                  </a:lnTo>
                  <a:lnTo>
                    <a:pt x="76189" y="1262959"/>
                  </a:lnTo>
                  <a:lnTo>
                    <a:pt x="76397" y="1268370"/>
                  </a:lnTo>
                  <a:lnTo>
                    <a:pt x="77230" y="1273364"/>
                  </a:lnTo>
                  <a:lnTo>
                    <a:pt x="78271" y="1277526"/>
                  </a:lnTo>
                  <a:lnTo>
                    <a:pt x="79728" y="1281064"/>
                  </a:lnTo>
                  <a:lnTo>
                    <a:pt x="81810" y="1285434"/>
                  </a:lnTo>
                  <a:lnTo>
                    <a:pt x="83891" y="1289180"/>
                  </a:lnTo>
                  <a:lnTo>
                    <a:pt x="86597" y="1293133"/>
                  </a:lnTo>
                  <a:lnTo>
                    <a:pt x="89304" y="1297087"/>
                  </a:lnTo>
                  <a:lnTo>
                    <a:pt x="92634" y="1300833"/>
                  </a:lnTo>
                  <a:lnTo>
                    <a:pt x="95965" y="1304371"/>
                  </a:lnTo>
                  <a:lnTo>
                    <a:pt x="99920" y="1307700"/>
                  </a:lnTo>
                  <a:lnTo>
                    <a:pt x="103875" y="1311030"/>
                  </a:lnTo>
                  <a:lnTo>
                    <a:pt x="108039" y="1313943"/>
                  </a:lnTo>
                  <a:lnTo>
                    <a:pt x="112826" y="1317065"/>
                  </a:lnTo>
                  <a:lnTo>
                    <a:pt x="117822" y="1319978"/>
                  </a:lnTo>
                  <a:lnTo>
                    <a:pt x="122818" y="1322684"/>
                  </a:lnTo>
                  <a:lnTo>
                    <a:pt x="128231" y="1325181"/>
                  </a:lnTo>
                  <a:lnTo>
                    <a:pt x="134059" y="1327886"/>
                  </a:lnTo>
                  <a:lnTo>
                    <a:pt x="140096" y="1329967"/>
                  </a:lnTo>
                  <a:lnTo>
                    <a:pt x="146549" y="1332464"/>
                  </a:lnTo>
                  <a:lnTo>
                    <a:pt x="153419" y="1334337"/>
                  </a:lnTo>
                  <a:lnTo>
                    <a:pt x="160288" y="1336418"/>
                  </a:lnTo>
                  <a:lnTo>
                    <a:pt x="167574" y="1338083"/>
                  </a:lnTo>
                  <a:lnTo>
                    <a:pt x="175068" y="1339748"/>
                  </a:lnTo>
                  <a:lnTo>
                    <a:pt x="182979" y="1341204"/>
                  </a:lnTo>
                  <a:lnTo>
                    <a:pt x="191097" y="1342661"/>
                  </a:lnTo>
                  <a:lnTo>
                    <a:pt x="208375" y="1345158"/>
                  </a:lnTo>
                  <a:lnTo>
                    <a:pt x="226694" y="1347031"/>
                  </a:lnTo>
                  <a:lnTo>
                    <a:pt x="246470" y="1348072"/>
                  </a:lnTo>
                  <a:lnTo>
                    <a:pt x="267286" y="1349112"/>
                  </a:lnTo>
                  <a:lnTo>
                    <a:pt x="289352" y="1349112"/>
                  </a:lnTo>
                  <a:lnTo>
                    <a:pt x="898656" y="1349112"/>
                  </a:lnTo>
                  <a:lnTo>
                    <a:pt x="920722" y="1349112"/>
                  </a:lnTo>
                  <a:lnTo>
                    <a:pt x="941539" y="1348072"/>
                  </a:lnTo>
                  <a:lnTo>
                    <a:pt x="961106" y="1347031"/>
                  </a:lnTo>
                  <a:lnTo>
                    <a:pt x="979633" y="1345158"/>
                  </a:lnTo>
                  <a:lnTo>
                    <a:pt x="996703" y="1342661"/>
                  </a:lnTo>
                  <a:lnTo>
                    <a:pt x="1004821" y="1341204"/>
                  </a:lnTo>
                  <a:lnTo>
                    <a:pt x="1012732" y="1339748"/>
                  </a:lnTo>
                  <a:lnTo>
                    <a:pt x="1020226" y="1338083"/>
                  </a:lnTo>
                  <a:lnTo>
                    <a:pt x="1027512" y="1336418"/>
                  </a:lnTo>
                  <a:lnTo>
                    <a:pt x="1034589" y="1334337"/>
                  </a:lnTo>
                  <a:lnTo>
                    <a:pt x="1041043" y="1332464"/>
                  </a:lnTo>
                  <a:lnTo>
                    <a:pt x="1047496" y="1329967"/>
                  </a:lnTo>
                  <a:lnTo>
                    <a:pt x="1053533" y="1327886"/>
                  </a:lnTo>
                  <a:lnTo>
                    <a:pt x="1059569" y="1325181"/>
                  </a:lnTo>
                  <a:lnTo>
                    <a:pt x="1064982" y="1322684"/>
                  </a:lnTo>
                  <a:lnTo>
                    <a:pt x="1070186" y="1319978"/>
                  </a:lnTo>
                  <a:lnTo>
                    <a:pt x="1074974" y="1317065"/>
                  </a:lnTo>
                  <a:lnTo>
                    <a:pt x="1079553" y="1313943"/>
                  </a:lnTo>
                  <a:lnTo>
                    <a:pt x="1083925" y="1311030"/>
                  </a:lnTo>
                  <a:lnTo>
                    <a:pt x="1087880" y="1307700"/>
                  </a:lnTo>
                  <a:lnTo>
                    <a:pt x="1091627" y="1304371"/>
                  </a:lnTo>
                  <a:lnTo>
                    <a:pt x="1095166" y="1300833"/>
                  </a:lnTo>
                  <a:lnTo>
                    <a:pt x="1098288" y="1297087"/>
                  </a:lnTo>
                  <a:lnTo>
                    <a:pt x="1101203" y="1293133"/>
                  </a:lnTo>
                  <a:lnTo>
                    <a:pt x="1103701" y="1289180"/>
                  </a:lnTo>
                  <a:lnTo>
                    <a:pt x="1105991" y="1285434"/>
                  </a:lnTo>
                  <a:lnTo>
                    <a:pt x="1108280" y="1281064"/>
                  </a:lnTo>
                  <a:lnTo>
                    <a:pt x="1109321" y="1277526"/>
                  </a:lnTo>
                  <a:lnTo>
                    <a:pt x="1110570" y="1273364"/>
                  </a:lnTo>
                  <a:lnTo>
                    <a:pt x="1111195" y="1268370"/>
                  </a:lnTo>
                  <a:lnTo>
                    <a:pt x="1111819" y="1262959"/>
                  </a:lnTo>
                  <a:lnTo>
                    <a:pt x="1112027" y="1256924"/>
                  </a:lnTo>
                  <a:lnTo>
                    <a:pt x="1112027" y="1250265"/>
                  </a:lnTo>
                  <a:lnTo>
                    <a:pt x="1111403" y="1243398"/>
                  </a:lnTo>
                  <a:lnTo>
                    <a:pt x="1110987" y="1235490"/>
                  </a:lnTo>
                  <a:lnTo>
                    <a:pt x="1109738" y="1227166"/>
                  </a:lnTo>
                  <a:lnTo>
                    <a:pt x="1108280" y="1218426"/>
                  </a:lnTo>
                  <a:lnTo>
                    <a:pt x="1106407" y="1208645"/>
                  </a:lnTo>
                  <a:lnTo>
                    <a:pt x="1104325" y="1198656"/>
                  </a:lnTo>
                  <a:lnTo>
                    <a:pt x="1101619" y="1187835"/>
                  </a:lnTo>
                  <a:lnTo>
                    <a:pt x="1098913" y="1176598"/>
                  </a:lnTo>
                  <a:lnTo>
                    <a:pt x="1095166" y="1164944"/>
                  </a:lnTo>
                  <a:lnTo>
                    <a:pt x="1091211" y="1152458"/>
                  </a:lnTo>
                  <a:lnTo>
                    <a:pt x="1087047" y="1139556"/>
                  </a:lnTo>
                  <a:lnTo>
                    <a:pt x="1082260" y="1126030"/>
                  </a:lnTo>
                  <a:lnTo>
                    <a:pt x="1077055" y="1111671"/>
                  </a:lnTo>
                  <a:lnTo>
                    <a:pt x="1071435" y="1096896"/>
                  </a:lnTo>
                  <a:lnTo>
                    <a:pt x="1065398" y="1081913"/>
                  </a:lnTo>
                  <a:lnTo>
                    <a:pt x="1058320" y="1065889"/>
                  </a:lnTo>
                  <a:lnTo>
                    <a:pt x="1051035" y="1049657"/>
                  </a:lnTo>
                  <a:lnTo>
                    <a:pt x="1043541" y="1032593"/>
                  </a:lnTo>
                  <a:lnTo>
                    <a:pt x="1035006" y="1015113"/>
                  </a:lnTo>
                  <a:lnTo>
                    <a:pt x="1026263" y="996800"/>
                  </a:lnTo>
                  <a:lnTo>
                    <a:pt x="1016687" y="978279"/>
                  </a:lnTo>
                  <a:lnTo>
                    <a:pt x="1006695" y="958926"/>
                  </a:lnTo>
                  <a:lnTo>
                    <a:pt x="996079" y="939156"/>
                  </a:lnTo>
                  <a:lnTo>
                    <a:pt x="985046" y="918763"/>
                  </a:lnTo>
                  <a:lnTo>
                    <a:pt x="973180" y="897745"/>
                  </a:lnTo>
                  <a:lnTo>
                    <a:pt x="960482" y="876310"/>
                  </a:lnTo>
                  <a:lnTo>
                    <a:pt x="937584" y="837396"/>
                  </a:lnTo>
                  <a:lnTo>
                    <a:pt x="914685" y="799522"/>
                  </a:lnTo>
                  <a:lnTo>
                    <a:pt x="891995" y="763729"/>
                  </a:lnTo>
                  <a:lnTo>
                    <a:pt x="869929" y="729184"/>
                  </a:lnTo>
                  <a:lnTo>
                    <a:pt x="848696" y="696721"/>
                  </a:lnTo>
                  <a:lnTo>
                    <a:pt x="828504" y="665922"/>
                  </a:lnTo>
                  <a:lnTo>
                    <a:pt x="809561" y="637413"/>
                  </a:lnTo>
                  <a:lnTo>
                    <a:pt x="791659" y="611192"/>
                  </a:lnTo>
                  <a:lnTo>
                    <a:pt x="775422" y="587261"/>
                  </a:lnTo>
                  <a:lnTo>
                    <a:pt x="760642" y="566243"/>
                  </a:lnTo>
                  <a:lnTo>
                    <a:pt x="736494" y="532739"/>
                  </a:lnTo>
                  <a:lnTo>
                    <a:pt x="720674" y="511305"/>
                  </a:lnTo>
                  <a:lnTo>
                    <a:pt x="715053" y="503397"/>
                  </a:lnTo>
                  <a:lnTo>
                    <a:pt x="707559" y="493200"/>
                  </a:lnTo>
                  <a:lnTo>
                    <a:pt x="707559" y="75552"/>
                  </a:lnTo>
                  <a:close/>
                  <a:moveTo>
                    <a:pt x="377996" y="0"/>
                  </a:moveTo>
                  <a:lnTo>
                    <a:pt x="809804" y="0"/>
                  </a:lnTo>
                  <a:lnTo>
                    <a:pt x="813762" y="415"/>
                  </a:lnTo>
                  <a:lnTo>
                    <a:pt x="817719" y="830"/>
                  </a:lnTo>
                  <a:lnTo>
                    <a:pt x="821260" y="1868"/>
                  </a:lnTo>
                  <a:lnTo>
                    <a:pt x="824593" y="3113"/>
                  </a:lnTo>
                  <a:lnTo>
                    <a:pt x="827926" y="4566"/>
                  </a:lnTo>
                  <a:lnTo>
                    <a:pt x="831259" y="6434"/>
                  </a:lnTo>
                  <a:lnTo>
                    <a:pt x="833967" y="8717"/>
                  </a:lnTo>
                  <a:lnTo>
                    <a:pt x="836675" y="11208"/>
                  </a:lnTo>
                  <a:lnTo>
                    <a:pt x="839174" y="13906"/>
                  </a:lnTo>
                  <a:lnTo>
                    <a:pt x="841257" y="16605"/>
                  </a:lnTo>
                  <a:lnTo>
                    <a:pt x="843340" y="19926"/>
                  </a:lnTo>
                  <a:lnTo>
                    <a:pt x="844798" y="23247"/>
                  </a:lnTo>
                  <a:lnTo>
                    <a:pt x="846048" y="26568"/>
                  </a:lnTo>
                  <a:lnTo>
                    <a:pt x="846881" y="30096"/>
                  </a:lnTo>
                  <a:lnTo>
                    <a:pt x="847506" y="34040"/>
                  </a:lnTo>
                  <a:lnTo>
                    <a:pt x="847923" y="37568"/>
                  </a:lnTo>
                  <a:lnTo>
                    <a:pt x="847506" y="41512"/>
                  </a:lnTo>
                  <a:lnTo>
                    <a:pt x="846881" y="45456"/>
                  </a:lnTo>
                  <a:lnTo>
                    <a:pt x="846048" y="49192"/>
                  </a:lnTo>
                  <a:lnTo>
                    <a:pt x="844798" y="52513"/>
                  </a:lnTo>
                  <a:lnTo>
                    <a:pt x="843340" y="55834"/>
                  </a:lnTo>
                  <a:lnTo>
                    <a:pt x="841257" y="58739"/>
                  </a:lnTo>
                  <a:lnTo>
                    <a:pt x="839174" y="61853"/>
                  </a:lnTo>
                  <a:lnTo>
                    <a:pt x="836675" y="64551"/>
                  </a:lnTo>
                  <a:lnTo>
                    <a:pt x="833967" y="66834"/>
                  </a:lnTo>
                  <a:lnTo>
                    <a:pt x="831259" y="68910"/>
                  </a:lnTo>
                  <a:lnTo>
                    <a:pt x="827926" y="71193"/>
                  </a:lnTo>
                  <a:lnTo>
                    <a:pt x="824593" y="72646"/>
                  </a:lnTo>
                  <a:lnTo>
                    <a:pt x="821260" y="73891"/>
                  </a:lnTo>
                  <a:lnTo>
                    <a:pt x="817719" y="74722"/>
                  </a:lnTo>
                  <a:lnTo>
                    <a:pt x="813762" y="75344"/>
                  </a:lnTo>
                  <a:lnTo>
                    <a:pt x="809804" y="75552"/>
                  </a:lnTo>
                  <a:lnTo>
                    <a:pt x="783332" y="75552"/>
                  </a:lnTo>
                  <a:lnTo>
                    <a:pt x="783332" y="468020"/>
                  </a:lnTo>
                  <a:lnTo>
                    <a:pt x="797487" y="487789"/>
                  </a:lnTo>
                  <a:lnTo>
                    <a:pt x="818096" y="516299"/>
                  </a:lnTo>
                  <a:lnTo>
                    <a:pt x="843909" y="553549"/>
                  </a:lnTo>
                  <a:lnTo>
                    <a:pt x="874717" y="598498"/>
                  </a:lnTo>
                  <a:lnTo>
                    <a:pt x="891371" y="623470"/>
                  </a:lnTo>
                  <a:lnTo>
                    <a:pt x="909273" y="650107"/>
                  </a:lnTo>
                  <a:lnTo>
                    <a:pt x="927383" y="678200"/>
                  </a:lnTo>
                  <a:lnTo>
                    <a:pt x="946327" y="707750"/>
                  </a:lnTo>
                  <a:lnTo>
                    <a:pt x="965686" y="738549"/>
                  </a:lnTo>
                  <a:lnTo>
                    <a:pt x="985670" y="770596"/>
                  </a:lnTo>
                  <a:lnTo>
                    <a:pt x="1005446" y="803892"/>
                  </a:lnTo>
                  <a:lnTo>
                    <a:pt x="1026055" y="838020"/>
                  </a:lnTo>
                  <a:lnTo>
                    <a:pt x="1038336" y="859454"/>
                  </a:lnTo>
                  <a:lnTo>
                    <a:pt x="1052283" y="883802"/>
                  </a:lnTo>
                  <a:lnTo>
                    <a:pt x="1067063" y="911271"/>
                  </a:lnTo>
                  <a:lnTo>
                    <a:pt x="1082468" y="940613"/>
                  </a:lnTo>
                  <a:lnTo>
                    <a:pt x="1098288" y="972036"/>
                  </a:lnTo>
                  <a:lnTo>
                    <a:pt x="1105991" y="988060"/>
                  </a:lnTo>
                  <a:lnTo>
                    <a:pt x="1113901" y="1004500"/>
                  </a:lnTo>
                  <a:lnTo>
                    <a:pt x="1121395" y="1021148"/>
                  </a:lnTo>
                  <a:lnTo>
                    <a:pt x="1129097" y="1038004"/>
                  </a:lnTo>
                  <a:lnTo>
                    <a:pt x="1136175" y="1055276"/>
                  </a:lnTo>
                  <a:lnTo>
                    <a:pt x="1143253" y="1072132"/>
                  </a:lnTo>
                  <a:lnTo>
                    <a:pt x="1149914" y="1089404"/>
                  </a:lnTo>
                  <a:lnTo>
                    <a:pt x="1156159" y="1106677"/>
                  </a:lnTo>
                  <a:lnTo>
                    <a:pt x="1161987" y="1123533"/>
                  </a:lnTo>
                  <a:lnTo>
                    <a:pt x="1167400" y="1140389"/>
                  </a:lnTo>
                  <a:lnTo>
                    <a:pt x="1172188" y="1157037"/>
                  </a:lnTo>
                  <a:lnTo>
                    <a:pt x="1176351" y="1173268"/>
                  </a:lnTo>
                  <a:lnTo>
                    <a:pt x="1180098" y="1189292"/>
                  </a:lnTo>
                  <a:lnTo>
                    <a:pt x="1183012" y="1205107"/>
                  </a:lnTo>
                  <a:lnTo>
                    <a:pt x="1185510" y="1220507"/>
                  </a:lnTo>
                  <a:lnTo>
                    <a:pt x="1186343" y="1227998"/>
                  </a:lnTo>
                  <a:lnTo>
                    <a:pt x="1186967" y="1235282"/>
                  </a:lnTo>
                  <a:lnTo>
                    <a:pt x="1187384" y="1242565"/>
                  </a:lnTo>
                  <a:lnTo>
                    <a:pt x="1187592" y="1249641"/>
                  </a:lnTo>
                  <a:lnTo>
                    <a:pt x="1187592" y="1256716"/>
                  </a:lnTo>
                  <a:lnTo>
                    <a:pt x="1187592" y="1263375"/>
                  </a:lnTo>
                  <a:lnTo>
                    <a:pt x="1186967" y="1270034"/>
                  </a:lnTo>
                  <a:lnTo>
                    <a:pt x="1186343" y="1276277"/>
                  </a:lnTo>
                  <a:lnTo>
                    <a:pt x="1185719" y="1282728"/>
                  </a:lnTo>
                  <a:lnTo>
                    <a:pt x="1184469" y="1288971"/>
                  </a:lnTo>
                  <a:lnTo>
                    <a:pt x="1183012" y="1294798"/>
                  </a:lnTo>
                  <a:lnTo>
                    <a:pt x="1181555" y="1300417"/>
                  </a:lnTo>
                  <a:lnTo>
                    <a:pt x="1179682" y="1306244"/>
                  </a:lnTo>
                  <a:lnTo>
                    <a:pt x="1177600" y="1311238"/>
                  </a:lnTo>
                  <a:lnTo>
                    <a:pt x="1173020" y="1320603"/>
                  </a:lnTo>
                  <a:lnTo>
                    <a:pt x="1168024" y="1329343"/>
                  </a:lnTo>
                  <a:lnTo>
                    <a:pt x="1162612" y="1337667"/>
                  </a:lnTo>
                  <a:lnTo>
                    <a:pt x="1156783" y="1345366"/>
                  </a:lnTo>
                  <a:lnTo>
                    <a:pt x="1150538" y="1352650"/>
                  </a:lnTo>
                  <a:lnTo>
                    <a:pt x="1143877" y="1359517"/>
                  </a:lnTo>
                  <a:lnTo>
                    <a:pt x="1136591" y="1365968"/>
                  </a:lnTo>
                  <a:lnTo>
                    <a:pt x="1129097" y="1372003"/>
                  </a:lnTo>
                  <a:lnTo>
                    <a:pt x="1121187" y="1377830"/>
                  </a:lnTo>
                  <a:lnTo>
                    <a:pt x="1113068" y="1382824"/>
                  </a:lnTo>
                  <a:lnTo>
                    <a:pt x="1104533" y="1387610"/>
                  </a:lnTo>
                  <a:lnTo>
                    <a:pt x="1095582" y="1391981"/>
                  </a:lnTo>
                  <a:lnTo>
                    <a:pt x="1086839" y="1396143"/>
                  </a:lnTo>
                  <a:lnTo>
                    <a:pt x="1077472" y="1399680"/>
                  </a:lnTo>
                  <a:lnTo>
                    <a:pt x="1068104" y="1403010"/>
                  </a:lnTo>
                  <a:lnTo>
                    <a:pt x="1058320" y="1406339"/>
                  </a:lnTo>
                  <a:lnTo>
                    <a:pt x="1048328" y="1409045"/>
                  </a:lnTo>
                  <a:lnTo>
                    <a:pt x="1038336" y="1411542"/>
                  </a:lnTo>
                  <a:lnTo>
                    <a:pt x="1028553" y="1414039"/>
                  </a:lnTo>
                  <a:lnTo>
                    <a:pt x="1018561" y="1415704"/>
                  </a:lnTo>
                  <a:lnTo>
                    <a:pt x="1008152" y="1417577"/>
                  </a:lnTo>
                  <a:lnTo>
                    <a:pt x="997952" y="1419033"/>
                  </a:lnTo>
                  <a:lnTo>
                    <a:pt x="987752" y="1420282"/>
                  </a:lnTo>
                  <a:lnTo>
                    <a:pt x="977343" y="1421531"/>
                  </a:lnTo>
                  <a:lnTo>
                    <a:pt x="957151" y="1422987"/>
                  </a:lnTo>
                  <a:lnTo>
                    <a:pt x="936959" y="1424236"/>
                  </a:lnTo>
                  <a:lnTo>
                    <a:pt x="917600" y="1424860"/>
                  </a:lnTo>
                  <a:lnTo>
                    <a:pt x="898656" y="1424860"/>
                  </a:lnTo>
                  <a:lnTo>
                    <a:pt x="289352" y="1424860"/>
                  </a:lnTo>
                  <a:lnTo>
                    <a:pt x="270201" y="1424860"/>
                  </a:lnTo>
                  <a:lnTo>
                    <a:pt x="250633" y="1424236"/>
                  </a:lnTo>
                  <a:lnTo>
                    <a:pt x="230649" y="1422987"/>
                  </a:lnTo>
                  <a:lnTo>
                    <a:pt x="210457" y="1421531"/>
                  </a:lnTo>
                  <a:lnTo>
                    <a:pt x="200257" y="1420282"/>
                  </a:lnTo>
                  <a:lnTo>
                    <a:pt x="189848" y="1419033"/>
                  </a:lnTo>
                  <a:lnTo>
                    <a:pt x="179648" y="1417577"/>
                  </a:lnTo>
                  <a:lnTo>
                    <a:pt x="169448" y="1415704"/>
                  </a:lnTo>
                  <a:lnTo>
                    <a:pt x="159456" y="1414039"/>
                  </a:lnTo>
                  <a:lnTo>
                    <a:pt x="149256" y="1411542"/>
                  </a:lnTo>
                  <a:lnTo>
                    <a:pt x="139264" y="1409045"/>
                  </a:lnTo>
                  <a:lnTo>
                    <a:pt x="129480" y="1406339"/>
                  </a:lnTo>
                  <a:lnTo>
                    <a:pt x="119904" y="1403010"/>
                  </a:lnTo>
                  <a:lnTo>
                    <a:pt x="110537" y="1399680"/>
                  </a:lnTo>
                  <a:lnTo>
                    <a:pt x="101169" y="1396143"/>
                  </a:lnTo>
                  <a:lnTo>
                    <a:pt x="92010" y="1391981"/>
                  </a:lnTo>
                  <a:lnTo>
                    <a:pt x="83267" y="1387610"/>
                  </a:lnTo>
                  <a:lnTo>
                    <a:pt x="74940" y="1382824"/>
                  </a:lnTo>
                  <a:lnTo>
                    <a:pt x="66822" y="1377830"/>
                  </a:lnTo>
                  <a:lnTo>
                    <a:pt x="58911" y="1372003"/>
                  </a:lnTo>
                  <a:lnTo>
                    <a:pt x="51417" y="1365968"/>
                  </a:lnTo>
                  <a:lnTo>
                    <a:pt x="44131" y="1359517"/>
                  </a:lnTo>
                  <a:lnTo>
                    <a:pt x="37470" y="1352650"/>
                  </a:lnTo>
                  <a:lnTo>
                    <a:pt x="31017" y="1345366"/>
                  </a:lnTo>
                  <a:lnTo>
                    <a:pt x="24980" y="1337667"/>
                  </a:lnTo>
                  <a:lnTo>
                    <a:pt x="19568" y="1329343"/>
                  </a:lnTo>
                  <a:lnTo>
                    <a:pt x="14780" y="1320603"/>
                  </a:lnTo>
                  <a:lnTo>
                    <a:pt x="10200" y="1311238"/>
                  </a:lnTo>
                  <a:lnTo>
                    <a:pt x="8119" y="1306244"/>
                  </a:lnTo>
                  <a:lnTo>
                    <a:pt x="6245" y="1300417"/>
                  </a:lnTo>
                  <a:lnTo>
                    <a:pt x="4580" y="1294798"/>
                  </a:lnTo>
                  <a:lnTo>
                    <a:pt x="3331" y="1288971"/>
                  </a:lnTo>
                  <a:lnTo>
                    <a:pt x="2082" y="1282728"/>
                  </a:lnTo>
                  <a:lnTo>
                    <a:pt x="1249" y="1276277"/>
                  </a:lnTo>
                  <a:lnTo>
                    <a:pt x="625" y="1270034"/>
                  </a:lnTo>
                  <a:lnTo>
                    <a:pt x="208" y="1263375"/>
                  </a:lnTo>
                  <a:lnTo>
                    <a:pt x="0" y="1256716"/>
                  </a:lnTo>
                  <a:lnTo>
                    <a:pt x="0" y="1249641"/>
                  </a:lnTo>
                  <a:lnTo>
                    <a:pt x="208" y="1242565"/>
                  </a:lnTo>
                  <a:lnTo>
                    <a:pt x="833" y="1235282"/>
                  </a:lnTo>
                  <a:lnTo>
                    <a:pt x="1457" y="1227998"/>
                  </a:lnTo>
                  <a:lnTo>
                    <a:pt x="2498" y="1220507"/>
                  </a:lnTo>
                  <a:lnTo>
                    <a:pt x="4788" y="1205107"/>
                  </a:lnTo>
                  <a:lnTo>
                    <a:pt x="7494" y="1189292"/>
                  </a:lnTo>
                  <a:lnTo>
                    <a:pt x="11449" y="1173268"/>
                  </a:lnTo>
                  <a:lnTo>
                    <a:pt x="15613" y="1157037"/>
                  </a:lnTo>
                  <a:lnTo>
                    <a:pt x="20609" y="1140389"/>
                  </a:lnTo>
                  <a:lnTo>
                    <a:pt x="26021" y="1123533"/>
                  </a:lnTo>
                  <a:lnTo>
                    <a:pt x="31641" y="1106677"/>
                  </a:lnTo>
                  <a:lnTo>
                    <a:pt x="38095" y="1089404"/>
                  </a:lnTo>
                  <a:lnTo>
                    <a:pt x="44756" y="1072132"/>
                  </a:lnTo>
                  <a:lnTo>
                    <a:pt x="51625" y="1055276"/>
                  </a:lnTo>
                  <a:lnTo>
                    <a:pt x="58911" y="1038004"/>
                  </a:lnTo>
                  <a:lnTo>
                    <a:pt x="66197" y="1021148"/>
                  </a:lnTo>
                  <a:lnTo>
                    <a:pt x="73899" y="1004500"/>
                  </a:lnTo>
                  <a:lnTo>
                    <a:pt x="81601" y="988060"/>
                  </a:lnTo>
                  <a:lnTo>
                    <a:pt x="89304" y="972036"/>
                  </a:lnTo>
                  <a:lnTo>
                    <a:pt x="105332" y="940613"/>
                  </a:lnTo>
                  <a:lnTo>
                    <a:pt x="120737" y="911271"/>
                  </a:lnTo>
                  <a:lnTo>
                    <a:pt x="135517" y="883802"/>
                  </a:lnTo>
                  <a:lnTo>
                    <a:pt x="149464" y="859454"/>
                  </a:lnTo>
                  <a:lnTo>
                    <a:pt x="161746" y="838020"/>
                  </a:lnTo>
                  <a:lnTo>
                    <a:pt x="182146" y="803892"/>
                  </a:lnTo>
                  <a:lnTo>
                    <a:pt x="202338" y="770596"/>
                  </a:lnTo>
                  <a:lnTo>
                    <a:pt x="221906" y="738549"/>
                  </a:lnTo>
                  <a:lnTo>
                    <a:pt x="241474" y="707750"/>
                  </a:lnTo>
                  <a:lnTo>
                    <a:pt x="260209" y="678200"/>
                  </a:lnTo>
                  <a:lnTo>
                    <a:pt x="278735" y="650107"/>
                  </a:lnTo>
                  <a:lnTo>
                    <a:pt x="296221" y="623470"/>
                  </a:lnTo>
                  <a:lnTo>
                    <a:pt x="313083" y="598498"/>
                  </a:lnTo>
                  <a:lnTo>
                    <a:pt x="343683" y="553549"/>
                  </a:lnTo>
                  <a:lnTo>
                    <a:pt x="369913" y="516299"/>
                  </a:lnTo>
                  <a:lnTo>
                    <a:pt x="390521" y="487789"/>
                  </a:lnTo>
                  <a:lnTo>
                    <a:pt x="404676" y="468020"/>
                  </a:lnTo>
                  <a:lnTo>
                    <a:pt x="404676" y="75552"/>
                  </a:lnTo>
                  <a:lnTo>
                    <a:pt x="377996" y="75552"/>
                  </a:lnTo>
                  <a:lnTo>
                    <a:pt x="374038" y="75344"/>
                  </a:lnTo>
                  <a:lnTo>
                    <a:pt x="370497" y="74722"/>
                  </a:lnTo>
                  <a:lnTo>
                    <a:pt x="366747" y="73891"/>
                  </a:lnTo>
                  <a:lnTo>
                    <a:pt x="363206" y="72646"/>
                  </a:lnTo>
                  <a:lnTo>
                    <a:pt x="359873" y="71193"/>
                  </a:lnTo>
                  <a:lnTo>
                    <a:pt x="356957" y="68910"/>
                  </a:lnTo>
                  <a:lnTo>
                    <a:pt x="353833" y="66834"/>
                  </a:lnTo>
                  <a:lnTo>
                    <a:pt x="351333" y="64551"/>
                  </a:lnTo>
                  <a:lnTo>
                    <a:pt x="348625" y="61853"/>
                  </a:lnTo>
                  <a:lnTo>
                    <a:pt x="346542" y="58739"/>
                  </a:lnTo>
                  <a:lnTo>
                    <a:pt x="344876" y="55834"/>
                  </a:lnTo>
                  <a:lnTo>
                    <a:pt x="343209" y="52513"/>
                  </a:lnTo>
                  <a:lnTo>
                    <a:pt x="341751" y="49192"/>
                  </a:lnTo>
                  <a:lnTo>
                    <a:pt x="340918" y="45456"/>
                  </a:lnTo>
                  <a:lnTo>
                    <a:pt x="340293" y="41512"/>
                  </a:lnTo>
                  <a:lnTo>
                    <a:pt x="340293" y="37568"/>
                  </a:lnTo>
                  <a:lnTo>
                    <a:pt x="340293" y="34040"/>
                  </a:lnTo>
                  <a:lnTo>
                    <a:pt x="340918" y="30096"/>
                  </a:lnTo>
                  <a:lnTo>
                    <a:pt x="341751" y="26568"/>
                  </a:lnTo>
                  <a:lnTo>
                    <a:pt x="343209" y="23247"/>
                  </a:lnTo>
                  <a:lnTo>
                    <a:pt x="344876" y="19926"/>
                  </a:lnTo>
                  <a:lnTo>
                    <a:pt x="346542" y="16605"/>
                  </a:lnTo>
                  <a:lnTo>
                    <a:pt x="348625" y="13906"/>
                  </a:lnTo>
                  <a:lnTo>
                    <a:pt x="351333" y="11208"/>
                  </a:lnTo>
                  <a:lnTo>
                    <a:pt x="353833" y="8717"/>
                  </a:lnTo>
                  <a:lnTo>
                    <a:pt x="356957" y="6434"/>
                  </a:lnTo>
                  <a:lnTo>
                    <a:pt x="359873" y="4566"/>
                  </a:lnTo>
                  <a:lnTo>
                    <a:pt x="363206" y="3113"/>
                  </a:lnTo>
                  <a:lnTo>
                    <a:pt x="366747" y="1868"/>
                  </a:lnTo>
                  <a:lnTo>
                    <a:pt x="370497" y="830"/>
                  </a:lnTo>
                  <a:lnTo>
                    <a:pt x="374038" y="4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8" name="任意多边形 787"/>
            <p:cNvSpPr/>
            <p:nvPr/>
          </p:nvSpPr>
          <p:spPr>
            <a:xfrm>
              <a:off x="15928" y="6014"/>
              <a:ext cx="563" cy="681"/>
            </a:xfrm>
            <a:custGeom>
              <a:avLst/>
              <a:gdLst>
                <a:gd name="connsiteX0" fmla="*/ 738946 w 2155779"/>
                <a:gd name="connsiteY0" fmla="*/ 503694 h 2178136"/>
                <a:gd name="connsiteX1" fmla="*/ 1021348 w 2155779"/>
                <a:gd name="connsiteY1" fmla="*/ 503694 h 2178136"/>
                <a:gd name="connsiteX2" fmla="*/ 1021348 w 2155779"/>
                <a:gd name="connsiteY2" fmla="*/ 738945 h 2178136"/>
                <a:gd name="connsiteX3" fmla="*/ 1256598 w 2155779"/>
                <a:gd name="connsiteY3" fmla="*/ 738945 h 2178136"/>
                <a:gd name="connsiteX4" fmla="*/ 1256598 w 2155779"/>
                <a:gd name="connsiteY4" fmla="*/ 1021347 h 2178136"/>
                <a:gd name="connsiteX5" fmla="*/ 1021348 w 2155779"/>
                <a:gd name="connsiteY5" fmla="*/ 1021347 h 2178136"/>
                <a:gd name="connsiteX6" fmla="*/ 1021348 w 2155779"/>
                <a:gd name="connsiteY6" fmla="*/ 1256598 h 2178136"/>
                <a:gd name="connsiteX7" fmla="*/ 738946 w 2155779"/>
                <a:gd name="connsiteY7" fmla="*/ 1256598 h 2178136"/>
                <a:gd name="connsiteX8" fmla="*/ 738946 w 2155779"/>
                <a:gd name="connsiteY8" fmla="*/ 1021347 h 2178136"/>
                <a:gd name="connsiteX9" fmla="*/ 503696 w 2155779"/>
                <a:gd name="connsiteY9" fmla="*/ 1021347 h 2178136"/>
                <a:gd name="connsiteX10" fmla="*/ 503696 w 2155779"/>
                <a:gd name="connsiteY10" fmla="*/ 738945 h 2178136"/>
                <a:gd name="connsiteX11" fmla="*/ 738946 w 2155779"/>
                <a:gd name="connsiteY11" fmla="*/ 738945 h 2178136"/>
                <a:gd name="connsiteX12" fmla="*/ 880147 w 2155779"/>
                <a:gd name="connsiteY12" fmla="*/ 265858 h 2178136"/>
                <a:gd name="connsiteX13" fmla="*/ 265857 w 2155779"/>
                <a:gd name="connsiteY13" fmla="*/ 880147 h 2178136"/>
                <a:gd name="connsiteX14" fmla="*/ 880147 w 2155779"/>
                <a:gd name="connsiteY14" fmla="*/ 1494436 h 2178136"/>
                <a:gd name="connsiteX15" fmla="*/ 1494437 w 2155779"/>
                <a:gd name="connsiteY15" fmla="*/ 880147 h 2178136"/>
                <a:gd name="connsiteX16" fmla="*/ 880147 w 2155779"/>
                <a:gd name="connsiteY16" fmla="*/ 265858 h 2178136"/>
                <a:gd name="connsiteX17" fmla="*/ 880147 w 2155779"/>
                <a:gd name="connsiteY17" fmla="*/ 0 h 2178136"/>
                <a:gd name="connsiteX18" fmla="*/ 1760294 w 2155779"/>
                <a:gd name="connsiteY18" fmla="*/ 880147 h 2178136"/>
                <a:gd name="connsiteX19" fmla="*/ 1691128 w 2155779"/>
                <a:gd name="connsiteY19" fmla="*/ 1222740 h 2178136"/>
                <a:gd name="connsiteX20" fmla="*/ 1643723 w 2155779"/>
                <a:gd name="connsiteY20" fmla="*/ 1310076 h 2178136"/>
                <a:gd name="connsiteX21" fmla="*/ 2082049 w 2155779"/>
                <a:gd name="connsiteY21" fmla="*/ 1748401 h 2178136"/>
                <a:gd name="connsiteX22" fmla="*/ 2082049 w 2155779"/>
                <a:gd name="connsiteY22" fmla="*/ 2104405 h 2178136"/>
                <a:gd name="connsiteX23" fmla="*/ 1726044 w 2155779"/>
                <a:gd name="connsiteY23" fmla="*/ 2104405 h 2178136"/>
                <a:gd name="connsiteX24" fmla="*/ 1281094 w 2155779"/>
                <a:gd name="connsiteY24" fmla="*/ 1659455 h 2178136"/>
                <a:gd name="connsiteX25" fmla="*/ 1222740 w 2155779"/>
                <a:gd name="connsiteY25" fmla="*/ 1691128 h 2178136"/>
                <a:gd name="connsiteX26" fmla="*/ 880147 w 2155779"/>
                <a:gd name="connsiteY26" fmla="*/ 1760294 h 2178136"/>
                <a:gd name="connsiteX27" fmla="*/ 0 w 2155779"/>
                <a:gd name="connsiteY27" fmla="*/ 880147 h 2178136"/>
                <a:gd name="connsiteX28" fmla="*/ 880147 w 2155779"/>
                <a:gd name="connsiteY28" fmla="*/ 0 h 217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55779" h="2178136">
                  <a:moveTo>
                    <a:pt x="738946" y="503694"/>
                  </a:moveTo>
                  <a:lnTo>
                    <a:pt x="1021348" y="503694"/>
                  </a:lnTo>
                  <a:lnTo>
                    <a:pt x="1021348" y="738945"/>
                  </a:lnTo>
                  <a:lnTo>
                    <a:pt x="1256598" y="738945"/>
                  </a:lnTo>
                  <a:lnTo>
                    <a:pt x="1256598" y="1021347"/>
                  </a:lnTo>
                  <a:lnTo>
                    <a:pt x="1021348" y="1021347"/>
                  </a:lnTo>
                  <a:lnTo>
                    <a:pt x="1021348" y="1256598"/>
                  </a:lnTo>
                  <a:lnTo>
                    <a:pt x="738946" y="1256598"/>
                  </a:lnTo>
                  <a:lnTo>
                    <a:pt x="738946" y="1021347"/>
                  </a:lnTo>
                  <a:lnTo>
                    <a:pt x="503696" y="1021347"/>
                  </a:lnTo>
                  <a:lnTo>
                    <a:pt x="503696" y="738945"/>
                  </a:lnTo>
                  <a:lnTo>
                    <a:pt x="738946" y="738945"/>
                  </a:lnTo>
                  <a:close/>
                  <a:moveTo>
                    <a:pt x="880147" y="265858"/>
                  </a:moveTo>
                  <a:cubicBezTo>
                    <a:pt x="540884" y="265858"/>
                    <a:pt x="265857" y="540885"/>
                    <a:pt x="265857" y="880147"/>
                  </a:cubicBezTo>
                  <a:cubicBezTo>
                    <a:pt x="265857" y="1219409"/>
                    <a:pt x="540884" y="1494436"/>
                    <a:pt x="880147" y="1494436"/>
                  </a:cubicBezTo>
                  <a:cubicBezTo>
                    <a:pt x="1219410" y="1494436"/>
                    <a:pt x="1494437" y="1219409"/>
                    <a:pt x="1494437" y="880147"/>
                  </a:cubicBezTo>
                  <a:cubicBezTo>
                    <a:pt x="1494437" y="540885"/>
                    <a:pt x="1219410" y="265858"/>
                    <a:pt x="880147" y="265858"/>
                  </a:cubicBezTo>
                  <a:close/>
                  <a:moveTo>
                    <a:pt x="880147" y="0"/>
                  </a:moveTo>
                  <a:cubicBezTo>
                    <a:pt x="1366239" y="0"/>
                    <a:pt x="1760294" y="394055"/>
                    <a:pt x="1760294" y="880147"/>
                  </a:cubicBezTo>
                  <a:cubicBezTo>
                    <a:pt x="1760294" y="1001670"/>
                    <a:pt x="1735666" y="1117441"/>
                    <a:pt x="1691128" y="1222740"/>
                  </a:cubicBezTo>
                  <a:lnTo>
                    <a:pt x="1643723" y="1310076"/>
                  </a:lnTo>
                  <a:lnTo>
                    <a:pt x="2082049" y="1748401"/>
                  </a:lnTo>
                  <a:cubicBezTo>
                    <a:pt x="2180356" y="1846709"/>
                    <a:pt x="2180356" y="2006098"/>
                    <a:pt x="2082049" y="2104405"/>
                  </a:cubicBezTo>
                  <a:cubicBezTo>
                    <a:pt x="1983741" y="2202713"/>
                    <a:pt x="1824352" y="2202713"/>
                    <a:pt x="1726044" y="2104405"/>
                  </a:cubicBezTo>
                  <a:lnTo>
                    <a:pt x="1281094" y="1659455"/>
                  </a:lnTo>
                  <a:lnTo>
                    <a:pt x="1222740" y="1691128"/>
                  </a:lnTo>
                  <a:cubicBezTo>
                    <a:pt x="1117441" y="1735666"/>
                    <a:pt x="1001670" y="1760294"/>
                    <a:pt x="880147" y="1760294"/>
                  </a:cubicBezTo>
                  <a:cubicBezTo>
                    <a:pt x="394055" y="1760294"/>
                    <a:pt x="0" y="1366239"/>
                    <a:pt x="0" y="880147"/>
                  </a:cubicBezTo>
                  <a:cubicBezTo>
                    <a:pt x="0" y="394055"/>
                    <a:pt x="394055" y="0"/>
                    <a:pt x="88014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30944-D592-8380-F941-B3129E91A41C}"/>
              </a:ext>
            </a:extLst>
          </p:cNvPr>
          <p:cNvSpPr>
            <a:spLocks noGrp="1"/>
          </p:cNvSpPr>
          <p:nvPr>
            <p:ph type="title"/>
          </p:nvPr>
        </p:nvSpPr>
        <p:spPr/>
        <p:txBody>
          <a:bodyPr/>
          <a:lstStyle/>
          <a:p>
            <a:r>
              <a:rPr lang="zh-CN" altLang="en-US" dirty="0"/>
              <a:t>今天上课的知识点都有什么（如果你在我的知识宫殿里迷路了，这是你的地图）</a:t>
            </a:r>
          </a:p>
        </p:txBody>
      </p:sp>
      <p:sp>
        <p:nvSpPr>
          <p:cNvPr id="3" name="内容占位符 2">
            <a:extLst>
              <a:ext uri="{FF2B5EF4-FFF2-40B4-BE49-F238E27FC236}">
                <a16:creationId xmlns:a16="http://schemas.microsoft.com/office/drawing/2014/main" id="{D97CB11C-9C04-48F8-DB7B-FACB335E53EA}"/>
              </a:ext>
            </a:extLst>
          </p:cNvPr>
          <p:cNvSpPr>
            <a:spLocks noGrp="1"/>
          </p:cNvSpPr>
          <p:nvPr>
            <p:ph idx="1"/>
          </p:nvPr>
        </p:nvSpPr>
        <p:spPr/>
        <p:txBody>
          <a:bodyPr/>
          <a:lstStyle/>
          <a:p>
            <a:r>
              <a:rPr lang="en-US" altLang="zh-CN" dirty="0"/>
              <a:t>1. C</a:t>
            </a:r>
            <a:r>
              <a:rPr lang="zh-CN" altLang="en-US" dirty="0"/>
              <a:t>语言的发展史：</a:t>
            </a:r>
            <a:r>
              <a:rPr lang="en-US" altLang="zh-CN" dirty="0"/>
              <a:t>C</a:t>
            </a:r>
            <a:r>
              <a:rPr lang="zh-CN" altLang="en-US" dirty="0"/>
              <a:t>语言与</a:t>
            </a:r>
            <a:r>
              <a:rPr lang="en-US" altLang="zh-CN" dirty="0"/>
              <a:t>UNIX</a:t>
            </a:r>
            <a:r>
              <a:rPr lang="zh-CN" altLang="en-US" dirty="0"/>
              <a:t>系统的互相成就</a:t>
            </a:r>
            <a:endParaRPr lang="en-US" altLang="zh-CN" dirty="0"/>
          </a:p>
          <a:p>
            <a:r>
              <a:rPr lang="en-US" altLang="zh-CN" dirty="0"/>
              <a:t>2. </a:t>
            </a:r>
            <a:r>
              <a:rPr lang="zh-CN" altLang="en-US" dirty="0"/>
              <a:t>操作系统的基本知识</a:t>
            </a:r>
            <a:endParaRPr lang="en-US" altLang="zh-CN" dirty="0"/>
          </a:p>
          <a:p>
            <a:r>
              <a:rPr lang="en-US" altLang="zh-CN" dirty="0"/>
              <a:t>3. C</a:t>
            </a:r>
            <a:r>
              <a:rPr lang="zh-CN" altLang="en-US" dirty="0"/>
              <a:t>语言的就业，以及在科研领域里的应用</a:t>
            </a:r>
            <a:endParaRPr lang="en-US" altLang="zh-CN" dirty="0"/>
          </a:p>
          <a:p>
            <a:r>
              <a:rPr lang="en-US" altLang="zh-CN" dirty="0"/>
              <a:t>4. </a:t>
            </a:r>
            <a:r>
              <a:rPr lang="zh-CN" altLang="en-US" dirty="0"/>
              <a:t>如何查找一个语言的流行程度？</a:t>
            </a:r>
            <a:endParaRPr lang="en-US" altLang="zh-CN" dirty="0"/>
          </a:p>
          <a:p>
            <a:r>
              <a:rPr lang="en-US" altLang="zh-CN" dirty="0"/>
              <a:t>5. </a:t>
            </a:r>
            <a:r>
              <a:rPr lang="zh-CN" altLang="en-US" dirty="0"/>
              <a:t>解释性语言与编译性语言，以及</a:t>
            </a:r>
            <a:r>
              <a:rPr lang="en-US" altLang="zh-CN" dirty="0"/>
              <a:t>C</a:t>
            </a:r>
            <a:r>
              <a:rPr lang="zh-CN" altLang="en-US" dirty="0"/>
              <a:t>语言为什么是一个编译性语言，这样的好处是什么？</a:t>
            </a:r>
            <a:endParaRPr lang="en-US" altLang="zh-CN" dirty="0"/>
          </a:p>
          <a:p>
            <a:r>
              <a:rPr lang="en-US" altLang="zh-CN" dirty="0"/>
              <a:t>6. Python</a:t>
            </a:r>
            <a:r>
              <a:rPr lang="zh-CN" altLang="en-US" dirty="0"/>
              <a:t>的</a:t>
            </a:r>
            <a:r>
              <a:rPr lang="en-US" altLang="zh-CN" dirty="0"/>
              <a:t>anaconda</a:t>
            </a:r>
            <a:r>
              <a:rPr lang="zh-CN" altLang="en-US" dirty="0"/>
              <a:t>，</a:t>
            </a:r>
            <a:r>
              <a:rPr lang="en-US" altLang="zh-CN" dirty="0" err="1"/>
              <a:t>pipenv</a:t>
            </a:r>
            <a:endParaRPr lang="en-US" altLang="zh-CN" dirty="0"/>
          </a:p>
          <a:p>
            <a:r>
              <a:rPr lang="en-US" altLang="zh-CN" dirty="0"/>
              <a:t>7. C</a:t>
            </a:r>
            <a:r>
              <a:rPr lang="zh-CN" altLang="en-US" dirty="0"/>
              <a:t>和</a:t>
            </a:r>
            <a:r>
              <a:rPr lang="en-US" altLang="zh-CN" dirty="0"/>
              <a:t>C++</a:t>
            </a:r>
            <a:r>
              <a:rPr lang="zh-CN" altLang="en-US" dirty="0"/>
              <a:t>的区别</a:t>
            </a:r>
            <a:endParaRPr lang="en-US" altLang="zh-CN" dirty="0"/>
          </a:p>
          <a:p>
            <a:r>
              <a:rPr lang="en-US" altLang="zh-CN" dirty="0"/>
              <a:t>8. </a:t>
            </a:r>
            <a:r>
              <a:rPr lang="zh-CN" altLang="en-US" dirty="0"/>
              <a:t>什么是开源软件</a:t>
            </a:r>
            <a:endParaRPr lang="en-US" altLang="zh-CN" dirty="0"/>
          </a:p>
          <a:p>
            <a:r>
              <a:rPr lang="en-US" altLang="zh-CN" dirty="0"/>
              <a:t>9. </a:t>
            </a:r>
            <a:r>
              <a:rPr lang="zh-CN" altLang="en-US" dirty="0"/>
              <a:t>大家一起学习</a:t>
            </a:r>
            <a:r>
              <a:rPr lang="en-US" altLang="zh-CN" dirty="0"/>
              <a:t>/</a:t>
            </a:r>
            <a:r>
              <a:rPr lang="zh-CN" altLang="en-US" dirty="0"/>
              <a:t>理解我们的第一个</a:t>
            </a:r>
            <a:r>
              <a:rPr lang="en-US" altLang="zh-CN" dirty="0"/>
              <a:t>C</a:t>
            </a:r>
            <a:r>
              <a:rPr lang="zh-CN" altLang="en-US" dirty="0"/>
              <a:t>语言程序</a:t>
            </a:r>
          </a:p>
        </p:txBody>
      </p:sp>
    </p:spTree>
    <p:extLst>
      <p:ext uri="{BB962C8B-B14F-4D97-AF65-F5344CB8AC3E}">
        <p14:creationId xmlns:p14="http://schemas.microsoft.com/office/powerpoint/2010/main" val="3406761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sp>
        <p:nvSpPr>
          <p:cNvPr id="44" name="文本框 43"/>
          <p:cNvSpPr txBox="1"/>
          <p:nvPr/>
        </p:nvSpPr>
        <p:spPr>
          <a:xfrm flipH="1">
            <a:off x="3287395" y="311150"/>
            <a:ext cx="6035675" cy="829945"/>
          </a:xfrm>
          <a:prstGeom prst="rect">
            <a:avLst/>
          </a:prstGeom>
          <a:noFill/>
        </p:spPr>
        <p:txBody>
          <a:bodyPr wrap="square" rtlCol="0">
            <a:spAutoFit/>
          </a:bodyPr>
          <a:lstStyle/>
          <a:p>
            <a:pPr algn="ctr">
              <a:lnSpc>
                <a:spcPct val="150000"/>
              </a:lnSpc>
            </a:pPr>
            <a:r>
              <a:rPr lang="zh-CN" sz="3200" b="1" dirty="0">
                <a:solidFill>
                  <a:srgbClr val="3C5A9C"/>
                </a:solidFill>
                <a:cs typeface="+mn-ea"/>
                <a:sym typeface="+mn-lt"/>
              </a:rPr>
              <a:t>（</a:t>
            </a:r>
            <a:r>
              <a:rPr lang="en-US" altLang="zh-CN" sz="3200" b="1" dirty="0">
                <a:solidFill>
                  <a:srgbClr val="3C5A9C"/>
                </a:solidFill>
                <a:cs typeface="+mn-ea"/>
                <a:sym typeface="+mn-lt"/>
              </a:rPr>
              <a:t>1</a:t>
            </a:r>
            <a:r>
              <a:rPr lang="zh-CN" altLang="en-US" sz="3200" b="1" dirty="0">
                <a:solidFill>
                  <a:srgbClr val="3C5A9C"/>
                </a:solidFill>
                <a:cs typeface="+mn-ea"/>
                <a:sym typeface="+mn-lt"/>
              </a:rPr>
              <a:t>）</a:t>
            </a:r>
            <a:endParaRPr lang="zh-CN" sz="3200" b="1" dirty="0">
              <a:solidFill>
                <a:srgbClr val="3C5A9C"/>
              </a:solidFill>
              <a:cs typeface="+mn-ea"/>
              <a:sym typeface="+mn-lt"/>
            </a:endParaRPr>
          </a:p>
        </p:txBody>
      </p:sp>
      <p:sp>
        <p:nvSpPr>
          <p:cNvPr id="7" name="内容占位符 2">
            <a:extLst>
              <a:ext uri="{FF2B5EF4-FFF2-40B4-BE49-F238E27FC236}">
                <a16:creationId xmlns:a16="http://schemas.microsoft.com/office/drawing/2014/main" id="{9150538E-5A61-0048-4795-4FD49B29991B}"/>
              </a:ext>
            </a:extLst>
          </p:cNvPr>
          <p:cNvSpPr txBox="1">
            <a:spLocks/>
          </p:cNvSpPr>
          <p:nvPr/>
        </p:nvSpPr>
        <p:spPr>
          <a:xfrm>
            <a:off x="214630" y="125333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dirty="0"/>
              <a:t>1. C</a:t>
            </a:r>
            <a:r>
              <a:rPr lang="zh-CN" altLang="en-US" dirty="0"/>
              <a:t>语言是一种通用的，面向过程的编程语言。</a:t>
            </a:r>
            <a:endParaRPr lang="en-US" altLang="zh-CN" dirty="0"/>
          </a:p>
          <a:p>
            <a:pPr marL="0" indent="0">
              <a:buNone/>
            </a:pPr>
            <a:endParaRPr lang="en-US" altLang="zh-CN" dirty="0"/>
          </a:p>
          <a:p>
            <a:r>
              <a:rPr lang="en-US" altLang="zh-CN" dirty="0"/>
              <a:t>2. C</a:t>
            </a:r>
            <a:r>
              <a:rPr lang="zh-CN" altLang="en-US" dirty="0"/>
              <a:t>语言的发明人是美国科学家</a:t>
            </a:r>
            <a:r>
              <a:rPr lang="en-US" altLang="zh-CN" dirty="0"/>
              <a:t>Dennis Ritchie</a:t>
            </a:r>
            <a:r>
              <a:rPr lang="zh-CN" altLang="en-US" dirty="0"/>
              <a:t>。</a:t>
            </a:r>
            <a:r>
              <a:rPr lang="en-US" altLang="zh-CN" dirty="0"/>
              <a:t>C</a:t>
            </a:r>
            <a:r>
              <a:rPr lang="zh-CN" altLang="en-US" dirty="0"/>
              <a:t>语言是在</a:t>
            </a:r>
            <a:r>
              <a:rPr lang="en-US" altLang="zh-CN" dirty="0"/>
              <a:t>20</a:t>
            </a:r>
            <a:r>
              <a:rPr lang="zh-CN" altLang="en-US" dirty="0"/>
              <a:t>世纪</a:t>
            </a:r>
            <a:r>
              <a:rPr lang="en-US" altLang="zh-CN" dirty="0"/>
              <a:t>70</a:t>
            </a:r>
            <a:r>
              <a:rPr lang="zh-CN" altLang="en-US" dirty="0"/>
              <a:t>年代被发明出来的。因为</a:t>
            </a:r>
            <a:r>
              <a:rPr lang="en-US" altLang="zh-CN" dirty="0"/>
              <a:t>C</a:t>
            </a:r>
            <a:r>
              <a:rPr lang="zh-CN" altLang="en-US" dirty="0"/>
              <a:t>语言的历史非常悠久，所以积累了很多的优质脚本。比如，</a:t>
            </a:r>
            <a:r>
              <a:rPr lang="en-US" altLang="zh-CN" dirty="0"/>
              <a:t>Python</a:t>
            </a:r>
            <a:r>
              <a:rPr lang="zh-CN" altLang="en-US" dirty="0"/>
              <a:t>著名的科学计算库</a:t>
            </a:r>
            <a:r>
              <a:rPr lang="en-US" altLang="zh-CN" dirty="0" err="1"/>
              <a:t>numpy</a:t>
            </a:r>
            <a:r>
              <a:rPr lang="zh-CN" altLang="en-US" dirty="0"/>
              <a:t>以及著名的图像处理库</a:t>
            </a:r>
            <a:r>
              <a:rPr lang="en-US" altLang="zh-CN" dirty="0"/>
              <a:t>OpenCV</a:t>
            </a:r>
            <a:r>
              <a:rPr lang="zh-CN" altLang="en-US" dirty="0"/>
              <a:t>就是用</a:t>
            </a:r>
            <a:r>
              <a:rPr lang="en-US" altLang="zh-CN" dirty="0"/>
              <a:t>C/C++</a:t>
            </a:r>
            <a:r>
              <a:rPr lang="zh-CN" altLang="en-US" dirty="0"/>
              <a:t>语言开发（当然，</a:t>
            </a:r>
            <a:r>
              <a:rPr lang="en-US" altLang="zh-CN" dirty="0"/>
              <a:t>OpenCV</a:t>
            </a:r>
            <a:r>
              <a:rPr lang="zh-CN" altLang="en-US" dirty="0"/>
              <a:t>里面现在也不全是</a:t>
            </a:r>
            <a:r>
              <a:rPr lang="en-US" altLang="zh-CN" dirty="0"/>
              <a:t>C</a:t>
            </a:r>
            <a:r>
              <a:rPr lang="zh-CN" altLang="en-US" dirty="0"/>
              <a:t>）。</a:t>
            </a:r>
            <a:endParaRPr lang="en-US" altLang="zh-CN" dirty="0"/>
          </a:p>
          <a:p>
            <a:endParaRPr lang="en-US" altLang="zh-CN" dirty="0"/>
          </a:p>
          <a:p>
            <a:r>
              <a:rPr lang="en-US" altLang="zh-CN" dirty="0"/>
              <a:t>3.</a:t>
            </a:r>
            <a:r>
              <a:rPr lang="zh-CN" altLang="en-US" dirty="0"/>
              <a:t> </a:t>
            </a:r>
            <a:r>
              <a:rPr lang="en-US" altLang="zh-CN" dirty="0">
                <a:solidFill>
                  <a:srgbClr val="FF0000"/>
                </a:solidFill>
              </a:rPr>
              <a:t>C</a:t>
            </a:r>
            <a:r>
              <a:rPr lang="zh-CN" altLang="en-US" dirty="0">
                <a:solidFill>
                  <a:srgbClr val="FF0000"/>
                </a:solidFill>
              </a:rPr>
              <a:t>语言特别适合做系统开发以及嵌入式开发。</a:t>
            </a:r>
            <a:r>
              <a:rPr lang="zh-CN" altLang="en-US" dirty="0"/>
              <a:t>另外，在图像处理，机器学习，网络编程，信息安全等行业都有一席之地。</a:t>
            </a:r>
            <a:endParaRPr lang="en-US" altLang="zh-CN" dirty="0"/>
          </a:p>
          <a:p>
            <a:endParaRPr lang="zh-CN" altLang="en-US" dirty="0"/>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96E671-4102-DAFE-7F5E-DEFFD71CB3A9}"/>
              </a:ext>
            </a:extLst>
          </p:cNvPr>
          <p:cNvSpPr>
            <a:spLocks noGrp="1"/>
          </p:cNvSpPr>
          <p:nvPr>
            <p:ph type="title"/>
          </p:nvPr>
        </p:nvSpPr>
        <p:spPr/>
        <p:txBody>
          <a:bodyPr/>
          <a:lstStyle/>
          <a:p>
            <a:r>
              <a:rPr lang="zh-CN" altLang="en-US" dirty="0"/>
              <a:t>关于</a:t>
            </a:r>
            <a:r>
              <a:rPr lang="en-US" altLang="zh-CN" dirty="0"/>
              <a:t>C</a:t>
            </a:r>
            <a:r>
              <a:rPr lang="zh-CN" altLang="en-US" dirty="0"/>
              <a:t>语言的流行程度</a:t>
            </a:r>
          </a:p>
        </p:txBody>
      </p:sp>
      <p:sp>
        <p:nvSpPr>
          <p:cNvPr id="3" name="内容占位符 2">
            <a:extLst>
              <a:ext uri="{FF2B5EF4-FFF2-40B4-BE49-F238E27FC236}">
                <a16:creationId xmlns:a16="http://schemas.microsoft.com/office/drawing/2014/main" id="{8844BDC6-C1FE-E177-5D00-DF2543035E54}"/>
              </a:ext>
            </a:extLst>
          </p:cNvPr>
          <p:cNvSpPr>
            <a:spLocks noGrp="1"/>
          </p:cNvSpPr>
          <p:nvPr>
            <p:ph idx="1"/>
          </p:nvPr>
        </p:nvSpPr>
        <p:spPr>
          <a:xfrm>
            <a:off x="8763000" y="1825625"/>
            <a:ext cx="2590800" cy="4351338"/>
          </a:xfrm>
        </p:spPr>
        <p:txBody>
          <a:bodyPr/>
          <a:lstStyle/>
          <a:p>
            <a:r>
              <a:rPr lang="zh-CN" altLang="en-US" dirty="0"/>
              <a:t>从这张表里我们可以看到，</a:t>
            </a:r>
            <a:r>
              <a:rPr lang="en-US" altLang="zh-CN" dirty="0"/>
              <a:t>Python</a:t>
            </a:r>
            <a:r>
              <a:rPr lang="zh-CN" altLang="en-US" dirty="0"/>
              <a:t>和</a:t>
            </a:r>
            <a:r>
              <a:rPr lang="en-US" altLang="zh-CN" dirty="0"/>
              <a:t>C/C++</a:t>
            </a:r>
            <a:r>
              <a:rPr lang="zh-CN" altLang="en-US" dirty="0"/>
              <a:t>一直是最流行的编程语言</a:t>
            </a:r>
          </a:p>
        </p:txBody>
      </p:sp>
      <p:pic>
        <p:nvPicPr>
          <p:cNvPr id="5" name="图片 4">
            <a:extLst>
              <a:ext uri="{FF2B5EF4-FFF2-40B4-BE49-F238E27FC236}">
                <a16:creationId xmlns:a16="http://schemas.microsoft.com/office/drawing/2014/main" id="{20F4E626-867D-4B83-5208-9C24FB1DFF0D}"/>
              </a:ext>
            </a:extLst>
          </p:cNvPr>
          <p:cNvPicPr>
            <a:picLocks noChangeAspect="1"/>
          </p:cNvPicPr>
          <p:nvPr/>
        </p:nvPicPr>
        <p:blipFill>
          <a:blip r:embed="rId2"/>
          <a:stretch>
            <a:fillRect/>
          </a:stretch>
        </p:blipFill>
        <p:spPr>
          <a:xfrm>
            <a:off x="576942" y="1164771"/>
            <a:ext cx="7094897" cy="4903561"/>
          </a:xfrm>
          <a:prstGeom prst="rect">
            <a:avLst/>
          </a:prstGeom>
        </p:spPr>
      </p:pic>
      <p:sp>
        <p:nvSpPr>
          <p:cNvPr id="6" name="文本框 5">
            <a:extLst>
              <a:ext uri="{FF2B5EF4-FFF2-40B4-BE49-F238E27FC236}">
                <a16:creationId xmlns:a16="http://schemas.microsoft.com/office/drawing/2014/main" id="{3AD6DAF5-47AA-568B-48B3-916823B8608A}"/>
              </a:ext>
            </a:extLst>
          </p:cNvPr>
          <p:cNvSpPr txBox="1"/>
          <p:nvPr/>
        </p:nvSpPr>
        <p:spPr>
          <a:xfrm>
            <a:off x="576943" y="6281057"/>
            <a:ext cx="8556171" cy="369332"/>
          </a:xfrm>
          <a:prstGeom prst="rect">
            <a:avLst/>
          </a:prstGeom>
          <a:noFill/>
        </p:spPr>
        <p:txBody>
          <a:bodyPr wrap="square" rtlCol="0">
            <a:spAutoFit/>
          </a:bodyPr>
          <a:lstStyle/>
          <a:p>
            <a:r>
              <a:rPr lang="zh-CN" altLang="en-US" dirty="0"/>
              <a:t>参考：</a:t>
            </a:r>
            <a:r>
              <a:rPr lang="zh-CN" altLang="en-US" dirty="0">
                <a:hlinkClick r:id="rId3"/>
              </a:rPr>
              <a:t>编程语言排名 </a:t>
            </a:r>
            <a:r>
              <a:rPr lang="en-US" altLang="zh-CN" dirty="0">
                <a:hlinkClick r:id="rId3"/>
              </a:rPr>
              <a:t>- </a:t>
            </a:r>
            <a:r>
              <a:rPr lang="en-US" altLang="zh-CN" dirty="0" err="1">
                <a:hlinkClick r:id="rId3"/>
              </a:rPr>
              <a:t>HelloGitHub</a:t>
            </a:r>
            <a:endParaRPr lang="zh-CN" altLang="en-US" dirty="0"/>
          </a:p>
        </p:txBody>
      </p:sp>
    </p:spTree>
    <p:extLst>
      <p:ext uri="{BB962C8B-B14F-4D97-AF65-F5344CB8AC3E}">
        <p14:creationId xmlns:p14="http://schemas.microsoft.com/office/powerpoint/2010/main" val="19045858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F465C-6BB9-A245-2FB7-E4DD0DD0E83C}"/>
              </a:ext>
            </a:extLst>
          </p:cNvPr>
          <p:cNvSpPr>
            <a:spLocks noGrp="1"/>
          </p:cNvSpPr>
          <p:nvPr>
            <p:ph type="title"/>
          </p:nvPr>
        </p:nvSpPr>
        <p:spPr/>
        <p:txBody>
          <a:bodyPr/>
          <a:lstStyle/>
          <a:p>
            <a:r>
              <a:rPr lang="zh-CN" altLang="en-US" dirty="0"/>
              <a:t>我们看到里面提到了“</a:t>
            </a:r>
            <a:r>
              <a:rPr lang="en-US" altLang="zh-CN" dirty="0"/>
              <a:t>C#</a:t>
            </a:r>
            <a:r>
              <a:rPr lang="zh-CN" altLang="en-US" dirty="0"/>
              <a:t>”</a:t>
            </a:r>
          </a:p>
        </p:txBody>
      </p:sp>
      <p:sp>
        <p:nvSpPr>
          <p:cNvPr id="3" name="内容占位符 2">
            <a:extLst>
              <a:ext uri="{FF2B5EF4-FFF2-40B4-BE49-F238E27FC236}">
                <a16:creationId xmlns:a16="http://schemas.microsoft.com/office/drawing/2014/main" id="{7ED0EEE9-1AD6-F601-A837-B847F0D05980}"/>
              </a:ext>
            </a:extLst>
          </p:cNvPr>
          <p:cNvSpPr>
            <a:spLocks noGrp="1"/>
          </p:cNvSpPr>
          <p:nvPr>
            <p:ph idx="1"/>
          </p:nvPr>
        </p:nvSpPr>
        <p:spPr/>
        <p:txBody>
          <a:bodyPr/>
          <a:lstStyle/>
          <a:p>
            <a:r>
              <a:rPr lang="zh-CN" altLang="en-US" dirty="0"/>
              <a:t>特别需要注意：</a:t>
            </a:r>
            <a:endParaRPr lang="en-US" altLang="zh-CN" dirty="0"/>
          </a:p>
          <a:p>
            <a:r>
              <a:rPr lang="en-US" altLang="zh-CN" dirty="0"/>
              <a:t>C#</a:t>
            </a:r>
            <a:r>
              <a:rPr lang="zh-CN" altLang="en-US" dirty="0"/>
              <a:t>不是</a:t>
            </a:r>
            <a:r>
              <a:rPr lang="en-US" altLang="zh-CN" dirty="0"/>
              <a:t>C</a:t>
            </a:r>
            <a:r>
              <a:rPr lang="zh-CN" altLang="en-US" dirty="0"/>
              <a:t>语言</a:t>
            </a:r>
            <a:endParaRPr lang="en-US" altLang="zh-CN" dirty="0"/>
          </a:p>
          <a:p>
            <a:r>
              <a:rPr lang="zh-CN" altLang="en-US" dirty="0"/>
              <a:t>而是在</a:t>
            </a:r>
            <a:r>
              <a:rPr lang="en-US" altLang="zh-CN" dirty="0"/>
              <a:t>2000</a:t>
            </a:r>
            <a:r>
              <a:rPr lang="zh-CN" altLang="en-US" dirty="0"/>
              <a:t>年左右，由微软公司开发的一种类似于</a:t>
            </a:r>
            <a:r>
              <a:rPr lang="en-US" altLang="zh-CN" dirty="0"/>
              <a:t>Java</a:t>
            </a:r>
            <a:r>
              <a:rPr lang="zh-CN" altLang="en-US" dirty="0"/>
              <a:t>但是结合了</a:t>
            </a:r>
            <a:r>
              <a:rPr lang="en-US" altLang="zh-CN" dirty="0"/>
              <a:t>C</a:t>
            </a:r>
            <a:r>
              <a:rPr lang="zh-CN" altLang="en-US" dirty="0"/>
              <a:t>和</a:t>
            </a:r>
            <a:r>
              <a:rPr lang="en-US" altLang="zh-CN" dirty="0"/>
              <a:t>C++</a:t>
            </a:r>
            <a:r>
              <a:rPr lang="zh-CN" altLang="en-US" dirty="0"/>
              <a:t>语法的面向对象编程语言</a:t>
            </a:r>
            <a:endParaRPr lang="en-US" altLang="zh-CN" dirty="0"/>
          </a:p>
          <a:p>
            <a:r>
              <a:rPr lang="en-US" altLang="zh-CN" dirty="0"/>
              <a:t>C#</a:t>
            </a:r>
            <a:r>
              <a:rPr lang="zh-CN" altLang="en-US" dirty="0"/>
              <a:t>非常适合做</a:t>
            </a:r>
            <a:r>
              <a:rPr lang="en-US" altLang="zh-CN" dirty="0" err="1"/>
              <a:t>.Net</a:t>
            </a:r>
            <a:r>
              <a:rPr lang="zh-CN" altLang="en-US" dirty="0"/>
              <a:t>开发：可以用于多种应用程序开发（软件，网站，云应用）</a:t>
            </a:r>
            <a:endParaRPr lang="en-US" altLang="zh-CN" dirty="0"/>
          </a:p>
          <a:p>
            <a:endParaRPr lang="en-US" altLang="zh-CN" dirty="0"/>
          </a:p>
          <a:p>
            <a:r>
              <a:rPr lang="zh-CN" altLang="en-US" dirty="0"/>
              <a:t>关于</a:t>
            </a:r>
            <a:r>
              <a:rPr lang="en-US" altLang="zh-CN" dirty="0" err="1"/>
              <a:t>.Net</a:t>
            </a:r>
            <a:r>
              <a:rPr lang="zh-CN" altLang="en-US" dirty="0"/>
              <a:t>开发：</a:t>
            </a:r>
            <a:r>
              <a:rPr lang="en-US" altLang="zh-CN" dirty="0">
                <a:hlinkClick r:id="rId2"/>
              </a:rPr>
              <a:t>.NET 6</a:t>
            </a:r>
            <a:r>
              <a:rPr lang="zh-CN" altLang="en-US" dirty="0">
                <a:hlinkClick r:id="rId2"/>
              </a:rPr>
              <a:t>教程，</a:t>
            </a:r>
            <a:r>
              <a:rPr lang="en-US" altLang="zh-CN" dirty="0" err="1">
                <a:hlinkClick r:id="rId2"/>
              </a:rPr>
              <a:t>.Net</a:t>
            </a:r>
            <a:r>
              <a:rPr lang="en-US" altLang="zh-CN" dirty="0">
                <a:hlinkClick r:id="rId2"/>
              </a:rPr>
              <a:t> Core 2022</a:t>
            </a:r>
            <a:r>
              <a:rPr lang="zh-CN" altLang="en-US" dirty="0">
                <a:hlinkClick r:id="rId2"/>
              </a:rPr>
              <a:t>视频教程，杨中科主讲</a:t>
            </a:r>
            <a:r>
              <a:rPr lang="en-US" altLang="zh-CN" dirty="0">
                <a:hlinkClick r:id="rId2"/>
              </a:rPr>
              <a:t>_</a:t>
            </a:r>
            <a:r>
              <a:rPr lang="zh-CN" altLang="en-US" dirty="0">
                <a:hlinkClick r:id="rId2"/>
              </a:rPr>
              <a:t>哔哩哔哩</a:t>
            </a:r>
            <a:r>
              <a:rPr lang="en-US" altLang="zh-CN" dirty="0">
                <a:hlinkClick r:id="rId2"/>
              </a:rPr>
              <a:t>_</a:t>
            </a:r>
            <a:r>
              <a:rPr lang="en-US" altLang="zh-CN" dirty="0" err="1">
                <a:hlinkClick r:id="rId2"/>
              </a:rPr>
              <a:t>bilibili</a:t>
            </a:r>
            <a:endParaRPr lang="zh-CN" altLang="en-US" dirty="0"/>
          </a:p>
        </p:txBody>
      </p:sp>
    </p:spTree>
    <p:extLst>
      <p:ext uri="{BB962C8B-B14F-4D97-AF65-F5344CB8AC3E}">
        <p14:creationId xmlns:p14="http://schemas.microsoft.com/office/powerpoint/2010/main" val="4261151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1a82622a-178b-4fa3-8b3e-7b91518b094e"/>
  <p:tag name="COMMONDATA" val="eyJoZGlkIjoiZmEyNDY5MmI0NTEwYzg3Yzk2MjJjOWJjYzc3MGEyODIifQ=="/>
</p:tagLst>
</file>

<file path=ppt/tags/tag1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9912,&quot;width&quot;:9321}"/>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ISLIDE.ICON" val="#407184;#407186;"/>
</p:tagLst>
</file>

<file path=ppt/tags/tag2.xml><?xml version="1.0" encoding="utf-8"?>
<p:tagLst xmlns:a="http://schemas.openxmlformats.org/drawingml/2006/main" xmlns:r="http://schemas.openxmlformats.org/officeDocument/2006/relationships" xmlns:p="http://schemas.openxmlformats.org/presentationml/2006/main">
  <p:tag name="ISLIDE.ICON" val="#407184;#407186;"/>
</p:tagLst>
</file>

<file path=ppt/tags/tag3.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4.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5.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6.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7.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8.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296,&quot;width&quot;:7802}"/>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lx1b4ad">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4133</Words>
  <Application>Microsoft Office PowerPoint</Application>
  <PresentationFormat>宽屏</PresentationFormat>
  <Paragraphs>250</Paragraphs>
  <Slides>50</Slides>
  <Notes>9</Notes>
  <HiddenSlides>2</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50</vt:i4>
      </vt:variant>
    </vt:vector>
  </HeadingPairs>
  <TitlesOfParts>
    <vt:vector size="57" baseType="lpstr">
      <vt:lpstr>Söhne</vt:lpstr>
      <vt:lpstr>微软雅黑</vt:lpstr>
      <vt:lpstr>Arial</vt:lpstr>
      <vt:lpstr>Calibri</vt:lpstr>
      <vt:lpstr>Century Gothic</vt:lpstr>
      <vt:lpstr>第一PPT，www.1ppt.com</vt:lpstr>
      <vt:lpstr>自定义设计方案</vt:lpstr>
      <vt:lpstr>PowerPoint 演示文稿</vt:lpstr>
      <vt:lpstr>PowerPoint 演示文稿</vt:lpstr>
      <vt:lpstr>PowerPoint 演示文稿</vt:lpstr>
      <vt:lpstr>在上课之前</vt:lpstr>
      <vt:lpstr>Brian老师采用的是类似于美国大学里的授课方法</vt:lpstr>
      <vt:lpstr>今天上课的知识点都有什么（如果你在我的知识宫殿里迷路了，这是你的地图）</vt:lpstr>
      <vt:lpstr>PowerPoint 演示文稿</vt:lpstr>
      <vt:lpstr>关于C语言的流行程度</vt:lpstr>
      <vt:lpstr>我们看到里面提到了“C#”</vt:lpstr>
      <vt:lpstr>关于C语言的就业：这是一些非常入门级的岗位</vt:lpstr>
      <vt:lpstr>一个优秀的C语言工程师可以从事很多领域的开发</vt:lpstr>
      <vt:lpstr>C语言类工作的就业具有很大的灵活性</vt:lpstr>
      <vt:lpstr>高端工作</vt:lpstr>
      <vt:lpstr>比如：</vt:lpstr>
      <vt:lpstr>什么是对冲基金</vt:lpstr>
      <vt:lpstr>作为优秀的大学生：</vt:lpstr>
      <vt:lpstr>C语言可以在这些科学与工程项目中得到很深入的应用</vt:lpstr>
      <vt:lpstr>有朝一日</vt:lpstr>
      <vt:lpstr>千里之行，始于足下</vt:lpstr>
      <vt:lpstr>PowerPoint 演示文稿</vt:lpstr>
      <vt:lpstr>操作系统</vt:lpstr>
      <vt:lpstr>PowerPoint 演示文稿</vt:lpstr>
      <vt:lpstr>在未来</vt:lpstr>
      <vt:lpstr>PowerPoint 演示文稿</vt:lpstr>
      <vt:lpstr>啥是汇编</vt:lpstr>
      <vt:lpstr>任何一种编程语言都有版本，标准</vt:lpstr>
      <vt:lpstr>Python的情况怎么处理？</vt:lpstr>
      <vt:lpstr>C语言的版本，标准都有什么</vt:lpstr>
      <vt:lpstr>C语言的版本与标准都有什么？</vt:lpstr>
      <vt:lpstr>接下来我们要讲一个很重要的内容</vt:lpstr>
      <vt:lpstr>解释性语言，编译性语言</vt:lpstr>
      <vt:lpstr>作为解释性语言的C</vt:lpstr>
      <vt:lpstr>所以这会有一个巨大的好处</vt:lpstr>
      <vt:lpstr>其他的类型：作为解释性语言的Python，和既不是解释性也不是编译性的Java</vt:lpstr>
      <vt:lpstr>什么是开源软件</vt:lpstr>
      <vt:lpstr>Linux操作系统：最著名的开源软件</vt:lpstr>
      <vt:lpstr>C语言的其他优点</vt:lpstr>
      <vt:lpstr>最后一个问题：C语言和C++语言有什么区别与联系？</vt:lpstr>
      <vt:lpstr>C++是基于C开发出来的</vt:lpstr>
      <vt:lpstr>区别</vt:lpstr>
      <vt:lpstr>联系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简洁扁平化</dc:title>
  <dc:creator>第一PPT</dc:creator>
  <cp:keywords>www.1ppt.com</cp:keywords>
  <dc:description>www.1ppt.com</dc:description>
  <cp:lastModifiedBy>chun wang</cp:lastModifiedBy>
  <cp:revision>524</cp:revision>
  <dcterms:created xsi:type="dcterms:W3CDTF">2024-05-18T09:11:22Z</dcterms:created>
  <dcterms:modified xsi:type="dcterms:W3CDTF">2024-07-03T10:49:40Z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4E67557C65B6BC0CBA704866D19EFA1D_43</vt:lpwstr>
  </property>
  <property fmtid="{D5CDD505-2E9C-101B-9397-08002B2CF9AE}" pid="3" name="KSOProductBuildVer">
    <vt:lpwstr>2052-6.4.0.8550</vt:lpwstr>
  </property>
</Properties>
</file>