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86" r:id="rId5"/>
    <p:sldId id="288" r:id="rId6"/>
    <p:sldId id="291" r:id="rId7"/>
    <p:sldId id="292" r:id="rId8"/>
    <p:sldId id="289" r:id="rId9"/>
    <p:sldId id="290" r:id="rId10"/>
    <p:sldId id="294" r:id="rId11"/>
    <p:sldId id="295" r:id="rId12"/>
    <p:sldId id="299" r:id="rId13"/>
    <p:sldId id="300" r:id="rId14"/>
    <p:sldId id="301" r:id="rId15"/>
    <p:sldId id="296" r:id="rId16"/>
    <p:sldId id="297" r:id="rId17"/>
    <p:sldId id="258" r:id="rId18"/>
    <p:sldId id="298" r:id="rId19"/>
    <p:sldId id="259" r:id="rId20"/>
    <p:sldId id="260" r:id="rId21"/>
    <p:sldId id="261" r:id="rId22"/>
    <p:sldId id="262" r:id="rId23"/>
    <p:sldId id="265" r:id="rId24"/>
    <p:sldId id="263" r:id="rId25"/>
    <p:sldId id="264" r:id="rId26"/>
    <p:sldId id="266" r:id="rId27"/>
    <p:sldId id="281" r:id="rId28"/>
    <p:sldId id="282" r:id="rId29"/>
    <p:sldId id="273" r:id="rId30"/>
    <p:sldId id="274" r:id="rId31"/>
    <p:sldId id="267" r:id="rId32"/>
    <p:sldId id="270" r:id="rId33"/>
    <p:sldId id="271" r:id="rId34"/>
    <p:sldId id="269" r:id="rId35"/>
    <p:sldId id="268" r:id="rId36"/>
    <p:sldId id="278" r:id="rId37"/>
    <p:sldId id="272" r:id="rId38"/>
    <p:sldId id="279" r:id="rId39"/>
    <p:sldId id="283" r:id="rId40"/>
    <p:sldId id="284" r:id="rId41"/>
    <p:sldId id="280" r:id="rId42"/>
    <p:sldId id="275" r:id="rId43"/>
    <p:sldId id="285" r:id="rId44"/>
    <p:sldId id="277" r:id="rId45"/>
    <p:sldId id="276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E87A-8A7A-83F7-B500-E7AEFA070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84106-DCA3-2D39-637E-5690D0A4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FBCD4-631D-139C-5F4E-CB077417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5B9D2-D020-CCAD-AC2A-A6BB1B0E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8196-BB55-3929-FCC0-938624EF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1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AE36-E931-4E4E-3D82-DD3BB32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BCAE3-E70C-FB5A-3DA9-5ADC7F50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01A44-5482-FDD3-AC07-8D4C49A9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BDE0E-A747-5F17-750B-24FCFE9E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B1689-8903-89F2-B9B5-6525DC31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099B2-DA1A-8E60-D59D-1F6EA27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9EBCB-73FE-9DA5-DD86-B3D52C8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B16E5-02B4-59FE-53A1-41020D6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88CBA-5B88-3C87-DE4D-D667D5E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AF3BF-511E-C5DC-EC7A-2C6FA168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A1A6-4C85-FB07-E007-146DC9B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24A45-C626-1064-7670-6568B345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1D998-6B2D-A9E8-2ADF-C733676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3119D-C4BE-785C-8990-C963735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E4417-F827-1689-A244-F6040F62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D55F-0D29-785F-9EBE-39534A0D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02B4E-6F2B-FD29-E1C5-3659F4F1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66D8C-A369-60A9-0658-5FD601D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D72AC-EC8A-35A7-76F1-49A886AC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5F44D-36AC-C1C5-AFD4-41D6B4D5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C13FF-47CB-A439-83DA-45F8BF9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F2CA2-795B-33C6-4C48-B689630F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232FB-FBCF-DF9F-3D09-6D9650E4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BEE71-504B-26CF-F39D-8B0CA33B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5BB30-84AF-5C2D-0C25-AEEA8745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66ECB-86A1-EE12-4A44-15A6DE1F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E7FE-7402-645F-C3CF-870E7C6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8E807-A338-2C6E-B24D-1F881B97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DF6B5-ECEA-006C-82D5-9EE6F83B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1B523-8BB7-3EAB-53C0-113A15344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E09E21-3A4A-97DE-AB74-AF0ACD72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1BEF3-8F66-974D-8754-3849451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149697-BBAF-F996-BB3A-0442E10B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8E280-02A3-3458-5237-86FB3C8D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7E62-D9E9-FDA9-A62B-3C0B9C2C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AA5CC-570A-47CA-351D-EF2F9527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7537C-47EB-3626-B60C-09CA31E9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80F0C-9F89-1E9A-CD1F-5B052750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68596-E3A0-F883-BAEC-EA9CB369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CC716-71FA-F581-D0EC-0EFC172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C0E31-61F8-BB46-F844-1B3D8A5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7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655EC-B01A-05B3-B6E7-C7D2385D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D25D8-09D2-944D-D112-1B261422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0568C-97D5-319B-6933-BCF592CE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CA880-2D09-123A-79EF-3194888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F1DDC-448E-C156-3971-4A4AE6EA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EEAF4-B947-A700-83DC-1CA0C28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0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B7040-AC24-12A3-810C-754A1251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6157F-7838-678E-CC93-F4DF58431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83AD0-FA4C-7B5B-73DF-DDB450BE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3F8CA-CFD7-E383-798F-F99F64D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5CBB9-7A0B-45F6-9168-D01DF497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9388A-3AF2-C860-8049-AEFF081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4D87CD-0227-26ED-413D-08DE52D7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2060B-67A1-6AF7-9A6F-A32D060F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7C327-75C2-906D-3861-E3C621046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5642-1B74-4B7A-AED3-C9371615923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FE4C7-14A4-E76E-9A70-1BE2692A1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E69F1-E0ED-3E89-D6D8-72B82161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8E18-3259-4521-86A5-9C79C949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Galaxy_Robot/article/details/10697566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-docs.com/python/python-ask-answer/374_hk_170744099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6158019/article/details/13930029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3AE3-A34A-EEAB-110B-BE8C73455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上课的几个疑点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2AAAE-8526-63EE-C135-48BDBD203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Brian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5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F4BFE-4A39-074F-EC16-F1252D7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我们展示第一个程序：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B07F4-1F3D-797C-D7E3-A15905F1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一次输入一个数字和一个字符串再输出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参考程序：</a:t>
            </a:r>
            <a:r>
              <a:rPr lang="en-US" altLang="zh-CN" dirty="0"/>
              <a:t>string and number.cpp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1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96FF-F873-5DAB-1CE6-4225D252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语言的格式修饰符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151D7-D040-D938-1A5C-13BD4F95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字段的宽度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精度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44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5CC7-B467-0D5C-CF19-838CCB2A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我们在这里，只讲两个情况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22CDF-E4BE-3271-305A-946B51C9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字段的宽度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字段的精度</a:t>
            </a:r>
          </a:p>
        </p:txBody>
      </p:sp>
    </p:spTree>
    <p:extLst>
      <p:ext uri="{BB962C8B-B14F-4D97-AF65-F5344CB8AC3E}">
        <p14:creationId xmlns:p14="http://schemas.microsoft.com/office/powerpoint/2010/main" val="58012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C0A17-2E08-2FF8-A650-4DEA2AF2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字段的宽度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7251-C3B5-4BA5-9407-06E9D474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34822-CA31-0AB8-CE5D-849C1D58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8" y="2575335"/>
            <a:ext cx="9927435" cy="23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4C60-7A83-35BE-8E67-04C73EBA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字段（包括数字，字符串）的精度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95035-0E08-B18A-CA92-FC1ACF0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4DC2A-2DB9-E785-ADD3-FEF1EDA9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9" y="1993787"/>
            <a:ext cx="11939542" cy="24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29DF5-BA9C-F074-DF2E-02AFA78D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语言的格式说明符与格式修饰符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6F5AE-B466-BB1C-4C56-2BFB5A35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</a:t>
            </a:r>
            <a:r>
              <a:rPr lang="zh-CN" altLang="en-US" dirty="0">
                <a:hlinkClick r:id="rId2"/>
              </a:rPr>
              <a:t>语言的格式化输出转换说明、修饰符和标记详解</a:t>
            </a:r>
            <a:r>
              <a:rPr lang="en-US" altLang="zh-CN" dirty="0">
                <a:hlinkClick r:id="rId2"/>
              </a:rPr>
              <a:t>_c</a:t>
            </a:r>
            <a:r>
              <a:rPr lang="zh-CN" altLang="en-US" dirty="0">
                <a:hlinkClick r:id="rId2"/>
              </a:rPr>
              <a:t>语言输出转换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3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D9E5-9FB3-9E51-D235-0A9A147E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语言的四则运算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D09C7-E96A-C4D5-CF9D-C0E5403D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加减乘除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语言其实是五则运算：加减乘除取整</a:t>
            </a:r>
          </a:p>
        </p:txBody>
      </p:sp>
    </p:spTree>
    <p:extLst>
      <p:ext uri="{BB962C8B-B14F-4D97-AF65-F5344CB8AC3E}">
        <p14:creationId xmlns:p14="http://schemas.microsoft.com/office/powerpoint/2010/main" val="31069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0372-FA29-B45B-6233-98B84BC1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取整 取余的问题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41246-675C-ABB0-CAC8-DE9DAA5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语言可以直接用除法取整（抱歉，我昨天把</a:t>
            </a:r>
            <a:r>
              <a:rPr lang="en-US" altLang="zh-CN" dirty="0"/>
              <a:t>Python</a:t>
            </a:r>
            <a:r>
              <a:rPr lang="zh-CN" altLang="en-US" dirty="0"/>
              <a:t>的思想给直接引过来了）。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取整 取余 在后面的很多程序里都有应用。</a:t>
            </a:r>
          </a:p>
        </p:txBody>
      </p:sp>
    </p:spTree>
    <p:extLst>
      <p:ext uri="{BB962C8B-B14F-4D97-AF65-F5344CB8AC3E}">
        <p14:creationId xmlns:p14="http://schemas.microsoft.com/office/powerpoint/2010/main" val="263821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92C95-325E-6F5E-6847-A474549C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81D05-D1F7-5F61-23B6-A255C6F3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2FE3C-3572-9B1E-F98A-95985A78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5" y="285014"/>
            <a:ext cx="11059759" cy="62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3E5D-DCC6-A64F-3B5E-39675894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语言中写注释的问题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F66D9-4AA4-9470-697B-2B4EB36A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中有两种写注释的方法</a:t>
            </a:r>
            <a:endParaRPr lang="en-US" altLang="zh-CN" dirty="0"/>
          </a:p>
          <a:p>
            <a:r>
              <a:rPr lang="en-US" altLang="zh-CN" dirty="0"/>
              <a:t>(1). </a:t>
            </a:r>
            <a:r>
              <a:rPr lang="zh-CN" altLang="en-US" dirty="0"/>
              <a:t>单行注释：</a:t>
            </a:r>
            <a:r>
              <a:rPr lang="en-US" altLang="zh-CN" dirty="0"/>
              <a:t>//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多行注释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开头：</a:t>
            </a:r>
            <a:r>
              <a:rPr lang="en-US" altLang="zh-CN" dirty="0"/>
              <a:t>/*</a:t>
            </a:r>
          </a:p>
          <a:p>
            <a:pPr marL="0" indent="0">
              <a:buNone/>
            </a:pPr>
            <a:r>
              <a:rPr lang="zh-CN" altLang="en-US" dirty="0"/>
              <a:t>结尾：</a:t>
            </a:r>
            <a:r>
              <a:rPr lang="en-US" altLang="zh-CN" dirty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D078D-E818-8473-2D9F-734A964B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我们第一个小时，先讲以下内容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28DD2-BBB4-4807-1584-70ED78C5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讲解昨天作业题的答案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/>
              <a:t>前两天学习课程内容的补充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5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A043-A3A3-4BE9-3A00-34E3CD80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语言不能显示中文的原因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02C1D-9C76-4D1D-F037-F9809B95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一般来说，与以下三个问题是有关的。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1. </a:t>
            </a:r>
            <a:r>
              <a:rPr lang="zh-CN" altLang="en-US" b="1" dirty="0">
                <a:solidFill>
                  <a:srgbClr val="FF0000"/>
                </a:solidFill>
              </a:rPr>
              <a:t>字符编码问题。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编译的问题：在</a:t>
            </a:r>
            <a:r>
              <a:rPr lang="en-US" altLang="zh-CN" dirty="0"/>
              <a:t>C</a:t>
            </a:r>
            <a:r>
              <a:rPr lang="zh-CN" altLang="en-US" dirty="0"/>
              <a:t>语言编译的过程中代码没能正确的编译。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我们使用的终端不能支持中文字体。</a:t>
            </a:r>
          </a:p>
        </p:txBody>
      </p:sp>
    </p:spTree>
    <p:extLst>
      <p:ext uri="{BB962C8B-B14F-4D97-AF65-F5344CB8AC3E}">
        <p14:creationId xmlns:p14="http://schemas.microsoft.com/office/powerpoint/2010/main" val="200640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2CD3F-9C25-0E49-5445-836833C9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" y="87086"/>
            <a:ext cx="10624457" cy="712561"/>
          </a:xfrm>
        </p:spPr>
        <p:txBody>
          <a:bodyPr/>
          <a:lstStyle/>
          <a:p>
            <a:r>
              <a:rPr lang="zh-CN" altLang="en-US" dirty="0"/>
              <a:t>我们在这里重点讲一下：字符编码的问题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DF75D-A87F-48EE-2720-47F50A00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114" y="1306286"/>
            <a:ext cx="6411686" cy="4870677"/>
          </a:xfrm>
        </p:spPr>
        <p:txBody>
          <a:bodyPr/>
          <a:lstStyle/>
          <a:p>
            <a:r>
              <a:rPr lang="zh-CN" altLang="en-US" dirty="0"/>
              <a:t>我们知道：计算机只能处理数字。</a:t>
            </a:r>
            <a:endParaRPr lang="en-US" altLang="zh-CN" dirty="0"/>
          </a:p>
          <a:p>
            <a:r>
              <a:rPr lang="zh-CN" altLang="en-US" dirty="0"/>
              <a:t>但是我们平时所使用的都是字符。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所以，需要建立一个数学上的映射关系：把这些代码里的字符，映射成数字（通常是二进制数）。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这种关系，我们称为字符编码映射。</a:t>
            </a:r>
          </a:p>
        </p:txBody>
      </p:sp>
      <p:pic>
        <p:nvPicPr>
          <p:cNvPr id="1026" name="Picture 2" descr="看完这篇，你也是字符编码大神！_Java技术栈">
            <a:extLst>
              <a:ext uri="{FF2B5EF4-FFF2-40B4-BE49-F238E27FC236}">
                <a16:creationId xmlns:a16="http://schemas.microsoft.com/office/drawing/2014/main" id="{8E9AEC51-7DA5-3BF7-CD8C-D9B07CE8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3" y="813481"/>
            <a:ext cx="4449988" cy="597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8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75DE-2C1A-BEBF-E2A4-319FE93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那么，不同的编码格式就非常重要了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C9EE-D2B8-495C-B994-9EE45B04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以下是一个，编码内容逐步扩增的关系：</a:t>
            </a:r>
            <a:endParaRPr lang="en-US" altLang="zh-CN" dirty="0"/>
          </a:p>
          <a:p>
            <a:r>
              <a:rPr lang="en-US" altLang="zh-CN" dirty="0"/>
              <a:t>1. ASCII</a:t>
            </a:r>
            <a:r>
              <a:rPr lang="zh-CN" altLang="en-US" dirty="0"/>
              <a:t>（</a:t>
            </a:r>
            <a:r>
              <a:rPr lang="en-US" altLang="zh-CN" dirty="0"/>
              <a:t>American Standard Code for Information Interchange</a:t>
            </a:r>
            <a:r>
              <a:rPr lang="zh-CN" altLang="en-US" dirty="0"/>
              <a:t>）包括大部分英语字母</a:t>
            </a:r>
            <a:endParaRPr lang="en-US" altLang="zh-CN" dirty="0"/>
          </a:p>
          <a:p>
            <a:r>
              <a:rPr lang="en-US" altLang="zh-CN" dirty="0"/>
              <a:t>2. Extended ASCII</a:t>
            </a:r>
            <a:r>
              <a:rPr lang="zh-CN" altLang="en-US" dirty="0">
                <a:sym typeface="Wingdings" panose="05000000000000000000" pitchFamily="2" charset="2"/>
              </a:rPr>
              <a:t>： （同学们，什么叫</a:t>
            </a:r>
            <a:r>
              <a:rPr lang="en-US" altLang="zh-CN" dirty="0">
                <a:sym typeface="Wingdings" panose="05000000000000000000" pitchFamily="2" charset="2"/>
              </a:rPr>
              <a:t>extended</a:t>
            </a:r>
            <a:r>
              <a:rPr lang="zh-CN" altLang="en-US" dirty="0">
                <a:sym typeface="Wingdings" panose="05000000000000000000" pitchFamily="2" charset="2"/>
              </a:rPr>
              <a:t>？）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包括一些特殊字符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3. ISO</a:t>
            </a:r>
            <a:r>
              <a:rPr lang="zh-CN" altLang="en-US" dirty="0">
                <a:sym typeface="Wingdings" panose="05000000000000000000" pitchFamily="2" charset="2"/>
              </a:rPr>
              <a:t>类编码：支持绝大多数欧洲语言的字符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4. UTF-8/UTF-16:</a:t>
            </a:r>
            <a:r>
              <a:rPr lang="zh-CN" altLang="en-US" dirty="0">
                <a:sym typeface="Wingdings" panose="05000000000000000000" pitchFamily="2" charset="2"/>
              </a:rPr>
              <a:t>支持全世界绝大多数的语言的字符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5. GB</a:t>
            </a:r>
            <a:r>
              <a:rPr lang="zh-CN" altLang="en-US" dirty="0">
                <a:sym typeface="Wingdings" panose="05000000000000000000" pitchFamily="2" charset="2"/>
              </a:rPr>
              <a:t>（缩写为国标，国家标准）系列：支持大多数汉语字符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528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E3C1-CAF7-09EA-6707-98F3226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讲讲字母的故事：从字母的故事到</a:t>
            </a:r>
            <a:r>
              <a:rPr lang="en-US" altLang="zh-CN" dirty="0"/>
              <a:t>NLP</a:t>
            </a:r>
            <a:r>
              <a:rPr lang="zh-CN" altLang="en-US" dirty="0"/>
              <a:t>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C9C66-9A2F-2AF3-46D8-778F2243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可以帮助大家理解为什么这个东西是这么设计的。</a:t>
            </a:r>
            <a:endParaRPr lang="en-US" altLang="zh-CN" dirty="0"/>
          </a:p>
          <a:p>
            <a:r>
              <a:rPr lang="zh-CN" altLang="en-US" dirty="0"/>
              <a:t>我们先理解字母，后走进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55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6089-4308-DF50-34CF-839675F6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德语字母表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C2269-5FD6-A8B3-BD0C-74E0A04A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我们发现：除了英语的</a:t>
            </a:r>
            <a:r>
              <a:rPr lang="en-US" altLang="zh-CN" dirty="0"/>
              <a:t>26</a:t>
            </a:r>
            <a:r>
              <a:rPr lang="zh-CN" altLang="en-US" dirty="0"/>
              <a:t>个字母以外，德语还有属于自己的特殊字母。这是因为德语的发音比英语要更复杂。</a:t>
            </a:r>
            <a:endParaRPr lang="en-US" altLang="zh-CN" dirty="0"/>
          </a:p>
          <a:p>
            <a:r>
              <a:rPr lang="zh-CN" altLang="en-US" dirty="0"/>
              <a:t>英语和德语全部属于“拉丁字母”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035E4-F61A-6E01-ABA7-CDECBD47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404"/>
            <a:ext cx="10475076" cy="17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D2102-C926-B645-55C2-85BB854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23842"/>
            <a:ext cx="10515600" cy="104781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各种斯拉夫语的字母表（西里尔字母，属于希腊字母）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AEA43-1AF8-AC13-2C8A-A343A5F0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8" y="1478041"/>
            <a:ext cx="5903392" cy="5256117"/>
          </a:xfrm>
          <a:prstGeom prst="rect">
            <a:avLst/>
          </a:prstGeom>
        </p:spPr>
      </p:pic>
      <p:pic>
        <p:nvPicPr>
          <p:cNvPr id="2050" name="Picture 2" descr="Slovene and Croatian: South Slavic Languages">
            <a:extLst>
              <a:ext uri="{FF2B5EF4-FFF2-40B4-BE49-F238E27FC236}">
                <a16:creationId xmlns:a16="http://schemas.microsoft.com/office/drawing/2014/main" id="{A16087F9-FAD6-12FE-5BDD-3E00FFFF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90" y="1389372"/>
            <a:ext cx="5549602" cy="511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9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4793-264C-6BDF-809A-6727DB04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阿拉伯字母与爪夷文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CAC4A-0E9A-469E-964F-8D37BD82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除了拉丁字母和希腊字母，我们还有阿拉伯字母。</a:t>
            </a:r>
            <a:endParaRPr lang="en-US" altLang="zh-CN" dirty="0"/>
          </a:p>
          <a:p>
            <a:r>
              <a:rPr lang="zh-CN" altLang="en-US" dirty="0"/>
              <a:t>基于阿拉伯字母还有各种变体。比如，利用阿拉伯字母拼写的马来语（这种文字被称为“爪夷文。”在阿拉伯字母的基础上会多数个马来民族独有的字母）。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这些文字，用</a:t>
            </a:r>
            <a:r>
              <a:rPr lang="en-US" altLang="zh-CN" dirty="0"/>
              <a:t>ANSCI</a:t>
            </a:r>
            <a:r>
              <a:rPr lang="zh-CN" altLang="en-US" dirty="0"/>
              <a:t>编码系统肯定是表示不出来的。所以我们只能用</a:t>
            </a:r>
            <a:r>
              <a:rPr lang="en-US" altLang="zh-CN" dirty="0"/>
              <a:t>UTF</a:t>
            </a:r>
            <a:r>
              <a:rPr lang="zh-CN" altLang="en-US" dirty="0"/>
              <a:t>编码系统去表示。</a:t>
            </a:r>
          </a:p>
        </p:txBody>
      </p:sp>
    </p:spTree>
    <p:extLst>
      <p:ext uri="{BB962C8B-B14F-4D97-AF65-F5344CB8AC3E}">
        <p14:creationId xmlns:p14="http://schemas.microsoft.com/office/powerpoint/2010/main" val="305646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C459B-02F3-A8C3-14D3-6BE91B53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当中，采用</a:t>
            </a:r>
            <a:r>
              <a:rPr lang="en-US" altLang="zh-CN" dirty="0"/>
              <a:t>encoding</a:t>
            </a:r>
            <a:r>
              <a:rPr lang="zh-CN" altLang="en-US" dirty="0"/>
              <a:t>这个命令就可以非常轻松的使用不同的编码格式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CCFC2-2D5B-C374-8E51-F876083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深入了解</a:t>
            </a:r>
            <a:r>
              <a:rPr lang="en-US" altLang="zh-CN" dirty="0">
                <a:hlinkClick r:id="rId2"/>
              </a:rPr>
              <a:t>Python</a:t>
            </a:r>
            <a:r>
              <a:rPr lang="zh-CN" altLang="en-US" dirty="0">
                <a:hlinkClick r:id="rId2"/>
              </a:rPr>
              <a:t>中的</a:t>
            </a:r>
            <a:r>
              <a:rPr lang="en-US" altLang="zh-CN" dirty="0">
                <a:hlinkClick r:id="rId2"/>
              </a:rPr>
              <a:t>Python encoding</a:t>
            </a:r>
            <a:r>
              <a:rPr lang="zh-CN" altLang="en-US" dirty="0">
                <a:hlinkClick r:id="rId2"/>
              </a:rPr>
              <a:t>参数</a:t>
            </a:r>
            <a:r>
              <a:rPr lang="en-US" altLang="zh-CN" dirty="0">
                <a:hlinkClick r:id="rId2"/>
              </a:rPr>
              <a:t>|</a:t>
            </a:r>
            <a:r>
              <a:rPr lang="zh-CN" altLang="en-US" dirty="0">
                <a:hlinkClick r:id="rId2"/>
              </a:rPr>
              <a:t>极客教程 </a:t>
            </a:r>
            <a:r>
              <a:rPr lang="en-US" altLang="zh-CN" dirty="0">
                <a:hlinkClick r:id="rId2"/>
              </a:rPr>
              <a:t>(geek-docs.com)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727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D2939-6BC1-5472-1A46-CAB32AB4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语言中，方法会稍微麻烦一些。朋友们可以参考这篇文章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2A7C-98A1-EA96-3413-FD23B29D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</a:t>
            </a:r>
            <a:r>
              <a:rPr lang="zh-CN" altLang="en-US" dirty="0">
                <a:hlinkClick r:id="rId2"/>
              </a:rPr>
              <a:t>语言操作</a:t>
            </a:r>
            <a:r>
              <a:rPr lang="en-US" altLang="zh-CN" dirty="0">
                <a:hlinkClick r:id="rId2"/>
              </a:rPr>
              <a:t>UTF-8</a:t>
            </a:r>
            <a:r>
              <a:rPr lang="zh-CN" altLang="en-US" dirty="0">
                <a:hlinkClick r:id="rId2"/>
              </a:rPr>
              <a:t>编码和</a:t>
            </a:r>
            <a:r>
              <a:rPr lang="en-US" altLang="zh-CN" dirty="0">
                <a:hlinkClick r:id="rId2"/>
              </a:rPr>
              <a:t>GBK</a:t>
            </a:r>
            <a:r>
              <a:rPr lang="zh-CN" altLang="en-US" dirty="0">
                <a:hlinkClick r:id="rId2"/>
              </a:rPr>
              <a:t>编码的文件的示例</a:t>
            </a:r>
            <a:r>
              <a:rPr lang="en-US" altLang="zh-CN" dirty="0">
                <a:hlinkClick r:id="rId2"/>
              </a:rPr>
              <a:t>_c</a:t>
            </a:r>
            <a:r>
              <a:rPr lang="zh-CN" altLang="en-US" dirty="0">
                <a:hlinkClick r:id="rId2"/>
              </a:rPr>
              <a:t>语言如何设置编码格式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7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67A4-AD54-26F7-893D-9A1B47E4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阿拉伯字母的键盘</a:t>
            </a:r>
          </a:p>
        </p:txBody>
      </p:sp>
      <p:pic>
        <p:nvPicPr>
          <p:cNvPr id="4098" name="Picture 2" descr="阿拉伯语键盘字母布局是怎么来的？ - 知乎">
            <a:extLst>
              <a:ext uri="{FF2B5EF4-FFF2-40B4-BE49-F238E27FC236}">
                <a16:creationId xmlns:a16="http://schemas.microsoft.com/office/drawing/2014/main" id="{87DB3951-487C-7769-51A8-B19243D1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3" y="2039030"/>
            <a:ext cx="10908977" cy="36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5E76C-440F-5BE7-DB58-B341D4F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输入和输出的格式问题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B087-7668-8BCA-7A38-F83B431E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请问大家：这两个函数来自哪里？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语言程序必须要有一个</a:t>
            </a:r>
            <a:r>
              <a:rPr lang="en-US" altLang="zh-CN" dirty="0"/>
              <a:t>____</a:t>
            </a:r>
            <a:r>
              <a:rPr lang="zh-CN" altLang="en-US" dirty="0"/>
              <a:t>，他是一个</a:t>
            </a:r>
            <a:r>
              <a:rPr lang="en-US" altLang="zh-CN" dirty="0"/>
              <a:t>C</a:t>
            </a:r>
            <a:r>
              <a:rPr lang="zh-CN" altLang="en-US" dirty="0"/>
              <a:t>语言程序的</a:t>
            </a:r>
            <a:r>
              <a:rPr lang="en-US" altLang="zh-CN" dirty="0"/>
              <a:t>____</a:t>
            </a:r>
            <a:r>
              <a:rPr lang="zh-CN" altLang="en-US" dirty="0"/>
              <a:t>，一个</a:t>
            </a:r>
            <a:r>
              <a:rPr lang="en-US" altLang="zh-CN" dirty="0"/>
              <a:t>C</a:t>
            </a:r>
            <a:r>
              <a:rPr lang="zh-CN" altLang="en-US" dirty="0"/>
              <a:t>语言程序结束于</a:t>
            </a:r>
            <a:r>
              <a:rPr lang="en-US" altLang="zh-CN" dirty="0"/>
              <a:t>______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36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4D27-5322-5542-248D-846991CF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爪夷文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F9BE1-6033-DFA5-188B-70C621DC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5" y="1690688"/>
            <a:ext cx="5088070" cy="4100512"/>
          </a:xfrm>
          <a:prstGeom prst="rect">
            <a:avLst/>
          </a:prstGeom>
        </p:spPr>
      </p:pic>
      <p:pic>
        <p:nvPicPr>
          <p:cNvPr id="5122" name="Picture 2" descr="西奈半岛 - 快懂百科">
            <a:extLst>
              <a:ext uri="{FF2B5EF4-FFF2-40B4-BE49-F238E27FC236}">
                <a16:creationId xmlns:a16="http://schemas.microsoft.com/office/drawing/2014/main" id="{539F1C71-A6BF-2418-5ACE-1D27C43C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46" y="1328738"/>
            <a:ext cx="45148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91DA-2B3D-D9E8-4783-37F5129D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最复杂的字母（但是也是最精确的字母）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09FC3-ADD3-F992-9230-C0793A68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梵语字母（以至于在</a:t>
            </a:r>
            <a:r>
              <a:rPr lang="en-US" altLang="zh-CN" dirty="0"/>
              <a:t>NLP</a:t>
            </a:r>
            <a:r>
              <a:rPr lang="zh-CN" altLang="en-US" dirty="0"/>
              <a:t>技术还不发达的年代，有些人提出梵语可以做成翻译的中间体。比如，我们要把一篇汉语文章精确地翻译成英语，那就可以先翻译成梵语再从梵语翻译成英语）</a:t>
            </a:r>
          </a:p>
        </p:txBody>
      </p:sp>
    </p:spTree>
    <p:extLst>
      <p:ext uri="{BB962C8B-B14F-4D97-AF65-F5344CB8AC3E}">
        <p14:creationId xmlns:p14="http://schemas.microsoft.com/office/powerpoint/2010/main" val="24821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E77C9-57E4-F32F-3CD2-F4B45E5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失传的语言和字母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25721-9CE6-F721-94C3-3868BAB2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有些字母和语言未必被包括进</a:t>
            </a:r>
            <a:r>
              <a:rPr lang="en-US" altLang="zh-CN" dirty="0"/>
              <a:t>UTF-8</a:t>
            </a:r>
            <a:r>
              <a:rPr lang="zh-CN" altLang="en-US" dirty="0"/>
              <a:t>里面。所以这也是一个人类文明生生不息，不断向前扩张的过程。</a:t>
            </a:r>
          </a:p>
        </p:txBody>
      </p:sp>
      <p:pic>
        <p:nvPicPr>
          <p:cNvPr id="3074" name="Picture 2" descr="Image result for 楔形文字">
            <a:extLst>
              <a:ext uri="{FF2B5EF4-FFF2-40B4-BE49-F238E27FC236}">
                <a16:creationId xmlns:a16="http://schemas.microsoft.com/office/drawing/2014/main" id="{1ADE7929-6865-10E2-F288-C3071D85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09" y="2872468"/>
            <a:ext cx="5077505" cy="37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42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8AF0-913A-DEC2-4022-B5D0DDEE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我们都知道，我们的汉字不是一种字母语言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D332-7065-E669-A76E-A79FC0D4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所以，要把每一个汉字都能映射进“编码格式”这个函数里面。</a:t>
            </a:r>
            <a:endParaRPr lang="en-US" altLang="zh-CN" dirty="0"/>
          </a:p>
          <a:p>
            <a:r>
              <a:rPr lang="zh-CN" altLang="en-US" dirty="0"/>
              <a:t>因此，汉字的编码要远比任何一种字母语言复杂。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当然，这就存在一个潜在的</a:t>
            </a:r>
            <a:r>
              <a:rPr lang="en-US" altLang="zh-CN" dirty="0"/>
              <a:t>bug</a:t>
            </a:r>
            <a:r>
              <a:rPr lang="zh-CN" altLang="en-US" dirty="0"/>
              <a:t>：有些汉字外国人搞的</a:t>
            </a:r>
            <a:r>
              <a:rPr lang="en-US" altLang="zh-CN" dirty="0"/>
              <a:t>UTF-8</a:t>
            </a:r>
            <a:r>
              <a:rPr lang="zh-CN" altLang="en-US" dirty="0"/>
              <a:t>他可能还是没有。</a:t>
            </a:r>
          </a:p>
        </p:txBody>
      </p:sp>
    </p:spTree>
    <p:extLst>
      <p:ext uri="{BB962C8B-B14F-4D97-AF65-F5344CB8AC3E}">
        <p14:creationId xmlns:p14="http://schemas.microsoft.com/office/powerpoint/2010/main" val="139792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1E89D-D1FD-3DC4-D391-F6ABBEF0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思考一下：作为计算机科学里的有</a:t>
            </a:r>
            <a:r>
              <a:rPr lang="en-US" altLang="zh-CN" dirty="0"/>
              <a:t>UTF</a:t>
            </a:r>
            <a:r>
              <a:rPr lang="zh-CN" altLang="en-US" dirty="0"/>
              <a:t>以后我们为什么还要搞</a:t>
            </a:r>
            <a:r>
              <a:rPr lang="en-US" altLang="zh-CN" dirty="0"/>
              <a:t>GB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F2AA-AADE-8BD7-B97F-911D0319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外国人搞的</a:t>
            </a:r>
            <a:r>
              <a:rPr lang="en-US" altLang="zh-CN" dirty="0"/>
              <a:t>UTF</a:t>
            </a:r>
            <a:r>
              <a:rPr lang="zh-CN" altLang="en-US" dirty="0"/>
              <a:t>，真的可以囊括我们汉语数千年来积累的所有文字吗？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“汉字不能输入到电脑里，所以这是一种落后的语言（</a:t>
            </a:r>
            <a:r>
              <a:rPr lang="en-US" altLang="zh-CN" dirty="0">
                <a:solidFill>
                  <a:srgbClr val="FF0000"/>
                </a:solidFill>
              </a:rPr>
              <a:t>1980</a:t>
            </a:r>
            <a:r>
              <a:rPr lang="zh-CN" altLang="en-US" dirty="0">
                <a:solidFill>
                  <a:srgbClr val="FF0000"/>
                </a:solidFill>
              </a:rPr>
              <a:t>年代这种说法是非常流行的）”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所以我们有了</a:t>
            </a:r>
            <a:r>
              <a:rPr lang="en-US" altLang="zh-CN" dirty="0">
                <a:solidFill>
                  <a:srgbClr val="FF0000"/>
                </a:solidFill>
              </a:rPr>
              <a:t>GB</a:t>
            </a:r>
            <a:r>
              <a:rPr lang="zh-CN" altLang="en-US" dirty="0">
                <a:solidFill>
                  <a:srgbClr val="FF0000"/>
                </a:solidFill>
              </a:rPr>
              <a:t>标准，有了</a:t>
            </a:r>
            <a:r>
              <a:rPr lang="en-US" altLang="zh-CN" dirty="0">
                <a:solidFill>
                  <a:srgbClr val="FF0000"/>
                </a:solidFill>
              </a:rPr>
              <a:t>UTF-8/UTF-16</a:t>
            </a:r>
            <a:r>
              <a:rPr lang="zh-CN" altLang="en-US" dirty="0">
                <a:solidFill>
                  <a:srgbClr val="FF0000"/>
                </a:solidFill>
              </a:rPr>
              <a:t>，让我们的汉语可以在信息时代无限的传承。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没有</a:t>
            </a:r>
            <a:r>
              <a:rPr lang="en-US" altLang="zh-CN" dirty="0"/>
              <a:t>GB</a:t>
            </a:r>
            <a:r>
              <a:rPr lang="zh-CN" altLang="en-US" dirty="0"/>
              <a:t>和</a:t>
            </a:r>
            <a:r>
              <a:rPr lang="en-US" altLang="zh-CN" dirty="0"/>
              <a:t>UTF-8</a:t>
            </a:r>
            <a:r>
              <a:rPr lang="zh-CN" altLang="en-US" dirty="0"/>
              <a:t>，我们在网上就得说英语。不会有腾讯阿里华为，也不会有我们这堂课。</a:t>
            </a:r>
          </a:p>
        </p:txBody>
      </p:sp>
    </p:spTree>
    <p:extLst>
      <p:ext uri="{BB962C8B-B14F-4D97-AF65-F5344CB8AC3E}">
        <p14:creationId xmlns:p14="http://schemas.microsoft.com/office/powerpoint/2010/main" val="1954788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0B05-CAF9-E02A-082C-34202933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尊重这个世界的多元化与多样性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41998-4DFD-4D69-04E0-CB6B56FC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语言是文字，文化的载体。</a:t>
            </a:r>
            <a:endParaRPr lang="en-US" altLang="zh-CN" dirty="0"/>
          </a:p>
          <a:p>
            <a:r>
              <a:rPr lang="zh-CN" altLang="en-US" dirty="0"/>
              <a:t>这个世界上有无数种文字。他们记载着各个民族的语言，文化，以及文学，记忆，传承，文学，科学，艺术，医学还有生活经验。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尊重这个世界的多样性，尊重每一个人。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6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71393-93FC-5F52-837D-3CBE5B4C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基础与发展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79F28-AC8D-13A8-1184-50D4C7A1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基础指的就是在计算机上，标注和引入这些语言以及文字。</a:t>
            </a:r>
            <a:endParaRPr lang="en-US" altLang="zh-CN" dirty="0"/>
          </a:p>
          <a:p>
            <a:r>
              <a:rPr lang="zh-CN" altLang="en-US" dirty="0"/>
              <a:t>发展：指的是利用计算机智能化的去处理这些语言和文字。</a:t>
            </a:r>
          </a:p>
        </p:txBody>
      </p:sp>
    </p:spTree>
    <p:extLst>
      <p:ext uri="{BB962C8B-B14F-4D97-AF65-F5344CB8AC3E}">
        <p14:creationId xmlns:p14="http://schemas.microsoft.com/office/powerpoint/2010/main" val="1906566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E210E-5347-BE85-8F99-4B7EE27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NLP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033F-17D0-3D46-50F4-15D1CEB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“语言即智能。”如果计算机能够“理解”人类的语言，那就说明计算机有了人工智能。</a:t>
            </a:r>
            <a:endParaRPr lang="en-US" altLang="zh-CN" dirty="0"/>
          </a:p>
          <a:p>
            <a:r>
              <a:rPr lang="en-US" altLang="zh-CN" dirty="0"/>
              <a:t>NLP</a:t>
            </a:r>
            <a:r>
              <a:rPr lang="zh-CN" altLang="en-US" dirty="0"/>
              <a:t>指的是用计算机处理以及生成人类语言的科学。</a:t>
            </a:r>
            <a:endParaRPr lang="en-US" altLang="zh-CN" dirty="0"/>
          </a:p>
          <a:p>
            <a:r>
              <a:rPr lang="en-US" altLang="zh-CN" dirty="0"/>
              <a:t>NLP</a:t>
            </a:r>
            <a:r>
              <a:rPr lang="zh-CN" altLang="en-US" dirty="0"/>
              <a:t>要去解决的问题有什么？解决了问题以后应用的领域是什么？</a:t>
            </a:r>
            <a:endParaRPr lang="en-US" altLang="zh-CN" dirty="0"/>
          </a:p>
          <a:p>
            <a:r>
              <a:rPr lang="en-US" altLang="zh-CN" dirty="0"/>
              <a:t>NLP</a:t>
            </a:r>
            <a:r>
              <a:rPr lang="zh-CN" altLang="en-US" dirty="0"/>
              <a:t>有三个发展阶段。最早的是基于统计学的</a:t>
            </a:r>
            <a:r>
              <a:rPr lang="en-US" altLang="zh-CN" dirty="0"/>
              <a:t>NLP</a:t>
            </a:r>
            <a:r>
              <a:rPr lang="zh-CN" altLang="en-US" dirty="0"/>
              <a:t>，后来有基于深度学习的</a:t>
            </a:r>
            <a:r>
              <a:rPr lang="en-US" altLang="zh-CN" dirty="0"/>
              <a:t>NLP</a:t>
            </a:r>
            <a:r>
              <a:rPr lang="zh-CN" altLang="en-US" dirty="0"/>
              <a:t>，现在发展到了基于大语言模型的</a:t>
            </a:r>
            <a:r>
              <a:rPr lang="en-US" altLang="zh-CN" dirty="0"/>
              <a:t>NLP</a:t>
            </a:r>
            <a:r>
              <a:rPr lang="zh-CN" altLang="en-US" dirty="0"/>
              <a:t>（也就是俗称的“</a:t>
            </a:r>
            <a:r>
              <a:rPr lang="en-US" altLang="zh-CN" dirty="0"/>
              <a:t>ChatGPT</a:t>
            </a:r>
            <a:r>
              <a:rPr lang="zh-CN" altLang="en-US" dirty="0"/>
              <a:t>”）。</a:t>
            </a:r>
          </a:p>
        </p:txBody>
      </p:sp>
    </p:spTree>
    <p:extLst>
      <p:ext uri="{BB962C8B-B14F-4D97-AF65-F5344CB8AC3E}">
        <p14:creationId xmlns:p14="http://schemas.microsoft.com/office/powerpoint/2010/main" val="2695376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879D-C85D-7F3F-8269-EEE309F0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3821C-30C2-FB8B-7528-5DEFCF34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做文本的预处理。比如分词：</a:t>
            </a:r>
            <a:endParaRPr lang="en-US" altLang="zh-CN" dirty="0"/>
          </a:p>
          <a:p>
            <a:r>
              <a:rPr lang="zh-CN" altLang="en-US" dirty="0"/>
              <a:t>我们今天去学校 </a:t>
            </a:r>
            <a:r>
              <a:rPr lang="en-US" altLang="zh-CN" dirty="0"/>
              <a:t>to </a:t>
            </a:r>
            <a:r>
              <a:rPr lang="zh-CN" altLang="en-US" dirty="0"/>
              <a:t>我们</a:t>
            </a:r>
            <a:r>
              <a:rPr lang="en-US" altLang="zh-CN" dirty="0"/>
              <a:t>/</a:t>
            </a:r>
            <a:r>
              <a:rPr lang="zh-CN" altLang="en-US" dirty="0"/>
              <a:t>今天</a:t>
            </a:r>
            <a:r>
              <a:rPr lang="en-US" altLang="zh-CN" dirty="0"/>
              <a:t>/</a:t>
            </a:r>
            <a:r>
              <a:rPr lang="zh-CN" altLang="en-US" dirty="0"/>
              <a:t>去</a:t>
            </a:r>
            <a:r>
              <a:rPr lang="en-US" altLang="zh-CN" dirty="0"/>
              <a:t>/</a:t>
            </a:r>
            <a:r>
              <a:rPr lang="zh-CN" altLang="en-US" dirty="0"/>
              <a:t>学校。</a:t>
            </a:r>
            <a:endParaRPr lang="en-US" altLang="zh-CN" dirty="0"/>
          </a:p>
          <a:p>
            <a:r>
              <a:rPr lang="en-US" altLang="zh-CN" dirty="0"/>
              <a:t>Let us go to school today </a:t>
            </a:r>
            <a:r>
              <a:rPr lang="zh-CN" altLang="en-US" dirty="0"/>
              <a:t>转换为：</a:t>
            </a:r>
            <a:r>
              <a:rPr lang="en-US" altLang="zh-CN" dirty="0"/>
              <a:t>Let us / go to / school/ today.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语法分析：词性的分析，以及句子的分析。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语义分析：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命名实体识别，找到句子里命名实体。比如，人名（特朗普，拜登，伊利），地名（中国，浙江，杭州），公司名（阿里巴巴，浙江大学）等。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F08C0-0634-151C-4AD0-9ECC60F4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B62CD-9199-98C0-76ED-9BA33DD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语义分析：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情感分析</a:t>
            </a:r>
            <a:r>
              <a:rPr lang="zh-CN" altLang="en-US" dirty="0">
                <a:sym typeface="Wingdings" panose="05000000000000000000" pitchFamily="2" charset="2"/>
              </a:rPr>
              <a:t>。比如某公司想要知道自己淘宝网店评论区里大家对公司的看法。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当然，遇到这种情况你怎么处理：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“你们餐厅的服务可真是太好了啊！我只等了三个小时就能吃上晚饭哦。给你们五星好评呢。”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语义标注：找到句子中的各个成分的语义角色。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2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07965-F745-DFFD-418F-264A28C1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输入格式，输出格式是一样的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FE071-2A12-AA80-7B60-2FD24AFE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1567543"/>
            <a:ext cx="11353800" cy="4441372"/>
          </a:xfrm>
        </p:spPr>
        <p:txBody>
          <a:bodyPr/>
          <a:lstStyle/>
          <a:p>
            <a:r>
              <a:rPr lang="zh-CN" altLang="en-US" dirty="0"/>
              <a:t>当然，使用起来会比</a:t>
            </a:r>
            <a:r>
              <a:rPr lang="en-US" altLang="zh-CN" dirty="0"/>
              <a:t>Python</a:t>
            </a:r>
            <a:r>
              <a:rPr lang="zh-CN" altLang="en-US" dirty="0"/>
              <a:t>的输入输出要麻烦一些。里面有两个问题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）格式说明符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）格式修饰符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F9702-CE1E-20F1-5904-FC40FA29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854"/>
            <a:ext cx="8066315" cy="36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0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A5F3-E78F-F558-BAA7-081F56D6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69F04-05BD-AD94-B7C2-2782F961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信息检索</a:t>
            </a:r>
            <a:endParaRPr lang="en-US" altLang="zh-CN" dirty="0"/>
          </a:p>
          <a:p>
            <a:r>
              <a:rPr lang="zh-CN" altLang="en-US" dirty="0"/>
              <a:t>从文本中检索到有用的信息。</a:t>
            </a:r>
            <a:endParaRPr lang="en-US" altLang="zh-CN" dirty="0"/>
          </a:p>
          <a:p>
            <a:r>
              <a:rPr lang="zh-CN" altLang="en-US" dirty="0"/>
              <a:t>缩写文本，从文本中找到最关键的信息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NLP</a:t>
            </a:r>
            <a:r>
              <a:rPr lang="zh-CN" altLang="en-US" dirty="0"/>
              <a:t>的文本生成（传统</a:t>
            </a:r>
            <a:r>
              <a:rPr lang="en-US" altLang="zh-CN" dirty="0"/>
              <a:t>NLP</a:t>
            </a:r>
            <a:r>
              <a:rPr lang="zh-CN" altLang="en-US" dirty="0"/>
              <a:t>很弱，</a:t>
            </a:r>
            <a:r>
              <a:rPr lang="en-US" altLang="zh-CN" dirty="0"/>
              <a:t>ChatGPT</a:t>
            </a:r>
            <a:r>
              <a:rPr lang="zh-CN" altLang="en-US" dirty="0"/>
              <a:t>很强）</a:t>
            </a:r>
          </a:p>
        </p:txBody>
      </p:sp>
    </p:spTree>
    <p:extLst>
      <p:ext uri="{BB962C8B-B14F-4D97-AF65-F5344CB8AC3E}">
        <p14:creationId xmlns:p14="http://schemas.microsoft.com/office/powerpoint/2010/main" val="1190907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2AA4-6024-DF93-0D21-2B3274C9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44C3E-4C5D-C9A7-581E-F5DE7785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搜索引擎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语音助手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聊天机器人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自动控制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现在利用</a:t>
            </a:r>
            <a:r>
              <a:rPr lang="en-US" altLang="zh-CN" dirty="0" err="1"/>
              <a:t>chatgpt</a:t>
            </a:r>
            <a:r>
              <a:rPr lang="zh-CN" altLang="en-US" dirty="0"/>
              <a:t>做的各种创业和发明</a:t>
            </a:r>
          </a:p>
        </p:txBody>
      </p:sp>
    </p:spTree>
    <p:extLst>
      <p:ext uri="{BB962C8B-B14F-4D97-AF65-F5344CB8AC3E}">
        <p14:creationId xmlns:p14="http://schemas.microsoft.com/office/powerpoint/2010/main" val="2804887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26D4A-76C8-3ED4-2DC1-2D15AF5A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什么是人工智能？人工智能的应用领域包括哪些？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BD439-0A21-42F9-67EB-856C9AF6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人工智能</a:t>
            </a:r>
            <a:r>
              <a:rPr lang="en-US" altLang="zh-CN" dirty="0"/>
              <a:t>==</a:t>
            </a:r>
            <a:r>
              <a:rPr lang="zh-CN" altLang="en-US" dirty="0"/>
              <a:t>在计算机上，致力于开发能够执行通常需要人类智能才能完成的任务的系统。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停：为啥我在这儿用的等于是两个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而不是一个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NLP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计算机视觉（</a:t>
            </a:r>
            <a:r>
              <a:rPr lang="en-US" altLang="zh-CN" dirty="0"/>
              <a:t>computer vision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语音处理</a:t>
            </a:r>
          </a:p>
        </p:txBody>
      </p:sp>
    </p:spTree>
    <p:extLst>
      <p:ext uri="{BB962C8B-B14F-4D97-AF65-F5344CB8AC3E}">
        <p14:creationId xmlns:p14="http://schemas.microsoft.com/office/powerpoint/2010/main" val="342047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B0F54-7586-F997-6CEB-603CA1D6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补充的知识点：计算机视觉和计算机图形学的区别是啥？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D501C-5AB5-3431-B29F-B5F959C8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最简单的理解：</a:t>
            </a:r>
            <a:endParaRPr lang="en-US" altLang="zh-CN" dirty="0"/>
          </a:p>
          <a:p>
            <a:r>
              <a:rPr lang="zh-CN" altLang="en-US" dirty="0"/>
              <a:t>计算机图形学：生成图片和视频</a:t>
            </a:r>
            <a:endParaRPr lang="en-US" altLang="zh-CN" dirty="0"/>
          </a:p>
          <a:p>
            <a:r>
              <a:rPr lang="zh-CN" altLang="en-US" dirty="0"/>
              <a:t>计算机视觉：理解图片和视频</a:t>
            </a:r>
          </a:p>
        </p:txBody>
      </p:sp>
    </p:spTree>
    <p:extLst>
      <p:ext uri="{BB962C8B-B14F-4D97-AF65-F5344CB8AC3E}">
        <p14:creationId xmlns:p14="http://schemas.microsoft.com/office/powerpoint/2010/main" val="3488937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19839-0599-C0E5-6640-7F18E3FD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强人工智能与弱人工智能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B48A9-FA94-A041-C3A6-60C95798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弱人工智能：专注于解决特定问题和执行特定任务，具有高效性和实用性，但缺乏通用性和灵活性。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强人工智能：旨在实现通用智能，能够理解和解决各种复杂问题，但目前尚未实现，仍处于理论研究阶段。</a:t>
            </a:r>
          </a:p>
        </p:txBody>
      </p:sp>
    </p:spTree>
    <p:extLst>
      <p:ext uri="{BB962C8B-B14F-4D97-AF65-F5344CB8AC3E}">
        <p14:creationId xmlns:p14="http://schemas.microsoft.com/office/powerpoint/2010/main" val="3302301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AEAF7-7995-778A-68B5-1444072F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ED67-D840-1D55-7310-BEA84BE8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大语言模型是个啥？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大语言模型（</a:t>
            </a:r>
            <a:r>
              <a:rPr lang="en-US" altLang="zh-CN" dirty="0"/>
              <a:t>Large Language Model, LLM</a:t>
            </a:r>
            <a:r>
              <a:rPr lang="zh-CN" altLang="en-US" dirty="0"/>
              <a:t>）是一类通过大量文本数据训练而成的复杂的人工智能模型，能够生成、理解和处理自然语言。这些模型通常基于深度学习技术，特别是变压器（</a:t>
            </a:r>
            <a:r>
              <a:rPr lang="en-US" altLang="zh-CN" dirty="0"/>
              <a:t>Transformer</a:t>
            </a:r>
            <a:r>
              <a:rPr lang="zh-CN" altLang="en-US" dirty="0"/>
              <a:t>）架构。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ChatGPT</a:t>
            </a:r>
            <a:r>
              <a:rPr lang="zh-CN" altLang="en-US" dirty="0"/>
              <a:t>是不是强人工智能？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请大家在今天，进行自己的思考，判断和分析。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We debate and think the big things.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14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77F77-53B8-B580-AA2F-ED63F5FD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6" y="1825625"/>
            <a:ext cx="5606143" cy="4351338"/>
          </a:xfrm>
        </p:spPr>
        <p:txBody>
          <a:bodyPr/>
          <a:lstStyle/>
          <a:p>
            <a:r>
              <a:rPr lang="zh-CN" altLang="en-US" dirty="0"/>
              <a:t>写的时候，允许提问，允许讨论，允许看</a:t>
            </a:r>
            <a:r>
              <a:rPr lang="en-US" altLang="zh-CN" dirty="0"/>
              <a:t>ppt</a:t>
            </a:r>
            <a:r>
              <a:rPr lang="zh-CN" altLang="en-US" dirty="0"/>
              <a:t>，允许在网上查资料，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Brian</a:t>
            </a:r>
            <a:r>
              <a:rPr lang="zh-CN" altLang="en-US" dirty="0">
                <a:solidFill>
                  <a:srgbClr val="FF0000"/>
                </a:solidFill>
              </a:rPr>
              <a:t>老师严禁大家不思考，抄袭代码</a:t>
            </a:r>
            <a:r>
              <a:rPr lang="zh-CN" altLang="en-US" dirty="0"/>
              <a:t>！请大家一定要诚实守信哦！学习完以后多写几遍，尤其是尝试“扔掉拐棍走路，”你就学会编程啦！</a:t>
            </a:r>
          </a:p>
          <a:p>
            <a:endParaRPr lang="zh-CN" altLang="en-US" dirty="0"/>
          </a:p>
        </p:txBody>
      </p:sp>
      <p:pic>
        <p:nvPicPr>
          <p:cNvPr id="1026" name="Picture 2" descr="耶嘿 二次元 的图像结果">
            <a:extLst>
              <a:ext uri="{FF2B5EF4-FFF2-40B4-BE49-F238E27FC236}">
                <a16:creationId xmlns:a16="http://schemas.microsoft.com/office/drawing/2014/main" id="{8DDE357F-9FB6-B932-4A06-09CAA8F7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5" y="724580"/>
            <a:ext cx="4629829" cy="51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8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3DE4-1128-C6BB-4C3C-CBB27D29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明天，上课之前：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100D6-3BE0-4B4C-F7CB-23EDDCFB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我要求大家重做这五道题一遍（如果你在课堂上轻松地解决了那就不用）。</a:t>
            </a:r>
            <a:endParaRPr lang="en-US" altLang="zh-CN" dirty="0"/>
          </a:p>
          <a:p>
            <a:r>
              <a:rPr lang="zh-CN" altLang="en-US" dirty="0"/>
              <a:t>还有类似的题目，重新会出来让大家来做。</a:t>
            </a:r>
            <a:endParaRPr lang="en-US" altLang="zh-CN" dirty="0"/>
          </a:p>
          <a:p>
            <a:r>
              <a:rPr lang="zh-CN" altLang="en-US"/>
              <a:t>“人的认知是螺旋式上升的。”</a:t>
            </a:r>
          </a:p>
        </p:txBody>
      </p:sp>
    </p:spTree>
    <p:extLst>
      <p:ext uri="{BB962C8B-B14F-4D97-AF65-F5344CB8AC3E}">
        <p14:creationId xmlns:p14="http://schemas.microsoft.com/office/powerpoint/2010/main" val="687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2822-89A8-B8F6-56EC-6A66D727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格式说明符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A0FAB-5BBD-0172-4DE9-21148E8B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我们先举一个例子给大家看。</a:t>
            </a:r>
            <a:endParaRPr lang="en-US" altLang="zh-CN" dirty="0"/>
          </a:p>
          <a:p>
            <a:r>
              <a:rPr lang="zh-CN" altLang="en-US" dirty="0"/>
              <a:t>同一个数字，可以使用不同的“进制”去表示</a:t>
            </a:r>
          </a:p>
        </p:txBody>
      </p:sp>
    </p:spTree>
    <p:extLst>
      <p:ext uri="{BB962C8B-B14F-4D97-AF65-F5344CB8AC3E}">
        <p14:creationId xmlns:p14="http://schemas.microsoft.com/office/powerpoint/2010/main" val="302047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26AE60-F257-5BEA-3FE3-143ECB33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4" y="403851"/>
            <a:ext cx="11203574" cy="60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7883-F95F-36F2-71AE-618C7233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常用的格式说明符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D89F3-D234-D4BF-AE68-31E4091C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772" y="1825625"/>
            <a:ext cx="5215027" cy="4351338"/>
          </a:xfrm>
        </p:spPr>
        <p:txBody>
          <a:bodyPr/>
          <a:lstStyle/>
          <a:p>
            <a:r>
              <a:rPr lang="zh-CN" altLang="en-US" dirty="0"/>
              <a:t>这些大家肯定一时半会是背不下来的</a:t>
            </a:r>
            <a:endParaRPr lang="en-US" altLang="zh-CN" dirty="0"/>
          </a:p>
          <a:p>
            <a:r>
              <a:rPr lang="zh-CN" altLang="en-US" dirty="0"/>
              <a:t>用的时候，大家一边用，一边查就可以了（“</a:t>
            </a:r>
            <a:r>
              <a:rPr lang="en-US" altLang="zh-CN" dirty="0"/>
              <a:t>C</a:t>
            </a:r>
            <a:r>
              <a:rPr lang="zh-CN" altLang="en-US" dirty="0"/>
              <a:t>语言的格式说明符”）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78919-97D8-ADDA-CEED-09D0C04B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66" y="1825625"/>
            <a:ext cx="4991064" cy="41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D987-0610-3E64-CEEA-5565445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格式说明符输入字符和字符串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98ADC-AB6D-4A28-F3E3-7F323FFA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94" y="1413520"/>
            <a:ext cx="11515700" cy="40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9B9F0-C351-1AE6-A1B3-625B3202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一次输入输出多个字符怎么办？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B4447-2D56-BC4A-F05F-9CCCA53E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03" y="1690688"/>
            <a:ext cx="9588993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1960</Words>
  <Application>Microsoft Office PowerPoint</Application>
  <PresentationFormat>宽屏</PresentationFormat>
  <Paragraphs>171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等线 Light</vt:lpstr>
      <vt:lpstr>Arial</vt:lpstr>
      <vt:lpstr>Wingdings</vt:lpstr>
      <vt:lpstr>Office 主题​​</vt:lpstr>
      <vt:lpstr>上课的几个疑点</vt:lpstr>
      <vt:lpstr>我们第一个小时，先讲以下内容</vt:lpstr>
      <vt:lpstr>输入和输出的格式问题</vt:lpstr>
      <vt:lpstr>输入格式，输出格式是一样的</vt:lpstr>
      <vt:lpstr>格式说明符</vt:lpstr>
      <vt:lpstr>PowerPoint 演示文稿</vt:lpstr>
      <vt:lpstr>常用的格式说明符</vt:lpstr>
      <vt:lpstr>格式说明符输入字符和字符串</vt:lpstr>
      <vt:lpstr>一次输入输出多个字符怎么办？</vt:lpstr>
      <vt:lpstr>我们展示第一个程序：</vt:lpstr>
      <vt:lpstr>C语言的格式修饰符</vt:lpstr>
      <vt:lpstr>我们在这里，只讲两个情况</vt:lpstr>
      <vt:lpstr>字段的宽度</vt:lpstr>
      <vt:lpstr>字段（包括数字，字符串）的精度</vt:lpstr>
      <vt:lpstr>C语言的格式说明符与格式修饰符</vt:lpstr>
      <vt:lpstr>C语言的四则运算</vt:lpstr>
      <vt:lpstr>取整 取余的问题</vt:lpstr>
      <vt:lpstr>PowerPoint 演示文稿</vt:lpstr>
      <vt:lpstr>在C语言中写注释的问题</vt:lpstr>
      <vt:lpstr>C语言不能显示中文的原因</vt:lpstr>
      <vt:lpstr>我们在这里重点讲一下：字符编码的问题</vt:lpstr>
      <vt:lpstr>那么，不同的编码格式就非常重要了</vt:lpstr>
      <vt:lpstr>讲讲字母的故事：从字母的故事到NLP与人工智能</vt:lpstr>
      <vt:lpstr>德语字母表</vt:lpstr>
      <vt:lpstr>各种斯拉夫语的字母表（西里尔字母，属于希腊字母）</vt:lpstr>
      <vt:lpstr>阿拉伯字母与爪夷文</vt:lpstr>
      <vt:lpstr>在Python当中，采用encoding这个命令就可以非常轻松的使用不同的编码格式</vt:lpstr>
      <vt:lpstr>在C语言中，方法会稍微麻烦一些。朋友们可以参考这篇文章</vt:lpstr>
      <vt:lpstr>阿拉伯字母的键盘</vt:lpstr>
      <vt:lpstr>爪夷文</vt:lpstr>
      <vt:lpstr>最复杂的字母（但是也是最精确的字母）</vt:lpstr>
      <vt:lpstr>失传的语言和字母</vt:lpstr>
      <vt:lpstr>我们都知道，我们的汉字不是一种字母语言</vt:lpstr>
      <vt:lpstr>思考一下：作为计算机科学里的有UTF以后我们为什么还要搞GB？</vt:lpstr>
      <vt:lpstr>尊重这个世界的多元化与多样性</vt:lpstr>
      <vt:lpstr>基础与发展</vt:lpstr>
      <vt:lpstr>什么是NLP？</vt:lpstr>
      <vt:lpstr>NLP要解决的问题</vt:lpstr>
      <vt:lpstr>NLP要解决的问题</vt:lpstr>
      <vt:lpstr>NLP要解决的问题</vt:lpstr>
      <vt:lpstr>NLP的应用</vt:lpstr>
      <vt:lpstr>什么是人工智能？人工智能的应用领域包括哪些？</vt:lpstr>
      <vt:lpstr>补充的知识点：计算机视觉和计算机图形学的区别是啥？</vt:lpstr>
      <vt:lpstr>强人工智能与弱人工智能</vt:lpstr>
      <vt:lpstr>ChatGPT</vt:lpstr>
      <vt:lpstr>PowerPoint 演示文稿</vt:lpstr>
      <vt:lpstr>明天，上课之前：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 wang</dc:creator>
  <cp:lastModifiedBy>chun wang</cp:lastModifiedBy>
  <cp:revision>8</cp:revision>
  <dcterms:created xsi:type="dcterms:W3CDTF">2024-07-05T00:37:10Z</dcterms:created>
  <dcterms:modified xsi:type="dcterms:W3CDTF">2024-08-08T08:34:52Z</dcterms:modified>
</cp:coreProperties>
</file>