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84" r:id="rId12"/>
    <p:sldId id="269" r:id="rId13"/>
    <p:sldId id="285" r:id="rId14"/>
    <p:sldId id="263" r:id="rId15"/>
    <p:sldId id="264" r:id="rId16"/>
    <p:sldId id="265" r:id="rId17"/>
    <p:sldId id="267" r:id="rId18"/>
    <p:sldId id="270" r:id="rId19"/>
    <p:sldId id="273" r:id="rId20"/>
    <p:sldId id="275" r:id="rId21"/>
    <p:sldId id="286" r:id="rId22"/>
    <p:sldId id="282" r:id="rId23"/>
    <p:sldId id="276" r:id="rId24"/>
    <p:sldId id="283" r:id="rId25"/>
    <p:sldId id="277" r:id="rId26"/>
    <p:sldId id="271" r:id="rId27"/>
    <p:sldId id="272" r:id="rId28"/>
    <p:sldId id="274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语言中的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Brian Wang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结构体嵌套结构体</a:t>
            </a:r>
            <a:r>
              <a:rPr lang="en-US" altLang="zh-CN"/>
              <a:t>.cpp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结构体的指针</a:t>
            </a:r>
            <a:r>
              <a:rPr lang="en-US" altLang="zh-CN"/>
              <a:t>.cpp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我们在代码里面，看见了</a:t>
            </a:r>
            <a:r>
              <a:rPr lang="en-US" altLang="zh-CN"/>
              <a:t>.</a:t>
            </a:r>
            <a:r>
              <a:rPr lang="zh-CN" altLang="en-US"/>
              <a:t>和</a:t>
            </a:r>
            <a:r>
              <a:rPr lang="en-US" altLang="zh-CN"/>
              <a:t>-&gt;</a:t>
            </a:r>
            <a:r>
              <a:rPr lang="zh-CN" altLang="en-US"/>
              <a:t>两个</a:t>
            </a:r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请问他们的区别是</a:t>
            </a:r>
            <a:r>
              <a:rPr lang="zh-CN" altLang="en-US"/>
              <a:t>什么？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. “dot”</a:t>
            </a:r>
            <a:r>
              <a:rPr lang="zh-CN" altLang="en-US"/>
              <a:t>用来访问结构体</a:t>
            </a:r>
            <a:r>
              <a:rPr lang="zh-CN" altLang="en-US"/>
              <a:t>变量。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. “-&gt;”</a:t>
            </a:r>
            <a:r>
              <a:rPr lang="zh-CN" altLang="en-US"/>
              <a:t>用来访问指针</a:t>
            </a:r>
            <a:r>
              <a:rPr lang="zh-CN" altLang="en-US"/>
              <a:t>变量。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Who is Alice and Bob?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Alice 和 Bob 是在计算机科学、密码学和相关领域中常用的虚拟人物，用于说明和讨论各种概念、协议和算法。这些名字通常用于举例说明如何进行通信、加密或协议交换，而不涉及真实的个人。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i, j, k in the for loop?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510" y="1825625"/>
            <a:ext cx="6892290" cy="4351655"/>
          </a:xfrm>
        </p:spPr>
        <p:txBody>
          <a:bodyPr/>
          <a:p>
            <a:r>
              <a:rPr lang="en-US" altLang="zh-CN"/>
              <a:t>In </a:t>
            </a:r>
            <a:r>
              <a:rPr lang="en-US" altLang="zh-CN"/>
              <a:t>our loving memory of Professor Dijkstra: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37820" y="2045970"/>
            <a:ext cx="3453130" cy="4131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96845"/>
            <a:ext cx="8235950" cy="2950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科学与技术当中的公平，伦理与</a:t>
            </a:r>
            <a:r>
              <a:rPr lang="zh-CN" altLang="en-US"/>
              <a:t>道德问题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Alice</a:t>
            </a:r>
            <a:r>
              <a:rPr lang="zh-CN" altLang="en-US"/>
              <a:t>与</a:t>
            </a:r>
            <a:r>
              <a:rPr lang="en-US" altLang="zh-CN"/>
              <a:t>Bob</a:t>
            </a:r>
            <a:r>
              <a:rPr lang="zh-CN" altLang="en-US"/>
              <a:t>为什么是</a:t>
            </a:r>
            <a:r>
              <a:rPr lang="en-US" altLang="zh-CN"/>
              <a:t>”</a:t>
            </a:r>
            <a:r>
              <a:rPr lang="zh-CN" altLang="en-US"/>
              <a:t>匿名</a:t>
            </a:r>
            <a:r>
              <a:rPr lang="en-US" altLang="zh-CN"/>
              <a:t>“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海拉细胞系：改变了人类科学技术与医疗的</a:t>
            </a:r>
            <a:r>
              <a:rPr lang="zh-CN" altLang="en-US"/>
              <a:t>一位黑人妇女的</a:t>
            </a:r>
            <a:r>
              <a:rPr lang="zh-CN" altLang="en-US"/>
              <a:t>细胞。</a:t>
            </a:r>
            <a:endParaRPr lang="zh-CN" altLang="en-US"/>
          </a:p>
          <a:p>
            <a:r>
              <a:rPr lang="zh-CN" altLang="en-US"/>
              <a:t>其家人却至今生活于</a:t>
            </a:r>
            <a:r>
              <a:rPr lang="zh-CN" altLang="en-US"/>
              <a:t>赤贫之中。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通信，密码学与</a:t>
            </a:r>
            <a:r>
              <a:rPr lang="zh-CN" altLang="en-US"/>
              <a:t>量子通信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计算机科学和通信领域，“通信”指的是信息在两个或多个实体之间的传输。这个信息可以是数据、命令、消息或其他形式的交流。通信可以发生在不同的层级，从硬件级别（如网络电缆或无线信号）到应用级别（如电子邮件或即时消息）。在不同的上下文中，通信的具体实现和协议会有所不同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计算机之间的通信，</a:t>
            </a:r>
            <a:r>
              <a:rPr lang="en-US" altLang="zh-CN"/>
              <a:t>1G</a:t>
            </a:r>
            <a:r>
              <a:rPr lang="zh-CN" altLang="en-US"/>
              <a:t>到</a:t>
            </a:r>
            <a:r>
              <a:rPr lang="en-US" altLang="zh-CN"/>
              <a:t>5G</a:t>
            </a:r>
            <a:r>
              <a:rPr lang="zh-CN" altLang="en-US"/>
              <a:t>再到</a:t>
            </a:r>
            <a:r>
              <a:rPr lang="en-US" altLang="zh-CN"/>
              <a:t>6G</a:t>
            </a:r>
            <a:r>
              <a:rPr lang="zh-CN" altLang="en-US"/>
              <a:t>，还有</a:t>
            </a:r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计算机之间的通信（计算机网络，属于大家必须学好的</a:t>
            </a:r>
            <a:r>
              <a:rPr lang="zh-CN" altLang="en-US"/>
              <a:t>一门课）</a:t>
            </a:r>
            <a:endParaRPr lang="zh-CN" altLang="en-US"/>
          </a:p>
          <a:p>
            <a:r>
              <a:rPr lang="en-US" altLang="zh-CN"/>
              <a:t>2. 1G</a:t>
            </a:r>
            <a:r>
              <a:rPr lang="zh-CN" altLang="en-US"/>
              <a:t>到</a:t>
            </a:r>
            <a:r>
              <a:rPr lang="en-US" altLang="zh-CN"/>
              <a:t>5G</a:t>
            </a:r>
            <a:r>
              <a:rPr lang="zh-CN" altLang="en-US"/>
              <a:t>再到</a:t>
            </a:r>
            <a:r>
              <a:rPr lang="en-US" altLang="zh-CN"/>
              <a:t>6G</a:t>
            </a:r>
            <a:r>
              <a:rPr lang="zh-CN" altLang="en-US"/>
              <a:t>是</a:t>
            </a:r>
            <a:r>
              <a:rPr lang="zh-CN" altLang="en-US"/>
              <a:t>怎么回事？</a:t>
            </a:r>
            <a:endParaRPr lang="zh-CN" altLang="en-US"/>
          </a:p>
          <a:p>
            <a:r>
              <a:rPr lang="en-US" altLang="zh-CN"/>
              <a:t>3. WiFi</a:t>
            </a:r>
            <a:r>
              <a:rPr lang="zh-CN" altLang="en-US"/>
              <a:t>的</a:t>
            </a:r>
            <a:r>
              <a:rPr lang="zh-CN" altLang="en-US"/>
              <a:t>来龙去脉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计算机之间的通信（</a:t>
            </a:r>
            <a:r>
              <a:rPr lang="zh-CN" altLang="en-US"/>
              <a:t>计算机网络）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本科阶段最重要的一门课</a:t>
            </a:r>
            <a:r>
              <a:rPr lang="zh-CN" altLang="en-US"/>
              <a:t>之一。</a:t>
            </a:r>
            <a:endParaRPr lang="zh-CN" altLang="en-US"/>
          </a:p>
          <a:p>
            <a:r>
              <a:rPr lang="zh-CN" altLang="en-US"/>
              <a:t>学习的重点之一：学习</a:t>
            </a:r>
            <a:r>
              <a:rPr lang="en-US" altLang="zh-CN"/>
              <a:t>TCP/IP</a:t>
            </a:r>
            <a:r>
              <a:rPr lang="zh-CN" altLang="en-US"/>
              <a:t>协议（就是程序，网络之间的交互问题，邮件，传文件，网络视频等等到底应该遵守一个什么样的</a:t>
            </a:r>
            <a:r>
              <a:rPr lang="en-US" altLang="zh-CN"/>
              <a:t>“</a:t>
            </a:r>
            <a:r>
              <a:rPr lang="zh-CN" altLang="en-US"/>
              <a:t>交通规则</a:t>
            </a:r>
            <a:r>
              <a:rPr lang="en-US" altLang="zh-CN"/>
              <a:t>”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这个里面的相关问题是开发很多程序产品的基础，也是面试考察的</a:t>
            </a:r>
            <a:r>
              <a:rPr lang="zh-CN" altLang="en-US"/>
              <a:t>必考题！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数据结构与</a:t>
            </a:r>
            <a:r>
              <a:rPr lang="zh-CN" altLang="en-US"/>
              <a:t>算法。</a:t>
            </a:r>
            <a:endParaRPr lang="zh-CN" altLang="en-US"/>
          </a:p>
          <a:p>
            <a:r>
              <a:rPr lang="zh-CN" altLang="en-US"/>
              <a:t>数据结构的目的：用数据结构去记录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zh-CN" altLang="en-US"/>
              <a:t>在编程当中我们经常需要面对一个问题：记录复杂的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zh-CN" altLang="en-US"/>
              <a:t>要处理复杂的信息：自然就需要能处理复杂信息的</a:t>
            </a:r>
            <a:r>
              <a:rPr lang="zh-CN" altLang="en-US"/>
              <a:t>数据结构。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就业方向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通信工程师。华为</a:t>
            </a:r>
            <a:r>
              <a:rPr lang="en-US" altLang="zh-CN"/>
              <a:t>“</a:t>
            </a:r>
            <a:r>
              <a:rPr lang="zh-CN" altLang="en-US"/>
              <a:t>神终端，圣无线。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6G</a:t>
            </a:r>
            <a:r>
              <a:rPr lang="zh-CN" altLang="en-US"/>
              <a:t>网络在可见的未来一定会铺开。每次通信的升级换代都是华为这类科技企业的重大机遇！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网络工程师：</a:t>
            </a:r>
            <a:endParaRPr lang="zh-CN" altLang="en-US"/>
          </a:p>
          <a:p>
            <a:r>
              <a:rPr lang="zh-CN" altLang="en-US"/>
              <a:t>弈心 - 知乎</a:t>
            </a:r>
            <a:r>
              <a:rPr lang="en-US" altLang="zh-CN"/>
              <a:t> </a:t>
            </a:r>
            <a:r>
              <a:rPr lang="zh-CN" altLang="en-US"/>
              <a:t>计算机网络的</a:t>
            </a:r>
            <a:r>
              <a:rPr lang="zh-CN" altLang="en-US"/>
              <a:t>优秀答主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IPV4</a:t>
            </a:r>
            <a:r>
              <a:rPr lang="zh-CN" altLang="en-US"/>
              <a:t>与</a:t>
            </a:r>
            <a:r>
              <a:rPr lang="en-US" altLang="zh-CN"/>
              <a:t>IPV6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两种不同的</a:t>
            </a:r>
            <a:r>
              <a:rPr lang="en-US" altLang="zh-CN"/>
              <a:t>IP</a:t>
            </a:r>
            <a:r>
              <a:rPr lang="zh-CN" altLang="en-US"/>
              <a:t>协议，用于在网络上标识和路由</a:t>
            </a:r>
            <a:r>
              <a:rPr lang="zh-CN" altLang="en-US"/>
              <a:t>设备。</a:t>
            </a:r>
            <a:endParaRPr lang="zh-CN" altLang="en-US"/>
          </a:p>
          <a:p>
            <a:r>
              <a:rPr lang="zh-CN" altLang="en-US"/>
              <a:t>区别：</a:t>
            </a:r>
            <a:endParaRPr lang="zh-CN" altLang="en-US"/>
          </a:p>
          <a:p>
            <a:r>
              <a:rPr lang="en-US" altLang="zh-CN"/>
              <a:t>IPV4</a:t>
            </a:r>
            <a:r>
              <a:rPr lang="zh-CN" altLang="en-US"/>
              <a:t>使用四个十进制数（</a:t>
            </a:r>
            <a:r>
              <a:rPr lang="en-US" altLang="zh-CN"/>
              <a:t>IPV4</a:t>
            </a:r>
            <a:r>
              <a:rPr lang="zh-CN" altLang="en-US"/>
              <a:t>的地址已经接近</a:t>
            </a:r>
            <a:r>
              <a:rPr lang="zh-CN" altLang="en-US"/>
              <a:t>耗尽）</a:t>
            </a:r>
            <a:endParaRPr lang="zh-CN" altLang="en-US"/>
          </a:p>
          <a:p>
            <a:r>
              <a:rPr lang="en-US" altLang="zh-CN"/>
              <a:t>IPV6</a:t>
            </a:r>
            <a:r>
              <a:rPr lang="zh-CN" altLang="en-US"/>
              <a:t>使用</a:t>
            </a:r>
            <a:r>
              <a:rPr lang="en-US" altLang="zh-CN"/>
              <a:t>“</a:t>
            </a:r>
            <a:r>
              <a:rPr lang="zh-CN" altLang="en-US"/>
              <a:t>八组四位</a:t>
            </a:r>
            <a:r>
              <a:rPr lang="zh-CN" altLang="en-US">
                <a:solidFill>
                  <a:srgbClr val="FF0000"/>
                </a:solidFill>
              </a:rPr>
              <a:t>十六进制数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地址甚至比地球上的沙子</a:t>
            </a:r>
            <a:r>
              <a:rPr lang="zh-CN" altLang="en-US"/>
              <a:t>还要多。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115" y="177165"/>
            <a:ext cx="10515600" cy="1325563"/>
          </a:xfrm>
        </p:spPr>
        <p:txBody>
          <a:bodyPr/>
          <a:p>
            <a:r>
              <a:rPr lang="en-US" altLang="zh-CN"/>
              <a:t>1G</a:t>
            </a:r>
            <a:r>
              <a:rPr lang="zh-CN" altLang="en-US"/>
              <a:t>到</a:t>
            </a:r>
            <a:r>
              <a:rPr lang="en-US" altLang="zh-CN"/>
              <a:t>6G</a:t>
            </a:r>
            <a:r>
              <a:rPr lang="zh-CN" altLang="en-US"/>
              <a:t>：移动</a:t>
            </a:r>
            <a:r>
              <a:rPr lang="zh-CN" altLang="en-US"/>
              <a:t>通信技术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503045"/>
            <a:ext cx="11667490" cy="5210810"/>
          </a:xfrm>
        </p:spPr>
        <p:txBody>
          <a:bodyPr>
            <a:noAutofit/>
          </a:bodyPr>
          <a:p>
            <a:r>
              <a:rPr lang="zh-CN" altLang="en-US" sz="1600"/>
              <a:t>1G（第一代）</a:t>
            </a:r>
            <a:endParaRPr lang="zh-CN" altLang="en-US" sz="1600"/>
          </a:p>
          <a:p>
            <a:r>
              <a:rPr lang="zh-CN" altLang="en-US" sz="1600"/>
              <a:t>时间：1980年代初</a:t>
            </a:r>
            <a:endParaRPr lang="zh-CN" altLang="en-US" sz="1600"/>
          </a:p>
          <a:p>
            <a:r>
              <a:rPr lang="zh-CN" altLang="en-US" sz="1600"/>
              <a:t>技术：模拟信号</a:t>
            </a:r>
            <a:endParaRPr lang="zh-CN" altLang="en-US" sz="1600"/>
          </a:p>
          <a:p>
            <a:r>
              <a:rPr lang="zh-CN" altLang="en-US" sz="1600"/>
              <a:t>特点：主要提供语音通信，数据传输速度非常低，且没有加密保护。</a:t>
            </a:r>
            <a:endParaRPr lang="zh-CN" altLang="en-US" sz="1600"/>
          </a:p>
          <a:p>
            <a:r>
              <a:rPr lang="zh-CN" altLang="en-US" sz="1600"/>
              <a:t>示例：大型移动电话（砖头手机），如Motorola DynaTAC。</a:t>
            </a:r>
            <a:endParaRPr lang="zh-CN" altLang="en-US" sz="1600"/>
          </a:p>
          <a:p>
            <a:r>
              <a:rPr lang="zh-CN" altLang="en-US" sz="1600"/>
              <a:t>2G（第二代）</a:t>
            </a:r>
            <a:endParaRPr lang="zh-CN" altLang="en-US" sz="1600"/>
          </a:p>
          <a:p>
            <a:r>
              <a:rPr lang="zh-CN" altLang="en-US" sz="1600"/>
              <a:t>时间：1990年代初</a:t>
            </a:r>
            <a:endParaRPr lang="zh-CN" altLang="en-US" sz="1600"/>
          </a:p>
          <a:p>
            <a:r>
              <a:rPr lang="zh-CN" altLang="en-US" sz="1600"/>
              <a:t>技术：数字信号</a:t>
            </a:r>
            <a:endParaRPr lang="zh-CN" altLang="en-US" sz="1600"/>
          </a:p>
          <a:p>
            <a:r>
              <a:rPr lang="zh-CN" altLang="en-US" sz="1600"/>
              <a:t>特点：引入了短信（SMS）和多媒体消息（MMS），数据传输速度相较于1G有所提高。</a:t>
            </a:r>
            <a:endParaRPr lang="zh-CN" altLang="en-US" sz="1600"/>
          </a:p>
          <a:p>
            <a:r>
              <a:rPr lang="zh-CN" altLang="en-US" sz="1600"/>
              <a:t>示例：GSM（全球移动通信系统）和CDMA（码分多址）。</a:t>
            </a:r>
            <a:endParaRPr lang="zh-CN" altLang="en-US" sz="1600"/>
          </a:p>
          <a:p>
            <a:r>
              <a:rPr lang="zh-CN" altLang="en-US" sz="1600"/>
              <a:t>3G（第三代）</a:t>
            </a:r>
            <a:endParaRPr lang="zh-CN" altLang="en-US" sz="1600"/>
          </a:p>
          <a:p>
            <a:r>
              <a:rPr lang="zh-CN" altLang="en-US" sz="1600"/>
              <a:t>时间：2000年代初</a:t>
            </a:r>
            <a:endParaRPr lang="zh-CN" altLang="en-US" sz="1600"/>
          </a:p>
          <a:p>
            <a:r>
              <a:rPr lang="zh-CN" altLang="en-US" sz="1600"/>
              <a:t>技术：数据传输速度显著提高，支持更高级的服务。</a:t>
            </a:r>
            <a:endParaRPr lang="zh-CN" altLang="en-US" sz="1600"/>
          </a:p>
          <a:p>
            <a:r>
              <a:rPr lang="zh-CN" altLang="en-US" sz="1600"/>
              <a:t>特点：引入了更快的数据传输速率，支持视频通话和移动互联网浏览。</a:t>
            </a:r>
            <a:endParaRPr lang="zh-CN" altLang="en-US" sz="1600"/>
          </a:p>
          <a:p>
            <a:r>
              <a:rPr lang="zh-CN" altLang="en-US" sz="1600"/>
              <a:t>示例：UMTS（通用移动通信系统）和HSPA（高速分组接入）。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75" y="121920"/>
            <a:ext cx="10944860" cy="5947410"/>
          </a:xfrm>
        </p:spPr>
        <p:txBody>
          <a:bodyPr>
            <a:noAutofit/>
          </a:bodyPr>
          <a:p>
            <a:r>
              <a:rPr lang="zh-CN" altLang="en-US" sz="1800"/>
              <a:t>4G（第四代）</a:t>
            </a:r>
            <a:endParaRPr lang="zh-CN" altLang="en-US" sz="1800"/>
          </a:p>
          <a:p>
            <a:r>
              <a:rPr lang="zh-CN" altLang="en-US" sz="1800"/>
              <a:t>时间：2010年代初</a:t>
            </a:r>
            <a:endParaRPr lang="zh-CN" altLang="en-US" sz="1800"/>
          </a:p>
          <a:p>
            <a:r>
              <a:rPr lang="zh-CN" altLang="en-US" sz="1800"/>
              <a:t>技术：全IP网络</a:t>
            </a:r>
            <a:endParaRPr lang="zh-CN" altLang="en-US" sz="1800"/>
          </a:p>
          <a:p>
            <a:r>
              <a:rPr lang="zh-CN" altLang="en-US" sz="1800"/>
              <a:t>特点：提供高速的数据传输，支持高清视频流、在线游戏和各种互联网应用。引入了LTE（长期演进）标准。</a:t>
            </a:r>
            <a:endParaRPr lang="zh-CN" altLang="en-US" sz="1800"/>
          </a:p>
          <a:p>
            <a:r>
              <a:rPr lang="zh-CN" altLang="en-US" sz="1800"/>
              <a:t>示例：LTE（Long Term Evolution）和WiMAX（全球互操作微波接入）。</a:t>
            </a:r>
            <a:endParaRPr lang="zh-CN" altLang="en-US" sz="1800"/>
          </a:p>
          <a:p>
            <a:r>
              <a:rPr lang="zh-CN" altLang="en-US" sz="2000" b="1" u="sng">
                <a:solidFill>
                  <a:srgbClr val="FF0000"/>
                </a:solidFill>
              </a:rPr>
              <a:t>5G（第五代）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时间：2020年代初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技术：大幅提升数据速率和网络容量，低延迟。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特点：支持超高速数据传输（理论上可达10Gbps），极低的延迟（几毫秒），以及更多的设备连接。应用包括增强现实（AR）、虚拟现实（VR）、物联网（IoT）和自动驾驶。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示例：5G NR（新无线电）。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6G（第六代）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时间：预计2020年代中期至2030年代初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技术：进一步提升网络性能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特点：预计将提供更高的数据速率、更低的延迟、更高的网络可靠性，可能包括新型的通信技术如THz波（太赫兹波）和更多智能化应用。还可能增强人工智能（AI）和全息技术的应用。</a:t>
            </a:r>
            <a:endParaRPr lang="zh-CN" altLang="en-US" sz="2000" b="1" u="sng">
              <a:solidFill>
                <a:srgbClr val="FF0000"/>
              </a:solidFill>
            </a:endParaRPr>
          </a:p>
          <a:p>
            <a:r>
              <a:rPr lang="zh-CN" altLang="en-US" sz="2000" b="1" u="sng">
                <a:solidFill>
                  <a:srgbClr val="FF0000"/>
                </a:solidFill>
              </a:rPr>
              <a:t>示例：目前仍在研究和标准化阶段，但预期包括超高数据速率、全息通信和全面智能化网络。</a:t>
            </a:r>
            <a:endParaRPr lang="zh-CN" altLang="en-US" sz="20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”</a:t>
            </a:r>
            <a:r>
              <a:rPr lang="zh-CN" altLang="en-US"/>
              <a:t>澳大利亚人擅长开发一些有趣儿的小东西。比如太阳能电池，</a:t>
            </a:r>
            <a:r>
              <a:rPr lang="en-US" altLang="zh-CN"/>
              <a:t>WiFI</a:t>
            </a:r>
            <a:r>
              <a:rPr lang="zh-CN" altLang="en-US"/>
              <a:t>以及心脏起搏器。</a:t>
            </a:r>
            <a:r>
              <a:rPr lang="en-US" altLang="zh-CN"/>
              <a:t>“</a:t>
            </a:r>
            <a:endParaRPr lang="en-US" altLang="zh-CN"/>
          </a:p>
          <a:p>
            <a:r>
              <a:rPr lang="en-US" altLang="zh-CN"/>
              <a:t>IEEE 802.11 </a:t>
            </a:r>
            <a:r>
              <a:rPr lang="zh-CN" altLang="en-US"/>
              <a:t>标准：简称</a:t>
            </a:r>
            <a:r>
              <a:rPr lang="en-US" altLang="zh-CN"/>
              <a:t>WiFi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IEEE fellow</a:t>
            </a:r>
            <a:endParaRPr lang="en-US" altLang="zh-CN"/>
          </a:p>
          <a:p>
            <a:r>
              <a:rPr lang="en-US" altLang="zh-CN"/>
              <a:t>IEEE senior fellow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密码学在</a:t>
            </a:r>
            <a:r>
              <a:rPr lang="zh-CN" altLang="en-US"/>
              <a:t>研究什么？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学是计算机科学和信息安全领域的重要分支，研究如何确保信息的安全性和完整性。它涉及的核心内容包括数据加密、身份验证、数据完整性保障以及密钥管理等。密码学的研究涵盖了多个方面，包括理论基础、算法设计、协议实现和应用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人类科技的未来之</a:t>
            </a:r>
            <a:r>
              <a:rPr lang="zh-CN" altLang="en-US"/>
              <a:t>量子通信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这一行特别喜欢</a:t>
            </a:r>
            <a:r>
              <a:rPr lang="zh-CN" altLang="en-US"/>
              <a:t>用的编程语言是</a:t>
            </a:r>
            <a:r>
              <a:rPr lang="en-US" altLang="zh-CN"/>
              <a:t>C#</a:t>
            </a:r>
            <a:endParaRPr lang="en-US" altLang="zh-CN"/>
          </a:p>
          <a:p>
            <a:r>
              <a:rPr lang="en-US" altLang="zh-CN"/>
              <a:t>C#</a:t>
            </a:r>
            <a:r>
              <a:rPr lang="zh-CN" altLang="en-US"/>
              <a:t>还有一个作用：游戏开发（和</a:t>
            </a:r>
            <a:r>
              <a:rPr lang="en-US" altLang="zh-CN"/>
              <a:t>Unity3D</a:t>
            </a:r>
            <a:r>
              <a:rPr lang="zh-CN" altLang="en-US"/>
              <a:t>一起</a:t>
            </a:r>
            <a:r>
              <a:rPr lang="zh-CN" altLang="en-US"/>
              <a:t>做开发）</a:t>
            </a:r>
            <a:endParaRPr lang="zh-CN" altLang="en-US"/>
          </a:p>
          <a:p>
            <a:r>
              <a:rPr lang="zh-CN" altLang="en-US"/>
              <a:t>我强烈建议大家，如果对游戏开发感兴趣，可以自己搞一个</a:t>
            </a:r>
            <a:r>
              <a:rPr lang="en-US" altLang="zh-CN"/>
              <a:t>Unity3D</a:t>
            </a:r>
            <a:r>
              <a:rPr lang="zh-CN" altLang="en-US"/>
              <a:t>自己从现在开始独立开发一些</a:t>
            </a:r>
            <a:r>
              <a:rPr lang="zh-CN" altLang="en-US"/>
              <a:t>游戏。</a:t>
            </a:r>
            <a:endParaRPr lang="zh-CN" altLang="en-US"/>
          </a:p>
          <a:p>
            <a:r>
              <a:rPr lang="en-US" altLang="zh-CN"/>
              <a:t>C++ </a:t>
            </a:r>
            <a:r>
              <a:rPr lang="zh-CN" altLang="en-US"/>
              <a:t>搭配虚幻引擎（另外一个技术</a:t>
            </a:r>
            <a:r>
              <a:rPr lang="zh-CN" altLang="en-US"/>
              <a:t>栈）。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自学</a:t>
            </a:r>
            <a:r>
              <a:rPr lang="en-US" altLang="zh-CN"/>
              <a:t>C++/C#</a:t>
            </a:r>
            <a:r>
              <a:rPr lang="zh-CN" altLang="en-US"/>
              <a:t>，直接去开发</a:t>
            </a:r>
            <a:r>
              <a:rPr lang="zh-CN" altLang="en-US"/>
              <a:t>小游戏。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有趣的是：</a:t>
            </a:r>
            <a:r>
              <a:rPr lang="en-US" altLang="zh-CN"/>
              <a:t>GPU</a:t>
            </a:r>
            <a:r>
              <a:rPr lang="zh-CN" altLang="en-US"/>
              <a:t>与深度学习的</a:t>
            </a:r>
            <a:r>
              <a:rPr lang="zh-CN" altLang="en-US"/>
              <a:t>故事。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量子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370"/>
            <a:ext cx="10515600" cy="4486910"/>
          </a:xfrm>
        </p:spPr>
        <p:txBody>
          <a:bodyPr>
            <a:normAutofit lnSpcReduction="20000"/>
          </a:bodyPr>
          <a:p>
            <a:r>
              <a:rPr lang="zh-CN" altLang="en-US"/>
              <a:t>量子通信是一种利用量子力学原理进行信息传输的通信技术。与经典通信技术不同，量子通信利用量子态的特性来实现信息传输，具有高度的安全性和一些独特的应用优势。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15</a:t>
            </a:r>
            <a:r>
              <a:rPr lang="zh-CN" altLang="en-US">
                <a:solidFill>
                  <a:schemeClr val="tx1"/>
                </a:solidFill>
              </a:rPr>
              <a:t>年后，极有可能成为现在的深度学习技术这个生态位上的技术。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真正的名校生，一定要学习未来</a:t>
            </a:r>
            <a:r>
              <a:rPr lang="en-US" altLang="zh-CN">
                <a:solidFill>
                  <a:schemeClr val="tx1"/>
                </a:solidFill>
              </a:rPr>
              <a:t>10-20</a:t>
            </a:r>
            <a:r>
              <a:rPr lang="zh-CN" altLang="en-US">
                <a:solidFill>
                  <a:schemeClr val="tx1"/>
                </a:solidFill>
              </a:rPr>
              <a:t>年内成为主流的技术。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https://book.douban.com/subject/35654033/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面向对象编程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对象</a:t>
            </a:r>
            <a:r>
              <a:rPr lang="en-US" altLang="zh-CN"/>
              <a:t>”</a:t>
            </a:r>
            <a:r>
              <a:rPr lang="zh-CN" altLang="en-US"/>
              <a:t>可以</a:t>
            </a:r>
            <a:r>
              <a:rPr lang="zh-CN" altLang="en-US"/>
              <a:t>包罗万象。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JavaScript</a:t>
            </a:r>
            <a:r>
              <a:rPr lang="zh-CN" altLang="en-US"/>
              <a:t>都是面向对象的编程语言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举个例子：如下一张图</a:t>
            </a:r>
            <a:r>
              <a:rPr lang="zh-CN" altLang="en-US"/>
              <a:t>中所示。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类；对象；属性；方法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6590" y="1508125"/>
            <a:ext cx="10696575" cy="494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那么</a:t>
            </a:r>
            <a:r>
              <a:rPr lang="en-US" altLang="zh-CN"/>
              <a:t>C</a:t>
            </a:r>
            <a:r>
              <a:rPr lang="zh-CN" altLang="en-US"/>
              <a:t>语言</a:t>
            </a:r>
            <a:r>
              <a:rPr lang="zh-CN" altLang="en-US"/>
              <a:t>怎么办？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语言是一种面向过程的</a:t>
            </a:r>
            <a:r>
              <a:rPr lang="zh-CN" altLang="en-US"/>
              <a:t>编程语言。</a:t>
            </a:r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C</a:t>
            </a:r>
            <a:r>
              <a:rPr lang="zh-CN" altLang="en-US"/>
              <a:t>语言可以用</a:t>
            </a:r>
            <a:r>
              <a:rPr lang="en-US" altLang="zh-CN"/>
              <a:t>“</a:t>
            </a:r>
            <a:r>
              <a:rPr lang="zh-CN" altLang="en-US"/>
              <a:t>结构体（</a:t>
            </a:r>
            <a:r>
              <a:rPr lang="en-US" altLang="zh-CN"/>
              <a:t>Struct</a:t>
            </a:r>
            <a:r>
              <a:rPr lang="zh-CN" altLang="en-US"/>
              <a:t>）</a:t>
            </a:r>
            <a:r>
              <a:rPr lang="en-US" altLang="zh-CN"/>
              <a:t>”</a:t>
            </a:r>
            <a:r>
              <a:rPr lang="zh-CN" altLang="en-US"/>
              <a:t>这种数据结构来模拟面向</a:t>
            </a:r>
            <a:r>
              <a:rPr lang="zh-CN" altLang="en-US"/>
              <a:t>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结构体是</a:t>
            </a:r>
            <a:r>
              <a:rPr lang="en-US" altLang="zh-CN"/>
              <a:t>C</a:t>
            </a:r>
            <a:r>
              <a:rPr lang="zh-CN" altLang="en-US"/>
              <a:t>语言中非常有用的</a:t>
            </a:r>
            <a:r>
              <a:rPr lang="zh-CN" altLang="en-US"/>
              <a:t>工具。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举个例子：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复合型数据结构：</a:t>
            </a:r>
            <a:r>
              <a:rPr lang="zh-CN" altLang="en-US" b="1">
                <a:solidFill>
                  <a:srgbClr val="FF0000"/>
                </a:solidFill>
              </a:rPr>
              <a:t>钢筋砖头混凝土</a:t>
            </a:r>
            <a:r>
              <a:rPr lang="zh-CN" altLang="en-US"/>
              <a:t>。</a:t>
            </a:r>
            <a:r>
              <a:rPr lang="en-US" altLang="zh-CN"/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我们假如要去描述一个学生。如果用</a:t>
            </a:r>
            <a:r>
              <a:rPr lang="en-US" altLang="zh-CN"/>
              <a:t>OOP</a:t>
            </a:r>
            <a:r>
              <a:rPr lang="zh-CN" altLang="en-US"/>
              <a:t>这是非常</a:t>
            </a:r>
            <a:r>
              <a:rPr lang="zh-CN" altLang="en-US"/>
              <a:t>容易的事情。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定义一个类，这个类里面应该有什么样的属性和方法（性别，籍贯，年龄，年级，成绩，表现，学校，学院，专业社会活动等等，以及</a:t>
            </a:r>
            <a:r>
              <a:rPr lang="en-US" altLang="zh-CN"/>
              <a:t>“</a:t>
            </a:r>
            <a:r>
              <a:rPr lang="zh-CN" altLang="en-US"/>
              <a:t>学生拿奖学金，</a:t>
            </a:r>
            <a:r>
              <a:rPr lang="en-US" altLang="zh-CN"/>
              <a:t>”“</a:t>
            </a:r>
            <a:r>
              <a:rPr lang="zh-CN" altLang="en-US"/>
              <a:t>给饭卡充值，</a:t>
            </a:r>
            <a:r>
              <a:rPr lang="en-US" altLang="zh-CN"/>
              <a:t>”“</a:t>
            </a:r>
            <a:r>
              <a:rPr lang="zh-CN" altLang="en-US"/>
              <a:t>受到表彰或者处分</a:t>
            </a:r>
            <a:r>
              <a:rPr lang="en-US" altLang="zh-CN"/>
              <a:t>”</a:t>
            </a:r>
            <a:r>
              <a:rPr lang="zh-CN" altLang="en-US"/>
              <a:t>）</a:t>
            </a:r>
            <a:r>
              <a:rPr lang="en-US" altLang="zh-CN"/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如何用结构体</a:t>
            </a:r>
            <a:r>
              <a:rPr lang="zh-CN" altLang="en-US"/>
              <a:t>来进行说明？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结构体案例</a:t>
            </a:r>
            <a:r>
              <a:rPr lang="en-US" altLang="zh-CN"/>
              <a:t>.cpp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结构体在思想上是非常接近于面向对象编程的一种</a:t>
            </a:r>
            <a:r>
              <a:rPr lang="zh-CN" altLang="en-US"/>
              <a:t>技术方法。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储存复杂的数据结构。尤其是高效率的模拟</a:t>
            </a:r>
            <a:r>
              <a:rPr lang="zh-CN" altLang="en-US"/>
              <a:t>现实。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结构体还可以</a:t>
            </a:r>
            <a:r>
              <a:rPr lang="zh-CN" altLang="en-US"/>
              <a:t>怎么玩？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结构体嵌套</a:t>
            </a:r>
            <a:r>
              <a:rPr lang="zh-CN" altLang="en-US"/>
              <a:t>结构体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结构体</a:t>
            </a:r>
            <a:r>
              <a:rPr lang="zh-CN" altLang="en-US"/>
              <a:t>指针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结构体嵌套</a:t>
            </a:r>
            <a:r>
              <a:rPr lang="zh-CN" altLang="en-US"/>
              <a:t>结构体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3685"/>
            <a:ext cx="6433820" cy="5114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E2MzA0NWNlNGJjN2RlMjRlYWI3ZWQ2NzdkMmM0Zj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演示</Application>
  <PresentationFormat>宽屏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C语言中的结构体</vt:lpstr>
      <vt:lpstr>结构体的作用</vt:lpstr>
      <vt:lpstr>面向对象编程语言</vt:lpstr>
      <vt:lpstr>类；对象；属性；方法</vt:lpstr>
      <vt:lpstr>那么C语言怎么办？</vt:lpstr>
      <vt:lpstr>举个例子：</vt:lpstr>
      <vt:lpstr>结构体案例.cpp</vt:lpstr>
      <vt:lpstr>结构体还可以怎么玩？</vt:lpstr>
      <vt:lpstr>结构体嵌套结构体</vt:lpstr>
      <vt:lpstr>PowerPoint 演示文稿</vt:lpstr>
      <vt:lpstr>结构体的指针.cpp</vt:lpstr>
      <vt:lpstr>PowerPoint 演示文稿</vt:lpstr>
      <vt:lpstr>Who is Alice and Bob?</vt:lpstr>
      <vt:lpstr>Why i, j, k in the for loop?</vt:lpstr>
      <vt:lpstr>科学与技术当中的公平，伦理与道德问题</vt:lpstr>
      <vt:lpstr>通信，密码学与量子通信</vt:lpstr>
      <vt:lpstr>通信</vt:lpstr>
      <vt:lpstr>计算机之间的通信，1G到5G再到6G，还有WiFi</vt:lpstr>
      <vt:lpstr>计算机之间的通信（计算机网络）</vt:lpstr>
      <vt:lpstr>PowerPoint 演示文稿</vt:lpstr>
      <vt:lpstr>PowerPoint 演示文稿</vt:lpstr>
      <vt:lpstr>1G到6G</vt:lpstr>
      <vt:lpstr>PowerPoint 演示文稿</vt:lpstr>
      <vt:lpstr>WiFi</vt:lpstr>
      <vt:lpstr>密码学在研究什么？</vt:lpstr>
      <vt:lpstr>人类科技的未来之量子通信</vt:lpstr>
      <vt:lpstr>量子通信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wrm</dc:creator>
  <cp:lastModifiedBy>Tensorflow</cp:lastModifiedBy>
  <cp:revision>15</cp:revision>
  <dcterms:created xsi:type="dcterms:W3CDTF">2023-08-09T12:44:00Z</dcterms:created>
  <dcterms:modified xsi:type="dcterms:W3CDTF">2024-08-09T13:51:20Z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