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2" r:id="rId12"/>
    <p:sldId id="273" r:id="rId13"/>
  </p:sldIdLst>
  <p:sldSz cx="9144000" cy="5143500" type="screen16x9"/>
  <p:notesSz cx="6858000" cy="9144000"/>
  <p:embeddedFontLst>
    <p:embeddedFont>
      <p:font typeface="Bai Jamjuree" charset="-34"/>
      <p:regular r:id="rId15"/>
      <p:bold r:id="rId16"/>
      <p:italic r:id="rId17"/>
      <p:boldItalic r:id="rId18"/>
    </p:embeddedFont>
    <p:embeddedFont>
      <p:font typeface="Anaheim" charset="0"/>
      <p:regular r:id="rId19"/>
    </p:embeddedFont>
    <p:embeddedFont>
      <p:font typeface="Aldrich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155F2C-5D06-4D88-8EA9-482EDB76801A}">
  <a:tblStyle styleId="{42155F2C-5D06-4D88-8EA9-482EDB768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522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805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g12948bcd1fb_0_2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1" name="Google Shape;3001;g12948bcd1fb_0_2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8" name="Google Shape;2778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127f379f98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127f379f98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9" name="Google Shape;2989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8" r:id="rId8"/>
    <p:sldLayoutId id="2147483679" r:id="rId9"/>
    <p:sldLayoutId id="2147483680" r:id="rId10"/>
    <p:sldLayoutId id="2147483684" r:id="rId11"/>
    <p:sldLayoutId id="2147483687" r:id="rId12"/>
    <p:sldLayoutId id="2147483697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56"/>
          <p:cNvSpPr txBox="1">
            <a:spLocks noGrp="1"/>
          </p:cNvSpPr>
          <p:nvPr>
            <p:ph type="ctrTitle"/>
          </p:nvPr>
        </p:nvSpPr>
        <p:spPr>
          <a:xfrm>
            <a:off x="1277994" y="1428750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ro-RO" sz="5400" dirty="0" smtClean="0">
                <a:solidFill>
                  <a:schemeClr val="dk2"/>
                </a:solidFill>
              </a:rPr>
              <a:t>Image classification</a:t>
            </a:r>
            <a:r>
              <a:rPr lang="ro-RO" sz="5050" dirty="0" smtClean="0">
                <a:solidFill>
                  <a:schemeClr val="dk2"/>
                </a:solidFill>
              </a:rPr>
              <a:t/>
            </a:r>
            <a:br>
              <a:rPr lang="ro-RO" sz="5050" dirty="0" smtClean="0">
                <a:solidFill>
                  <a:schemeClr val="dk2"/>
                </a:solidFill>
              </a:rPr>
            </a:b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2589" name="Google Shape;2589;p56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0" name="Google Shape;2590;p56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2971800" y="3257550"/>
            <a:ext cx="3384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Aldrich" charset="0"/>
              </a:rPr>
              <a:t>Realizat de Balea Raluca</a:t>
            </a:r>
            <a:endParaRPr lang="en-US" sz="2000" dirty="0">
              <a:latin typeface="Aldrich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69"/>
          <p:cNvSpPr txBox="1">
            <a:spLocks noGrp="1"/>
          </p:cNvSpPr>
          <p:nvPr>
            <p:ph type="subTitle" idx="1"/>
          </p:nvPr>
        </p:nvSpPr>
        <p:spPr>
          <a:xfrm>
            <a:off x="1035895" y="819150"/>
            <a:ext cx="4778590" cy="18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o-RO" sz="1600" dirty="0"/>
              <a:t>7.Incarcarea si vizualizarea </a:t>
            </a:r>
            <a:r>
              <a:rPr lang="ro-RO" sz="1600" dirty="0" smtClean="0"/>
              <a:t>imaginilor</a:t>
            </a:r>
          </a:p>
          <a:p>
            <a:pPr algn="ctr"/>
            <a:endParaRPr lang="ro-RO" sz="1600" dirty="0"/>
          </a:p>
          <a:p>
            <a:pPr algn="ctr"/>
            <a:endParaRPr lang="ro-RO" sz="1600" dirty="0" smtClean="0"/>
          </a:p>
          <a:p>
            <a:pPr algn="ctr"/>
            <a:endParaRPr lang="ro-RO" sz="1600" dirty="0" smtClean="0"/>
          </a:p>
          <a:p>
            <a:pPr algn="ctr"/>
            <a:endParaRPr lang="ro-RO" sz="1600" dirty="0"/>
          </a:p>
          <a:p>
            <a:pPr algn="ctr"/>
            <a:endParaRPr lang="ro-RO" sz="1600" dirty="0" smtClean="0"/>
          </a:p>
          <a:p>
            <a:pPr algn="ctr"/>
            <a:endParaRPr lang="ro-RO" sz="1600" dirty="0" smtClean="0"/>
          </a:p>
          <a:p>
            <a:pPr algn="ctr"/>
            <a:endParaRPr lang="en-US" sz="1600" dirty="0"/>
          </a:p>
          <a:p>
            <a:pPr algn="ctr"/>
            <a:r>
              <a:rPr lang="ro-RO" sz="1600" dirty="0"/>
              <a:t> </a:t>
            </a:r>
            <a:endParaRPr lang="en-US" sz="1600" dirty="0"/>
          </a:p>
          <a:p>
            <a:pPr algn="ctr"/>
            <a:r>
              <a:rPr lang="ro-RO" sz="1600" dirty="0"/>
              <a:t>8.Predictie si </a:t>
            </a:r>
            <a:r>
              <a:rPr lang="ro-RO" sz="1600" dirty="0" smtClean="0"/>
              <a:t>afișare</a:t>
            </a:r>
          </a:p>
          <a:p>
            <a:pPr algn="ctr"/>
            <a:endParaRPr lang="en-US" sz="1600" dirty="0"/>
          </a:p>
        </p:txBody>
      </p:sp>
      <p:sp>
        <p:nvSpPr>
          <p:cNvPr id="3006" name="Google Shape;3006;p6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6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69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6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6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688869" y="1352550"/>
            <a:ext cx="3497580" cy="93726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509260" y="514350"/>
            <a:ext cx="1600200" cy="194183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600200" y="3433427"/>
            <a:ext cx="4168140" cy="1386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7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ro-RO" b="1" dirty="0"/>
              <a:t>Demonstrare funcționalitate</a:t>
            </a:r>
            <a:endParaRPr lang="en-US" dirty="0"/>
          </a:p>
        </p:txBody>
      </p:sp>
      <p:grpSp>
        <p:nvGrpSpPr>
          <p:cNvPr id="3058" name="Google Shape;3058;p72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59" name="Google Shape;3059;p7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3" name="Google Shape;3063;p72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7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7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7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7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38350"/>
            <a:ext cx="21875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0730" y="1581150"/>
            <a:ext cx="4929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Oferim ca input o imagine denumită intuitiv din cele înărcate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7" y="3111512"/>
            <a:ext cx="2362200" cy="179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4126" y="2468299"/>
            <a:ext cx="547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După rulare imaginea se afișează,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iar în terminal ne spune care este predicția potrivită pentru imagine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69" y="3111512"/>
            <a:ext cx="5357019" cy="49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256116" y="3610781"/>
            <a:ext cx="304800" cy="180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3911845"/>
            <a:ext cx="2919803" cy="39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30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4" name="Google Shape;26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5" name="Google Shape;2685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114550"/>
            <a:ext cx="4635900" cy="632100"/>
          </a:xfrm>
        </p:spPr>
        <p:txBody>
          <a:bodyPr/>
          <a:lstStyle/>
          <a:p>
            <a:r>
              <a:rPr lang="ro-RO" dirty="0" smtClean="0"/>
              <a:t>Vă mulțumesc!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58"/>
          <p:cNvSpPr/>
          <p:nvPr/>
        </p:nvSpPr>
        <p:spPr>
          <a:xfrm>
            <a:off x="5334000" y="348615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58"/>
          <p:cNvSpPr/>
          <p:nvPr/>
        </p:nvSpPr>
        <p:spPr>
          <a:xfrm>
            <a:off x="2667000" y="235482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58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58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15" name="Google Shape;2615;p58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6" name="Google Shape;2616;p58"/>
          <p:cNvSpPr txBox="1">
            <a:spLocks noGrp="1"/>
          </p:cNvSpPr>
          <p:nvPr>
            <p:ph type="subTitle" idx="1"/>
          </p:nvPr>
        </p:nvSpPr>
        <p:spPr>
          <a:xfrm>
            <a:off x="1676400" y="1630257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dirty="0" smtClean="0"/>
              <a:t>Introducere</a:t>
            </a:r>
            <a:endParaRPr dirty="0"/>
          </a:p>
        </p:txBody>
      </p:sp>
      <p:sp>
        <p:nvSpPr>
          <p:cNvPr id="2618" name="Google Shape;2618;p58"/>
          <p:cNvSpPr txBox="1">
            <a:spLocks noGrp="1"/>
          </p:cNvSpPr>
          <p:nvPr>
            <p:ph type="title" idx="3"/>
          </p:nvPr>
        </p:nvSpPr>
        <p:spPr>
          <a:xfrm>
            <a:off x="2533908" y="2299757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19" name="Google Shape;2619;p58"/>
          <p:cNvSpPr txBox="1">
            <a:spLocks noGrp="1"/>
          </p:cNvSpPr>
          <p:nvPr>
            <p:ph type="subTitle" idx="4"/>
          </p:nvPr>
        </p:nvSpPr>
        <p:spPr>
          <a:xfrm>
            <a:off x="3429000" y="2419350"/>
            <a:ext cx="3886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dirty="0" smtClean="0"/>
              <a:t>Etapele parcurse în realizarea proiectului</a:t>
            </a:r>
            <a:endParaRPr dirty="0"/>
          </a:p>
        </p:txBody>
      </p:sp>
      <p:sp>
        <p:nvSpPr>
          <p:cNvPr id="2621" name="Google Shape;2621;p58"/>
          <p:cNvSpPr txBox="1">
            <a:spLocks noGrp="1"/>
          </p:cNvSpPr>
          <p:nvPr>
            <p:ph type="title" idx="6"/>
          </p:nvPr>
        </p:nvSpPr>
        <p:spPr>
          <a:xfrm>
            <a:off x="5200908" y="3409950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2" name="Google Shape;2622;p58"/>
          <p:cNvSpPr txBox="1">
            <a:spLocks noGrp="1"/>
          </p:cNvSpPr>
          <p:nvPr>
            <p:ph type="subTitle" idx="7"/>
          </p:nvPr>
        </p:nvSpPr>
        <p:spPr>
          <a:xfrm>
            <a:off x="6106455" y="34861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dirty="0" smtClean="0"/>
              <a:t>Demonstrare funcționalitate</a:t>
            </a:r>
            <a:endParaRPr dirty="0"/>
          </a:p>
        </p:txBody>
      </p:sp>
      <p:grpSp>
        <p:nvGrpSpPr>
          <p:cNvPr id="2633" name="Google Shape;2633;p58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4" name="Google Shape;2634;p5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8" name="Google Shape;2638;p5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5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58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5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5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60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Introducere</a:t>
            </a:r>
            <a:endParaRPr dirty="0"/>
          </a:p>
        </p:txBody>
      </p:sp>
      <p:sp>
        <p:nvSpPr>
          <p:cNvPr id="2683" name="Google Shape;2683;p60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</a:t>
            </a:r>
            <a:r>
              <a:rPr lang="ro-RO" dirty="0"/>
              <a:t>ț</a:t>
            </a:r>
            <a:r>
              <a:rPr lang="en-US" dirty="0" err="1"/>
              <a:t>elele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artificiale</a:t>
            </a:r>
            <a:r>
              <a:rPr lang="en-US" dirty="0"/>
              <a:t> </a:t>
            </a:r>
            <a:r>
              <a:rPr lang="en-US" dirty="0" err="1"/>
              <a:t>simuleaza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interacțiune</a:t>
            </a:r>
            <a:r>
              <a:rPr lang="en-US" dirty="0"/>
              <a:t> </a:t>
            </a:r>
            <a:r>
              <a:rPr lang="en-US" dirty="0" err="1"/>
              <a:t>neuronală</a:t>
            </a:r>
            <a:r>
              <a:rPr lang="en-US" dirty="0"/>
              <a:t> a </a:t>
            </a:r>
            <a:r>
              <a:rPr lang="en-US" dirty="0" err="1"/>
              <a:t>creierului</a:t>
            </a:r>
            <a:r>
              <a:rPr lang="en-US" dirty="0"/>
              <a:t> </a:t>
            </a:r>
            <a:r>
              <a:rPr lang="en-US" dirty="0" err="1"/>
              <a:t>uman</a:t>
            </a:r>
            <a:r>
              <a:rPr lang="en-US" dirty="0"/>
              <a:t> </a:t>
            </a:r>
            <a:r>
              <a:rPr lang="en-US" dirty="0" err="1"/>
              <a:t>înspre</a:t>
            </a:r>
            <a:r>
              <a:rPr lang="en-US" dirty="0"/>
              <a:t> </a:t>
            </a:r>
            <a:r>
              <a:rPr lang="en-US" dirty="0" err="1"/>
              <a:t>învățare</a:t>
            </a:r>
            <a:r>
              <a:rPr lang="en-US" dirty="0"/>
              <a:t>. </a:t>
            </a:r>
          </a:p>
        </p:txBody>
      </p:sp>
      <p:pic>
        <p:nvPicPr>
          <p:cNvPr id="2684" name="Google Shape;26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5" name="Google Shape;2685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61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696" name="Google Shape;2696;p6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61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61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46" name="Google Shape;2746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6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1"/>
          <p:cNvSpPr txBox="1">
            <a:spLocks noGrp="1"/>
          </p:cNvSpPr>
          <p:nvPr>
            <p:ph type="subTitle" idx="1"/>
          </p:nvPr>
        </p:nvSpPr>
        <p:spPr>
          <a:xfrm>
            <a:off x="1833164" y="1734836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/>
              <a:t>Acest</a:t>
            </a:r>
            <a:r>
              <a:rPr lang="en-US" sz="1800" dirty="0"/>
              <a:t> </a:t>
            </a:r>
            <a:r>
              <a:rPr lang="en-US" sz="1800" dirty="0" err="1"/>
              <a:t>proiect</a:t>
            </a:r>
            <a:r>
              <a:rPr lang="en-US" sz="1800" dirty="0"/>
              <a:t> </a:t>
            </a:r>
            <a:r>
              <a:rPr lang="en-US" sz="1800" dirty="0" err="1"/>
              <a:t>prezintă</a:t>
            </a:r>
            <a:r>
              <a:rPr lang="en-US" sz="1800" dirty="0"/>
              <a:t> </a:t>
            </a:r>
            <a:r>
              <a:rPr lang="en-US" sz="1800" dirty="0" err="1"/>
              <a:t>realizarea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model de </a:t>
            </a:r>
            <a:r>
              <a:rPr lang="en-US" sz="1800" dirty="0" err="1"/>
              <a:t>rețea</a:t>
            </a:r>
            <a:r>
              <a:rPr lang="en-US" sz="1800" dirty="0"/>
              <a:t> </a:t>
            </a:r>
            <a:r>
              <a:rPr lang="en-US" sz="1800" dirty="0" err="1"/>
              <a:t>neuronală</a:t>
            </a:r>
            <a:r>
              <a:rPr lang="en-US" sz="1800" dirty="0"/>
              <a:t> care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capanilă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clasifice</a:t>
            </a:r>
            <a:r>
              <a:rPr lang="en-US" sz="1800" dirty="0"/>
              <a:t> </a:t>
            </a:r>
            <a:r>
              <a:rPr lang="en-US" sz="1800" dirty="0" err="1"/>
              <a:t>imagini</a:t>
            </a:r>
            <a:r>
              <a:rPr lang="en-US" sz="1800" dirty="0"/>
              <a:t> cu o </a:t>
            </a:r>
            <a:r>
              <a:rPr lang="en-US" sz="1800" dirty="0" err="1"/>
              <a:t>rezoluție</a:t>
            </a:r>
            <a:r>
              <a:rPr lang="en-US" sz="1800" dirty="0"/>
              <a:t> </a:t>
            </a:r>
            <a:r>
              <a:rPr lang="en-US" sz="1800" dirty="0" err="1"/>
              <a:t>foarte</a:t>
            </a:r>
            <a:r>
              <a:rPr lang="en-US" sz="1800" dirty="0"/>
              <a:t> mica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le </a:t>
            </a:r>
            <a:r>
              <a:rPr lang="en-US" sz="1800" dirty="0" err="1"/>
              <a:t>încadreze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-o </a:t>
            </a:r>
            <a:r>
              <a:rPr lang="en-US" sz="1800" dirty="0" err="1"/>
              <a:t>anumită</a:t>
            </a:r>
            <a:r>
              <a:rPr lang="en-US" sz="1800" dirty="0"/>
              <a:t> </a:t>
            </a:r>
            <a:r>
              <a:rPr lang="en-US" sz="1800" dirty="0" err="1" smtClean="0"/>
              <a:t>categorie</a:t>
            </a:r>
            <a:endParaRPr lang="ro-RO" sz="1800" dirty="0" smtClean="0"/>
          </a:p>
          <a:p>
            <a:endParaRPr lang="ro-RO" dirty="0" smtClean="0"/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7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62"/>
          <p:cNvSpPr txBox="1">
            <a:spLocks noGrp="1"/>
          </p:cNvSpPr>
          <p:nvPr>
            <p:ph type="subTitle" idx="1"/>
          </p:nvPr>
        </p:nvSpPr>
        <p:spPr>
          <a:xfrm>
            <a:off x="1457282" y="895350"/>
            <a:ext cx="6412611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ro-RO" dirty="0" smtClean="0"/>
              <a:t>P</a:t>
            </a:r>
            <a:r>
              <a:rPr lang="en-US" dirty="0" err="1" smtClean="0"/>
              <a:t>ython</a:t>
            </a:r>
            <a:r>
              <a:rPr lang="en-US" dirty="0" smtClean="0"/>
              <a:t> </a:t>
            </a:r>
            <a:endParaRPr lang="ro-RO" dirty="0" smtClean="0"/>
          </a:p>
          <a:p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Visual Studio Code</a:t>
            </a:r>
            <a:r>
              <a:rPr lang="en-US" dirty="0" smtClean="0"/>
              <a:t>.</a:t>
            </a:r>
            <a:endParaRPr lang="ro-RO" dirty="0" smtClean="0"/>
          </a:p>
          <a:p>
            <a:endParaRPr lang="en-US" dirty="0"/>
          </a:p>
          <a:p>
            <a:r>
              <a:rPr lang="en-US" b="1" dirty="0" err="1"/>
              <a:t>Librăriile</a:t>
            </a:r>
            <a:r>
              <a:rPr lang="en-US" b="1" dirty="0"/>
              <a:t> </a:t>
            </a:r>
            <a:r>
              <a:rPr lang="en-US" b="1" dirty="0" err="1"/>
              <a:t>utilizate</a:t>
            </a:r>
            <a:r>
              <a:rPr lang="en-US" b="1" dirty="0"/>
              <a:t>:</a:t>
            </a:r>
          </a:p>
          <a:p>
            <a:r>
              <a:rPr lang="ro-RO" b="1" dirty="0"/>
              <a:t>tensorflow</a:t>
            </a:r>
            <a:r>
              <a:rPr lang="ro-RO" dirty="0"/>
              <a:t>- Este o librărie open surce care ajută ca dezvoltarea de </a:t>
            </a:r>
            <a:r>
              <a:rPr lang="en-US" dirty="0" err="1"/>
              <a:t>rețele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s</a:t>
            </a:r>
            <a:r>
              <a:rPr lang="ro-RO" dirty="0"/>
              <a:t>ă fie mai rapidă</a:t>
            </a:r>
            <a:endParaRPr lang="en-US" dirty="0"/>
          </a:p>
          <a:p>
            <a:r>
              <a:rPr lang="ro-RO" b="1" dirty="0"/>
              <a:t>numpy</a:t>
            </a:r>
            <a:r>
              <a:rPr lang="ro-RO" dirty="0"/>
              <a:t>- Adaugă suport pentru matrici de dimensiuni mari și multidimensionale pentru a putea opera pe aceste matrici</a:t>
            </a:r>
            <a:endParaRPr lang="en-US" dirty="0"/>
          </a:p>
          <a:p>
            <a:r>
              <a:rPr lang="ro-RO" b="1" dirty="0"/>
              <a:t>matplotlib</a:t>
            </a:r>
            <a:r>
              <a:rPr lang="ro-RO" dirty="0"/>
              <a:t>- Ajută la crearea de chart-uri</a:t>
            </a:r>
            <a:endParaRPr lang="en-US" dirty="0"/>
          </a:p>
          <a:p>
            <a:r>
              <a:rPr lang="ro-RO" b="1" dirty="0"/>
              <a:t>Keras</a:t>
            </a:r>
            <a:r>
              <a:rPr lang="ro-RO" dirty="0"/>
              <a:t>- Ajută la testare</a:t>
            </a:r>
            <a:endParaRPr lang="en-US" dirty="0"/>
          </a:p>
        </p:txBody>
      </p:sp>
      <p:grpSp>
        <p:nvGrpSpPr>
          <p:cNvPr id="2763" name="Google Shape;2763;p62"/>
          <p:cNvGrpSpPr/>
          <p:nvPr/>
        </p:nvGrpSpPr>
        <p:grpSpPr>
          <a:xfrm flipH="1">
            <a:off x="914400" y="2234713"/>
            <a:ext cx="793256" cy="182899"/>
            <a:chOff x="2685575" y="2835950"/>
            <a:chExt cx="433000" cy="99825"/>
          </a:xfrm>
        </p:grpSpPr>
        <p:sp>
          <p:nvSpPr>
            <p:cNvPr id="2764" name="Google Shape;2764;p6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8" name="Google Shape;2768;p62"/>
          <p:cNvSpPr/>
          <p:nvPr/>
        </p:nvSpPr>
        <p:spPr>
          <a:xfrm rot="10800000" flipH="1">
            <a:off x="7819502" y="-24765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62"/>
          <p:cNvSpPr/>
          <p:nvPr/>
        </p:nvSpPr>
        <p:spPr>
          <a:xfrm flipH="1">
            <a:off x="7938960" y="257175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0" name="Google Shape;2770;p62"/>
          <p:cNvCxnSpPr/>
          <p:nvPr/>
        </p:nvCxnSpPr>
        <p:spPr>
          <a:xfrm>
            <a:off x="1983605" y="3790950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1" name="Google Shape;2771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6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ro-RO" b="1" dirty="0"/>
              <a:t>Clasificarea imaginilor din setul de date</a:t>
            </a:r>
            <a:r>
              <a:rPr lang="en-US" b="1" dirty="0"/>
              <a:t>:</a:t>
            </a:r>
            <a:endParaRPr lang="en-US" dirty="0"/>
          </a:p>
        </p:txBody>
      </p:sp>
      <p:grpSp>
        <p:nvGrpSpPr>
          <p:cNvPr id="2787" name="Google Shape;2787;p63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88" name="Google Shape;2788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63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3" name="Google Shape;2793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63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5" name="Google Shape;2845;p63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46" name="Google Shape;2846;p6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Picture 88"/>
          <p:cNvPicPr/>
          <p:nvPr/>
        </p:nvPicPr>
        <p:blipFill>
          <a:blip r:embed="rId4"/>
          <a:stretch>
            <a:fillRect/>
          </a:stretch>
        </p:blipFill>
        <p:spPr>
          <a:xfrm>
            <a:off x="2209800" y="1130000"/>
            <a:ext cx="4267200" cy="3511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64"/>
          <p:cNvSpPr txBox="1">
            <a:spLocks noGrp="1"/>
          </p:cNvSpPr>
          <p:nvPr>
            <p:ph type="subTitle" idx="2"/>
          </p:nvPr>
        </p:nvSpPr>
        <p:spPr>
          <a:xfrm>
            <a:off x="2438400" y="1200150"/>
            <a:ext cx="3716539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sz="1600" dirty="0"/>
              <a:t>1.Preluarea si pregatirea datelor</a:t>
            </a:r>
            <a:endParaRPr lang="en-US" sz="1600" dirty="0"/>
          </a:p>
        </p:txBody>
      </p:sp>
      <p:sp>
        <p:nvSpPr>
          <p:cNvPr id="2871" name="Google Shape;2871;p64"/>
          <p:cNvSpPr txBox="1">
            <a:spLocks noGrp="1"/>
          </p:cNvSpPr>
          <p:nvPr>
            <p:ph type="title"/>
          </p:nvPr>
        </p:nvSpPr>
        <p:spPr>
          <a:xfrm>
            <a:off x="335390" y="514350"/>
            <a:ext cx="84285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ro-RO" b="1" dirty="0"/>
              <a:t>Etapele parcurse în realizarea proiectului</a:t>
            </a:r>
            <a:endParaRPr lang="en-US" dirty="0"/>
          </a:p>
        </p:txBody>
      </p:sp>
      <p:sp>
        <p:nvSpPr>
          <p:cNvPr id="2909" name="Google Shape;2909;p64"/>
          <p:cNvSpPr/>
          <p:nvPr/>
        </p:nvSpPr>
        <p:spPr>
          <a:xfrm>
            <a:off x="7415285" y="25295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5" name="Google Shape;291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2866;p64"/>
          <p:cNvSpPr txBox="1">
            <a:spLocks noGrp="1"/>
          </p:cNvSpPr>
          <p:nvPr>
            <p:ph type="subTitle" idx="2"/>
          </p:nvPr>
        </p:nvSpPr>
        <p:spPr>
          <a:xfrm>
            <a:off x="2590800" y="3107769"/>
            <a:ext cx="3716539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sz="1600" dirty="0"/>
              <a:t>2.Asignarea numelor pentru </a:t>
            </a:r>
            <a:r>
              <a:rPr lang="ro-RO" sz="1600" dirty="0" smtClean="0"/>
              <a:t>label-uri</a:t>
            </a:r>
            <a:endParaRPr lang="en-US" sz="1600" dirty="0"/>
          </a:p>
        </p:txBody>
      </p:sp>
      <p:sp>
        <p:nvSpPr>
          <p:cNvPr id="62" name="Google Shape;2866;p64"/>
          <p:cNvSpPr txBox="1">
            <a:spLocks noGrp="1"/>
          </p:cNvSpPr>
          <p:nvPr>
            <p:ph type="subTitle" idx="2"/>
          </p:nvPr>
        </p:nvSpPr>
        <p:spPr>
          <a:xfrm>
            <a:off x="1524000" y="2150596"/>
            <a:ext cx="5463469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3" name="Picture 62"/>
          <p:cNvPicPr/>
          <p:nvPr/>
        </p:nvPicPr>
        <p:blipFill>
          <a:blip r:embed="rId5"/>
          <a:stretch>
            <a:fillRect/>
          </a:stretch>
        </p:blipFill>
        <p:spPr>
          <a:xfrm>
            <a:off x="1677264" y="1796759"/>
            <a:ext cx="5943600" cy="397510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6"/>
          <a:stretch>
            <a:fillRect/>
          </a:stretch>
        </p:blipFill>
        <p:spPr>
          <a:xfrm>
            <a:off x="1677264" y="3837915"/>
            <a:ext cx="5943600" cy="33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29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67"/>
          <p:cNvSpPr txBox="1">
            <a:spLocks noGrp="1"/>
          </p:cNvSpPr>
          <p:nvPr>
            <p:ph type="subTitle" idx="1"/>
          </p:nvPr>
        </p:nvSpPr>
        <p:spPr>
          <a:xfrm>
            <a:off x="3505200" y="10706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sz="1600" dirty="0" smtClean="0"/>
              <a:t>3.Afișarea </a:t>
            </a:r>
            <a:r>
              <a:rPr lang="ro-RO" sz="1600" dirty="0"/>
              <a:t>datasetului </a:t>
            </a:r>
            <a:r>
              <a:rPr lang="ro-RO" sz="1600" dirty="0" smtClean="0"/>
              <a:t>folosit</a:t>
            </a:r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 smtClean="0"/>
          </a:p>
          <a:p>
            <a:endParaRPr lang="ro-RO" sz="1600" dirty="0"/>
          </a:p>
          <a:p>
            <a:endParaRPr lang="ro-RO" sz="1600" dirty="0"/>
          </a:p>
          <a:p>
            <a:endParaRPr lang="ro-RO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2973" name="Google Shape;2973;p67"/>
          <p:cNvSpPr/>
          <p:nvPr/>
        </p:nvSpPr>
        <p:spPr>
          <a:xfrm>
            <a:off x="152400" y="33711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4" name="Google Shape;2974;p67"/>
          <p:cNvGrpSpPr/>
          <p:nvPr/>
        </p:nvGrpSpPr>
        <p:grpSpPr>
          <a:xfrm>
            <a:off x="7010400" y="-869744"/>
            <a:ext cx="4000413" cy="3175881"/>
            <a:chOff x="5207925" y="-1994879"/>
            <a:chExt cx="4000413" cy="3175881"/>
          </a:xfrm>
        </p:grpSpPr>
        <p:sp>
          <p:nvSpPr>
            <p:cNvPr id="2975" name="Google Shape;2975;p6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8" name="Google Shape;2978;p67"/>
          <p:cNvGrpSpPr/>
          <p:nvPr/>
        </p:nvGrpSpPr>
        <p:grpSpPr>
          <a:xfrm>
            <a:off x="5271247" y="4318164"/>
            <a:ext cx="1039906" cy="679800"/>
            <a:chOff x="4082325" y="3790650"/>
            <a:chExt cx="1039906" cy="679800"/>
          </a:xfrm>
        </p:grpSpPr>
        <p:sp>
          <p:nvSpPr>
            <p:cNvPr id="2979" name="Google Shape;2979;p6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2" name="Google Shape;2982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67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6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6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682216"/>
            <a:ext cx="4125210" cy="1478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029" y="2368526"/>
            <a:ext cx="5237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4.Construirea retelei neuronale și antrenarea acesteia</a:t>
            </a:r>
          </a:p>
          <a:p>
            <a:endParaRPr lang="en-US" dirty="0"/>
          </a:p>
        </p:txBody>
      </p:sp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296894" y="2819758"/>
            <a:ext cx="5943600" cy="1838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134131"/>
            <a:ext cx="456567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Convolutional layer- </a:t>
            </a:r>
            <a:r>
              <a:rPr lang="ro-RO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filtrează particularități din imagini</a:t>
            </a:r>
            <a:endParaRPr lang="en-US" sz="1200" dirty="0">
              <a:solidFill>
                <a:schemeClr val="bg1"/>
              </a:solidFill>
              <a:latin typeface="Bai Jamjuree" charset="-34"/>
              <a:cs typeface="Bai Jamjuree" charset="-34"/>
            </a:endParaRPr>
          </a:p>
          <a:p>
            <a:r>
              <a:rPr lang="ro-RO" sz="1200" b="1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MaxPooling</a:t>
            </a:r>
            <a:r>
              <a:rPr lang="ro-RO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- reduce imaginea la informatiile esentiale</a:t>
            </a:r>
            <a:endParaRPr lang="en-US" sz="1200" dirty="0">
              <a:solidFill>
                <a:schemeClr val="bg1"/>
              </a:solidFill>
              <a:latin typeface="Bai Jamjuree" charset="-34"/>
              <a:cs typeface="Bai Jamjuree" charset="-34"/>
            </a:endParaRPr>
          </a:p>
          <a:p>
            <a:r>
              <a:rPr lang="ro-RO" sz="1200" b="1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Flatten</a:t>
            </a:r>
            <a:r>
              <a:rPr lang="ro-RO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 – Transformă o matrice bidimensională într-un vector</a:t>
            </a:r>
            <a:endParaRPr lang="en-US" sz="1200" dirty="0">
              <a:solidFill>
                <a:schemeClr val="bg1"/>
              </a:solidFill>
              <a:latin typeface="Bai Jamjuree" charset="-34"/>
              <a:cs typeface="Bai Jamjuree" charset="-34"/>
            </a:endParaRPr>
          </a:p>
          <a:p>
            <a:r>
              <a:rPr lang="ro-RO" sz="1200" b="1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Softmax-</a:t>
            </a:r>
            <a:r>
              <a:rPr lang="ro-RO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  scalează rezultatul</a:t>
            </a:r>
            <a:endParaRPr lang="en-US" sz="1200" dirty="0">
              <a:solidFill>
                <a:schemeClr val="bg1"/>
              </a:solidFill>
              <a:latin typeface="Bai Jamjuree" charset="-34"/>
              <a:cs typeface="Bai Jamjuree" charset="-34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Dense</a:t>
            </a:r>
            <a:r>
              <a:rPr lang="en-US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Bai Jamjuree" charset="-34"/>
                <a:cs typeface="Bai Jamjuree" charset="-34"/>
              </a:rPr>
              <a:t>adaugă</a:t>
            </a:r>
            <a:r>
              <a:rPr lang="en-US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ai Jamjuree" charset="-34"/>
                <a:cs typeface="Bai Jamjuree" charset="-34"/>
              </a:rPr>
              <a:t>stratul</a:t>
            </a:r>
            <a:r>
              <a:rPr lang="en-US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ai Jamjuree" charset="-34"/>
                <a:cs typeface="Bai Jamjuree" charset="-34"/>
              </a:rPr>
              <a:t>complet</a:t>
            </a:r>
            <a:r>
              <a:rPr lang="en-US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ai Jamjuree" charset="-34"/>
                <a:cs typeface="Bai Jamjuree" charset="-34"/>
              </a:rPr>
              <a:t>conectat</a:t>
            </a:r>
            <a:r>
              <a:rPr lang="en-US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latin typeface="Bai Jamjuree" charset="-34"/>
                <a:cs typeface="Bai Jamjuree" charset="-34"/>
              </a:rPr>
              <a:t>reteaua</a:t>
            </a:r>
            <a:r>
              <a:rPr lang="en-US" sz="1200" dirty="0">
                <a:solidFill>
                  <a:schemeClr val="bg1"/>
                </a:solidFill>
                <a:latin typeface="Bai Jamjuree" charset="-34"/>
                <a:cs typeface="Bai Jamjuree" charset="-34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Bai Jamjuree" charset="-34"/>
                <a:cs typeface="Bai Jamjuree" charset="-34"/>
              </a:rPr>
              <a:t>neuronală</a:t>
            </a:r>
            <a:endParaRPr lang="en-US" sz="1200" dirty="0">
              <a:solidFill>
                <a:schemeClr val="bg1"/>
              </a:solidFill>
              <a:latin typeface="Bai Jamjuree" charset="-34"/>
              <a:cs typeface="Bai Jamjuree" charset="-34"/>
            </a:endParaRP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6894" y="2161196"/>
            <a:ext cx="236506" cy="484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p68"/>
          <p:cNvSpPr txBox="1">
            <a:spLocks noGrp="1"/>
          </p:cNvSpPr>
          <p:nvPr>
            <p:ph type="subTitle" idx="1"/>
          </p:nvPr>
        </p:nvSpPr>
        <p:spPr>
          <a:xfrm>
            <a:off x="609600" y="590550"/>
            <a:ext cx="5753524" cy="1181400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/>
          <a:p>
            <a:pPr algn="ctr"/>
            <a:r>
              <a:rPr lang="ro-RO" sz="1600" dirty="0"/>
              <a:t>5.Evaluare, testare, salvare </a:t>
            </a:r>
            <a:endParaRPr lang="ro-RO" sz="1600" dirty="0" smtClean="0"/>
          </a:p>
          <a:p>
            <a:pPr algn="ctr"/>
            <a:r>
              <a:rPr lang="ro-RO" sz="1200" dirty="0"/>
              <a:t>Pentru a nu fi nevoie sa le antrenam de fiecare data cand rulăm scriptul utilizăm secvența de cod „model.save('image_classifier.model</a:t>
            </a:r>
            <a:r>
              <a:rPr lang="ro-RO" sz="1200" dirty="0" smtClean="0"/>
              <a:t>')”</a:t>
            </a:r>
          </a:p>
          <a:p>
            <a:pPr algn="ctr"/>
            <a:endParaRPr lang="ro-RO" sz="1200" dirty="0"/>
          </a:p>
          <a:p>
            <a:pPr algn="ctr"/>
            <a:endParaRPr lang="ro-RO" sz="1200" dirty="0" smtClean="0"/>
          </a:p>
          <a:p>
            <a:pPr algn="ctr"/>
            <a:endParaRPr lang="en-US" sz="1200" dirty="0"/>
          </a:p>
          <a:p>
            <a:pPr algn="ctr"/>
            <a:endParaRPr lang="ro-RO" sz="1600" dirty="0"/>
          </a:p>
          <a:p>
            <a:pPr algn="ctr"/>
            <a:endParaRPr lang="ro-RO" sz="1600" dirty="0" smtClean="0"/>
          </a:p>
          <a:p>
            <a:pPr algn="ctr"/>
            <a:endParaRPr lang="ro-RO" sz="1600" dirty="0"/>
          </a:p>
          <a:p>
            <a:pPr algn="ctr"/>
            <a:endParaRPr lang="ro-RO" sz="1600" dirty="0" smtClean="0"/>
          </a:p>
          <a:p>
            <a:pPr algn="ctr"/>
            <a:endParaRPr lang="ro-RO" sz="1600" dirty="0"/>
          </a:p>
          <a:p>
            <a:pPr algn="ctr"/>
            <a:endParaRPr lang="en-US" sz="1600" dirty="0"/>
          </a:p>
          <a:p>
            <a:pPr algn="ctr"/>
            <a:r>
              <a:rPr lang="ro-RO" sz="1600" dirty="0"/>
              <a:t>6.Incarcarea modelului pe care l-am antrenat </a:t>
            </a:r>
          </a:p>
          <a:p>
            <a:pPr algn="ctr"/>
            <a:endParaRPr lang="en-US" sz="1600" dirty="0"/>
          </a:p>
        </p:txBody>
      </p:sp>
      <p:sp>
        <p:nvSpPr>
          <p:cNvPr id="2994" name="Google Shape;2994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68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066800" y="1581150"/>
            <a:ext cx="5943600" cy="138684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524000" y="3790950"/>
            <a:ext cx="430530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261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Bai Jamjuree</vt:lpstr>
      <vt:lpstr>Anaheim</vt:lpstr>
      <vt:lpstr>Aldrich</vt:lpstr>
      <vt:lpstr>Wingdings</vt:lpstr>
      <vt:lpstr>Data Science Project Proposal XL by Slidesgo</vt:lpstr>
      <vt:lpstr>Image classification </vt:lpstr>
      <vt:lpstr>TABLE OF CONTENTS</vt:lpstr>
      <vt:lpstr>Introducere</vt:lpstr>
      <vt:lpstr>PowerPoint Presentation</vt:lpstr>
      <vt:lpstr>PowerPoint Presentation</vt:lpstr>
      <vt:lpstr>Clasificarea imaginilor din setul de date:</vt:lpstr>
      <vt:lpstr>Etapele parcurse în realizarea proiectului</vt:lpstr>
      <vt:lpstr>PowerPoint Presentation</vt:lpstr>
      <vt:lpstr>PowerPoint Presentation</vt:lpstr>
      <vt:lpstr>PowerPoint Presentation</vt:lpstr>
      <vt:lpstr>Demonstrare funcționalitate</vt:lpstr>
      <vt:lpstr>Vă mulțumesc!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</dc:title>
  <cp:lastModifiedBy>Raluca</cp:lastModifiedBy>
  <cp:revision>11</cp:revision>
  <dcterms:modified xsi:type="dcterms:W3CDTF">2023-01-19T23:01:05Z</dcterms:modified>
</cp:coreProperties>
</file>