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226" autoAdjust="0"/>
  </p:normalViewPr>
  <p:slideViewPr>
    <p:cSldViewPr snapToGrid="0">
      <p:cViewPr>
        <p:scale>
          <a:sx n="30" d="100"/>
          <a:sy n="30" d="100"/>
        </p:scale>
        <p:origin x="1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 2: Authoritarian diffusion through learning: evidence from a survey-experiment in Kenya </a:t>
            </a:r>
            <a:r>
              <a:rPr lang="en-IE" dirty="0"/>
              <a:t>[</a:t>
            </a:r>
            <a:r>
              <a:rPr lang="en-US" dirty="0"/>
              <a:t>individual level analysis]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4800" dirty="0"/>
              <a:t>Raluca-Maria Nicoara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Research question:</a:t>
            </a:r>
            <a:endParaRPr lang="en-US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Dependent variable (DV), </a:t>
            </a:r>
            <a:r>
              <a:rPr lang="en-US" b="1" i="1" dirty="0"/>
              <a:t>Public attitudes towards liberal democracy:</a:t>
            </a:r>
          </a:p>
          <a:p>
            <a:pPr lvl="1"/>
            <a:r>
              <a:rPr lang="en-US" dirty="0"/>
              <a:t>Composite index created by aggregating Afrobarometer survey data from round 5 and 6 with 28 countries.</a:t>
            </a:r>
          </a:p>
          <a:p>
            <a:pPr marL="0" indent="0">
              <a:buNone/>
            </a:pPr>
            <a:r>
              <a:rPr lang="en-US" b="1" dirty="0"/>
              <a:t>Independent variable (IV), </a:t>
            </a:r>
            <a:r>
              <a:rPr lang="en-US" b="1" i="1" dirty="0"/>
              <a:t>Chinese finance projects </a:t>
            </a:r>
            <a:r>
              <a:rPr lang="en-US" b="1" dirty="0"/>
              <a:t>measured as:</a:t>
            </a:r>
          </a:p>
          <a:p>
            <a:pPr lvl="1"/>
            <a:r>
              <a:rPr lang="en-US" dirty="0"/>
              <a:t>the projects in order to compute counts and distances</a:t>
            </a:r>
          </a:p>
          <a:p>
            <a:pPr marL="0" indent="0">
              <a:buNone/>
            </a:pPr>
            <a:r>
              <a:rPr lang="en-US" b="1" dirty="0"/>
              <a:t>Control variables: </a:t>
            </a:r>
          </a:p>
          <a:p>
            <a:pPr lvl="1"/>
            <a:r>
              <a:rPr lang="en-GB" sz="2000" dirty="0"/>
              <a:t>Gender of respondent (binary, 0-male and 1-female),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MCMC – R code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7057096"/>
            <a:ext cx="12801600" cy="5033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Dem_rule6&lt;-MCMCfactanal(~Gov_account_vertical_scaled+Free_elections_scaled+Parties_scaled+Term_limit_scaled, </a:t>
            </a:r>
          </a:p>
          <a:p>
            <a:pPr marL="0" indent="0">
              <a:buNone/>
            </a:pPr>
            <a:r>
              <a:rPr lang="en-US" sz="2000" dirty="0"/>
              <a:t>                             factors = 1, </a:t>
            </a:r>
            <a:r>
              <a:rPr lang="en-US" sz="2000" dirty="0" err="1"/>
              <a:t>lambda.constraints</a:t>
            </a:r>
            <a:r>
              <a:rPr lang="en-US" sz="2000" dirty="0"/>
              <a:t> = list(),data = round6_without_imputed, </a:t>
            </a:r>
            <a:r>
              <a:rPr lang="en-US" sz="2000" dirty="0" err="1"/>
              <a:t>burnin</a:t>
            </a:r>
            <a:r>
              <a:rPr lang="en-US" sz="2000" dirty="0"/>
              <a:t> = 5000, </a:t>
            </a:r>
          </a:p>
          <a:p>
            <a:pPr marL="0" indent="0">
              <a:buNone/>
            </a:pPr>
            <a:r>
              <a:rPr lang="en-US" sz="2000" dirty="0"/>
              <a:t>                             </a:t>
            </a:r>
            <a:r>
              <a:rPr lang="en-US" sz="2000" dirty="0" err="1"/>
              <a:t>mcmc</a:t>
            </a:r>
            <a:r>
              <a:rPr lang="en-US" sz="2000" dirty="0"/>
              <a:t> = 100000, thin = 100,verbose = 50000, seed = NA, </a:t>
            </a:r>
            <a:r>
              <a:rPr lang="en-US" sz="2000" dirty="0" err="1"/>
              <a:t>lambda.start</a:t>
            </a:r>
            <a:r>
              <a:rPr lang="en-US" sz="2000" dirty="0"/>
              <a:t> = NA, </a:t>
            </a:r>
            <a:r>
              <a:rPr lang="en-US" sz="2000" dirty="0" err="1"/>
              <a:t>psi.start</a:t>
            </a:r>
            <a:r>
              <a:rPr lang="en-US" sz="2000" dirty="0"/>
              <a:t> = NA,</a:t>
            </a:r>
          </a:p>
          <a:p>
            <a:pPr marL="0" indent="0">
              <a:buNone/>
            </a:pPr>
            <a:r>
              <a:rPr lang="en-US" sz="2000" dirty="0"/>
              <a:t>                             l0=0, L0=0, a0=0.001, b0=0.001, </a:t>
            </a:r>
            <a:r>
              <a:rPr lang="en-US" sz="2000" dirty="0" err="1"/>
              <a:t>store.scores</a:t>
            </a:r>
            <a:r>
              <a:rPr lang="en-US" sz="2000" dirty="0"/>
              <a:t>=TRUE, </a:t>
            </a:r>
            <a:r>
              <a:rPr lang="en-US" sz="2000" dirty="0" err="1"/>
              <a:t>std.var</a:t>
            </a:r>
            <a:r>
              <a:rPr lang="en-US" sz="2000" dirty="0"/>
              <a:t> =TRUE)</a:t>
            </a:r>
          </a:p>
          <a:p>
            <a:pPr marL="0" indent="0">
              <a:buNone/>
            </a:pPr>
            <a:r>
              <a:rPr lang="en-US" sz="2000" dirty="0" err="1"/>
              <a:t>capture.output</a:t>
            </a:r>
            <a:r>
              <a:rPr lang="en-US" sz="2000" dirty="0"/>
              <a:t>(</a:t>
            </a:r>
            <a:r>
              <a:rPr lang="en-US" sz="2000" dirty="0" err="1"/>
              <a:t>heidel.diag</a:t>
            </a:r>
            <a:r>
              <a:rPr lang="en-US" sz="2000" dirty="0"/>
              <a:t>(Dem_rule6), file = "Dem_rule6_test.txt") # Heidelberger and Welch diagnostic</a:t>
            </a:r>
          </a:p>
          <a:p>
            <a:pPr marL="0" indent="0">
              <a:buNone/>
            </a:pPr>
            <a:r>
              <a:rPr lang="es-ES" sz="2000" dirty="0" err="1"/>
              <a:t>normalized</a:t>
            </a:r>
            <a:r>
              <a:rPr lang="es-ES" sz="2000" dirty="0"/>
              <a:t> &lt;- </a:t>
            </a:r>
            <a:r>
              <a:rPr lang="es-ES" sz="2000" dirty="0" err="1"/>
              <a:t>function</a:t>
            </a:r>
            <a:r>
              <a:rPr lang="es-ES" sz="2000" dirty="0"/>
              <a:t>(y) {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x&lt;-y[!is.na(y)]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x&lt;-(x - min(x)) / (</a:t>
            </a:r>
            <a:r>
              <a:rPr lang="es-ES" sz="2000" dirty="0" err="1"/>
              <a:t>max</a:t>
            </a:r>
            <a:r>
              <a:rPr lang="es-ES" sz="2000" dirty="0"/>
              <a:t>(x) - min(x))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y[!is.na(y)]&lt;-x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</a:t>
            </a:r>
            <a:r>
              <a:rPr lang="es-ES" sz="2000" dirty="0" err="1"/>
              <a:t>return</a:t>
            </a:r>
            <a:r>
              <a:rPr lang="es-ES" sz="2000" dirty="0"/>
              <a:t>(y)</a:t>
            </a:r>
          </a:p>
          <a:p>
            <a:pPr marL="0" indent="0">
              <a:buNone/>
            </a:pPr>
            <a:r>
              <a:rPr lang="es-ES" sz="2000" dirty="0"/>
              <a:t>} #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normalized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posterior </a:t>
            </a:r>
            <a:r>
              <a:rPr lang="es-ES" sz="2000" dirty="0" err="1"/>
              <a:t>probabilities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a </a:t>
            </a:r>
            <a:r>
              <a:rPr lang="es-ES" sz="2000" dirty="0" err="1"/>
              <a:t>countinuous</a:t>
            </a:r>
            <a:r>
              <a:rPr lang="es-ES" sz="2000" dirty="0"/>
              <a:t> </a:t>
            </a:r>
            <a:r>
              <a:rPr lang="es-ES" sz="2000" dirty="0" err="1"/>
              <a:t>scale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0 </a:t>
            </a:r>
            <a:r>
              <a:rPr lang="es-ES" sz="2000" dirty="0" err="1"/>
              <a:t>to</a:t>
            </a:r>
            <a:r>
              <a:rPr lang="es-ES" sz="2000" dirty="0"/>
              <a:t> 1.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quarter" idx="27"/>
              </p:nvPr>
            </p:nvSpPr>
            <p:spPr>
              <a:xfrm>
                <a:off x="15544800" y="7071359"/>
                <a:ext cx="12801600" cy="530217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E" dirty="0"/>
                  <a:t>Linear Mixed-Effects Models with continuous dependent variable (Barr et al. 2013): </a:t>
                </a:r>
              </a:p>
              <a:p>
                <a:pPr marL="0" indent="0">
                  <a:buNone/>
                </a:pPr>
                <a:endParaRPr lang="en-I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𝐶𝑜𝑚𝑝𝑜𝑠𝑖𝑡𝑒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𝐶𝑜𝑢𝑛𝑡𝑠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𝐸𝑑𝑢𝑐𝑎𝑡𝑖𝑜𝑛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𝐺𝑜𝑣𝑒𝑟𝑛𝑚𝑒𝑛𝑡</m:t>
                          </m:r>
                          <m:r>
                            <a:rPr lang="en-I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𝑃𝑢𝑏𝑙𝑖𝑐</m:t>
                          </m:r>
                          <m:r>
                            <a:rPr lang="en-I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𝑆𝑎𝑓𝑒𝑡𝑦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𝐸𝑚𝑝𝑙𝑜𝑦𝑚𝑒𝑛𝑡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  <m:r>
                        <a:rPr lang="en-IE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GB" sz="2200" dirty="0"/>
                  <a:t>where r is the Afrobarometer respondent, L is the Afrobarometer cluster, district or regional random effect and Counts or Distance is the independent variable.</a:t>
                </a:r>
                <a:endParaRPr lang="en-IE" sz="2200" dirty="0"/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i="1" baseline="-25000" dirty="0"/>
                  <a:t>A</a:t>
                </a:r>
                <a:r>
                  <a:rPr lang="en-US" i="1" dirty="0"/>
                  <a:t>: Increased exposure to Chinese finance projects will have a negative impact on people’s attitudes towards liberal democracy in Sub-Saharan African countries.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7"/>
              </p:nvPr>
            </p:nvSpPr>
            <p:spPr>
              <a:xfrm>
                <a:off x="15544800" y="7071359"/>
                <a:ext cx="12801600" cy="53021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7057096"/>
            <a:ext cx="12801600" cy="4870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No strong evidence to reject the null hypothesis. This conclusion is warranted given that:</a:t>
            </a:r>
          </a:p>
          <a:p>
            <a:pPr algn="just"/>
            <a:r>
              <a:rPr lang="en-GB" dirty="0"/>
              <a:t>There is a high percentage of non-significant coefficients (47%) which means that in 34 models, there is no significant effect of the proximity to and counts of Chinese projects on attitudes towards liberal-democracy.</a:t>
            </a:r>
          </a:p>
          <a:p>
            <a:pPr algn="just"/>
            <a:r>
              <a:rPr lang="en-GB" dirty="0"/>
              <a:t>The direction/significance of the effect changes across the measurements and rounds which indicates no consistency in the results.</a:t>
            </a:r>
          </a:p>
          <a:p>
            <a:r>
              <a:rPr lang="en-GB" dirty="0"/>
              <a:t>Even if in 18 models, I find a significant effect with the expected direction, the magnitude of the effect is small (an increased of 20 Chinese projects leads to a decrease of </a:t>
            </a:r>
            <a:r>
              <a:rPr lang="en-IE" dirty="0"/>
              <a:t>0.01 in public support for liberal-democracy</a:t>
            </a: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Possible explanations that might explain these non-results: </a:t>
            </a:r>
          </a:p>
          <a:p>
            <a:r>
              <a:rPr lang="en-US" dirty="0"/>
              <a:t>Empirical: issues with China data – dismissed as data used in the project is created based on media sources, verified and has been used in peer-reviewed papers.</a:t>
            </a:r>
          </a:p>
          <a:p>
            <a:r>
              <a:rPr lang="en-US" dirty="0"/>
              <a:t>Theoretical: not much difference between labor practices of Chinese and Western companies (</a:t>
            </a:r>
            <a:r>
              <a:rPr lang="en-IE" dirty="0"/>
              <a:t>Rounds and Huang 2017), thus it is </a:t>
            </a:r>
            <a:r>
              <a:rPr lang="en-IE"/>
              <a:t>possible that the </a:t>
            </a:r>
            <a:r>
              <a:rPr lang="en-IE" dirty="0"/>
              <a:t>presence of Chinese finance projects might not have a different impact </a:t>
            </a:r>
            <a:r>
              <a:rPr lang="en-IE"/>
              <a:t>compared to that of </a:t>
            </a:r>
            <a:r>
              <a:rPr lang="en-IE" dirty="0"/>
              <a:t>the Western companies.</a:t>
            </a:r>
            <a:endParaRPr lang="en-US" dirty="0"/>
          </a:p>
        </p:txBody>
      </p:sp>
      <p:pic>
        <p:nvPicPr>
          <p:cNvPr id="33" name="Content Placeholder 32" descr="Distribution of Liberal Democracy composite across districts/ADM2, round 6">
            <a:extLst>
              <a:ext uri="{FF2B5EF4-FFF2-40B4-BE49-F238E27FC236}">
                <a16:creationId xmlns:a16="http://schemas.microsoft.com/office/drawing/2014/main" id="{D5B77174-7438-4D4C-822A-1EC1D0F521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1" y="12686770"/>
            <a:ext cx="6386514" cy="4014591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96487E6-35F8-4BCE-8381-E5A334837B6D}"/>
              </a:ext>
            </a:extLst>
          </p:cNvPr>
          <p:cNvSpPr txBox="1"/>
          <p:nvPr/>
        </p:nvSpPr>
        <p:spPr>
          <a:xfrm>
            <a:off x="16181069" y="12335306"/>
            <a:ext cx="61863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Distribution of Liberal Democracy composite (DV) across districts/ADM2, round 6</a:t>
            </a:r>
            <a:endParaRPr lang="en-IE" sz="1300" dirty="0" err="1"/>
          </a:p>
        </p:txBody>
      </p:sp>
      <p:pic>
        <p:nvPicPr>
          <p:cNvPr id="36" name="Content Placeholder 21">
            <a:extLst>
              <a:ext uri="{FF2B5EF4-FFF2-40B4-BE49-F238E27FC236}">
                <a16:creationId xmlns:a16="http://schemas.microsoft.com/office/drawing/2014/main" id="{1D32DD1A-7354-4C75-A15F-24CD32FAA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0489" y="17665144"/>
            <a:ext cx="5168440" cy="42866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E9BA022-920C-4927-9FA4-CC63B0FC1A2D}"/>
              </a:ext>
            </a:extLst>
          </p:cNvPr>
          <p:cNvSpPr txBox="1"/>
          <p:nvPr/>
        </p:nvSpPr>
        <p:spPr>
          <a:xfrm>
            <a:off x="16370489" y="17227389"/>
            <a:ext cx="489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Chinese projects (IV) across regions/ADM1</a:t>
            </a:r>
            <a:endParaRPr lang="en-IE" sz="1400" dirty="0" err="1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7E37A5FA-2FC4-4420-AE61-35A5DC7B2517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6"/>
          <a:stretch>
            <a:fillRect/>
          </a:stretch>
        </p:blipFill>
        <p:spPr>
          <a:xfrm>
            <a:off x="29900881" y="17140471"/>
            <a:ext cx="12670110" cy="7617612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9FCAC672-96C1-4D21-A2DA-F62871229857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80" y="8160317"/>
            <a:ext cx="12036833" cy="770285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5D051C-1EF1-4929-8CC8-4C50C1F10FDB}"/>
              </a:ext>
            </a:extLst>
          </p:cNvPr>
          <p:cNvSpPr txBox="1"/>
          <p:nvPr/>
        </p:nvSpPr>
        <p:spPr>
          <a:xfrm>
            <a:off x="29842314" y="7423281"/>
            <a:ext cx="1215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Multilevel models with the IV measured as counts and distance and Liberal-Democracy as DV (round 5)</a:t>
            </a:r>
            <a:r>
              <a:rPr lang="en-IE" sz="2200" b="1" dirty="0"/>
              <a:t>, including 5 models out of 72 total models</a:t>
            </a:r>
            <a:endParaRPr lang="en-US" sz="2200" b="1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789F22A-6391-4D91-A0DB-054A0DCC9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1368"/>
              </p:ext>
            </p:extLst>
          </p:nvPr>
        </p:nvGraphicFramePr>
        <p:xfrm>
          <a:off x="15798487" y="22705674"/>
          <a:ext cx="12205013" cy="23722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8701">
                  <a:extLst>
                    <a:ext uri="{9D8B030D-6E8A-4147-A177-3AD203B41FA5}">
                      <a16:colId xmlns:a16="http://schemas.microsoft.com/office/drawing/2014/main" val="1505908183"/>
                    </a:ext>
                  </a:extLst>
                </a:gridCol>
                <a:gridCol w="3652889">
                  <a:extLst>
                    <a:ext uri="{9D8B030D-6E8A-4147-A177-3AD203B41FA5}">
                      <a16:colId xmlns:a16="http://schemas.microsoft.com/office/drawing/2014/main" val="3733935841"/>
                    </a:ext>
                  </a:extLst>
                </a:gridCol>
                <a:gridCol w="3652889">
                  <a:extLst>
                    <a:ext uri="{9D8B030D-6E8A-4147-A177-3AD203B41FA5}">
                      <a16:colId xmlns:a16="http://schemas.microsoft.com/office/drawing/2014/main" val="1372975062"/>
                    </a:ext>
                  </a:extLst>
                </a:gridCol>
                <a:gridCol w="3330534">
                  <a:extLst>
                    <a:ext uri="{9D8B030D-6E8A-4147-A177-3AD203B41FA5}">
                      <a16:colId xmlns:a16="http://schemas.microsoft.com/office/drawing/2014/main" val="2789990115"/>
                    </a:ext>
                  </a:extLst>
                </a:gridCol>
              </a:tblGrid>
              <a:tr h="1449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25km (distance &lt; 25km)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50km</a:t>
                      </a:r>
                      <a:endParaRPr lang="en-IE" sz="24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(distance &lt; 50km)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75km</a:t>
                      </a:r>
                      <a:endParaRPr lang="en-IE" sz="24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(distance &lt; 75km)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4652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Round 5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43.36408%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62.51065%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73.76746%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3683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Round 6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44.81582%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63.11472%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74.80164%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915031"/>
                  </a:ext>
                </a:extLst>
              </a:tr>
            </a:tbl>
          </a:graphicData>
        </a:graphic>
      </p:graphicFrame>
      <p:pic>
        <p:nvPicPr>
          <p:cNvPr id="64" name="Content Placeholder 2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74450C0-7C49-4051-B179-419AC58209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7" r="11633"/>
          <a:stretch/>
        </p:blipFill>
        <p:spPr>
          <a:xfrm>
            <a:off x="22865067" y="17685479"/>
            <a:ext cx="5531309" cy="4060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74F897A-DB2A-4879-994B-59CDEF877EBA}"/>
              </a:ext>
            </a:extLst>
          </p:cNvPr>
          <p:cNvSpPr txBox="1"/>
          <p:nvPr/>
        </p:nvSpPr>
        <p:spPr>
          <a:xfrm>
            <a:off x="22815091" y="17226698"/>
            <a:ext cx="518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Chinese projects (IV) and Afrobarometer clusters (DV)</a:t>
            </a:r>
            <a:endParaRPr lang="en-IE" sz="1400" dirty="0" err="1"/>
          </a:p>
        </p:txBody>
      </p:sp>
      <p:pic>
        <p:nvPicPr>
          <p:cNvPr id="66" name="Content Placeholder 24">
            <a:extLst>
              <a:ext uri="{FF2B5EF4-FFF2-40B4-BE49-F238E27FC236}">
                <a16:creationId xmlns:a16="http://schemas.microsoft.com/office/drawing/2014/main" id="{0CABA589-F09F-4ACB-B0B9-BEBCE4422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76886" y="12740490"/>
            <a:ext cx="6219490" cy="390959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CC1CAD7-215D-4278-B017-628AE5650A40}"/>
              </a:ext>
            </a:extLst>
          </p:cNvPr>
          <p:cNvSpPr txBox="1"/>
          <p:nvPr/>
        </p:nvSpPr>
        <p:spPr>
          <a:xfrm>
            <a:off x="22821723" y="12335306"/>
            <a:ext cx="5753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Distribution of distances from the cluster to the closest Chinese project, Round 6</a:t>
            </a:r>
            <a:endParaRPr lang="en-IE" sz="1300" dirty="0" err="1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3D7D-95B4-4748-9FFB-C281E1B96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AACF7-51B1-41A0-AAF9-D883E2E86D45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CE3ED8-2D07-4BA2-9005-4F3ED3D7E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804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Cambria Math</vt:lpstr>
      <vt:lpstr>Wingdings</vt:lpstr>
      <vt:lpstr>Medical Poster</vt:lpstr>
      <vt:lpstr>Paper 2: Authoritarian diffusion through learning: evidence from a survey-experiment in Kenya [individual level analysis]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Summer</dc:creator>
  <cp:lastModifiedBy>Raluca Nicoara</cp:lastModifiedBy>
  <cp:revision>36</cp:revision>
  <dcterms:created xsi:type="dcterms:W3CDTF">2013-04-05T20:27:31Z</dcterms:created>
  <dcterms:modified xsi:type="dcterms:W3CDTF">2020-02-04T19:56:48Z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