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46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6E3A79-EACC-4DE8-93FB-20657118FEF7}"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10192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40789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3518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82060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5063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05817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3539000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99751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268083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E3A79-EACC-4DE8-93FB-20657118FEF7}"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402789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E3A79-EACC-4DE8-93FB-20657118FEF7}"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232618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E3A79-EACC-4DE8-93FB-20657118FEF7}"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350031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E3A79-EACC-4DE8-93FB-20657118FEF7}"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03972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E3A79-EACC-4DE8-93FB-20657118FEF7}"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42461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E3A79-EACC-4DE8-93FB-20657118FEF7}"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23956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E3A79-EACC-4DE8-93FB-20657118FEF7}"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E6BD4-AA3E-4C10-AD15-DE8B0BEE22E6}" type="slidenum">
              <a:rPr lang="en-US" smtClean="0"/>
              <a:t>‹#›</a:t>
            </a:fld>
            <a:endParaRPr lang="en-US"/>
          </a:p>
        </p:txBody>
      </p:sp>
    </p:spTree>
    <p:extLst>
      <p:ext uri="{BB962C8B-B14F-4D97-AF65-F5344CB8AC3E}">
        <p14:creationId xmlns:p14="http://schemas.microsoft.com/office/powerpoint/2010/main" val="109731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6E3A79-EACC-4DE8-93FB-20657118FEF7}" type="datetimeFigureOut">
              <a:rPr lang="en-US" smtClean="0"/>
              <a:t>5/3/2020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86E6BD4-AA3E-4C10-AD15-DE8B0BEE22E6}" type="slidenum">
              <a:rPr lang="en-US" smtClean="0"/>
              <a:t>‹#›</a:t>
            </a:fld>
            <a:endParaRPr lang="en-US"/>
          </a:p>
        </p:txBody>
      </p:sp>
    </p:spTree>
    <p:extLst>
      <p:ext uri="{BB962C8B-B14F-4D97-AF65-F5344CB8AC3E}">
        <p14:creationId xmlns:p14="http://schemas.microsoft.com/office/powerpoint/2010/main" val="16594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reas_of_Chennai"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28C2ED-FDAD-4E2C-B536-7D59DBF113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8012" y="902369"/>
            <a:ext cx="2955290" cy="1536065"/>
          </a:xfrm>
          <a:prstGeom prst="rect">
            <a:avLst/>
          </a:prstGeom>
          <a:noFill/>
          <a:ln>
            <a:noFill/>
          </a:ln>
        </p:spPr>
      </p:pic>
      <p:sp>
        <p:nvSpPr>
          <p:cNvPr id="3" name="Text Box 14">
            <a:extLst>
              <a:ext uri="{FF2B5EF4-FFF2-40B4-BE49-F238E27FC236}">
                <a16:creationId xmlns:a16="http://schemas.microsoft.com/office/drawing/2014/main" id="{66ED2057-8AFE-4D25-935F-AD76C2AEC3B4}"/>
              </a:ext>
            </a:extLst>
          </p:cNvPr>
          <p:cNvSpPr txBox="1">
            <a:spLocks noChangeArrowheads="1"/>
          </p:cNvSpPr>
          <p:nvPr/>
        </p:nvSpPr>
        <p:spPr bwMode="auto">
          <a:xfrm>
            <a:off x="2629520" y="3184855"/>
            <a:ext cx="6112274" cy="62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IBM Applied Data Science Capstone Project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Box 15">
            <a:extLst>
              <a:ext uri="{FF2B5EF4-FFF2-40B4-BE49-F238E27FC236}">
                <a16:creationId xmlns:a16="http://schemas.microsoft.com/office/drawing/2014/main" id="{3B24E57B-638F-407D-9522-1E647CD9EE2D}"/>
              </a:ext>
            </a:extLst>
          </p:cNvPr>
          <p:cNvSpPr txBox="1">
            <a:spLocks noChangeArrowheads="1"/>
          </p:cNvSpPr>
          <p:nvPr/>
        </p:nvSpPr>
        <p:spPr bwMode="auto">
          <a:xfrm>
            <a:off x="2137115" y="4047220"/>
            <a:ext cx="7097083" cy="62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Opening up a Fast Food Restaurant in Chennai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16">
            <a:extLst>
              <a:ext uri="{FF2B5EF4-FFF2-40B4-BE49-F238E27FC236}">
                <a16:creationId xmlns:a16="http://schemas.microsoft.com/office/drawing/2014/main" id="{D0227A03-9AF9-415E-A49F-3F0C0CC0663F}"/>
              </a:ext>
            </a:extLst>
          </p:cNvPr>
          <p:cNvSpPr txBox="1">
            <a:spLocks noChangeArrowheads="1"/>
          </p:cNvSpPr>
          <p:nvPr/>
        </p:nvSpPr>
        <p:spPr bwMode="auto">
          <a:xfrm>
            <a:off x="10306977" y="5258446"/>
            <a:ext cx="1811044"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Ram Anand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03-May-2020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F4839A8-85B5-4FA1-BF38-6614D6255E1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9410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CC758-C4C3-4835-90BB-280F5B0F77BA}"/>
              </a:ext>
            </a:extLst>
          </p:cNvPr>
          <p:cNvSpPr/>
          <p:nvPr/>
        </p:nvSpPr>
        <p:spPr>
          <a:xfrm>
            <a:off x="1316853" y="1081444"/>
            <a:ext cx="9815744" cy="3421129"/>
          </a:xfrm>
          <a:prstGeom prst="rect">
            <a:avLst/>
          </a:prstGeom>
        </p:spPr>
        <p:txBody>
          <a:bodyPr wrap="square">
            <a:spAutoFit/>
          </a:bodyPr>
          <a:lstStyle/>
          <a:p>
            <a:pPr>
              <a:lnSpc>
                <a:spcPct val="115000"/>
              </a:lnSpc>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Business Problem</a:t>
            </a:r>
            <a:endPar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50000"/>
              </a:lnSpc>
              <a:spcAft>
                <a:spcPts val="10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India online food delivery market attained a value of nearly USD 2,926 million in 2019</a:t>
            </a:r>
          </a:p>
          <a:p>
            <a:pPr marL="400050" indent="-285750" algn="just">
              <a:lnSpc>
                <a:spcPct val="150000"/>
              </a:lnSpc>
              <a:spcAft>
                <a:spcPts val="10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Rapid digitization and growth in both online buyer base and spending will help India's online food industry to become a $8 billion market by 2022</a:t>
            </a:r>
          </a:p>
          <a:p>
            <a:pPr marL="114300" marR="0" algn="just">
              <a:lnSpc>
                <a:spcPct val="150000"/>
              </a:lnSpc>
              <a:spcBef>
                <a:spcPts val="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of this capstone project is to analyze the neighborhood in Chennai and choose the best place for people who are looking to start up a Fast Food Restaurant through data analysis and clustering.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30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E08F1-3D8D-4FE7-8C04-313BDCFB382F}"/>
              </a:ext>
            </a:extLst>
          </p:cNvPr>
          <p:cNvSpPr/>
          <p:nvPr/>
        </p:nvSpPr>
        <p:spPr>
          <a:xfrm>
            <a:off x="550412" y="452762"/>
            <a:ext cx="10990559" cy="5331203"/>
          </a:xfrm>
          <a:prstGeom prst="rect">
            <a:avLst/>
          </a:prstGeom>
        </p:spPr>
        <p:txBody>
          <a:bodyPr wrap="square">
            <a:spAutoFit/>
          </a:bodyPr>
          <a:lstStyle/>
          <a:p>
            <a:pPr marL="114300" marR="0" algn="just">
              <a:lnSpc>
                <a:spcPct val="150000"/>
              </a:lnSpc>
              <a:spcBef>
                <a:spcPts val="0"/>
              </a:spcBef>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Data required for the analysis</a:t>
            </a:r>
            <a:endPar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List of neighborhoods in Chennai</a:t>
            </a: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Location data of List of neighborhoods in Chennai</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Venues near the neighborhoods in Chennai</a:t>
            </a:r>
          </a:p>
          <a:p>
            <a:pPr marL="114300" algn="just">
              <a:lnSpc>
                <a:spcPct val="150000"/>
              </a:lnSpc>
              <a:spcAft>
                <a:spcPts val="1000"/>
              </a:spcAft>
            </a:pPr>
            <a:r>
              <a:rPr lang="en-US" sz="2800" b="1" dirty="0">
                <a:solidFill>
                  <a:srgbClr val="002060"/>
                </a:solidFill>
                <a:latin typeface="Times New Roman" panose="02020603050405020304" pitchFamily="18" charset="0"/>
                <a:cs typeface="Times New Roman" panose="02020603050405020304" pitchFamily="18" charset="0"/>
              </a:rPr>
              <a:t>Source of data and methods to extract it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For the list of neighborhoods in Chennai, it can be extracted from Wikipedia from the link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https://en.wikipedia.org/wiki/Areas_of_Chennai</a:t>
            </a:r>
            <a:r>
              <a:rPr lang="en-US" dirty="0">
                <a:latin typeface="Times New Roman" panose="02020603050405020304" pitchFamily="18" charset="0"/>
                <a:cs typeface="Times New Roman" panose="02020603050405020304" pitchFamily="18" charset="0"/>
              </a:rPr>
              <a:t> . The list of neighborhoods is extracted from the link through web scrapping package in python called BeautifulSoup.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For the location of the list of neighborhoods, it can be extracted with the help of geocoder library in python once the list of neighborhoods is converted into a data frame.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Venues near the neighborhoods in Chennai can be collected from Foursquare database through their API. </a:t>
            </a:r>
          </a:p>
        </p:txBody>
      </p:sp>
    </p:spTree>
    <p:extLst>
      <p:ext uri="{BB962C8B-B14F-4D97-AF65-F5344CB8AC3E}">
        <p14:creationId xmlns:p14="http://schemas.microsoft.com/office/powerpoint/2010/main" val="173091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3DE643-5126-404D-AF94-D88A9E874161}"/>
              </a:ext>
            </a:extLst>
          </p:cNvPr>
          <p:cNvSpPr/>
          <p:nvPr/>
        </p:nvSpPr>
        <p:spPr>
          <a:xfrm>
            <a:off x="471996" y="323533"/>
            <a:ext cx="11299794" cy="6008504"/>
          </a:xfrm>
          <a:prstGeom prst="rect">
            <a:avLst/>
          </a:prstGeom>
        </p:spPr>
        <p:txBody>
          <a:bodyPr wrap="square">
            <a:spAutoFit/>
          </a:bodyPr>
          <a:lstStyle/>
          <a:p>
            <a:pPr>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Methodology</a:t>
            </a:r>
            <a:r>
              <a:rPr lang="en-US" sz="2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Web scrapping the Wikipedia page using BeautifulSoup to obtain the list of neighborhoods in Chennai.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data frame was then cleaned by removing the unnecessary data for further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latitude and longitude of the neighborhoods were obtained thorough the geocoder library available in the python.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location data and name list data were combined for further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Venues near the neighborhoods were obtained from Foursquare database was used through their API.</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data frame was grouped based on the neighborhoods taking the mean of the frequency of each venue category occurrence.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From this database, the Fast Foods Restaurant venue category was filtered along with its neighborhood.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K-means clustering was performed on the data frame and the neighborhood was split into 5 clusters based on frequency of occurrence of Fast Food Restaurants in the neighborhoods.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clusters were then visualized on the map of Chennai.</a:t>
            </a:r>
          </a:p>
          <a:p>
            <a:pPr marL="342900" marR="0" lvl="0" indent="-342900" algn="just">
              <a:lnSpc>
                <a:spcPct val="150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The best option was chosen based on minimum number of occurrences of Fast Food Restaurant in the neighborhood for having less competition.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77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C25EE5-C8C8-4E2C-8172-113FBB9007B4}"/>
              </a:ext>
            </a:extLst>
          </p:cNvPr>
          <p:cNvSpPr/>
          <p:nvPr/>
        </p:nvSpPr>
        <p:spPr>
          <a:xfrm>
            <a:off x="532661" y="565385"/>
            <a:ext cx="5726096" cy="5362174"/>
          </a:xfrm>
          <a:prstGeom prst="rect">
            <a:avLst/>
          </a:prstGeom>
        </p:spPr>
        <p:txBody>
          <a:bodyPr wrap="square">
            <a:spAutoFit/>
          </a:bodyPr>
          <a:lstStyle/>
          <a:p>
            <a:pPr>
              <a:lnSpc>
                <a:spcPct val="150000"/>
              </a:lnSpc>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Result</a:t>
            </a:r>
            <a:endParaRPr lang="en-US" sz="2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Through K-means clustering the results were categorized into following 5 clusters based on frequency of occurrence of Fast Food Restaurants: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Cluster 1 (Red), Cluster 2 (Violet), Cluster4 (Green): The neighborhoods in this cluster have high number of Fast Food Restaurants.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Cluster 5 (Orange): The neighborhoods in this cluster have low to moderate number of Fast Food Restaurants.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Cluster 3 (Blue): The neighborhood in this cluster has the lowest number of Fast Food Restaurants.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A28B0EA-347D-469F-91CD-F4AE67151DC7}"/>
              </a:ext>
            </a:extLst>
          </p:cNvPr>
          <p:cNvPicPr/>
          <p:nvPr/>
        </p:nvPicPr>
        <p:blipFill rotWithShape="1">
          <a:blip r:embed="rId2">
            <a:extLst>
              <a:ext uri="{28A0092B-C50C-407E-A947-70E740481C1C}">
                <a14:useLocalDpi xmlns:a14="http://schemas.microsoft.com/office/drawing/2010/main" val="0"/>
              </a:ext>
            </a:extLst>
          </a:blip>
          <a:srcRect l="5287" r="20674"/>
          <a:stretch/>
        </p:blipFill>
        <p:spPr bwMode="auto">
          <a:xfrm>
            <a:off x="6871316" y="1357806"/>
            <a:ext cx="4953739" cy="4652377"/>
          </a:xfrm>
          <a:prstGeom prst="rect">
            <a:avLst/>
          </a:prstGeom>
          <a:noFill/>
          <a:ln>
            <a:noFill/>
          </a:ln>
        </p:spPr>
      </p:pic>
    </p:spTree>
    <p:extLst>
      <p:ext uri="{BB962C8B-B14F-4D97-AF65-F5344CB8AC3E}">
        <p14:creationId xmlns:p14="http://schemas.microsoft.com/office/powerpoint/2010/main" val="196645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1D4E09-11E0-4166-A8B0-F3F2B3B4AA8C}"/>
              </a:ext>
            </a:extLst>
          </p:cNvPr>
          <p:cNvSpPr/>
          <p:nvPr/>
        </p:nvSpPr>
        <p:spPr>
          <a:xfrm>
            <a:off x="640672" y="836149"/>
            <a:ext cx="10669479" cy="4252126"/>
          </a:xfrm>
          <a:prstGeom prst="rect">
            <a:avLst/>
          </a:prstGeom>
        </p:spPr>
        <p:txBody>
          <a:bodyPr wrap="square">
            <a:spAutoFit/>
          </a:bodyPr>
          <a:lstStyle/>
          <a:p>
            <a:pPr>
              <a:lnSpc>
                <a:spcPct val="115000"/>
              </a:lnSpc>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Discussion</a:t>
            </a:r>
            <a:endPar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neighborhoods in Cluster 1 (Red), Cluster 2 (Violet), Cluster4 (Green) have high number of Fast Food Restaurants. Hence it is challenging to open a Fast Food Restaurant in these neighborhoods unless its unique and has a great brand image. </a:t>
            </a: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neighborhoods in Cluster 5 (Orange) have low to moderate number of Fast Food Restaurants. Hence it has less competition than the clusters 1,2 and 4. Opening up a restaurant in these neighborhoods might require some promotion. </a:t>
            </a: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neighborhood in Cluster 3 (Blue) has the lowest number of Fast Food Restaurants. Hence, it is the best option to open up a Fast Food Restaurant as it has no competitors.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62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70AC7-21C3-4FA5-ACD1-339FCA010105}"/>
              </a:ext>
            </a:extLst>
          </p:cNvPr>
          <p:cNvSpPr/>
          <p:nvPr/>
        </p:nvSpPr>
        <p:spPr>
          <a:xfrm>
            <a:off x="773836" y="690178"/>
            <a:ext cx="10644327" cy="2461892"/>
          </a:xfrm>
          <a:prstGeom prst="rect">
            <a:avLst/>
          </a:prstGeom>
        </p:spPr>
        <p:txBody>
          <a:bodyPr wrap="square">
            <a:spAutoFit/>
          </a:bodyPr>
          <a:lstStyle/>
          <a:p>
            <a:pPr>
              <a:lnSpc>
                <a:spcPct val="115000"/>
              </a:lnSpc>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Recommendations</a:t>
            </a:r>
            <a:endParaRPr lang="en-US" sz="28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Based the analysis, for people who are planning to open a Fast Food Restaurant it is recommended to open in the neighborhood areas of cluster 3, which is the best option if they are willing to have no competition. </a:t>
            </a: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If they can invest in some brand promotion activities, they can open in the neighborhoods in cluster 5 as they have comparatively low competition than the clusters 1,2 and 4.</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619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F18D9-5266-4DA4-9CC3-10C7B162E33B}"/>
              </a:ext>
            </a:extLst>
          </p:cNvPr>
          <p:cNvSpPr/>
          <p:nvPr/>
        </p:nvSpPr>
        <p:spPr>
          <a:xfrm>
            <a:off x="713173" y="868157"/>
            <a:ext cx="10765654" cy="2461892"/>
          </a:xfrm>
          <a:prstGeom prst="rect">
            <a:avLst/>
          </a:prstGeom>
        </p:spPr>
        <p:txBody>
          <a:bodyPr wrap="square">
            <a:spAutoFit/>
          </a:bodyPr>
          <a:lstStyle/>
          <a:p>
            <a:pPr>
              <a:lnSpc>
                <a:spcPct val="115000"/>
              </a:lnSpc>
              <a:spcAft>
                <a:spcPts val="10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project, the business problem was identified based on the trends, required data was obtained, cleaned, analyzed and split into clusters and finally recommendations were given based on the obtained results.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results of this project will be helpful for people who are looking forward to open a Fast Food Restaurant in Chennai.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13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816841-5B60-4BE0-B638-4A8064AC480D}"/>
              </a:ext>
            </a:extLst>
          </p:cNvPr>
          <p:cNvPicPr>
            <a:picLocks noChangeAspect="1"/>
          </p:cNvPicPr>
          <p:nvPr/>
        </p:nvPicPr>
        <p:blipFill rotWithShape="1">
          <a:blip r:embed="rId2"/>
          <a:srcRect t="24595" b="17735"/>
          <a:stretch/>
        </p:blipFill>
        <p:spPr>
          <a:xfrm>
            <a:off x="2533835" y="1451499"/>
            <a:ext cx="6858000" cy="3955002"/>
          </a:xfrm>
          <a:prstGeom prst="rect">
            <a:avLst/>
          </a:prstGeom>
        </p:spPr>
      </p:pic>
    </p:spTree>
    <p:extLst>
      <p:ext uri="{BB962C8B-B14F-4D97-AF65-F5344CB8AC3E}">
        <p14:creationId xmlns:p14="http://schemas.microsoft.com/office/powerpoint/2010/main" val="1884897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110</TotalTime>
  <Words>759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Anand</dc:creator>
  <cp:lastModifiedBy>Ram Anand</cp:lastModifiedBy>
  <cp:revision>12</cp:revision>
  <dcterms:created xsi:type="dcterms:W3CDTF">2020-05-03T10:53:20Z</dcterms:created>
  <dcterms:modified xsi:type="dcterms:W3CDTF">2020-05-03T12:43:46Z</dcterms:modified>
</cp:coreProperties>
</file>