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F643C-7953-4369-B586-C27B711729A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115597-4433-4304-B6D6-7A7A9722C24B}">
      <dgm:prSet/>
      <dgm:spPr/>
      <dgm:t>
        <a:bodyPr/>
        <a:lstStyle/>
        <a:p>
          <a:r>
            <a:rPr lang="en-US"/>
            <a:t>How do we increase revenue and stay competitive for the upcoming season?</a:t>
          </a:r>
        </a:p>
      </dgm:t>
    </dgm:pt>
    <dgm:pt modelId="{E1C4C0E4-9CA6-41B2-B09F-3EDCFE32FD3F}" type="parTrans" cxnId="{8FC665E5-0EAD-4A54-AB5F-369826FEE1ED}">
      <dgm:prSet/>
      <dgm:spPr/>
      <dgm:t>
        <a:bodyPr/>
        <a:lstStyle/>
        <a:p>
          <a:endParaRPr lang="en-US"/>
        </a:p>
      </dgm:t>
    </dgm:pt>
    <dgm:pt modelId="{8D2D46E1-8067-4804-96AA-56FA41C78CF5}" type="sibTrans" cxnId="{8FC665E5-0EAD-4A54-AB5F-369826FEE1ED}">
      <dgm:prSet/>
      <dgm:spPr/>
      <dgm:t>
        <a:bodyPr/>
        <a:lstStyle/>
        <a:p>
          <a:endParaRPr lang="en-US"/>
        </a:p>
      </dgm:t>
    </dgm:pt>
    <dgm:pt modelId="{96DB4C38-4D37-49EA-A4EA-5DA5BB336B95}">
      <dgm:prSet/>
      <dgm:spPr/>
      <dgm:t>
        <a:bodyPr/>
        <a:lstStyle/>
        <a:p>
          <a:r>
            <a:rPr lang="en-US"/>
            <a:t>Current adult weekend price is $81, placing it at high end compared to competitors.</a:t>
          </a:r>
        </a:p>
      </dgm:t>
    </dgm:pt>
    <dgm:pt modelId="{0968427D-48E3-4DAB-A4C6-1D46B031C0D6}" type="parTrans" cxnId="{EE9E5224-F792-4AB9-84D5-3F24669167B1}">
      <dgm:prSet/>
      <dgm:spPr/>
      <dgm:t>
        <a:bodyPr/>
        <a:lstStyle/>
        <a:p>
          <a:endParaRPr lang="en-US"/>
        </a:p>
      </dgm:t>
    </dgm:pt>
    <dgm:pt modelId="{4407BF68-B721-442F-AE0C-1C6C7B68E1BF}" type="sibTrans" cxnId="{EE9E5224-F792-4AB9-84D5-3F24669167B1}">
      <dgm:prSet/>
      <dgm:spPr/>
      <dgm:t>
        <a:bodyPr/>
        <a:lstStyle/>
        <a:p>
          <a:endParaRPr lang="en-US"/>
        </a:p>
      </dgm:t>
    </dgm:pt>
    <dgm:pt modelId="{CCC43F42-0160-4DF4-A975-FD368072855D}">
      <dgm:prSet/>
      <dgm:spPr/>
      <dgm:t>
        <a:bodyPr/>
        <a:lstStyle/>
        <a:p>
          <a:r>
            <a:rPr lang="en-US"/>
            <a:t>The challenge is to justify the pricing structure while enhancing competitiveness and customer experience.</a:t>
          </a:r>
        </a:p>
      </dgm:t>
    </dgm:pt>
    <dgm:pt modelId="{55345213-09A6-4BC8-8829-CA419FD38F4D}" type="parTrans" cxnId="{246C758E-B975-41B8-86D8-187F3B3D3C2D}">
      <dgm:prSet/>
      <dgm:spPr/>
      <dgm:t>
        <a:bodyPr/>
        <a:lstStyle/>
        <a:p>
          <a:endParaRPr lang="en-US"/>
        </a:p>
      </dgm:t>
    </dgm:pt>
    <dgm:pt modelId="{E58C9DF2-483E-4DA5-92E9-8608FC612536}" type="sibTrans" cxnId="{246C758E-B975-41B8-86D8-187F3B3D3C2D}">
      <dgm:prSet/>
      <dgm:spPr/>
      <dgm:t>
        <a:bodyPr/>
        <a:lstStyle/>
        <a:p>
          <a:endParaRPr lang="en-US"/>
        </a:p>
      </dgm:t>
    </dgm:pt>
    <dgm:pt modelId="{BE340A80-290E-4AB4-A266-F8B824F0500E}" type="pres">
      <dgm:prSet presAssocID="{CFFF643C-7953-4369-B586-C27B711729A5}" presName="root" presStyleCnt="0">
        <dgm:presLayoutVars>
          <dgm:dir/>
          <dgm:resizeHandles val="exact"/>
        </dgm:presLayoutVars>
      </dgm:prSet>
      <dgm:spPr/>
    </dgm:pt>
    <dgm:pt modelId="{8E5E4D89-F6B9-459B-8A1F-CCB78F81F4C1}" type="pres">
      <dgm:prSet presAssocID="{15115597-4433-4304-B6D6-7A7A9722C24B}" presName="compNode" presStyleCnt="0"/>
      <dgm:spPr/>
    </dgm:pt>
    <dgm:pt modelId="{0B4E9063-5907-4593-8C2F-4ADEA8EE4211}" type="pres">
      <dgm:prSet presAssocID="{15115597-4433-4304-B6D6-7A7A9722C2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65A4450-DB6D-4C40-861A-E9566ED899F9}" type="pres">
      <dgm:prSet presAssocID="{15115597-4433-4304-B6D6-7A7A9722C24B}" presName="spaceRect" presStyleCnt="0"/>
      <dgm:spPr/>
    </dgm:pt>
    <dgm:pt modelId="{6136321F-0D9D-4560-AEFB-96ECDFB208C7}" type="pres">
      <dgm:prSet presAssocID="{15115597-4433-4304-B6D6-7A7A9722C24B}" presName="textRect" presStyleLbl="revTx" presStyleIdx="0" presStyleCnt="3">
        <dgm:presLayoutVars>
          <dgm:chMax val="1"/>
          <dgm:chPref val="1"/>
        </dgm:presLayoutVars>
      </dgm:prSet>
      <dgm:spPr/>
    </dgm:pt>
    <dgm:pt modelId="{2DB22DA5-94A1-4906-A08F-C15179EE1DF9}" type="pres">
      <dgm:prSet presAssocID="{8D2D46E1-8067-4804-96AA-56FA41C78CF5}" presName="sibTrans" presStyleCnt="0"/>
      <dgm:spPr/>
    </dgm:pt>
    <dgm:pt modelId="{965016AC-9F2E-4CA1-8848-003373EAE71B}" type="pres">
      <dgm:prSet presAssocID="{96DB4C38-4D37-49EA-A4EA-5DA5BB336B95}" presName="compNode" presStyleCnt="0"/>
      <dgm:spPr/>
    </dgm:pt>
    <dgm:pt modelId="{3D2BA11D-6F5A-4A45-98B9-168676E8E827}" type="pres">
      <dgm:prSet presAssocID="{96DB4C38-4D37-49EA-A4EA-5DA5BB336B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4B39356-59EE-4F04-9309-C5E0BF0181A2}" type="pres">
      <dgm:prSet presAssocID="{96DB4C38-4D37-49EA-A4EA-5DA5BB336B95}" presName="spaceRect" presStyleCnt="0"/>
      <dgm:spPr/>
    </dgm:pt>
    <dgm:pt modelId="{47F428BA-CBC8-4DC3-A754-EE12007260AC}" type="pres">
      <dgm:prSet presAssocID="{96DB4C38-4D37-49EA-A4EA-5DA5BB336B95}" presName="textRect" presStyleLbl="revTx" presStyleIdx="1" presStyleCnt="3">
        <dgm:presLayoutVars>
          <dgm:chMax val="1"/>
          <dgm:chPref val="1"/>
        </dgm:presLayoutVars>
      </dgm:prSet>
      <dgm:spPr/>
    </dgm:pt>
    <dgm:pt modelId="{32187766-C9A4-4E01-A99A-E35C7D369B44}" type="pres">
      <dgm:prSet presAssocID="{4407BF68-B721-442F-AE0C-1C6C7B68E1BF}" presName="sibTrans" presStyleCnt="0"/>
      <dgm:spPr/>
    </dgm:pt>
    <dgm:pt modelId="{91FC998A-B9F8-48EF-84D1-E8E8EEBB734F}" type="pres">
      <dgm:prSet presAssocID="{CCC43F42-0160-4DF4-A975-FD368072855D}" presName="compNode" presStyleCnt="0"/>
      <dgm:spPr/>
    </dgm:pt>
    <dgm:pt modelId="{BBB95B3C-3FF7-4335-A0AC-BB1D28486659}" type="pres">
      <dgm:prSet presAssocID="{CCC43F42-0160-4DF4-A975-FD36807285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F3ED7E9-3397-4F99-9B59-D6D4813C6AC4}" type="pres">
      <dgm:prSet presAssocID="{CCC43F42-0160-4DF4-A975-FD368072855D}" presName="spaceRect" presStyleCnt="0"/>
      <dgm:spPr/>
    </dgm:pt>
    <dgm:pt modelId="{E2C12931-2339-4D4C-9EA6-261E3FEFF361}" type="pres">
      <dgm:prSet presAssocID="{CCC43F42-0160-4DF4-A975-FD368072855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9E5224-F792-4AB9-84D5-3F24669167B1}" srcId="{CFFF643C-7953-4369-B586-C27B711729A5}" destId="{96DB4C38-4D37-49EA-A4EA-5DA5BB336B95}" srcOrd="1" destOrd="0" parTransId="{0968427D-48E3-4DAB-A4C6-1D46B031C0D6}" sibTransId="{4407BF68-B721-442F-AE0C-1C6C7B68E1BF}"/>
    <dgm:cxn modelId="{83BF7444-D6A4-4B05-8C6A-D233909A8469}" type="presOf" srcId="{CFFF643C-7953-4369-B586-C27B711729A5}" destId="{BE340A80-290E-4AB4-A266-F8B824F0500E}" srcOrd="0" destOrd="0" presId="urn:microsoft.com/office/officeart/2018/2/layout/IconLabelList"/>
    <dgm:cxn modelId="{4C60817F-65F8-424D-BB18-535287C3FE40}" type="presOf" srcId="{CCC43F42-0160-4DF4-A975-FD368072855D}" destId="{E2C12931-2339-4D4C-9EA6-261E3FEFF361}" srcOrd="0" destOrd="0" presId="urn:microsoft.com/office/officeart/2018/2/layout/IconLabelList"/>
    <dgm:cxn modelId="{246C758E-B975-41B8-86D8-187F3B3D3C2D}" srcId="{CFFF643C-7953-4369-B586-C27B711729A5}" destId="{CCC43F42-0160-4DF4-A975-FD368072855D}" srcOrd="2" destOrd="0" parTransId="{55345213-09A6-4BC8-8829-CA419FD38F4D}" sibTransId="{E58C9DF2-483E-4DA5-92E9-8608FC612536}"/>
    <dgm:cxn modelId="{92330692-F41C-4361-8D87-5AC6DB72145C}" type="presOf" srcId="{96DB4C38-4D37-49EA-A4EA-5DA5BB336B95}" destId="{47F428BA-CBC8-4DC3-A754-EE12007260AC}" srcOrd="0" destOrd="0" presId="urn:microsoft.com/office/officeart/2018/2/layout/IconLabelList"/>
    <dgm:cxn modelId="{C9B14B9D-096F-4744-84D3-074559649150}" type="presOf" srcId="{15115597-4433-4304-B6D6-7A7A9722C24B}" destId="{6136321F-0D9D-4560-AEFB-96ECDFB208C7}" srcOrd="0" destOrd="0" presId="urn:microsoft.com/office/officeart/2018/2/layout/IconLabelList"/>
    <dgm:cxn modelId="{8FC665E5-0EAD-4A54-AB5F-369826FEE1ED}" srcId="{CFFF643C-7953-4369-B586-C27B711729A5}" destId="{15115597-4433-4304-B6D6-7A7A9722C24B}" srcOrd="0" destOrd="0" parTransId="{E1C4C0E4-9CA6-41B2-B09F-3EDCFE32FD3F}" sibTransId="{8D2D46E1-8067-4804-96AA-56FA41C78CF5}"/>
    <dgm:cxn modelId="{F9CCE281-86CE-417D-ABB4-A702CD6AD165}" type="presParOf" srcId="{BE340A80-290E-4AB4-A266-F8B824F0500E}" destId="{8E5E4D89-F6B9-459B-8A1F-CCB78F81F4C1}" srcOrd="0" destOrd="0" presId="urn:microsoft.com/office/officeart/2018/2/layout/IconLabelList"/>
    <dgm:cxn modelId="{E815DB66-038E-4E80-A586-A9B12EDD9628}" type="presParOf" srcId="{8E5E4D89-F6B9-459B-8A1F-CCB78F81F4C1}" destId="{0B4E9063-5907-4593-8C2F-4ADEA8EE4211}" srcOrd="0" destOrd="0" presId="urn:microsoft.com/office/officeart/2018/2/layout/IconLabelList"/>
    <dgm:cxn modelId="{0F43A0C9-8EDF-4F1F-BF55-DC0966B1B9EE}" type="presParOf" srcId="{8E5E4D89-F6B9-459B-8A1F-CCB78F81F4C1}" destId="{065A4450-DB6D-4C40-861A-E9566ED899F9}" srcOrd="1" destOrd="0" presId="urn:microsoft.com/office/officeart/2018/2/layout/IconLabelList"/>
    <dgm:cxn modelId="{F96A148E-8655-480C-9BCE-C8F6DC9EBC9B}" type="presParOf" srcId="{8E5E4D89-F6B9-459B-8A1F-CCB78F81F4C1}" destId="{6136321F-0D9D-4560-AEFB-96ECDFB208C7}" srcOrd="2" destOrd="0" presId="urn:microsoft.com/office/officeart/2018/2/layout/IconLabelList"/>
    <dgm:cxn modelId="{02596959-2825-4670-94C7-8F3D74F1D498}" type="presParOf" srcId="{BE340A80-290E-4AB4-A266-F8B824F0500E}" destId="{2DB22DA5-94A1-4906-A08F-C15179EE1DF9}" srcOrd="1" destOrd="0" presId="urn:microsoft.com/office/officeart/2018/2/layout/IconLabelList"/>
    <dgm:cxn modelId="{00575318-F3E7-46E1-A14D-18A9F9BC3807}" type="presParOf" srcId="{BE340A80-290E-4AB4-A266-F8B824F0500E}" destId="{965016AC-9F2E-4CA1-8848-003373EAE71B}" srcOrd="2" destOrd="0" presId="urn:microsoft.com/office/officeart/2018/2/layout/IconLabelList"/>
    <dgm:cxn modelId="{4D1D1ECE-BFF3-4EFD-8D80-8FDC3EDCA9B1}" type="presParOf" srcId="{965016AC-9F2E-4CA1-8848-003373EAE71B}" destId="{3D2BA11D-6F5A-4A45-98B9-168676E8E827}" srcOrd="0" destOrd="0" presId="urn:microsoft.com/office/officeart/2018/2/layout/IconLabelList"/>
    <dgm:cxn modelId="{6ECA119A-7430-4E6E-A690-04ED72D0F5C1}" type="presParOf" srcId="{965016AC-9F2E-4CA1-8848-003373EAE71B}" destId="{B4B39356-59EE-4F04-9309-C5E0BF0181A2}" srcOrd="1" destOrd="0" presId="urn:microsoft.com/office/officeart/2018/2/layout/IconLabelList"/>
    <dgm:cxn modelId="{4A563CC3-268F-48EF-9566-3BB7093F695D}" type="presParOf" srcId="{965016AC-9F2E-4CA1-8848-003373EAE71B}" destId="{47F428BA-CBC8-4DC3-A754-EE12007260AC}" srcOrd="2" destOrd="0" presId="urn:microsoft.com/office/officeart/2018/2/layout/IconLabelList"/>
    <dgm:cxn modelId="{B8FFB5E6-926D-459A-94E7-732F2A6A6D6B}" type="presParOf" srcId="{BE340A80-290E-4AB4-A266-F8B824F0500E}" destId="{32187766-C9A4-4E01-A99A-E35C7D369B44}" srcOrd="3" destOrd="0" presId="urn:microsoft.com/office/officeart/2018/2/layout/IconLabelList"/>
    <dgm:cxn modelId="{9A20A688-04D6-4F55-9270-3E8EE599E616}" type="presParOf" srcId="{BE340A80-290E-4AB4-A266-F8B824F0500E}" destId="{91FC998A-B9F8-48EF-84D1-E8E8EEBB734F}" srcOrd="4" destOrd="0" presId="urn:microsoft.com/office/officeart/2018/2/layout/IconLabelList"/>
    <dgm:cxn modelId="{9A3A3A4D-77FA-4492-A628-649ED0163EE9}" type="presParOf" srcId="{91FC998A-B9F8-48EF-84D1-E8E8EEBB734F}" destId="{BBB95B3C-3FF7-4335-A0AC-BB1D28486659}" srcOrd="0" destOrd="0" presId="urn:microsoft.com/office/officeart/2018/2/layout/IconLabelList"/>
    <dgm:cxn modelId="{9B5B7037-B7B9-4F7F-8DD6-E47A366972D8}" type="presParOf" srcId="{91FC998A-B9F8-48EF-84D1-E8E8EEBB734F}" destId="{7F3ED7E9-3397-4F99-9B59-D6D4813C6AC4}" srcOrd="1" destOrd="0" presId="urn:microsoft.com/office/officeart/2018/2/layout/IconLabelList"/>
    <dgm:cxn modelId="{9A10CCC2-DB06-42FC-B2A1-19AD9C38607F}" type="presParOf" srcId="{91FC998A-B9F8-48EF-84D1-E8E8EEBB734F}" destId="{E2C12931-2339-4D4C-9EA6-261E3FEFF3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E9063-5907-4593-8C2F-4ADEA8EE4211}">
      <dsp:nvSpPr>
        <dsp:cNvPr id="0" name=""/>
        <dsp:cNvSpPr/>
      </dsp:nvSpPr>
      <dsp:spPr>
        <a:xfrm>
          <a:off x="1258265" y="358301"/>
          <a:ext cx="991237" cy="9912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6321F-0D9D-4560-AEFB-96ECDFB208C7}">
      <dsp:nvSpPr>
        <dsp:cNvPr id="0" name=""/>
        <dsp:cNvSpPr/>
      </dsp:nvSpPr>
      <dsp:spPr>
        <a:xfrm>
          <a:off x="652509" y="1669296"/>
          <a:ext cx="220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do we increase revenue and stay competitive for the upcoming season?</a:t>
          </a:r>
        </a:p>
      </dsp:txBody>
      <dsp:txXfrm>
        <a:off x="652509" y="1669296"/>
        <a:ext cx="2202750" cy="720000"/>
      </dsp:txXfrm>
    </dsp:sp>
    <dsp:sp modelId="{3D2BA11D-6F5A-4A45-98B9-168676E8E827}">
      <dsp:nvSpPr>
        <dsp:cNvPr id="0" name=""/>
        <dsp:cNvSpPr/>
      </dsp:nvSpPr>
      <dsp:spPr>
        <a:xfrm>
          <a:off x="3846496" y="358301"/>
          <a:ext cx="991237" cy="9912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428BA-CBC8-4DC3-A754-EE12007260AC}">
      <dsp:nvSpPr>
        <dsp:cNvPr id="0" name=""/>
        <dsp:cNvSpPr/>
      </dsp:nvSpPr>
      <dsp:spPr>
        <a:xfrm>
          <a:off x="3240740" y="1669296"/>
          <a:ext cx="220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Current adult weekend price is $81, placing it at high end compared to competitors.</a:t>
          </a:r>
        </a:p>
      </dsp:txBody>
      <dsp:txXfrm>
        <a:off x="3240740" y="1669296"/>
        <a:ext cx="2202750" cy="720000"/>
      </dsp:txXfrm>
    </dsp:sp>
    <dsp:sp modelId="{BBB95B3C-3FF7-4335-A0AC-BB1D28486659}">
      <dsp:nvSpPr>
        <dsp:cNvPr id="0" name=""/>
        <dsp:cNvSpPr/>
      </dsp:nvSpPr>
      <dsp:spPr>
        <a:xfrm>
          <a:off x="2552381" y="2939983"/>
          <a:ext cx="991237" cy="9912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12931-2339-4D4C-9EA6-261E3FEFF361}">
      <dsp:nvSpPr>
        <dsp:cNvPr id="0" name=""/>
        <dsp:cNvSpPr/>
      </dsp:nvSpPr>
      <dsp:spPr>
        <a:xfrm>
          <a:off x="1946625" y="4250978"/>
          <a:ext cx="220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challenge is to justify the pricing structure while enhancing competitiveness and customer experience.</a:t>
          </a:r>
        </a:p>
      </dsp:txBody>
      <dsp:txXfrm>
        <a:off x="1946625" y="4250978"/>
        <a:ext cx="2202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2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8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6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1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3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9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5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0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04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5" r:id="rId6"/>
    <p:sldLayoutId id="2147483680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en house on the mountains">
            <a:extLst>
              <a:ext uri="{FF2B5EF4-FFF2-40B4-BE49-F238E27FC236}">
                <a16:creationId xmlns:a16="http://schemas.microsoft.com/office/drawing/2014/main" id="{FC953847-DF15-C294-F6FB-F61AEA1D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29" r="1" b="9482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49884-A34A-48D7-CAFE-C33CBB4D1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3535018"/>
          </a:xfrm>
        </p:spPr>
        <p:txBody>
          <a:bodyPr anchor="ctr">
            <a:normAutofit/>
          </a:bodyPr>
          <a:lstStyle/>
          <a:p>
            <a:pPr algn="l"/>
            <a:r>
              <a:rPr lang="en-US" sz="6800">
                <a:solidFill>
                  <a:srgbClr val="FFFFFF"/>
                </a:solidFill>
              </a:rPr>
              <a:t>Big Mountain Resort Pricing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4B084-A81E-072C-2E88-CCC72E16F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333998"/>
            <a:ext cx="5334000" cy="762000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Sri Hari Chalagalla</a:t>
            </a:r>
          </a:p>
        </p:txBody>
      </p:sp>
    </p:spTree>
    <p:extLst>
      <p:ext uri="{BB962C8B-B14F-4D97-AF65-F5344CB8AC3E}">
        <p14:creationId xmlns:p14="http://schemas.microsoft.com/office/powerpoint/2010/main" val="41421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05D76-6C73-EA7D-9EE9-9BD4500C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9C76E46-DE59-2BC9-6528-132CA359E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888136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913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F12AF-F460-C0B4-B0C7-866E6F10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anchor="b">
            <a:normAutofit/>
          </a:bodyPr>
          <a:lstStyle/>
          <a:p>
            <a:r>
              <a:rPr lang="en-US" dirty="0"/>
              <a:t>Key Findings</a:t>
            </a:r>
          </a:p>
        </p:txBody>
      </p:sp>
      <p:pic>
        <p:nvPicPr>
          <p:cNvPr id="4" name="Picture 3" descr="A close-up of a red and pink pixelated pattern&#10;&#10;Description automatically generated">
            <a:extLst>
              <a:ext uri="{FF2B5EF4-FFF2-40B4-BE49-F238E27FC236}">
                <a16:creationId xmlns:a16="http://schemas.microsoft.com/office/drawing/2014/main" id="{648ED118-3595-4579-9517-9228CDF5A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769" y="762000"/>
            <a:ext cx="5829508" cy="53340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AE6C-DB95-4297-3D34-4691EE80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 sz="1000"/>
              <a:t>Four features have a strong positive correlation with Adult weekend pricing</a:t>
            </a:r>
          </a:p>
          <a:p>
            <a:pPr lvl="1"/>
            <a:r>
              <a:rPr lang="en-US" sz="1000"/>
              <a:t>fastQuads</a:t>
            </a:r>
          </a:p>
          <a:p>
            <a:pPr lvl="1"/>
            <a:r>
              <a:rPr lang="en-US" sz="1000"/>
              <a:t>SnowMaking_Ac</a:t>
            </a:r>
          </a:p>
          <a:p>
            <a:pPr lvl="1"/>
            <a:r>
              <a:rPr lang="en-US" sz="1000"/>
              <a:t>Runs</a:t>
            </a:r>
          </a:p>
          <a:p>
            <a:pPr lvl="1"/>
            <a:r>
              <a:rPr lang="en-US" sz="1000"/>
              <a:t>Nigh skiing ration</a:t>
            </a:r>
          </a:p>
          <a:p>
            <a:r>
              <a:rPr lang="en-US" sz="1000"/>
              <a:t>Random Forest Model Price:$95.87</a:t>
            </a:r>
          </a:p>
          <a:p>
            <a:pPr lvl="1"/>
            <a:r>
              <a:rPr lang="en-US" sz="1000"/>
              <a:t>Resort has significant enough facilities to justify this cost</a:t>
            </a:r>
          </a:p>
          <a:p>
            <a:pPr lvl="1"/>
            <a:r>
              <a:rPr lang="en-US" sz="1000"/>
              <a:t>During the analysis vertical drop is found to be significant feature</a:t>
            </a:r>
          </a:p>
          <a:p>
            <a:pPr lvl="1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209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E6D08-845A-21FD-B22F-81321199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anchor="b">
            <a:normAutofit/>
          </a:bodyPr>
          <a:lstStyle/>
          <a:p>
            <a:r>
              <a:rPr lang="en-US" dirty="0"/>
              <a:t>Model and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7D9E5-D7A9-0108-FB82-38EA130F6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863"/>
            <a:ext cx="6095047" cy="33522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F1A1-EFE6-F347-3E9C-07EFC03A7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 sz="1100" dirty="0"/>
              <a:t>Big Mountain Resort ranks in the top quarter for seven of the eight most important features offered by all the resorts.</a:t>
            </a:r>
          </a:p>
          <a:p>
            <a:pPr lvl="1"/>
            <a:r>
              <a:rPr lang="en-US" sz="1100" dirty="0"/>
              <a:t>Vertical drop</a:t>
            </a:r>
          </a:p>
          <a:p>
            <a:pPr lvl="1"/>
            <a:r>
              <a:rPr lang="en-US" sz="1100" dirty="0"/>
              <a:t>Snow making area</a:t>
            </a:r>
          </a:p>
          <a:p>
            <a:pPr lvl="1"/>
            <a:r>
              <a:rPr lang="en-US" sz="1100" dirty="0"/>
              <a:t>Total number of chairs</a:t>
            </a:r>
          </a:p>
          <a:p>
            <a:pPr lvl="1"/>
            <a:r>
              <a:rPr lang="en-US" sz="1100" dirty="0"/>
              <a:t>fastQuads</a:t>
            </a:r>
          </a:p>
          <a:p>
            <a:pPr lvl="1"/>
            <a:r>
              <a:rPr lang="en-US" sz="1100" dirty="0"/>
              <a:t>Runs</a:t>
            </a:r>
          </a:p>
          <a:p>
            <a:pPr lvl="1"/>
            <a:r>
              <a:rPr lang="en-US" sz="1100" dirty="0"/>
              <a:t>Longest run</a:t>
            </a:r>
          </a:p>
          <a:p>
            <a:pPr lvl="1"/>
            <a:r>
              <a:rPr lang="en-US" sz="1100" dirty="0"/>
              <a:t>Skiable terrain area</a:t>
            </a:r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902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65E12-4E27-C1D4-8E00-67C03211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US" sz="3700"/>
              <a:t>Recommendation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9AAFD-3682-3B75-C6A4-2C4095E27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813559"/>
            <a:ext cx="6096000" cy="32308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9A17-9589-40BF-5EF9-E05B9D86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 sz="1100"/>
              <a:t>Key Recommendations:</a:t>
            </a:r>
          </a:p>
          <a:p>
            <a:pPr lvl="1"/>
            <a:r>
              <a:rPr lang="en-US" sz="1100"/>
              <a:t>Increase Ticket Price to $85.5</a:t>
            </a:r>
          </a:p>
          <a:p>
            <a:pPr lvl="1"/>
            <a:r>
              <a:rPr lang="en-US" sz="1100"/>
              <a:t>Have 4-5 runs closed each day to save on operation costs</a:t>
            </a:r>
          </a:p>
          <a:p>
            <a:pPr lvl="1"/>
            <a:r>
              <a:rPr lang="en-US" sz="1100"/>
              <a:t>Increase vertical drop by lowering a run 150ft, install one additional chair lift, add one additional run and increase acres of snow cover by two.</a:t>
            </a:r>
          </a:p>
          <a:p>
            <a:pPr lvl="2"/>
            <a:r>
              <a:rPr lang="en-US" sz="1100"/>
              <a:t>The model predicts that this could justify $2 increase in ticket price, which would increase revenue by $3.47 million</a:t>
            </a:r>
          </a:p>
        </p:txBody>
      </p:sp>
    </p:spTree>
    <p:extLst>
      <p:ext uri="{BB962C8B-B14F-4D97-AF65-F5344CB8AC3E}">
        <p14:creationId xmlns:p14="http://schemas.microsoft.com/office/powerpoint/2010/main" val="170929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B2203-D3BF-8113-98A5-DCDBECB2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753" y="1062825"/>
            <a:ext cx="3381668" cy="187120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Summary and conclusion</a:t>
            </a:r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FBDB18-449B-4AC4-8813-45B35E174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E5DED6-1669-479D-BEF4-66046883A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18E91-1879-A73A-83FA-527DB21B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905001"/>
            <a:ext cx="2286000" cy="304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D6440-C89E-3C2B-030A-AAA6B0C1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387" y="3085107"/>
            <a:ext cx="3200400" cy="3236180"/>
          </a:xfrm>
        </p:spPr>
        <p:txBody>
          <a:bodyPr>
            <a:normAutofit/>
          </a:bodyPr>
          <a:lstStyle/>
          <a:p>
            <a:r>
              <a:rPr lang="en-US" sz="1400"/>
              <a:t>Key Takeaways:</a:t>
            </a:r>
          </a:p>
          <a:p>
            <a:pPr lvl="1"/>
            <a:r>
              <a:rPr lang="en-US" sz="1400"/>
              <a:t>Big Mountain Resort has strong market potential and quality offerings.</a:t>
            </a:r>
          </a:p>
          <a:p>
            <a:pPr lvl="1"/>
            <a:r>
              <a:rPr lang="en-US" sz="1400"/>
              <a:t>A modest price increase, supported by enhancements is justified and could significantly boost revenue.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B47EB3-2327-4B83-885D-1A973B103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8F38302-0411-4C02-A968-5BE487CB5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arket">
            <a:extLst>
              <a:ext uri="{FF2B5EF4-FFF2-40B4-BE49-F238E27FC236}">
                <a16:creationId xmlns:a16="http://schemas.microsoft.com/office/drawing/2014/main" id="{DD5785FB-2A16-55C5-F464-C33A16373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1" y="2286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7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AB6F14A0-D95E-8A7B-4634-5F5253364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526" y="914400"/>
            <a:ext cx="4119560" cy="41195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F6D4D3-4A43-9489-EFF0-4D5910198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4452" y="790900"/>
            <a:ext cx="5289177" cy="2727367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597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Nova Cond</vt:lpstr>
      <vt:lpstr>Impact</vt:lpstr>
      <vt:lpstr>TornVTI</vt:lpstr>
      <vt:lpstr>Big Mountain Resort Pricing Analysis</vt:lpstr>
      <vt:lpstr>Problem Statement</vt:lpstr>
      <vt:lpstr>Key Findings</vt:lpstr>
      <vt:lpstr>Model and Analysis</vt:lpstr>
      <vt:lpstr>Recommendation</vt:lpstr>
      <vt:lpstr>Summary and 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 Chalagalla</dc:creator>
  <cp:lastModifiedBy>Ram Chalagalla</cp:lastModifiedBy>
  <cp:revision>1</cp:revision>
  <dcterms:created xsi:type="dcterms:W3CDTF">2024-10-16T14:30:08Z</dcterms:created>
  <dcterms:modified xsi:type="dcterms:W3CDTF">2024-10-16T15:23:32Z</dcterms:modified>
</cp:coreProperties>
</file>