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6F05-F51A-03BC-5E6B-BE6B510FA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047" y="2015664"/>
            <a:ext cx="7602097" cy="2311494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GAME PLAYING: MINIMAX VS ALPHA-BETA PRUNING IN CHESS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A045A2-FCAC-6FC1-CBAE-EE07C1B41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7364" y="4631326"/>
            <a:ext cx="3365057" cy="902368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Sai Shravan[CS24M119] 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Rama Krishna[CS24M103]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54715-BFE9-1863-28EE-C3DB472196F3}"/>
              </a:ext>
            </a:extLst>
          </p:cNvPr>
          <p:cNvSpPr txBox="1"/>
          <p:nvPr/>
        </p:nvSpPr>
        <p:spPr>
          <a:xfrm>
            <a:off x="2478505" y="1254292"/>
            <a:ext cx="4379495" cy="761747"/>
          </a:xfrm>
          <a:prstGeom prst="rect">
            <a:avLst/>
          </a:prstGeom>
          <a:noFill/>
        </p:spPr>
        <p:txBody>
          <a:bodyPr wrap="square" lIns="68580" tIns="34290" rIns="68580" bIns="34290" rtlCol="0" anchor="t">
            <a:spAutoFit/>
          </a:bodyPr>
          <a:lstStyle/>
          <a:p>
            <a:pPr algn="ctr"/>
            <a:r>
              <a:rPr lang="en-IN" sz="1500" b="1">
                <a:solidFill>
                  <a:srgbClr val="FF0000"/>
                </a:solidFill>
                <a:latin typeface="Times New Roman"/>
                <a:cs typeface="Times New Roman"/>
              </a:rPr>
              <a:t>ARTIFICIAL INTELLIGENCE </a:t>
            </a:r>
            <a:endParaRPr lang="en-US" sz="1350">
              <a:latin typeface="Times New Roman"/>
              <a:cs typeface="Times New Roman"/>
            </a:endParaRPr>
          </a:p>
          <a:p>
            <a:pPr algn="ctr"/>
            <a:r>
              <a:rPr lang="en-IN" sz="1500" b="1">
                <a:solidFill>
                  <a:srgbClr val="FF0000"/>
                </a:solidFill>
                <a:latin typeface="Times New Roman"/>
                <a:cs typeface="Times New Roman"/>
              </a:rPr>
              <a:t>ASSIGNMENT 3</a:t>
            </a:r>
            <a:endParaRPr lang="en-IN" sz="1350">
              <a:latin typeface="Times New Roman"/>
              <a:cs typeface="Times New Roman"/>
            </a:endParaRPr>
          </a:p>
          <a:p>
            <a:endParaRPr lang="en-IN" sz="15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6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>
                <a:latin typeface="+mj-lt"/>
              </a:rPr>
              <a:t>Algorithms Implemented</a:t>
            </a:r>
            <a:endParaRPr lang="en-IN" sz="2800" dirty="0">
              <a:latin typeface="+mj-lt"/>
            </a:endParaRPr>
          </a:p>
          <a:p>
            <a:pPr marL="0" indent="0">
              <a:buNone/>
            </a:pPr>
            <a:r>
              <a:rPr sz="2400" dirty="0">
                <a:latin typeface="Algerian" panose="04020705040A02060702" pitchFamily="82" charset="0"/>
              </a:rPr>
              <a:t>Minimax Algorithm:</a:t>
            </a:r>
            <a:br>
              <a:rPr sz="2400" dirty="0">
                <a:latin typeface="Algerian" panose="04020705040A02060702" pitchFamily="82" charset="0"/>
              </a:rPr>
            </a:br>
            <a:r>
              <a:rPr lang="en-IN" sz="2400" dirty="0">
                <a:latin typeface="Algerian" panose="04020705040A02060702" pitchFamily="82" charset="0"/>
              </a:rPr>
              <a:t>  </a:t>
            </a:r>
            <a:r>
              <a:rPr sz="2200" dirty="0"/>
              <a:t>  - Evaluates all possible future moves, aiming to minimize potential </a:t>
            </a:r>
            <a:r>
              <a:rPr lang="en-IN" sz="2200" dirty="0"/>
              <a:t>     </a:t>
            </a:r>
            <a:r>
              <a:rPr sz="2200" dirty="0"/>
              <a:t>loss in the worst-case scenario.</a:t>
            </a:r>
            <a:endParaRPr lang="en-IN" sz="2200" dirty="0"/>
          </a:p>
          <a:p>
            <a:pPr marL="0" indent="0">
              <a:buNone/>
            </a:pPr>
            <a:endParaRPr sz="2200" dirty="0"/>
          </a:p>
          <a:p>
            <a:pPr marL="0" indent="0">
              <a:buNone/>
            </a:pPr>
            <a:r>
              <a:rPr sz="2400" dirty="0">
                <a:latin typeface="Algerian" panose="04020705040A02060702" pitchFamily="82" charset="0"/>
              </a:rPr>
              <a:t>Alpha-Beta Pruning:</a:t>
            </a:r>
            <a:br>
              <a:rPr dirty="0">
                <a:latin typeface="Algerian" panose="04020705040A02060702" pitchFamily="82" charset="0"/>
              </a:rPr>
            </a:br>
            <a:r>
              <a:rPr dirty="0"/>
              <a:t>  </a:t>
            </a:r>
            <a:r>
              <a:rPr lang="en-IN" dirty="0"/>
              <a:t>  </a:t>
            </a:r>
            <a:r>
              <a:rPr sz="2200" dirty="0"/>
              <a:t>An optimization over Minimax. It skips branches in the decision tree </a:t>
            </a:r>
            <a:r>
              <a:rPr lang="en-IN" sz="2200" dirty="0"/>
              <a:t> </a:t>
            </a:r>
            <a:r>
              <a:rPr sz="2200" dirty="0"/>
              <a:t>that won’t affect the final result, improving time efficiency.</a:t>
            </a:r>
          </a:p>
          <a:p>
            <a:pPr marL="0" indent="0">
              <a:buNone/>
            </a:pPr>
            <a:r>
              <a:rPr lang="en-IN" sz="2200" dirty="0"/>
              <a:t>  </a:t>
            </a:r>
            <a:r>
              <a:rPr sz="2200" dirty="0"/>
              <a:t>Environment: </a:t>
            </a:r>
            <a:r>
              <a:rPr sz="2200" dirty="0" err="1"/>
              <a:t>Pygame</a:t>
            </a:r>
            <a:r>
              <a:rPr sz="2200" dirty="0"/>
              <a:t>-based chess interface with piece visualization and gameplay recording.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Function for Chess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Purpose: Scores each board state to guide the AI’s decisions.</a:t>
            </a:r>
          </a:p>
          <a:p>
            <a:pPr marL="0" indent="0">
              <a:buNone/>
            </a:pPr>
            <a:r>
              <a:rPr dirty="0"/>
              <a:t>• Factors Considered:</a:t>
            </a:r>
            <a:br>
              <a:rPr dirty="0"/>
            </a:br>
            <a:r>
              <a:rPr dirty="0"/>
              <a:t>  - Piece material</a:t>
            </a:r>
            <a:br>
              <a:rPr dirty="0"/>
            </a:br>
            <a:r>
              <a:rPr dirty="0"/>
              <a:t>  - Control of central squares</a:t>
            </a:r>
            <a:br>
              <a:rPr dirty="0"/>
            </a:br>
            <a:r>
              <a:rPr dirty="0"/>
              <a:t>  - King safety</a:t>
            </a:r>
            <a:br>
              <a:rPr dirty="0"/>
            </a:br>
            <a:r>
              <a:rPr dirty="0"/>
              <a:t>  - Pawn structure</a:t>
            </a:r>
          </a:p>
          <a:p>
            <a:pPr marL="0" indent="0">
              <a:buNone/>
            </a:pPr>
            <a:r>
              <a:rPr dirty="0"/>
              <a:t>• Formula:</a:t>
            </a:r>
            <a:br>
              <a:rPr dirty="0"/>
            </a:br>
            <a:r>
              <a:rPr dirty="0"/>
              <a:t>  score = 10 * </a:t>
            </a:r>
            <a:r>
              <a:rPr dirty="0" err="1"/>
              <a:t>material_value</a:t>
            </a:r>
            <a:r>
              <a:rPr dirty="0"/>
              <a:t> + 5 * </a:t>
            </a:r>
            <a:r>
              <a:rPr dirty="0" err="1"/>
              <a:t>positional_value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EDDC6-8ACF-0B1E-EB02-73F0B5A3B9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5280" y="3387991"/>
            <a:ext cx="835152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Search: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Alpha-Beta reduces complexity from O(bd)O(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b^d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)O(bd) to O(bd/2)O(b^{d/2})O(bd/2), cutting evaluation time significantly.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Nodes: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Explores only 150 alpha beta </a:t>
            </a:r>
            <a:r>
              <a:rPr lang="en-IN" sz="1400" b="0" i="0" dirty="0">
                <a:solidFill>
                  <a:srgbClr val="404040"/>
                </a:solidFill>
                <a:effectLst/>
                <a:latin typeface="DeepSeek-CJK-patch"/>
              </a:rPr>
              <a:t>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 vs. Minimax’s 1000, thanks to pruning.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Proof: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Bar/line charts confirm fewer nodes evaluated and lower time per move.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D387A-4AB5-A87A-2E10-194E61DBB706}"/>
              </a:ext>
            </a:extLst>
          </p:cNvPr>
          <p:cNvSpPr txBox="1"/>
          <p:nvPr/>
        </p:nvSpPr>
        <p:spPr>
          <a:xfrm>
            <a:off x="963168" y="1548384"/>
            <a:ext cx="677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| Time Taken (Seconds) | Alpha-Beta | Minimax | </a:t>
            </a:r>
          </a:p>
          <a:p>
            <a:r>
              <a:rPr lang="en-IN" dirty="0"/>
              <a:t>| Move 1                          |        0.2        |      0.4     | </a:t>
            </a:r>
          </a:p>
          <a:p>
            <a:r>
              <a:rPr lang="en-IN" dirty="0"/>
              <a:t>| Move 2                          |          0.3      |      0.7      |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Challenges:</a:t>
            </a:r>
          </a:p>
          <a:p>
            <a:pPr marL="0" indent="0">
              <a:buNone/>
            </a:pPr>
            <a:r>
              <a:rPr dirty="0"/>
              <a:t>  - </a:t>
            </a:r>
            <a:r>
              <a:rPr sz="2600" dirty="0"/>
              <a:t>Balancing depth vs time</a:t>
            </a:r>
          </a:p>
          <a:p>
            <a:pPr marL="0" indent="0">
              <a:buNone/>
            </a:pPr>
            <a:r>
              <a:rPr sz="2600" dirty="0"/>
              <a:t>  </a:t>
            </a:r>
            <a:r>
              <a:rPr lang="en-IN" sz="2600" dirty="0"/>
              <a:t>- </a:t>
            </a:r>
            <a:r>
              <a:rPr sz="2600" dirty="0"/>
              <a:t>Designing a meaningful evaluation function</a:t>
            </a:r>
          </a:p>
          <a:p>
            <a:pPr marL="0" indent="0">
              <a:buNone/>
            </a:pPr>
            <a:r>
              <a:rPr lang="en-IN" sz="2600" dirty="0"/>
              <a:t>  - </a:t>
            </a:r>
            <a:r>
              <a:rPr sz="2600" dirty="0"/>
              <a:t>Visualizing gameplay effectively</a:t>
            </a:r>
            <a:endParaRPr lang="en-IN" sz="2600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IN" dirty="0"/>
              <a:t>• </a:t>
            </a:r>
            <a:r>
              <a:rPr dirty="0"/>
              <a:t>Learnings:</a:t>
            </a:r>
            <a:br>
              <a:rPr dirty="0"/>
            </a:br>
            <a:r>
              <a:rPr dirty="0"/>
              <a:t>  </a:t>
            </a:r>
            <a:r>
              <a:rPr sz="2600" dirty="0"/>
              <a:t>- Alpha-Beta significantly improves efficiency</a:t>
            </a:r>
            <a:br>
              <a:rPr sz="2600" dirty="0"/>
            </a:br>
            <a:r>
              <a:rPr sz="2600" dirty="0"/>
              <a:t>  - Evaluation function design has a major impact</a:t>
            </a:r>
            <a:br>
              <a:rPr sz="2600" dirty="0"/>
            </a:br>
            <a:r>
              <a:rPr sz="2600" dirty="0"/>
              <a:t>  - Visualization helps in debugging and showcasing AI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324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Calibri</vt:lpstr>
      <vt:lpstr>DeepSeek-CJK-patch</vt:lpstr>
      <vt:lpstr>Times New Roman</vt:lpstr>
      <vt:lpstr>Office Theme</vt:lpstr>
      <vt:lpstr>AI GAME PLAYING: MINIMAX VS ALPHA-BETA PRUNING IN CHESS</vt:lpstr>
      <vt:lpstr>Algorithm Overview</vt:lpstr>
      <vt:lpstr>Evaluation Function for Chess AI</vt:lpstr>
      <vt:lpstr>observations</vt:lpstr>
      <vt:lpstr>Challenges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sunny</dc:creator>
  <cp:keywords/>
  <dc:description>generated using python-pptx</dc:description>
  <cp:lastModifiedBy>Sunny Parsa</cp:lastModifiedBy>
  <cp:revision>2</cp:revision>
  <dcterms:created xsi:type="dcterms:W3CDTF">2013-01-27T09:14:16Z</dcterms:created>
  <dcterms:modified xsi:type="dcterms:W3CDTF">2025-04-30T06:46:45Z</dcterms:modified>
  <cp:category/>
</cp:coreProperties>
</file>