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69" r:id="rId2"/>
    <p:sldId id="275" r:id="rId3"/>
    <p:sldId id="270" r:id="rId4"/>
    <p:sldId id="271" r:id="rId5"/>
    <p:sldId id="276" r:id="rId6"/>
    <p:sldId id="279" r:id="rId7"/>
    <p:sldId id="280" r:id="rId8"/>
    <p:sldId id="281" r:id="rId9"/>
    <p:sldId id="278" r:id="rId10"/>
    <p:sldId id="272" r:id="rId11"/>
    <p:sldId id="273" r:id="rId12"/>
    <p:sldId id="274" r:id="rId13"/>
    <p:sldId id="277" r:id="rId14"/>
    <p:sldId id="256" r:id="rId15"/>
    <p:sldId id="267" r:id="rId16"/>
    <p:sldId id="268" r:id="rId17"/>
    <p:sldId id="257" r:id="rId18"/>
    <p:sldId id="260" r:id="rId19"/>
    <p:sldId id="261" r:id="rId20"/>
    <p:sldId id="262" r:id="rId21"/>
    <p:sldId id="263" r:id="rId22"/>
    <p:sldId id="265" r:id="rId23"/>
    <p:sldId id="266" r:id="rId24"/>
    <p:sldId id="264" r:id="rId25"/>
    <p:sldId id="259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 varScale="1">
        <p:scale>
          <a:sx n="69" d="100"/>
          <a:sy n="69" d="100"/>
        </p:scale>
        <p:origin x="-1170" y="-10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52" y="2209801"/>
            <a:ext cx="7772400" cy="761999"/>
          </a:xfrm>
        </p:spPr>
        <p:txBody>
          <a:bodyPr anchor="t">
            <a:normAutofit/>
          </a:bodyPr>
          <a:lstStyle>
            <a:lvl1pPr algn="ct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124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ne_of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2590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5800" y="3733800"/>
            <a:ext cx="79248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Divider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8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38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ivider"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8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275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7962"/>
            <a:ext cx="4040188" cy="46942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7962"/>
            <a:ext cx="4041775" cy="46942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533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259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5800" y="3733800"/>
            <a:ext cx="79248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  <p:sldLayoutId id="2147483655" r:id="rId7"/>
    <p:sldLayoutId id="2147483662" r:id="rId8"/>
    <p:sldLayoutId id="2147483663" r:id="rId9"/>
    <p:sldLayoutId id="2147483665" r:id="rId10"/>
    <p:sldLayoutId id="2147483660" r:id="rId11"/>
    <p:sldLayoutId id="2147483664" r:id="rId12"/>
    <p:sldLayoutId id="2147483661" r:id="rId13"/>
    <p:sldLayoutId id="2147483656" r:id="rId14"/>
    <p:sldLayoutId id="2147483657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forfinance.net/2016/11/28/monte-carlo-simulation-in-pyth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sz="5300" dirty="0" smtClean="0"/>
              <a:t>Numerical Simulation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1638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sz="4900" dirty="0" smtClean="0"/>
              <a:t>Monte Carlo Simulation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392137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Think of MC as a specialized form of Numerical Simulation</a:t>
            </a:r>
          </a:p>
          <a:p>
            <a:r>
              <a:rPr lang="en-US" dirty="0" smtClean="0"/>
              <a:t>Especially useful for simulating phenomena with significant uncertainty in inputs and systems with a large number of interacting outcomes</a:t>
            </a:r>
          </a:p>
          <a:p>
            <a:r>
              <a:rPr lang="en-US" dirty="0" smtClean="0"/>
              <a:t>Three Steps in MC Simulation: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Generating inputs randomly from a </a:t>
            </a:r>
            <a:r>
              <a:rPr lang="en-US" dirty="0" err="1" smtClean="0"/>
              <a:t>prob</a:t>
            </a:r>
            <a:r>
              <a:rPr lang="en-US" dirty="0" smtClean="0"/>
              <a:t> distribution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Perform Deterministic computation on the inputs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Aggregate the results</a:t>
            </a:r>
          </a:p>
          <a:p>
            <a:pPr marL="571500" indent="-457200"/>
            <a:r>
              <a:rPr lang="en-US" dirty="0" smtClean="0"/>
              <a:t>Often used model “risk” in business</a:t>
            </a:r>
          </a:p>
          <a:p>
            <a:pPr lvl="1"/>
            <a:r>
              <a:rPr lang="en-US" dirty="0" smtClean="0"/>
              <a:t>Portfolio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2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Monte Carlo…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see two examples of MC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Retirement “Nest Egg”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 exercise: Stock Market Simulation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 to MC Notebook…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9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Stock Returns Simulation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work through this example as a series of questions…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9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“daily closing prices” of some stock. (or even the entire stock market)</a:t>
            </a:r>
          </a:p>
          <a:p>
            <a:r>
              <a:rPr lang="en-US" dirty="0" smtClean="0"/>
              <a:t>We can simulate the daily returns. From that we can calculate the Yearly return.</a:t>
            </a:r>
          </a:p>
          <a:p>
            <a:r>
              <a:rPr lang="en-US" dirty="0" smtClean="0"/>
              <a:t>We can do that 10000 times.</a:t>
            </a:r>
          </a:p>
          <a:p>
            <a:r>
              <a:rPr lang="en-US" dirty="0" smtClean="0"/>
              <a:t>This will give us a very good idea of the minimum and the maximum EXPECTED PRICE of our stock </a:t>
            </a:r>
            <a:r>
              <a:rPr lang="en-US" dirty="0" err="1" smtClean="0"/>
              <a:t>investement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6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Assumption:</a:t>
            </a:r>
          </a:p>
          <a:p>
            <a:pPr lvl="1"/>
            <a:r>
              <a:rPr lang="en-US" dirty="0" smtClean="0"/>
              <a:t>We are going to assume that EACH day is independent from the other days</a:t>
            </a:r>
          </a:p>
          <a:p>
            <a:pPr lvl="1"/>
            <a:r>
              <a:rPr lang="en-US" dirty="0" smtClean="0"/>
              <a:t>We are going to assume that each day’s STOCK RETURN in Normally distributed with a mu and a </a:t>
            </a:r>
            <a:r>
              <a:rPr lang="en-US" dirty="0" err="1" smtClean="0"/>
              <a:t>std</a:t>
            </a:r>
            <a:r>
              <a:rPr lang="en-US" dirty="0"/>
              <a:t> </a:t>
            </a:r>
            <a:r>
              <a:rPr lang="en-US" dirty="0" smtClean="0"/>
              <a:t>dev</a:t>
            </a:r>
          </a:p>
          <a:p>
            <a:pPr lvl="1"/>
            <a:r>
              <a:rPr lang="en-US" dirty="0" smtClean="0"/>
              <a:t>Question: What should we use for mu?</a:t>
            </a:r>
          </a:p>
          <a:p>
            <a:pPr lvl="1"/>
            <a:r>
              <a:rPr lang="en-US" dirty="0" smtClean="0"/>
              <a:t>What should we use for sigma?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1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past history, we can calculate the OVERALL mu (annual return)</a:t>
            </a:r>
          </a:p>
          <a:p>
            <a:r>
              <a:rPr lang="en-US" dirty="0" smtClean="0"/>
              <a:t>How to get a daily return from that?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91440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numerical simulation</a:t>
            </a:r>
            <a:r>
              <a:rPr lang="en-US" dirty="0"/>
              <a:t> is a calculation that is run on a computer following a program that implements a mathematical model for a physical system. </a:t>
            </a:r>
            <a:endParaRPr lang="en-US" dirty="0" smtClean="0"/>
          </a:p>
          <a:p>
            <a:r>
              <a:rPr lang="en-US" b="1" dirty="0" smtClean="0"/>
              <a:t>Numerical </a:t>
            </a:r>
            <a:r>
              <a:rPr lang="en-US" b="1" dirty="0"/>
              <a:t>simulations</a:t>
            </a:r>
            <a:r>
              <a:rPr lang="en-US" dirty="0"/>
              <a:t> are required to study the </a:t>
            </a:r>
            <a:r>
              <a:rPr lang="en-US" dirty="0" smtClean="0"/>
              <a:t>behavior </a:t>
            </a:r>
            <a:r>
              <a:rPr lang="en-US" dirty="0"/>
              <a:t>of systems whose mathematical models are too complex to provide analytical </a:t>
            </a:r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DAILY AVERAGE RETURN, given annual return?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Let's say that the annual interest rate is in cell A1. It's formatted as a percentage.</a:t>
            </a:r>
            <a:br>
              <a:rPr lang="en-US" dirty="0"/>
            </a:br>
            <a:r>
              <a:rPr lang="en-US" dirty="0"/>
              <a:t>We're going to compute the daily interest rate in cell B1.</a:t>
            </a:r>
            <a:br>
              <a:rPr lang="en-US" dirty="0"/>
            </a:br>
            <a:r>
              <a:rPr lang="en-US" dirty="0"/>
              <a:t>In cell B1, enter the following formula: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=(1+A1)^(1/365)-1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Format B1 as a percentage with the desired number of decimal places.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Explanation: If the yearly interest rate is 6%, the yearly multiplication factor is 1 + 0.06 = 1.06. Compound interest works exponentially, so to calculate the factor for 1 day, we have to take the 365-th power root of the yearly factor: 1.06 ^ (1/365) ~ 1.00016. To get the interest rate, we subtract 1 and get 0.00016. Expressed as a percentage, this is 0.016%.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 + d) ^ 365 = 1 + annual</a:t>
            </a:r>
          </a:p>
          <a:p>
            <a:r>
              <a:rPr lang="en-US" dirty="0" smtClean="0"/>
              <a:t>d = (1+annual)^1/365 - 1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Refresh: </a:t>
            </a:r>
            <a:r>
              <a:rPr lang="en-US" dirty="0" err="1" smtClean="0"/>
              <a:t>np.random.normal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Tomorrow’s price = </a:t>
            </a:r>
            <a:r>
              <a:rPr lang="en-US" dirty="0"/>
              <a:t> </a:t>
            </a:r>
            <a:r>
              <a:rPr lang="en-US" dirty="0" smtClean="0"/>
              <a:t>Today’s price * (1+return_today)</a:t>
            </a:r>
          </a:p>
        </p:txBody>
      </p:sp>
    </p:spTree>
    <p:extLst>
      <p:ext uri="{BB962C8B-B14F-4D97-AF65-F5344CB8AC3E}">
        <p14:creationId xmlns:p14="http://schemas.microsoft.com/office/powerpoint/2010/main" val="242404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http://www.pythonforfinance.net/2016/11/28/monte-carlo-simulation-in-python/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 with coin tosses</a:t>
            </a:r>
          </a:p>
          <a:p>
            <a:r>
              <a:rPr lang="en-US" dirty="0" smtClean="0"/>
              <a:t>Probabilities are simpler and well known</a:t>
            </a:r>
          </a:p>
          <a:p>
            <a:r>
              <a:rPr lang="en-US" dirty="0" smtClean="0"/>
              <a:t>Then we extend this idea to many other real-life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team A beat Team B?</a:t>
            </a:r>
          </a:p>
          <a:p>
            <a:r>
              <a:rPr lang="en-US" dirty="0" smtClean="0"/>
              <a:t>Is This route better than the other route?</a:t>
            </a:r>
          </a:p>
          <a:p>
            <a:r>
              <a:rPr lang="en-US" dirty="0" smtClean="0"/>
              <a:t>Should I bike or take the bus?</a:t>
            </a:r>
          </a:p>
          <a:p>
            <a:r>
              <a:rPr lang="en-US" dirty="0"/>
              <a:t>Will it rain tomorrow?</a:t>
            </a:r>
          </a:p>
          <a:p>
            <a:r>
              <a:rPr lang="en-US" dirty="0" smtClean="0"/>
              <a:t>What returns can I expect, if I buy this stock?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Broadly, it is very good for estimating things (ahead of time, at very low 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 to Coin Toss Notebook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2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 Unit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L10 to define a “failure”</a:t>
            </a:r>
          </a:p>
          <a:p>
            <a:endParaRPr lang="en-US" dirty="0"/>
          </a:p>
          <a:p>
            <a:r>
              <a:rPr lang="en-US" b="1" dirty="0" smtClean="0"/>
              <a:t>L10</a:t>
            </a:r>
            <a:r>
              <a:rPr lang="en-US" dirty="0"/>
              <a:t>% life, the point in time where 10% of a population of items is expected to </a:t>
            </a:r>
            <a:r>
              <a:rPr lang="en-US" b="1" dirty="0"/>
              <a:t>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pump in a refinery, which has TWO very critical bearings.</a:t>
            </a:r>
          </a:p>
          <a:p>
            <a:r>
              <a:rPr lang="en-US" dirty="0" smtClean="0"/>
              <a:t>If one bearing “fails” the condition is considered “Orange”</a:t>
            </a:r>
          </a:p>
          <a:p>
            <a:r>
              <a:rPr lang="en-US" dirty="0" smtClean="0"/>
              <a:t>If BOTH bearing units fail, then it is considered “RED” and the operation is ceased, until the units are repaired/replaced.</a:t>
            </a:r>
          </a:p>
          <a:p>
            <a:r>
              <a:rPr lang="en-US" dirty="0" smtClean="0"/>
              <a:t> For failures, we use L10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these bearing units, an “unsafe” state can occur unifor</a:t>
            </a:r>
            <a:r>
              <a:rPr lang="en-US" dirty="0"/>
              <a:t>m</a:t>
            </a:r>
            <a:r>
              <a:rPr lang="en-US" dirty="0" smtClean="0"/>
              <a:t>ly between 800 and 2000 days.</a:t>
            </a:r>
          </a:p>
          <a:p>
            <a:endParaRPr lang="en-US" dirty="0"/>
          </a:p>
          <a:p>
            <a:r>
              <a:rPr lang="en-US" dirty="0" smtClean="0"/>
              <a:t>Use Numerical Simulation to find out the EXPECTED number of days until a “RED” situation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Pump Bearing Failures…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Historically, the life expectancy of rolling element bearings has been given by the bearing's L</a:t>
            </a:r>
            <a:r>
              <a:rPr lang="en-US" baseline="-25000" dirty="0"/>
              <a:t>10</a:t>
            </a:r>
            <a:r>
              <a:rPr lang="en-US" dirty="0"/>
              <a:t> life. This rating is calculated based on the load and speed a specific bearing is expected to support; it represents on a probabilistic basis how long the bearing should last before a fatigue failure occurs, with a probability of success of 90 percent. Put another way, for a population of 100 identical bearings with a specific L</a:t>
            </a:r>
            <a:r>
              <a:rPr lang="en-US" baseline="-25000" dirty="0"/>
              <a:t>10</a:t>
            </a:r>
            <a:r>
              <a:rPr lang="en-US" dirty="0"/>
              <a:t> life, we might expect 90 of those 100 bearings to still be operating when the L</a:t>
            </a:r>
            <a:r>
              <a:rPr lang="en-US" baseline="-25000" dirty="0"/>
              <a:t>10</a:t>
            </a:r>
            <a:r>
              <a:rPr lang="en-US" dirty="0"/>
              <a:t> life period has been reached. Common L</a:t>
            </a:r>
            <a:r>
              <a:rPr lang="en-US" baseline="-25000" dirty="0"/>
              <a:t>10</a:t>
            </a:r>
            <a:r>
              <a:rPr lang="en-US" dirty="0"/>
              <a:t> lives might be anywhere from 80,000 to 200,000 hours (or more), depending on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8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N_Code_Worksh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RN_Code_Workshop</Template>
  <TotalTime>0</TotalTime>
  <Words>574</Words>
  <Application>Microsoft Office PowerPoint</Application>
  <PresentationFormat>On-screen Show (4:3)</PresentationFormat>
  <Paragraphs>68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RN_Code_Workshop</vt:lpstr>
      <vt:lpstr>Introduction to  Numerical Simulation</vt:lpstr>
      <vt:lpstr>Definition</vt:lpstr>
      <vt:lpstr>Approach</vt:lpstr>
      <vt:lpstr>Real Life Applications</vt:lpstr>
      <vt:lpstr>Switch to Coin Toss Notebook</vt:lpstr>
      <vt:lpstr>Bearing Unit Failures</vt:lpstr>
      <vt:lpstr>PowerPoint Presentation</vt:lpstr>
      <vt:lpstr>PowerPoint Presentation</vt:lpstr>
      <vt:lpstr>Oil Pump Bearing Failures…</vt:lpstr>
      <vt:lpstr>Introduction to  Monte Carlo Simulation</vt:lpstr>
      <vt:lpstr>Features of Monte Carlo Simulation</vt:lpstr>
      <vt:lpstr>Examples of Monte Carlo…</vt:lpstr>
      <vt:lpstr>Switch to MC Notebook…</vt:lpstr>
      <vt:lpstr>Stock Returns Simulation 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get DAILY AVERAGE RETURN, given annual return?</vt:lpstr>
      <vt:lpstr>In other words</vt:lpstr>
      <vt:lpstr>Refresh: np.random.normal</vt:lpstr>
      <vt:lpstr>PowerPoint Presentation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2017-08-24T21:11:28Z</dcterms:created>
  <dcterms:modified xsi:type="dcterms:W3CDTF">2017-08-31T13:59:39Z</dcterms:modified>
</cp:coreProperties>
</file>