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509" r:id="rId3"/>
    <p:sldId id="514" r:id="rId4"/>
    <p:sldId id="523" r:id="rId5"/>
    <p:sldId id="513" r:id="rId6"/>
    <p:sldId id="515" r:id="rId7"/>
    <p:sldId id="522" r:id="rId8"/>
    <p:sldId id="516" r:id="rId9"/>
    <p:sldId id="519" r:id="rId10"/>
    <p:sldId id="521" r:id="rId11"/>
    <p:sldId id="481" r:id="rId12"/>
    <p:sldId id="517" r:id="rId13"/>
    <p:sldId id="524" r:id="rId14"/>
    <p:sldId id="480" r:id="rId15"/>
    <p:sldId id="526" r:id="rId16"/>
    <p:sldId id="518" r:id="rId17"/>
    <p:sldId id="520" r:id="rId18"/>
    <p:sldId id="525" r:id="rId19"/>
    <p:sldId id="527" r:id="rId20"/>
    <p:sldId id="528" r:id="rId21"/>
    <p:sldId id="486" r:id="rId22"/>
    <p:sldId id="529" r:id="rId23"/>
    <p:sldId id="4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FF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3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EFE5D-F28E-425D-B710-35F65DC9691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5D666-951B-48EB-87FD-60AA1AE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5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4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6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91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4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16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380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0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28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31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6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14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03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8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6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C44F-C5AC-45B6-8239-EF1D34AC54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FFFD-3B3E-4576-A5F0-2FC5AA489A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9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tmail.com/" TargetMode="External"/><Relationship Id="rId2" Type="http://schemas.openxmlformats.org/officeDocument/2006/relationships/hyperlink" Target="http://www.gmai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google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Cloud Services</a:t>
            </a:r>
            <a:endParaRPr lang="en-US" sz="6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a Service 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6355619" cy="4953000"/>
          </a:xfrm>
        </p:spPr>
      </p:pic>
    </p:spTree>
    <p:extLst>
      <p:ext uri="{BB962C8B-B14F-4D97-AF65-F5344CB8AC3E}">
        <p14:creationId xmlns:p14="http://schemas.microsoft.com/office/powerpoint/2010/main" val="36867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age result for Pa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896225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Cloud Computing based on Service Provided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0292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Platform as a Service (PaaS) </a:t>
            </a:r>
          </a:p>
          <a:p>
            <a:pPr lvl="1"/>
            <a:r>
              <a:rPr lang="en-US" sz="3200" dirty="0" smtClean="0"/>
              <a:t>Offering a development platform on the cloud. </a:t>
            </a:r>
          </a:p>
        </p:txBody>
      </p:sp>
    </p:spTree>
    <p:extLst>
      <p:ext uri="{BB962C8B-B14F-4D97-AF65-F5344CB8AC3E}">
        <p14:creationId xmlns:p14="http://schemas.microsoft.com/office/powerpoint/2010/main" val="24949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Operating System</a:t>
            </a:r>
          </a:p>
          <a:p>
            <a:endParaRPr lang="en-US" dirty="0"/>
          </a:p>
          <a:p>
            <a:r>
              <a:rPr lang="en-US" dirty="0" smtClean="0"/>
              <a:t>Middleware</a:t>
            </a:r>
          </a:p>
          <a:p>
            <a:endParaRPr lang="en-US" dirty="0"/>
          </a:p>
          <a:p>
            <a:r>
              <a:rPr lang="en-US" dirty="0" smtClean="0"/>
              <a:t>Communication</a:t>
            </a:r>
          </a:p>
          <a:p>
            <a:endParaRPr lang="en-US" dirty="0"/>
          </a:p>
          <a:p>
            <a:r>
              <a:rPr lang="en-US" dirty="0" smtClean="0"/>
              <a:t>Runtime </a:t>
            </a:r>
            <a:r>
              <a:rPr lang="en-US" dirty="0" err="1" smtClean="0"/>
              <a:t>Enviroment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4" name="Picture 2" descr="Image result for Pa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83074"/>
            <a:ext cx="33623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Cloud Computing based on Service Provided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0292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Software </a:t>
            </a:r>
            <a:r>
              <a:rPr lang="en-US" sz="3800" dirty="0" smtClean="0"/>
              <a:t>as a service (SaaS</a:t>
            </a:r>
            <a:r>
              <a:rPr lang="en-US" dirty="0" smtClean="0"/>
              <a:t>) </a:t>
            </a:r>
          </a:p>
          <a:p>
            <a:pPr lvl="1"/>
            <a:r>
              <a:rPr lang="en-US" sz="3200" dirty="0"/>
              <a:t>C</a:t>
            </a:r>
            <a:r>
              <a:rPr lang="en-US" sz="3200" dirty="0" smtClean="0"/>
              <a:t>omplete </a:t>
            </a:r>
            <a:r>
              <a:rPr lang="en-US" sz="3200" dirty="0" smtClean="0"/>
              <a:t>software offering on the cloud. Users can access a software application hosted by the cloud vendor on pay-per-use basis. This is a well-established sector. </a:t>
            </a:r>
          </a:p>
          <a:p>
            <a:pPr lvl="1"/>
            <a:r>
              <a:rPr lang="en-US" sz="3200" dirty="0" err="1" smtClean="0"/>
              <a:t>Salesforce.coms</a:t>
            </a:r>
            <a:r>
              <a:rPr lang="en-US" sz="3200" dirty="0" smtClean="0"/>
              <a:t>’ offering in the online Customer Relationship Management (CRM) space, </a:t>
            </a:r>
            <a:r>
              <a:rPr lang="en-US" sz="3200" dirty="0" err="1" smtClean="0"/>
              <a:t>Googles</a:t>
            </a:r>
            <a:r>
              <a:rPr lang="en-US" sz="3200" dirty="0" smtClean="0"/>
              <a:t> </a:t>
            </a:r>
            <a:r>
              <a:rPr lang="en-US" sz="3200" dirty="0" err="1" smtClean="0">
                <a:hlinkClick r:id="rId2"/>
              </a:rPr>
              <a:t>gmail</a:t>
            </a:r>
            <a:r>
              <a:rPr lang="en-US" sz="3200" dirty="0" smtClean="0"/>
              <a:t> and </a:t>
            </a:r>
            <a:r>
              <a:rPr lang="en-US" sz="3200" dirty="0" err="1" smtClean="0"/>
              <a:t>Microsofts</a:t>
            </a:r>
            <a:r>
              <a:rPr lang="en-US" sz="3200" dirty="0" smtClean="0"/>
              <a:t> </a:t>
            </a:r>
            <a:r>
              <a:rPr lang="en-US" sz="3200" dirty="0" err="1" smtClean="0">
                <a:hlinkClick r:id="rId3"/>
              </a:rPr>
              <a:t>hotmail</a:t>
            </a:r>
            <a:r>
              <a:rPr lang="en-US" sz="3200" dirty="0" smtClean="0"/>
              <a:t>, </a:t>
            </a:r>
            <a:r>
              <a:rPr lang="en-US" sz="3200" dirty="0" smtClean="0">
                <a:hlinkClick r:id="rId4"/>
              </a:rPr>
              <a:t>Google docs</a:t>
            </a:r>
            <a:r>
              <a:rPr lang="en-US" sz="3200" dirty="0" smtClean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88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 descr="Image result for Sa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543800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9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Sa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838200"/>
            <a:ext cx="7647309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534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don’t ever pay for </a:t>
            </a:r>
            <a:r>
              <a:rPr lang="en-US" dirty="0" smtClean="0"/>
              <a:t>G</a:t>
            </a:r>
            <a:r>
              <a:rPr lang="en-US" dirty="0" smtClean="0"/>
              <a:t>mail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962400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4" y="304800"/>
            <a:ext cx="35528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4"/>
            <a:ext cx="1447800" cy="172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15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534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don’t ever download &amp; Install </a:t>
            </a:r>
            <a:r>
              <a:rPr lang="en-US" dirty="0"/>
              <a:t>G</a:t>
            </a:r>
            <a:r>
              <a:rPr lang="en-US" dirty="0" smtClean="0"/>
              <a:t>mail</a:t>
            </a:r>
            <a:br>
              <a:rPr lang="en-US" dirty="0" smtClean="0"/>
            </a:br>
            <a:r>
              <a:rPr lang="en-US" dirty="0" smtClean="0"/>
              <a:t>We don’t upgrade Gmail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962400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4" y="304800"/>
            <a:ext cx="35528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4"/>
            <a:ext cx="1447800" cy="172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17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as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Utility computing = Infrastructure as a Service 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Why buy machines when you can rent cycles?</a:t>
            </a:r>
          </a:p>
          <a:p>
            <a:pPr lvl="1"/>
            <a:r>
              <a:rPr lang="en-US" dirty="0" smtClean="0"/>
              <a:t>Examples: Amazon’s EC2, </a:t>
            </a:r>
            <a:r>
              <a:rPr lang="en-US" dirty="0" err="1" smtClean="0"/>
              <a:t>Rackspace</a:t>
            </a:r>
            <a:endParaRPr lang="en-US" dirty="0" smtClean="0"/>
          </a:p>
          <a:p>
            <a:r>
              <a:rPr lang="en-US" dirty="0" smtClean="0"/>
              <a:t>Platform as a Service (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Give me nice API and take care of the maintenance, upgrades, …</a:t>
            </a:r>
          </a:p>
          <a:p>
            <a:pPr lvl="1"/>
            <a:r>
              <a:rPr lang="en-US" dirty="0" smtClean="0"/>
              <a:t>Example: Google App Engine</a:t>
            </a:r>
          </a:p>
          <a:p>
            <a:r>
              <a:rPr lang="en-US" dirty="0" smtClean="0"/>
              <a:t>Software as a Service (</a:t>
            </a:r>
            <a:r>
              <a:rPr lang="en-US" dirty="0" err="1" smtClean="0"/>
              <a:t>SaaS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 run it for me!</a:t>
            </a:r>
          </a:p>
          <a:p>
            <a:pPr lvl="1"/>
            <a:r>
              <a:rPr lang="en-US" dirty="0" smtClean="0"/>
              <a:t>Example: Gmail, </a:t>
            </a:r>
            <a:r>
              <a:rPr lang="en-US" dirty="0" err="1" smtClean="0"/>
              <a:t>Salesforce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 in the O&amp;G Sector</a:t>
            </a:r>
            <a:endParaRPr lang="en-US" dirty="0"/>
          </a:p>
        </p:txBody>
      </p:sp>
      <p:pic>
        <p:nvPicPr>
          <p:cNvPr id="12290" name="Picture 2" descr="http://empoweringpumps.com/wp-content/uploads/sites/3/2017/06/schneider-iiot-oil-gas-figure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6"/>
          <a:stretch/>
        </p:blipFill>
        <p:spPr bwMode="auto">
          <a:xfrm>
            <a:off x="583504" y="1371600"/>
            <a:ext cx="7848600" cy="455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6362241"/>
            <a:ext cx="584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IIoT</a:t>
            </a:r>
            <a:r>
              <a:rPr lang="en-US" dirty="0"/>
              <a:t> and the Oil &amp; Gas Value Chain – Part 1: Industry </a:t>
            </a:r>
            <a:r>
              <a:rPr lang="en-US" dirty="0" smtClean="0"/>
              <a:t>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Technology: Virtualization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990600" y="2819400"/>
            <a:ext cx="2895600" cy="2000250"/>
            <a:chOff x="2057400" y="2209800"/>
            <a:chExt cx="2895600" cy="2000310"/>
          </a:xfrm>
        </p:grpSpPr>
        <p:sp>
          <p:nvSpPr>
            <p:cNvPr id="5" name="Rounded Rectangle 5"/>
            <p:cNvSpPr>
              <a:spLocks noChangeArrowheads="1"/>
            </p:cNvSpPr>
            <p:nvPr/>
          </p:nvSpPr>
          <p:spPr bwMode="auto">
            <a:xfrm>
              <a:off x="2057400" y="3276600"/>
              <a:ext cx="28956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Hardware</a:t>
              </a:r>
            </a:p>
          </p:txBody>
        </p:sp>
        <p:sp>
          <p:nvSpPr>
            <p:cNvPr id="6" name="Rounded Rectangle 6"/>
            <p:cNvSpPr>
              <a:spLocks noChangeArrowheads="1"/>
            </p:cNvSpPr>
            <p:nvPr/>
          </p:nvSpPr>
          <p:spPr bwMode="auto">
            <a:xfrm>
              <a:off x="2057400" y="2743200"/>
              <a:ext cx="28956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Operating System</a:t>
              </a:r>
            </a:p>
          </p:txBody>
        </p:sp>
        <p:sp>
          <p:nvSpPr>
            <p:cNvPr id="7" name="Rounded Rectangle 7"/>
            <p:cNvSpPr>
              <a:spLocks noChangeArrowheads="1"/>
            </p:cNvSpPr>
            <p:nvPr/>
          </p:nvSpPr>
          <p:spPr bwMode="auto">
            <a:xfrm>
              <a:off x="20574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8" name="Rounded Rectangle 9"/>
            <p:cNvSpPr>
              <a:spLocks noChangeArrowheads="1"/>
            </p:cNvSpPr>
            <p:nvPr/>
          </p:nvSpPr>
          <p:spPr bwMode="auto">
            <a:xfrm>
              <a:off x="30480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9" name="Rounded Rectangle 11"/>
            <p:cNvSpPr>
              <a:spLocks noChangeArrowheads="1"/>
            </p:cNvSpPr>
            <p:nvPr/>
          </p:nvSpPr>
          <p:spPr bwMode="auto">
            <a:xfrm>
              <a:off x="40386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10" name="TextBox 20"/>
            <p:cNvSpPr txBox="1">
              <a:spLocks noChangeArrowheads="1"/>
            </p:cNvSpPr>
            <p:nvPr/>
          </p:nvSpPr>
          <p:spPr bwMode="auto">
            <a:xfrm>
              <a:off x="2439584" y="3810000"/>
              <a:ext cx="22351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Traditional Stack</a:t>
              </a:r>
            </a:p>
          </p:txBody>
        </p:sp>
      </p:grp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5029200" y="2286000"/>
            <a:ext cx="2895600" cy="2533650"/>
            <a:chOff x="5638800" y="1676400"/>
            <a:chExt cx="2895600" cy="2533710"/>
          </a:xfrm>
        </p:grpSpPr>
        <p:sp>
          <p:nvSpPr>
            <p:cNvPr id="12" name="Rounded Rectangle 12"/>
            <p:cNvSpPr>
              <a:spLocks noChangeArrowheads="1"/>
            </p:cNvSpPr>
            <p:nvPr/>
          </p:nvSpPr>
          <p:spPr bwMode="auto">
            <a:xfrm>
              <a:off x="5638800" y="3276600"/>
              <a:ext cx="28956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Hardware</a:t>
              </a:r>
            </a:p>
          </p:txBody>
        </p:sp>
        <p:sp>
          <p:nvSpPr>
            <p:cNvPr id="13" name="Rounded Rectangle 13"/>
            <p:cNvSpPr>
              <a:spLocks noChangeArrowheads="1"/>
            </p:cNvSpPr>
            <p:nvPr/>
          </p:nvSpPr>
          <p:spPr bwMode="auto">
            <a:xfrm>
              <a:off x="56388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OS</a:t>
              </a:r>
            </a:p>
          </p:txBody>
        </p:sp>
        <p:sp>
          <p:nvSpPr>
            <p:cNvPr id="14" name="Rounded Rectangle 14"/>
            <p:cNvSpPr>
              <a:spLocks noChangeArrowheads="1"/>
            </p:cNvSpPr>
            <p:nvPr/>
          </p:nvSpPr>
          <p:spPr bwMode="auto">
            <a:xfrm>
              <a:off x="5638800" y="16764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15" name="Rounded Rectangle 15"/>
            <p:cNvSpPr>
              <a:spLocks noChangeArrowheads="1"/>
            </p:cNvSpPr>
            <p:nvPr/>
          </p:nvSpPr>
          <p:spPr bwMode="auto">
            <a:xfrm>
              <a:off x="6629400" y="16764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16" name="Rounded Rectangle 16"/>
            <p:cNvSpPr>
              <a:spLocks noChangeArrowheads="1"/>
            </p:cNvSpPr>
            <p:nvPr/>
          </p:nvSpPr>
          <p:spPr bwMode="auto">
            <a:xfrm>
              <a:off x="7620000" y="16764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17" name="Rounded Rectangle 17"/>
            <p:cNvSpPr>
              <a:spLocks noChangeArrowheads="1"/>
            </p:cNvSpPr>
            <p:nvPr/>
          </p:nvSpPr>
          <p:spPr bwMode="auto">
            <a:xfrm>
              <a:off x="5638800" y="2743200"/>
              <a:ext cx="28956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Hypervisor</a:t>
              </a:r>
            </a:p>
          </p:txBody>
        </p:sp>
        <p:sp>
          <p:nvSpPr>
            <p:cNvPr id="18" name="Rounded Rectangle 18"/>
            <p:cNvSpPr>
              <a:spLocks noChangeArrowheads="1"/>
            </p:cNvSpPr>
            <p:nvPr/>
          </p:nvSpPr>
          <p:spPr bwMode="auto">
            <a:xfrm>
              <a:off x="66294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OS</a:t>
              </a:r>
            </a:p>
          </p:txBody>
        </p:sp>
        <p:sp>
          <p:nvSpPr>
            <p:cNvPr id="19" name="Rounded Rectangle 19"/>
            <p:cNvSpPr>
              <a:spLocks noChangeArrowheads="1"/>
            </p:cNvSpPr>
            <p:nvPr/>
          </p:nvSpPr>
          <p:spPr bwMode="auto">
            <a:xfrm>
              <a:off x="76200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OS</a:t>
              </a:r>
            </a:p>
          </p:txBody>
        </p:sp>
        <p:sp>
          <p:nvSpPr>
            <p:cNvPr id="20" name="TextBox 21"/>
            <p:cNvSpPr txBox="1">
              <a:spLocks noChangeArrowheads="1"/>
            </p:cNvSpPr>
            <p:nvPr/>
          </p:nvSpPr>
          <p:spPr bwMode="auto">
            <a:xfrm>
              <a:off x="5999309" y="3810000"/>
              <a:ext cx="22302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Virtualized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91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534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don’t ever download &amp; Install </a:t>
            </a:r>
            <a:r>
              <a:rPr lang="en-US" dirty="0"/>
              <a:t>G</a:t>
            </a:r>
            <a:r>
              <a:rPr lang="en-US" dirty="0" smtClean="0"/>
              <a:t>mail</a:t>
            </a:r>
            <a:br>
              <a:rPr lang="en-US" dirty="0" smtClean="0"/>
            </a:br>
            <a:r>
              <a:rPr lang="en-US" dirty="0" smtClean="0"/>
              <a:t>We don’t upgrade Gmail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4" y="304800"/>
            <a:ext cx="35528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4"/>
            <a:ext cx="1447800" cy="172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86363" y="4572000"/>
            <a:ext cx="334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story of Cloud-based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cloud tiers paas iaas sa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55004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cloud tiers paas iaas sa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57435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0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the Benefits?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Cloud Computing based on Service Provided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0292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Infrastructure as a service (</a:t>
            </a:r>
            <a:r>
              <a:rPr lang="en-US" sz="3800" dirty="0" err="1" smtClean="0"/>
              <a:t>IaaS</a:t>
            </a:r>
            <a:r>
              <a:rPr lang="en-US" sz="3800" dirty="0" smtClean="0"/>
              <a:t>)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ffering hardware related services using the principles of cloud computing. These could include storage services (database or disk storage) or virtual servers.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serv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2" y="76200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Image result for compute sto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76425"/>
            <a:ext cx="7620000" cy="31527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Image result for compute storage dis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181600"/>
            <a:ext cx="30003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Image result for compute network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66231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5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296</Words>
  <Application>Microsoft Office PowerPoint</Application>
  <PresentationFormat>On-screen Show (4:3)</PresentationFormat>
  <Paragraphs>58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1_Office Theme</vt:lpstr>
      <vt:lpstr>Cloud Services</vt:lpstr>
      <vt:lpstr>We don’t ever download &amp; Install Gmail We don’t upgrade Gmail</vt:lpstr>
      <vt:lpstr>We don’t ever download &amp; Install Gmail We don’t upgrade Gmail</vt:lpstr>
      <vt:lpstr>PowerPoint Presentation</vt:lpstr>
      <vt:lpstr>PowerPoint Presentation</vt:lpstr>
      <vt:lpstr>What are the Benefits?</vt:lpstr>
      <vt:lpstr>IaaS</vt:lpstr>
      <vt:lpstr>Classification of Cloud Computing based on Service Provided</vt:lpstr>
      <vt:lpstr>PowerPoint Presentation</vt:lpstr>
      <vt:lpstr>Infrastructure as a Service (IaaS)</vt:lpstr>
      <vt:lpstr>PaaS</vt:lpstr>
      <vt:lpstr>PowerPoint Presentation</vt:lpstr>
      <vt:lpstr>Classification of Cloud Computing based on Service Provided</vt:lpstr>
      <vt:lpstr>Components of PaaS</vt:lpstr>
      <vt:lpstr>SaaS</vt:lpstr>
      <vt:lpstr>Classification of Cloud Computing based on Service Provided</vt:lpstr>
      <vt:lpstr>PowerPoint Presentation</vt:lpstr>
      <vt:lpstr>PowerPoint Presentation</vt:lpstr>
      <vt:lpstr>We don’t ever pay for Gmail</vt:lpstr>
      <vt:lpstr>Everything as a Service</vt:lpstr>
      <vt:lpstr>Cloud Services in the O&amp;G Sector</vt:lpstr>
      <vt:lpstr>Enabling Technology: Virtualization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</dc:creator>
  <cp:lastModifiedBy>Ram</cp:lastModifiedBy>
  <cp:revision>78</cp:revision>
  <dcterms:created xsi:type="dcterms:W3CDTF">2012-01-12T20:50:20Z</dcterms:created>
  <dcterms:modified xsi:type="dcterms:W3CDTF">2017-07-17T19:27:38Z</dcterms:modified>
</cp:coreProperties>
</file>