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A3C8D-1B06-4852-8514-DACE8D9BA0FD}"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185077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A3C8D-1B06-4852-8514-DACE8D9BA0FD}"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332754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A3C8D-1B06-4852-8514-DACE8D9BA0FD}"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83100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A3C8D-1B06-4852-8514-DACE8D9BA0FD}"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271135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A3C8D-1B06-4852-8514-DACE8D9BA0FD}" type="datetimeFigureOut">
              <a:rPr lang="en-US" smtClean="0"/>
              <a:t>3/4/2017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178304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A3C8D-1B06-4852-8514-DACE8D9BA0FD}"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20113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A3C8D-1B06-4852-8514-DACE8D9BA0FD}" type="datetimeFigureOut">
              <a:rPr lang="en-US" smtClean="0"/>
              <a:t>3/4/2017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310234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A3C8D-1B06-4852-8514-DACE8D9BA0FD}" type="datetimeFigureOut">
              <a:rPr lang="en-US" smtClean="0"/>
              <a:t>3/4/2017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343252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A3C8D-1B06-4852-8514-DACE8D9BA0FD}" type="datetimeFigureOut">
              <a:rPr lang="en-US" smtClean="0"/>
              <a:t>3/4/2017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90055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A3C8D-1B06-4852-8514-DACE8D9BA0FD}"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82831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A3C8D-1B06-4852-8514-DACE8D9BA0FD}" type="datetimeFigureOut">
              <a:rPr lang="en-US" smtClean="0"/>
              <a:t>3/4/2017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6FB7DF-AC12-4878-AF8F-35AF5D6AF927}" type="slidenum">
              <a:rPr lang="en-US" smtClean="0"/>
              <a:t>‹#›</a:t>
            </a:fld>
            <a:endParaRPr lang="en-US"/>
          </a:p>
        </p:txBody>
      </p:sp>
    </p:spTree>
    <p:extLst>
      <p:ext uri="{BB962C8B-B14F-4D97-AF65-F5344CB8AC3E}">
        <p14:creationId xmlns:p14="http://schemas.microsoft.com/office/powerpoint/2010/main" val="320419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A3C8D-1B06-4852-8514-DACE8D9BA0FD}" type="datetimeFigureOut">
              <a:rPr lang="en-US" smtClean="0"/>
              <a:t>3/4/2017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FB7DF-AC12-4878-AF8F-35AF5D6AF927}" type="slidenum">
              <a:rPr lang="en-US" smtClean="0"/>
              <a:t>‹#›</a:t>
            </a:fld>
            <a:endParaRPr lang="en-US"/>
          </a:p>
        </p:txBody>
      </p:sp>
    </p:spTree>
    <p:extLst>
      <p:ext uri="{BB962C8B-B14F-4D97-AF65-F5344CB8AC3E}">
        <p14:creationId xmlns:p14="http://schemas.microsoft.com/office/powerpoint/2010/main" val="169137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ESP – Electrical Submersible Pumps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498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ESPs are fitted with downhole monitoring units that transmit streams of data back to the surface including: motor temperature, pump intake pressure, intake temperature motor vibration, and motor current. These data can be used to develop leading indicators of failure and shutdown conditions. Some leading indicators are simple rules e.g. if motor temperature increases by a large amount, an electrical short can be induced and the pump automatically shuts down. </a:t>
            </a:r>
            <a:r>
              <a:rPr lang="en-US" smtClean="0"/>
              <a:t>Other leading indicators are more subtle combinations of changes in pressure, current and other parameters. </a:t>
            </a:r>
            <a:endParaRPr lang="en-US"/>
          </a:p>
        </p:txBody>
      </p:sp>
    </p:spTree>
    <p:extLst>
      <p:ext uri="{BB962C8B-B14F-4D97-AF65-F5344CB8AC3E}">
        <p14:creationId xmlns:p14="http://schemas.microsoft.com/office/powerpoint/2010/main" val="186302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What are ESPs?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33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Characteristics</a:t>
            </a:r>
            <a:endParaRPr lang="en-US" dirty="0"/>
          </a:p>
        </p:txBody>
      </p:sp>
      <p:sp>
        <p:nvSpPr>
          <p:cNvPr id="3" name="Content Placeholder 2"/>
          <p:cNvSpPr>
            <a:spLocks noGrp="1"/>
          </p:cNvSpPr>
          <p:nvPr>
            <p:ph idx="1"/>
          </p:nvPr>
        </p:nvSpPr>
        <p:spPr/>
        <p:txBody>
          <a:bodyPr/>
          <a:lstStyle/>
          <a:p>
            <a:r>
              <a:rPr lang="en-US" dirty="0"/>
              <a:t>High gas/oil ratios (GOR)</a:t>
            </a:r>
          </a:p>
          <a:p>
            <a:r>
              <a:rPr lang="en-US" dirty="0"/>
              <a:t>Viscous crudes</a:t>
            </a:r>
          </a:p>
          <a:p>
            <a:r>
              <a:rPr lang="en-US" dirty="0"/>
              <a:t>High temperature</a:t>
            </a:r>
          </a:p>
          <a:p>
            <a:r>
              <a:rPr lang="en-US" dirty="0"/>
              <a:t>Operation on variable speed controllers (VSC</a:t>
            </a:r>
            <a:r>
              <a:rPr lang="en-US" dirty="0" smtClean="0"/>
              <a:t>)</a:t>
            </a:r>
            <a:endParaRPr lang="en-US" dirty="0"/>
          </a:p>
        </p:txBody>
      </p:sp>
    </p:spTree>
    <p:extLst>
      <p:ext uri="{BB962C8B-B14F-4D97-AF65-F5344CB8AC3E}">
        <p14:creationId xmlns:p14="http://schemas.microsoft.com/office/powerpoint/2010/main" val="70920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efficient and reliable artificial-lift method for lifting moderate to high volumes of fluids from wellbores. </a:t>
            </a:r>
            <a:endParaRPr lang="en-US" dirty="0" smtClean="0"/>
          </a:p>
          <a:p>
            <a:r>
              <a:rPr lang="en-US" dirty="0"/>
              <a:t>V</a:t>
            </a:r>
            <a:r>
              <a:rPr lang="en-US" dirty="0" smtClean="0"/>
              <a:t>olumes 150 to 150,000 Barrels/Day</a:t>
            </a:r>
            <a:endParaRPr lang="en-US" dirty="0"/>
          </a:p>
        </p:txBody>
      </p:sp>
    </p:spTree>
    <p:extLst>
      <p:ext uri="{BB962C8B-B14F-4D97-AF65-F5344CB8AC3E}">
        <p14:creationId xmlns:p14="http://schemas.microsoft.com/office/powerpoint/2010/main" val="102817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 Components</a:t>
            </a:r>
            <a:endParaRPr lang="en-US" dirty="0"/>
          </a:p>
        </p:txBody>
      </p:sp>
      <p:sp>
        <p:nvSpPr>
          <p:cNvPr id="3" name="Content Placeholder 2"/>
          <p:cNvSpPr>
            <a:spLocks noGrp="1"/>
          </p:cNvSpPr>
          <p:nvPr>
            <p:ph idx="1"/>
          </p:nvPr>
        </p:nvSpPr>
        <p:spPr/>
        <p:txBody>
          <a:bodyPr/>
          <a:lstStyle/>
          <a:p>
            <a:r>
              <a:rPr lang="en-US" dirty="0" smtClean="0"/>
              <a:t>Centrifugal Pump</a:t>
            </a:r>
          </a:p>
          <a:p>
            <a:r>
              <a:rPr lang="en-US" dirty="0" smtClean="0"/>
              <a:t>3-phase Induction Motor</a:t>
            </a:r>
          </a:p>
          <a:p>
            <a:r>
              <a:rPr lang="en-US" dirty="0" smtClean="0"/>
              <a:t>Seal Chamber</a:t>
            </a:r>
          </a:p>
          <a:p>
            <a:r>
              <a:rPr lang="en-US" dirty="0" smtClean="0"/>
              <a:t>Power Cable</a:t>
            </a:r>
          </a:p>
          <a:p>
            <a:r>
              <a:rPr lang="en-US" dirty="0" smtClean="0"/>
              <a:t>Surface Controls</a:t>
            </a:r>
          </a:p>
          <a:p>
            <a:endParaRPr lang="en-US" dirty="0"/>
          </a:p>
          <a:p>
            <a:r>
              <a:rPr lang="en-US" dirty="0" smtClean="0"/>
              <a:t>Pump on top, Motor attached below</a:t>
            </a:r>
            <a:endParaRPr lang="en-US" dirty="0"/>
          </a:p>
        </p:txBody>
      </p:sp>
    </p:spTree>
    <p:extLst>
      <p:ext uri="{BB962C8B-B14F-4D97-AF65-F5344CB8AC3E}">
        <p14:creationId xmlns:p14="http://schemas.microsoft.com/office/powerpoint/2010/main" val="319446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File:Vol4 Page 417 Image 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57200"/>
            <a:ext cx="378142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46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ESP’s fail?</a:t>
            </a:r>
            <a:endParaRPr lang="en-US" dirty="0"/>
          </a:p>
        </p:txBody>
      </p:sp>
      <p:sp>
        <p:nvSpPr>
          <p:cNvPr id="3" name="Content Placeholder 2"/>
          <p:cNvSpPr>
            <a:spLocks noGrp="1"/>
          </p:cNvSpPr>
          <p:nvPr>
            <p:ph idx="1"/>
          </p:nvPr>
        </p:nvSpPr>
        <p:spPr/>
        <p:txBody>
          <a:bodyPr/>
          <a:lstStyle/>
          <a:p>
            <a:r>
              <a:rPr lang="en-US" dirty="0" smtClean="0"/>
              <a:t>Percentage of Solids (Sand)</a:t>
            </a:r>
          </a:p>
          <a:p>
            <a:r>
              <a:rPr lang="en-US" dirty="0" smtClean="0"/>
              <a:t>Downhole Failures</a:t>
            </a:r>
          </a:p>
          <a:p>
            <a:endParaRPr lang="en-US" dirty="0"/>
          </a:p>
          <a:p>
            <a:endParaRPr lang="en-US" dirty="0" smtClean="0"/>
          </a:p>
          <a:p>
            <a:r>
              <a:rPr lang="en-US" dirty="0" smtClean="0"/>
              <a:t>Maintenance  properties are learned after disassembly  after they are pulled from the well</a:t>
            </a:r>
            <a:endParaRPr lang="en-US" dirty="0"/>
          </a:p>
        </p:txBody>
      </p:sp>
    </p:spTree>
    <p:extLst>
      <p:ext uri="{BB962C8B-B14F-4D97-AF65-F5344CB8AC3E}">
        <p14:creationId xmlns:p14="http://schemas.microsoft.com/office/powerpoint/2010/main" val="12419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Bottomhole</a:t>
            </a:r>
            <a:r>
              <a:rPr lang="en-US" dirty="0" smtClean="0"/>
              <a:t> Sensing Device</a:t>
            </a:r>
            <a:endParaRPr lang="en-US" dirty="0"/>
          </a:p>
        </p:txBody>
      </p:sp>
      <p:sp>
        <p:nvSpPr>
          <p:cNvPr id="3" name="Content Placeholder 2"/>
          <p:cNvSpPr>
            <a:spLocks noGrp="1"/>
          </p:cNvSpPr>
          <p:nvPr>
            <p:ph idx="1"/>
          </p:nvPr>
        </p:nvSpPr>
        <p:spPr/>
        <p:txBody>
          <a:bodyPr/>
          <a:lstStyle/>
          <a:p>
            <a:r>
              <a:rPr lang="en-US" dirty="0" smtClean="0"/>
              <a:t>The </a:t>
            </a:r>
            <a:r>
              <a:rPr lang="en-US" dirty="0"/>
              <a:t>downhole sensor provides continuous measurement of parameters </a:t>
            </a:r>
            <a:r>
              <a:rPr lang="en-US" dirty="0" smtClean="0"/>
              <a:t>:</a:t>
            </a:r>
            <a:endParaRPr lang="en-US" dirty="0"/>
          </a:p>
          <a:p>
            <a:pPr marL="514350" indent="-514350">
              <a:buFont typeface="+mj-lt"/>
              <a:buAutoNum type="arabicPeriod"/>
            </a:pPr>
            <a:r>
              <a:rPr lang="en-US" dirty="0"/>
              <a:t>Wellbore pressures</a:t>
            </a:r>
          </a:p>
          <a:p>
            <a:pPr marL="514350" indent="-514350">
              <a:buFont typeface="+mj-lt"/>
              <a:buAutoNum type="arabicPeriod"/>
            </a:pPr>
            <a:r>
              <a:rPr lang="en-US" dirty="0"/>
              <a:t>Wellbore or ESP temperature</a:t>
            </a:r>
          </a:p>
          <a:p>
            <a:pPr marL="514350" indent="-514350">
              <a:buFont typeface="+mj-lt"/>
              <a:buAutoNum type="arabicPeriod"/>
            </a:pPr>
            <a:r>
              <a:rPr lang="en-US" dirty="0"/>
              <a:t>Discharge flow rates</a:t>
            </a:r>
          </a:p>
          <a:p>
            <a:pPr marL="514350" indent="-514350">
              <a:buFont typeface="+mj-lt"/>
              <a:buAutoNum type="arabicPeriod"/>
            </a:pPr>
            <a:r>
              <a:rPr lang="en-US" dirty="0"/>
              <a:t>Water contamination of the motor</a:t>
            </a:r>
          </a:p>
          <a:p>
            <a:pPr marL="514350" indent="-514350">
              <a:buFont typeface="+mj-lt"/>
              <a:buAutoNum type="arabicPeriod"/>
            </a:pPr>
            <a:r>
              <a:rPr lang="en-US" dirty="0"/>
              <a:t>Equipment vibration</a:t>
            </a:r>
          </a:p>
          <a:p>
            <a:pPr marL="0" indent="0">
              <a:buNone/>
            </a:pPr>
            <a:endParaRPr lang="en-US" dirty="0"/>
          </a:p>
        </p:txBody>
      </p:sp>
    </p:spTree>
    <p:extLst>
      <p:ext uri="{BB962C8B-B14F-4D97-AF65-F5344CB8AC3E}">
        <p14:creationId xmlns:p14="http://schemas.microsoft.com/office/powerpoint/2010/main" val="209087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Current (min, max, average)</a:t>
            </a:r>
          </a:p>
          <a:p>
            <a:r>
              <a:rPr lang="en-US" dirty="0" smtClean="0"/>
              <a:t>Voltage (min, max, average for time periods)</a:t>
            </a:r>
          </a:p>
          <a:p>
            <a:r>
              <a:rPr lang="en-US" dirty="0" smtClean="0"/>
              <a:t>Intake Pressure</a:t>
            </a:r>
          </a:p>
          <a:p>
            <a:r>
              <a:rPr lang="en-US" dirty="0" err="1" smtClean="0"/>
              <a:t>PressureROC</a:t>
            </a:r>
            <a:r>
              <a:rPr lang="en-US" dirty="0" smtClean="0"/>
              <a:t> (Rate of Change)</a:t>
            </a:r>
          </a:p>
          <a:p>
            <a:r>
              <a:rPr lang="en-US" dirty="0" smtClean="0"/>
              <a:t>1-hour Pressure, 3-hour Pressure</a:t>
            </a:r>
          </a:p>
          <a:p>
            <a:r>
              <a:rPr lang="en-US" dirty="0" smtClean="0"/>
              <a:t>1-hour current, 3-hour Voltage </a:t>
            </a:r>
            <a:r>
              <a:rPr lang="en-US" dirty="0" err="1" smtClean="0"/>
              <a:t>etc</a:t>
            </a:r>
            <a:endParaRPr lang="en-US" dirty="0"/>
          </a:p>
        </p:txBody>
      </p:sp>
    </p:spTree>
    <p:extLst>
      <p:ext uri="{BB962C8B-B14F-4D97-AF65-F5344CB8AC3E}">
        <p14:creationId xmlns:p14="http://schemas.microsoft.com/office/powerpoint/2010/main" val="62349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238</Words>
  <Application>Microsoft Office PowerPoint</Application>
  <PresentationFormat>On-screen Show (4:3)</PresentationFormat>
  <Paragraphs>37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ESP – Electrical Submersible Pumps</vt:lpstr>
      <vt:lpstr>What are ESPs?</vt:lpstr>
      <vt:lpstr>Well Characteristics</vt:lpstr>
      <vt:lpstr>PowerPoint Presentation</vt:lpstr>
      <vt:lpstr>ESP Components</vt:lpstr>
      <vt:lpstr>PowerPoint Presentation</vt:lpstr>
      <vt:lpstr>Why do ESP’s fail?</vt:lpstr>
      <vt:lpstr>Bottomhole Sensing Device</vt:lpstr>
      <vt:lpstr>PowerPoint Presentation</vt:lpstr>
      <vt:lpstr>PowerPoint Presentation</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 – Electrical Submersible Pumps</dc:title>
  <dc:creator>Ram</dc:creator>
  <cp:lastModifiedBy>Ram</cp:lastModifiedBy>
  <cp:revision>7</cp:revision>
  <dcterms:created xsi:type="dcterms:W3CDTF">2017-03-04T18:23:49Z</dcterms:created>
  <dcterms:modified xsi:type="dcterms:W3CDTF">2017-03-04T19:00:53Z</dcterms:modified>
</cp:coreProperties>
</file>