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69" r:id="rId2"/>
    <p:sldId id="301" r:id="rId3"/>
    <p:sldId id="283" r:id="rId4"/>
    <p:sldId id="284" r:id="rId5"/>
    <p:sldId id="285" r:id="rId6"/>
    <p:sldId id="286" r:id="rId7"/>
    <p:sldId id="300" r:id="rId8"/>
    <p:sldId id="287" r:id="rId9"/>
    <p:sldId id="288" r:id="rId10"/>
    <p:sldId id="289" r:id="rId11"/>
    <p:sldId id="259" r:id="rId12"/>
    <p:sldId id="295" r:id="rId13"/>
    <p:sldId id="290" r:id="rId14"/>
    <p:sldId id="292" r:id="rId15"/>
    <p:sldId id="293" r:id="rId16"/>
    <p:sldId id="294" r:id="rId17"/>
    <p:sldId id="291" r:id="rId18"/>
    <p:sldId id="296" r:id="rId19"/>
    <p:sldId id="297" r:id="rId20"/>
    <p:sldId id="298" r:id="rId21"/>
    <p:sldId id="299" r:id="rId22"/>
    <p:sldId id="282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52" y="2209801"/>
            <a:ext cx="7772400" cy="761999"/>
          </a:xfrm>
        </p:spPr>
        <p:txBody>
          <a:bodyPr anchor="t">
            <a:normAutofit/>
          </a:bodyPr>
          <a:lstStyle>
            <a:lvl1pPr algn="ct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124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_of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Divider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8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38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81200"/>
            <a:ext cx="6858000" cy="1143001"/>
          </a:xfrm>
        </p:spPr>
        <p:txBody>
          <a:bodyPr anchor="b" anchorCtr="0">
            <a:noAutofit/>
          </a:bodyPr>
          <a:lstStyle>
            <a:lvl1pPr algn="ctr">
              <a:defRPr sz="5400" b="0" cap="none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124200"/>
            <a:ext cx="6858000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iondi" panose="02000505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8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75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46942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533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" y="838200"/>
            <a:ext cx="7924800" cy="259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 anchor="t">
            <a:normAutofit/>
          </a:bodyPr>
          <a:lstStyle>
            <a:lvl1pPr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00" y="3733800"/>
            <a:ext cx="79248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62" r:id="rId8"/>
    <p:sldLayoutId id="2147483663" r:id="rId9"/>
    <p:sldLayoutId id="2147483665" r:id="rId10"/>
    <p:sldLayoutId id="2147483660" r:id="rId11"/>
    <p:sldLayoutId id="2147483664" r:id="rId12"/>
    <p:sldLayoutId id="2147483661" r:id="rId13"/>
    <p:sldLayoutId id="2147483656" r:id="rId14"/>
    <p:sldLayoutId id="2147483657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sz="5300" dirty="0" smtClean="0"/>
              <a:t>Digital Manufacturing</a:t>
            </a:r>
            <a:br>
              <a:rPr lang="en-US" sz="5300" dirty="0" smtClean="0"/>
            </a:br>
            <a:r>
              <a:rPr lang="en-US" sz="5300" dirty="0"/>
              <a:t/>
            </a:r>
            <a:br>
              <a:rPr lang="en-US" sz="5300" dirty="0"/>
            </a:br>
            <a:r>
              <a:rPr lang="en-US" sz="4400" dirty="0" smtClean="0"/>
              <a:t>Smart Factory</a:t>
            </a:r>
            <a:br>
              <a:rPr lang="en-US" sz="4400" dirty="0" smtClean="0"/>
            </a:br>
            <a:r>
              <a:rPr lang="en-US" sz="4400" dirty="0" smtClean="0"/>
              <a:t>Connected Manufacturing</a:t>
            </a:r>
            <a:br>
              <a:rPr lang="en-US" sz="4400" dirty="0" smtClean="0"/>
            </a:br>
            <a:r>
              <a:rPr lang="en-US" sz="4400" dirty="0" smtClean="0"/>
              <a:t>Brilliant Manufacturing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38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 Operators that need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INSIGHTS??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3733800"/>
            <a:ext cx="6858000" cy="1143001"/>
          </a:xfrm>
        </p:spPr>
        <p:txBody>
          <a:bodyPr/>
          <a:lstStyle/>
          <a:p>
            <a:r>
              <a:rPr lang="en-US" sz="4800" dirty="0" smtClean="0"/>
              <a:t>Deliver the </a:t>
            </a:r>
            <a:br>
              <a:rPr lang="en-US" sz="4800" dirty="0" smtClean="0"/>
            </a:br>
            <a:r>
              <a:rPr lang="en-US" sz="4800" dirty="0" smtClean="0"/>
              <a:t>right information </a:t>
            </a:r>
            <a:br>
              <a:rPr lang="en-US" sz="4800" dirty="0" smtClean="0"/>
            </a:br>
            <a:r>
              <a:rPr lang="en-US" sz="4800" dirty="0" smtClean="0"/>
              <a:t>to the right people </a:t>
            </a:r>
            <a:br>
              <a:rPr lang="en-US" sz="4800" dirty="0" smtClean="0"/>
            </a:br>
            <a:r>
              <a:rPr lang="en-US" sz="4800" dirty="0" smtClean="0"/>
              <a:t>at the right time</a:t>
            </a:r>
            <a:endParaRPr lang="en-US" sz="4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219200" y="762000"/>
            <a:ext cx="6858000" cy="15001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INSIGHTS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35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038600"/>
            <a:ext cx="6858000" cy="1143001"/>
          </a:xfrm>
        </p:spPr>
        <p:txBody>
          <a:bodyPr/>
          <a:lstStyle/>
          <a:p>
            <a:r>
              <a:rPr lang="en-US" dirty="0" smtClean="0"/>
              <a:t>Clerical Burden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information *part* of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leads to Insights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581400"/>
            <a:ext cx="685800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ENVIRONMENTAL CONDITIONS</a:t>
            </a:r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PRODUCT QUALITY</a:t>
            </a:r>
          </a:p>
          <a:p>
            <a:r>
              <a:rPr lang="en-US" dirty="0" smtClean="0"/>
              <a:t>OPERATIONAL EFFICIENCY</a:t>
            </a:r>
          </a:p>
          <a:p>
            <a:r>
              <a:rPr lang="en-US" dirty="0" smtClean="0"/>
              <a:t>ON-TIME PERFORMANCE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RESOURCES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96291" y="304800"/>
            <a:ext cx="6858000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Biondi" panose="0200050503000002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GET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343400"/>
            <a:ext cx="6858000" cy="1143001"/>
          </a:xfrm>
        </p:spPr>
        <p:txBody>
          <a:bodyPr/>
          <a:lstStyle/>
          <a:p>
            <a:pPr algn="l"/>
            <a:r>
              <a:rPr lang="en-US" sz="4400" dirty="0" smtClean="0"/>
              <a:t>Fragmented Data</a:t>
            </a:r>
            <a:br>
              <a:rPr lang="en-US" sz="4400" dirty="0" smtClean="0"/>
            </a:br>
            <a:r>
              <a:rPr lang="en-US" sz="3600" dirty="0" smtClean="0"/>
              <a:t>Lack of visibility ACROSS processes</a:t>
            </a:r>
            <a:br>
              <a:rPr lang="en-US" sz="3600" dirty="0" smtClean="0"/>
            </a:br>
            <a:r>
              <a:rPr lang="en-US" sz="4400" dirty="0" smtClean="0"/>
              <a:t>No WIP Visibility </a:t>
            </a:r>
            <a:br>
              <a:rPr lang="en-US" sz="4400" dirty="0" smtClean="0"/>
            </a:br>
            <a:r>
              <a:rPr lang="en-US" sz="4400" dirty="0" smtClean="0"/>
              <a:t>Resistance to change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"/>
            <a:ext cx="6858000" cy="1500187"/>
          </a:xfrm>
        </p:spPr>
        <p:txBody>
          <a:bodyPr/>
          <a:lstStyle/>
          <a:p>
            <a:r>
              <a:rPr lang="en-US" dirty="0" smtClean="0"/>
              <a:t>WHY IS THIS DIFFICULT?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Optimized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Optimized ??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mean by this…?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1143001"/>
          </a:xfrm>
        </p:spPr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68580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All TYPES </a:t>
            </a:r>
            <a:r>
              <a:rPr lang="en-US" dirty="0" err="1" smtClean="0"/>
              <a:t>oF</a:t>
            </a:r>
            <a:r>
              <a:rPr lang="en-US" dirty="0" smtClean="0"/>
              <a:t> ASSETS</a:t>
            </a:r>
          </a:p>
          <a:p>
            <a:endParaRPr lang="en-US" dirty="0"/>
          </a:p>
          <a:p>
            <a:r>
              <a:rPr lang="en-US" dirty="0" smtClean="0"/>
              <a:t>Machines</a:t>
            </a:r>
          </a:p>
          <a:p>
            <a:r>
              <a:rPr lang="en-US" dirty="0" smtClean="0"/>
              <a:t>LABOR UTILIZATION</a:t>
            </a:r>
          </a:p>
          <a:p>
            <a:r>
              <a:rPr lang="en-US" dirty="0" smtClean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1095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images: peter drucker what gets measu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838200"/>
            <a:ext cx="9123218" cy="5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858000" cy="1143001"/>
          </a:xfrm>
        </p:spPr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3000" y="1752600"/>
            <a:ext cx="68580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END-TO-END OPTIMIZATION</a:t>
            </a:r>
          </a:p>
          <a:p>
            <a:endParaRPr lang="en-US" dirty="0"/>
          </a:p>
          <a:p>
            <a:r>
              <a:rPr lang="en-US" dirty="0" smtClean="0"/>
              <a:t>DESIGN </a:t>
            </a:r>
            <a:r>
              <a:rPr lang="en-US" dirty="0" smtClean="0">
                <a:sym typeface="Wingdings" panose="05000000000000000000" pitchFamily="2" charset="2"/>
              </a:rPr>
              <a:t> ENGINEERING  SUPPLY CHAIN  MANUFACTURING  DISTRIBUTION  POST-SALES SERVICE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CONNECT EVERYTHING VIA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25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486400"/>
            <a:ext cx="6858000" cy="1143001"/>
          </a:xfrm>
        </p:spPr>
        <p:txBody>
          <a:bodyPr/>
          <a:lstStyle/>
          <a:p>
            <a:r>
              <a:rPr lang="en-US" sz="4400" dirty="0" smtClean="0"/>
              <a:t>Used to Self-Improve products and processes within the system to provide continuous feedback, allowing for real-time reallocation of resources to optimize efficiency.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01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Digital Manufacturing??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>
                <a:solidFill>
                  <a:srgbClr val="0070C0"/>
                </a:solidFill>
              </a:rPr>
              <a:t>What could it mean?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Get Connected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Get Insights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Get Optimized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560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Real-time visibility and deep operational intelligence</a:t>
            </a:r>
          </a:p>
          <a:p>
            <a:r>
              <a:rPr lang="en-US" dirty="0" smtClean="0"/>
              <a:t>Maximize utilization </a:t>
            </a:r>
            <a:r>
              <a:rPr lang="en-US" dirty="0" smtClean="0">
                <a:sym typeface="Wingdings" panose="05000000000000000000" pitchFamily="2" charset="2"/>
              </a:rPr>
              <a:t> Improved production capacity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Reducing costs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Maximizing uptime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understand what drives: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OEE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Equipment downtime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scrap/wastage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3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  <a:br>
              <a:rPr lang="en-US" dirty="0" smtClean="0"/>
            </a:br>
            <a:r>
              <a:rPr lang="en-US" dirty="0" smtClean="0"/>
              <a:t>Increase Asset Utilization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Minimize Rework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514600"/>
            <a:ext cx="6858000" cy="1143001"/>
          </a:xfrm>
        </p:spPr>
        <p:txBody>
          <a:bodyPr/>
          <a:lstStyle/>
          <a:p>
            <a:r>
              <a:rPr lang="en-US" dirty="0" smtClean="0"/>
              <a:t>Challenge: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 Faulty Equipment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4038600"/>
            <a:ext cx="68580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N_Code_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RN_Code_Workshop</Template>
  <TotalTime>0</TotalTime>
  <Words>147</Words>
  <Application>Microsoft Office PowerPoint</Application>
  <PresentationFormat>On-screen Show 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RN_Code_Workshop</vt:lpstr>
      <vt:lpstr>Introduction to  Digital Manufacturing  Smart Factory Connected Manufacturing Brilliant Manufacturing</vt:lpstr>
      <vt:lpstr>PowerPoint Presentation</vt:lpstr>
      <vt:lpstr>Digital Manufacturing??  What could it mean?</vt:lpstr>
      <vt:lpstr>Get Connected  Get Insights  Get Optimized</vt:lpstr>
      <vt:lpstr>Get Connected</vt:lpstr>
      <vt:lpstr>Get Connected</vt:lpstr>
      <vt:lpstr>Challenge: Increase Asset Utilization</vt:lpstr>
      <vt:lpstr>Challenge:  Minimize Rework</vt:lpstr>
      <vt:lpstr>Challenge:  Identify Faulty Equipment</vt:lpstr>
      <vt:lpstr>Challenge:  Identify Operators that need training</vt:lpstr>
      <vt:lpstr>GET INSIGHTS</vt:lpstr>
      <vt:lpstr>GET INSIGHTS??</vt:lpstr>
      <vt:lpstr>Deliver the  right information  to the right people  at the right time</vt:lpstr>
      <vt:lpstr>Clerical Burden  Make information *part* of the process</vt:lpstr>
      <vt:lpstr>Information leads to Insights</vt:lpstr>
      <vt:lpstr>Fragmented Data Lack of visibility ACROSS processes No WIP Visibility  Resistance to change</vt:lpstr>
      <vt:lpstr>Get Optimized</vt:lpstr>
      <vt:lpstr>Get Optimized ??</vt:lpstr>
      <vt:lpstr>Optimize</vt:lpstr>
      <vt:lpstr>Optimize</vt:lpstr>
      <vt:lpstr>Used to Self-Improve products and processes within the system to provide continuous feedback, allowing for real-time reallocation of resources to optimize efficiency.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2017-08-24T21:11:28Z</dcterms:created>
  <dcterms:modified xsi:type="dcterms:W3CDTF">2017-09-08T04:57:54Z</dcterms:modified>
</cp:coreProperties>
</file>