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63" r:id="rId2"/>
    <p:sldId id="256" r:id="rId3"/>
    <p:sldId id="257" r:id="rId4"/>
    <p:sldId id="258" r:id="rId5"/>
    <p:sldId id="259" r:id="rId6"/>
    <p:sldId id="274" r:id="rId7"/>
    <p:sldId id="275" r:id="rId8"/>
    <p:sldId id="289" r:id="rId9"/>
    <p:sldId id="291" r:id="rId10"/>
    <p:sldId id="292" r:id="rId11"/>
    <p:sldId id="276" r:id="rId12"/>
    <p:sldId id="300" r:id="rId13"/>
    <p:sldId id="310" r:id="rId14"/>
    <p:sldId id="301" r:id="rId15"/>
    <p:sldId id="302" r:id="rId16"/>
    <p:sldId id="303" r:id="rId17"/>
    <p:sldId id="304" r:id="rId18"/>
    <p:sldId id="306" r:id="rId19"/>
    <p:sldId id="311" r:id="rId20"/>
    <p:sldId id="307" r:id="rId21"/>
    <p:sldId id="308" r:id="rId22"/>
    <p:sldId id="313" r:id="rId23"/>
    <p:sldId id="312" r:id="rId24"/>
    <p:sldId id="266" r:id="rId25"/>
  </p:sldIdLst>
  <p:sldSz cx="18288000" cy="10287000"/>
  <p:notesSz cx="6858000" cy="9144000"/>
  <p:embeddedFontLst>
    <p:embeddedFont>
      <p:font typeface="Arial Black" panose="020B0A04020102020204" pitchFamily="34" charset="0"/>
      <p:bold r:id="rId27"/>
    </p:embeddedFont>
    <p:embeddedFont>
      <p:font typeface="Knewave" panose="020B0604020202020204" charset="0"/>
      <p:regular r:id="rId28"/>
    </p:embeddedFont>
    <p:embeddedFont>
      <p:font typeface="Perpetua Titling MT" panose="02020502060505020804" pitchFamily="18" charset="0"/>
      <p:regular r:id="rId29"/>
      <p:bold r:id="rId30"/>
    </p:embeddedFont>
    <p:embeddedFont>
      <p:font typeface="Quicksand" panose="020B0604020202020204" charset="0"/>
      <p:regular r:id="rId31"/>
    </p:embeddedFont>
    <p:embeddedFont>
      <p:font typeface="Verdana" panose="020B060403050404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6E2"/>
    <a:srgbClr val="20212A"/>
    <a:srgbClr val="20212C"/>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22" autoAdjust="0"/>
  </p:normalViewPr>
  <p:slideViewPr>
    <p:cSldViewPr>
      <p:cViewPr>
        <p:scale>
          <a:sx n="25" d="100"/>
          <a:sy n="25" d="100"/>
        </p:scale>
        <p:origin x="682" y="2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200" b="1" i="0" baseline="0">
                <a:effectLst/>
              </a:rPr>
              <a:t>Accuracy of RADVESS Speech on different model using mel spectogram and MFCC</a:t>
            </a:r>
            <a:endParaRPr lang="en-US" sz="2200">
              <a:effectLst/>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
          <c:y val="0.20073470467354371"/>
          <c:w val="0.97201017811704837"/>
          <c:h val="0.72748675399219953"/>
        </c:manualLayout>
      </c:layout>
      <c:barChart>
        <c:barDir val="col"/>
        <c:grouping val="clustered"/>
        <c:varyColors val="0"/>
        <c:ser>
          <c:idx val="0"/>
          <c:order val="0"/>
          <c:tx>
            <c:strRef>
              <c:f>Sheet1!$C$1</c:f>
              <c:strCache>
                <c:ptCount val="1"/>
                <c:pt idx="0">
                  <c:v>RABVASS Speech</c:v>
                </c:pt>
              </c:strCache>
            </c:strRef>
          </c:tx>
          <c:spPr>
            <a:solidFill>
              <a:srgbClr val="C00000"/>
            </a:solidFill>
            <a:ln w="9525" cap="flat" cmpd="sng" algn="ctr">
              <a:solidFill>
                <a:schemeClr val="lt1">
                  <a:alpha val="50000"/>
                </a:schemeClr>
              </a:solidFill>
              <a:round/>
            </a:ln>
            <a:effectLst/>
          </c:spPr>
          <c:invertIfNegative val="0"/>
          <c:dPt>
            <c:idx val="0"/>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1-809E-42EC-9CE0-2BD05E43E244}"/>
              </c:ext>
            </c:extLst>
          </c:dPt>
          <c:dPt>
            <c:idx val="1"/>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3-809E-42EC-9CE0-2BD05E43E244}"/>
              </c:ext>
            </c:extLst>
          </c:dPt>
          <c:dPt>
            <c:idx val="2"/>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5-809E-42EC-9CE0-2BD05E43E244}"/>
              </c:ext>
            </c:extLst>
          </c:dPt>
          <c:dPt>
            <c:idx val="3"/>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7-809E-42EC-9CE0-2BD05E43E244}"/>
              </c:ext>
            </c:extLst>
          </c:dPt>
          <c:dPt>
            <c:idx val="4"/>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9-809E-42EC-9CE0-2BD05E43E244}"/>
              </c:ext>
            </c:extLst>
          </c:dPt>
          <c:dPt>
            <c:idx val="5"/>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B-809E-42EC-9CE0-2BD05E43E244}"/>
              </c:ext>
            </c:extLst>
          </c:dPt>
          <c:dPt>
            <c:idx val="6"/>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D-809E-42EC-9CE0-2BD05E43E244}"/>
              </c:ext>
            </c:extLst>
          </c:dPt>
          <c:dPt>
            <c:idx val="7"/>
            <c:invertIfNegative val="0"/>
            <c:bubble3D val="0"/>
            <c:spPr>
              <a:solidFill>
                <a:schemeClr val="tx2"/>
              </a:solidFill>
              <a:ln w="9525" cap="flat" cmpd="sng" algn="ctr">
                <a:solidFill>
                  <a:schemeClr val="lt1">
                    <a:alpha val="50000"/>
                  </a:schemeClr>
                </a:solidFill>
                <a:round/>
              </a:ln>
              <a:effectLst/>
            </c:spPr>
            <c:extLst>
              <c:ext xmlns:c16="http://schemas.microsoft.com/office/drawing/2014/chart" uri="{C3380CC4-5D6E-409C-BE32-E72D297353CC}">
                <c16:uniqueId val="{0000000F-809E-42EC-9CE0-2BD05E43E244}"/>
              </c:ext>
            </c:extLst>
          </c:dPt>
          <c:dPt>
            <c:idx val="8"/>
            <c:invertIfNegative val="0"/>
            <c:bubble3D val="0"/>
            <c:spPr>
              <a:solidFill>
                <a:schemeClr val="tx2"/>
              </a:solidFill>
              <a:ln w="9525" cap="flat" cmpd="sng" algn="ctr">
                <a:solidFill>
                  <a:schemeClr val="lt1">
                    <a:alpha val="50000"/>
                  </a:schemeClr>
                </a:solidFill>
                <a:round/>
              </a:ln>
              <a:effectLst/>
            </c:spPr>
            <c:extLst>
              <c:ext xmlns:c16="http://schemas.microsoft.com/office/drawing/2014/chart" uri="{C3380CC4-5D6E-409C-BE32-E72D297353CC}">
                <c16:uniqueId val="{00000011-809E-42EC-9CE0-2BD05E43E244}"/>
              </c:ext>
            </c:extLst>
          </c:dPt>
          <c:dPt>
            <c:idx val="9"/>
            <c:invertIfNegative val="0"/>
            <c:bubble3D val="0"/>
            <c:spPr>
              <a:solidFill>
                <a:schemeClr val="tx2"/>
              </a:solidFill>
              <a:ln w="9525" cap="flat" cmpd="sng" algn="ctr">
                <a:solidFill>
                  <a:schemeClr val="lt1">
                    <a:alpha val="50000"/>
                  </a:schemeClr>
                </a:solidFill>
                <a:round/>
              </a:ln>
              <a:effectLst/>
            </c:spPr>
            <c:extLst>
              <c:ext xmlns:c16="http://schemas.microsoft.com/office/drawing/2014/chart" uri="{C3380CC4-5D6E-409C-BE32-E72D297353CC}">
                <c16:uniqueId val="{00000013-809E-42EC-9CE0-2BD05E43E244}"/>
              </c:ext>
            </c:extLst>
          </c:dPt>
          <c:dPt>
            <c:idx val="10"/>
            <c:invertIfNegative val="0"/>
            <c:bubble3D val="0"/>
            <c:spPr>
              <a:solidFill>
                <a:schemeClr val="tx2"/>
              </a:solidFill>
              <a:ln w="9525" cap="flat" cmpd="sng" algn="ctr">
                <a:solidFill>
                  <a:schemeClr val="lt1">
                    <a:alpha val="50000"/>
                  </a:schemeClr>
                </a:solidFill>
                <a:round/>
              </a:ln>
              <a:effectLst/>
            </c:spPr>
            <c:extLst>
              <c:ext xmlns:c16="http://schemas.microsoft.com/office/drawing/2014/chart" uri="{C3380CC4-5D6E-409C-BE32-E72D297353CC}">
                <c16:uniqueId val="{00000015-809E-42EC-9CE0-2BD05E43E24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Sheet1!$B$2:$B$10</c:f>
              <c:strCache>
                <c:ptCount val="9"/>
                <c:pt idx="0">
                  <c:v>2D CNN - LSTM</c:v>
                </c:pt>
                <c:pt idx="1">
                  <c:v>2D CNN - Bidirectional LSTM with attention</c:v>
                </c:pt>
                <c:pt idx="2">
                  <c:v>1. Parallel 2D CNN - Bidirectional LSTM with attention</c:v>
                </c:pt>
                <c:pt idx="3">
                  <c:v>1. Parallel 2D CNN - Transformer Encoder</c:v>
                </c:pt>
                <c:pt idx="4">
                  <c:v>CNN+LSTM</c:v>
                </c:pt>
                <c:pt idx="5">
                  <c:v>CNN+LSTM</c:v>
                </c:pt>
                <c:pt idx="6">
                  <c:v>VGG16 Fine Tuning With Image Augmentation </c:v>
                </c:pt>
                <c:pt idx="7">
                  <c:v>cnn</c:v>
                </c:pt>
                <c:pt idx="8">
                  <c:v>augmanted cnn</c:v>
                </c:pt>
              </c:strCache>
            </c:strRef>
          </c:cat>
          <c:val>
            <c:numRef>
              <c:f>Sheet1!$C$2:$C$10</c:f>
              <c:numCache>
                <c:formatCode>0.00%</c:formatCode>
                <c:ptCount val="9"/>
                <c:pt idx="0" formatCode="0%">
                  <c:v>0.64</c:v>
                </c:pt>
                <c:pt idx="1">
                  <c:v>0.61</c:v>
                </c:pt>
                <c:pt idx="2" formatCode="0%">
                  <c:v>0.55000000000000004</c:v>
                </c:pt>
                <c:pt idx="3" formatCode="0%">
                  <c:v>0.5</c:v>
                </c:pt>
                <c:pt idx="4" formatCode="0%">
                  <c:v>0.61</c:v>
                </c:pt>
                <c:pt idx="5">
                  <c:v>0.64500000000000002</c:v>
                </c:pt>
                <c:pt idx="6" formatCode="0%">
                  <c:v>0.55000000000000004</c:v>
                </c:pt>
                <c:pt idx="7">
                  <c:v>0.70830000000000004</c:v>
                </c:pt>
                <c:pt idx="8">
                  <c:v>0.75</c:v>
                </c:pt>
              </c:numCache>
            </c:numRef>
          </c:val>
          <c:extLst>
            <c:ext xmlns:c16="http://schemas.microsoft.com/office/drawing/2014/chart" uri="{C3380CC4-5D6E-409C-BE32-E72D297353CC}">
              <c16:uniqueId val="{00000016-809E-42EC-9CE0-2BD05E43E244}"/>
            </c:ext>
          </c:extLst>
        </c:ser>
        <c:dLbls>
          <c:dLblPos val="inEnd"/>
          <c:showLegendKey val="0"/>
          <c:showVal val="1"/>
          <c:showCatName val="0"/>
          <c:showSerName val="0"/>
          <c:showPercent val="0"/>
          <c:showBubbleSize val="0"/>
        </c:dLbls>
        <c:gapWidth val="65"/>
        <c:axId val="345064296"/>
        <c:axId val="345062728"/>
      </c:barChart>
      <c:catAx>
        <c:axId val="3450642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45062728"/>
        <c:crosses val="autoZero"/>
        <c:auto val="1"/>
        <c:lblAlgn val="ctr"/>
        <c:lblOffset val="100"/>
        <c:noMultiLvlLbl val="0"/>
      </c:catAx>
      <c:valAx>
        <c:axId val="34506272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345064296"/>
        <c:crosses val="autoZero"/>
        <c:crossBetween val="between"/>
      </c:valAx>
      <c:spPr>
        <a:noFill/>
        <a:ln>
          <a:noFill/>
        </a:ln>
        <a:effectLst/>
      </c:spPr>
    </c:plotArea>
    <c:legend>
      <c:legendPos val="b"/>
      <c:layout>
        <c:manualLayout>
          <c:xMode val="edge"/>
          <c:yMode val="edge"/>
          <c:x val="1.6815492352249075E-2"/>
          <c:y val="7.8164866019654514E-2"/>
          <c:w val="0.81093473315835518"/>
          <c:h val="8.1819413966696786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Comparison betwean</a:t>
            </a:r>
            <a:r>
              <a:rPr lang="en-US" baseline="0"/>
              <a:t> original model and improvement model</a:t>
            </a:r>
            <a:endParaRPr lang="en-US"/>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ravdess</c:v>
                </c:pt>
              </c:strCache>
            </c:strRef>
          </c:tx>
          <c:spPr>
            <a:solidFill>
              <a:schemeClr val="tx2"/>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original model</c:v>
                </c:pt>
                <c:pt idx="1">
                  <c:v>our_model</c:v>
                </c:pt>
              </c:strCache>
            </c:strRef>
          </c:cat>
          <c:val>
            <c:numRef>
              <c:f>Sheet1!$B$2:$B$3</c:f>
              <c:numCache>
                <c:formatCode>0.00%</c:formatCode>
                <c:ptCount val="2"/>
                <c:pt idx="0">
                  <c:v>0.70830000000000004</c:v>
                </c:pt>
                <c:pt idx="1">
                  <c:v>0.86470000000000002</c:v>
                </c:pt>
              </c:numCache>
            </c:numRef>
          </c:val>
          <c:extLst>
            <c:ext xmlns:c16="http://schemas.microsoft.com/office/drawing/2014/chart" uri="{C3380CC4-5D6E-409C-BE32-E72D297353CC}">
              <c16:uniqueId val="{00000000-0E07-49AB-ADE3-E39B4F8956CB}"/>
            </c:ext>
          </c:extLst>
        </c:ser>
        <c:ser>
          <c:idx val="1"/>
          <c:order val="1"/>
          <c:tx>
            <c:strRef>
              <c:f>Sheet1!$C$1</c:f>
              <c:strCache>
                <c:ptCount val="1"/>
                <c:pt idx="0">
                  <c:v>savee</c:v>
                </c:pt>
              </c:strCache>
            </c:strRef>
          </c:tx>
          <c:spPr>
            <a:solidFill>
              <a:srgbClr val="C0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original model</c:v>
                </c:pt>
                <c:pt idx="1">
                  <c:v>our_model</c:v>
                </c:pt>
              </c:strCache>
            </c:strRef>
          </c:cat>
          <c:val>
            <c:numRef>
              <c:f>Sheet1!$C$2:$C$3</c:f>
              <c:numCache>
                <c:formatCode>0.00%</c:formatCode>
                <c:ptCount val="2"/>
                <c:pt idx="0">
                  <c:v>0.61460000000000004</c:v>
                </c:pt>
                <c:pt idx="1">
                  <c:v>0.75</c:v>
                </c:pt>
              </c:numCache>
            </c:numRef>
          </c:val>
          <c:extLst>
            <c:ext xmlns:c16="http://schemas.microsoft.com/office/drawing/2014/chart" uri="{C3380CC4-5D6E-409C-BE32-E72D297353CC}">
              <c16:uniqueId val="{00000001-0E07-49AB-ADE3-E39B4F8956CB}"/>
            </c:ext>
          </c:extLst>
        </c:ser>
        <c:dLbls>
          <c:dLblPos val="inEnd"/>
          <c:showLegendKey val="0"/>
          <c:showVal val="1"/>
          <c:showCatName val="0"/>
          <c:showSerName val="0"/>
          <c:showPercent val="0"/>
          <c:showBubbleSize val="0"/>
        </c:dLbls>
        <c:gapWidth val="65"/>
        <c:axId val="350314888"/>
        <c:axId val="350315672"/>
      </c:barChart>
      <c:catAx>
        <c:axId val="35031488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0315672"/>
        <c:crosses val="autoZero"/>
        <c:auto val="1"/>
        <c:lblAlgn val="ctr"/>
        <c:lblOffset val="100"/>
        <c:noMultiLvlLbl val="0"/>
      </c:catAx>
      <c:valAx>
        <c:axId val="3503156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35031488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FFE07-FE1B-4604-A92A-B49B9714739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1E5353AA-3B3E-4D86-8C1C-7C24471D6D1E}">
      <dgm:prSet/>
      <dgm:spPr/>
      <dgm:t>
        <a:bodyPr/>
        <a:lstStyle/>
        <a:p>
          <a:r>
            <a:rPr lang="en-US" b="1" i="0" baseline="0" dirty="0"/>
            <a:t>Splitting Strategies Used</a:t>
          </a:r>
          <a:endParaRPr lang="en-IN" dirty="0"/>
        </a:p>
      </dgm:t>
    </dgm:pt>
    <dgm:pt modelId="{BF9EBD8A-B77C-420B-80E5-8B13BBA0E3D8}" type="parTrans" cxnId="{71BB9538-71E3-4281-9319-52E461A3A6A8}">
      <dgm:prSet/>
      <dgm:spPr/>
      <dgm:t>
        <a:bodyPr/>
        <a:lstStyle/>
        <a:p>
          <a:endParaRPr lang="en-IN"/>
        </a:p>
      </dgm:t>
    </dgm:pt>
    <dgm:pt modelId="{80DDCEA6-854A-497C-AAD2-317EEB6AD661}" type="sibTrans" cxnId="{71BB9538-71E3-4281-9319-52E461A3A6A8}">
      <dgm:prSet/>
      <dgm:spPr/>
      <dgm:t>
        <a:bodyPr/>
        <a:lstStyle/>
        <a:p>
          <a:endParaRPr lang="en-IN"/>
        </a:p>
      </dgm:t>
    </dgm:pt>
    <dgm:pt modelId="{9E1696B0-8BE9-420F-AF20-50DEA2101E5F}">
      <dgm:prSet/>
      <dgm:spPr/>
      <dgm:t>
        <a:bodyPr/>
        <a:lstStyle/>
        <a:p>
          <a:r>
            <a:rPr lang="en-US" b="1" i="0" baseline="0" dirty="0"/>
            <a:t>First Split</a:t>
          </a:r>
          <a:r>
            <a:rPr lang="en-US" b="0" i="0" baseline="0" dirty="0"/>
            <a:t>:</a:t>
          </a:r>
          <a:br>
            <a:rPr lang="en-US" b="0" i="0" baseline="0" dirty="0"/>
          </a:br>
          <a:br>
            <a:rPr lang="en-US" b="0" i="0" baseline="0" dirty="0"/>
          </a:br>
          <a:r>
            <a:rPr lang="en-US" b="0" i="0" baseline="0" dirty="0"/>
            <a:t>➔ 80% Training</a:t>
          </a:r>
          <a:br>
            <a:rPr lang="en-US" b="0" i="0" baseline="0" dirty="0"/>
          </a:br>
          <a:r>
            <a:rPr lang="en-US" b="0" i="0" baseline="0" dirty="0"/>
            <a:t>➔ 20% Testing</a:t>
          </a:r>
          <a:br>
            <a:rPr lang="en-US" b="0" i="0" baseline="0" dirty="0"/>
          </a:br>
          <a:r>
            <a:rPr lang="en-US" b="0" i="0" baseline="0" dirty="0"/>
            <a:t>➔ Validation:</a:t>
          </a:r>
          <a:br>
            <a:rPr lang="en-US" b="0" i="0" baseline="0" dirty="0"/>
          </a:br>
          <a:r>
            <a:rPr lang="en-US" b="0" i="0" baseline="0" dirty="0"/>
            <a:t> 20% of Training Data </a:t>
          </a:r>
          <a:endParaRPr lang="en-IN" dirty="0"/>
        </a:p>
      </dgm:t>
    </dgm:pt>
    <dgm:pt modelId="{84F383A9-3B61-4431-906A-A8438B5ECE31}" type="parTrans" cxnId="{9724F568-7689-4465-BC41-1FD7DCACCD7B}">
      <dgm:prSet/>
      <dgm:spPr/>
      <dgm:t>
        <a:bodyPr/>
        <a:lstStyle/>
        <a:p>
          <a:endParaRPr lang="en-IN"/>
        </a:p>
      </dgm:t>
    </dgm:pt>
    <dgm:pt modelId="{E5799E94-5D36-419A-AB67-0C3591D3F0D8}" type="sibTrans" cxnId="{9724F568-7689-4465-BC41-1FD7DCACCD7B}">
      <dgm:prSet/>
      <dgm:spPr/>
      <dgm:t>
        <a:bodyPr/>
        <a:lstStyle/>
        <a:p>
          <a:endParaRPr lang="en-IN"/>
        </a:p>
      </dgm:t>
    </dgm:pt>
    <dgm:pt modelId="{AB240FE5-9799-4F6A-9783-D00E032C8F37}">
      <dgm:prSet/>
      <dgm:spPr/>
      <dgm:t>
        <a:bodyPr/>
        <a:lstStyle/>
        <a:p>
          <a:r>
            <a:rPr lang="en-US" b="1" dirty="0"/>
            <a:t>I</a:t>
          </a:r>
          <a:r>
            <a:rPr lang="en-US" b="1" i="0" baseline="0" dirty="0"/>
            <a:t>mproved Split</a:t>
          </a:r>
          <a:r>
            <a:rPr lang="en-US" b="0" i="0" baseline="0" dirty="0"/>
            <a:t>:</a:t>
          </a:r>
          <a:br>
            <a:rPr lang="en-US" b="0" i="0" baseline="0" dirty="0"/>
          </a:br>
          <a:br>
            <a:rPr lang="en-US" b="0" i="0" baseline="0" dirty="0"/>
          </a:br>
          <a:r>
            <a:rPr lang="en-US" b="0" i="0" baseline="0" dirty="0"/>
            <a:t>➔ 90% Training</a:t>
          </a:r>
          <a:br>
            <a:rPr lang="en-US" b="0" i="0" baseline="0" dirty="0"/>
          </a:br>
          <a:r>
            <a:rPr lang="en-US" b="0" i="0" baseline="0" dirty="0"/>
            <a:t>➔ 10% Testing</a:t>
          </a:r>
          <a:br>
            <a:rPr lang="en-US" b="0" i="0" baseline="0" dirty="0"/>
          </a:br>
          <a:r>
            <a:rPr lang="en-US" b="0" i="0" baseline="0" dirty="0"/>
            <a:t>➔ Validation: </a:t>
          </a:r>
          <a:br>
            <a:rPr lang="en-US" b="0" i="0" baseline="0" dirty="0"/>
          </a:br>
          <a:r>
            <a:rPr lang="en-US" b="0" i="0" baseline="0" dirty="0"/>
            <a:t>10% of Training Data </a:t>
          </a:r>
          <a:endParaRPr lang="en-IN" dirty="0"/>
        </a:p>
      </dgm:t>
    </dgm:pt>
    <dgm:pt modelId="{F69B1F4C-6E9B-4690-ADC4-B81C588293F5}" type="parTrans" cxnId="{3AE77467-1C1E-4731-8B1F-0904A97B7453}">
      <dgm:prSet/>
      <dgm:spPr/>
      <dgm:t>
        <a:bodyPr/>
        <a:lstStyle/>
        <a:p>
          <a:endParaRPr lang="en-IN"/>
        </a:p>
      </dgm:t>
    </dgm:pt>
    <dgm:pt modelId="{A9ADEBFE-ECD9-4284-8D73-5AC6A6E73373}" type="sibTrans" cxnId="{3AE77467-1C1E-4731-8B1F-0904A97B7453}">
      <dgm:prSet/>
      <dgm:spPr/>
      <dgm:t>
        <a:bodyPr/>
        <a:lstStyle/>
        <a:p>
          <a:endParaRPr lang="en-IN"/>
        </a:p>
      </dgm:t>
    </dgm:pt>
    <dgm:pt modelId="{0086F398-7E18-4B9E-8FE6-68FDB662A8DC}" type="pres">
      <dgm:prSet presAssocID="{ED5FFE07-FE1B-4604-A92A-B49B97147391}" presName="hierChild1" presStyleCnt="0">
        <dgm:presLayoutVars>
          <dgm:orgChart val="1"/>
          <dgm:chPref val="1"/>
          <dgm:dir/>
          <dgm:animOne val="branch"/>
          <dgm:animLvl val="lvl"/>
          <dgm:resizeHandles/>
        </dgm:presLayoutVars>
      </dgm:prSet>
      <dgm:spPr/>
    </dgm:pt>
    <dgm:pt modelId="{DB2C0D6B-3909-4902-90BD-F76A41ADA428}" type="pres">
      <dgm:prSet presAssocID="{1E5353AA-3B3E-4D86-8C1C-7C24471D6D1E}" presName="hierRoot1" presStyleCnt="0">
        <dgm:presLayoutVars>
          <dgm:hierBranch val="init"/>
        </dgm:presLayoutVars>
      </dgm:prSet>
      <dgm:spPr/>
    </dgm:pt>
    <dgm:pt modelId="{ACE9A3C0-BE75-47EB-B357-8DD98D7E7C7A}" type="pres">
      <dgm:prSet presAssocID="{1E5353AA-3B3E-4D86-8C1C-7C24471D6D1E}" presName="rootComposite1" presStyleCnt="0"/>
      <dgm:spPr/>
    </dgm:pt>
    <dgm:pt modelId="{001F7800-4C98-4FA4-9603-EADCFF49E76A}" type="pres">
      <dgm:prSet presAssocID="{1E5353AA-3B3E-4D86-8C1C-7C24471D6D1E}" presName="rootText1" presStyleLbl="node0" presStyleIdx="0" presStyleCnt="1" custScaleX="94386" custScaleY="57290" custLinFactNeighborX="-2008" custLinFactNeighborY="3726">
        <dgm:presLayoutVars>
          <dgm:chPref val="3"/>
        </dgm:presLayoutVars>
      </dgm:prSet>
      <dgm:spPr/>
    </dgm:pt>
    <dgm:pt modelId="{E54AA728-2CC8-4FB4-AC5C-9DEA3F4809F5}" type="pres">
      <dgm:prSet presAssocID="{1E5353AA-3B3E-4D86-8C1C-7C24471D6D1E}" presName="rootConnector1" presStyleLbl="node1" presStyleIdx="0" presStyleCnt="0"/>
      <dgm:spPr/>
    </dgm:pt>
    <dgm:pt modelId="{EA5123CB-C7AB-471D-BCC0-F49287BCD58B}" type="pres">
      <dgm:prSet presAssocID="{1E5353AA-3B3E-4D86-8C1C-7C24471D6D1E}" presName="hierChild2" presStyleCnt="0"/>
      <dgm:spPr/>
    </dgm:pt>
    <dgm:pt modelId="{88D423DA-B69B-4DEE-B30F-3F56FDC65CE1}" type="pres">
      <dgm:prSet presAssocID="{84F383A9-3B61-4431-906A-A8438B5ECE31}" presName="Name37" presStyleLbl="parChTrans1D2" presStyleIdx="0" presStyleCnt="2"/>
      <dgm:spPr/>
    </dgm:pt>
    <dgm:pt modelId="{560116F3-21FC-4A3B-9C10-7B608841A664}" type="pres">
      <dgm:prSet presAssocID="{9E1696B0-8BE9-420F-AF20-50DEA2101E5F}" presName="hierRoot2" presStyleCnt="0">
        <dgm:presLayoutVars>
          <dgm:hierBranch val="init"/>
        </dgm:presLayoutVars>
      </dgm:prSet>
      <dgm:spPr/>
    </dgm:pt>
    <dgm:pt modelId="{F0791D18-AC53-4889-B23F-F30CBA71059B}" type="pres">
      <dgm:prSet presAssocID="{9E1696B0-8BE9-420F-AF20-50DEA2101E5F}" presName="rootComposite" presStyleCnt="0"/>
      <dgm:spPr/>
    </dgm:pt>
    <dgm:pt modelId="{B0AE1582-42E7-42D2-99B1-6C00B9F1BF2C}" type="pres">
      <dgm:prSet presAssocID="{9E1696B0-8BE9-420F-AF20-50DEA2101E5F}" presName="rootText" presStyleLbl="node2" presStyleIdx="0" presStyleCnt="2" custScaleX="96614" custScaleY="71461">
        <dgm:presLayoutVars>
          <dgm:chPref val="3"/>
        </dgm:presLayoutVars>
      </dgm:prSet>
      <dgm:spPr/>
    </dgm:pt>
    <dgm:pt modelId="{BCDD68A0-035E-4FA1-A4DE-FAAD0011F5B3}" type="pres">
      <dgm:prSet presAssocID="{9E1696B0-8BE9-420F-AF20-50DEA2101E5F}" presName="rootConnector" presStyleLbl="node2" presStyleIdx="0" presStyleCnt="2"/>
      <dgm:spPr/>
    </dgm:pt>
    <dgm:pt modelId="{12638BBE-00D1-42BA-9CE7-F7CE97696B19}" type="pres">
      <dgm:prSet presAssocID="{9E1696B0-8BE9-420F-AF20-50DEA2101E5F}" presName="hierChild4" presStyleCnt="0"/>
      <dgm:spPr/>
    </dgm:pt>
    <dgm:pt modelId="{37FCD52E-8E42-4396-8AFB-CA1595B03C17}" type="pres">
      <dgm:prSet presAssocID="{9E1696B0-8BE9-420F-AF20-50DEA2101E5F}" presName="hierChild5" presStyleCnt="0"/>
      <dgm:spPr/>
    </dgm:pt>
    <dgm:pt modelId="{0BB90BEB-02C7-4EC2-A2DA-B9BB46C567AC}" type="pres">
      <dgm:prSet presAssocID="{F69B1F4C-6E9B-4690-ADC4-B81C588293F5}" presName="Name37" presStyleLbl="parChTrans1D2" presStyleIdx="1" presStyleCnt="2"/>
      <dgm:spPr/>
    </dgm:pt>
    <dgm:pt modelId="{FAC9E9C9-2652-4359-ABB1-5625A43DEA60}" type="pres">
      <dgm:prSet presAssocID="{AB240FE5-9799-4F6A-9783-D00E032C8F37}" presName="hierRoot2" presStyleCnt="0">
        <dgm:presLayoutVars>
          <dgm:hierBranch val="init"/>
        </dgm:presLayoutVars>
      </dgm:prSet>
      <dgm:spPr/>
    </dgm:pt>
    <dgm:pt modelId="{B33F6121-98A2-4F90-9C5E-8D227290BAF4}" type="pres">
      <dgm:prSet presAssocID="{AB240FE5-9799-4F6A-9783-D00E032C8F37}" presName="rootComposite" presStyleCnt="0"/>
      <dgm:spPr/>
    </dgm:pt>
    <dgm:pt modelId="{75BB2BCD-FA80-4156-885D-13E23DD69000}" type="pres">
      <dgm:prSet presAssocID="{AB240FE5-9799-4F6A-9783-D00E032C8F37}" presName="rootText" presStyleLbl="node2" presStyleIdx="1" presStyleCnt="2" custScaleX="91816" custScaleY="77694">
        <dgm:presLayoutVars>
          <dgm:chPref val="3"/>
        </dgm:presLayoutVars>
      </dgm:prSet>
      <dgm:spPr/>
    </dgm:pt>
    <dgm:pt modelId="{142D8E21-D3C6-41E9-8EBF-37FEB0987A11}" type="pres">
      <dgm:prSet presAssocID="{AB240FE5-9799-4F6A-9783-D00E032C8F37}" presName="rootConnector" presStyleLbl="node2" presStyleIdx="1" presStyleCnt="2"/>
      <dgm:spPr/>
    </dgm:pt>
    <dgm:pt modelId="{94F81B9B-A939-492A-8F39-EAE6886F033A}" type="pres">
      <dgm:prSet presAssocID="{AB240FE5-9799-4F6A-9783-D00E032C8F37}" presName="hierChild4" presStyleCnt="0"/>
      <dgm:spPr/>
    </dgm:pt>
    <dgm:pt modelId="{BE0BFE99-6F84-4CF9-B6FB-94E9CA2A299D}" type="pres">
      <dgm:prSet presAssocID="{AB240FE5-9799-4F6A-9783-D00E032C8F37}" presName="hierChild5" presStyleCnt="0"/>
      <dgm:spPr/>
    </dgm:pt>
    <dgm:pt modelId="{755AACB8-A39E-4117-85F0-7788806AEFD2}" type="pres">
      <dgm:prSet presAssocID="{1E5353AA-3B3E-4D86-8C1C-7C24471D6D1E}" presName="hierChild3" presStyleCnt="0"/>
      <dgm:spPr/>
    </dgm:pt>
  </dgm:ptLst>
  <dgm:cxnLst>
    <dgm:cxn modelId="{91018111-6E1F-49F4-B9BC-6D55CE10EAD9}" type="presOf" srcId="{9E1696B0-8BE9-420F-AF20-50DEA2101E5F}" destId="{B0AE1582-42E7-42D2-99B1-6C00B9F1BF2C}" srcOrd="0" destOrd="0" presId="urn:microsoft.com/office/officeart/2005/8/layout/orgChart1"/>
    <dgm:cxn modelId="{B7B42720-B410-4AB9-BC62-E47FE0D86DA0}" type="presOf" srcId="{AB240FE5-9799-4F6A-9783-D00E032C8F37}" destId="{142D8E21-D3C6-41E9-8EBF-37FEB0987A11}" srcOrd="1" destOrd="0" presId="urn:microsoft.com/office/officeart/2005/8/layout/orgChart1"/>
    <dgm:cxn modelId="{71BB9538-71E3-4281-9319-52E461A3A6A8}" srcId="{ED5FFE07-FE1B-4604-A92A-B49B97147391}" destId="{1E5353AA-3B3E-4D86-8C1C-7C24471D6D1E}" srcOrd="0" destOrd="0" parTransId="{BF9EBD8A-B77C-420B-80E5-8B13BBA0E3D8}" sibTransId="{80DDCEA6-854A-497C-AAD2-317EEB6AD661}"/>
    <dgm:cxn modelId="{F1234145-06F7-4A05-A131-F05384967970}" type="presOf" srcId="{1E5353AA-3B3E-4D86-8C1C-7C24471D6D1E}" destId="{001F7800-4C98-4FA4-9603-EADCFF49E76A}" srcOrd="0" destOrd="0" presId="urn:microsoft.com/office/officeart/2005/8/layout/orgChart1"/>
    <dgm:cxn modelId="{B9AE9A66-B5A2-42EB-BFA6-5C236600615D}" type="presOf" srcId="{F69B1F4C-6E9B-4690-ADC4-B81C588293F5}" destId="{0BB90BEB-02C7-4EC2-A2DA-B9BB46C567AC}" srcOrd="0" destOrd="0" presId="urn:microsoft.com/office/officeart/2005/8/layout/orgChart1"/>
    <dgm:cxn modelId="{3AE77467-1C1E-4731-8B1F-0904A97B7453}" srcId="{1E5353AA-3B3E-4D86-8C1C-7C24471D6D1E}" destId="{AB240FE5-9799-4F6A-9783-D00E032C8F37}" srcOrd="1" destOrd="0" parTransId="{F69B1F4C-6E9B-4690-ADC4-B81C588293F5}" sibTransId="{A9ADEBFE-ECD9-4284-8D73-5AC6A6E73373}"/>
    <dgm:cxn modelId="{9724F568-7689-4465-BC41-1FD7DCACCD7B}" srcId="{1E5353AA-3B3E-4D86-8C1C-7C24471D6D1E}" destId="{9E1696B0-8BE9-420F-AF20-50DEA2101E5F}" srcOrd="0" destOrd="0" parTransId="{84F383A9-3B61-4431-906A-A8438B5ECE31}" sibTransId="{E5799E94-5D36-419A-AB67-0C3591D3F0D8}"/>
    <dgm:cxn modelId="{1FB5B180-8289-4EC0-BFAE-1C5EC78FC9EF}" type="presOf" srcId="{ED5FFE07-FE1B-4604-A92A-B49B97147391}" destId="{0086F398-7E18-4B9E-8FE6-68FDB662A8DC}" srcOrd="0" destOrd="0" presId="urn:microsoft.com/office/officeart/2005/8/layout/orgChart1"/>
    <dgm:cxn modelId="{03A43698-CEA9-4BE6-B352-8B7BDB14EE71}" type="presOf" srcId="{9E1696B0-8BE9-420F-AF20-50DEA2101E5F}" destId="{BCDD68A0-035E-4FA1-A4DE-FAAD0011F5B3}" srcOrd="1" destOrd="0" presId="urn:microsoft.com/office/officeart/2005/8/layout/orgChart1"/>
    <dgm:cxn modelId="{DBA64CB6-6646-459F-914B-FBA980A24BED}" type="presOf" srcId="{1E5353AA-3B3E-4D86-8C1C-7C24471D6D1E}" destId="{E54AA728-2CC8-4FB4-AC5C-9DEA3F4809F5}" srcOrd="1" destOrd="0" presId="urn:microsoft.com/office/officeart/2005/8/layout/orgChart1"/>
    <dgm:cxn modelId="{D4FAB8D6-2431-4D1C-B1CF-66CA9E95ED3B}" type="presOf" srcId="{AB240FE5-9799-4F6A-9783-D00E032C8F37}" destId="{75BB2BCD-FA80-4156-885D-13E23DD69000}" srcOrd="0" destOrd="0" presId="urn:microsoft.com/office/officeart/2005/8/layout/orgChart1"/>
    <dgm:cxn modelId="{EA55F9EF-BA1A-457C-AEAE-29DD010F1B35}" type="presOf" srcId="{84F383A9-3B61-4431-906A-A8438B5ECE31}" destId="{88D423DA-B69B-4DEE-B30F-3F56FDC65CE1}" srcOrd="0" destOrd="0" presId="urn:microsoft.com/office/officeart/2005/8/layout/orgChart1"/>
    <dgm:cxn modelId="{35285746-124A-4CDE-9DF4-AD7FB64178B2}" type="presParOf" srcId="{0086F398-7E18-4B9E-8FE6-68FDB662A8DC}" destId="{DB2C0D6B-3909-4902-90BD-F76A41ADA428}" srcOrd="0" destOrd="0" presId="urn:microsoft.com/office/officeart/2005/8/layout/orgChart1"/>
    <dgm:cxn modelId="{F49A0D2E-5015-45DC-9B2C-5E1D0BB05613}" type="presParOf" srcId="{DB2C0D6B-3909-4902-90BD-F76A41ADA428}" destId="{ACE9A3C0-BE75-47EB-B357-8DD98D7E7C7A}" srcOrd="0" destOrd="0" presId="urn:microsoft.com/office/officeart/2005/8/layout/orgChart1"/>
    <dgm:cxn modelId="{E11FECB7-F36A-4B16-9D79-229809A24BA9}" type="presParOf" srcId="{ACE9A3C0-BE75-47EB-B357-8DD98D7E7C7A}" destId="{001F7800-4C98-4FA4-9603-EADCFF49E76A}" srcOrd="0" destOrd="0" presId="urn:microsoft.com/office/officeart/2005/8/layout/orgChart1"/>
    <dgm:cxn modelId="{E403C2A9-6C9B-46DA-89A3-E4275CE3AE54}" type="presParOf" srcId="{ACE9A3C0-BE75-47EB-B357-8DD98D7E7C7A}" destId="{E54AA728-2CC8-4FB4-AC5C-9DEA3F4809F5}" srcOrd="1" destOrd="0" presId="urn:microsoft.com/office/officeart/2005/8/layout/orgChart1"/>
    <dgm:cxn modelId="{AC6B0A35-EB04-4C80-A17A-3D4C2011413E}" type="presParOf" srcId="{DB2C0D6B-3909-4902-90BD-F76A41ADA428}" destId="{EA5123CB-C7AB-471D-BCC0-F49287BCD58B}" srcOrd="1" destOrd="0" presId="urn:microsoft.com/office/officeart/2005/8/layout/orgChart1"/>
    <dgm:cxn modelId="{587A295B-788D-4A46-8B62-EED544EBBF3A}" type="presParOf" srcId="{EA5123CB-C7AB-471D-BCC0-F49287BCD58B}" destId="{88D423DA-B69B-4DEE-B30F-3F56FDC65CE1}" srcOrd="0" destOrd="0" presId="urn:microsoft.com/office/officeart/2005/8/layout/orgChart1"/>
    <dgm:cxn modelId="{5247911A-3946-40E3-95DB-33A66B2659E4}" type="presParOf" srcId="{EA5123CB-C7AB-471D-BCC0-F49287BCD58B}" destId="{560116F3-21FC-4A3B-9C10-7B608841A664}" srcOrd="1" destOrd="0" presId="urn:microsoft.com/office/officeart/2005/8/layout/orgChart1"/>
    <dgm:cxn modelId="{38441F73-9C8C-4071-B716-7FE0BAD5B937}" type="presParOf" srcId="{560116F3-21FC-4A3B-9C10-7B608841A664}" destId="{F0791D18-AC53-4889-B23F-F30CBA71059B}" srcOrd="0" destOrd="0" presId="urn:microsoft.com/office/officeart/2005/8/layout/orgChart1"/>
    <dgm:cxn modelId="{E0EE6629-CCD3-49D3-9EBE-AC1F8DB2120D}" type="presParOf" srcId="{F0791D18-AC53-4889-B23F-F30CBA71059B}" destId="{B0AE1582-42E7-42D2-99B1-6C00B9F1BF2C}" srcOrd="0" destOrd="0" presId="urn:microsoft.com/office/officeart/2005/8/layout/orgChart1"/>
    <dgm:cxn modelId="{AF83DE54-687F-4071-9E24-71DAD7A6AD4F}" type="presParOf" srcId="{F0791D18-AC53-4889-B23F-F30CBA71059B}" destId="{BCDD68A0-035E-4FA1-A4DE-FAAD0011F5B3}" srcOrd="1" destOrd="0" presId="urn:microsoft.com/office/officeart/2005/8/layout/orgChart1"/>
    <dgm:cxn modelId="{EC911C95-F3F1-4CCE-9ABB-92C36DB906BE}" type="presParOf" srcId="{560116F3-21FC-4A3B-9C10-7B608841A664}" destId="{12638BBE-00D1-42BA-9CE7-F7CE97696B19}" srcOrd="1" destOrd="0" presId="urn:microsoft.com/office/officeart/2005/8/layout/orgChart1"/>
    <dgm:cxn modelId="{49DACB27-2AF8-426F-BAFC-8A2D6DBB5D52}" type="presParOf" srcId="{560116F3-21FC-4A3B-9C10-7B608841A664}" destId="{37FCD52E-8E42-4396-8AFB-CA1595B03C17}" srcOrd="2" destOrd="0" presId="urn:microsoft.com/office/officeart/2005/8/layout/orgChart1"/>
    <dgm:cxn modelId="{EE803E14-C640-4C7D-BE9F-5F8558023EBE}" type="presParOf" srcId="{EA5123CB-C7AB-471D-BCC0-F49287BCD58B}" destId="{0BB90BEB-02C7-4EC2-A2DA-B9BB46C567AC}" srcOrd="2" destOrd="0" presId="urn:microsoft.com/office/officeart/2005/8/layout/orgChart1"/>
    <dgm:cxn modelId="{349147DC-4442-4AC5-8155-3655E6395589}" type="presParOf" srcId="{EA5123CB-C7AB-471D-BCC0-F49287BCD58B}" destId="{FAC9E9C9-2652-4359-ABB1-5625A43DEA60}" srcOrd="3" destOrd="0" presId="urn:microsoft.com/office/officeart/2005/8/layout/orgChart1"/>
    <dgm:cxn modelId="{BDD85A4F-FC0A-416E-B0F4-97E02CC865CC}" type="presParOf" srcId="{FAC9E9C9-2652-4359-ABB1-5625A43DEA60}" destId="{B33F6121-98A2-4F90-9C5E-8D227290BAF4}" srcOrd="0" destOrd="0" presId="urn:microsoft.com/office/officeart/2005/8/layout/orgChart1"/>
    <dgm:cxn modelId="{7E5156F5-8C1F-43D2-ABE6-7E6F9E18917E}" type="presParOf" srcId="{B33F6121-98A2-4F90-9C5E-8D227290BAF4}" destId="{75BB2BCD-FA80-4156-885D-13E23DD69000}" srcOrd="0" destOrd="0" presId="urn:microsoft.com/office/officeart/2005/8/layout/orgChart1"/>
    <dgm:cxn modelId="{EB5ECC64-D55C-46E0-B988-754897C36599}" type="presParOf" srcId="{B33F6121-98A2-4F90-9C5E-8D227290BAF4}" destId="{142D8E21-D3C6-41E9-8EBF-37FEB0987A11}" srcOrd="1" destOrd="0" presId="urn:microsoft.com/office/officeart/2005/8/layout/orgChart1"/>
    <dgm:cxn modelId="{6DD44758-BF29-4A88-93C6-36B3A8380A2E}" type="presParOf" srcId="{FAC9E9C9-2652-4359-ABB1-5625A43DEA60}" destId="{94F81B9B-A939-492A-8F39-EAE6886F033A}" srcOrd="1" destOrd="0" presId="urn:microsoft.com/office/officeart/2005/8/layout/orgChart1"/>
    <dgm:cxn modelId="{31271E00-AC5D-4C6C-AC1E-8B519D8BF9E7}" type="presParOf" srcId="{FAC9E9C9-2652-4359-ABB1-5625A43DEA60}" destId="{BE0BFE99-6F84-4CF9-B6FB-94E9CA2A299D}" srcOrd="2" destOrd="0" presId="urn:microsoft.com/office/officeart/2005/8/layout/orgChart1"/>
    <dgm:cxn modelId="{BD3207C4-1D37-49C4-BCC1-42EDEC909CAA}" type="presParOf" srcId="{DB2C0D6B-3909-4902-90BD-F76A41ADA428}" destId="{755AACB8-A39E-4117-85F0-7788806AEFD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0BEB-02C7-4EC2-A2DA-B9BB46C567AC}">
      <dsp:nvSpPr>
        <dsp:cNvPr id="0" name=""/>
        <dsp:cNvSpPr/>
      </dsp:nvSpPr>
      <dsp:spPr>
        <a:xfrm>
          <a:off x="7157054" y="1827324"/>
          <a:ext cx="3635751" cy="1144082"/>
        </a:xfrm>
        <a:custGeom>
          <a:avLst/>
          <a:gdLst/>
          <a:ahLst/>
          <a:cxnLst/>
          <a:rect l="0" t="0" r="0" b="0"/>
          <a:pathLst>
            <a:path>
              <a:moveTo>
                <a:pt x="0" y="0"/>
              </a:moveTo>
              <a:lnTo>
                <a:pt x="0" y="516352"/>
              </a:lnTo>
              <a:lnTo>
                <a:pt x="3635751" y="516352"/>
              </a:lnTo>
              <a:lnTo>
                <a:pt x="3635751" y="11440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D423DA-B69B-4DEE-B30F-3F56FDC65CE1}">
      <dsp:nvSpPr>
        <dsp:cNvPr id="0" name=""/>
        <dsp:cNvSpPr/>
      </dsp:nvSpPr>
      <dsp:spPr>
        <a:xfrm>
          <a:off x="3904815" y="1827324"/>
          <a:ext cx="3252238" cy="1144082"/>
        </a:xfrm>
        <a:custGeom>
          <a:avLst/>
          <a:gdLst/>
          <a:ahLst/>
          <a:cxnLst/>
          <a:rect l="0" t="0" r="0" b="0"/>
          <a:pathLst>
            <a:path>
              <a:moveTo>
                <a:pt x="3252238" y="0"/>
              </a:moveTo>
              <a:lnTo>
                <a:pt x="3252238" y="516352"/>
              </a:lnTo>
              <a:lnTo>
                <a:pt x="0" y="516352"/>
              </a:lnTo>
              <a:lnTo>
                <a:pt x="0" y="11440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F7800-4C98-4FA4-9603-EADCFF49E76A}">
      <dsp:nvSpPr>
        <dsp:cNvPr id="0" name=""/>
        <dsp:cNvSpPr/>
      </dsp:nvSpPr>
      <dsp:spPr>
        <a:xfrm>
          <a:off x="4335677" y="114817"/>
          <a:ext cx="5642753" cy="17125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i="0" kern="1200" baseline="0" dirty="0"/>
            <a:t>Splitting Strategies Used</a:t>
          </a:r>
          <a:endParaRPr lang="en-IN" sz="2300" kern="1200" dirty="0"/>
        </a:p>
      </dsp:txBody>
      <dsp:txXfrm>
        <a:off x="4335677" y="114817"/>
        <a:ext cx="5642753" cy="1712506"/>
      </dsp:txXfrm>
    </dsp:sp>
    <dsp:sp modelId="{B0AE1582-42E7-42D2-99B1-6C00B9F1BF2C}">
      <dsp:nvSpPr>
        <dsp:cNvPr id="0" name=""/>
        <dsp:cNvSpPr/>
      </dsp:nvSpPr>
      <dsp:spPr>
        <a:xfrm>
          <a:off x="1016840" y="2971406"/>
          <a:ext cx="5775951" cy="21361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i="0" kern="1200" baseline="0" dirty="0"/>
            <a:t>First Split</a:t>
          </a:r>
          <a:r>
            <a:rPr lang="en-US" sz="2300" b="0" i="0" kern="1200" baseline="0" dirty="0"/>
            <a:t>:</a:t>
          </a:r>
          <a:br>
            <a:rPr lang="en-US" sz="2300" b="0" i="0" kern="1200" baseline="0" dirty="0"/>
          </a:br>
          <a:br>
            <a:rPr lang="en-US" sz="2300" b="0" i="0" kern="1200" baseline="0" dirty="0"/>
          </a:br>
          <a:r>
            <a:rPr lang="en-US" sz="2300" b="0" i="0" kern="1200" baseline="0" dirty="0"/>
            <a:t>➔ 80% Training</a:t>
          </a:r>
          <a:br>
            <a:rPr lang="en-US" sz="2300" b="0" i="0" kern="1200" baseline="0" dirty="0"/>
          </a:br>
          <a:r>
            <a:rPr lang="en-US" sz="2300" b="0" i="0" kern="1200" baseline="0" dirty="0"/>
            <a:t>➔ 20% Testing</a:t>
          </a:r>
          <a:br>
            <a:rPr lang="en-US" sz="2300" b="0" i="0" kern="1200" baseline="0" dirty="0"/>
          </a:br>
          <a:r>
            <a:rPr lang="en-US" sz="2300" b="0" i="0" kern="1200" baseline="0" dirty="0"/>
            <a:t>➔ Validation:</a:t>
          </a:r>
          <a:br>
            <a:rPr lang="en-US" sz="2300" b="0" i="0" kern="1200" baseline="0" dirty="0"/>
          </a:br>
          <a:r>
            <a:rPr lang="en-US" sz="2300" b="0" i="0" kern="1200" baseline="0" dirty="0"/>
            <a:t> 20% of Training Data </a:t>
          </a:r>
          <a:endParaRPr lang="en-IN" sz="2300" kern="1200" dirty="0"/>
        </a:p>
      </dsp:txBody>
      <dsp:txXfrm>
        <a:off x="1016840" y="2971406"/>
        <a:ext cx="5775951" cy="2136104"/>
      </dsp:txXfrm>
    </dsp:sp>
    <dsp:sp modelId="{75BB2BCD-FA80-4156-885D-13E23DD69000}">
      <dsp:nvSpPr>
        <dsp:cNvPr id="0" name=""/>
        <dsp:cNvSpPr/>
      </dsp:nvSpPr>
      <dsp:spPr>
        <a:xfrm>
          <a:off x="8048251" y="2971406"/>
          <a:ext cx="5489108" cy="23224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t>I</a:t>
          </a:r>
          <a:r>
            <a:rPr lang="en-US" sz="2300" b="1" i="0" kern="1200" baseline="0" dirty="0"/>
            <a:t>mproved Split</a:t>
          </a:r>
          <a:r>
            <a:rPr lang="en-US" sz="2300" b="0" i="0" kern="1200" baseline="0" dirty="0"/>
            <a:t>:</a:t>
          </a:r>
          <a:br>
            <a:rPr lang="en-US" sz="2300" b="0" i="0" kern="1200" baseline="0" dirty="0"/>
          </a:br>
          <a:br>
            <a:rPr lang="en-US" sz="2300" b="0" i="0" kern="1200" baseline="0" dirty="0"/>
          </a:br>
          <a:r>
            <a:rPr lang="en-US" sz="2300" b="0" i="0" kern="1200" baseline="0" dirty="0"/>
            <a:t>➔ 90% Training</a:t>
          </a:r>
          <a:br>
            <a:rPr lang="en-US" sz="2300" b="0" i="0" kern="1200" baseline="0" dirty="0"/>
          </a:br>
          <a:r>
            <a:rPr lang="en-US" sz="2300" b="0" i="0" kern="1200" baseline="0" dirty="0"/>
            <a:t>➔ 10% Testing</a:t>
          </a:r>
          <a:br>
            <a:rPr lang="en-US" sz="2300" b="0" i="0" kern="1200" baseline="0" dirty="0"/>
          </a:br>
          <a:r>
            <a:rPr lang="en-US" sz="2300" b="0" i="0" kern="1200" baseline="0" dirty="0"/>
            <a:t>➔ Validation: </a:t>
          </a:r>
          <a:br>
            <a:rPr lang="en-US" sz="2300" b="0" i="0" kern="1200" baseline="0" dirty="0"/>
          </a:br>
          <a:r>
            <a:rPr lang="en-US" sz="2300" b="0" i="0" kern="1200" baseline="0" dirty="0"/>
            <a:t>10% of Training Data </a:t>
          </a:r>
          <a:endParaRPr lang="en-IN" sz="2300" kern="1200" dirty="0"/>
        </a:p>
      </dsp:txBody>
      <dsp:txXfrm>
        <a:off x="8048251" y="2971406"/>
        <a:ext cx="5489108" cy="232242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0.84483</cdr:x>
      <cdr:y>0.03101</cdr:y>
    </cdr:from>
    <cdr:to>
      <cdr:x>0.85776</cdr:x>
      <cdr:y>0.04651</cdr:y>
    </cdr:to>
    <cdr:sp macro="" textlink="">
      <cdr:nvSpPr>
        <cdr:cNvPr id="2" name="Rectangle 1"/>
        <cdr:cNvSpPr/>
      </cdr:nvSpPr>
      <cdr:spPr>
        <a:xfrm xmlns:a="http://schemas.openxmlformats.org/drawingml/2006/main">
          <a:off x="14935200" y="304800"/>
          <a:ext cx="228600" cy="1524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0.84483</cdr:x>
      <cdr:y>0.08527</cdr:y>
    </cdr:from>
    <cdr:to>
      <cdr:x>0.85776</cdr:x>
      <cdr:y>0.10078</cdr:y>
    </cdr:to>
    <cdr:sp macro="" textlink="">
      <cdr:nvSpPr>
        <cdr:cNvPr id="3" name="Rectangle 2"/>
        <cdr:cNvSpPr/>
      </cdr:nvSpPr>
      <cdr:spPr>
        <a:xfrm xmlns:a="http://schemas.openxmlformats.org/drawingml/2006/main">
          <a:off x="14935200" y="838200"/>
          <a:ext cx="228600" cy="152400"/>
        </a:xfrm>
        <a:prstGeom xmlns:a="http://schemas.openxmlformats.org/drawingml/2006/main" prst="rect">
          <a:avLst/>
        </a:prstGeom>
      </cdr:spPr>
      <cdr:style>
        <a:lnRef xmlns:a="http://schemas.openxmlformats.org/drawingml/2006/main" idx="2">
          <a:schemeClr val="accent3">
            <a:shade val="50000"/>
          </a:schemeClr>
        </a:lnRef>
        <a:fillRef xmlns:a="http://schemas.openxmlformats.org/drawingml/2006/main" idx="1">
          <a:schemeClr val="accent3"/>
        </a:fillRef>
        <a:effectRef xmlns:a="http://schemas.openxmlformats.org/drawingml/2006/main" idx="0">
          <a:schemeClr val="accent3"/>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solidFill>
              <a:schemeClr val="accent3"/>
            </a:solidFill>
          </a:endParaRPr>
        </a:p>
      </cdr:txBody>
    </cdr:sp>
  </cdr:relSizeAnchor>
  <cdr:relSizeAnchor xmlns:cdr="http://schemas.openxmlformats.org/drawingml/2006/chartDrawing">
    <cdr:from>
      <cdr:x>0.87069</cdr:x>
      <cdr:y>0.0155</cdr:y>
    </cdr:from>
    <cdr:to>
      <cdr:x>0.95259</cdr:x>
      <cdr:y>0.06202</cdr:y>
    </cdr:to>
    <cdr:sp macro="" textlink="">
      <cdr:nvSpPr>
        <cdr:cNvPr id="5" name="TextBox 4"/>
        <cdr:cNvSpPr txBox="1"/>
      </cdr:nvSpPr>
      <cdr:spPr>
        <a:xfrm xmlns:a="http://schemas.openxmlformats.org/drawingml/2006/main">
          <a:off x="15392400" y="152400"/>
          <a:ext cx="14478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a:t>MFCC</a:t>
          </a:r>
        </a:p>
      </cdr:txBody>
    </cdr:sp>
  </cdr:relSizeAnchor>
  <cdr:relSizeAnchor xmlns:cdr="http://schemas.openxmlformats.org/drawingml/2006/chartDrawing">
    <cdr:from>
      <cdr:x>0.87069</cdr:x>
      <cdr:y>0.06977</cdr:y>
    </cdr:from>
    <cdr:to>
      <cdr:x>1</cdr:x>
      <cdr:y>0.17054</cdr:y>
    </cdr:to>
    <cdr:sp macro="" textlink="">
      <cdr:nvSpPr>
        <cdr:cNvPr id="6" name="TextBox 5"/>
        <cdr:cNvSpPr txBox="1"/>
      </cdr:nvSpPr>
      <cdr:spPr>
        <a:xfrm xmlns:a="http://schemas.openxmlformats.org/drawingml/2006/main">
          <a:off x="15392400" y="685800"/>
          <a:ext cx="2286000" cy="990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a:t>MEL SPECTOGRAM</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3E563-70ED-4625-B042-BA3B96FCF16A}"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2079E-4656-4103-8BCB-1A255C388F27}" type="slidenum">
              <a:rPr lang="en-US" smtClean="0"/>
              <a:t>‹#›</a:t>
            </a:fld>
            <a:endParaRPr lang="en-US"/>
          </a:p>
        </p:txBody>
      </p:sp>
    </p:spTree>
    <p:extLst>
      <p:ext uri="{BB962C8B-B14F-4D97-AF65-F5344CB8AC3E}">
        <p14:creationId xmlns:p14="http://schemas.microsoft.com/office/powerpoint/2010/main" val="233857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2079E-4656-4103-8BCB-1A255C388F27}" type="slidenum">
              <a:rPr lang="en-US" smtClean="0"/>
              <a:t>8</a:t>
            </a:fld>
            <a:endParaRPr lang="en-US"/>
          </a:p>
        </p:txBody>
      </p:sp>
    </p:spTree>
    <p:extLst>
      <p:ext uri="{BB962C8B-B14F-4D97-AF65-F5344CB8AC3E}">
        <p14:creationId xmlns:p14="http://schemas.microsoft.com/office/powerpoint/2010/main" val="325923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tmp"/></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3" name="Rectangle 2"/>
          <p:cNvSpPr/>
          <p:nvPr/>
        </p:nvSpPr>
        <p:spPr>
          <a:xfrm>
            <a:off x="304800" y="2857500"/>
            <a:ext cx="17678400" cy="3046988"/>
          </a:xfrm>
          <a:prstGeom prst="rect">
            <a:avLst/>
          </a:prstGeom>
        </p:spPr>
        <p:txBody>
          <a:bodyPr wrap="square">
            <a:spAutoFit/>
          </a:bodyPr>
          <a:lstStyle/>
          <a:p>
            <a:pPr algn="ctr"/>
            <a:r>
              <a:rPr lang="en-US" sz="9600" dirty="0">
                <a:solidFill>
                  <a:schemeClr val="bg2">
                    <a:lumMod val="50000"/>
                  </a:schemeClr>
                </a:solidFill>
                <a:latin typeface="Knewave" panose="020B0604020202020204" charset="0"/>
              </a:rPr>
              <a:t>Audio</a:t>
            </a:r>
            <a:r>
              <a:rPr lang="en-US" sz="9600" dirty="0">
                <a:solidFill>
                  <a:srgbClr val="C00000"/>
                </a:solidFill>
                <a:latin typeface="Knewave" panose="020B0604020202020204" charset="0"/>
              </a:rPr>
              <a:t>-</a:t>
            </a:r>
            <a:r>
              <a:rPr lang="en-US" sz="9600" dirty="0">
                <a:solidFill>
                  <a:srgbClr val="00B050"/>
                </a:solidFill>
                <a:latin typeface="Knewave" panose="020B0604020202020204" charset="0"/>
              </a:rPr>
              <a:t>Visual</a:t>
            </a:r>
            <a:r>
              <a:rPr lang="en-US" sz="9600" dirty="0">
                <a:solidFill>
                  <a:srgbClr val="C00000"/>
                </a:solidFill>
                <a:latin typeface="Knewave" panose="020B0604020202020204" charset="0"/>
              </a:rPr>
              <a:t> Emotion </a:t>
            </a:r>
          </a:p>
          <a:p>
            <a:pPr algn="ctr"/>
            <a:r>
              <a:rPr lang="en-US" sz="9600" dirty="0">
                <a:solidFill>
                  <a:srgbClr val="C00000"/>
                </a:solidFill>
                <a:latin typeface="Knewave" panose="020B0604020202020204" charset="0"/>
              </a:rPr>
              <a:t>Recognition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0" y="6210300"/>
            <a:ext cx="5715000" cy="15538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Rectangle 4"/>
          <p:cNvSpPr/>
          <p:nvPr/>
        </p:nvSpPr>
        <p:spPr>
          <a:xfrm>
            <a:off x="381000" y="8115300"/>
            <a:ext cx="17526000" cy="1754326"/>
          </a:xfrm>
          <a:prstGeom prst="rect">
            <a:avLst/>
          </a:prstGeom>
        </p:spPr>
        <p:txBody>
          <a:bodyPr wrap="square">
            <a:spAutoFit/>
          </a:bodyPr>
          <a:lstStyle/>
          <a:p>
            <a:r>
              <a:rPr lang="en-US" sz="3600" dirty="0"/>
              <a:t>The second model consists of 2 Conv layers, used activation function </a:t>
            </a:r>
            <a:r>
              <a:rPr lang="en-US" sz="3600" dirty="0" err="1"/>
              <a:t>Relu</a:t>
            </a:r>
            <a:r>
              <a:rPr lang="en-US" sz="3600" dirty="0"/>
              <a:t> and dropout regularization and </a:t>
            </a:r>
            <a:r>
              <a:rPr lang="en-US" sz="3600" dirty="0" err="1"/>
              <a:t>falten</a:t>
            </a:r>
            <a:r>
              <a:rPr lang="en-US" sz="3600" dirty="0"/>
              <a:t> layer, 3 dense layers and </a:t>
            </a:r>
            <a:r>
              <a:rPr lang="en-US" sz="3600" dirty="0" err="1"/>
              <a:t>softmax</a:t>
            </a:r>
            <a:r>
              <a:rPr lang="en-US" sz="3600" dirty="0"/>
              <a:t>.[1]</a:t>
            </a:r>
          </a:p>
          <a:p>
            <a:r>
              <a:rPr lang="en-US" sz="3600" dirty="0"/>
              <a:t>Achieved 70.83% accuracy on </a:t>
            </a:r>
            <a:r>
              <a:rPr lang="en-US" sz="3600" dirty="0" err="1"/>
              <a:t>ravdess</a:t>
            </a:r>
            <a:r>
              <a:rPr lang="en-US" sz="3600" dirty="0"/>
              <a:t> dataset and 61.46% on </a:t>
            </a:r>
            <a:r>
              <a:rPr lang="en-US" sz="3600" dirty="0" err="1"/>
              <a:t>savee</a:t>
            </a:r>
            <a:r>
              <a:rPr lang="en-US" sz="3600" dirty="0"/>
              <a:t> dataset.</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883" b="1594"/>
          <a:stretch/>
        </p:blipFill>
        <p:spPr>
          <a:xfrm>
            <a:off x="3048000" y="1943100"/>
            <a:ext cx="6781800" cy="5770479"/>
          </a:xfrm>
          <a:prstGeom prst="rect">
            <a:avLst/>
          </a:prstGeom>
        </p:spPr>
      </p:pic>
      <p:sp>
        <p:nvSpPr>
          <p:cNvPr id="3" name="Title 2">
            <a:extLst>
              <a:ext uri="{FF2B5EF4-FFF2-40B4-BE49-F238E27FC236}">
                <a16:creationId xmlns:a16="http://schemas.microsoft.com/office/drawing/2014/main" id="{2466BD85-C983-0725-FBC0-38D5EC23F428}"/>
              </a:ext>
            </a:extLst>
          </p:cNvPr>
          <p:cNvSpPr>
            <a:spLocks noGrp="1"/>
          </p:cNvSpPr>
          <p:nvPr>
            <p:ph type="title"/>
          </p:nvPr>
        </p:nvSpPr>
        <p:spPr>
          <a:xfrm>
            <a:off x="457200" y="274637"/>
            <a:ext cx="12877800" cy="1266741"/>
          </a:xfrm>
        </p:spPr>
        <p:txBody>
          <a:bodyPr>
            <a:normAutofit fontScale="90000"/>
          </a:bodyPr>
          <a:lstStyle/>
          <a:p>
            <a:r>
              <a:rPr lang="en-US" sz="6600" dirty="0">
                <a:solidFill>
                  <a:schemeClr val="bg2">
                    <a:lumMod val="50000"/>
                  </a:schemeClr>
                </a:solidFill>
                <a:latin typeface="Knewave" panose="020B0604020202020204" charset="0"/>
              </a:rPr>
              <a:t>2 parallel CNN with a transformers</a:t>
            </a:r>
            <a:endParaRPr lang="en-IN" sz="6600" dirty="0">
              <a:solidFill>
                <a:schemeClr val="bg2">
                  <a:lumMod val="50000"/>
                </a:schemeClr>
              </a:solidFill>
              <a:latin typeface="Knewave" panose="020B0604020202020204" charset="0"/>
            </a:endParaRPr>
          </a:p>
        </p:txBody>
      </p:sp>
    </p:spTree>
    <p:extLst>
      <p:ext uri="{BB962C8B-B14F-4D97-AF65-F5344CB8AC3E}">
        <p14:creationId xmlns:p14="http://schemas.microsoft.com/office/powerpoint/2010/main" val="145065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274" b="1277"/>
          <a:stretch/>
        </p:blipFill>
        <p:spPr>
          <a:xfrm>
            <a:off x="10439399" y="2109134"/>
            <a:ext cx="6830511" cy="5853785"/>
          </a:xfrm>
          <a:prstGeom prst="rect">
            <a:avLst/>
          </a:prstGeom>
        </p:spPr>
      </p:pic>
      <p:sp>
        <p:nvSpPr>
          <p:cNvPr id="7" name="Rectangle 6"/>
          <p:cNvSpPr/>
          <p:nvPr/>
        </p:nvSpPr>
        <p:spPr>
          <a:xfrm>
            <a:off x="351971" y="8191500"/>
            <a:ext cx="16917940" cy="1938992"/>
          </a:xfrm>
          <a:prstGeom prst="rect">
            <a:avLst/>
          </a:prstGeom>
        </p:spPr>
        <p:txBody>
          <a:bodyPr wrap="square">
            <a:spAutoFit/>
          </a:bodyPr>
          <a:lstStyle/>
          <a:p>
            <a:r>
              <a:rPr lang="en-US" sz="2400"/>
              <a:t>we did augmentation on training set only with time_stretch and pitch_shift.</a:t>
            </a:r>
          </a:p>
          <a:p>
            <a:r>
              <a:rPr lang="en-US" sz="2400"/>
              <a:t>modified model  by adding 3 batch normalization layers,the first one after input layer, the second one after the first</a:t>
            </a:r>
            <a:r>
              <a:rPr lang="ar-EG" sz="2400"/>
              <a:t> </a:t>
            </a:r>
            <a:r>
              <a:rPr lang="en-US" sz="2400"/>
              <a:t>Conv layer and the last one after the second conv layer, changing dropout rate 0.1 in the first conv layer and 0.3 in the second conv layer, change kernel size to 12 and remove 2 dense layer from original model.</a:t>
            </a:r>
          </a:p>
          <a:p>
            <a:r>
              <a:rPr lang="en-US" sz="2400"/>
              <a:t>Achieved 86.47% on RAVDESS dataset and 75.00% on SAVEE dataset.</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94" y="3401732"/>
            <a:ext cx="4473376" cy="3178452"/>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071" y="3446800"/>
            <a:ext cx="4582886" cy="3178452"/>
          </a:xfrm>
          <a:prstGeom prst="rect">
            <a:avLst/>
          </a:prstGeom>
        </p:spPr>
      </p:pic>
      <p:sp>
        <p:nvSpPr>
          <p:cNvPr id="2" name="Title 1">
            <a:extLst>
              <a:ext uri="{FF2B5EF4-FFF2-40B4-BE49-F238E27FC236}">
                <a16:creationId xmlns:a16="http://schemas.microsoft.com/office/drawing/2014/main" id="{BCF49EEE-6B77-3AF9-8212-737C75538F9A}"/>
              </a:ext>
            </a:extLst>
          </p:cNvPr>
          <p:cNvSpPr>
            <a:spLocks noGrp="1"/>
          </p:cNvSpPr>
          <p:nvPr>
            <p:ph type="title"/>
          </p:nvPr>
        </p:nvSpPr>
        <p:spPr>
          <a:xfrm>
            <a:off x="759170" y="1218916"/>
            <a:ext cx="8229600" cy="1143000"/>
          </a:xfrm>
        </p:spPr>
        <p:txBody>
          <a:bodyPr>
            <a:noAutofit/>
          </a:bodyPr>
          <a:lstStyle/>
          <a:p>
            <a:r>
              <a:rPr lang="en-IN" sz="6600" dirty="0">
                <a:solidFill>
                  <a:schemeClr val="bg2">
                    <a:lumMod val="50000"/>
                  </a:schemeClr>
                </a:solidFill>
                <a:latin typeface="Knewave" panose="020B0604020202020204" charset="0"/>
              </a:rPr>
              <a:t>Model Improvements</a:t>
            </a:r>
            <a:br>
              <a:rPr lang="en-IN" sz="6600" dirty="0">
                <a:solidFill>
                  <a:schemeClr val="bg2">
                    <a:lumMod val="50000"/>
                  </a:schemeClr>
                </a:solidFill>
                <a:latin typeface="Knewave" panose="020B0604020202020204" charset="0"/>
              </a:rPr>
            </a:br>
            <a:endParaRPr lang="en-IN" sz="6600" dirty="0">
              <a:solidFill>
                <a:schemeClr val="bg2">
                  <a:lumMod val="50000"/>
                </a:schemeClr>
              </a:solidFill>
            </a:endParaRPr>
          </a:p>
        </p:txBody>
      </p:sp>
    </p:spTree>
    <p:extLst>
      <p:ext uri="{BB962C8B-B14F-4D97-AF65-F5344CB8AC3E}">
        <p14:creationId xmlns:p14="http://schemas.microsoft.com/office/powerpoint/2010/main" val="265412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683571699"/>
              </p:ext>
            </p:extLst>
          </p:nvPr>
        </p:nvGraphicFramePr>
        <p:xfrm>
          <a:off x="1295400" y="2324100"/>
          <a:ext cx="15697200" cy="7315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C2FF3E99-D7EE-C057-72EC-A52BABA12E9E}"/>
              </a:ext>
            </a:extLst>
          </p:cNvPr>
          <p:cNvSpPr>
            <a:spLocks noGrp="1"/>
          </p:cNvSpPr>
          <p:nvPr>
            <p:ph type="title"/>
          </p:nvPr>
        </p:nvSpPr>
        <p:spPr>
          <a:xfrm>
            <a:off x="457200" y="274638"/>
            <a:ext cx="11125200" cy="1143000"/>
          </a:xfrm>
        </p:spPr>
        <p:txBody>
          <a:bodyPr>
            <a:normAutofit/>
          </a:bodyPr>
          <a:lstStyle/>
          <a:p>
            <a:r>
              <a:rPr lang="en-IN" sz="6600" dirty="0">
                <a:solidFill>
                  <a:schemeClr val="bg2">
                    <a:lumMod val="50000"/>
                  </a:schemeClr>
                </a:solidFill>
                <a:latin typeface="Knewave" panose="020B0604020202020204" charset="0"/>
              </a:rPr>
              <a:t>Final Results  (Improved)</a:t>
            </a:r>
            <a:endParaRPr lang="en-IN" sz="6600" dirty="0">
              <a:solidFill>
                <a:schemeClr val="bg2">
                  <a:lumMod val="50000"/>
                </a:schemeClr>
              </a:solidFill>
            </a:endParaRPr>
          </a:p>
        </p:txBody>
      </p:sp>
    </p:spTree>
    <p:extLst>
      <p:ext uri="{BB962C8B-B14F-4D97-AF65-F5344CB8AC3E}">
        <p14:creationId xmlns:p14="http://schemas.microsoft.com/office/powerpoint/2010/main" val="327282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719A56-0254-0865-16BE-E211DA8229E7}"/>
              </a:ext>
            </a:extLst>
          </p:cNvPr>
          <p:cNvSpPr>
            <a:spLocks noGrp="1"/>
          </p:cNvSpPr>
          <p:nvPr>
            <p:ph type="ctrTitle"/>
          </p:nvPr>
        </p:nvSpPr>
        <p:spPr>
          <a:xfrm>
            <a:off x="914400" y="571500"/>
            <a:ext cx="7772400" cy="1470025"/>
          </a:xfrm>
        </p:spPr>
        <p:txBody>
          <a:bodyPr>
            <a:normAutofit/>
          </a:bodyPr>
          <a:lstStyle/>
          <a:p>
            <a:r>
              <a:rPr lang="en-US" sz="6400">
                <a:solidFill>
                  <a:schemeClr val="bg2">
                    <a:lumMod val="50000"/>
                  </a:schemeClr>
                </a:solidFill>
                <a:latin typeface="Knewave" panose="020B0604020202020204" charset="0"/>
              </a:rPr>
              <a:t>Input  and Results</a:t>
            </a:r>
            <a:endParaRPr lang="en-IN" sz="6400" dirty="0">
              <a:solidFill>
                <a:schemeClr val="bg2">
                  <a:lumMod val="50000"/>
                </a:schemeClr>
              </a:solidFill>
              <a:latin typeface="Knewave" panose="020B0604020202020204" charset="0"/>
            </a:endParaRPr>
          </a:p>
        </p:txBody>
      </p:sp>
      <p:pic>
        <p:nvPicPr>
          <p:cNvPr id="3" name="Picture 2">
            <a:extLst>
              <a:ext uri="{FF2B5EF4-FFF2-40B4-BE49-F238E27FC236}">
                <a16:creationId xmlns:a16="http://schemas.microsoft.com/office/drawing/2014/main" id="{3B71E905-E50F-D438-ECD6-DAAE73857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400300"/>
            <a:ext cx="4624906" cy="6008221"/>
          </a:xfrm>
          <a:prstGeom prst="rect">
            <a:avLst/>
          </a:prstGeom>
        </p:spPr>
      </p:pic>
      <p:pic>
        <p:nvPicPr>
          <p:cNvPr id="5" name="Picture 4">
            <a:extLst>
              <a:ext uri="{FF2B5EF4-FFF2-40B4-BE49-F238E27FC236}">
                <a16:creationId xmlns:a16="http://schemas.microsoft.com/office/drawing/2014/main" id="{2C164627-9E13-5F08-8E73-63CD0E464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1638300"/>
            <a:ext cx="6223798" cy="8085344"/>
          </a:xfrm>
          <a:prstGeom prst="rect">
            <a:avLst/>
          </a:prstGeom>
        </p:spPr>
      </p:pic>
    </p:spTree>
    <p:extLst>
      <p:ext uri="{BB962C8B-B14F-4D97-AF65-F5344CB8AC3E}">
        <p14:creationId xmlns:p14="http://schemas.microsoft.com/office/powerpoint/2010/main" val="112799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E59216EF-937B-D320-7423-248C25CA577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5ED8FF0-400E-7CA3-1048-453C645367CD}"/>
              </a:ext>
            </a:extLst>
          </p:cNvPr>
          <p:cNvSpPr txBox="1"/>
          <p:nvPr/>
        </p:nvSpPr>
        <p:spPr>
          <a:xfrm>
            <a:off x="2819400" y="216156"/>
            <a:ext cx="11201400" cy="3231654"/>
          </a:xfrm>
          <a:prstGeom prst="rect">
            <a:avLst/>
          </a:prstGeom>
        </p:spPr>
        <p:txBody>
          <a:bodyPr wrap="square" lIns="0" tIns="0" rIns="0" bIns="0" rtlCol="0" anchor="t">
            <a:spAutoFit/>
          </a:bodyPr>
          <a:lstStyle/>
          <a:p>
            <a:pPr algn="ctr">
              <a:lnSpc>
                <a:spcPts val="12599"/>
              </a:lnSpc>
            </a:pPr>
            <a:r>
              <a:rPr lang="en-US" sz="9000" dirty="0">
                <a:solidFill>
                  <a:schemeClr val="accent1"/>
                </a:solidFill>
                <a:latin typeface="Knewave"/>
              </a:rPr>
              <a:t>Phase 2</a:t>
            </a:r>
            <a:endParaRPr lang="ar-EG" sz="9000" dirty="0">
              <a:solidFill>
                <a:schemeClr val="accent1"/>
              </a:solidFill>
              <a:latin typeface="Knewave"/>
            </a:endParaRPr>
          </a:p>
          <a:p>
            <a:pPr algn="ctr">
              <a:lnSpc>
                <a:spcPts val="12599"/>
              </a:lnSpc>
            </a:pPr>
            <a:r>
              <a:rPr lang="en-US" sz="9000" dirty="0">
                <a:solidFill>
                  <a:schemeClr val="accent1"/>
                </a:solidFill>
                <a:latin typeface="Knewave"/>
              </a:rPr>
              <a:t>Video</a:t>
            </a:r>
          </a:p>
        </p:txBody>
      </p:sp>
      <p:sp>
        <p:nvSpPr>
          <p:cNvPr id="9" name="TextBox 8">
            <a:extLst>
              <a:ext uri="{FF2B5EF4-FFF2-40B4-BE49-F238E27FC236}">
                <a16:creationId xmlns:a16="http://schemas.microsoft.com/office/drawing/2014/main" id="{478BBCC9-5750-96AF-CABC-7417CDA9A200}"/>
              </a:ext>
            </a:extLst>
          </p:cNvPr>
          <p:cNvSpPr txBox="1"/>
          <p:nvPr/>
        </p:nvSpPr>
        <p:spPr>
          <a:xfrm>
            <a:off x="228600" y="3238020"/>
            <a:ext cx="17297400" cy="954107"/>
          </a:xfrm>
          <a:prstGeom prst="rect">
            <a:avLst/>
          </a:prstGeom>
          <a:noFill/>
        </p:spPr>
        <p:txBody>
          <a:bodyPr wrap="square">
            <a:spAutoFit/>
          </a:bodyPr>
          <a:lstStyle/>
          <a:p>
            <a:pPr marL="457200" indent="-457200">
              <a:buFont typeface="Wingdings" panose="05000000000000000000" pitchFamily="2" charset="2"/>
              <a:buChar char="q"/>
            </a:pPr>
            <a:r>
              <a:rPr lang="en-US" sz="2800" dirty="0"/>
              <a:t>In this phase, raw video data undergoes multiple preprocessing steps to prepare it for emotion recognition tasks. These methods ensure consistency, reduce noise, and focus on relevant features, improving model accuracy.</a:t>
            </a:r>
          </a:p>
        </p:txBody>
      </p:sp>
      <p:sp>
        <p:nvSpPr>
          <p:cNvPr id="13" name="Rectangle 6">
            <a:extLst>
              <a:ext uri="{FF2B5EF4-FFF2-40B4-BE49-F238E27FC236}">
                <a16:creationId xmlns:a16="http://schemas.microsoft.com/office/drawing/2014/main" id="{C407FE44-6541-AB42-371D-1C4ECBA36B72}"/>
              </a:ext>
            </a:extLst>
          </p:cNvPr>
          <p:cNvSpPr>
            <a:spLocks noChangeArrowheads="1"/>
          </p:cNvSpPr>
          <p:nvPr/>
        </p:nvSpPr>
        <p:spPr bwMode="auto">
          <a:xfrm>
            <a:off x="1066800" y="4431294"/>
            <a:ext cx="179070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rPr>
              <a:t>Label Videos by Emotion</a:t>
            </a: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Assign each video an emotion label (e.g., Happy, Sad).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rPr>
              <a:t>Extract Frames &amp; Label</a:t>
            </a: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Split videos into frames; each frame inherits the video’s label.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rPr>
              <a:t>Facial Landmark Detection &amp; Cropping</a:t>
            </a: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Detect key facial landmarks; crop frames to focus on the face.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rPr>
              <a:t>Resize Frames</a:t>
            </a: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Standardize all frames to </a:t>
            </a:r>
            <a:r>
              <a:rPr kumimoji="0" lang="en-US" altLang="en-US" sz="2800" b="1" i="0" u="none" strike="noStrike" cap="none" normalizeH="0" baseline="0" dirty="0">
                <a:ln>
                  <a:noFill/>
                </a:ln>
                <a:solidFill>
                  <a:schemeClr val="tx1"/>
                </a:solidFill>
                <a:effectLst/>
              </a:rPr>
              <a:t>64x64 pixels</a:t>
            </a:r>
            <a:r>
              <a:rPr kumimoji="0" lang="en-US" altLang="en-US" sz="2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rPr>
              <a:t>Normalize Frames</a:t>
            </a: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Scale pixel values (e.g., 0 to 1) to improve model performance.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rPr>
              <a:t>One-Hot Encode Labels</a:t>
            </a: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Convert emotion labels into one-hot encoded vectors for classification.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39705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422436E4-4614-BDC6-99CB-EABCF77F8D14}"/>
              </a:ext>
            </a:extLst>
          </p:cNvPr>
          <p:cNvGraphicFramePr/>
          <p:nvPr>
            <p:extLst>
              <p:ext uri="{D42A27DB-BD31-4B8C-83A1-F6EECF244321}">
                <p14:modId xmlns:p14="http://schemas.microsoft.com/office/powerpoint/2010/main" val="2707373962"/>
              </p:ext>
            </p:extLst>
          </p:nvPr>
        </p:nvGraphicFramePr>
        <p:xfrm>
          <a:off x="4572000" y="3082947"/>
          <a:ext cx="14554200" cy="5297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7E9EAE3-7649-7B1A-AAB5-473A129EA682}"/>
              </a:ext>
            </a:extLst>
          </p:cNvPr>
          <p:cNvSpPr txBox="1"/>
          <p:nvPr/>
        </p:nvSpPr>
        <p:spPr>
          <a:xfrm>
            <a:off x="3810000" y="1485900"/>
            <a:ext cx="10820400" cy="1077218"/>
          </a:xfrm>
          <a:prstGeom prst="rect">
            <a:avLst/>
          </a:prstGeom>
          <a:noFill/>
        </p:spPr>
        <p:txBody>
          <a:bodyPr wrap="square">
            <a:spAutoFit/>
          </a:bodyPr>
          <a:lstStyle/>
          <a:p>
            <a:r>
              <a:rPr lang="en-IN" sz="6400" b="1" dirty="0">
                <a:solidFill>
                  <a:schemeClr val="accent1"/>
                </a:solidFill>
                <a:latin typeface="Knewave" panose="020B0604020202020204" charset="0"/>
              </a:rPr>
              <a:t>Dataset Splitting Strategy</a:t>
            </a:r>
          </a:p>
        </p:txBody>
      </p:sp>
      <p:sp>
        <p:nvSpPr>
          <p:cNvPr id="7" name="TextBox 6">
            <a:extLst>
              <a:ext uri="{FF2B5EF4-FFF2-40B4-BE49-F238E27FC236}">
                <a16:creationId xmlns:a16="http://schemas.microsoft.com/office/drawing/2014/main" id="{4314B08C-8025-1E2F-D752-4E261F909B79}"/>
              </a:ext>
            </a:extLst>
          </p:cNvPr>
          <p:cNvSpPr txBox="1"/>
          <p:nvPr/>
        </p:nvSpPr>
        <p:spPr>
          <a:xfrm>
            <a:off x="1676400" y="3484812"/>
            <a:ext cx="9144000" cy="2246769"/>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rPr>
              <a:t>Why Data Splitting?</a:t>
            </a:r>
          </a:p>
          <a:p>
            <a:pPr marR="0" lvl="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rPr>
              <a:t>Ensures reliable model evaluation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rPr>
              <a:t>Helps tune hyperparameters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rPr>
              <a:t>Prevents overfitting </a:t>
            </a:r>
          </a:p>
        </p:txBody>
      </p:sp>
      <p:sp>
        <p:nvSpPr>
          <p:cNvPr id="9" name="TextBox 8">
            <a:extLst>
              <a:ext uri="{FF2B5EF4-FFF2-40B4-BE49-F238E27FC236}">
                <a16:creationId xmlns:a16="http://schemas.microsoft.com/office/drawing/2014/main" id="{984FB210-32A4-0CB2-3D1E-7F75C00D498D}"/>
              </a:ext>
            </a:extLst>
          </p:cNvPr>
          <p:cNvSpPr txBox="1"/>
          <p:nvPr/>
        </p:nvSpPr>
        <p:spPr>
          <a:xfrm>
            <a:off x="1676400" y="9181312"/>
            <a:ext cx="91440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 Improved accuracy with 90/10 split!</a:t>
            </a:r>
          </a:p>
        </p:txBody>
      </p:sp>
    </p:spTree>
    <p:extLst>
      <p:ext uri="{BB962C8B-B14F-4D97-AF65-F5344CB8AC3E}">
        <p14:creationId xmlns:p14="http://schemas.microsoft.com/office/powerpoint/2010/main" val="359464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B7E7946F-0998-EE36-D94A-3D3844FE6E4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E38E3EA-3E2D-C02B-817E-C20F3FBA483C}"/>
              </a:ext>
            </a:extLst>
          </p:cNvPr>
          <p:cNvSpPr txBox="1"/>
          <p:nvPr/>
        </p:nvSpPr>
        <p:spPr>
          <a:xfrm>
            <a:off x="1828800" y="1257300"/>
            <a:ext cx="9144000" cy="1077218"/>
          </a:xfrm>
          <a:prstGeom prst="rect">
            <a:avLst/>
          </a:prstGeom>
          <a:noFill/>
        </p:spPr>
        <p:txBody>
          <a:bodyPr wrap="square">
            <a:spAutoFit/>
          </a:bodyPr>
          <a:lstStyle/>
          <a:p>
            <a:r>
              <a:rPr lang="en-IN" sz="6400" dirty="0">
                <a:solidFill>
                  <a:schemeClr val="accent1"/>
                </a:solidFill>
                <a:latin typeface="Knewave" panose="020B0604020202020204" charset="0"/>
              </a:rPr>
              <a:t>Original Model Details</a:t>
            </a:r>
          </a:p>
        </p:txBody>
      </p:sp>
      <p:sp>
        <p:nvSpPr>
          <p:cNvPr id="9" name="TextBox 8">
            <a:extLst>
              <a:ext uri="{FF2B5EF4-FFF2-40B4-BE49-F238E27FC236}">
                <a16:creationId xmlns:a16="http://schemas.microsoft.com/office/drawing/2014/main" id="{B30177CA-DCC9-BE88-B869-25ABF97EDE27}"/>
              </a:ext>
            </a:extLst>
          </p:cNvPr>
          <p:cNvSpPr txBox="1"/>
          <p:nvPr/>
        </p:nvSpPr>
        <p:spPr>
          <a:xfrm>
            <a:off x="914400" y="2611636"/>
            <a:ext cx="9144000" cy="707886"/>
          </a:xfrm>
          <a:prstGeom prst="rect">
            <a:avLst/>
          </a:prstGeom>
          <a:noFill/>
        </p:spPr>
        <p:txBody>
          <a:bodyPr wrap="square">
            <a:spAutoFit/>
          </a:bodyPr>
          <a:lstStyle/>
          <a:p>
            <a:r>
              <a:rPr lang="en-IN" sz="4000" b="1" dirty="0"/>
              <a:t>Model : LRCN Model</a:t>
            </a:r>
          </a:p>
        </p:txBody>
      </p:sp>
      <p:sp>
        <p:nvSpPr>
          <p:cNvPr id="12" name="Rectangle 1">
            <a:extLst>
              <a:ext uri="{FF2B5EF4-FFF2-40B4-BE49-F238E27FC236}">
                <a16:creationId xmlns:a16="http://schemas.microsoft.com/office/drawing/2014/main" id="{462061D5-4D10-C9F9-4C12-A70CD2D5CA4D}"/>
              </a:ext>
            </a:extLst>
          </p:cNvPr>
          <p:cNvSpPr>
            <a:spLocks noChangeArrowheads="1"/>
          </p:cNvSpPr>
          <p:nvPr/>
        </p:nvSpPr>
        <p:spPr bwMode="auto">
          <a:xfrm>
            <a:off x="914400" y="3596640"/>
            <a:ext cx="60960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rPr>
              <a:t>Architecture</a:t>
            </a:r>
            <a:r>
              <a:rPr kumimoji="0" lang="en-US" altLang="en-US" sz="2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3 Convolutional Layers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64 LSTM Units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Fully Connected Layers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rPr>
              <a:t>Dataset</a:t>
            </a:r>
            <a:r>
              <a:rPr kumimoji="0" lang="en-US" altLang="en-US" sz="2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RAVDESS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SAVEE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rPr>
              <a:t>Performance</a:t>
            </a:r>
            <a:r>
              <a:rPr kumimoji="0" lang="en-US" altLang="en-US" sz="2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RAVDESS: </a:t>
            </a:r>
            <a:r>
              <a:rPr kumimoji="0" lang="en-US" altLang="en-US" sz="2800" b="1" i="0" u="none" strike="noStrike" cap="none" normalizeH="0" baseline="0" dirty="0">
                <a:ln>
                  <a:noFill/>
                </a:ln>
                <a:solidFill>
                  <a:schemeClr val="tx1"/>
                </a:solidFill>
                <a:effectLst/>
              </a:rPr>
              <a:t>80.67% ± 2.18%</a:t>
            </a:r>
            <a:r>
              <a:rPr kumimoji="0" lang="en-US" altLang="en-US" sz="2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SAVEE: </a:t>
            </a:r>
            <a:r>
              <a:rPr kumimoji="0" lang="en-US" altLang="en-US" sz="2800" b="1" i="0" u="none" strike="noStrike" cap="none" normalizeH="0" baseline="0" dirty="0">
                <a:ln>
                  <a:noFill/>
                </a:ln>
                <a:solidFill>
                  <a:schemeClr val="tx1"/>
                </a:solidFill>
                <a:effectLst/>
              </a:rPr>
              <a:t>87% ± 2.78%</a:t>
            </a:r>
            <a:r>
              <a:rPr kumimoji="0" lang="en-US" altLang="en-US" sz="2800" b="0" i="0" u="none" strike="noStrike" cap="none" normalizeH="0" baseline="0" dirty="0">
                <a:ln>
                  <a:noFill/>
                </a:ln>
                <a:solidFill>
                  <a:schemeClr val="tx1"/>
                </a:solidFill>
                <a:effectLst/>
              </a:rPr>
              <a:t>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rPr>
              <a:t>Issues</a:t>
            </a:r>
            <a:r>
              <a:rPr kumimoji="0" lang="en-US" altLang="en-US" sz="2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Overfitting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Moderate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No batch normalization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pic>
        <p:nvPicPr>
          <p:cNvPr id="14" name="Picture 13">
            <a:extLst>
              <a:ext uri="{FF2B5EF4-FFF2-40B4-BE49-F238E27FC236}">
                <a16:creationId xmlns:a16="http://schemas.microsoft.com/office/drawing/2014/main" id="{4CAD7D7E-E9FA-C8E0-0F55-2C24FEA99AFE}"/>
              </a:ext>
            </a:extLst>
          </p:cNvPr>
          <p:cNvPicPr/>
          <p:nvPr/>
        </p:nvPicPr>
        <p:blipFill>
          <a:blip r:embed="rId2"/>
          <a:stretch>
            <a:fillRect/>
          </a:stretch>
        </p:blipFill>
        <p:spPr>
          <a:xfrm>
            <a:off x="6781800" y="2965578"/>
            <a:ext cx="9906000" cy="6064121"/>
          </a:xfrm>
          <a:prstGeom prst="rect">
            <a:avLst/>
          </a:prstGeom>
        </p:spPr>
      </p:pic>
    </p:spTree>
    <p:extLst>
      <p:ext uri="{BB962C8B-B14F-4D97-AF65-F5344CB8AC3E}">
        <p14:creationId xmlns:p14="http://schemas.microsoft.com/office/powerpoint/2010/main" val="16242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6F1B21C1-CF4D-25D5-7D90-FC2813643B8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BDCD70-913D-69EA-2FEE-B01C2A2DF83C}"/>
              </a:ext>
            </a:extLst>
          </p:cNvPr>
          <p:cNvSpPr txBox="1"/>
          <p:nvPr/>
        </p:nvSpPr>
        <p:spPr>
          <a:xfrm>
            <a:off x="1295400" y="1028700"/>
            <a:ext cx="9144000" cy="1077218"/>
          </a:xfrm>
          <a:prstGeom prst="rect">
            <a:avLst/>
          </a:prstGeom>
          <a:noFill/>
        </p:spPr>
        <p:txBody>
          <a:bodyPr wrap="square">
            <a:spAutoFit/>
          </a:bodyPr>
          <a:lstStyle/>
          <a:p>
            <a:r>
              <a:rPr lang="en-IN" sz="6400" dirty="0">
                <a:solidFill>
                  <a:schemeClr val="accent1"/>
                </a:solidFill>
                <a:latin typeface="Knewave" panose="020B0604020202020204" charset="0"/>
              </a:rPr>
              <a:t>Model Improvements</a:t>
            </a:r>
          </a:p>
        </p:txBody>
      </p:sp>
      <p:sp>
        <p:nvSpPr>
          <p:cNvPr id="5" name="TextBox 4">
            <a:extLst>
              <a:ext uri="{FF2B5EF4-FFF2-40B4-BE49-F238E27FC236}">
                <a16:creationId xmlns:a16="http://schemas.microsoft.com/office/drawing/2014/main" id="{50D7449F-B23D-EE3C-C9E9-959633767FBF}"/>
              </a:ext>
            </a:extLst>
          </p:cNvPr>
          <p:cNvSpPr txBox="1"/>
          <p:nvPr/>
        </p:nvSpPr>
        <p:spPr>
          <a:xfrm>
            <a:off x="1295400" y="2400300"/>
            <a:ext cx="7696200" cy="7417415"/>
          </a:xfrm>
          <a:prstGeom prst="rect">
            <a:avLst/>
          </a:prstGeom>
          <a:noFill/>
        </p:spPr>
        <p:txBody>
          <a:bodyPr wrap="square">
            <a:spAutoFit/>
          </a:bodyPr>
          <a:lstStyle/>
          <a:p>
            <a:pPr>
              <a:buNone/>
            </a:pPr>
            <a:r>
              <a:rPr lang="en-US" sz="2800" b="1" dirty="0"/>
              <a:t>What Was Improved?</a:t>
            </a:r>
          </a:p>
          <a:p>
            <a:pPr>
              <a:buNone/>
            </a:pPr>
            <a:r>
              <a:rPr lang="en-US" sz="2800" dirty="0"/>
              <a:t>✅ </a:t>
            </a:r>
            <a:r>
              <a:rPr lang="en-US" sz="2800" b="1" dirty="0"/>
              <a:t>Optimized CNN Layers</a:t>
            </a:r>
            <a:endParaRPr lang="en-US" sz="2800" dirty="0"/>
          </a:p>
          <a:p>
            <a:pPr>
              <a:buFont typeface="Arial" panose="020B0604020202020204" pitchFamily="34" charset="0"/>
              <a:buChar char="•"/>
            </a:pPr>
            <a:r>
              <a:rPr lang="en-US" sz="2800" dirty="0"/>
              <a:t>Added extra conv layers</a:t>
            </a:r>
          </a:p>
          <a:p>
            <a:pPr>
              <a:buFont typeface="Arial" panose="020B0604020202020204" pitchFamily="34" charset="0"/>
              <a:buChar char="•"/>
            </a:pPr>
            <a:r>
              <a:rPr lang="en-US" sz="2800" dirty="0"/>
              <a:t>Better feature extraction</a:t>
            </a:r>
            <a:br>
              <a:rPr lang="en-US" sz="2800" dirty="0"/>
            </a:br>
            <a:r>
              <a:rPr lang="en-US" sz="2800" dirty="0"/>
              <a:t>✅ </a:t>
            </a:r>
            <a:r>
              <a:rPr lang="en-US" sz="2800" b="1" dirty="0"/>
              <a:t>Fine-tuned LSTM Units</a:t>
            </a:r>
            <a:endParaRPr lang="en-US" sz="2800" dirty="0"/>
          </a:p>
          <a:p>
            <a:pPr>
              <a:buFont typeface="Arial" panose="020B0604020202020204" pitchFamily="34" charset="0"/>
              <a:buChar char="•"/>
            </a:pPr>
            <a:r>
              <a:rPr lang="en-US" sz="2800" dirty="0"/>
              <a:t>Increased from X units to Y units (if you have specifics)</a:t>
            </a:r>
            <a:br>
              <a:rPr lang="en-US" sz="2800" dirty="0"/>
            </a:br>
            <a:r>
              <a:rPr lang="en-US" sz="2800" dirty="0"/>
              <a:t>✅ </a:t>
            </a:r>
            <a:r>
              <a:rPr lang="en-US" sz="2800" b="1" dirty="0"/>
              <a:t>Dropout &amp; Regularization</a:t>
            </a:r>
            <a:endParaRPr lang="en-US" sz="2800" dirty="0"/>
          </a:p>
          <a:p>
            <a:pPr>
              <a:buFont typeface="Arial" panose="020B0604020202020204" pitchFamily="34" charset="0"/>
              <a:buChar char="•"/>
            </a:pPr>
            <a:r>
              <a:rPr lang="en-US" sz="2800" dirty="0"/>
              <a:t>Added dropout layers to prevent overfitting</a:t>
            </a:r>
            <a:br>
              <a:rPr lang="en-US" sz="2800" dirty="0"/>
            </a:br>
            <a:r>
              <a:rPr lang="en-US" sz="2800" dirty="0"/>
              <a:t>✅ </a:t>
            </a:r>
            <a:r>
              <a:rPr lang="en-US" sz="2800" b="1" dirty="0"/>
              <a:t>Data Augmentation &amp; Preprocessing</a:t>
            </a:r>
            <a:endParaRPr lang="en-US" sz="2800" dirty="0"/>
          </a:p>
          <a:p>
            <a:pPr>
              <a:buFont typeface="Arial" panose="020B0604020202020204" pitchFamily="34" charset="0"/>
              <a:buChar char="•"/>
            </a:pPr>
            <a:r>
              <a:rPr lang="en-US" sz="2800" dirty="0"/>
              <a:t>Normalization</a:t>
            </a:r>
          </a:p>
          <a:p>
            <a:pPr>
              <a:buFont typeface="Arial" panose="020B0604020202020204" pitchFamily="34" charset="0"/>
              <a:buChar char="•"/>
            </a:pPr>
            <a:r>
              <a:rPr lang="en-US" sz="2800" dirty="0"/>
              <a:t>Resizing frames</a:t>
            </a:r>
            <a:br>
              <a:rPr lang="en-US" sz="2800" dirty="0"/>
            </a:br>
            <a:r>
              <a:rPr lang="en-US" sz="2800" dirty="0"/>
              <a:t>✅ </a:t>
            </a:r>
            <a:r>
              <a:rPr lang="en-US" sz="2800" b="1" dirty="0"/>
              <a:t>Optimized Learning Rate &amp; Epochs</a:t>
            </a:r>
            <a:endParaRPr lang="en-US" sz="2800" dirty="0"/>
          </a:p>
          <a:p>
            <a:pPr>
              <a:buFont typeface="Arial" panose="020B0604020202020204" pitchFamily="34" charset="0"/>
              <a:buChar char="•"/>
            </a:pPr>
            <a:r>
              <a:rPr lang="en-US" sz="2800" dirty="0"/>
              <a:t>Fine-tuned learning rate schedule</a:t>
            </a:r>
            <a:br>
              <a:rPr lang="en-US" sz="2800" dirty="0"/>
            </a:br>
            <a:r>
              <a:rPr lang="en-US" sz="2800" dirty="0"/>
              <a:t>✅ </a:t>
            </a:r>
            <a:r>
              <a:rPr lang="en-US" sz="2800" b="1" dirty="0"/>
              <a:t>Loss Function</a:t>
            </a:r>
            <a:endParaRPr lang="en-US" sz="2800" dirty="0"/>
          </a:p>
          <a:p>
            <a:pPr>
              <a:buFont typeface="Arial" panose="020B0604020202020204" pitchFamily="34" charset="0"/>
              <a:buChar char="•"/>
            </a:pPr>
            <a:r>
              <a:rPr lang="en-US" sz="2800" dirty="0"/>
              <a:t>Cross-Entropy with class balancing (if you did this)</a:t>
            </a:r>
          </a:p>
          <a:p>
            <a:pPr>
              <a:buNone/>
            </a:pPr>
            <a:endParaRPr lang="en-IN" sz="2800" dirty="0"/>
          </a:p>
        </p:txBody>
      </p:sp>
      <p:pic>
        <p:nvPicPr>
          <p:cNvPr id="6" name="Picture 5">
            <a:extLst>
              <a:ext uri="{FF2B5EF4-FFF2-40B4-BE49-F238E27FC236}">
                <a16:creationId xmlns:a16="http://schemas.microsoft.com/office/drawing/2014/main" id="{C2C8D47C-F099-782F-FE3A-AD758493353E}"/>
              </a:ext>
            </a:extLst>
          </p:cNvPr>
          <p:cNvPicPr/>
          <p:nvPr/>
        </p:nvPicPr>
        <p:blipFill>
          <a:blip r:embed="rId2"/>
          <a:stretch>
            <a:fillRect/>
          </a:stretch>
        </p:blipFill>
        <p:spPr>
          <a:xfrm>
            <a:off x="9601200" y="2100007"/>
            <a:ext cx="7086600" cy="7152382"/>
          </a:xfrm>
          <a:prstGeom prst="rect">
            <a:avLst/>
          </a:prstGeom>
        </p:spPr>
      </p:pic>
    </p:spTree>
    <p:extLst>
      <p:ext uri="{BB962C8B-B14F-4D97-AF65-F5344CB8AC3E}">
        <p14:creationId xmlns:p14="http://schemas.microsoft.com/office/powerpoint/2010/main" val="327665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585B47AB-89E9-271D-9788-DB3A878BB3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320582C-E00C-B398-D0FD-BBB118CC6A02}"/>
              </a:ext>
            </a:extLst>
          </p:cNvPr>
          <p:cNvSpPr txBox="1"/>
          <p:nvPr/>
        </p:nvSpPr>
        <p:spPr>
          <a:xfrm>
            <a:off x="1295400" y="1181100"/>
            <a:ext cx="9601200" cy="2062103"/>
          </a:xfrm>
          <a:prstGeom prst="rect">
            <a:avLst/>
          </a:prstGeom>
          <a:noFill/>
        </p:spPr>
        <p:txBody>
          <a:bodyPr wrap="square">
            <a:spAutoFit/>
          </a:bodyPr>
          <a:lstStyle/>
          <a:p>
            <a:r>
              <a:rPr lang="en-IN" sz="6400" dirty="0">
                <a:solidFill>
                  <a:schemeClr val="accent1"/>
                </a:solidFill>
                <a:latin typeface="Knewave" panose="020B0604020202020204" charset="0"/>
              </a:rPr>
              <a:t>Final Results </a:t>
            </a:r>
          </a:p>
          <a:p>
            <a:r>
              <a:rPr lang="en-IN" sz="6400" dirty="0">
                <a:solidFill>
                  <a:schemeClr val="accent1"/>
                </a:solidFill>
                <a:latin typeface="Knewave" panose="020B0604020202020204" charset="0"/>
              </a:rPr>
              <a:t>(Improved LRCN)</a:t>
            </a:r>
          </a:p>
        </p:txBody>
      </p:sp>
      <p:graphicFrame>
        <p:nvGraphicFramePr>
          <p:cNvPr id="4" name="Table 3">
            <a:extLst>
              <a:ext uri="{FF2B5EF4-FFF2-40B4-BE49-F238E27FC236}">
                <a16:creationId xmlns:a16="http://schemas.microsoft.com/office/drawing/2014/main" id="{CACD22D0-4E84-6CB8-C5C0-01F4AD0343E9}"/>
              </a:ext>
            </a:extLst>
          </p:cNvPr>
          <p:cNvGraphicFramePr>
            <a:graphicFrameLocks noGrp="1"/>
          </p:cNvGraphicFramePr>
          <p:nvPr>
            <p:extLst>
              <p:ext uri="{D42A27DB-BD31-4B8C-83A1-F6EECF244321}">
                <p14:modId xmlns:p14="http://schemas.microsoft.com/office/powerpoint/2010/main" val="3751250611"/>
              </p:ext>
            </p:extLst>
          </p:nvPr>
        </p:nvGraphicFramePr>
        <p:xfrm>
          <a:off x="1295400" y="3875677"/>
          <a:ext cx="14173200" cy="2819400"/>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515159070"/>
                    </a:ext>
                  </a:extLst>
                </a:gridCol>
                <a:gridCol w="4724400">
                  <a:extLst>
                    <a:ext uri="{9D8B030D-6E8A-4147-A177-3AD203B41FA5}">
                      <a16:colId xmlns:a16="http://schemas.microsoft.com/office/drawing/2014/main" val="864678302"/>
                    </a:ext>
                  </a:extLst>
                </a:gridCol>
                <a:gridCol w="4724400">
                  <a:extLst>
                    <a:ext uri="{9D8B030D-6E8A-4147-A177-3AD203B41FA5}">
                      <a16:colId xmlns:a16="http://schemas.microsoft.com/office/drawing/2014/main" val="3596163362"/>
                    </a:ext>
                  </a:extLst>
                </a:gridCol>
              </a:tblGrid>
              <a:tr h="939800">
                <a:tc>
                  <a:txBody>
                    <a:bodyPr/>
                    <a:lstStyle/>
                    <a:p>
                      <a:r>
                        <a:rPr lang="en-IN" sz="2800" dirty="0">
                          <a:solidFill>
                            <a:schemeClr val="tx1"/>
                          </a:solidFill>
                        </a:rPr>
                        <a:t>Dataset</a:t>
                      </a:r>
                    </a:p>
                  </a:txBody>
                  <a:tcPr anchor="ctr"/>
                </a:tc>
                <a:tc>
                  <a:txBody>
                    <a:bodyPr/>
                    <a:lstStyle/>
                    <a:p>
                      <a:r>
                        <a:rPr lang="en-IN" sz="2800">
                          <a:solidFill>
                            <a:schemeClr val="tx1"/>
                          </a:solidFill>
                        </a:rPr>
                        <a:t>Baseline LRCN</a:t>
                      </a:r>
                    </a:p>
                  </a:txBody>
                  <a:tcPr anchor="ctr"/>
                </a:tc>
                <a:tc>
                  <a:txBody>
                    <a:bodyPr/>
                    <a:lstStyle/>
                    <a:p>
                      <a:r>
                        <a:rPr lang="en-IN" sz="2800" dirty="0">
                          <a:solidFill>
                            <a:schemeClr val="tx1"/>
                          </a:solidFill>
                        </a:rPr>
                        <a:t>Improved LRCN</a:t>
                      </a:r>
                    </a:p>
                  </a:txBody>
                  <a:tcPr anchor="ctr"/>
                </a:tc>
                <a:extLst>
                  <a:ext uri="{0D108BD9-81ED-4DB2-BD59-A6C34878D82A}">
                    <a16:rowId xmlns:a16="http://schemas.microsoft.com/office/drawing/2014/main" val="3761524902"/>
                  </a:ext>
                </a:extLst>
              </a:tr>
              <a:tr h="939800">
                <a:tc>
                  <a:txBody>
                    <a:bodyPr/>
                    <a:lstStyle/>
                    <a:p>
                      <a:r>
                        <a:rPr lang="en-IN" sz="2800" dirty="0"/>
                        <a:t>RAVDESS</a:t>
                      </a:r>
                    </a:p>
                  </a:txBody>
                  <a:tcPr anchor="ctr"/>
                </a:tc>
                <a:tc>
                  <a:txBody>
                    <a:bodyPr/>
                    <a:lstStyle/>
                    <a:p>
                      <a:r>
                        <a:rPr lang="en-IN" sz="2800"/>
                        <a:t>~93%</a:t>
                      </a:r>
                    </a:p>
                  </a:txBody>
                  <a:tcPr anchor="ctr"/>
                </a:tc>
                <a:tc>
                  <a:txBody>
                    <a:bodyPr/>
                    <a:lstStyle/>
                    <a:p>
                      <a:r>
                        <a:rPr lang="en-IN" sz="2800" b="1" dirty="0"/>
                        <a:t>96.62%</a:t>
                      </a:r>
                      <a:endParaRPr lang="en-IN" sz="2800" dirty="0"/>
                    </a:p>
                  </a:txBody>
                  <a:tcPr anchor="ctr"/>
                </a:tc>
                <a:extLst>
                  <a:ext uri="{0D108BD9-81ED-4DB2-BD59-A6C34878D82A}">
                    <a16:rowId xmlns:a16="http://schemas.microsoft.com/office/drawing/2014/main" val="1958287755"/>
                  </a:ext>
                </a:extLst>
              </a:tr>
              <a:tr h="939800">
                <a:tc>
                  <a:txBody>
                    <a:bodyPr/>
                    <a:lstStyle/>
                    <a:p>
                      <a:r>
                        <a:rPr lang="en-IN" sz="2800" dirty="0"/>
                        <a:t>SAVEE</a:t>
                      </a:r>
                    </a:p>
                  </a:txBody>
                  <a:tcPr anchor="ctr"/>
                </a:tc>
                <a:tc>
                  <a:txBody>
                    <a:bodyPr/>
                    <a:lstStyle/>
                    <a:p>
                      <a:r>
                        <a:rPr lang="en-IN" sz="2800" dirty="0"/>
                        <a:t>~95%</a:t>
                      </a:r>
                    </a:p>
                  </a:txBody>
                  <a:tcPr anchor="ctr"/>
                </a:tc>
                <a:tc>
                  <a:txBody>
                    <a:bodyPr/>
                    <a:lstStyle/>
                    <a:p>
                      <a:r>
                        <a:rPr lang="en-IN" sz="2800" b="1" dirty="0"/>
                        <a:t>97.22%</a:t>
                      </a:r>
                      <a:endParaRPr lang="en-IN" sz="2800" dirty="0"/>
                    </a:p>
                  </a:txBody>
                  <a:tcPr anchor="ctr"/>
                </a:tc>
                <a:extLst>
                  <a:ext uri="{0D108BD9-81ED-4DB2-BD59-A6C34878D82A}">
                    <a16:rowId xmlns:a16="http://schemas.microsoft.com/office/drawing/2014/main" val="3551775332"/>
                  </a:ext>
                </a:extLst>
              </a:tr>
            </a:tbl>
          </a:graphicData>
        </a:graphic>
      </p:graphicFrame>
      <p:sp>
        <p:nvSpPr>
          <p:cNvPr id="6" name="TextBox 5">
            <a:extLst>
              <a:ext uri="{FF2B5EF4-FFF2-40B4-BE49-F238E27FC236}">
                <a16:creationId xmlns:a16="http://schemas.microsoft.com/office/drawing/2014/main" id="{BA740347-2C1D-FED3-3704-CADD87B99A7D}"/>
              </a:ext>
            </a:extLst>
          </p:cNvPr>
          <p:cNvSpPr txBox="1"/>
          <p:nvPr/>
        </p:nvSpPr>
        <p:spPr>
          <a:xfrm>
            <a:off x="1524000" y="7281832"/>
            <a:ext cx="10515600" cy="1631216"/>
          </a:xfrm>
          <a:prstGeom prst="rect">
            <a:avLst/>
          </a:prstGeom>
          <a:noFill/>
        </p:spPr>
        <p:txBody>
          <a:bodyPr wrap="square">
            <a:spAutoFit/>
          </a:bodyPr>
          <a:lstStyle/>
          <a:p>
            <a:pPr>
              <a:buNone/>
            </a:pPr>
            <a:r>
              <a:rPr lang="en-US" sz="3600" b="1" dirty="0"/>
              <a:t>Key Takeaways:</a:t>
            </a:r>
          </a:p>
          <a:p>
            <a:pPr>
              <a:buNone/>
            </a:pPr>
            <a:endParaRPr lang="en-US" sz="3600" b="1" dirty="0"/>
          </a:p>
          <a:p>
            <a:pPr marL="457200" indent="-457200">
              <a:buFont typeface="Wingdings" panose="05000000000000000000" pitchFamily="2" charset="2"/>
              <a:buChar char="Ø"/>
            </a:pPr>
            <a:r>
              <a:rPr lang="en-US" sz="2800" b="1" dirty="0"/>
              <a:t>Stable</a:t>
            </a:r>
            <a:r>
              <a:rPr lang="en-US" sz="2800" dirty="0"/>
              <a:t>, </a:t>
            </a:r>
            <a:r>
              <a:rPr lang="en-US" sz="2800" b="1" dirty="0"/>
              <a:t>accurate</a:t>
            </a:r>
            <a:r>
              <a:rPr lang="en-US" sz="2800" dirty="0"/>
              <a:t>, and </a:t>
            </a:r>
            <a:r>
              <a:rPr lang="en-US" sz="2800" b="1" dirty="0"/>
              <a:t>efficient</a:t>
            </a:r>
            <a:endParaRPr lang="en-US" sz="2800" dirty="0"/>
          </a:p>
        </p:txBody>
      </p:sp>
    </p:spTree>
    <p:extLst>
      <p:ext uri="{BB962C8B-B14F-4D97-AF65-F5344CB8AC3E}">
        <p14:creationId xmlns:p14="http://schemas.microsoft.com/office/powerpoint/2010/main" val="166685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9FBD6A2A-0A4E-7525-08E6-E5348A57DED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9F6D306-AC7A-8168-8C14-DF347878CA04}"/>
              </a:ext>
            </a:extLst>
          </p:cNvPr>
          <p:cNvSpPr>
            <a:spLocks noGrp="1"/>
          </p:cNvSpPr>
          <p:nvPr>
            <p:ph type="ctrTitle"/>
          </p:nvPr>
        </p:nvSpPr>
        <p:spPr>
          <a:xfrm>
            <a:off x="914400" y="571500"/>
            <a:ext cx="7772400" cy="1470025"/>
          </a:xfrm>
        </p:spPr>
        <p:txBody>
          <a:bodyPr>
            <a:normAutofit/>
          </a:bodyPr>
          <a:lstStyle/>
          <a:p>
            <a:r>
              <a:rPr lang="en-US" sz="6400" dirty="0">
                <a:solidFill>
                  <a:schemeClr val="accent1"/>
                </a:solidFill>
                <a:latin typeface="Knewave" panose="020B0604020202020204" charset="0"/>
              </a:rPr>
              <a:t>Input  and Results</a:t>
            </a:r>
            <a:endParaRPr lang="en-IN" sz="6400" dirty="0">
              <a:solidFill>
                <a:schemeClr val="accent1"/>
              </a:solidFill>
              <a:latin typeface="Knewave" panose="020B0604020202020204" charset="0"/>
            </a:endParaRPr>
          </a:p>
        </p:txBody>
      </p:sp>
      <p:pic>
        <p:nvPicPr>
          <p:cNvPr id="3" name="Picture 2">
            <a:extLst>
              <a:ext uri="{FF2B5EF4-FFF2-40B4-BE49-F238E27FC236}">
                <a16:creationId xmlns:a16="http://schemas.microsoft.com/office/drawing/2014/main" id="{2009145C-9026-22DD-92D0-478AEF2A9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24100"/>
            <a:ext cx="5562600" cy="6966666"/>
          </a:xfrm>
          <a:prstGeom prst="rect">
            <a:avLst/>
          </a:prstGeom>
        </p:spPr>
      </p:pic>
      <p:pic>
        <p:nvPicPr>
          <p:cNvPr id="5" name="Picture 4">
            <a:extLst>
              <a:ext uri="{FF2B5EF4-FFF2-40B4-BE49-F238E27FC236}">
                <a16:creationId xmlns:a16="http://schemas.microsoft.com/office/drawing/2014/main" id="{4EEF39BD-BB05-9AC8-9F80-B5509347F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257300"/>
            <a:ext cx="6553200" cy="8513270"/>
          </a:xfrm>
          <a:prstGeom prst="rect">
            <a:avLst/>
          </a:prstGeom>
        </p:spPr>
      </p:pic>
    </p:spTree>
    <p:extLst>
      <p:ext uri="{BB962C8B-B14F-4D97-AF65-F5344CB8AC3E}">
        <p14:creationId xmlns:p14="http://schemas.microsoft.com/office/powerpoint/2010/main" val="213721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104754" y="1395612"/>
            <a:ext cx="7536885" cy="7495775"/>
          </a:xfrm>
          <a:prstGeom prst="rect">
            <a:avLst/>
          </a:prstGeom>
        </p:spPr>
      </p:pic>
      <p:grpSp>
        <p:nvGrpSpPr>
          <p:cNvPr id="3" name="Group 3"/>
          <p:cNvGrpSpPr/>
          <p:nvPr/>
        </p:nvGrpSpPr>
        <p:grpSpPr>
          <a:xfrm>
            <a:off x="-1091749" y="3009900"/>
            <a:ext cx="12466954" cy="3505200"/>
            <a:chOff x="923243" y="2423382"/>
            <a:chExt cx="23848403" cy="2165343"/>
          </a:xfrm>
        </p:grpSpPr>
        <p:sp>
          <p:nvSpPr>
            <p:cNvPr id="5" name="TextBox 5"/>
            <p:cNvSpPr txBox="1"/>
            <p:nvPr/>
          </p:nvSpPr>
          <p:spPr>
            <a:xfrm>
              <a:off x="1436489" y="2423382"/>
              <a:ext cx="23335157" cy="809607"/>
            </a:xfrm>
            <a:prstGeom prst="rect">
              <a:avLst/>
            </a:prstGeom>
          </p:spPr>
          <p:txBody>
            <a:bodyPr lIns="0" tIns="0" rIns="0" bIns="0" rtlCol="0" anchor="t">
              <a:spAutoFit/>
            </a:bodyPr>
            <a:lstStyle/>
            <a:p>
              <a:pPr algn="ctr">
                <a:lnSpc>
                  <a:spcPts val="4653"/>
                </a:lnSpc>
              </a:pPr>
              <a:endParaRPr/>
            </a:p>
          </p:txBody>
        </p:sp>
        <p:sp>
          <p:nvSpPr>
            <p:cNvPr id="6" name="TextBox 6"/>
            <p:cNvSpPr txBox="1"/>
            <p:nvPr/>
          </p:nvSpPr>
          <p:spPr>
            <a:xfrm>
              <a:off x="923243" y="3841184"/>
              <a:ext cx="23335156" cy="747541"/>
            </a:xfrm>
            <a:prstGeom prst="rect">
              <a:avLst/>
            </a:prstGeom>
          </p:spPr>
          <p:txBody>
            <a:bodyPr lIns="0" tIns="0" rIns="0" bIns="0" rtlCol="0" anchor="t">
              <a:spAutoFit/>
            </a:bodyPr>
            <a:lstStyle/>
            <a:p>
              <a:pPr algn="ctr">
                <a:lnSpc>
                  <a:spcPts val="5024"/>
                </a:lnSpc>
              </a:pPr>
              <a:endParaRPr/>
            </a:p>
          </p:txBody>
        </p:sp>
      </p:grpSp>
      <p:sp>
        <p:nvSpPr>
          <p:cNvPr id="8" name="TextBox 8"/>
          <p:cNvSpPr txBox="1"/>
          <p:nvPr/>
        </p:nvSpPr>
        <p:spPr>
          <a:xfrm>
            <a:off x="1606266" y="7382025"/>
            <a:ext cx="4184934" cy="1051570"/>
          </a:xfrm>
          <a:prstGeom prst="rect">
            <a:avLst/>
          </a:prstGeom>
        </p:spPr>
        <p:txBody>
          <a:bodyPr wrap="square" lIns="0" tIns="0" rIns="0" bIns="0" rtlCol="0" anchor="t">
            <a:spAutoFit/>
          </a:bodyPr>
          <a:lstStyle/>
          <a:p>
            <a:pPr algn="ctr">
              <a:lnSpc>
                <a:spcPts val="4128"/>
              </a:lnSpc>
            </a:pPr>
            <a:r>
              <a:rPr lang="en-US" sz="3600" b="1" spc="144" dirty="0">
                <a:solidFill>
                  <a:srgbClr val="7030A0"/>
                </a:solidFill>
                <a:latin typeface="Arial Black" panose="020B0A04020102020204" pitchFamily="34" charset="0"/>
              </a:rPr>
              <a:t>Supervised by : </a:t>
            </a:r>
          </a:p>
          <a:p>
            <a:pPr algn="ctr">
              <a:lnSpc>
                <a:spcPts val="4128"/>
              </a:lnSpc>
            </a:pPr>
            <a:endParaRPr lang="en-US" sz="3600" spc="144" dirty="0">
              <a:solidFill>
                <a:srgbClr val="C00000"/>
              </a:solidFill>
              <a:latin typeface="Quicksand"/>
            </a:endParaRPr>
          </a:p>
        </p:txBody>
      </p:sp>
      <p:sp>
        <p:nvSpPr>
          <p:cNvPr id="7" name="Title 6">
            <a:extLst>
              <a:ext uri="{FF2B5EF4-FFF2-40B4-BE49-F238E27FC236}">
                <a16:creationId xmlns:a16="http://schemas.microsoft.com/office/drawing/2014/main" id="{043329BB-03BB-B0F5-BD4B-CCE41CE5A47C}"/>
              </a:ext>
            </a:extLst>
          </p:cNvPr>
          <p:cNvSpPr>
            <a:spLocks noGrp="1"/>
          </p:cNvSpPr>
          <p:nvPr>
            <p:ph type="title"/>
          </p:nvPr>
        </p:nvSpPr>
        <p:spPr>
          <a:xfrm>
            <a:off x="365759" y="1395612"/>
            <a:ext cx="7802248" cy="1063410"/>
          </a:xfrm>
        </p:spPr>
        <p:txBody>
          <a:bodyPr>
            <a:noAutofit/>
          </a:bodyPr>
          <a:lstStyle/>
          <a:p>
            <a:r>
              <a:rPr lang="en-US" sz="6600" dirty="0">
                <a:solidFill>
                  <a:schemeClr val="bg2">
                    <a:lumMod val="50000"/>
                  </a:schemeClr>
                </a:solidFill>
                <a:latin typeface="Knewave"/>
              </a:rPr>
              <a:t> TEAM MEMBERS </a:t>
            </a:r>
            <a:br>
              <a:rPr lang="en-US" sz="6600" dirty="0">
                <a:solidFill>
                  <a:schemeClr val="bg2">
                    <a:lumMod val="50000"/>
                  </a:schemeClr>
                </a:solidFill>
                <a:latin typeface="Knewave"/>
              </a:rPr>
            </a:br>
            <a:endParaRPr lang="en-IN" sz="6600" dirty="0"/>
          </a:p>
        </p:txBody>
      </p:sp>
      <p:sp>
        <p:nvSpPr>
          <p:cNvPr id="10" name="TextBox 9">
            <a:extLst>
              <a:ext uri="{FF2B5EF4-FFF2-40B4-BE49-F238E27FC236}">
                <a16:creationId xmlns:a16="http://schemas.microsoft.com/office/drawing/2014/main" id="{112F5C16-CD91-43E9-B5C2-ABBB15333E28}"/>
              </a:ext>
            </a:extLst>
          </p:cNvPr>
          <p:cNvSpPr txBox="1"/>
          <p:nvPr/>
        </p:nvSpPr>
        <p:spPr>
          <a:xfrm>
            <a:off x="1422515" y="2372561"/>
            <a:ext cx="10652760" cy="452951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IN" sz="2800" dirty="0" err="1">
                <a:latin typeface="Verdana" panose="020B0604030504040204" pitchFamily="34" charset="0"/>
                <a:ea typeface="Verdana" panose="020B0604030504040204" pitchFamily="34" charset="0"/>
              </a:rPr>
              <a:t>Thatikala</a:t>
            </a:r>
            <a:r>
              <a:rPr lang="en-IN" sz="2800" dirty="0">
                <a:latin typeface="Verdana" panose="020B0604030504040204" pitchFamily="34" charset="0"/>
                <a:ea typeface="Verdana" panose="020B0604030504040204" pitchFamily="34" charset="0"/>
              </a:rPr>
              <a:t> Srinidhi            22241-cs-001 </a:t>
            </a:r>
          </a:p>
          <a:p>
            <a:pPr marL="457200" indent="-457200">
              <a:lnSpc>
                <a:spcPct val="150000"/>
              </a:lnSpc>
              <a:buFont typeface="Wingdings" panose="05000000000000000000" pitchFamily="2" charset="2"/>
              <a:buChar char="Ø"/>
            </a:pPr>
            <a:r>
              <a:rPr lang="en-IN" sz="2800" dirty="0" err="1">
                <a:latin typeface="Verdana" panose="020B0604030504040204" pitchFamily="34" charset="0"/>
                <a:ea typeface="Verdana" panose="020B0604030504040204" pitchFamily="34" charset="0"/>
              </a:rPr>
              <a:t>Ayyerpula</a:t>
            </a:r>
            <a:r>
              <a:rPr lang="en-IN" sz="2800" dirty="0">
                <a:latin typeface="Verdana" panose="020B0604030504040204" pitchFamily="34" charset="0"/>
                <a:ea typeface="Verdana" panose="020B0604030504040204" pitchFamily="34" charset="0"/>
              </a:rPr>
              <a:t> Rishi Yadav      22241-cs-002 </a:t>
            </a:r>
          </a:p>
          <a:p>
            <a:pPr marL="457200" indent="-457200">
              <a:lnSpc>
                <a:spcPct val="150000"/>
              </a:lnSpc>
              <a:buFont typeface="Wingdings" panose="05000000000000000000" pitchFamily="2" charset="2"/>
              <a:buChar char="Ø"/>
            </a:pPr>
            <a:r>
              <a:rPr lang="en-IN" sz="2800" dirty="0">
                <a:latin typeface="Verdana" panose="020B0604030504040204" pitchFamily="34" charset="0"/>
                <a:ea typeface="Verdana" panose="020B0604030504040204" pitchFamily="34" charset="0"/>
              </a:rPr>
              <a:t>Maher Khan                    22241-cs-004 </a:t>
            </a:r>
          </a:p>
          <a:p>
            <a:pPr marL="457200" indent="-457200">
              <a:lnSpc>
                <a:spcPct val="150000"/>
              </a:lnSpc>
              <a:buFont typeface="Wingdings" panose="05000000000000000000" pitchFamily="2" charset="2"/>
              <a:buChar char="Ø"/>
            </a:pPr>
            <a:r>
              <a:rPr lang="en-IN" sz="2800" dirty="0">
                <a:latin typeface="Verdana" panose="020B0604030504040204" pitchFamily="34" charset="0"/>
                <a:ea typeface="Verdana" panose="020B0604030504040204" pitchFamily="34" charset="0"/>
              </a:rPr>
              <a:t>Ambati </a:t>
            </a:r>
            <a:r>
              <a:rPr lang="en-IN" sz="2800" dirty="0" err="1">
                <a:latin typeface="Verdana" panose="020B0604030504040204" pitchFamily="34" charset="0"/>
                <a:ea typeface="Verdana" panose="020B0604030504040204" pitchFamily="34" charset="0"/>
              </a:rPr>
              <a:t>Ramakota</a:t>
            </a:r>
            <a:r>
              <a:rPr lang="en-IN" sz="2800" dirty="0">
                <a:latin typeface="Verdana" panose="020B0604030504040204" pitchFamily="34" charset="0"/>
                <a:ea typeface="Verdana" panose="020B0604030504040204" pitchFamily="34" charset="0"/>
              </a:rPr>
              <a:t> Reddy  22241-cs-029 </a:t>
            </a:r>
          </a:p>
          <a:p>
            <a:pPr marL="457200" indent="-457200">
              <a:lnSpc>
                <a:spcPct val="150000"/>
              </a:lnSpc>
              <a:buFont typeface="Wingdings" panose="05000000000000000000" pitchFamily="2" charset="2"/>
              <a:buChar char="Ø"/>
            </a:pPr>
            <a:r>
              <a:rPr lang="en-IN" sz="2800" dirty="0" err="1">
                <a:latin typeface="Verdana" panose="020B0604030504040204" pitchFamily="34" charset="0"/>
                <a:ea typeface="Verdana" panose="020B0604030504040204" pitchFamily="34" charset="0"/>
              </a:rPr>
              <a:t>Yennam</a:t>
            </a:r>
            <a:r>
              <a:rPr lang="en-IN" sz="2800" dirty="0">
                <a:latin typeface="Verdana" panose="020B0604030504040204" pitchFamily="34" charset="0"/>
                <a:ea typeface="Verdana" panose="020B0604030504040204" pitchFamily="34" charset="0"/>
              </a:rPr>
              <a:t> Vani                   22241-cs-032 </a:t>
            </a:r>
          </a:p>
          <a:p>
            <a:pPr marL="457200" indent="-457200">
              <a:lnSpc>
                <a:spcPct val="150000"/>
              </a:lnSpc>
              <a:buFont typeface="Wingdings" panose="05000000000000000000" pitchFamily="2" charset="2"/>
              <a:buChar char="Ø"/>
            </a:pPr>
            <a:r>
              <a:rPr lang="en-IN" sz="2800" dirty="0" err="1">
                <a:latin typeface="Verdana" panose="020B0604030504040204" pitchFamily="34" charset="0"/>
                <a:ea typeface="Verdana" panose="020B0604030504040204" pitchFamily="34" charset="0"/>
              </a:rPr>
              <a:t>Bondala</a:t>
            </a:r>
            <a:r>
              <a:rPr lang="en-IN" sz="2800" dirty="0">
                <a:latin typeface="Verdana" panose="020B0604030504040204" pitchFamily="34" charset="0"/>
                <a:ea typeface="Verdana" panose="020B0604030504040204" pitchFamily="34" charset="0"/>
              </a:rPr>
              <a:t> Charan Tej          22241-cs-038 </a:t>
            </a:r>
          </a:p>
          <a:p>
            <a:pPr marL="457200" indent="-457200">
              <a:lnSpc>
                <a:spcPct val="150000"/>
              </a:lnSpc>
              <a:buFont typeface="Wingdings" panose="05000000000000000000" pitchFamily="2" charset="2"/>
              <a:buChar char="Ø"/>
            </a:pPr>
            <a:r>
              <a:rPr lang="en-IN" sz="2800" dirty="0">
                <a:latin typeface="Verdana" panose="020B0604030504040204" pitchFamily="34" charset="0"/>
                <a:ea typeface="Verdana" panose="020B0604030504040204" pitchFamily="34" charset="0"/>
              </a:rPr>
              <a:t>Hamza Hussain               21241-cs-019 </a:t>
            </a:r>
          </a:p>
        </p:txBody>
      </p:sp>
      <p:sp>
        <p:nvSpPr>
          <p:cNvPr id="12" name="TextBox 11">
            <a:extLst>
              <a:ext uri="{FF2B5EF4-FFF2-40B4-BE49-F238E27FC236}">
                <a16:creationId xmlns:a16="http://schemas.microsoft.com/office/drawing/2014/main" id="{D6A68CE2-FA36-B11F-85DF-8389BAE9AA62}"/>
              </a:ext>
            </a:extLst>
          </p:cNvPr>
          <p:cNvSpPr txBox="1"/>
          <p:nvPr/>
        </p:nvSpPr>
        <p:spPr>
          <a:xfrm>
            <a:off x="1682565" y="8385262"/>
            <a:ext cx="6851835" cy="1098634"/>
          </a:xfrm>
          <a:prstGeom prst="rect">
            <a:avLst/>
          </a:prstGeom>
          <a:noFill/>
        </p:spPr>
        <p:txBody>
          <a:bodyPr wrap="square">
            <a:spAutoFit/>
          </a:bodyPr>
          <a:lstStyle/>
          <a:p>
            <a:pPr>
              <a:lnSpc>
                <a:spcPts val="4128"/>
              </a:lnSpc>
            </a:pPr>
            <a:r>
              <a:rPr lang="en-US" sz="2800" spc="144" dirty="0" err="1">
                <a:latin typeface="Quicksand"/>
              </a:rPr>
              <a:t>Mrs.Prathusha</a:t>
            </a:r>
            <a:r>
              <a:rPr lang="en-US" sz="2800" spc="144" dirty="0">
                <a:latin typeface="Quicksand"/>
              </a:rPr>
              <a:t>  (HOD)</a:t>
            </a:r>
            <a:br>
              <a:rPr lang="en-US" sz="2800" spc="144" dirty="0">
                <a:latin typeface="Quicksand"/>
              </a:rPr>
            </a:br>
            <a:r>
              <a:rPr lang="en-US" sz="2800" spc="144" dirty="0" err="1">
                <a:latin typeface="Quicksand"/>
              </a:rPr>
              <a:t>Mrs.Prashanti</a:t>
            </a:r>
            <a:r>
              <a:rPr lang="en-US" sz="2800" spc="144" dirty="0">
                <a:latin typeface="Quicksand"/>
              </a:rPr>
              <a:t>  (Mentor)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BD8E-D683-F9CC-E982-7CBB1F7C52B7}"/>
              </a:ext>
            </a:extLst>
          </p:cNvPr>
          <p:cNvSpPr>
            <a:spLocks noGrp="1"/>
          </p:cNvSpPr>
          <p:nvPr>
            <p:ph type="title"/>
          </p:nvPr>
        </p:nvSpPr>
        <p:spPr>
          <a:xfrm>
            <a:off x="-457200" y="255330"/>
            <a:ext cx="16322040" cy="2201862"/>
          </a:xfrm>
        </p:spPr>
        <p:txBody>
          <a:bodyPr>
            <a:noAutofit/>
          </a:bodyPr>
          <a:lstStyle/>
          <a:p>
            <a:r>
              <a:rPr lang="en-US" sz="6400" dirty="0">
                <a:solidFill>
                  <a:srgbClr val="7030A0"/>
                </a:solidFill>
                <a:latin typeface="Knewave" panose="020B0604020202020204" charset="0"/>
                <a:ea typeface="Verdana" panose="020B0604030504040204" pitchFamily="34" charset="0"/>
              </a:rPr>
              <a:t>Combined analysis</a:t>
            </a:r>
            <a:br>
              <a:rPr lang="en-US" sz="6400" dirty="0">
                <a:solidFill>
                  <a:srgbClr val="7030A0"/>
                </a:solidFill>
                <a:latin typeface="Knewave" panose="020B0604020202020204" charset="0"/>
                <a:ea typeface="Verdana" panose="020B0604030504040204" pitchFamily="34" charset="0"/>
              </a:rPr>
            </a:br>
            <a:r>
              <a:rPr lang="en-IN" sz="6400" dirty="0">
                <a:solidFill>
                  <a:srgbClr val="7030A0"/>
                </a:solidFill>
                <a:latin typeface="Knewave" panose="020B0604020202020204" charset="0"/>
              </a:rPr>
              <a:t>Multi-modal Emotion Recognition</a:t>
            </a:r>
            <a:r>
              <a:rPr lang="en-US" sz="6400" dirty="0">
                <a:solidFill>
                  <a:srgbClr val="7030A0"/>
                </a:solidFill>
                <a:latin typeface="Knewave" panose="020B0604020202020204" charset="0"/>
                <a:ea typeface="Verdana" panose="020B0604030504040204" pitchFamily="34" charset="0"/>
              </a:rPr>
              <a:t> </a:t>
            </a:r>
            <a:endParaRPr lang="en-IN" sz="6400" dirty="0">
              <a:solidFill>
                <a:srgbClr val="7030A0"/>
              </a:solidFill>
              <a:latin typeface="Knewave" panose="020B0604020202020204" charset="0"/>
              <a:ea typeface="Verdana" panose="020B0604030504040204" pitchFamily="34" charset="0"/>
            </a:endParaRPr>
          </a:p>
        </p:txBody>
      </p:sp>
      <p:sp>
        <p:nvSpPr>
          <p:cNvPr id="15" name="TextBox 14">
            <a:extLst>
              <a:ext uri="{FF2B5EF4-FFF2-40B4-BE49-F238E27FC236}">
                <a16:creationId xmlns:a16="http://schemas.microsoft.com/office/drawing/2014/main" id="{E8324420-B2FE-374F-2BE1-3F0B1D888F1B}"/>
              </a:ext>
            </a:extLst>
          </p:cNvPr>
          <p:cNvSpPr txBox="1"/>
          <p:nvPr/>
        </p:nvSpPr>
        <p:spPr>
          <a:xfrm>
            <a:off x="914400" y="2552700"/>
            <a:ext cx="14478000" cy="7478970"/>
          </a:xfrm>
          <a:prstGeom prst="rect">
            <a:avLst/>
          </a:prstGeom>
          <a:noFill/>
        </p:spPr>
        <p:txBody>
          <a:bodyPr wrap="square">
            <a:spAutoFit/>
          </a:bodyPr>
          <a:lstStyle/>
          <a:p>
            <a:pPr>
              <a:buNone/>
            </a:pPr>
            <a:r>
              <a:rPr lang="en-IN" sz="3600" b="1" dirty="0"/>
              <a:t>🔸 Process Overview:</a:t>
            </a:r>
          </a:p>
          <a:p>
            <a:pPr lvl="1"/>
            <a:r>
              <a:rPr lang="en-IN" sz="2800" dirty="0"/>
              <a:t>Input: Raw video from datasets (RAVDESS / SAVEE)</a:t>
            </a:r>
          </a:p>
          <a:p>
            <a:pPr lvl="1"/>
            <a:r>
              <a:rPr lang="en-IN" sz="2800" dirty="0"/>
              <a:t>Separation:</a:t>
            </a:r>
          </a:p>
          <a:p>
            <a:pPr lvl="1"/>
            <a:r>
              <a:rPr lang="en-IN" sz="2800" dirty="0"/>
              <a:t>Audio Track extracted and sent to the Audio Model</a:t>
            </a:r>
          </a:p>
          <a:p>
            <a:pPr lvl="1"/>
            <a:r>
              <a:rPr lang="en-IN" sz="2800" dirty="0"/>
              <a:t>Video Frames extracted and sent to the Video Model</a:t>
            </a:r>
          </a:p>
          <a:p>
            <a:pPr>
              <a:buNone/>
            </a:pPr>
            <a:r>
              <a:rPr lang="en-IN" sz="3600" b="1" dirty="0"/>
              <a:t>🔸 Video Stream Processing:</a:t>
            </a:r>
          </a:p>
          <a:p>
            <a:pPr lvl="1"/>
            <a:r>
              <a:rPr lang="en-IN" sz="2800" dirty="0"/>
              <a:t>✅ Extract frames from the video</a:t>
            </a:r>
          </a:p>
          <a:p>
            <a:pPr lvl="1"/>
            <a:r>
              <a:rPr lang="en-IN" sz="2800" dirty="0"/>
              <a:t>✅ Process frames using the Improved LRCN Model</a:t>
            </a:r>
          </a:p>
          <a:p>
            <a:pPr>
              <a:buNone/>
            </a:pPr>
            <a:r>
              <a:rPr lang="en-IN" sz="3600" b="1" dirty="0"/>
              <a:t>🔸 Audio Stream Processing:</a:t>
            </a:r>
          </a:p>
          <a:p>
            <a:pPr lvl="1"/>
            <a:r>
              <a:rPr lang="en-IN" sz="2800" dirty="0"/>
              <a:t>✅ Extract audio from the video</a:t>
            </a:r>
          </a:p>
          <a:p>
            <a:pPr lvl="1"/>
            <a:r>
              <a:rPr lang="en-IN" sz="2800" dirty="0"/>
              <a:t>✅ Perform preprocessing (optional: noise reduction, feature extraction like MFCCs)</a:t>
            </a:r>
          </a:p>
          <a:p>
            <a:pPr lvl="1"/>
            <a:r>
              <a:rPr lang="en-IN" sz="2800" dirty="0"/>
              <a:t>✅ Send audio to the Audio Model</a:t>
            </a:r>
          </a:p>
          <a:p>
            <a:pPr lvl="1"/>
            <a:r>
              <a:rPr lang="en-IN" sz="2800" dirty="0"/>
              <a:t>✅ Outputs: Emotion predictions based on vocal features</a:t>
            </a:r>
          </a:p>
          <a:p>
            <a:pPr>
              <a:buNone/>
            </a:pPr>
            <a:r>
              <a:rPr lang="en-IN" sz="3600" b="1" dirty="0"/>
              <a:t>🔸 End Results:</a:t>
            </a:r>
          </a:p>
          <a:p>
            <a:pPr lvl="1"/>
            <a:r>
              <a:rPr lang="en-IN" sz="2800" dirty="0"/>
              <a:t>✔️ Separate emotion classification outputs from:</a:t>
            </a:r>
          </a:p>
          <a:p>
            <a:pPr lvl="1"/>
            <a:r>
              <a:rPr lang="en-IN" sz="2800" dirty="0"/>
              <a:t>Video model (facial emotions)</a:t>
            </a:r>
          </a:p>
        </p:txBody>
      </p:sp>
    </p:spTree>
    <p:extLst>
      <p:ext uri="{BB962C8B-B14F-4D97-AF65-F5344CB8AC3E}">
        <p14:creationId xmlns:p14="http://schemas.microsoft.com/office/powerpoint/2010/main" val="32151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348CFC8E-BD2C-B0B0-74F2-8E0E7F7DE73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FA6FBA-5A86-970B-0951-0D4A918C3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200" y="1790700"/>
            <a:ext cx="5539306" cy="7196120"/>
          </a:xfrm>
          <a:prstGeom prst="rect">
            <a:avLst/>
          </a:prstGeom>
        </p:spPr>
      </p:pic>
      <p:pic>
        <p:nvPicPr>
          <p:cNvPr id="5" name="Picture 4">
            <a:extLst>
              <a:ext uri="{FF2B5EF4-FFF2-40B4-BE49-F238E27FC236}">
                <a16:creationId xmlns:a16="http://schemas.microsoft.com/office/drawing/2014/main" id="{6A886AF6-9CC1-A573-E295-1B8982850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162300"/>
            <a:ext cx="5029200" cy="6533440"/>
          </a:xfrm>
          <a:prstGeom prst="rect">
            <a:avLst/>
          </a:prstGeom>
        </p:spPr>
      </p:pic>
      <p:sp>
        <p:nvSpPr>
          <p:cNvPr id="6" name="Title 5">
            <a:extLst>
              <a:ext uri="{FF2B5EF4-FFF2-40B4-BE49-F238E27FC236}">
                <a16:creationId xmlns:a16="http://schemas.microsoft.com/office/drawing/2014/main" id="{FA31C4CA-F03E-2F7A-3E78-EB9052BAAA89}"/>
              </a:ext>
            </a:extLst>
          </p:cNvPr>
          <p:cNvSpPr>
            <a:spLocks noGrp="1"/>
          </p:cNvSpPr>
          <p:nvPr>
            <p:ph type="title"/>
          </p:nvPr>
        </p:nvSpPr>
        <p:spPr>
          <a:xfrm>
            <a:off x="1143000" y="720800"/>
            <a:ext cx="8229600" cy="1143000"/>
          </a:xfrm>
        </p:spPr>
        <p:txBody>
          <a:bodyPr>
            <a:normAutofit/>
          </a:bodyPr>
          <a:lstStyle/>
          <a:p>
            <a:r>
              <a:rPr lang="en-US" sz="6400" dirty="0">
                <a:solidFill>
                  <a:srgbClr val="7030A0"/>
                </a:solidFill>
                <a:latin typeface="Knewave" panose="020B0604020202020204" charset="0"/>
              </a:rPr>
              <a:t>Input  and Results</a:t>
            </a:r>
            <a:endParaRPr lang="en-IN" sz="6400" dirty="0">
              <a:solidFill>
                <a:srgbClr val="7030A0"/>
              </a:solidFill>
            </a:endParaRPr>
          </a:p>
        </p:txBody>
      </p:sp>
    </p:spTree>
    <p:extLst>
      <p:ext uri="{BB962C8B-B14F-4D97-AF65-F5344CB8AC3E}">
        <p14:creationId xmlns:p14="http://schemas.microsoft.com/office/powerpoint/2010/main" val="821646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CA0D-06D9-BFB4-FCCE-B1E2FA3DAD77}"/>
              </a:ext>
            </a:extLst>
          </p:cNvPr>
          <p:cNvSpPr>
            <a:spLocks noGrp="1"/>
          </p:cNvSpPr>
          <p:nvPr>
            <p:ph type="title"/>
          </p:nvPr>
        </p:nvSpPr>
        <p:spPr>
          <a:xfrm>
            <a:off x="457200" y="274638"/>
            <a:ext cx="13411200" cy="1668462"/>
          </a:xfrm>
        </p:spPr>
        <p:txBody>
          <a:bodyPr>
            <a:noAutofit/>
          </a:bodyPr>
          <a:lstStyle/>
          <a:p>
            <a:r>
              <a:rPr lang="en-US" sz="6600" dirty="0">
                <a:solidFill>
                  <a:srgbClr val="7030A0"/>
                </a:solidFill>
                <a:latin typeface="Knewave" panose="020B0604020202020204" charset="0"/>
              </a:rPr>
              <a:t>CONCLUSION AND FUTURE WORK</a:t>
            </a:r>
            <a:endParaRPr lang="en-IN" sz="6600" dirty="0">
              <a:solidFill>
                <a:srgbClr val="7030A0"/>
              </a:solidFill>
              <a:latin typeface="Knewave" panose="020B0604020202020204" charset="0"/>
            </a:endParaRPr>
          </a:p>
        </p:txBody>
      </p:sp>
      <p:sp>
        <p:nvSpPr>
          <p:cNvPr id="4" name="TextBox 3">
            <a:extLst>
              <a:ext uri="{FF2B5EF4-FFF2-40B4-BE49-F238E27FC236}">
                <a16:creationId xmlns:a16="http://schemas.microsoft.com/office/drawing/2014/main" id="{D22BB505-4570-FCE3-5C37-66039938F60F}"/>
              </a:ext>
            </a:extLst>
          </p:cNvPr>
          <p:cNvSpPr txBox="1"/>
          <p:nvPr/>
        </p:nvSpPr>
        <p:spPr>
          <a:xfrm>
            <a:off x="1371600" y="1943100"/>
            <a:ext cx="12192000" cy="7909858"/>
          </a:xfrm>
          <a:prstGeom prst="rect">
            <a:avLst/>
          </a:prstGeom>
          <a:noFill/>
        </p:spPr>
        <p:txBody>
          <a:bodyPr wrap="square">
            <a:spAutoFit/>
          </a:bodyPr>
          <a:lstStyle/>
          <a:p>
            <a:pPr marL="571500" indent="-571500">
              <a:buFont typeface="Wingdings" panose="05000000000000000000" pitchFamily="2" charset="2"/>
              <a:buChar char="q"/>
            </a:pPr>
            <a:r>
              <a:rPr lang="en-IN" sz="3600" b="1" dirty="0"/>
              <a:t>Project Summary</a:t>
            </a:r>
          </a:p>
          <a:p>
            <a:pPr marL="457200" indent="-457200">
              <a:buFont typeface="Wingdings" panose="05000000000000000000" pitchFamily="2" charset="2"/>
              <a:buChar char="v"/>
            </a:pPr>
            <a:r>
              <a:rPr lang="en-IN" sz="2800" dirty="0"/>
              <a:t>Our system processes </a:t>
            </a:r>
            <a:r>
              <a:rPr lang="en-IN" sz="2800" b="1" dirty="0"/>
              <a:t>audio</a:t>
            </a:r>
            <a:r>
              <a:rPr lang="en-IN" sz="2800" dirty="0"/>
              <a:t> and </a:t>
            </a:r>
            <a:r>
              <a:rPr lang="en-IN" sz="2800" b="1" dirty="0"/>
              <a:t>video</a:t>
            </a:r>
            <a:r>
              <a:rPr lang="en-IN" sz="2800" dirty="0"/>
              <a:t> separately to detect emotions.</a:t>
            </a:r>
          </a:p>
          <a:p>
            <a:pPr marL="571500" indent="-571500">
              <a:buFont typeface="Wingdings" panose="05000000000000000000" pitchFamily="2" charset="2"/>
              <a:buChar char="q"/>
            </a:pPr>
            <a:r>
              <a:rPr lang="en-IN" sz="3600" b="1" dirty="0"/>
              <a:t>Audio Phase</a:t>
            </a:r>
            <a:r>
              <a:rPr lang="en-IN" sz="3600" dirty="0"/>
              <a:t>:</a:t>
            </a:r>
          </a:p>
          <a:p>
            <a:pPr marL="914400" lvl="1" indent="-457200">
              <a:buFont typeface="Wingdings" panose="05000000000000000000" pitchFamily="2" charset="2"/>
              <a:buChar char="Ø"/>
            </a:pPr>
            <a:r>
              <a:rPr lang="en-IN" sz="2800" dirty="0"/>
              <a:t>Features extracted using </a:t>
            </a:r>
            <a:r>
              <a:rPr lang="en-IN" sz="2800" b="1" dirty="0"/>
              <a:t>MFCC</a:t>
            </a:r>
            <a:r>
              <a:rPr lang="en-IN" sz="2800" dirty="0"/>
              <a:t>, outperforming Mel Spectrogram.</a:t>
            </a:r>
          </a:p>
          <a:p>
            <a:pPr marL="914400" lvl="1" indent="-457200">
              <a:buFont typeface="Wingdings" panose="05000000000000000000" pitchFamily="2" charset="2"/>
              <a:buChar char="Ø"/>
            </a:pPr>
            <a:r>
              <a:rPr lang="en-IN" sz="2800" dirty="0"/>
              <a:t>Improved </a:t>
            </a:r>
            <a:r>
              <a:rPr lang="en-IN" sz="2800" b="1" dirty="0"/>
              <a:t>CNN models</a:t>
            </a:r>
            <a:r>
              <a:rPr lang="en-IN" sz="2800" dirty="0"/>
              <a:t> raised accuracy: </a:t>
            </a:r>
          </a:p>
          <a:p>
            <a:pPr marL="1143000" lvl="2" indent="-228600">
              <a:buFont typeface="Arial" panose="020B0604020202020204" pitchFamily="34" charset="0"/>
              <a:buChar char="•"/>
            </a:pPr>
            <a:r>
              <a:rPr lang="en-IN" sz="2800" dirty="0"/>
              <a:t>From </a:t>
            </a:r>
            <a:r>
              <a:rPr lang="en-IN" sz="2800" b="1" dirty="0"/>
              <a:t>70.38% → 87%</a:t>
            </a:r>
            <a:r>
              <a:rPr lang="en-IN" sz="2800" dirty="0"/>
              <a:t> on </a:t>
            </a:r>
            <a:r>
              <a:rPr lang="en-IN" sz="2800" b="1" dirty="0"/>
              <a:t>RAVDESS</a:t>
            </a:r>
            <a:r>
              <a:rPr lang="en-IN" sz="2800" dirty="0"/>
              <a:t> (6 emotions).</a:t>
            </a:r>
          </a:p>
          <a:p>
            <a:pPr marL="1143000" lvl="2" indent="-228600">
              <a:buFont typeface="Arial" panose="020B0604020202020204" pitchFamily="34" charset="0"/>
              <a:buChar char="•"/>
            </a:pPr>
            <a:r>
              <a:rPr lang="en-IN" sz="2800" dirty="0"/>
              <a:t>From </a:t>
            </a:r>
            <a:r>
              <a:rPr lang="en-IN" sz="2800" b="1" dirty="0"/>
              <a:t>61.46% → 83.3%</a:t>
            </a:r>
            <a:r>
              <a:rPr lang="en-IN" sz="2800" dirty="0"/>
              <a:t> on </a:t>
            </a:r>
            <a:r>
              <a:rPr lang="en-IN" sz="2800" b="1" dirty="0"/>
              <a:t>SAVEE</a:t>
            </a:r>
            <a:r>
              <a:rPr lang="en-IN" sz="2800" dirty="0"/>
              <a:t>.</a:t>
            </a:r>
          </a:p>
          <a:p>
            <a:pPr marL="571500" indent="-571500">
              <a:buFont typeface="Wingdings" panose="05000000000000000000" pitchFamily="2" charset="2"/>
              <a:buChar char="q"/>
            </a:pPr>
            <a:r>
              <a:rPr lang="en-IN" sz="3600" b="1" dirty="0"/>
              <a:t>Video Phase</a:t>
            </a:r>
            <a:r>
              <a:rPr lang="en-IN" sz="3600" dirty="0"/>
              <a:t>:</a:t>
            </a:r>
          </a:p>
          <a:p>
            <a:pPr marL="914400" lvl="1" indent="-457200">
              <a:buFont typeface="Wingdings" panose="05000000000000000000" pitchFamily="2" charset="2"/>
              <a:buChar char="Ø"/>
            </a:pPr>
            <a:r>
              <a:rPr lang="en-IN" sz="2800" dirty="0"/>
              <a:t>Frames extracted from videos and classified using </a:t>
            </a:r>
            <a:r>
              <a:rPr lang="en-IN" sz="2800" b="1" dirty="0" err="1"/>
              <a:t>ConvLSTM</a:t>
            </a:r>
            <a:r>
              <a:rPr lang="en-IN" sz="2800" dirty="0"/>
              <a:t> and </a:t>
            </a:r>
            <a:r>
              <a:rPr lang="en-IN" sz="2800" b="1" dirty="0"/>
              <a:t>LRCN</a:t>
            </a:r>
            <a:r>
              <a:rPr lang="en-IN" sz="2800" dirty="0"/>
              <a:t>.</a:t>
            </a:r>
          </a:p>
          <a:p>
            <a:pPr marL="914400" lvl="1" indent="-457200">
              <a:buFont typeface="Wingdings" panose="05000000000000000000" pitchFamily="2" charset="2"/>
              <a:buChar char="Ø"/>
            </a:pPr>
            <a:r>
              <a:rPr lang="en-IN" sz="2800" dirty="0" err="1"/>
              <a:t>ConvLSTM</a:t>
            </a:r>
            <a:r>
              <a:rPr lang="en-IN" sz="2800" dirty="0"/>
              <a:t> improved from </a:t>
            </a:r>
            <a:r>
              <a:rPr lang="en-IN" sz="2800" b="1" dirty="0"/>
              <a:t>74.8% → 84.54%</a:t>
            </a:r>
            <a:r>
              <a:rPr lang="en-IN" sz="2800" dirty="0"/>
              <a:t> (RAVDESS).</a:t>
            </a:r>
          </a:p>
          <a:p>
            <a:pPr marL="914400" lvl="1" indent="-457200">
              <a:buFont typeface="Wingdings" panose="05000000000000000000" pitchFamily="2" charset="2"/>
              <a:buChar char="Ø"/>
            </a:pPr>
            <a:r>
              <a:rPr lang="en-IN" sz="2800" dirty="0"/>
              <a:t>LRCN improved from </a:t>
            </a:r>
            <a:r>
              <a:rPr lang="en-IN" sz="2800" b="1" dirty="0"/>
              <a:t>80.67% → 93.27%</a:t>
            </a:r>
            <a:r>
              <a:rPr lang="en-IN" sz="2800" dirty="0"/>
              <a:t> (RAVDESS).</a:t>
            </a:r>
          </a:p>
          <a:p>
            <a:pPr marL="571500" indent="-571500">
              <a:buFont typeface="Wingdings" panose="05000000000000000000" pitchFamily="2" charset="2"/>
              <a:buChar char="q"/>
            </a:pPr>
            <a:r>
              <a:rPr lang="en-IN" sz="3600" b="1" dirty="0"/>
              <a:t>Future Work</a:t>
            </a:r>
          </a:p>
          <a:p>
            <a:pPr lvl="1"/>
            <a:r>
              <a:rPr lang="en-IN" sz="2800" dirty="0"/>
              <a:t>✅ Deploy in </a:t>
            </a:r>
            <a:r>
              <a:rPr lang="en-IN" sz="2800" b="1" dirty="0"/>
              <a:t>online admissions/interviews</a:t>
            </a:r>
            <a:r>
              <a:rPr lang="en-IN" sz="2800" dirty="0"/>
              <a:t> to assess candidates’ emotions.</a:t>
            </a:r>
            <a:br>
              <a:rPr lang="en-IN" sz="2800" dirty="0"/>
            </a:br>
            <a:r>
              <a:rPr lang="en-IN" sz="2800" dirty="0"/>
              <a:t>✅ Apply to </a:t>
            </a:r>
            <a:r>
              <a:rPr lang="en-IN" sz="2800" b="1" dirty="0"/>
              <a:t>e-learning</a:t>
            </a:r>
            <a:r>
              <a:rPr lang="en-IN" sz="2800" dirty="0"/>
              <a:t> for real-time student feedback.</a:t>
            </a:r>
            <a:br>
              <a:rPr lang="en-IN" sz="2800" dirty="0"/>
            </a:br>
            <a:r>
              <a:rPr lang="en-IN" sz="2800" dirty="0"/>
              <a:t>✅ Use in </a:t>
            </a:r>
            <a:r>
              <a:rPr lang="en-IN" sz="2800" b="1" dirty="0"/>
              <a:t>marketing</a:t>
            </a:r>
            <a:r>
              <a:rPr lang="en-IN" sz="2800" dirty="0"/>
              <a:t> for customer emotion analysis.</a:t>
            </a:r>
            <a:br>
              <a:rPr lang="en-IN" sz="2800" dirty="0"/>
            </a:br>
            <a:r>
              <a:rPr lang="en-IN" sz="2800" dirty="0"/>
              <a:t>✅ Implement in </a:t>
            </a:r>
            <a:r>
              <a:rPr lang="en-IN" sz="2800" b="1" dirty="0"/>
              <a:t>automotive</a:t>
            </a:r>
            <a:r>
              <a:rPr lang="en-IN" sz="2800" dirty="0"/>
              <a:t> for driver drowsiness detection.</a:t>
            </a:r>
            <a:br>
              <a:rPr lang="en-IN" sz="2800" dirty="0"/>
            </a:br>
            <a:r>
              <a:rPr lang="en-IN" sz="2800" dirty="0"/>
              <a:t>✅ Enhance models via </a:t>
            </a:r>
            <a:r>
              <a:rPr lang="en-IN" sz="2800" b="1" dirty="0"/>
              <a:t>transfer learning</a:t>
            </a:r>
            <a:r>
              <a:rPr lang="en-IN" sz="2800" dirty="0"/>
              <a:t> &amp; </a:t>
            </a:r>
            <a:r>
              <a:rPr lang="en-IN" sz="2800" b="1" dirty="0"/>
              <a:t>larger datasets</a:t>
            </a:r>
            <a:r>
              <a:rPr lang="en-IN" sz="2800" dirty="0"/>
              <a:t>.</a:t>
            </a:r>
          </a:p>
        </p:txBody>
      </p:sp>
    </p:spTree>
    <p:extLst>
      <p:ext uri="{BB962C8B-B14F-4D97-AF65-F5344CB8AC3E}">
        <p14:creationId xmlns:p14="http://schemas.microsoft.com/office/powerpoint/2010/main" val="3303442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B8E6-260F-306C-01CB-7CE7520D97BD}"/>
              </a:ext>
            </a:extLst>
          </p:cNvPr>
          <p:cNvSpPr>
            <a:spLocks noGrp="1"/>
          </p:cNvSpPr>
          <p:nvPr>
            <p:ph type="title"/>
          </p:nvPr>
        </p:nvSpPr>
        <p:spPr/>
        <p:txBody>
          <a:bodyPr>
            <a:normAutofit/>
          </a:bodyPr>
          <a:lstStyle/>
          <a:p>
            <a:r>
              <a:rPr lang="en-US" sz="6600" dirty="0">
                <a:solidFill>
                  <a:srgbClr val="7030A0"/>
                </a:solidFill>
                <a:latin typeface="Knewave" panose="020B0604020202020204" charset="0"/>
              </a:rPr>
              <a:t>References </a:t>
            </a:r>
            <a:endParaRPr lang="en-IN" sz="6600" dirty="0">
              <a:solidFill>
                <a:srgbClr val="7030A0"/>
              </a:solidFill>
              <a:latin typeface="Knewave" panose="020B0604020202020204" charset="0"/>
            </a:endParaRPr>
          </a:p>
        </p:txBody>
      </p:sp>
      <p:sp>
        <p:nvSpPr>
          <p:cNvPr id="4" name="TextBox 3">
            <a:extLst>
              <a:ext uri="{FF2B5EF4-FFF2-40B4-BE49-F238E27FC236}">
                <a16:creationId xmlns:a16="http://schemas.microsoft.com/office/drawing/2014/main" id="{E014EF77-ACED-0ED3-081F-2BD7C9BFBC51}"/>
              </a:ext>
            </a:extLst>
          </p:cNvPr>
          <p:cNvSpPr txBox="1"/>
          <p:nvPr/>
        </p:nvSpPr>
        <p:spPr>
          <a:xfrm>
            <a:off x="1600200" y="1790700"/>
            <a:ext cx="13030200" cy="7540526"/>
          </a:xfrm>
          <a:prstGeom prst="rect">
            <a:avLst/>
          </a:prstGeom>
          <a:noFill/>
        </p:spPr>
        <p:txBody>
          <a:bodyPr wrap="square">
            <a:spAutoFit/>
          </a:bodyPr>
          <a:lstStyle/>
          <a:p>
            <a:pPr marL="457200" indent="-457200">
              <a:buFont typeface="Wingdings" panose="05000000000000000000" pitchFamily="2" charset="2"/>
              <a:buChar char="q"/>
            </a:pPr>
            <a:r>
              <a:rPr lang="en-IN" sz="2800" b="1" dirty="0"/>
              <a:t>G. </a:t>
            </a:r>
            <a:r>
              <a:rPr lang="en-IN" sz="2800" b="1" dirty="0" err="1"/>
              <a:t>Mendels</a:t>
            </a:r>
            <a:r>
              <a:rPr lang="en-IN" sz="2800" dirty="0"/>
              <a:t>, </a:t>
            </a:r>
            <a:r>
              <a:rPr lang="en-IN" sz="2800" i="1" dirty="0"/>
              <a:t>Audio Analysis &amp; Machine Learning</a:t>
            </a:r>
            <a:r>
              <a:rPr lang="en-IN" sz="2800" dirty="0"/>
              <a:t>, Towards Data Science, 2019.</a:t>
            </a:r>
          </a:p>
          <a:p>
            <a:pPr marL="457200" indent="-457200">
              <a:buFont typeface="Wingdings" panose="05000000000000000000" pitchFamily="2" charset="2"/>
              <a:buChar char="q"/>
            </a:pPr>
            <a:r>
              <a:rPr lang="en-IN" sz="2800" b="1" dirty="0"/>
              <a:t>L. T. Alberto </a:t>
            </a:r>
            <a:r>
              <a:rPr lang="en-IN" sz="2800" b="1" dirty="0" err="1"/>
              <a:t>Albiol</a:t>
            </a:r>
            <a:r>
              <a:rPr lang="en-IN" sz="2800" dirty="0"/>
              <a:t>, </a:t>
            </a:r>
            <a:r>
              <a:rPr lang="en-IN" sz="2800" i="1" dirty="0"/>
              <a:t>Video Preprocessing for Emotion Recognition</a:t>
            </a:r>
            <a:r>
              <a:rPr lang="en-IN" sz="2800" dirty="0"/>
              <a:t>, IEEE Symposium, 2014.</a:t>
            </a:r>
          </a:p>
          <a:p>
            <a:pPr marL="457200" indent="-457200">
              <a:buFont typeface="Wingdings" panose="05000000000000000000" pitchFamily="2" charset="2"/>
              <a:buChar char="q"/>
            </a:pPr>
            <a:r>
              <a:rPr lang="en-IN" sz="2800" b="1" dirty="0"/>
              <a:t>N. </a:t>
            </a:r>
            <a:r>
              <a:rPr lang="en-IN" sz="2800" b="1" dirty="0" err="1"/>
              <a:t>Ellarby</a:t>
            </a:r>
            <a:r>
              <a:rPr lang="en-IN" sz="2800" b="1" dirty="0"/>
              <a:t> Sánchez</a:t>
            </a:r>
            <a:r>
              <a:rPr lang="en-IN" sz="2800" dirty="0"/>
              <a:t>, </a:t>
            </a:r>
            <a:r>
              <a:rPr lang="en-IN" sz="2800" i="1" dirty="0"/>
              <a:t>Emotion Detection through Audio and Video</a:t>
            </a:r>
            <a:r>
              <a:rPr lang="en-IN" sz="2800" dirty="0"/>
              <a:t>, Final Thesis, 2021.</a:t>
            </a:r>
          </a:p>
          <a:p>
            <a:pPr marL="457200" indent="-457200">
              <a:buFont typeface="Wingdings" panose="05000000000000000000" pitchFamily="2" charset="2"/>
              <a:buChar char="q"/>
            </a:pPr>
            <a:r>
              <a:rPr lang="en-IN" sz="2800" b="1" dirty="0"/>
              <a:t>A. H. Lu et al.</a:t>
            </a:r>
            <a:r>
              <a:rPr lang="en-IN" sz="2800" dirty="0"/>
              <a:t>, </a:t>
            </a:r>
            <a:r>
              <a:rPr lang="en-IN" sz="2800" i="1" dirty="0"/>
              <a:t>Audio Representation</a:t>
            </a:r>
            <a:r>
              <a:rPr lang="en-IN" sz="2800" dirty="0"/>
              <a:t>, Springer US, 2009.</a:t>
            </a:r>
          </a:p>
          <a:p>
            <a:pPr marL="457200" indent="-457200">
              <a:buFont typeface="Wingdings" panose="05000000000000000000" pitchFamily="2" charset="2"/>
              <a:buChar char="q"/>
            </a:pPr>
            <a:r>
              <a:rPr lang="en-IN" sz="2800" b="1" dirty="0"/>
              <a:t>Wikipedia</a:t>
            </a:r>
            <a:r>
              <a:rPr lang="en-IN" sz="2800" dirty="0"/>
              <a:t>, </a:t>
            </a:r>
            <a:r>
              <a:rPr lang="en-IN" sz="2800" i="1" dirty="0"/>
              <a:t>Spectrogram</a:t>
            </a:r>
            <a:r>
              <a:rPr lang="en-IN" sz="2800" dirty="0"/>
              <a:t>, 2022.</a:t>
            </a:r>
          </a:p>
          <a:p>
            <a:pPr marL="457200" indent="-457200">
              <a:buFont typeface="Wingdings" panose="05000000000000000000" pitchFamily="2" charset="2"/>
              <a:buChar char="q"/>
            </a:pPr>
            <a:r>
              <a:rPr lang="en-IN" sz="2800" b="1" dirty="0"/>
              <a:t>A. Bajaj</a:t>
            </a:r>
            <a:r>
              <a:rPr lang="en-IN" sz="2800" dirty="0"/>
              <a:t>, </a:t>
            </a:r>
            <a:r>
              <a:rPr lang="en-IN" sz="2800" i="1" dirty="0"/>
              <a:t>Performance Metrics in ML</a:t>
            </a:r>
            <a:r>
              <a:rPr lang="en-IN" sz="2800" dirty="0"/>
              <a:t>, Neptune AI, 2022.</a:t>
            </a:r>
          </a:p>
          <a:p>
            <a:pPr marL="457200" indent="-457200">
              <a:buFont typeface="Wingdings" panose="05000000000000000000" pitchFamily="2" charset="2"/>
              <a:buChar char="q"/>
            </a:pPr>
            <a:r>
              <a:rPr lang="en-IN" sz="2800" b="1" dirty="0"/>
              <a:t>S. Livingstone &amp; F. Russo</a:t>
            </a:r>
            <a:r>
              <a:rPr lang="en-IN" sz="2800" dirty="0"/>
              <a:t>, </a:t>
            </a:r>
            <a:r>
              <a:rPr lang="en-IN" sz="2800" i="1" dirty="0"/>
              <a:t>RAVDESS Dataset</a:t>
            </a:r>
            <a:r>
              <a:rPr lang="en-IN" sz="2800" dirty="0"/>
              <a:t>, </a:t>
            </a:r>
            <a:r>
              <a:rPr lang="en-IN" sz="2800" dirty="0" err="1"/>
              <a:t>PLoS</a:t>
            </a:r>
            <a:r>
              <a:rPr lang="en-IN" sz="2800" dirty="0"/>
              <a:t> One, 2018.</a:t>
            </a:r>
          </a:p>
          <a:p>
            <a:pPr marL="457200" indent="-457200">
              <a:buFont typeface="Wingdings" panose="05000000000000000000" pitchFamily="2" charset="2"/>
              <a:buChar char="q"/>
            </a:pPr>
            <a:r>
              <a:rPr lang="en-IN" sz="2800" b="1" dirty="0"/>
              <a:t>P. Jackson &amp; S. Haq</a:t>
            </a:r>
            <a:r>
              <a:rPr lang="en-IN" sz="2800" dirty="0"/>
              <a:t>, </a:t>
            </a:r>
            <a:r>
              <a:rPr lang="en-IN" sz="2800" i="1" dirty="0"/>
              <a:t>SAVEE Dataset</a:t>
            </a:r>
            <a:r>
              <a:rPr lang="en-IN" sz="2800" dirty="0"/>
              <a:t>, 2014.</a:t>
            </a:r>
          </a:p>
          <a:p>
            <a:pPr marL="457200" indent="-457200">
              <a:buFont typeface="Wingdings" panose="05000000000000000000" pitchFamily="2" charset="2"/>
              <a:buChar char="q"/>
            </a:pPr>
            <a:r>
              <a:rPr lang="en-IN" sz="2800" b="1" dirty="0"/>
              <a:t>J. A. R. &amp; A. M. Badshah</a:t>
            </a:r>
            <a:r>
              <a:rPr lang="en-IN" sz="2800" dirty="0"/>
              <a:t>, </a:t>
            </a:r>
            <a:r>
              <a:rPr lang="en-IN" sz="2800" i="1" dirty="0"/>
              <a:t>Speech Emotion Recognition with CNN</a:t>
            </a:r>
            <a:r>
              <a:rPr lang="en-IN" sz="2800" dirty="0"/>
              <a:t>, </a:t>
            </a:r>
            <a:r>
              <a:rPr lang="en-IN" sz="2800" dirty="0" err="1"/>
              <a:t>PlatCon</a:t>
            </a:r>
            <a:r>
              <a:rPr lang="en-IN" sz="2800" dirty="0"/>
              <a:t>, 2017.</a:t>
            </a:r>
          </a:p>
          <a:p>
            <a:pPr marL="457200" indent="-457200">
              <a:buFont typeface="Wingdings" panose="05000000000000000000" pitchFamily="2" charset="2"/>
              <a:buChar char="q"/>
            </a:pPr>
            <a:r>
              <a:rPr lang="en-IN" sz="2800" b="1" dirty="0"/>
              <a:t>B. </a:t>
            </a:r>
            <a:r>
              <a:rPr lang="en-IN" sz="2800" b="1" dirty="0" err="1"/>
              <a:t>Puterka</a:t>
            </a:r>
            <a:r>
              <a:rPr lang="en-IN" sz="2800" b="1" dirty="0"/>
              <a:t> &amp; J. </a:t>
            </a:r>
            <a:r>
              <a:rPr lang="en-IN" sz="2800" b="1" dirty="0" err="1"/>
              <a:t>Kacur</a:t>
            </a:r>
            <a:r>
              <a:rPr lang="en-IN" sz="2800" dirty="0"/>
              <a:t>, </a:t>
            </a:r>
            <a:r>
              <a:rPr lang="en-IN" sz="2800" i="1" dirty="0"/>
              <a:t>Time-based SER</a:t>
            </a:r>
            <a:r>
              <a:rPr lang="en-IN" sz="2800" dirty="0"/>
              <a:t>, IEEE, 2018.</a:t>
            </a:r>
          </a:p>
          <a:p>
            <a:pPr marL="457200" indent="-457200">
              <a:buFont typeface="Wingdings" panose="05000000000000000000" pitchFamily="2" charset="2"/>
              <a:buChar char="q"/>
            </a:pPr>
            <a:r>
              <a:rPr lang="en-IN" sz="2800" b="1" dirty="0"/>
              <a:t>N. E. B. </a:t>
            </a:r>
            <a:r>
              <a:rPr lang="en-IN" sz="2800" b="1" dirty="0" err="1"/>
              <a:t>Hajarolasvadi</a:t>
            </a:r>
            <a:r>
              <a:rPr lang="en-IN" sz="2800" b="1" dirty="0"/>
              <a:t> et al.</a:t>
            </a:r>
            <a:r>
              <a:rPr lang="en-IN" sz="2800" dirty="0"/>
              <a:t>, </a:t>
            </a:r>
            <a:r>
              <a:rPr lang="en-IN" sz="2800" i="1" dirty="0"/>
              <a:t>Video-based Facial Emotion Recognition</a:t>
            </a:r>
            <a:r>
              <a:rPr lang="en-IN" sz="2800" dirty="0"/>
              <a:t>, 2021.</a:t>
            </a:r>
          </a:p>
          <a:p>
            <a:pPr marL="457200" indent="-457200">
              <a:buFont typeface="Wingdings" panose="05000000000000000000" pitchFamily="2" charset="2"/>
              <a:buChar char="q"/>
            </a:pPr>
            <a:r>
              <a:rPr lang="en-IN" sz="2800" b="1" dirty="0"/>
              <a:t>S. Zhang et al.</a:t>
            </a:r>
            <a:r>
              <a:rPr lang="en-IN" sz="2800" dirty="0"/>
              <a:t>, </a:t>
            </a:r>
            <a:r>
              <a:rPr lang="en-IN" sz="2800" i="1" dirty="0"/>
              <a:t>Hybrid Deep Model for AV Emotion Recognition</a:t>
            </a:r>
            <a:r>
              <a:rPr lang="en-IN" sz="2800" dirty="0"/>
              <a:t>, IEEE, 2017.</a:t>
            </a:r>
          </a:p>
          <a:p>
            <a:r>
              <a:rPr lang="en-IN" sz="3600" b="1" dirty="0"/>
              <a:t>GitHub Repos</a:t>
            </a:r>
            <a:r>
              <a:rPr lang="en-IN" sz="3600" dirty="0"/>
              <a:t>:</a:t>
            </a:r>
          </a:p>
          <a:p>
            <a:pPr marL="457200" indent="-457200">
              <a:buFont typeface="Wingdings" panose="05000000000000000000" pitchFamily="2" charset="2"/>
              <a:buChar char="q"/>
            </a:pPr>
            <a:r>
              <a:rPr lang="en-IN" sz="2800" i="1" dirty="0"/>
              <a:t>Transformer CNN Emotion Recognition</a:t>
            </a:r>
            <a:r>
              <a:rPr lang="en-IN" sz="2800" dirty="0"/>
              <a:t>, </a:t>
            </a:r>
            <a:r>
              <a:rPr lang="en-IN" sz="2800" dirty="0" err="1"/>
              <a:t>Zenkov</a:t>
            </a:r>
            <a:r>
              <a:rPr lang="en-IN" sz="2800" dirty="0"/>
              <a:t>, 2020.</a:t>
            </a:r>
          </a:p>
          <a:p>
            <a:pPr marL="457200" indent="-457200">
              <a:buFont typeface="Wingdings" panose="05000000000000000000" pitchFamily="2" charset="2"/>
              <a:buChar char="q"/>
            </a:pPr>
            <a:r>
              <a:rPr lang="en-IN" sz="2800" i="1" dirty="0"/>
              <a:t>Speech Emotion Classification</a:t>
            </a:r>
            <a:r>
              <a:rPr lang="en-IN" sz="2800" dirty="0"/>
              <a:t>, Kosta-jo, 2021.</a:t>
            </a:r>
          </a:p>
          <a:p>
            <a:pPr marL="457200" indent="-457200">
              <a:buFont typeface="Wingdings" panose="05000000000000000000" pitchFamily="2" charset="2"/>
              <a:buChar char="q"/>
            </a:pPr>
            <a:r>
              <a:rPr lang="en-IN" sz="2800" b="1" dirty="0"/>
              <a:t>MathWorks</a:t>
            </a:r>
            <a:r>
              <a:rPr lang="en-IN" sz="2800" dirty="0"/>
              <a:t>, </a:t>
            </a:r>
            <a:r>
              <a:rPr lang="en-IN" sz="2800" i="1" dirty="0"/>
              <a:t>Deep Learning Preprocessing</a:t>
            </a:r>
            <a:r>
              <a:rPr lang="en-IN" sz="2800" dirty="0"/>
              <a:t>, [Online].</a:t>
            </a:r>
          </a:p>
        </p:txBody>
      </p:sp>
    </p:spTree>
    <p:extLst>
      <p:ext uri="{BB962C8B-B14F-4D97-AF65-F5344CB8AC3E}">
        <p14:creationId xmlns:p14="http://schemas.microsoft.com/office/powerpoint/2010/main" val="53776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Rectangle 1"/>
          <p:cNvSpPr/>
          <p:nvPr/>
        </p:nvSpPr>
        <p:spPr>
          <a:xfrm>
            <a:off x="4191000" y="3619500"/>
            <a:ext cx="10972800" cy="2646878"/>
          </a:xfrm>
          <a:prstGeom prst="rect">
            <a:avLst/>
          </a:prstGeom>
        </p:spPr>
        <p:txBody>
          <a:bodyPr wrap="square">
            <a:spAutoFit/>
          </a:bodyPr>
          <a:lstStyle/>
          <a:p>
            <a:r>
              <a:rPr lang="en-US" sz="16600" dirty="0">
                <a:solidFill>
                  <a:srgbClr val="C00000"/>
                </a:solidFill>
                <a:latin typeface="Knewave"/>
              </a:rPr>
              <a:t>Thank you </a:t>
            </a:r>
            <a:endParaRPr lang="en-US" sz="1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pSp>
        <p:nvGrpSpPr>
          <p:cNvPr id="2" name="Group 2"/>
          <p:cNvGrpSpPr/>
          <p:nvPr/>
        </p:nvGrpSpPr>
        <p:grpSpPr>
          <a:xfrm>
            <a:off x="2310993" y="4773465"/>
            <a:ext cx="5553595" cy="2493198"/>
            <a:chOff x="0" y="0"/>
            <a:chExt cx="7404793" cy="3324263"/>
          </a:xfrm>
        </p:grpSpPr>
        <p:sp>
          <p:nvSpPr>
            <p:cNvPr id="3" name="TextBox 3"/>
            <p:cNvSpPr txBox="1"/>
            <p:nvPr/>
          </p:nvSpPr>
          <p:spPr>
            <a:xfrm>
              <a:off x="0" y="2055274"/>
              <a:ext cx="6945990" cy="1268989"/>
            </a:xfrm>
            <a:prstGeom prst="rect">
              <a:avLst/>
            </a:prstGeom>
          </p:spPr>
          <p:txBody>
            <a:bodyPr lIns="0" tIns="0" rIns="0" bIns="0" rtlCol="0" anchor="t">
              <a:spAutoFit/>
            </a:bodyPr>
            <a:lstStyle/>
            <a:p>
              <a:pPr algn="l">
                <a:lnSpc>
                  <a:spcPts val="3753"/>
                </a:lnSpc>
              </a:pPr>
              <a:r>
                <a:rPr lang="en-US" sz="3292" spc="263">
                  <a:solidFill>
                    <a:srgbClr val="EDE6E2"/>
                  </a:solidFill>
                  <a:latin typeface="Quicksand"/>
                </a:rPr>
                <a:t>ESTIMATED ANNOUNCE DATES</a:t>
              </a:r>
            </a:p>
          </p:txBody>
        </p:sp>
        <p:sp>
          <p:nvSpPr>
            <p:cNvPr id="4" name="TextBox 4"/>
            <p:cNvSpPr txBox="1"/>
            <p:nvPr/>
          </p:nvSpPr>
          <p:spPr>
            <a:xfrm>
              <a:off x="0" y="0"/>
              <a:ext cx="7404793" cy="1254584"/>
            </a:xfrm>
            <a:prstGeom prst="rect">
              <a:avLst/>
            </a:prstGeom>
          </p:spPr>
          <p:txBody>
            <a:bodyPr lIns="0" tIns="0" rIns="0" bIns="0" rtlCol="0" anchor="t">
              <a:spAutoFit/>
            </a:bodyPr>
            <a:lstStyle/>
            <a:p>
              <a:pPr>
                <a:lnSpc>
                  <a:spcPts val="7438"/>
                </a:lnSpc>
              </a:pPr>
              <a:r>
                <a:rPr lang="en-US" sz="6198" dirty="0">
                  <a:solidFill>
                    <a:srgbClr val="0070C0"/>
                  </a:solidFill>
                  <a:latin typeface="Knewave"/>
                </a:rPr>
                <a:t>CONTENTS</a:t>
              </a:r>
            </a:p>
          </p:txBody>
        </p:sp>
      </p:grpSp>
      <p:grpSp>
        <p:nvGrpSpPr>
          <p:cNvPr id="5" name="Group 5"/>
          <p:cNvGrpSpPr/>
          <p:nvPr/>
        </p:nvGrpSpPr>
        <p:grpSpPr>
          <a:xfrm>
            <a:off x="9076510" y="882088"/>
            <a:ext cx="7591482" cy="1013153"/>
            <a:chOff x="0" y="0"/>
            <a:chExt cx="10121976" cy="1350871"/>
          </a:xfrm>
        </p:grpSpPr>
        <p:sp>
          <p:nvSpPr>
            <p:cNvPr id="6" name="TextBox 6"/>
            <p:cNvSpPr txBox="1"/>
            <p:nvPr/>
          </p:nvSpPr>
          <p:spPr>
            <a:xfrm>
              <a:off x="0" y="-66675"/>
              <a:ext cx="10111875" cy="676275"/>
            </a:xfrm>
            <a:prstGeom prst="rect">
              <a:avLst/>
            </a:prstGeom>
          </p:spPr>
          <p:txBody>
            <a:bodyPr lIns="0" tIns="0" rIns="0" bIns="0" rtlCol="0" anchor="t">
              <a:spAutoFit/>
            </a:bodyPr>
            <a:lstStyle/>
            <a:p>
              <a:pPr algn="l">
                <a:lnSpc>
                  <a:spcPts val="4200"/>
                </a:lnSpc>
              </a:pPr>
              <a:r>
                <a:rPr lang="en-US" sz="3000" spc="240">
                  <a:solidFill>
                    <a:srgbClr val="22212B"/>
                  </a:solidFill>
                  <a:latin typeface="Quicksand"/>
                </a:rPr>
                <a:t>PROJECT SCOPE</a:t>
              </a:r>
            </a:p>
          </p:txBody>
        </p:sp>
        <p:sp>
          <p:nvSpPr>
            <p:cNvPr id="7" name="TextBox 7"/>
            <p:cNvSpPr txBox="1"/>
            <p:nvPr/>
          </p:nvSpPr>
          <p:spPr>
            <a:xfrm>
              <a:off x="0" y="730349"/>
              <a:ext cx="10121976" cy="620522"/>
            </a:xfrm>
            <a:prstGeom prst="rect">
              <a:avLst/>
            </a:prstGeom>
          </p:spPr>
          <p:txBody>
            <a:bodyPr lIns="0" tIns="0" rIns="0" bIns="0" rtlCol="0" anchor="t">
              <a:spAutoFit/>
            </a:bodyPr>
            <a:lstStyle/>
            <a:p>
              <a:pPr algn="l">
                <a:lnSpc>
                  <a:spcPts val="4128"/>
                </a:lnSpc>
              </a:pPr>
              <a:endParaRPr/>
            </a:p>
          </p:txBody>
        </p:sp>
      </p:grpSp>
      <p:sp>
        <p:nvSpPr>
          <p:cNvPr id="8" name="AutoShape 8"/>
          <p:cNvSpPr/>
          <p:nvPr/>
        </p:nvSpPr>
        <p:spPr>
          <a:xfrm>
            <a:off x="8476794" y="-645933"/>
            <a:ext cx="65262" cy="11578867"/>
          </a:xfrm>
          <a:prstGeom prst="rect">
            <a:avLst/>
          </a:prstGeom>
          <a:solidFill>
            <a:srgbClr val="22212B"/>
          </a:solidFill>
        </p:spPr>
      </p:sp>
      <p:grpSp>
        <p:nvGrpSpPr>
          <p:cNvPr id="9" name="Group 9"/>
          <p:cNvGrpSpPr/>
          <p:nvPr/>
        </p:nvGrpSpPr>
        <p:grpSpPr>
          <a:xfrm>
            <a:off x="8275168" y="882088"/>
            <a:ext cx="403252" cy="403252"/>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11" name="Group 11"/>
          <p:cNvGrpSpPr/>
          <p:nvPr/>
        </p:nvGrpSpPr>
        <p:grpSpPr>
          <a:xfrm>
            <a:off x="8275168" y="2438900"/>
            <a:ext cx="403252" cy="403252"/>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15" name="Group 15"/>
          <p:cNvGrpSpPr/>
          <p:nvPr/>
        </p:nvGrpSpPr>
        <p:grpSpPr>
          <a:xfrm>
            <a:off x="8275168" y="4422408"/>
            <a:ext cx="403252" cy="403252"/>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17" name="Group 17"/>
          <p:cNvGrpSpPr/>
          <p:nvPr/>
        </p:nvGrpSpPr>
        <p:grpSpPr>
          <a:xfrm>
            <a:off x="8275168" y="6314921"/>
            <a:ext cx="403252" cy="403252"/>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22" name="Group 22"/>
          <p:cNvGrpSpPr/>
          <p:nvPr/>
        </p:nvGrpSpPr>
        <p:grpSpPr>
          <a:xfrm>
            <a:off x="9076510" y="2438900"/>
            <a:ext cx="7445680" cy="993695"/>
            <a:chOff x="0" y="0"/>
            <a:chExt cx="9927574" cy="1324926"/>
          </a:xfrm>
        </p:grpSpPr>
        <p:sp>
          <p:nvSpPr>
            <p:cNvPr id="23" name="TextBox 23"/>
            <p:cNvSpPr txBox="1"/>
            <p:nvPr/>
          </p:nvSpPr>
          <p:spPr>
            <a:xfrm>
              <a:off x="0" y="-66675"/>
              <a:ext cx="9917666" cy="664567"/>
            </a:xfrm>
            <a:prstGeom prst="rect">
              <a:avLst/>
            </a:prstGeom>
          </p:spPr>
          <p:txBody>
            <a:bodyPr lIns="0" tIns="0" rIns="0" bIns="0" rtlCol="0" anchor="t">
              <a:spAutoFit/>
            </a:bodyPr>
            <a:lstStyle/>
            <a:p>
              <a:pPr algn="l">
                <a:lnSpc>
                  <a:spcPts val="4119"/>
                </a:lnSpc>
              </a:pPr>
              <a:r>
                <a:rPr lang="en-US" sz="2942" spc="235">
                  <a:solidFill>
                    <a:srgbClr val="22212B"/>
                  </a:solidFill>
                  <a:latin typeface="Quicksand"/>
                </a:rPr>
                <a:t>OVERVIEW PROJECT PHASSES</a:t>
              </a:r>
            </a:p>
          </p:txBody>
        </p:sp>
        <p:sp>
          <p:nvSpPr>
            <p:cNvPr id="24" name="TextBox 24"/>
            <p:cNvSpPr txBox="1"/>
            <p:nvPr/>
          </p:nvSpPr>
          <p:spPr>
            <a:xfrm>
              <a:off x="0" y="723286"/>
              <a:ext cx="9927574" cy="601640"/>
            </a:xfrm>
            <a:prstGeom prst="rect">
              <a:avLst/>
            </a:prstGeom>
          </p:spPr>
          <p:txBody>
            <a:bodyPr lIns="0" tIns="0" rIns="0" bIns="0" rtlCol="0" anchor="t">
              <a:spAutoFit/>
            </a:bodyPr>
            <a:lstStyle/>
            <a:p>
              <a:pPr algn="l">
                <a:lnSpc>
                  <a:spcPts val="4048"/>
                </a:lnSpc>
              </a:pPr>
              <a:endParaRPr/>
            </a:p>
          </p:txBody>
        </p:sp>
      </p:grpSp>
      <p:grpSp>
        <p:nvGrpSpPr>
          <p:cNvPr id="25" name="Group 25"/>
          <p:cNvGrpSpPr/>
          <p:nvPr/>
        </p:nvGrpSpPr>
        <p:grpSpPr>
          <a:xfrm>
            <a:off x="9184742" y="4297390"/>
            <a:ext cx="7591482" cy="1013153"/>
            <a:chOff x="0" y="0"/>
            <a:chExt cx="10121976" cy="1350871"/>
          </a:xfrm>
        </p:grpSpPr>
        <p:sp>
          <p:nvSpPr>
            <p:cNvPr id="26" name="TextBox 26"/>
            <p:cNvSpPr txBox="1"/>
            <p:nvPr/>
          </p:nvSpPr>
          <p:spPr>
            <a:xfrm>
              <a:off x="0" y="-66675"/>
              <a:ext cx="10111875" cy="676275"/>
            </a:xfrm>
            <a:prstGeom prst="rect">
              <a:avLst/>
            </a:prstGeom>
          </p:spPr>
          <p:txBody>
            <a:bodyPr lIns="0" tIns="0" rIns="0" bIns="0" rtlCol="0" anchor="t">
              <a:spAutoFit/>
            </a:bodyPr>
            <a:lstStyle/>
            <a:p>
              <a:pPr algn="l">
                <a:lnSpc>
                  <a:spcPts val="4200"/>
                </a:lnSpc>
              </a:pPr>
              <a:r>
                <a:rPr lang="en-US" sz="3000" spc="240" dirty="0">
                  <a:solidFill>
                    <a:srgbClr val="22212B"/>
                  </a:solidFill>
                  <a:latin typeface="Quicksand"/>
                </a:rPr>
                <a:t>PHASE ONE </a:t>
              </a:r>
            </a:p>
          </p:txBody>
        </p:sp>
        <p:sp>
          <p:nvSpPr>
            <p:cNvPr id="27" name="TextBox 27"/>
            <p:cNvSpPr txBox="1"/>
            <p:nvPr/>
          </p:nvSpPr>
          <p:spPr>
            <a:xfrm>
              <a:off x="0" y="730349"/>
              <a:ext cx="10121976" cy="620522"/>
            </a:xfrm>
            <a:prstGeom prst="rect">
              <a:avLst/>
            </a:prstGeom>
          </p:spPr>
          <p:txBody>
            <a:bodyPr lIns="0" tIns="0" rIns="0" bIns="0" rtlCol="0" anchor="t">
              <a:spAutoFit/>
            </a:bodyPr>
            <a:lstStyle/>
            <a:p>
              <a:pPr algn="l">
                <a:lnSpc>
                  <a:spcPts val="4128"/>
                </a:lnSpc>
              </a:pPr>
              <a:r>
                <a:rPr lang="en-US" sz="2400" spc="144">
                  <a:solidFill>
                    <a:srgbClr val="0C0A17"/>
                  </a:solidFill>
                  <a:latin typeface="Quicksand"/>
                </a:rPr>
                <a:t>audio model </a:t>
              </a:r>
            </a:p>
          </p:txBody>
        </p:sp>
      </p:grpSp>
      <p:grpSp>
        <p:nvGrpSpPr>
          <p:cNvPr id="28" name="Group 28"/>
          <p:cNvGrpSpPr/>
          <p:nvPr/>
        </p:nvGrpSpPr>
        <p:grpSpPr>
          <a:xfrm>
            <a:off x="9184742" y="6168619"/>
            <a:ext cx="7591482" cy="1098044"/>
            <a:chOff x="0" y="-113188"/>
            <a:chExt cx="10121976" cy="1464059"/>
          </a:xfrm>
        </p:grpSpPr>
        <p:sp>
          <p:nvSpPr>
            <p:cNvPr id="29" name="TextBox 29"/>
            <p:cNvSpPr txBox="1"/>
            <p:nvPr/>
          </p:nvSpPr>
          <p:spPr>
            <a:xfrm>
              <a:off x="0" y="-113188"/>
              <a:ext cx="10111875" cy="676275"/>
            </a:xfrm>
            <a:prstGeom prst="rect">
              <a:avLst/>
            </a:prstGeom>
          </p:spPr>
          <p:txBody>
            <a:bodyPr lIns="0" tIns="0" rIns="0" bIns="0" rtlCol="0" anchor="t">
              <a:spAutoFit/>
            </a:bodyPr>
            <a:lstStyle/>
            <a:p>
              <a:pPr algn="l">
                <a:lnSpc>
                  <a:spcPts val="4200"/>
                </a:lnSpc>
              </a:pPr>
              <a:r>
                <a:rPr lang="en-US" sz="3000" spc="240" dirty="0">
                  <a:solidFill>
                    <a:srgbClr val="22212B"/>
                  </a:solidFill>
                  <a:latin typeface="Quicksand"/>
                </a:rPr>
                <a:t>PHASE TWO</a:t>
              </a:r>
            </a:p>
          </p:txBody>
        </p:sp>
        <p:sp>
          <p:nvSpPr>
            <p:cNvPr id="30" name="TextBox 30"/>
            <p:cNvSpPr txBox="1"/>
            <p:nvPr/>
          </p:nvSpPr>
          <p:spPr>
            <a:xfrm>
              <a:off x="0" y="730349"/>
              <a:ext cx="10121976" cy="620522"/>
            </a:xfrm>
            <a:prstGeom prst="rect">
              <a:avLst/>
            </a:prstGeom>
          </p:spPr>
          <p:txBody>
            <a:bodyPr lIns="0" tIns="0" rIns="0" bIns="0" rtlCol="0" anchor="t">
              <a:spAutoFit/>
            </a:bodyPr>
            <a:lstStyle/>
            <a:p>
              <a:pPr algn="l">
                <a:lnSpc>
                  <a:spcPts val="4128"/>
                </a:lnSpc>
              </a:pPr>
              <a:r>
                <a:rPr lang="en-US" sz="2400" spc="144" dirty="0">
                  <a:solidFill>
                    <a:srgbClr val="0C0A17"/>
                  </a:solidFill>
                  <a:latin typeface="Quicksand"/>
                </a:rPr>
                <a:t>video model</a:t>
              </a:r>
            </a:p>
          </p:txBody>
        </p:sp>
      </p:grpSp>
      <p:grpSp>
        <p:nvGrpSpPr>
          <p:cNvPr id="32" name="Group 32"/>
          <p:cNvGrpSpPr/>
          <p:nvPr/>
        </p:nvGrpSpPr>
        <p:grpSpPr>
          <a:xfrm>
            <a:off x="8340430" y="9104970"/>
            <a:ext cx="403252" cy="403252"/>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34" name="Group 34"/>
          <p:cNvGrpSpPr/>
          <p:nvPr/>
        </p:nvGrpSpPr>
        <p:grpSpPr>
          <a:xfrm>
            <a:off x="9144000" y="7857516"/>
            <a:ext cx="7591482" cy="2310613"/>
            <a:chOff x="0" y="-1729947"/>
            <a:chExt cx="10121976" cy="3080818"/>
          </a:xfrm>
        </p:grpSpPr>
        <p:sp>
          <p:nvSpPr>
            <p:cNvPr id="35" name="TextBox 35"/>
            <p:cNvSpPr txBox="1"/>
            <p:nvPr/>
          </p:nvSpPr>
          <p:spPr>
            <a:xfrm>
              <a:off x="0" y="-1729947"/>
              <a:ext cx="10111875" cy="669927"/>
            </a:xfrm>
            <a:prstGeom prst="rect">
              <a:avLst/>
            </a:prstGeom>
          </p:spPr>
          <p:txBody>
            <a:bodyPr lIns="0" tIns="0" rIns="0" bIns="0" rtlCol="0" anchor="t">
              <a:spAutoFit/>
            </a:bodyPr>
            <a:lstStyle/>
            <a:p>
              <a:pPr algn="l">
                <a:lnSpc>
                  <a:spcPts val="4200"/>
                </a:lnSpc>
              </a:pPr>
              <a:r>
                <a:rPr lang="en-US" sz="2800" spc="240" dirty="0">
                  <a:solidFill>
                    <a:srgbClr val="22212B"/>
                  </a:solidFill>
                  <a:latin typeface="Quicksand"/>
                </a:rPr>
                <a:t>RESULTS</a:t>
              </a:r>
            </a:p>
          </p:txBody>
        </p:sp>
        <p:sp>
          <p:nvSpPr>
            <p:cNvPr id="36" name="TextBox 36"/>
            <p:cNvSpPr txBox="1"/>
            <p:nvPr/>
          </p:nvSpPr>
          <p:spPr>
            <a:xfrm>
              <a:off x="0" y="730349"/>
              <a:ext cx="10121976" cy="620522"/>
            </a:xfrm>
            <a:prstGeom prst="rect">
              <a:avLst/>
            </a:prstGeom>
          </p:spPr>
          <p:txBody>
            <a:bodyPr lIns="0" tIns="0" rIns="0" bIns="0" rtlCol="0" anchor="t">
              <a:spAutoFit/>
            </a:bodyPr>
            <a:lstStyle/>
            <a:p>
              <a:pPr algn="l">
                <a:lnSpc>
                  <a:spcPts val="4128"/>
                </a:lnSpc>
              </a:pPr>
              <a:endParaRPr/>
            </a:p>
          </p:txBody>
        </p:sp>
      </p:grpSp>
      <p:grpSp>
        <p:nvGrpSpPr>
          <p:cNvPr id="37" name="Group 32">
            <a:extLst>
              <a:ext uri="{FF2B5EF4-FFF2-40B4-BE49-F238E27FC236}">
                <a16:creationId xmlns:a16="http://schemas.microsoft.com/office/drawing/2014/main" id="{AEDAE14F-DEE8-BA30-42B6-F0283388EB20}"/>
              </a:ext>
            </a:extLst>
          </p:cNvPr>
          <p:cNvGrpSpPr/>
          <p:nvPr/>
        </p:nvGrpSpPr>
        <p:grpSpPr>
          <a:xfrm>
            <a:off x="8274269" y="7848100"/>
            <a:ext cx="403252" cy="403252"/>
            <a:chOff x="0" y="0"/>
            <a:chExt cx="6350000" cy="6350000"/>
          </a:xfrm>
        </p:grpSpPr>
        <p:sp>
          <p:nvSpPr>
            <p:cNvPr id="38" name="Freeform 33">
              <a:extLst>
                <a:ext uri="{FF2B5EF4-FFF2-40B4-BE49-F238E27FC236}">
                  <a16:creationId xmlns:a16="http://schemas.microsoft.com/office/drawing/2014/main" id="{510EF2EA-5C60-8114-4F39-52E80153BDC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sp>
        <p:nvSpPr>
          <p:cNvPr id="40" name="TextBox 39">
            <a:extLst>
              <a:ext uri="{FF2B5EF4-FFF2-40B4-BE49-F238E27FC236}">
                <a16:creationId xmlns:a16="http://schemas.microsoft.com/office/drawing/2014/main" id="{4C1818A1-D8B0-2037-18CE-055A2507FFE8}"/>
              </a:ext>
            </a:extLst>
          </p:cNvPr>
          <p:cNvSpPr txBox="1"/>
          <p:nvPr/>
        </p:nvSpPr>
        <p:spPr>
          <a:xfrm>
            <a:off x="9076510" y="8946874"/>
            <a:ext cx="9144000" cy="594778"/>
          </a:xfrm>
          <a:prstGeom prst="rect">
            <a:avLst/>
          </a:prstGeom>
          <a:noFill/>
        </p:spPr>
        <p:txBody>
          <a:bodyPr wrap="square">
            <a:spAutoFit/>
          </a:bodyPr>
          <a:lstStyle/>
          <a:p>
            <a:pPr algn="l">
              <a:lnSpc>
                <a:spcPts val="4200"/>
              </a:lnSpc>
            </a:pPr>
            <a:r>
              <a:rPr lang="en-US" sz="2800" spc="240" dirty="0">
                <a:solidFill>
                  <a:srgbClr val="22212B"/>
                </a:solidFill>
                <a:latin typeface="Quicksand"/>
              </a:rPr>
              <a:t>REFRENCES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07601" y="6638378"/>
            <a:ext cx="2542539" cy="246460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48978" y="785697"/>
            <a:ext cx="2859786" cy="4114800"/>
          </a:xfrm>
          <a:prstGeom prst="rect">
            <a:avLst/>
          </a:prstGeom>
        </p:spPr>
      </p:pic>
      <p:grpSp>
        <p:nvGrpSpPr>
          <p:cNvPr id="4" name="Group 4"/>
          <p:cNvGrpSpPr/>
          <p:nvPr/>
        </p:nvGrpSpPr>
        <p:grpSpPr>
          <a:xfrm>
            <a:off x="639895" y="785697"/>
            <a:ext cx="8824587" cy="3470111"/>
            <a:chOff x="0" y="0"/>
            <a:chExt cx="11766116" cy="4626814"/>
          </a:xfrm>
        </p:grpSpPr>
        <p:sp>
          <p:nvSpPr>
            <p:cNvPr id="5" name="TextBox 5"/>
            <p:cNvSpPr txBox="1"/>
            <p:nvPr/>
          </p:nvSpPr>
          <p:spPr>
            <a:xfrm>
              <a:off x="0" y="0"/>
              <a:ext cx="11766116" cy="2393817"/>
            </a:xfrm>
            <a:prstGeom prst="rect">
              <a:avLst/>
            </a:prstGeom>
          </p:spPr>
          <p:txBody>
            <a:bodyPr lIns="0" tIns="0" rIns="0" bIns="0" rtlCol="0" anchor="t">
              <a:spAutoFit/>
            </a:bodyPr>
            <a:lstStyle/>
            <a:p>
              <a:pPr>
                <a:lnSpc>
                  <a:spcPts val="6956"/>
                </a:lnSpc>
              </a:pPr>
              <a:r>
                <a:rPr lang="en-US" sz="5797" dirty="0">
                  <a:solidFill>
                    <a:schemeClr val="bg2">
                      <a:lumMod val="50000"/>
                    </a:schemeClr>
                  </a:solidFill>
                  <a:latin typeface="Knewave"/>
                </a:rPr>
                <a:t>PROBLEM STATEMENT</a:t>
              </a:r>
            </a:p>
            <a:p>
              <a:pPr>
                <a:lnSpc>
                  <a:spcPts val="6956"/>
                </a:lnSpc>
              </a:pPr>
              <a:endParaRPr lang="en-US" sz="5797" dirty="0">
                <a:solidFill>
                  <a:srgbClr val="FF4A3B"/>
                </a:solidFill>
                <a:latin typeface="Knewave"/>
              </a:endParaRPr>
            </a:p>
          </p:txBody>
        </p:sp>
        <p:sp>
          <p:nvSpPr>
            <p:cNvPr id="6" name="TextBox 6"/>
            <p:cNvSpPr txBox="1"/>
            <p:nvPr/>
          </p:nvSpPr>
          <p:spPr>
            <a:xfrm>
              <a:off x="0" y="2947394"/>
              <a:ext cx="11045381" cy="608472"/>
            </a:xfrm>
            <a:prstGeom prst="rect">
              <a:avLst/>
            </a:prstGeom>
          </p:spPr>
          <p:txBody>
            <a:bodyPr lIns="0" tIns="0" rIns="0" bIns="0" rtlCol="0" anchor="t">
              <a:spAutoFit/>
            </a:bodyPr>
            <a:lstStyle/>
            <a:p>
              <a:pPr>
                <a:lnSpc>
                  <a:spcPts val="3510"/>
                </a:lnSpc>
              </a:pPr>
              <a:endParaRPr/>
            </a:p>
          </p:txBody>
        </p:sp>
        <p:sp>
          <p:nvSpPr>
            <p:cNvPr id="7" name="TextBox 7"/>
            <p:cNvSpPr txBox="1"/>
            <p:nvPr/>
          </p:nvSpPr>
          <p:spPr>
            <a:xfrm>
              <a:off x="0" y="4049300"/>
              <a:ext cx="11045381" cy="577514"/>
            </a:xfrm>
            <a:prstGeom prst="rect">
              <a:avLst/>
            </a:prstGeom>
          </p:spPr>
          <p:txBody>
            <a:bodyPr lIns="0" tIns="0" rIns="0" bIns="0" rtlCol="0" anchor="t">
              <a:spAutoFit/>
            </a:bodyPr>
            <a:lstStyle/>
            <a:p>
              <a:pPr>
                <a:lnSpc>
                  <a:spcPts val="3838"/>
                </a:lnSpc>
              </a:pPr>
              <a:endParaRPr/>
            </a:p>
          </p:txBody>
        </p:sp>
      </p:grpSp>
      <p:sp>
        <p:nvSpPr>
          <p:cNvPr id="8" name="TextBox 8"/>
          <p:cNvSpPr txBox="1"/>
          <p:nvPr/>
        </p:nvSpPr>
        <p:spPr>
          <a:xfrm>
            <a:off x="639895" y="6021264"/>
            <a:ext cx="6328321" cy="1267398"/>
          </a:xfrm>
          <a:prstGeom prst="rect">
            <a:avLst/>
          </a:prstGeom>
        </p:spPr>
        <p:txBody>
          <a:bodyPr lIns="0" tIns="0" rIns="0" bIns="0" rtlCol="0" anchor="t">
            <a:spAutoFit/>
          </a:bodyPr>
          <a:lstStyle/>
          <a:p>
            <a:pPr algn="ctr">
              <a:lnSpc>
                <a:spcPts val="10749"/>
              </a:lnSpc>
              <a:spcBef>
                <a:spcPct val="0"/>
              </a:spcBef>
            </a:pPr>
            <a:r>
              <a:rPr lang="en-US" sz="6249" spc="374" dirty="0">
                <a:solidFill>
                  <a:schemeClr val="bg2">
                    <a:lumMod val="50000"/>
                  </a:schemeClr>
                </a:solidFill>
                <a:latin typeface="Knewave"/>
              </a:rPr>
              <a:t>PROJECT SCOPE</a:t>
            </a:r>
          </a:p>
        </p:txBody>
      </p:sp>
      <p:sp>
        <p:nvSpPr>
          <p:cNvPr id="9" name="TextBox 9"/>
          <p:cNvSpPr txBox="1"/>
          <p:nvPr/>
        </p:nvSpPr>
        <p:spPr>
          <a:xfrm>
            <a:off x="494093" y="1894891"/>
            <a:ext cx="10300867" cy="3430708"/>
          </a:xfrm>
          <a:prstGeom prst="rect">
            <a:avLst/>
          </a:prstGeom>
        </p:spPr>
        <p:txBody>
          <a:bodyPr lIns="0" tIns="0" rIns="0" bIns="0" rtlCol="0" anchor="t">
            <a:spAutoFit/>
          </a:bodyPr>
          <a:lstStyle/>
          <a:p>
            <a:pPr algn="ctr">
              <a:lnSpc>
                <a:spcPts val="4128"/>
              </a:lnSpc>
            </a:pPr>
            <a:r>
              <a:rPr lang="en-US" sz="2400" spc="144" dirty="0">
                <a:latin typeface="Quicksand"/>
              </a:rPr>
              <a:t>Emotion recognition is an important research field for Human-Computer Interaction. Emotion recognition has many applications for examples helping children with autism, helping people who are blind to read facial expressions, helping robots interact more intelligently with people and companies want to improve customer’s experience.</a:t>
            </a:r>
          </a:p>
          <a:p>
            <a:pPr algn="ctr">
              <a:lnSpc>
                <a:spcPts val="2233"/>
              </a:lnSpc>
              <a:spcBef>
                <a:spcPct val="0"/>
              </a:spcBef>
            </a:pPr>
            <a:endParaRPr lang="en-US" sz="2400" spc="144" dirty="0">
              <a:solidFill>
                <a:srgbClr val="FFFFFF"/>
              </a:solidFill>
              <a:latin typeface="Quicksand"/>
            </a:endParaRPr>
          </a:p>
        </p:txBody>
      </p:sp>
      <p:sp>
        <p:nvSpPr>
          <p:cNvPr id="10" name="TextBox 10"/>
          <p:cNvSpPr txBox="1"/>
          <p:nvPr/>
        </p:nvSpPr>
        <p:spPr>
          <a:xfrm>
            <a:off x="382961" y="7550327"/>
            <a:ext cx="10213885" cy="1054567"/>
          </a:xfrm>
          <a:prstGeom prst="rect">
            <a:avLst/>
          </a:prstGeom>
        </p:spPr>
        <p:txBody>
          <a:bodyPr lIns="0" tIns="0" rIns="0" bIns="0" rtlCol="0" anchor="t">
            <a:spAutoFit/>
          </a:bodyPr>
          <a:lstStyle/>
          <a:p>
            <a:pPr algn="ctr">
              <a:lnSpc>
                <a:spcPts val="4287"/>
              </a:lnSpc>
              <a:spcBef>
                <a:spcPct val="0"/>
              </a:spcBef>
            </a:pPr>
            <a:r>
              <a:rPr lang="en-US" sz="2492" spc="149" dirty="0">
                <a:latin typeface="Quicksand"/>
              </a:rPr>
              <a:t>Classify emotions neutral,  happy, sad, angry and fear, disgust from audio and video.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pSp>
        <p:nvGrpSpPr>
          <p:cNvPr id="2" name="Group 2"/>
          <p:cNvGrpSpPr/>
          <p:nvPr/>
        </p:nvGrpSpPr>
        <p:grpSpPr>
          <a:xfrm>
            <a:off x="2805993" y="1801154"/>
            <a:ext cx="14358055" cy="1994451"/>
            <a:chOff x="0" y="0"/>
            <a:chExt cx="19144073" cy="2659268"/>
          </a:xfrm>
        </p:grpSpPr>
        <p:sp>
          <p:nvSpPr>
            <p:cNvPr id="3" name="TextBox 3"/>
            <p:cNvSpPr txBox="1"/>
            <p:nvPr/>
          </p:nvSpPr>
          <p:spPr>
            <a:xfrm>
              <a:off x="0" y="0"/>
              <a:ext cx="19144073" cy="1316600"/>
            </a:xfrm>
            <a:prstGeom prst="rect">
              <a:avLst/>
            </a:prstGeom>
          </p:spPr>
          <p:txBody>
            <a:bodyPr lIns="0" tIns="0" rIns="0" bIns="0" rtlCol="0" anchor="t">
              <a:spAutoFit/>
            </a:bodyPr>
            <a:lstStyle/>
            <a:p>
              <a:pPr algn="ctr">
                <a:lnSpc>
                  <a:spcPts val="7680"/>
                </a:lnSpc>
              </a:pPr>
              <a:r>
                <a:rPr lang="en-US" sz="6400" dirty="0">
                  <a:solidFill>
                    <a:schemeClr val="bg2">
                      <a:lumMod val="50000"/>
                    </a:schemeClr>
                  </a:solidFill>
                  <a:latin typeface="Knewave"/>
                </a:rPr>
                <a:t>PHASSES PROJECT </a:t>
              </a:r>
            </a:p>
          </p:txBody>
        </p:sp>
        <p:sp>
          <p:nvSpPr>
            <p:cNvPr id="4" name="TextBox 4"/>
            <p:cNvSpPr txBox="1"/>
            <p:nvPr/>
          </p:nvSpPr>
          <p:spPr>
            <a:xfrm>
              <a:off x="863598" y="1996074"/>
              <a:ext cx="17416877" cy="663194"/>
            </a:xfrm>
            <a:prstGeom prst="rect">
              <a:avLst/>
            </a:prstGeom>
          </p:spPr>
          <p:txBody>
            <a:bodyPr lIns="0" tIns="0" rIns="0" bIns="0" rtlCol="0" anchor="t">
              <a:spAutoFit/>
            </a:bodyPr>
            <a:lstStyle/>
            <a:p>
              <a:pPr algn="ctr">
                <a:lnSpc>
                  <a:spcPts val="3875"/>
                </a:lnSpc>
              </a:pPr>
              <a:endParaRPr/>
            </a:p>
          </p:txBody>
        </p:sp>
      </p:grpSp>
      <p:sp>
        <p:nvSpPr>
          <p:cNvPr id="5" name="TextBox 5"/>
          <p:cNvSpPr txBox="1"/>
          <p:nvPr/>
        </p:nvSpPr>
        <p:spPr>
          <a:xfrm>
            <a:off x="4806241" y="6830947"/>
            <a:ext cx="4337758" cy="483979"/>
          </a:xfrm>
          <a:prstGeom prst="rect">
            <a:avLst/>
          </a:prstGeom>
        </p:spPr>
        <p:txBody>
          <a:bodyPr lIns="0" tIns="0" rIns="0" bIns="0" rtlCol="0" anchor="t">
            <a:spAutoFit/>
          </a:bodyPr>
          <a:lstStyle/>
          <a:p>
            <a:pPr marL="0" lvl="0" indent="0" algn="ctr">
              <a:lnSpc>
                <a:spcPts val="4238"/>
              </a:lnSpc>
            </a:pPr>
            <a:r>
              <a:rPr lang="en-US" sz="2600" b="1" spc="156" dirty="0">
                <a:solidFill>
                  <a:schemeClr val="tx1">
                    <a:lumMod val="95000"/>
                    <a:lumOff val="5000"/>
                  </a:schemeClr>
                </a:solidFill>
                <a:latin typeface="Perpetua Titling MT" panose="02020502060505020804" pitchFamily="18" charset="0"/>
              </a:rPr>
              <a:t>audio phase</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839566" y="3795605"/>
            <a:ext cx="2792905" cy="2792905"/>
          </a:xfrm>
          <a:prstGeom prst="rect">
            <a:avLst/>
          </a:prstGeom>
        </p:spPr>
      </p:pic>
      <p:sp>
        <p:nvSpPr>
          <p:cNvPr id="9" name="TextBox 9"/>
          <p:cNvSpPr txBox="1"/>
          <p:nvPr/>
        </p:nvSpPr>
        <p:spPr>
          <a:xfrm>
            <a:off x="9985021" y="6830947"/>
            <a:ext cx="4337758" cy="483979"/>
          </a:xfrm>
          <a:prstGeom prst="rect">
            <a:avLst/>
          </a:prstGeom>
        </p:spPr>
        <p:txBody>
          <a:bodyPr lIns="0" tIns="0" rIns="0" bIns="0" rtlCol="0" anchor="t">
            <a:spAutoFit/>
          </a:bodyPr>
          <a:lstStyle/>
          <a:p>
            <a:pPr marL="0" lvl="0" indent="0" algn="ctr">
              <a:lnSpc>
                <a:spcPts val="4238"/>
              </a:lnSpc>
            </a:pPr>
            <a:r>
              <a:rPr lang="en-US" sz="2600" b="1" spc="156" dirty="0">
                <a:solidFill>
                  <a:schemeClr val="tx1">
                    <a:lumMod val="95000"/>
                    <a:lumOff val="5000"/>
                  </a:schemeClr>
                </a:solidFill>
                <a:latin typeface="Perpetua Titling MT" panose="02020502060505020804" pitchFamily="18" charset="0"/>
              </a:rPr>
              <a:t>video phase</a:t>
            </a:r>
          </a:p>
        </p:txBody>
      </p:sp>
      <p:pic>
        <p:nvPicPr>
          <p:cNvPr id="12" name="Picture 11" descr="Screen Clipping"/>
          <p:cNvPicPr>
            <a:picLocks noChangeAspect="1"/>
          </p:cNvPicPr>
          <p:nvPr/>
        </p:nvPicPr>
        <p:blipFill>
          <a:blip r:embed="rId4">
            <a:alphaModFix amt="81000"/>
            <a:extLst>
              <a:ext uri="{28A0092B-C50C-407E-A947-70E740481C1C}">
                <a14:useLocalDpi xmlns:a14="http://schemas.microsoft.com/office/drawing/2010/main" val="0"/>
              </a:ext>
            </a:extLst>
          </a:blip>
          <a:stretch>
            <a:fillRect/>
          </a:stretch>
        </p:blipFill>
        <p:spPr>
          <a:xfrm>
            <a:off x="10820400" y="3795605"/>
            <a:ext cx="2667000" cy="2795529"/>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TextBox 2"/>
          <p:cNvSpPr txBox="1"/>
          <p:nvPr/>
        </p:nvSpPr>
        <p:spPr>
          <a:xfrm>
            <a:off x="228600" y="952500"/>
            <a:ext cx="17526000" cy="1615827"/>
          </a:xfrm>
          <a:prstGeom prst="rect">
            <a:avLst/>
          </a:prstGeom>
        </p:spPr>
        <p:txBody>
          <a:bodyPr wrap="square" lIns="0" tIns="0" rIns="0" bIns="0" rtlCol="0" anchor="t">
            <a:spAutoFit/>
          </a:bodyPr>
          <a:lstStyle/>
          <a:p>
            <a:pPr algn="ctr">
              <a:lnSpc>
                <a:spcPts val="12599"/>
              </a:lnSpc>
            </a:pPr>
            <a:r>
              <a:rPr lang="en-US" sz="9000" dirty="0">
                <a:solidFill>
                  <a:schemeClr val="bg2">
                    <a:lumMod val="50000"/>
                  </a:schemeClr>
                </a:solidFill>
                <a:latin typeface="Knewave"/>
              </a:rPr>
              <a:t>Data Sets used</a:t>
            </a:r>
          </a:p>
        </p:txBody>
      </p:sp>
      <p:graphicFrame>
        <p:nvGraphicFramePr>
          <p:cNvPr id="4" name="Table 3"/>
          <p:cNvGraphicFramePr>
            <a:graphicFrameLocks noGrp="1"/>
          </p:cNvGraphicFramePr>
          <p:nvPr>
            <p:extLst>
              <p:ext uri="{D42A27DB-BD31-4B8C-83A1-F6EECF244321}">
                <p14:modId xmlns:p14="http://schemas.microsoft.com/office/powerpoint/2010/main" val="1470698304"/>
              </p:ext>
            </p:extLst>
          </p:nvPr>
        </p:nvGraphicFramePr>
        <p:xfrm>
          <a:off x="228600" y="3467100"/>
          <a:ext cx="17830800" cy="5531774"/>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971800">
                  <a:extLst>
                    <a:ext uri="{9D8B030D-6E8A-4147-A177-3AD203B41FA5}">
                      <a16:colId xmlns:a16="http://schemas.microsoft.com/office/drawing/2014/main" val="20003"/>
                    </a:ext>
                  </a:extLst>
                </a:gridCol>
                <a:gridCol w="2971800">
                  <a:extLst>
                    <a:ext uri="{9D8B030D-6E8A-4147-A177-3AD203B41FA5}">
                      <a16:colId xmlns:a16="http://schemas.microsoft.com/office/drawing/2014/main" val="20004"/>
                    </a:ext>
                  </a:extLst>
                </a:gridCol>
                <a:gridCol w="2971800">
                  <a:extLst>
                    <a:ext uri="{9D8B030D-6E8A-4147-A177-3AD203B41FA5}">
                      <a16:colId xmlns:a16="http://schemas.microsoft.com/office/drawing/2014/main" val="20005"/>
                    </a:ext>
                  </a:extLst>
                </a:gridCol>
              </a:tblGrid>
              <a:tr h="1508414">
                <a:tc>
                  <a:txBody>
                    <a:bodyPr/>
                    <a:lstStyle/>
                    <a:p>
                      <a:pPr algn="ctr"/>
                      <a:r>
                        <a:rPr lang="en-US" sz="3200">
                          <a:solidFill>
                            <a:schemeClr val="bg1"/>
                          </a:solidFill>
                        </a:rPr>
                        <a:t>Data</a:t>
                      </a:r>
                      <a:r>
                        <a:rPr lang="en-US" sz="3200" baseline="0">
                          <a:solidFill>
                            <a:schemeClr val="bg1"/>
                          </a:solidFill>
                        </a:rPr>
                        <a:t> Set</a:t>
                      </a:r>
                      <a:endParaRPr lang="en-US" sz="3200">
                        <a:solidFill>
                          <a:schemeClr val="bg1"/>
                        </a:solidFill>
                      </a:endParaRPr>
                    </a:p>
                  </a:txBody>
                  <a:tcPr anchor="ctr">
                    <a:solidFill>
                      <a:srgbClr val="C00000"/>
                    </a:solidFill>
                  </a:tcPr>
                </a:tc>
                <a:tc>
                  <a:txBody>
                    <a:bodyPr/>
                    <a:lstStyle/>
                    <a:p>
                      <a:pPr algn="ctr"/>
                      <a:r>
                        <a:rPr lang="en-US" sz="3200">
                          <a:solidFill>
                            <a:schemeClr val="bg1"/>
                          </a:solidFill>
                        </a:rPr>
                        <a:t>Nature</a:t>
                      </a:r>
                    </a:p>
                  </a:txBody>
                  <a:tcPr anchor="ctr">
                    <a:solidFill>
                      <a:srgbClr val="C00000"/>
                    </a:solidFill>
                  </a:tcPr>
                </a:tc>
                <a:tc>
                  <a:txBody>
                    <a:bodyPr/>
                    <a:lstStyle/>
                    <a:p>
                      <a:pPr algn="ctr"/>
                      <a:r>
                        <a:rPr lang="en-US" sz="3200">
                          <a:solidFill>
                            <a:schemeClr val="bg1"/>
                          </a:solidFill>
                        </a:rPr>
                        <a:t># Records</a:t>
                      </a:r>
                    </a:p>
                  </a:txBody>
                  <a:tcPr anchor="ctr">
                    <a:solidFill>
                      <a:srgbClr val="C00000"/>
                    </a:solidFill>
                  </a:tcPr>
                </a:tc>
                <a:tc>
                  <a:txBody>
                    <a:bodyPr/>
                    <a:lstStyle/>
                    <a:p>
                      <a:pPr algn="ctr"/>
                      <a:r>
                        <a:rPr lang="en-US" sz="3200">
                          <a:solidFill>
                            <a:schemeClr val="bg1"/>
                          </a:solidFill>
                        </a:rPr>
                        <a:t>Actors</a:t>
                      </a:r>
                    </a:p>
                  </a:txBody>
                  <a:tcPr anchor="ctr">
                    <a:solidFill>
                      <a:srgbClr val="C00000"/>
                    </a:solidFill>
                  </a:tcPr>
                </a:tc>
                <a:tc>
                  <a:txBody>
                    <a:bodyPr/>
                    <a:lstStyle/>
                    <a:p>
                      <a:pPr algn="ctr"/>
                      <a:r>
                        <a:rPr lang="en-US" sz="3200">
                          <a:solidFill>
                            <a:schemeClr val="bg1"/>
                          </a:solidFill>
                        </a:rPr>
                        <a:t># Emotion</a:t>
                      </a:r>
                    </a:p>
                  </a:txBody>
                  <a:tcPr anchor="ctr">
                    <a:solidFill>
                      <a:srgbClr val="C00000"/>
                    </a:solidFill>
                  </a:tcPr>
                </a:tc>
                <a:tc>
                  <a:txBody>
                    <a:bodyPr/>
                    <a:lstStyle/>
                    <a:p>
                      <a:pPr algn="ctr"/>
                      <a:r>
                        <a:rPr lang="en-US" sz="3200">
                          <a:solidFill>
                            <a:schemeClr val="bg1"/>
                          </a:solidFill>
                        </a:rPr>
                        <a:t>Emotions</a:t>
                      </a:r>
                    </a:p>
                  </a:txBody>
                  <a:tcPr anchor="ctr">
                    <a:solidFill>
                      <a:srgbClr val="C00000"/>
                    </a:solidFill>
                  </a:tcPr>
                </a:tc>
                <a:extLst>
                  <a:ext uri="{0D108BD9-81ED-4DB2-BD59-A6C34878D82A}">
                    <a16:rowId xmlns:a16="http://schemas.microsoft.com/office/drawing/2014/main" val="10000"/>
                  </a:ext>
                </a:extLst>
              </a:tr>
              <a:tr h="2088573">
                <a:tc>
                  <a:txBody>
                    <a:bodyPr/>
                    <a:lstStyle/>
                    <a:p>
                      <a:pPr algn="ctr"/>
                      <a:r>
                        <a:rPr lang="en-US" sz="2800">
                          <a:solidFill>
                            <a:schemeClr val="bg1"/>
                          </a:solidFill>
                        </a:rPr>
                        <a:t>RAVDESS</a:t>
                      </a:r>
                    </a:p>
                    <a:p>
                      <a:pPr algn="ctr"/>
                      <a:r>
                        <a:rPr lang="en-US" sz="2800">
                          <a:solidFill>
                            <a:schemeClr val="bg1"/>
                          </a:solidFill>
                        </a:rPr>
                        <a:t>(speech , song)</a:t>
                      </a:r>
                    </a:p>
                  </a:txBody>
                  <a:tcPr anchor="ctr">
                    <a:solidFill>
                      <a:srgbClr val="20212C"/>
                    </a:solidFill>
                  </a:tcPr>
                </a:tc>
                <a:tc>
                  <a:txBody>
                    <a:bodyPr/>
                    <a:lstStyle/>
                    <a:p>
                      <a:pPr algn="ctr"/>
                      <a:r>
                        <a:rPr lang="en-US" sz="2800" dirty="0" err="1">
                          <a:solidFill>
                            <a:schemeClr val="bg1"/>
                          </a:solidFill>
                        </a:rPr>
                        <a:t>Audio_Visual</a:t>
                      </a:r>
                      <a:endParaRPr lang="en-US" sz="2800" dirty="0">
                        <a:solidFill>
                          <a:schemeClr val="bg1"/>
                        </a:solidFill>
                      </a:endParaRPr>
                    </a:p>
                  </a:txBody>
                  <a:tcPr anchor="ctr">
                    <a:solidFill>
                      <a:srgbClr val="20212C"/>
                    </a:solidFill>
                  </a:tcPr>
                </a:tc>
                <a:tc>
                  <a:txBody>
                    <a:bodyPr/>
                    <a:lstStyle/>
                    <a:p>
                      <a:pPr algn="ctr"/>
                      <a:r>
                        <a:rPr lang="en-US" sz="2800">
                          <a:solidFill>
                            <a:schemeClr val="bg1"/>
                          </a:solidFill>
                        </a:rPr>
                        <a:t>1440 (speech)</a:t>
                      </a:r>
                    </a:p>
                    <a:p>
                      <a:pPr algn="ctr"/>
                      <a:r>
                        <a:rPr lang="en-US" sz="2800">
                          <a:solidFill>
                            <a:schemeClr val="bg1"/>
                          </a:solidFill>
                        </a:rPr>
                        <a:t>1012 (song)</a:t>
                      </a:r>
                    </a:p>
                    <a:p>
                      <a:pPr algn="ctr"/>
                      <a:r>
                        <a:rPr lang="en-US" sz="2800">
                          <a:solidFill>
                            <a:schemeClr val="bg1"/>
                          </a:solidFill>
                        </a:rPr>
                        <a:t>2452 (total)</a:t>
                      </a:r>
                    </a:p>
                  </a:txBody>
                  <a:tcPr anchor="ctr">
                    <a:solidFill>
                      <a:srgbClr val="20212C"/>
                    </a:solidFill>
                  </a:tcPr>
                </a:tc>
                <a:tc>
                  <a:txBody>
                    <a:bodyPr/>
                    <a:lstStyle/>
                    <a:p>
                      <a:pPr algn="ctr"/>
                      <a:r>
                        <a:rPr lang="en-US" sz="2800">
                          <a:solidFill>
                            <a:schemeClr val="bg1"/>
                          </a:solidFill>
                        </a:rPr>
                        <a:t>24 actors</a:t>
                      </a:r>
                    </a:p>
                    <a:p>
                      <a:pPr algn="ctr"/>
                      <a:r>
                        <a:rPr lang="en-US" sz="2800">
                          <a:solidFill>
                            <a:schemeClr val="bg1"/>
                          </a:solidFill>
                        </a:rPr>
                        <a:t>(12 female , 12 male)</a:t>
                      </a:r>
                    </a:p>
                  </a:txBody>
                  <a:tcPr anchor="ctr">
                    <a:solidFill>
                      <a:srgbClr val="20212C"/>
                    </a:solidFill>
                  </a:tcPr>
                </a:tc>
                <a:tc>
                  <a:txBody>
                    <a:bodyPr/>
                    <a:lstStyle/>
                    <a:p>
                      <a:pPr algn="ctr"/>
                      <a:r>
                        <a:rPr lang="en-US" sz="2800" dirty="0">
                          <a:solidFill>
                            <a:schemeClr val="bg1"/>
                          </a:solidFill>
                        </a:rPr>
                        <a:t>8 (speech)</a:t>
                      </a:r>
                    </a:p>
                    <a:p>
                      <a:pPr algn="ctr"/>
                      <a:r>
                        <a:rPr lang="en-US" sz="2800" dirty="0">
                          <a:solidFill>
                            <a:schemeClr val="bg1"/>
                          </a:solidFill>
                        </a:rPr>
                        <a:t>6 (song)</a:t>
                      </a:r>
                    </a:p>
                  </a:txBody>
                  <a:tcPr anchor="ctr">
                    <a:solidFill>
                      <a:srgbClr val="20212C"/>
                    </a:solidFill>
                  </a:tcPr>
                </a:tc>
                <a:tc>
                  <a:txBody>
                    <a:bodyPr/>
                    <a:lstStyle/>
                    <a:p>
                      <a:pPr algn="ctr"/>
                      <a:r>
                        <a:rPr lang="en-US" sz="2800" spc="149">
                          <a:solidFill>
                            <a:schemeClr val="bg1"/>
                          </a:solidFill>
                          <a:latin typeface="Quicksand"/>
                        </a:rPr>
                        <a:t>neutral,  calm, happy, sad, angry, fearful,</a:t>
                      </a:r>
                      <a:r>
                        <a:rPr lang="en-US" sz="2800" spc="149" baseline="0">
                          <a:solidFill>
                            <a:schemeClr val="bg1"/>
                          </a:solidFill>
                          <a:latin typeface="Quicksand"/>
                        </a:rPr>
                        <a:t> </a:t>
                      </a:r>
                      <a:r>
                        <a:rPr lang="en-US" sz="2800">
                          <a:solidFill>
                            <a:schemeClr val="bg1"/>
                          </a:solidFill>
                        </a:rPr>
                        <a:t>disgust</a:t>
                      </a:r>
                      <a:r>
                        <a:rPr lang="en-US" sz="2800" spc="149" baseline="0">
                          <a:solidFill>
                            <a:schemeClr val="bg1"/>
                          </a:solidFill>
                          <a:latin typeface="Quicksand"/>
                        </a:rPr>
                        <a:t> and surprise</a:t>
                      </a:r>
                      <a:endParaRPr lang="en-US" sz="2800">
                        <a:solidFill>
                          <a:schemeClr val="bg1"/>
                        </a:solidFill>
                      </a:endParaRPr>
                    </a:p>
                  </a:txBody>
                  <a:tcPr anchor="ctr">
                    <a:solidFill>
                      <a:srgbClr val="20212C"/>
                    </a:solidFill>
                  </a:tcPr>
                </a:tc>
                <a:extLst>
                  <a:ext uri="{0D108BD9-81ED-4DB2-BD59-A6C34878D82A}">
                    <a16:rowId xmlns:a16="http://schemas.microsoft.com/office/drawing/2014/main" val="10001"/>
                  </a:ext>
                </a:extLst>
              </a:tr>
              <a:tr h="1508414">
                <a:tc>
                  <a:txBody>
                    <a:bodyPr/>
                    <a:lstStyle/>
                    <a:p>
                      <a:pPr algn="ctr"/>
                      <a:r>
                        <a:rPr lang="en-US" sz="2800">
                          <a:solidFill>
                            <a:schemeClr val="bg1"/>
                          </a:solidFill>
                        </a:rPr>
                        <a:t>SAVEE</a:t>
                      </a:r>
                    </a:p>
                  </a:txBody>
                  <a:tcPr anchor="ctr">
                    <a:solidFill>
                      <a:srgbClr val="20212C"/>
                    </a:solidFill>
                  </a:tcPr>
                </a:tc>
                <a:tc>
                  <a:txBody>
                    <a:bodyPr/>
                    <a:lstStyle/>
                    <a:p>
                      <a:pPr algn="ctr"/>
                      <a:r>
                        <a:rPr lang="en-US" sz="2800">
                          <a:solidFill>
                            <a:schemeClr val="bg1"/>
                          </a:solidFill>
                        </a:rPr>
                        <a:t>Audio_Visual</a:t>
                      </a:r>
                    </a:p>
                  </a:txBody>
                  <a:tcPr anchor="ctr">
                    <a:solidFill>
                      <a:srgbClr val="20212C"/>
                    </a:solidFill>
                  </a:tcPr>
                </a:tc>
                <a:tc>
                  <a:txBody>
                    <a:bodyPr/>
                    <a:lstStyle/>
                    <a:p>
                      <a:pPr algn="ctr"/>
                      <a:r>
                        <a:rPr lang="en-US" sz="2800">
                          <a:solidFill>
                            <a:schemeClr val="bg1"/>
                          </a:solidFill>
                        </a:rPr>
                        <a:t>480</a:t>
                      </a:r>
                    </a:p>
                  </a:txBody>
                  <a:tcPr anchor="ctr">
                    <a:solidFill>
                      <a:srgbClr val="20212C"/>
                    </a:solidFill>
                  </a:tcPr>
                </a:tc>
                <a:tc>
                  <a:txBody>
                    <a:bodyPr/>
                    <a:lstStyle/>
                    <a:p>
                      <a:pPr algn="ctr"/>
                      <a:r>
                        <a:rPr lang="en-US" sz="2800">
                          <a:solidFill>
                            <a:schemeClr val="bg1"/>
                          </a:solidFill>
                        </a:rPr>
                        <a:t>4 actors</a:t>
                      </a:r>
                    </a:p>
                  </a:txBody>
                  <a:tcPr anchor="ctr">
                    <a:solidFill>
                      <a:srgbClr val="20212C"/>
                    </a:solidFill>
                  </a:tcPr>
                </a:tc>
                <a:tc>
                  <a:txBody>
                    <a:bodyPr/>
                    <a:lstStyle/>
                    <a:p>
                      <a:pPr algn="ctr"/>
                      <a:r>
                        <a:rPr lang="en-US" sz="2800" dirty="0">
                          <a:solidFill>
                            <a:schemeClr val="bg1"/>
                          </a:solidFill>
                        </a:rPr>
                        <a:t>7</a:t>
                      </a:r>
                    </a:p>
                  </a:txBody>
                  <a:tcPr anchor="ctr">
                    <a:solidFill>
                      <a:srgbClr val="20212C"/>
                    </a:solidFill>
                  </a:tcPr>
                </a:tc>
                <a:tc>
                  <a:txBody>
                    <a:bodyPr/>
                    <a:lstStyle/>
                    <a:p>
                      <a:pPr algn="ctr"/>
                      <a:r>
                        <a:rPr lang="en-US" sz="2800" spc="149" dirty="0">
                          <a:solidFill>
                            <a:schemeClr val="bg1"/>
                          </a:solidFill>
                          <a:latin typeface="Quicksand"/>
                        </a:rPr>
                        <a:t>neutral, happy, sad, angry, fearful,</a:t>
                      </a:r>
                      <a:r>
                        <a:rPr lang="en-US" sz="2800" spc="149" baseline="0" dirty="0">
                          <a:solidFill>
                            <a:schemeClr val="bg1"/>
                          </a:solidFill>
                          <a:latin typeface="Quicksand"/>
                        </a:rPr>
                        <a:t> </a:t>
                      </a:r>
                      <a:r>
                        <a:rPr lang="en-US" sz="2800" spc="149" baseline="0" dirty="0" err="1">
                          <a:solidFill>
                            <a:schemeClr val="bg1"/>
                          </a:solidFill>
                          <a:latin typeface="Quicksand"/>
                        </a:rPr>
                        <a:t>diget</a:t>
                      </a:r>
                      <a:r>
                        <a:rPr lang="en-US" sz="2800" spc="149" baseline="0" dirty="0">
                          <a:solidFill>
                            <a:schemeClr val="bg1"/>
                          </a:solidFill>
                          <a:latin typeface="Quicksand"/>
                        </a:rPr>
                        <a:t> and surprise</a:t>
                      </a:r>
                      <a:endParaRPr lang="en-US" sz="2800" dirty="0">
                        <a:solidFill>
                          <a:schemeClr val="bg1"/>
                        </a:solidFill>
                      </a:endParaRPr>
                    </a:p>
                  </a:txBody>
                  <a:tcPr anchor="ctr">
                    <a:solidFill>
                      <a:srgbClr val="20212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5628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extBox 2"/>
          <p:cNvSpPr txBox="1"/>
          <p:nvPr/>
        </p:nvSpPr>
        <p:spPr>
          <a:xfrm>
            <a:off x="3733800" y="571500"/>
            <a:ext cx="11201400" cy="3231654"/>
          </a:xfrm>
          <a:prstGeom prst="rect">
            <a:avLst/>
          </a:prstGeom>
        </p:spPr>
        <p:txBody>
          <a:bodyPr wrap="square" lIns="0" tIns="0" rIns="0" bIns="0" rtlCol="0" anchor="t">
            <a:spAutoFit/>
          </a:bodyPr>
          <a:lstStyle/>
          <a:p>
            <a:pPr algn="ctr">
              <a:lnSpc>
                <a:spcPts val="12599"/>
              </a:lnSpc>
            </a:pPr>
            <a:r>
              <a:rPr lang="en-US" sz="9000" dirty="0">
                <a:solidFill>
                  <a:srgbClr val="0070C0"/>
                </a:solidFill>
                <a:latin typeface="Knewave"/>
              </a:rPr>
              <a:t>Phase 1 </a:t>
            </a:r>
            <a:endParaRPr lang="ar-EG" sz="9000" dirty="0">
              <a:solidFill>
                <a:srgbClr val="0070C0"/>
              </a:solidFill>
              <a:latin typeface="Knewave"/>
            </a:endParaRPr>
          </a:p>
          <a:p>
            <a:pPr algn="ctr">
              <a:lnSpc>
                <a:spcPts val="12599"/>
              </a:lnSpc>
            </a:pPr>
            <a:r>
              <a:rPr lang="en-US" sz="9000" dirty="0">
                <a:solidFill>
                  <a:srgbClr val="0070C0"/>
                </a:solidFill>
                <a:latin typeface="Knewave"/>
              </a:rPr>
              <a:t>Audio</a:t>
            </a:r>
          </a:p>
        </p:txBody>
      </p:sp>
      <p:sp>
        <p:nvSpPr>
          <p:cNvPr id="5" name="Rectangle 4"/>
          <p:cNvSpPr/>
          <p:nvPr/>
        </p:nvSpPr>
        <p:spPr>
          <a:xfrm>
            <a:off x="304800" y="4533900"/>
            <a:ext cx="17602200" cy="3970318"/>
          </a:xfrm>
          <a:prstGeom prst="rect">
            <a:avLst/>
          </a:prstGeom>
        </p:spPr>
        <p:txBody>
          <a:bodyPr wrap="square">
            <a:spAutoFit/>
          </a:bodyPr>
          <a:lstStyle/>
          <a:p>
            <a:pPr marL="457200" indent="-457200">
              <a:buFont typeface="Wingdings" panose="05000000000000000000" pitchFamily="2" charset="2"/>
              <a:buChar char="q"/>
            </a:pPr>
            <a:r>
              <a:rPr lang="en-US" sz="2800" dirty="0"/>
              <a:t>Audio feature extraction is a necessary step in audio signal processing. There are several ways of extracting features from an audio file such as Mel-frequency cepstral coefficients (MFCC) and Mel spectrograms (Mel Spectrogram) are commonly used in speech recognition and speaker recognition systems. [10]</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MFCC, The set of Mel-Frequency Cepstral Coefficients is a cepstral representation of the audio signal obtained based on the Mel-scaled spectrum [11] .The most used MFCCs consists of between 13 to 45 coefficients.</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Mel Spectrogram, A spectrogram is an image representation of the waveform signal, it shows its frequency intensity range over time, it can be very useful when evaluating the signal’s frequency distribution over time.</a:t>
            </a:r>
          </a:p>
        </p:txBody>
      </p:sp>
    </p:spTree>
    <p:extLst>
      <p:ext uri="{BB962C8B-B14F-4D97-AF65-F5344CB8AC3E}">
        <p14:creationId xmlns:p14="http://schemas.microsoft.com/office/powerpoint/2010/main" val="323565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637826133"/>
              </p:ext>
            </p:extLst>
          </p:nvPr>
        </p:nvGraphicFramePr>
        <p:xfrm>
          <a:off x="609600" y="2019300"/>
          <a:ext cx="14401800" cy="7848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1EC1367F-E6A2-D828-488E-50D00CF31B55}"/>
              </a:ext>
            </a:extLst>
          </p:cNvPr>
          <p:cNvSpPr>
            <a:spLocks noGrp="1"/>
          </p:cNvSpPr>
          <p:nvPr>
            <p:ph type="title"/>
          </p:nvPr>
        </p:nvSpPr>
        <p:spPr>
          <a:xfrm>
            <a:off x="457200" y="274638"/>
            <a:ext cx="12039600" cy="1143000"/>
          </a:xfrm>
        </p:spPr>
        <p:txBody>
          <a:bodyPr>
            <a:noAutofit/>
          </a:bodyPr>
          <a:lstStyle/>
          <a:p>
            <a:r>
              <a:rPr lang="en-US" sz="6600" dirty="0">
                <a:solidFill>
                  <a:schemeClr val="bg2">
                    <a:lumMod val="50000"/>
                  </a:schemeClr>
                </a:solidFill>
                <a:latin typeface="Knewave" panose="020B0604020202020204" charset="0"/>
              </a:rPr>
              <a:t>Mel Spectrogram and MFCC </a:t>
            </a:r>
            <a:endParaRPr lang="en-IN" sz="6600" dirty="0">
              <a:solidFill>
                <a:schemeClr val="bg2">
                  <a:lumMod val="50000"/>
                </a:schemeClr>
              </a:solidFill>
              <a:latin typeface="Knewave" panose="020B0604020202020204" charset="0"/>
            </a:endParaRPr>
          </a:p>
        </p:txBody>
      </p:sp>
    </p:spTree>
    <p:extLst>
      <p:ext uri="{BB962C8B-B14F-4D97-AF65-F5344CB8AC3E}">
        <p14:creationId xmlns:p14="http://schemas.microsoft.com/office/powerpoint/2010/main" val="62441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55738"/>
            <a:ext cx="12039600" cy="5775244"/>
          </a:xfrm>
          <a:prstGeom prst="rect">
            <a:avLst/>
          </a:prstGeom>
        </p:spPr>
      </p:pic>
      <p:sp>
        <p:nvSpPr>
          <p:cNvPr id="4" name="Rectangle 3"/>
          <p:cNvSpPr/>
          <p:nvPr/>
        </p:nvSpPr>
        <p:spPr>
          <a:xfrm>
            <a:off x="1295400" y="7581900"/>
            <a:ext cx="14840857" cy="1938992"/>
          </a:xfrm>
          <a:prstGeom prst="rect">
            <a:avLst/>
          </a:prstGeom>
        </p:spPr>
        <p:txBody>
          <a:bodyPr wrap="square">
            <a:spAutoFit/>
          </a:bodyPr>
          <a:lstStyle/>
          <a:p>
            <a:r>
              <a:rPr lang="en-US" sz="2400" dirty="0"/>
              <a:t>This is the first original model consisting of 2 parallel CNN with a transformer layer that achieved an accuracy of 75%  on RAVDESS </a:t>
            </a:r>
            <a:r>
              <a:rPr lang="en-US" sz="2400" dirty="0" err="1"/>
              <a:t>dataset.we</a:t>
            </a:r>
            <a:r>
              <a:rPr lang="en-US" sz="2400" dirty="0"/>
              <a:t> did add a new layer in 2 parallel CNN </a:t>
            </a:r>
          </a:p>
          <a:p>
            <a:r>
              <a:rPr lang="en-US" sz="2400" dirty="0"/>
              <a:t> which achieved  75.12% and we make 3 CNN parallel with the transformer layer </a:t>
            </a:r>
          </a:p>
          <a:p>
            <a:r>
              <a:rPr lang="en-US" sz="2400" dirty="0"/>
              <a:t>  we modified augmentation on train dev by white Gaussian noise raise accuracy to 79% and modified at last modification model by stop early raise accuracy 80.86% on RAVDESS dataset</a:t>
            </a:r>
          </a:p>
        </p:txBody>
      </p:sp>
      <p:sp>
        <p:nvSpPr>
          <p:cNvPr id="3" name="Title 2">
            <a:extLst>
              <a:ext uri="{FF2B5EF4-FFF2-40B4-BE49-F238E27FC236}">
                <a16:creationId xmlns:a16="http://schemas.microsoft.com/office/drawing/2014/main" id="{ABC2AD01-B0A5-E0BC-E9AC-6A6E74525A44}"/>
              </a:ext>
            </a:extLst>
          </p:cNvPr>
          <p:cNvSpPr>
            <a:spLocks noGrp="1"/>
          </p:cNvSpPr>
          <p:nvPr>
            <p:ph type="title"/>
          </p:nvPr>
        </p:nvSpPr>
        <p:spPr>
          <a:xfrm>
            <a:off x="457200" y="274638"/>
            <a:ext cx="8991600" cy="1143000"/>
          </a:xfrm>
        </p:spPr>
        <p:txBody>
          <a:bodyPr>
            <a:normAutofit/>
          </a:bodyPr>
          <a:lstStyle/>
          <a:p>
            <a:r>
              <a:rPr lang="en-US" sz="6600" dirty="0">
                <a:solidFill>
                  <a:schemeClr val="bg2">
                    <a:lumMod val="50000"/>
                  </a:schemeClr>
                </a:solidFill>
                <a:latin typeface="Knewave" panose="020B0604020202020204" charset="0"/>
              </a:rPr>
              <a:t>Model Architecture </a:t>
            </a:r>
            <a:endParaRPr lang="en-IN" sz="6600" dirty="0">
              <a:solidFill>
                <a:schemeClr val="bg2">
                  <a:lumMod val="50000"/>
                </a:schemeClr>
              </a:solidFill>
              <a:latin typeface="Knewave" panose="020B0604020202020204" charset="0"/>
            </a:endParaRPr>
          </a:p>
        </p:txBody>
      </p:sp>
    </p:spTree>
    <p:extLst>
      <p:ext uri="{BB962C8B-B14F-4D97-AF65-F5344CB8AC3E}">
        <p14:creationId xmlns:p14="http://schemas.microsoft.com/office/powerpoint/2010/main" val="2378300740"/>
      </p:ext>
    </p:extLst>
  </p:cSld>
  <p:clrMapOvr>
    <a:masterClrMapping/>
  </p:clrMapOvr>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1484</Words>
  <Application>Microsoft Office PowerPoint</Application>
  <PresentationFormat>Custom</PresentationFormat>
  <Paragraphs>196</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Verdana</vt:lpstr>
      <vt:lpstr>Perpetua Titling MT</vt:lpstr>
      <vt:lpstr>Calibri</vt:lpstr>
      <vt:lpstr>Quicksand</vt:lpstr>
      <vt:lpstr>Wingdings</vt:lpstr>
      <vt:lpstr>Knewave</vt:lpstr>
      <vt:lpstr>Arial</vt:lpstr>
      <vt:lpstr>Arial Black</vt:lpstr>
      <vt:lpstr>Office Theme</vt:lpstr>
      <vt:lpstr>PowerPoint Presentation</vt:lpstr>
      <vt:lpstr> TEAM MEMBERS  </vt:lpstr>
      <vt:lpstr>PowerPoint Presentation</vt:lpstr>
      <vt:lpstr>PowerPoint Presentation</vt:lpstr>
      <vt:lpstr>PowerPoint Presentation</vt:lpstr>
      <vt:lpstr>PowerPoint Presentation</vt:lpstr>
      <vt:lpstr>PowerPoint Presentation</vt:lpstr>
      <vt:lpstr>Mel Spectrogram and MFCC </vt:lpstr>
      <vt:lpstr>Model Architecture </vt:lpstr>
      <vt:lpstr>2 parallel CNN with a transformers</vt:lpstr>
      <vt:lpstr>Model Improvements </vt:lpstr>
      <vt:lpstr>Final Results  (Improved)</vt:lpstr>
      <vt:lpstr>Input  and Results</vt:lpstr>
      <vt:lpstr>PowerPoint Presentation</vt:lpstr>
      <vt:lpstr>PowerPoint Presentation</vt:lpstr>
      <vt:lpstr>PowerPoint Presentation</vt:lpstr>
      <vt:lpstr>PowerPoint Presentation</vt:lpstr>
      <vt:lpstr>PowerPoint Presentation</vt:lpstr>
      <vt:lpstr>Input  and Results</vt:lpstr>
      <vt:lpstr>Combined analysis Multi-modal Emotion Recognition </vt:lpstr>
      <vt:lpstr>Input  and Results</vt:lpstr>
      <vt:lpstr>CONCLUSION AND FUTURE WORK</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audio-visual recognition system</dc:title>
  <dc:creator>Marwa</dc:creator>
  <cp:lastModifiedBy>Ram 💕</cp:lastModifiedBy>
  <cp:revision>83</cp:revision>
  <dcterms:created xsi:type="dcterms:W3CDTF">2006-08-16T00:00:00Z</dcterms:created>
  <dcterms:modified xsi:type="dcterms:W3CDTF">2025-03-14T15:47:21Z</dcterms:modified>
  <dc:identifier>DAE6Ne4buYk</dc:identifier>
</cp:coreProperties>
</file>