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8" r:id="rId1"/>
  </p:sldMasterIdLst>
  <p:notesMasterIdLst>
    <p:notesMasterId r:id="rId13"/>
  </p:notesMasterIdLst>
  <p:sldIdLst>
    <p:sldId id="256" r:id="rId2"/>
    <p:sldId id="257" r:id="rId3"/>
    <p:sldId id="258" r:id="rId4"/>
    <p:sldId id="259" r:id="rId5"/>
    <p:sldId id="262" r:id="rId6"/>
    <p:sldId id="263" r:id="rId7"/>
    <p:sldId id="264" r:id="rId8"/>
    <p:sldId id="265" r:id="rId9"/>
    <p:sldId id="266"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5"/>
    <p:restoredTop sz="91511"/>
  </p:normalViewPr>
  <p:slideViewPr>
    <p:cSldViewPr snapToGrid="0" snapToObjects="1">
      <p:cViewPr varScale="1">
        <p:scale>
          <a:sx n="128" d="100"/>
          <a:sy n="128" d="100"/>
        </p:scale>
        <p:origin x="768" y="176"/>
      </p:cViewPr>
      <p:guideLst/>
    </p:cSldViewPr>
  </p:slideViewPr>
  <p:outlineViewPr>
    <p:cViewPr>
      <p:scale>
        <a:sx n="33" d="100"/>
        <a:sy n="33" d="100"/>
      </p:scale>
      <p:origin x="0" y="-213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C37BB-AC1E-3841-8692-5603B2F1211A}"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744F0-2143-4F4D-AB40-1A8C01359FCF}" type="slidenum">
              <a:rPr lang="en-US" smtClean="0"/>
              <a:t>‹#›</a:t>
            </a:fld>
            <a:endParaRPr lang="en-US"/>
          </a:p>
        </p:txBody>
      </p:sp>
    </p:spTree>
    <p:extLst>
      <p:ext uri="{BB962C8B-B14F-4D97-AF65-F5344CB8AC3E}">
        <p14:creationId xmlns:p14="http://schemas.microsoft.com/office/powerpoint/2010/main" val="139016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8744F0-2143-4F4D-AB40-1A8C01359FCF}" type="slidenum">
              <a:rPr lang="en-US" smtClean="0"/>
              <a:t>4</a:t>
            </a:fld>
            <a:endParaRPr lang="en-US"/>
          </a:p>
        </p:txBody>
      </p:sp>
    </p:spTree>
    <p:extLst>
      <p:ext uri="{BB962C8B-B14F-4D97-AF65-F5344CB8AC3E}">
        <p14:creationId xmlns:p14="http://schemas.microsoft.com/office/powerpoint/2010/main" val="24115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492B6BF-F358-644A-BD6E-A545CB31990B}" type="datetimeFigureOut">
              <a:rPr lang="en-US" smtClean="0"/>
              <a:t>11/7/18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CEBE941-EFD3-0D45-A46E-0EA05DFD9FF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89678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2B6BF-F358-644A-BD6E-A545CB31990B}"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E941-EFD3-0D45-A46E-0EA05DFD9FF1}" type="slidenum">
              <a:rPr lang="en-US" smtClean="0"/>
              <a:t>‹#›</a:t>
            </a:fld>
            <a:endParaRPr lang="en-US"/>
          </a:p>
        </p:txBody>
      </p:sp>
    </p:spTree>
    <p:extLst>
      <p:ext uri="{BB962C8B-B14F-4D97-AF65-F5344CB8AC3E}">
        <p14:creationId xmlns:p14="http://schemas.microsoft.com/office/powerpoint/2010/main" val="8557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2B6BF-F358-644A-BD6E-A545CB31990B}"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E941-EFD3-0D45-A46E-0EA05DFD9FF1}" type="slidenum">
              <a:rPr lang="en-US" smtClean="0"/>
              <a:t>‹#›</a:t>
            </a:fld>
            <a:endParaRPr lang="en-US"/>
          </a:p>
        </p:txBody>
      </p:sp>
    </p:spTree>
    <p:extLst>
      <p:ext uri="{BB962C8B-B14F-4D97-AF65-F5344CB8AC3E}">
        <p14:creationId xmlns:p14="http://schemas.microsoft.com/office/powerpoint/2010/main" val="302370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2B6BF-F358-644A-BD6E-A545CB31990B}"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E941-EFD3-0D45-A46E-0EA05DFD9FF1}" type="slidenum">
              <a:rPr lang="en-US" smtClean="0"/>
              <a:t>‹#›</a:t>
            </a:fld>
            <a:endParaRPr lang="en-US"/>
          </a:p>
        </p:txBody>
      </p:sp>
    </p:spTree>
    <p:extLst>
      <p:ext uri="{BB962C8B-B14F-4D97-AF65-F5344CB8AC3E}">
        <p14:creationId xmlns:p14="http://schemas.microsoft.com/office/powerpoint/2010/main" val="62322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492B6BF-F358-644A-BD6E-A545CB31990B}" type="datetimeFigureOut">
              <a:rPr lang="en-US" smtClean="0"/>
              <a:t>11/7/18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CEBE941-EFD3-0D45-A46E-0EA05DFD9FF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820077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92B6BF-F358-644A-BD6E-A545CB31990B}"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E941-EFD3-0D45-A46E-0EA05DFD9FF1}" type="slidenum">
              <a:rPr lang="en-US" smtClean="0"/>
              <a:t>‹#›</a:t>
            </a:fld>
            <a:endParaRPr lang="en-US"/>
          </a:p>
        </p:txBody>
      </p:sp>
    </p:spTree>
    <p:extLst>
      <p:ext uri="{BB962C8B-B14F-4D97-AF65-F5344CB8AC3E}">
        <p14:creationId xmlns:p14="http://schemas.microsoft.com/office/powerpoint/2010/main" val="287580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92B6BF-F358-644A-BD6E-A545CB31990B}" type="datetimeFigureOut">
              <a:rPr lang="en-US" smtClean="0"/>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BE941-EFD3-0D45-A46E-0EA05DFD9FF1}" type="slidenum">
              <a:rPr lang="en-US" smtClean="0"/>
              <a:t>‹#›</a:t>
            </a:fld>
            <a:endParaRPr lang="en-US"/>
          </a:p>
        </p:txBody>
      </p:sp>
    </p:spTree>
    <p:extLst>
      <p:ext uri="{BB962C8B-B14F-4D97-AF65-F5344CB8AC3E}">
        <p14:creationId xmlns:p14="http://schemas.microsoft.com/office/powerpoint/2010/main" val="22086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92B6BF-F358-644A-BD6E-A545CB31990B}" type="datetimeFigureOut">
              <a:rPr lang="en-US" smtClean="0"/>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BE941-EFD3-0D45-A46E-0EA05DFD9FF1}" type="slidenum">
              <a:rPr lang="en-US" smtClean="0"/>
              <a:t>‹#›</a:t>
            </a:fld>
            <a:endParaRPr lang="en-US"/>
          </a:p>
        </p:txBody>
      </p:sp>
    </p:spTree>
    <p:extLst>
      <p:ext uri="{BB962C8B-B14F-4D97-AF65-F5344CB8AC3E}">
        <p14:creationId xmlns:p14="http://schemas.microsoft.com/office/powerpoint/2010/main" val="146772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2B6BF-F358-644A-BD6E-A545CB31990B}" type="datetimeFigureOut">
              <a:rPr lang="en-US" smtClean="0"/>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BE941-EFD3-0D45-A46E-0EA05DFD9FF1}" type="slidenum">
              <a:rPr lang="en-US" smtClean="0"/>
              <a:t>‹#›</a:t>
            </a:fld>
            <a:endParaRPr lang="en-US"/>
          </a:p>
        </p:txBody>
      </p:sp>
    </p:spTree>
    <p:extLst>
      <p:ext uri="{BB962C8B-B14F-4D97-AF65-F5344CB8AC3E}">
        <p14:creationId xmlns:p14="http://schemas.microsoft.com/office/powerpoint/2010/main" val="290413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492B6BF-F358-644A-BD6E-A545CB31990B}" type="datetimeFigureOut">
              <a:rPr lang="en-US" smtClean="0"/>
              <a:t>11/7/18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CEBE941-EFD3-0D45-A46E-0EA05DFD9FF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454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492B6BF-F358-644A-BD6E-A545CB31990B}" type="datetimeFigureOut">
              <a:rPr lang="en-US" smtClean="0"/>
              <a:t>11/7/18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CEBE941-EFD3-0D45-A46E-0EA05DFD9FF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546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492B6BF-F358-644A-BD6E-A545CB31990B}" type="datetimeFigureOut">
              <a:rPr lang="en-US" smtClean="0"/>
              <a:t>11/7/18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CEBE941-EFD3-0D45-A46E-0EA05DFD9FF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272873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524000" y="676405"/>
            <a:ext cx="9144000" cy="4581396"/>
          </a:xfrm>
        </p:spPr>
        <p:txBody>
          <a:bodyPr/>
          <a:lstStyle/>
          <a:p>
            <a:endParaRPr lang="en-US" b="1" dirty="0"/>
          </a:p>
          <a:p>
            <a:endParaRPr lang="en-US" b="1" dirty="0"/>
          </a:p>
          <a:p>
            <a:r>
              <a:rPr lang="en-US" b="1" dirty="0"/>
              <a:t>Wireless LAB: 802.11b And Data Transmission Over Bluetooth</a:t>
            </a:r>
          </a:p>
          <a:p>
            <a:r>
              <a:rPr lang="en-US" b="1" i="1" dirty="0"/>
              <a:t>Ram Yadav</a:t>
            </a:r>
          </a:p>
          <a:p>
            <a:r>
              <a:rPr lang="en-US" sz="2000" b="1" dirty="0"/>
              <a:t>Course# CS M117</a:t>
            </a:r>
          </a:p>
          <a:p>
            <a:r>
              <a:rPr lang="en-US" sz="2000" b="1" dirty="0"/>
              <a:t>2018 Fall UCLA</a:t>
            </a:r>
          </a:p>
          <a:p>
            <a:r>
              <a:rPr lang="en-US" sz="2000" b="1" dirty="0"/>
              <a:t>November 7 2018</a:t>
            </a:r>
          </a:p>
          <a:p>
            <a:endParaRPr lang="en-US" b="1" dirty="0"/>
          </a:p>
        </p:txBody>
      </p:sp>
    </p:spTree>
    <p:extLst>
      <p:ext uri="{BB962C8B-B14F-4D97-AF65-F5344CB8AC3E}">
        <p14:creationId xmlns:p14="http://schemas.microsoft.com/office/powerpoint/2010/main" val="294599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545-6B2D-3142-9BEA-DA6DE1180725}"/>
              </a:ext>
            </a:extLst>
          </p:cNvPr>
          <p:cNvSpPr>
            <a:spLocks noGrp="1"/>
          </p:cNvSpPr>
          <p:nvPr>
            <p:ph type="ctrTitle"/>
          </p:nvPr>
        </p:nvSpPr>
        <p:spPr>
          <a:xfrm>
            <a:off x="1265427" y="744570"/>
            <a:ext cx="9144000" cy="693911"/>
          </a:xfrm>
        </p:spPr>
        <p:txBody>
          <a:bodyPr>
            <a:normAutofit/>
          </a:bodyPr>
          <a:lstStyle/>
          <a:p>
            <a:r>
              <a:rPr lang="en-US" sz="3600" b="1" dirty="0"/>
              <a:t>Discussion</a:t>
            </a:r>
          </a:p>
        </p:txBody>
      </p:sp>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524000" y="1538689"/>
            <a:ext cx="9269186" cy="4192640"/>
          </a:xfrm>
        </p:spPr>
        <p:txBody>
          <a:bodyPr>
            <a:normAutofit/>
          </a:bodyPr>
          <a:lstStyle/>
          <a:p>
            <a:pPr marL="342900" indent="-342900" algn="l">
              <a:buFont typeface="Wingdings" pitchFamily="2" charset="2"/>
              <a:buChar char="q"/>
            </a:pPr>
            <a:r>
              <a:rPr lang="en-US" sz="1400" dirty="0"/>
              <a:t>From experiment we have done in LAB1 and LAB2, it is found that both WIFI and Bluetooth has direct relationship with the distance over communication. As distances increases, the throughput decreases and vice-versa.</a:t>
            </a:r>
          </a:p>
          <a:p>
            <a:pPr marL="342900" indent="-342900" algn="l">
              <a:buFont typeface="Wingdings" pitchFamily="2" charset="2"/>
              <a:buChar char="q"/>
            </a:pPr>
            <a:r>
              <a:rPr lang="en-US" sz="1400" dirty="0"/>
              <a:t>It can also be concluded that WIFI has higher bandwidth around 9Mbps for TCP and 25Mbps for UDP than Bluetooth. While Bluetooth DH5 is fastest than DH1 and DH3.</a:t>
            </a:r>
          </a:p>
          <a:p>
            <a:pPr marL="342900" indent="-342900" algn="l">
              <a:buFont typeface="Wingdings" pitchFamily="2" charset="2"/>
              <a:buChar char="q"/>
            </a:pPr>
            <a:r>
              <a:rPr lang="en-US" sz="1400" dirty="0"/>
              <a:t>From the experiment, we have also concluded that WIFI is meant for higher bandwidth while Bluetooth is for short distance communication with slower data transfer.</a:t>
            </a:r>
          </a:p>
          <a:p>
            <a:pPr marL="342900" indent="-342900" algn="l">
              <a:buFont typeface="Wingdings" pitchFamily="2" charset="2"/>
              <a:buChar char="q"/>
            </a:pPr>
            <a:r>
              <a:rPr lang="en-US" sz="1400" dirty="0"/>
              <a:t>Bluetooth good when there is number of slaves up to max of 7 while </a:t>
            </a:r>
            <a:r>
              <a:rPr lang="en-US" sz="1400" dirty="0" err="1"/>
              <a:t>WiFi</a:t>
            </a:r>
            <a:r>
              <a:rPr lang="en-US" sz="1400" dirty="0"/>
              <a:t> is shared among the multiple computers. </a:t>
            </a:r>
          </a:p>
          <a:p>
            <a:pPr marL="342900" indent="-342900" algn="l">
              <a:buFont typeface="Wingdings" pitchFamily="2" charset="2"/>
              <a:buChar char="q"/>
            </a:pPr>
            <a:r>
              <a:rPr lang="en-US" sz="1400" dirty="0"/>
              <a:t>When doing LAB2, we had some errors and because of that we have seen increase and decrease of UDP and TCP throughput as distances increases.</a:t>
            </a:r>
          </a:p>
          <a:p>
            <a:pPr marL="342900" indent="-342900" algn="l">
              <a:buFont typeface="Wingdings" pitchFamily="2" charset="2"/>
              <a:buChar char="q"/>
            </a:pPr>
            <a:r>
              <a:rPr lang="en-US" sz="1400" dirty="0"/>
              <a:t>As expected Bluetooth has lot less bandwidth than </a:t>
            </a:r>
            <a:r>
              <a:rPr lang="en-US" sz="1400" dirty="0" err="1"/>
              <a:t>WiFi</a:t>
            </a:r>
            <a:r>
              <a:rPr lang="en-US" sz="1400" dirty="0"/>
              <a:t>.</a:t>
            </a:r>
          </a:p>
          <a:p>
            <a:pPr marL="342900" indent="-342900" algn="l">
              <a:buFont typeface="Wingdings" pitchFamily="2" charset="2"/>
              <a:buChar char="q"/>
            </a:pPr>
            <a:r>
              <a:rPr lang="en-US" sz="1400" dirty="0"/>
              <a:t>Because of the higher bandwidth </a:t>
            </a:r>
            <a:r>
              <a:rPr lang="en-US" sz="1400" dirty="0" err="1"/>
              <a:t>wifi</a:t>
            </a:r>
            <a:r>
              <a:rPr lang="en-US" sz="1400" dirty="0"/>
              <a:t> has, it transfer more data than Bluetooth does</a:t>
            </a:r>
          </a:p>
          <a:p>
            <a:pPr marL="342900" indent="-342900" algn="l">
              <a:buFont typeface="Wingdings" pitchFamily="2" charset="2"/>
              <a:buChar char="q"/>
            </a:pPr>
            <a:endParaRPr lang="en-US" sz="1400"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82277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545-6B2D-3142-9BEA-DA6DE1180725}"/>
              </a:ext>
            </a:extLst>
          </p:cNvPr>
          <p:cNvSpPr>
            <a:spLocks noGrp="1"/>
          </p:cNvSpPr>
          <p:nvPr>
            <p:ph type="ctrTitle"/>
          </p:nvPr>
        </p:nvSpPr>
        <p:spPr>
          <a:xfrm>
            <a:off x="1524000" y="1122364"/>
            <a:ext cx="9144000" cy="542050"/>
          </a:xfrm>
        </p:spPr>
        <p:txBody>
          <a:bodyPr>
            <a:normAutofit fontScale="90000"/>
          </a:bodyPr>
          <a:lstStyle/>
          <a:p>
            <a:r>
              <a:rPr lang="en-US" sz="4000" b="1" dirty="0"/>
              <a:t>Conclusion</a:t>
            </a:r>
          </a:p>
        </p:txBody>
      </p:sp>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524000" y="1777429"/>
            <a:ext cx="9144000" cy="3480372"/>
          </a:xfrm>
        </p:spPr>
        <p:txBody>
          <a:bodyPr>
            <a:normAutofit fontScale="92500" lnSpcReduction="20000"/>
          </a:bodyPr>
          <a:lstStyle/>
          <a:p>
            <a:pPr marL="342900" indent="-342900" algn="l">
              <a:buFont typeface="Wingdings" pitchFamily="2" charset="2"/>
              <a:buChar char="q"/>
            </a:pPr>
            <a:r>
              <a:rPr lang="en-US" sz="1400" dirty="0"/>
              <a:t>Both of the technology share the common ground is that both use of radio waves.</a:t>
            </a:r>
          </a:p>
          <a:p>
            <a:pPr marL="342900" indent="-342900" algn="l">
              <a:buFont typeface="Wingdings" pitchFamily="2" charset="2"/>
              <a:buChar char="q"/>
            </a:pPr>
            <a:r>
              <a:rPr lang="en-US" sz="1400" dirty="0"/>
              <a:t>From the experiment done in these two labs between WIFI and Bluetooth, it can be seen that both has benefits and downfalls when it comes to the data communication. Both methods has tradeoff when decide to use. From the experiment, comparatively </a:t>
            </a:r>
            <a:r>
              <a:rPr lang="en-US" sz="1400" dirty="0" err="1"/>
              <a:t>Wifi</a:t>
            </a:r>
            <a:r>
              <a:rPr lang="en-US" sz="1400" dirty="0"/>
              <a:t> has high bandwidth and transmission but at the same time it is expensive and susceptible to noise interference.  </a:t>
            </a:r>
          </a:p>
          <a:p>
            <a:pPr marL="342900" indent="-342900" algn="l">
              <a:buFont typeface="Wingdings" pitchFamily="2" charset="2"/>
              <a:buChar char="q"/>
            </a:pPr>
            <a:r>
              <a:rPr lang="en-US" sz="1400" dirty="0"/>
              <a:t>Using TCP protocol considered more reliable and has less throughput within </a:t>
            </a:r>
            <a:r>
              <a:rPr lang="en-US" sz="1400" dirty="0" err="1"/>
              <a:t>Wifi</a:t>
            </a:r>
            <a:r>
              <a:rPr lang="en-US" sz="1400" dirty="0"/>
              <a:t>. But using UDP protocol fasten the speed of data transfer and is less reliable. In UDP protocol datagram gets overlap and get lost in transmission.</a:t>
            </a:r>
          </a:p>
          <a:p>
            <a:pPr marL="342900" indent="-342900" algn="l">
              <a:buFont typeface="Wingdings" pitchFamily="2" charset="2"/>
              <a:buChar char="q"/>
            </a:pPr>
            <a:r>
              <a:rPr lang="en-US" sz="1400" dirty="0"/>
              <a:t>Relatively Bluetooth on the other hand communicate on the same frequency but it has shorter range communication. Given the same conditions as </a:t>
            </a:r>
            <a:r>
              <a:rPr lang="en-US" sz="1400" dirty="0" err="1"/>
              <a:t>Wifi</a:t>
            </a:r>
            <a:r>
              <a:rPr lang="en-US" sz="1400" dirty="0"/>
              <a:t>, Bluetooth faces losses in the data throughput.  However, Bluetooth is cheaper than WIFI.</a:t>
            </a:r>
          </a:p>
          <a:p>
            <a:pPr marL="342900" indent="-342900" algn="l">
              <a:buFont typeface="Wingdings" pitchFamily="2" charset="2"/>
              <a:buChar char="q"/>
            </a:pPr>
            <a:r>
              <a:rPr lang="en-US" sz="1400" dirty="0"/>
              <a:t>WIFI can be use for faster transfer as its bandwidth is High (11Mbps) vs WIFI (800Kbps)</a:t>
            </a:r>
          </a:p>
          <a:p>
            <a:pPr marL="342900" indent="-342900" algn="l">
              <a:buFont typeface="Wingdings" pitchFamily="2" charset="2"/>
              <a:buChar char="q"/>
            </a:pPr>
            <a:r>
              <a:rPr lang="en-US" sz="1400" dirty="0"/>
              <a:t>Latency for Bluetooth can be 200ms while with </a:t>
            </a:r>
            <a:r>
              <a:rPr lang="en-US" sz="1400" dirty="0" err="1"/>
              <a:t>Wifi</a:t>
            </a:r>
            <a:r>
              <a:rPr lang="en-US" sz="1400" dirty="0"/>
              <a:t> 150ms, hence </a:t>
            </a:r>
            <a:r>
              <a:rPr lang="en-US" sz="1400" dirty="0" err="1"/>
              <a:t>Wifi</a:t>
            </a:r>
            <a:r>
              <a:rPr lang="en-US" sz="1400" dirty="0"/>
              <a:t> is faster </a:t>
            </a:r>
          </a:p>
          <a:p>
            <a:pPr marL="342900" indent="-342900" algn="l">
              <a:buFont typeface="Wingdings" pitchFamily="2" charset="2"/>
              <a:buChar char="q"/>
            </a:pPr>
            <a:r>
              <a:rPr lang="en-US" sz="1400" dirty="0" err="1"/>
              <a:t>Wifi</a:t>
            </a:r>
            <a:r>
              <a:rPr lang="en-US" sz="1400" dirty="0"/>
              <a:t> can act like Bluetooth and can connect two different device in short distance</a:t>
            </a:r>
          </a:p>
          <a:p>
            <a:pPr marL="342900" indent="-342900" algn="l">
              <a:buFont typeface="Wingdings" pitchFamily="2" charset="2"/>
              <a:buChar char="q"/>
            </a:pPr>
            <a:r>
              <a:rPr lang="en-US" sz="1400" dirty="0" err="1"/>
              <a:t>Wifi</a:t>
            </a:r>
            <a:r>
              <a:rPr lang="en-US" sz="1400" dirty="0"/>
              <a:t> is generally more secure comparatively</a:t>
            </a:r>
          </a:p>
          <a:p>
            <a:pPr marL="342900" indent="-342900" algn="l">
              <a:buFont typeface="Wingdings" pitchFamily="2" charset="2"/>
              <a:buChar char="q"/>
            </a:pPr>
            <a:r>
              <a:rPr lang="en-US" sz="1400" dirty="0" err="1"/>
              <a:t>Wifi</a:t>
            </a:r>
            <a:r>
              <a:rPr lang="en-US" sz="1400" dirty="0"/>
              <a:t> consume  more power than Bluetooth</a:t>
            </a:r>
          </a:p>
          <a:p>
            <a:pPr marL="342900" indent="-342900" algn="l">
              <a:buFont typeface="Wingdings" pitchFamily="2" charset="2"/>
              <a:buChar char="q"/>
            </a:pPr>
            <a:r>
              <a:rPr lang="en-US" sz="1400" dirty="0"/>
              <a:t>Bluetooth supports low number of user while </a:t>
            </a:r>
            <a:r>
              <a:rPr lang="en-US" sz="1400" dirty="0" err="1"/>
              <a:t>Wifi</a:t>
            </a:r>
            <a:r>
              <a:rPr lang="en-US" sz="1400" dirty="0"/>
              <a:t> support high number of users</a:t>
            </a:r>
          </a:p>
          <a:p>
            <a:pPr marL="342900" indent="-342900" algn="l">
              <a:buFont typeface="Wingdings" pitchFamily="2" charset="2"/>
              <a:buChar char="q"/>
            </a:pPr>
            <a:r>
              <a:rPr lang="en-US" sz="1400" dirty="0"/>
              <a:t>GFSK modulation technologies is uses by Bluetooth but OFDM and QAM by </a:t>
            </a:r>
            <a:r>
              <a:rPr lang="en-US" sz="1400" dirty="0" err="1"/>
              <a:t>Wifi</a:t>
            </a:r>
            <a:endParaRPr lang="en-US" sz="1400" dirty="0"/>
          </a:p>
          <a:p>
            <a:pPr marL="342900" indent="-342900" algn="l">
              <a:buFont typeface="Wingdings" pitchFamily="2" charset="2"/>
              <a:buChar char="q"/>
            </a:pPr>
            <a:r>
              <a:rPr lang="en-US" sz="1400" dirty="0" err="1"/>
              <a:t>Blueotth</a:t>
            </a:r>
            <a:r>
              <a:rPr lang="en-US" sz="1400" dirty="0"/>
              <a:t> technology is scattered ad-hoc technology while </a:t>
            </a:r>
            <a:r>
              <a:rPr lang="en-US" sz="1400" dirty="0" err="1"/>
              <a:t>Wifi</a:t>
            </a:r>
            <a:r>
              <a:rPr lang="en-US" sz="1400" dirty="0"/>
              <a:t> provides asynchronous and time-bounded facility</a:t>
            </a:r>
          </a:p>
          <a:p>
            <a:pPr marL="342900" indent="-342900" algn="l">
              <a:buFont typeface="Wingdings" pitchFamily="2" charset="2"/>
              <a:buChar char="q"/>
            </a:pPr>
            <a:endParaRPr lang="en-US" sz="1600" dirty="0"/>
          </a:p>
        </p:txBody>
      </p:sp>
    </p:spTree>
    <p:extLst>
      <p:ext uri="{BB962C8B-B14F-4D97-AF65-F5344CB8AC3E}">
        <p14:creationId xmlns:p14="http://schemas.microsoft.com/office/powerpoint/2010/main" val="306436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545-6B2D-3142-9BEA-DA6DE1180725}"/>
              </a:ext>
            </a:extLst>
          </p:cNvPr>
          <p:cNvSpPr>
            <a:spLocks noGrp="1"/>
          </p:cNvSpPr>
          <p:nvPr>
            <p:ph type="ctrTitle"/>
          </p:nvPr>
        </p:nvSpPr>
        <p:spPr>
          <a:xfrm>
            <a:off x="1524000" y="1122363"/>
            <a:ext cx="9144000" cy="618755"/>
          </a:xfrm>
        </p:spPr>
        <p:txBody>
          <a:bodyPr>
            <a:noAutofit/>
          </a:bodyPr>
          <a:lstStyle/>
          <a:p>
            <a:r>
              <a:rPr lang="en-US" sz="4000" b="1" dirty="0"/>
              <a:t>Abstract/Goals</a:t>
            </a:r>
          </a:p>
        </p:txBody>
      </p:sp>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524000" y="1741118"/>
            <a:ext cx="9144000" cy="3516683"/>
          </a:xfrm>
        </p:spPr>
        <p:txBody>
          <a:bodyPr>
            <a:normAutofit lnSpcReduction="10000"/>
          </a:bodyPr>
          <a:lstStyle/>
          <a:p>
            <a:pPr marL="285750" indent="-285750" algn="l">
              <a:buFont typeface="Wingdings" pitchFamily="2" charset="2"/>
              <a:buChar char="q"/>
            </a:pPr>
            <a:r>
              <a:rPr lang="en-US" sz="1500" dirty="0"/>
              <a:t>Our main goal for this lab 1 was to investigate data transmission over 802.11b Wireless LAN using different transport protocols and in the presence of noise sources.  We gained the knowledge of various factors affecting data throughput in a wireless channel and the effect of sporadic losses on TCP throughput. To accomplish this we measure the UDP and TCP data throughput using </a:t>
            </a:r>
            <a:r>
              <a:rPr lang="en-US" sz="1500" dirty="0" err="1"/>
              <a:t>Iperf</a:t>
            </a:r>
            <a:r>
              <a:rPr lang="en-US" sz="1500" dirty="0"/>
              <a:t> measurement tool at different locations in Boelter Hall. </a:t>
            </a:r>
          </a:p>
          <a:p>
            <a:pPr marL="285750" indent="-285750" algn="l">
              <a:buFont typeface="Wingdings" pitchFamily="2" charset="2"/>
              <a:buChar char="q"/>
            </a:pPr>
            <a:r>
              <a:rPr lang="en-US" sz="1500" dirty="0"/>
              <a:t>For the 2</a:t>
            </a:r>
            <a:r>
              <a:rPr lang="en-US" sz="1500" baseline="30000" dirty="0"/>
              <a:t>nd</a:t>
            </a:r>
            <a:r>
              <a:rPr lang="en-US" sz="1500" dirty="0"/>
              <a:t> lab, In contrast to Lab 1 our main goal was to gain the basic knowledge of effect of distance and Bit Error Rate (BER) on data transmission. We got to know the effect of one-to-many connection on Bluetooth data transmission. We also get to experiment the Interference among Bluetooth devices. Interference and fairness between Bluetooth and IEEE 802.11 devices. For this purpose we measure the data throughput using 12test utility on one-to-one connection at different distances and for different packet types. We also measure the data throughput on one-to-three and one-to-five connections. In addition we perform the measurement of TCP data throughput using </a:t>
            </a:r>
            <a:r>
              <a:rPr lang="en-US" sz="1500" dirty="0" err="1"/>
              <a:t>Iperf</a:t>
            </a:r>
            <a:r>
              <a:rPr lang="en-US" sz="1500" dirty="0"/>
              <a:t> measurement tool in three crossed one-to-one connections. The measurement of TCP data throughput in one-to-one connection crossed by IEEE 802.11 data transfer. </a:t>
            </a:r>
          </a:p>
          <a:p>
            <a:pPr marL="285750" indent="-285750" algn="l">
              <a:buFont typeface="Wingdings" pitchFamily="2" charset="2"/>
              <a:buChar char="q"/>
            </a:pPr>
            <a:endParaRPr lang="en-US" sz="1400" dirty="0"/>
          </a:p>
        </p:txBody>
      </p:sp>
    </p:spTree>
    <p:extLst>
      <p:ext uri="{BB962C8B-B14F-4D97-AF65-F5344CB8AC3E}">
        <p14:creationId xmlns:p14="http://schemas.microsoft.com/office/powerpoint/2010/main" val="296182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545-6B2D-3142-9BEA-DA6DE1180725}"/>
              </a:ext>
            </a:extLst>
          </p:cNvPr>
          <p:cNvSpPr>
            <a:spLocks noGrp="1"/>
          </p:cNvSpPr>
          <p:nvPr>
            <p:ph type="ctrTitle"/>
          </p:nvPr>
        </p:nvSpPr>
        <p:spPr>
          <a:xfrm>
            <a:off x="1436318" y="734057"/>
            <a:ext cx="9144000" cy="593703"/>
          </a:xfrm>
        </p:spPr>
        <p:txBody>
          <a:bodyPr>
            <a:normAutofit/>
          </a:bodyPr>
          <a:lstStyle/>
          <a:p>
            <a:r>
              <a:rPr lang="en-US" sz="3200" b="1" dirty="0"/>
              <a:t>                       Theory – Background of WIFI</a:t>
            </a:r>
          </a:p>
        </p:txBody>
      </p:sp>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436318" y="1327760"/>
            <a:ext cx="9486378" cy="5010410"/>
          </a:xfrm>
        </p:spPr>
        <p:txBody>
          <a:bodyPr>
            <a:normAutofit/>
          </a:bodyPr>
          <a:lstStyle/>
          <a:p>
            <a:pPr marL="342900" indent="-342900" algn="l">
              <a:buFont typeface="Wingdings" pitchFamily="2" charset="2"/>
              <a:buChar char="q"/>
            </a:pPr>
            <a:r>
              <a:rPr lang="en-US" sz="1400" dirty="0"/>
              <a:t>The wireless LAN setup utilize the Infrastructure-mode of the 802.11b Wireless LAN adapters in the laptops in conjunction with a Linksys access point(as opposed to the Ad-hoc-mode where an access point is not needed). </a:t>
            </a:r>
          </a:p>
          <a:p>
            <a:pPr marL="342900" indent="-342900" algn="l">
              <a:buFont typeface="Wingdings" pitchFamily="2" charset="2"/>
              <a:buChar char="q"/>
            </a:pPr>
            <a:r>
              <a:rPr lang="en-US" sz="1400" dirty="0"/>
              <a:t>Using of DHCP (Dynamic Host Configuration Protocol) server provided by the access point, and the IP address will be dynamically allocated as done in home or public access wireless networks.</a:t>
            </a:r>
          </a:p>
          <a:p>
            <a:pPr marL="342900" indent="-342900" algn="l">
              <a:buFont typeface="Wingdings" pitchFamily="2" charset="2"/>
              <a:buChar char="q"/>
            </a:pPr>
            <a:r>
              <a:rPr lang="en-US" sz="1400" dirty="0"/>
              <a:t>The IEEE 802.11 wireless uses the two main Media Access Control. One is a base station like modem and other is Ad Hoc networking. If the is base station presence, then the first preference will go to wired network connection with the base station otherwise connect with the Ad Hoc networking.</a:t>
            </a:r>
          </a:p>
          <a:p>
            <a:pPr marL="342900" indent="-342900" algn="l">
              <a:buFont typeface="Wingdings" pitchFamily="2" charset="2"/>
              <a:buChar char="q"/>
            </a:pPr>
            <a:r>
              <a:rPr lang="en-US" sz="1400" dirty="0"/>
              <a:t>When there is a busy channel the transmission will be slow because of the protocol like Carrier Sense Multiple Access/Collision Avoidance</a:t>
            </a:r>
          </a:p>
          <a:p>
            <a:pPr marL="342900" indent="-342900" algn="l">
              <a:buFont typeface="Wingdings" pitchFamily="2" charset="2"/>
              <a:buChar char="q"/>
            </a:pPr>
            <a:r>
              <a:rPr lang="en-US" sz="1400" dirty="0"/>
              <a:t>Packages are sending in a small fragments over the networks and hence a checksum uses to track those fragments</a:t>
            </a:r>
          </a:p>
          <a:p>
            <a:pPr marL="342900" indent="-342900" algn="l">
              <a:buFont typeface="Wingdings" pitchFamily="2" charset="2"/>
              <a:buChar char="q"/>
            </a:pPr>
            <a:r>
              <a:rPr lang="en-US" sz="1400" dirty="0"/>
              <a:t>We use Datagram protocol and Transmission protocol with the Transport layer</a:t>
            </a:r>
          </a:p>
          <a:p>
            <a:pPr marL="342900" indent="-342900" algn="l">
              <a:buFont typeface="Wingdings" pitchFamily="2" charset="2"/>
              <a:buChar char="q"/>
            </a:pPr>
            <a:r>
              <a:rPr lang="en-US" sz="1400" dirty="0"/>
              <a:t>TCP protocol is considered reliable for the data transmission because of congestion control and collision avoidance. </a:t>
            </a:r>
          </a:p>
          <a:p>
            <a:pPr marL="342900" indent="-342900" algn="l">
              <a:buFont typeface="Wingdings" pitchFamily="2" charset="2"/>
              <a:buChar char="q"/>
            </a:pPr>
            <a:r>
              <a:rPr lang="en-US" sz="1400" dirty="0"/>
              <a:t>Unlike TCP protocol, UDP protocol results potential  datagram overlap or loosing and thus is less reliable. However, it gets faster than TCP protocol</a:t>
            </a:r>
          </a:p>
          <a:p>
            <a:pPr marL="342900" indent="-342900" algn="l">
              <a:buFont typeface="Wingdings" pitchFamily="2" charset="2"/>
              <a:buChar char="q"/>
            </a:pPr>
            <a:endParaRPr lang="en-US" sz="1600" dirty="0"/>
          </a:p>
          <a:p>
            <a:pPr marL="342900" indent="-342900" algn="l">
              <a:buFont typeface="Wingdings" pitchFamily="2" charset="2"/>
              <a:buChar char="q"/>
            </a:pPr>
            <a:endParaRPr lang="en-US" sz="1600" dirty="0"/>
          </a:p>
        </p:txBody>
      </p:sp>
    </p:spTree>
    <p:extLst>
      <p:ext uri="{BB962C8B-B14F-4D97-AF65-F5344CB8AC3E}">
        <p14:creationId xmlns:p14="http://schemas.microsoft.com/office/powerpoint/2010/main" val="174514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545-6B2D-3142-9BEA-DA6DE1180725}"/>
              </a:ext>
            </a:extLst>
          </p:cNvPr>
          <p:cNvSpPr>
            <a:spLocks noGrp="1"/>
          </p:cNvSpPr>
          <p:nvPr>
            <p:ph type="ctrTitle"/>
          </p:nvPr>
        </p:nvSpPr>
        <p:spPr>
          <a:xfrm>
            <a:off x="1523999" y="763134"/>
            <a:ext cx="9144000" cy="568651"/>
          </a:xfrm>
        </p:spPr>
        <p:txBody>
          <a:bodyPr>
            <a:normAutofit/>
          </a:bodyPr>
          <a:lstStyle/>
          <a:p>
            <a:r>
              <a:rPr lang="en-US" sz="2800" b="1" dirty="0"/>
              <a:t>                              Theory – Background of Bluetooth</a:t>
            </a:r>
          </a:p>
        </p:txBody>
      </p:sp>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523999" y="1462413"/>
            <a:ext cx="9383487" cy="4693457"/>
          </a:xfrm>
        </p:spPr>
        <p:txBody>
          <a:bodyPr>
            <a:normAutofit/>
          </a:bodyPr>
          <a:lstStyle/>
          <a:p>
            <a:pPr marL="342900" indent="-342900" algn="l">
              <a:buFont typeface="Wingdings" pitchFamily="2" charset="2"/>
              <a:buChar char="q"/>
            </a:pPr>
            <a:r>
              <a:rPr lang="en-US" sz="1400" dirty="0"/>
              <a:t>Bluetooth is considered as a secure short-range wireless network with the 1Mb/s symbol rate and range of 10+ meters</a:t>
            </a:r>
          </a:p>
          <a:p>
            <a:pPr marL="342900" indent="-342900" algn="l">
              <a:buFont typeface="Wingdings" pitchFamily="2" charset="2"/>
              <a:buChar char="q"/>
            </a:pPr>
            <a:r>
              <a:rPr lang="en-US" sz="1400" dirty="0"/>
              <a:t>Bluetooth profile can have Generic Access, Service Discovery, Cordless telephone, Intercom, Serial Port, Headset and Dial-up Networking and so on</a:t>
            </a:r>
          </a:p>
          <a:p>
            <a:pPr marL="342900" indent="-342900" algn="l">
              <a:buFont typeface="Wingdings" pitchFamily="2" charset="2"/>
              <a:buChar char="q"/>
            </a:pPr>
            <a:r>
              <a:rPr lang="en-US" sz="1400" dirty="0"/>
              <a:t>Bluetooth protocol stack has Application layer, Middleware layer, Data link layer and Physical layer</a:t>
            </a:r>
          </a:p>
          <a:p>
            <a:pPr marL="342900" indent="-342900" algn="l">
              <a:buFont typeface="Wingdings" pitchFamily="2" charset="2"/>
              <a:buChar char="q"/>
            </a:pPr>
            <a:r>
              <a:rPr lang="en-US" sz="1400" dirty="0"/>
              <a:t>For the physical link layer is Point-to-pint link (Master slave relationship) with piconet. Each piconet has max capacity of 1Mbps and has fast frequency hopping of 1600 hops/sec</a:t>
            </a:r>
          </a:p>
          <a:p>
            <a:pPr marL="342900" indent="-342900" algn="l">
              <a:buFont typeface="Wingdings" pitchFamily="2" charset="2"/>
              <a:buChar char="q"/>
            </a:pPr>
            <a:r>
              <a:rPr lang="en-US" sz="1400" dirty="0"/>
              <a:t>All devices in a Piconet hop together. To form Piconet: master gives slaves its clock and device ID; Hopping pattern (48-bit); determined by device ID; Hopping pattern determined by Clock. A Piconet is centralized TDD system, with master controlling the clock and determined which device gets to communicate in which time slot</a:t>
            </a:r>
          </a:p>
          <a:p>
            <a:pPr marL="342900" indent="-342900" algn="l">
              <a:buFont typeface="Wingdings" pitchFamily="2" charset="2"/>
              <a:buChar char="q"/>
            </a:pPr>
            <a:r>
              <a:rPr lang="en-US" sz="1400" dirty="0"/>
              <a:t>For the medium Access Control, Bluetooth with 79 channels can support 79 Mb/s. When a Piconet is established, the slaves add offsets to their native clocks to synchronize to the master and each unit can become a master or slave.</a:t>
            </a:r>
          </a:p>
          <a:p>
            <a:pPr marL="342900" indent="-342900" algn="l">
              <a:buFont typeface="Wingdings" pitchFamily="2" charset="2"/>
              <a:buChar char="q"/>
            </a:pPr>
            <a:r>
              <a:rPr lang="en-US" sz="1400" dirty="0"/>
              <a:t>The access is completely contention free and the master implements centralized control</a:t>
            </a:r>
          </a:p>
          <a:p>
            <a:pPr marL="342900" indent="-342900" algn="l">
              <a:buFont typeface="Wingdings" pitchFamily="2" charset="2"/>
              <a:buChar char="q"/>
            </a:pPr>
            <a:r>
              <a:rPr lang="en-US" sz="1400" dirty="0"/>
              <a:t>Bluetooth’s main goal is to Impact of distance and Bit Error Rate(BER) on throughput, Effect of one-to-many connection on throughput, Interference among Bluetooth devices, and Interference and fairness between Bluetooth and IEE 802.11 devices.</a:t>
            </a:r>
          </a:p>
          <a:p>
            <a:pPr marL="342900" indent="-342900" algn="l">
              <a:buFont typeface="Wingdings" pitchFamily="2" charset="2"/>
              <a:buChar char="q"/>
            </a:pPr>
            <a:endParaRPr lang="en-US" sz="1600" dirty="0"/>
          </a:p>
        </p:txBody>
      </p:sp>
    </p:spTree>
    <p:extLst>
      <p:ext uri="{BB962C8B-B14F-4D97-AF65-F5344CB8AC3E}">
        <p14:creationId xmlns:p14="http://schemas.microsoft.com/office/powerpoint/2010/main" val="122473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545-6B2D-3142-9BEA-DA6DE1180725}"/>
              </a:ext>
            </a:extLst>
          </p:cNvPr>
          <p:cNvSpPr>
            <a:spLocks noGrp="1"/>
          </p:cNvSpPr>
          <p:nvPr>
            <p:ph type="ctrTitle"/>
          </p:nvPr>
        </p:nvSpPr>
        <p:spPr>
          <a:xfrm>
            <a:off x="1328057" y="844778"/>
            <a:ext cx="9144000" cy="693911"/>
          </a:xfrm>
        </p:spPr>
        <p:txBody>
          <a:bodyPr>
            <a:normAutofit/>
          </a:bodyPr>
          <a:lstStyle/>
          <a:p>
            <a:r>
              <a:rPr lang="en-US" sz="4000" b="1" dirty="0"/>
              <a:t>Lab 1 Results</a:t>
            </a:r>
          </a:p>
        </p:txBody>
      </p:sp>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524000" y="1538689"/>
            <a:ext cx="9269186" cy="4192640"/>
          </a:xfrm>
        </p:spPr>
        <p:txBody>
          <a:bodyPr/>
          <a:lstStyle/>
          <a:p>
            <a:pPr marL="342900" indent="-342900" algn="l">
              <a:buFont typeface="Wingdings" pitchFamily="2" charset="2"/>
              <a:buChar char="q"/>
            </a:pPr>
            <a:r>
              <a:rPr lang="en-US" sz="1400" dirty="0"/>
              <a:t>During this lab, we measured the observe the difference</a:t>
            </a:r>
          </a:p>
          <a:p>
            <a:pPr algn="l"/>
            <a:r>
              <a:rPr lang="en-US" sz="1400" dirty="0"/>
              <a:t>between the throughput of TCP and UDP vs signal strength</a:t>
            </a:r>
          </a:p>
          <a:p>
            <a:pPr algn="l"/>
            <a:r>
              <a:rPr lang="en-US" sz="1400" dirty="0"/>
              <a:t>using the central server laptop.</a:t>
            </a:r>
          </a:p>
          <a:p>
            <a:pPr marL="342900" indent="-342900" algn="l">
              <a:buFont typeface="Wingdings" pitchFamily="2" charset="2"/>
              <a:buChar char="q"/>
            </a:pPr>
            <a:r>
              <a:rPr lang="en-US" sz="1400" dirty="0"/>
              <a:t>From the Fig 1, it can be seen that </a:t>
            </a:r>
          </a:p>
          <a:p>
            <a:pPr algn="l"/>
            <a:r>
              <a:rPr lang="en-US" sz="1400" dirty="0"/>
              <a:t>increasing the distance will decrease </a:t>
            </a:r>
          </a:p>
          <a:p>
            <a:pPr algn="l"/>
            <a:r>
              <a:rPr lang="en-US" sz="1400" dirty="0"/>
              <a:t>the Signal Strength. It make sense that as distance</a:t>
            </a:r>
          </a:p>
          <a:p>
            <a:pPr algn="l"/>
            <a:r>
              <a:rPr lang="en-US" sz="1400" dirty="0"/>
              <a:t>Increases the strength of the signal should be</a:t>
            </a:r>
          </a:p>
          <a:p>
            <a:pPr algn="l"/>
            <a:r>
              <a:rPr lang="en-US" sz="1400" dirty="0"/>
              <a:t>lowered as we assumed. So, It confirm the reason behind</a:t>
            </a:r>
          </a:p>
          <a:p>
            <a:pPr algn="l"/>
            <a:r>
              <a:rPr lang="en-US" sz="1400" dirty="0"/>
              <a:t>why we start loosing data as distance increases since data</a:t>
            </a:r>
          </a:p>
          <a:p>
            <a:pPr algn="l"/>
            <a:r>
              <a:rPr lang="en-US" sz="1400" dirty="0"/>
              <a:t>transmission gets lost more easily.</a:t>
            </a:r>
          </a:p>
          <a:p>
            <a:pPr marL="285750" indent="-285750" algn="l">
              <a:buFont typeface="Wingdings" pitchFamily="2" charset="2"/>
              <a:buChar char="q"/>
            </a:pPr>
            <a:r>
              <a:rPr lang="en-US" sz="1400" dirty="0"/>
              <a:t>From the fig 2, it can also be seen that </a:t>
            </a:r>
          </a:p>
          <a:p>
            <a:pPr algn="l"/>
            <a:r>
              <a:rPr lang="en-US" sz="1400" dirty="0"/>
              <a:t>increasing the distance will decrease </a:t>
            </a:r>
          </a:p>
          <a:p>
            <a:pPr algn="l"/>
            <a:r>
              <a:rPr lang="en-US" sz="1400" dirty="0"/>
              <a:t>the Signal to Noise Ratio. It implies that with increases the</a:t>
            </a:r>
          </a:p>
          <a:p>
            <a:pPr algn="l"/>
            <a:r>
              <a:rPr lang="en-US" sz="1400" dirty="0"/>
              <a:t>distance the noise level also increases.</a:t>
            </a:r>
          </a:p>
          <a:p>
            <a:pPr algn="l"/>
            <a:endParaRPr lang="en-US" sz="1600" dirty="0"/>
          </a:p>
          <a:p>
            <a:pPr marL="342900" indent="-342900" algn="l">
              <a:buFont typeface="Wingdings" pitchFamily="2" charset="2"/>
              <a:buChar char="q"/>
            </a:pPr>
            <a:endParaRPr lang="en-US" sz="1600" dirty="0"/>
          </a:p>
          <a:p>
            <a:pPr algn="l"/>
            <a:endParaRPr lang="en-US" dirty="0"/>
          </a:p>
          <a:p>
            <a:pPr algn="l"/>
            <a:endParaRPr lang="en-US" dirty="0"/>
          </a:p>
          <a:p>
            <a:pPr algn="l"/>
            <a:endParaRPr lang="en-US" dirty="0"/>
          </a:p>
          <a:p>
            <a:pPr algn="l"/>
            <a:endParaRPr lang="en-US" dirty="0"/>
          </a:p>
        </p:txBody>
      </p:sp>
      <p:pic>
        <p:nvPicPr>
          <p:cNvPr id="12" name="Picture 11">
            <a:extLst>
              <a:ext uri="{FF2B5EF4-FFF2-40B4-BE49-F238E27FC236}">
                <a16:creationId xmlns:a16="http://schemas.microsoft.com/office/drawing/2014/main" id="{C70303C7-6253-714E-8E36-1B161CFA54AD}"/>
              </a:ext>
            </a:extLst>
          </p:cNvPr>
          <p:cNvPicPr/>
          <p:nvPr/>
        </p:nvPicPr>
        <p:blipFill>
          <a:blip r:embed="rId2">
            <a:extLst>
              <a:ext uri="{28A0092B-C50C-407E-A947-70E740481C1C}">
                <a14:useLocalDpi xmlns:a14="http://schemas.microsoft.com/office/drawing/2010/main" val="0"/>
              </a:ext>
            </a:extLst>
          </a:blip>
          <a:stretch>
            <a:fillRect/>
          </a:stretch>
        </p:blipFill>
        <p:spPr>
          <a:xfrm>
            <a:off x="6739846" y="1538691"/>
            <a:ext cx="3732211" cy="1901798"/>
          </a:xfrm>
          <a:prstGeom prst="rect">
            <a:avLst/>
          </a:prstGeom>
        </p:spPr>
      </p:pic>
      <p:pic>
        <p:nvPicPr>
          <p:cNvPr id="13" name="Picture 12">
            <a:extLst>
              <a:ext uri="{FF2B5EF4-FFF2-40B4-BE49-F238E27FC236}">
                <a16:creationId xmlns:a16="http://schemas.microsoft.com/office/drawing/2014/main" id="{03B6B53A-D955-034B-994E-3FFC396E3B99}"/>
              </a:ext>
            </a:extLst>
          </p:cNvPr>
          <p:cNvPicPr/>
          <p:nvPr/>
        </p:nvPicPr>
        <p:blipFill>
          <a:blip r:embed="rId3">
            <a:extLst>
              <a:ext uri="{28A0092B-C50C-407E-A947-70E740481C1C}">
                <a14:useLocalDpi xmlns:a14="http://schemas.microsoft.com/office/drawing/2010/main" val="0"/>
              </a:ext>
            </a:extLst>
          </a:blip>
          <a:stretch>
            <a:fillRect/>
          </a:stretch>
        </p:blipFill>
        <p:spPr>
          <a:xfrm>
            <a:off x="6739846" y="3708431"/>
            <a:ext cx="3732212" cy="1716324"/>
          </a:xfrm>
          <a:prstGeom prst="rect">
            <a:avLst/>
          </a:prstGeom>
        </p:spPr>
      </p:pic>
      <p:sp>
        <p:nvSpPr>
          <p:cNvPr id="16" name="TextBox 15">
            <a:extLst>
              <a:ext uri="{FF2B5EF4-FFF2-40B4-BE49-F238E27FC236}">
                <a16:creationId xmlns:a16="http://schemas.microsoft.com/office/drawing/2014/main" id="{037BBAD7-9360-B94D-AABA-2CA2947D3A5A}"/>
              </a:ext>
            </a:extLst>
          </p:cNvPr>
          <p:cNvSpPr txBox="1"/>
          <p:nvPr/>
        </p:nvSpPr>
        <p:spPr>
          <a:xfrm>
            <a:off x="8346905" y="3431432"/>
            <a:ext cx="518091" cy="276999"/>
          </a:xfrm>
          <a:prstGeom prst="rect">
            <a:avLst/>
          </a:prstGeom>
          <a:noFill/>
        </p:spPr>
        <p:txBody>
          <a:bodyPr wrap="none" rtlCol="0">
            <a:spAutoFit/>
          </a:bodyPr>
          <a:lstStyle/>
          <a:p>
            <a:r>
              <a:rPr lang="en-US" sz="1200" dirty="0"/>
              <a:t>Fig: 1</a:t>
            </a:r>
          </a:p>
        </p:txBody>
      </p:sp>
      <p:sp>
        <p:nvSpPr>
          <p:cNvPr id="17" name="Rectangle 16">
            <a:extLst>
              <a:ext uri="{FF2B5EF4-FFF2-40B4-BE49-F238E27FC236}">
                <a16:creationId xmlns:a16="http://schemas.microsoft.com/office/drawing/2014/main" id="{FFF5B83A-35B8-C647-948F-747AB95090BA}"/>
              </a:ext>
            </a:extLst>
          </p:cNvPr>
          <p:cNvSpPr/>
          <p:nvPr/>
        </p:nvSpPr>
        <p:spPr>
          <a:xfrm>
            <a:off x="8346904" y="5408719"/>
            <a:ext cx="518091" cy="276999"/>
          </a:xfrm>
          <a:prstGeom prst="rect">
            <a:avLst/>
          </a:prstGeom>
        </p:spPr>
        <p:txBody>
          <a:bodyPr wrap="none">
            <a:spAutoFit/>
          </a:bodyPr>
          <a:lstStyle/>
          <a:p>
            <a:r>
              <a:rPr lang="en-US" sz="1200" dirty="0"/>
              <a:t>Fig: 2</a:t>
            </a:r>
          </a:p>
        </p:txBody>
      </p:sp>
    </p:spTree>
    <p:extLst>
      <p:ext uri="{BB962C8B-B14F-4D97-AF65-F5344CB8AC3E}">
        <p14:creationId xmlns:p14="http://schemas.microsoft.com/office/powerpoint/2010/main" val="203185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545-6B2D-3142-9BEA-DA6DE1180725}"/>
              </a:ext>
            </a:extLst>
          </p:cNvPr>
          <p:cNvSpPr>
            <a:spLocks noGrp="1"/>
          </p:cNvSpPr>
          <p:nvPr>
            <p:ph type="ctrTitle"/>
          </p:nvPr>
        </p:nvSpPr>
        <p:spPr>
          <a:xfrm>
            <a:off x="1328057" y="844778"/>
            <a:ext cx="9144000" cy="693911"/>
          </a:xfrm>
        </p:spPr>
        <p:txBody>
          <a:bodyPr>
            <a:normAutofit/>
          </a:bodyPr>
          <a:lstStyle/>
          <a:p>
            <a:r>
              <a:rPr lang="en-US" sz="4000" b="1" dirty="0"/>
              <a:t>Lab 1 Results</a:t>
            </a:r>
          </a:p>
        </p:txBody>
      </p:sp>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524000" y="1538689"/>
            <a:ext cx="9269186" cy="4192640"/>
          </a:xfrm>
        </p:spPr>
        <p:txBody>
          <a:bodyPr/>
          <a:lstStyle/>
          <a:p>
            <a:pPr marL="342900" indent="-342900" algn="l">
              <a:buFont typeface="Wingdings" pitchFamily="2" charset="2"/>
              <a:buChar char="q"/>
            </a:pPr>
            <a:r>
              <a:rPr lang="en-US" sz="1400" dirty="0"/>
              <a:t>Both in fig 1 and fig 2 UDP and TCP Throughput </a:t>
            </a:r>
          </a:p>
          <a:p>
            <a:pPr algn="l"/>
            <a:r>
              <a:rPr lang="en-US" sz="1400" dirty="0"/>
              <a:t>increases with increases Signal to </a:t>
            </a:r>
          </a:p>
          <a:p>
            <a:pPr algn="l"/>
            <a:r>
              <a:rPr lang="en-US" sz="1400" dirty="0"/>
              <a:t>Noise Ratio.</a:t>
            </a:r>
          </a:p>
          <a:p>
            <a:pPr marL="285750" indent="-285750" algn="l">
              <a:buFont typeface="Wingdings" pitchFamily="2" charset="2"/>
              <a:buChar char="q"/>
            </a:pPr>
            <a:r>
              <a:rPr lang="en-US" sz="1400" dirty="0"/>
              <a:t>It means that the stronger it is, the faster data will</a:t>
            </a:r>
          </a:p>
          <a:p>
            <a:pPr algn="l"/>
            <a:r>
              <a:rPr lang="en-US" sz="1400" dirty="0"/>
              <a:t>Be transfer using both protocol</a:t>
            </a:r>
          </a:p>
          <a:p>
            <a:pPr marL="285750" indent="-285750" algn="l">
              <a:buFont typeface="Wingdings" pitchFamily="2" charset="2"/>
              <a:buChar char="q"/>
            </a:pPr>
            <a:r>
              <a:rPr lang="en-US" sz="1400" dirty="0"/>
              <a:t>In other words, it concludes that if we want to increase</a:t>
            </a:r>
          </a:p>
          <a:p>
            <a:pPr algn="l"/>
            <a:r>
              <a:rPr lang="en-US" sz="1400" dirty="0"/>
              <a:t>the rate of transmission, we also should care about</a:t>
            </a:r>
          </a:p>
          <a:p>
            <a:pPr algn="l"/>
            <a:r>
              <a:rPr lang="en-US" sz="1400" dirty="0"/>
              <a:t>the Signal to Noise Ratio. For better result we should increase</a:t>
            </a:r>
          </a:p>
          <a:p>
            <a:pPr algn="l"/>
            <a:r>
              <a:rPr lang="en-US" sz="1400" dirty="0"/>
              <a:t>the Signal to Noise Ratio.</a:t>
            </a:r>
          </a:p>
          <a:p>
            <a:pPr marL="285750" indent="-285750" algn="l">
              <a:buFont typeface="Wingdings" pitchFamily="2" charset="2"/>
              <a:buChar char="q"/>
            </a:pPr>
            <a:r>
              <a:rPr lang="en-US" sz="1400" dirty="0"/>
              <a:t>Since the data communication link has linear relation</a:t>
            </a:r>
          </a:p>
          <a:p>
            <a:pPr algn="l"/>
            <a:r>
              <a:rPr lang="en-US" sz="1400" dirty="0"/>
              <a:t>with TCP and UDP protocol, data communication can be</a:t>
            </a:r>
          </a:p>
          <a:p>
            <a:pPr algn="l"/>
            <a:r>
              <a:rPr lang="en-US" sz="1400" dirty="0"/>
              <a:t>improve with this ratio.</a:t>
            </a:r>
          </a:p>
          <a:p>
            <a:pPr algn="l"/>
            <a:endParaRPr lang="en-US" sz="1600" dirty="0"/>
          </a:p>
          <a:p>
            <a:pPr marL="342900" indent="-342900" algn="l">
              <a:buFont typeface="Wingdings" pitchFamily="2" charset="2"/>
              <a:buChar char="q"/>
            </a:pPr>
            <a:endParaRPr lang="en-US" dirty="0"/>
          </a:p>
          <a:p>
            <a:pPr algn="l"/>
            <a:endParaRPr lang="en-US" dirty="0"/>
          </a:p>
          <a:p>
            <a:pPr algn="l"/>
            <a:endParaRPr lang="en-US" dirty="0"/>
          </a:p>
          <a:p>
            <a:pPr algn="l"/>
            <a:endParaRPr lang="en-US" dirty="0"/>
          </a:p>
        </p:txBody>
      </p:sp>
      <p:sp>
        <p:nvSpPr>
          <p:cNvPr id="16" name="TextBox 15">
            <a:extLst>
              <a:ext uri="{FF2B5EF4-FFF2-40B4-BE49-F238E27FC236}">
                <a16:creationId xmlns:a16="http://schemas.microsoft.com/office/drawing/2014/main" id="{037BBAD7-9360-B94D-AABA-2CA2947D3A5A}"/>
              </a:ext>
            </a:extLst>
          </p:cNvPr>
          <p:cNvSpPr txBox="1"/>
          <p:nvPr/>
        </p:nvSpPr>
        <p:spPr>
          <a:xfrm>
            <a:off x="8346905" y="3431432"/>
            <a:ext cx="518091" cy="276999"/>
          </a:xfrm>
          <a:prstGeom prst="rect">
            <a:avLst/>
          </a:prstGeom>
          <a:noFill/>
        </p:spPr>
        <p:txBody>
          <a:bodyPr wrap="none" rtlCol="0">
            <a:spAutoFit/>
          </a:bodyPr>
          <a:lstStyle/>
          <a:p>
            <a:r>
              <a:rPr lang="en-US" sz="1200" dirty="0"/>
              <a:t>Fig: 1</a:t>
            </a:r>
          </a:p>
        </p:txBody>
      </p:sp>
      <p:sp>
        <p:nvSpPr>
          <p:cNvPr id="17" name="Rectangle 16">
            <a:extLst>
              <a:ext uri="{FF2B5EF4-FFF2-40B4-BE49-F238E27FC236}">
                <a16:creationId xmlns:a16="http://schemas.microsoft.com/office/drawing/2014/main" id="{FFF5B83A-35B8-C647-948F-747AB95090BA}"/>
              </a:ext>
            </a:extLst>
          </p:cNvPr>
          <p:cNvSpPr/>
          <p:nvPr/>
        </p:nvSpPr>
        <p:spPr>
          <a:xfrm>
            <a:off x="8346904" y="5408719"/>
            <a:ext cx="518091" cy="276999"/>
          </a:xfrm>
          <a:prstGeom prst="rect">
            <a:avLst/>
          </a:prstGeom>
        </p:spPr>
        <p:txBody>
          <a:bodyPr wrap="none">
            <a:spAutoFit/>
          </a:bodyPr>
          <a:lstStyle/>
          <a:p>
            <a:r>
              <a:rPr lang="en-US" sz="1200" dirty="0"/>
              <a:t>Fig: 2</a:t>
            </a:r>
          </a:p>
        </p:txBody>
      </p:sp>
      <p:pic>
        <p:nvPicPr>
          <p:cNvPr id="8" name="Picture 7">
            <a:extLst>
              <a:ext uri="{FF2B5EF4-FFF2-40B4-BE49-F238E27FC236}">
                <a16:creationId xmlns:a16="http://schemas.microsoft.com/office/drawing/2014/main" id="{CC3D9A49-A49A-4745-ACBA-6F429C6E0E64}"/>
              </a:ext>
            </a:extLst>
          </p:cNvPr>
          <p:cNvPicPr/>
          <p:nvPr/>
        </p:nvPicPr>
        <p:blipFill>
          <a:blip r:embed="rId2">
            <a:extLst>
              <a:ext uri="{28A0092B-C50C-407E-A947-70E740481C1C}">
                <a14:useLocalDpi xmlns:a14="http://schemas.microsoft.com/office/drawing/2010/main" val="0"/>
              </a:ext>
            </a:extLst>
          </a:blip>
          <a:stretch>
            <a:fillRect/>
          </a:stretch>
        </p:blipFill>
        <p:spPr>
          <a:xfrm>
            <a:off x="6859549" y="1772951"/>
            <a:ext cx="3612508" cy="1701218"/>
          </a:xfrm>
          <a:prstGeom prst="rect">
            <a:avLst/>
          </a:prstGeom>
        </p:spPr>
      </p:pic>
      <p:pic>
        <p:nvPicPr>
          <p:cNvPr id="9" name="Picture 8">
            <a:extLst>
              <a:ext uri="{FF2B5EF4-FFF2-40B4-BE49-F238E27FC236}">
                <a16:creationId xmlns:a16="http://schemas.microsoft.com/office/drawing/2014/main" id="{5E7D53C4-3A47-124D-9B3F-AC9CAC83B1ED}"/>
              </a:ext>
            </a:extLst>
          </p:cNvPr>
          <p:cNvPicPr/>
          <p:nvPr/>
        </p:nvPicPr>
        <p:blipFill>
          <a:blip r:embed="rId3">
            <a:extLst>
              <a:ext uri="{28A0092B-C50C-407E-A947-70E740481C1C}">
                <a14:useLocalDpi xmlns:a14="http://schemas.microsoft.com/office/drawing/2010/main" val="0"/>
              </a:ext>
            </a:extLst>
          </a:blip>
          <a:stretch>
            <a:fillRect/>
          </a:stretch>
        </p:blipFill>
        <p:spPr>
          <a:xfrm>
            <a:off x="6859549" y="3708431"/>
            <a:ext cx="3620052" cy="1700288"/>
          </a:xfrm>
          <a:prstGeom prst="rect">
            <a:avLst/>
          </a:prstGeom>
        </p:spPr>
      </p:pic>
    </p:spTree>
    <p:extLst>
      <p:ext uri="{BB962C8B-B14F-4D97-AF65-F5344CB8AC3E}">
        <p14:creationId xmlns:p14="http://schemas.microsoft.com/office/powerpoint/2010/main" val="77324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545-6B2D-3142-9BEA-DA6DE1180725}"/>
              </a:ext>
            </a:extLst>
          </p:cNvPr>
          <p:cNvSpPr>
            <a:spLocks noGrp="1"/>
          </p:cNvSpPr>
          <p:nvPr>
            <p:ph type="ctrTitle"/>
          </p:nvPr>
        </p:nvSpPr>
        <p:spPr>
          <a:xfrm>
            <a:off x="1328057" y="844778"/>
            <a:ext cx="9144000" cy="693911"/>
          </a:xfrm>
        </p:spPr>
        <p:txBody>
          <a:bodyPr>
            <a:normAutofit/>
          </a:bodyPr>
          <a:lstStyle/>
          <a:p>
            <a:r>
              <a:rPr lang="en-US" sz="4000" b="1" dirty="0"/>
              <a:t>Lab 1 Results</a:t>
            </a:r>
          </a:p>
        </p:txBody>
      </p:sp>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524000" y="1538689"/>
            <a:ext cx="9269186" cy="4192640"/>
          </a:xfrm>
        </p:spPr>
        <p:txBody>
          <a:bodyPr/>
          <a:lstStyle/>
          <a:p>
            <a:pPr marL="342900" indent="-342900" algn="l">
              <a:buFont typeface="Wingdings" pitchFamily="2" charset="2"/>
              <a:buChar char="q"/>
            </a:pPr>
            <a:r>
              <a:rPr lang="en-US" sz="1400" dirty="0"/>
              <a:t>With the microwave power </a:t>
            </a:r>
          </a:p>
          <a:p>
            <a:pPr algn="l"/>
            <a:r>
              <a:rPr lang="en-US" sz="1400" dirty="0"/>
              <a:t>level (off, warm, deforest, </a:t>
            </a:r>
          </a:p>
          <a:p>
            <a:pPr algn="l"/>
            <a:r>
              <a:rPr lang="en-US" sz="1400" dirty="0"/>
              <a:t>medium, medium high, and high)</a:t>
            </a:r>
          </a:p>
          <a:p>
            <a:pPr algn="l"/>
            <a:r>
              <a:rPr lang="en-US" sz="1400" dirty="0"/>
              <a:t>TCP at the very first seems increasing </a:t>
            </a:r>
          </a:p>
          <a:p>
            <a:pPr algn="l"/>
            <a:r>
              <a:rPr lang="en-US" sz="1400" dirty="0"/>
              <a:t>In its rate but in the middle it decrease and then </a:t>
            </a:r>
          </a:p>
          <a:p>
            <a:pPr algn="l"/>
            <a:r>
              <a:rPr lang="en-US" sz="1400" dirty="0"/>
              <a:t>Increase and when the microwave gets high</a:t>
            </a:r>
          </a:p>
          <a:p>
            <a:pPr algn="l"/>
            <a:r>
              <a:rPr lang="en-US" sz="1400" dirty="0"/>
              <a:t>It decrease  again. But the linear line shows </a:t>
            </a:r>
          </a:p>
          <a:p>
            <a:pPr algn="l"/>
            <a:r>
              <a:rPr lang="en-US" sz="1400" dirty="0"/>
              <a:t>That as microwave power goes from lower to </a:t>
            </a:r>
          </a:p>
          <a:p>
            <a:pPr algn="l"/>
            <a:r>
              <a:rPr lang="en-US" sz="1400" dirty="0"/>
              <a:t>Higher TCP and UDP throughput increases.</a:t>
            </a:r>
          </a:p>
          <a:p>
            <a:pPr marL="285750" indent="-285750" algn="l">
              <a:buFont typeface="Wingdings" pitchFamily="2" charset="2"/>
              <a:buChar char="q"/>
            </a:pPr>
            <a:r>
              <a:rPr lang="en-US" sz="1400" dirty="0"/>
              <a:t>The reason could  be because of the frequency</a:t>
            </a:r>
          </a:p>
          <a:p>
            <a:pPr algn="l"/>
            <a:r>
              <a:rPr lang="en-US" sz="1400" dirty="0"/>
              <a:t>of the microwave that is around 2.4GHz range, </a:t>
            </a:r>
          </a:p>
          <a:p>
            <a:pPr algn="l"/>
            <a:r>
              <a:rPr lang="en-US" sz="1400" dirty="0"/>
              <a:t>which is same as the frequency that modern</a:t>
            </a:r>
          </a:p>
          <a:p>
            <a:pPr algn="l"/>
            <a:r>
              <a:rPr lang="en-US" sz="1400" dirty="0"/>
              <a:t>computer use for the data communication</a:t>
            </a:r>
          </a:p>
          <a:p>
            <a:pPr algn="l"/>
            <a:endParaRPr lang="en-US" sz="1600" dirty="0"/>
          </a:p>
          <a:p>
            <a:pPr marL="342900" indent="-342900" algn="l">
              <a:buFont typeface="Wingdings" pitchFamily="2" charset="2"/>
              <a:buChar char="q"/>
            </a:pPr>
            <a:endParaRPr lang="en-US" dirty="0"/>
          </a:p>
          <a:p>
            <a:pPr algn="l"/>
            <a:endParaRPr lang="en-US" dirty="0"/>
          </a:p>
          <a:p>
            <a:pPr algn="l"/>
            <a:endParaRPr lang="en-US" dirty="0"/>
          </a:p>
          <a:p>
            <a:pPr algn="l"/>
            <a:endParaRPr lang="en-US" dirty="0"/>
          </a:p>
        </p:txBody>
      </p:sp>
      <p:sp>
        <p:nvSpPr>
          <p:cNvPr id="16" name="TextBox 15">
            <a:extLst>
              <a:ext uri="{FF2B5EF4-FFF2-40B4-BE49-F238E27FC236}">
                <a16:creationId xmlns:a16="http://schemas.microsoft.com/office/drawing/2014/main" id="{037BBAD7-9360-B94D-AABA-2CA2947D3A5A}"/>
              </a:ext>
            </a:extLst>
          </p:cNvPr>
          <p:cNvSpPr txBox="1"/>
          <p:nvPr/>
        </p:nvSpPr>
        <p:spPr>
          <a:xfrm>
            <a:off x="8013544" y="5295885"/>
            <a:ext cx="518091" cy="276999"/>
          </a:xfrm>
          <a:prstGeom prst="rect">
            <a:avLst/>
          </a:prstGeom>
          <a:noFill/>
        </p:spPr>
        <p:txBody>
          <a:bodyPr wrap="none" rtlCol="0">
            <a:spAutoFit/>
          </a:bodyPr>
          <a:lstStyle/>
          <a:p>
            <a:r>
              <a:rPr lang="en-US" sz="1200" dirty="0"/>
              <a:t>Fig: 1</a:t>
            </a:r>
          </a:p>
        </p:txBody>
      </p:sp>
      <p:sp>
        <p:nvSpPr>
          <p:cNvPr id="4" name="TextBox 3">
            <a:extLst>
              <a:ext uri="{FF2B5EF4-FFF2-40B4-BE49-F238E27FC236}">
                <a16:creationId xmlns:a16="http://schemas.microsoft.com/office/drawing/2014/main" id="{B67049F2-2D58-5B4C-96F9-990AEAD5698D}"/>
              </a:ext>
            </a:extLst>
          </p:cNvPr>
          <p:cNvSpPr txBox="1"/>
          <p:nvPr/>
        </p:nvSpPr>
        <p:spPr>
          <a:xfrm>
            <a:off x="5722542" y="4873415"/>
            <a:ext cx="4347985" cy="646331"/>
          </a:xfrm>
          <a:prstGeom prst="rect">
            <a:avLst/>
          </a:prstGeom>
          <a:noFill/>
        </p:spPr>
        <p:txBody>
          <a:bodyPr wrap="none" rtlCol="0">
            <a:spAutoFit/>
          </a:bodyPr>
          <a:lstStyle/>
          <a:p>
            <a:r>
              <a:rPr lang="en-US" sz="1200" dirty="0"/>
              <a:t>Microwave power level: </a:t>
            </a:r>
          </a:p>
          <a:p>
            <a:r>
              <a:rPr lang="en-US" sz="1200" dirty="0"/>
              <a:t>0=off; 1=Warm; 2=Deforest; 3=Medium; 4=Medium high; 5=High.</a:t>
            </a:r>
          </a:p>
          <a:p>
            <a:endParaRPr lang="en-US" sz="1200" dirty="0"/>
          </a:p>
        </p:txBody>
      </p:sp>
      <p:pic>
        <p:nvPicPr>
          <p:cNvPr id="8" name="Picture 7">
            <a:extLst>
              <a:ext uri="{FF2B5EF4-FFF2-40B4-BE49-F238E27FC236}">
                <a16:creationId xmlns:a16="http://schemas.microsoft.com/office/drawing/2014/main" id="{60C00366-4766-324E-B7C2-BA6C54082B08}"/>
              </a:ext>
            </a:extLst>
          </p:cNvPr>
          <p:cNvPicPr>
            <a:picLocks noChangeAspect="1"/>
          </p:cNvPicPr>
          <p:nvPr/>
        </p:nvPicPr>
        <p:blipFill>
          <a:blip r:embed="rId2"/>
          <a:stretch>
            <a:fillRect/>
          </a:stretch>
        </p:blipFill>
        <p:spPr>
          <a:xfrm>
            <a:off x="5830418" y="1538689"/>
            <a:ext cx="5158711" cy="3281588"/>
          </a:xfrm>
          <a:prstGeom prst="rect">
            <a:avLst/>
          </a:prstGeom>
        </p:spPr>
      </p:pic>
    </p:spTree>
    <p:extLst>
      <p:ext uri="{BB962C8B-B14F-4D97-AF65-F5344CB8AC3E}">
        <p14:creationId xmlns:p14="http://schemas.microsoft.com/office/powerpoint/2010/main" val="9829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545-6B2D-3142-9BEA-DA6DE1180725}"/>
              </a:ext>
            </a:extLst>
          </p:cNvPr>
          <p:cNvSpPr>
            <a:spLocks noGrp="1"/>
          </p:cNvSpPr>
          <p:nvPr>
            <p:ph type="ctrTitle"/>
          </p:nvPr>
        </p:nvSpPr>
        <p:spPr>
          <a:xfrm>
            <a:off x="1328057" y="844778"/>
            <a:ext cx="9144000" cy="693911"/>
          </a:xfrm>
        </p:spPr>
        <p:txBody>
          <a:bodyPr>
            <a:normAutofit/>
          </a:bodyPr>
          <a:lstStyle/>
          <a:p>
            <a:r>
              <a:rPr lang="en-US" sz="4000" b="1" dirty="0"/>
              <a:t>Lab 2 Results</a:t>
            </a:r>
          </a:p>
        </p:txBody>
      </p:sp>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524000" y="1538689"/>
            <a:ext cx="9269186" cy="4192640"/>
          </a:xfrm>
        </p:spPr>
        <p:txBody>
          <a:bodyPr>
            <a:normAutofit/>
          </a:bodyPr>
          <a:lstStyle/>
          <a:p>
            <a:pPr marL="342900" indent="-342900" algn="l">
              <a:buFont typeface="Wingdings" pitchFamily="2" charset="2"/>
              <a:buChar char="q"/>
            </a:pPr>
            <a:r>
              <a:rPr lang="en-US" sz="1500" dirty="0"/>
              <a:t>Like in </a:t>
            </a:r>
            <a:r>
              <a:rPr lang="en-US" sz="1500" dirty="0" err="1"/>
              <a:t>Wifi</a:t>
            </a:r>
            <a:r>
              <a:rPr lang="en-US" sz="1500" dirty="0"/>
              <a:t> we noticed, in the</a:t>
            </a:r>
          </a:p>
          <a:p>
            <a:pPr algn="l"/>
            <a:r>
              <a:rPr lang="en-US" sz="1500" dirty="0"/>
              <a:t>Bluetooth also, as distance increases</a:t>
            </a:r>
          </a:p>
          <a:p>
            <a:pPr algn="l"/>
            <a:r>
              <a:rPr lang="en-US" sz="1500" dirty="0"/>
              <a:t>The data throughput also decreases.</a:t>
            </a:r>
          </a:p>
          <a:p>
            <a:pPr marL="342900" indent="-342900" algn="l">
              <a:buFont typeface="Wingdings" pitchFamily="2" charset="2"/>
              <a:buChar char="q"/>
            </a:pPr>
            <a:r>
              <a:rPr lang="en-US" sz="1500" dirty="0"/>
              <a:t>However, interesting things </a:t>
            </a:r>
          </a:p>
          <a:p>
            <a:pPr algn="l"/>
            <a:r>
              <a:rPr lang="en-US" sz="1500" dirty="0"/>
              <a:t>from the graph is that that with the </a:t>
            </a:r>
          </a:p>
          <a:p>
            <a:pPr algn="l"/>
            <a:r>
              <a:rPr lang="en-US" sz="1500" dirty="0"/>
              <a:t>same distance, DH1 has higher </a:t>
            </a:r>
          </a:p>
          <a:p>
            <a:pPr algn="l"/>
            <a:r>
              <a:rPr lang="en-US" sz="1500" dirty="0"/>
              <a:t>throughput than DH3 and DH5. </a:t>
            </a:r>
          </a:p>
          <a:p>
            <a:pPr algn="l"/>
            <a:r>
              <a:rPr lang="en-US" sz="1500" dirty="0"/>
              <a:t>In other word, DH5 has lower </a:t>
            </a:r>
          </a:p>
          <a:p>
            <a:pPr algn="l"/>
            <a:r>
              <a:rPr lang="en-US" sz="1500" dirty="0"/>
              <a:t>throughput comparatively for the same </a:t>
            </a:r>
          </a:p>
          <a:p>
            <a:pPr algn="l"/>
            <a:r>
              <a:rPr lang="en-US" sz="1500" dirty="0"/>
              <a:t>distance.</a:t>
            </a:r>
          </a:p>
          <a:p>
            <a:pPr marL="342900" indent="-342900" algn="l">
              <a:buFont typeface="Wingdings" pitchFamily="2" charset="2"/>
              <a:buChar char="q"/>
            </a:pPr>
            <a:r>
              <a:rPr lang="en-US" sz="1500" dirty="0"/>
              <a:t>Compare to </a:t>
            </a:r>
            <a:r>
              <a:rPr lang="en-US" sz="1500" dirty="0" err="1"/>
              <a:t>Wifi</a:t>
            </a:r>
            <a:r>
              <a:rPr lang="en-US" sz="1500" dirty="0"/>
              <a:t>, Bluetooth data through</a:t>
            </a:r>
          </a:p>
          <a:p>
            <a:pPr algn="l"/>
            <a:r>
              <a:rPr lang="en-US" sz="1500" dirty="0"/>
              <a:t>put is much lower than both TCP and UDP in WLAN protocols.</a:t>
            </a:r>
          </a:p>
          <a:p>
            <a:pPr marL="342900" indent="-342900" algn="l">
              <a:buFont typeface="Wingdings" pitchFamily="2" charset="2"/>
              <a:buChar char="q"/>
            </a:pPr>
            <a:r>
              <a:rPr lang="en-US" sz="1500" dirty="0"/>
              <a:t>Hence it can be concluded that Bluetooth is built for short range distance communication.</a:t>
            </a:r>
          </a:p>
          <a:p>
            <a:pPr algn="l"/>
            <a:endParaRPr lang="en-US" sz="1900" dirty="0"/>
          </a:p>
          <a:p>
            <a:pPr algn="l"/>
            <a:endParaRPr lang="en-US" dirty="0"/>
          </a:p>
          <a:p>
            <a:pPr algn="l"/>
            <a:endParaRPr lang="en-US" dirty="0"/>
          </a:p>
          <a:p>
            <a:pPr algn="l"/>
            <a:endParaRPr lang="en-US" dirty="0"/>
          </a:p>
          <a:p>
            <a:pPr algn="l"/>
            <a:endParaRPr lang="en-US" dirty="0"/>
          </a:p>
        </p:txBody>
      </p:sp>
      <p:sp>
        <p:nvSpPr>
          <p:cNvPr id="16" name="TextBox 15">
            <a:extLst>
              <a:ext uri="{FF2B5EF4-FFF2-40B4-BE49-F238E27FC236}">
                <a16:creationId xmlns:a16="http://schemas.microsoft.com/office/drawing/2014/main" id="{037BBAD7-9360-B94D-AABA-2CA2947D3A5A}"/>
              </a:ext>
            </a:extLst>
          </p:cNvPr>
          <p:cNvSpPr txBox="1"/>
          <p:nvPr/>
        </p:nvSpPr>
        <p:spPr>
          <a:xfrm>
            <a:off x="8362865" y="4759388"/>
            <a:ext cx="518091" cy="276999"/>
          </a:xfrm>
          <a:prstGeom prst="rect">
            <a:avLst/>
          </a:prstGeom>
          <a:noFill/>
        </p:spPr>
        <p:txBody>
          <a:bodyPr wrap="none" rtlCol="0">
            <a:spAutoFit/>
          </a:bodyPr>
          <a:lstStyle/>
          <a:p>
            <a:r>
              <a:rPr lang="en-US" sz="1200" dirty="0"/>
              <a:t>Fig: 1</a:t>
            </a:r>
          </a:p>
        </p:txBody>
      </p:sp>
      <p:pic>
        <p:nvPicPr>
          <p:cNvPr id="6" name="Picture 5">
            <a:extLst>
              <a:ext uri="{FF2B5EF4-FFF2-40B4-BE49-F238E27FC236}">
                <a16:creationId xmlns:a16="http://schemas.microsoft.com/office/drawing/2014/main" id="{358CEF83-0520-F843-9FEF-0E8B9BA95C41}"/>
              </a:ext>
            </a:extLst>
          </p:cNvPr>
          <p:cNvPicPr>
            <a:picLocks noChangeAspect="1"/>
          </p:cNvPicPr>
          <p:nvPr/>
        </p:nvPicPr>
        <p:blipFill>
          <a:blip r:embed="rId2"/>
          <a:stretch>
            <a:fillRect/>
          </a:stretch>
        </p:blipFill>
        <p:spPr>
          <a:xfrm>
            <a:off x="6277659" y="1756900"/>
            <a:ext cx="4515527" cy="2784277"/>
          </a:xfrm>
          <a:prstGeom prst="rect">
            <a:avLst/>
          </a:prstGeom>
        </p:spPr>
      </p:pic>
    </p:spTree>
    <p:extLst>
      <p:ext uri="{BB962C8B-B14F-4D97-AF65-F5344CB8AC3E}">
        <p14:creationId xmlns:p14="http://schemas.microsoft.com/office/powerpoint/2010/main" val="232711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545-6B2D-3142-9BEA-DA6DE1180725}"/>
              </a:ext>
            </a:extLst>
          </p:cNvPr>
          <p:cNvSpPr>
            <a:spLocks noGrp="1"/>
          </p:cNvSpPr>
          <p:nvPr>
            <p:ph type="ctrTitle"/>
          </p:nvPr>
        </p:nvSpPr>
        <p:spPr>
          <a:xfrm>
            <a:off x="1328057" y="844778"/>
            <a:ext cx="9144000" cy="693911"/>
          </a:xfrm>
        </p:spPr>
        <p:txBody>
          <a:bodyPr>
            <a:normAutofit/>
          </a:bodyPr>
          <a:lstStyle/>
          <a:p>
            <a:r>
              <a:rPr lang="en-US" sz="4000" b="1" dirty="0"/>
              <a:t>Lab 2 Results</a:t>
            </a:r>
          </a:p>
        </p:txBody>
      </p:sp>
      <p:sp>
        <p:nvSpPr>
          <p:cNvPr id="3" name="Subtitle 2">
            <a:extLst>
              <a:ext uri="{FF2B5EF4-FFF2-40B4-BE49-F238E27FC236}">
                <a16:creationId xmlns:a16="http://schemas.microsoft.com/office/drawing/2014/main" id="{879AEDE8-CB9D-A04D-AB01-3FC7B2A5FC07}"/>
              </a:ext>
            </a:extLst>
          </p:cNvPr>
          <p:cNvSpPr>
            <a:spLocks noGrp="1"/>
          </p:cNvSpPr>
          <p:nvPr>
            <p:ph type="subTitle" idx="1"/>
          </p:nvPr>
        </p:nvSpPr>
        <p:spPr>
          <a:xfrm>
            <a:off x="1524000" y="1538689"/>
            <a:ext cx="9269186" cy="4192640"/>
          </a:xfrm>
        </p:spPr>
        <p:txBody>
          <a:bodyPr>
            <a:normAutofit/>
          </a:bodyPr>
          <a:lstStyle/>
          <a:p>
            <a:pPr marL="342900" indent="-342900" algn="l">
              <a:buFont typeface="Wingdings" pitchFamily="2" charset="2"/>
              <a:buChar char="q"/>
            </a:pPr>
            <a:r>
              <a:rPr lang="en-US" sz="1400" dirty="0"/>
              <a:t>Like </a:t>
            </a:r>
            <a:r>
              <a:rPr lang="en-US" sz="1400" dirty="0" err="1"/>
              <a:t>Wifi</a:t>
            </a:r>
            <a:r>
              <a:rPr lang="en-US" sz="1400" dirty="0"/>
              <a:t>, in Bluetooth also as</a:t>
            </a:r>
          </a:p>
          <a:p>
            <a:pPr algn="l"/>
            <a:r>
              <a:rPr lang="en-US" sz="1400" dirty="0"/>
              <a:t>the distance from the master </a:t>
            </a:r>
          </a:p>
          <a:p>
            <a:pPr algn="l"/>
            <a:r>
              <a:rPr lang="en-US" sz="1400" dirty="0"/>
              <a:t>source increases the throughput </a:t>
            </a:r>
          </a:p>
          <a:p>
            <a:pPr algn="l"/>
            <a:r>
              <a:rPr lang="en-US" sz="1400" dirty="0"/>
              <a:t>decreases. </a:t>
            </a:r>
          </a:p>
          <a:p>
            <a:pPr marL="342900" indent="-342900" algn="l">
              <a:buFont typeface="Wingdings" pitchFamily="2" charset="2"/>
              <a:buChar char="q"/>
            </a:pPr>
            <a:r>
              <a:rPr lang="en-US" sz="1400" dirty="0"/>
              <a:t>Compare to previous graph,</a:t>
            </a:r>
          </a:p>
          <a:p>
            <a:pPr algn="l"/>
            <a:r>
              <a:rPr lang="en-US" sz="1400" dirty="0"/>
              <a:t>generally DH5 seems much faster</a:t>
            </a:r>
          </a:p>
          <a:p>
            <a:pPr algn="l"/>
            <a:r>
              <a:rPr lang="en-US" sz="1400" dirty="0"/>
              <a:t>Than DH1 and DH3 for the same </a:t>
            </a:r>
          </a:p>
          <a:p>
            <a:pPr algn="l"/>
            <a:r>
              <a:rPr lang="en-US" sz="1400" dirty="0"/>
              <a:t>Distance. </a:t>
            </a:r>
          </a:p>
          <a:p>
            <a:pPr marL="342900" indent="-342900" algn="l">
              <a:buFont typeface="Wingdings" pitchFamily="2" charset="2"/>
              <a:buChar char="q"/>
            </a:pPr>
            <a:r>
              <a:rPr lang="en-US" sz="1400" dirty="0"/>
              <a:t>Interesting fact about this graph is </a:t>
            </a:r>
          </a:p>
          <a:p>
            <a:pPr algn="l"/>
            <a:r>
              <a:rPr lang="en-US" sz="1400" dirty="0"/>
              <a:t>that WLAN TCP and UDP protocols </a:t>
            </a:r>
          </a:p>
          <a:p>
            <a:pPr algn="l"/>
            <a:r>
              <a:rPr lang="en-US" sz="1400" dirty="0"/>
              <a:t>Have higher throughput values than Bluetooth. </a:t>
            </a:r>
          </a:p>
          <a:p>
            <a:pPr marL="342900" indent="-342900" algn="l">
              <a:buFont typeface="Wingdings" pitchFamily="2" charset="2"/>
              <a:buChar char="q"/>
            </a:pPr>
            <a:r>
              <a:rPr lang="en-US" sz="1400" dirty="0"/>
              <a:t>Hence it can be concluded that Bluetooth is built for short range distance communication.</a:t>
            </a:r>
          </a:p>
          <a:p>
            <a:pPr algn="l"/>
            <a:endParaRPr lang="en-US" sz="1400" dirty="0"/>
          </a:p>
          <a:p>
            <a:pPr algn="l"/>
            <a:endParaRPr lang="en-US" sz="1400" dirty="0"/>
          </a:p>
          <a:p>
            <a:pPr algn="l"/>
            <a:endParaRPr lang="en-US" dirty="0"/>
          </a:p>
        </p:txBody>
      </p:sp>
      <p:sp>
        <p:nvSpPr>
          <p:cNvPr id="16" name="TextBox 15">
            <a:extLst>
              <a:ext uri="{FF2B5EF4-FFF2-40B4-BE49-F238E27FC236}">
                <a16:creationId xmlns:a16="http://schemas.microsoft.com/office/drawing/2014/main" id="{037BBAD7-9360-B94D-AABA-2CA2947D3A5A}"/>
              </a:ext>
            </a:extLst>
          </p:cNvPr>
          <p:cNvSpPr txBox="1"/>
          <p:nvPr/>
        </p:nvSpPr>
        <p:spPr>
          <a:xfrm>
            <a:off x="8370601" y="4288801"/>
            <a:ext cx="518091" cy="276999"/>
          </a:xfrm>
          <a:prstGeom prst="rect">
            <a:avLst/>
          </a:prstGeom>
          <a:noFill/>
        </p:spPr>
        <p:txBody>
          <a:bodyPr wrap="none" rtlCol="0">
            <a:spAutoFit/>
          </a:bodyPr>
          <a:lstStyle/>
          <a:p>
            <a:r>
              <a:rPr lang="en-US" sz="1200" dirty="0"/>
              <a:t>Fig: 1</a:t>
            </a:r>
          </a:p>
        </p:txBody>
      </p:sp>
      <p:pic>
        <p:nvPicPr>
          <p:cNvPr id="8" name="Picture 7">
            <a:extLst>
              <a:ext uri="{FF2B5EF4-FFF2-40B4-BE49-F238E27FC236}">
                <a16:creationId xmlns:a16="http://schemas.microsoft.com/office/drawing/2014/main" id="{F6178720-7672-5B49-B0D6-0A069FF6709E}"/>
              </a:ext>
            </a:extLst>
          </p:cNvPr>
          <p:cNvPicPr>
            <a:picLocks noChangeAspect="1"/>
          </p:cNvPicPr>
          <p:nvPr/>
        </p:nvPicPr>
        <p:blipFill>
          <a:blip r:embed="rId2"/>
          <a:stretch>
            <a:fillRect/>
          </a:stretch>
        </p:blipFill>
        <p:spPr>
          <a:xfrm>
            <a:off x="5835063" y="1762959"/>
            <a:ext cx="4636994" cy="2525842"/>
          </a:xfrm>
          <a:prstGeom prst="rect">
            <a:avLst/>
          </a:prstGeom>
        </p:spPr>
      </p:pic>
    </p:spTree>
    <p:extLst>
      <p:ext uri="{BB962C8B-B14F-4D97-AF65-F5344CB8AC3E}">
        <p14:creationId xmlns:p14="http://schemas.microsoft.com/office/powerpoint/2010/main" val="153985299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1869</TotalTime>
  <Words>1711</Words>
  <Application>Microsoft Macintosh PowerPoint</Application>
  <PresentationFormat>Widescreen</PresentationFormat>
  <Paragraphs>144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Franklin Gothic Book</vt:lpstr>
      <vt:lpstr>Wingdings</vt:lpstr>
      <vt:lpstr>Crop</vt:lpstr>
      <vt:lpstr>PowerPoint Presentation</vt:lpstr>
      <vt:lpstr>Abstract/Goals</vt:lpstr>
      <vt:lpstr>                       Theory – Background of WIFI</vt:lpstr>
      <vt:lpstr>                              Theory – Background of Bluetooth</vt:lpstr>
      <vt:lpstr>Lab 1 Results</vt:lpstr>
      <vt:lpstr>Lab 1 Results</vt:lpstr>
      <vt:lpstr>Lab 1 Results</vt:lpstr>
      <vt:lpstr>Lab 2 Results</vt:lpstr>
      <vt:lpstr>Lab 2 Results</vt:lpstr>
      <vt:lpstr>Discussion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Ram Yadav</dc:creator>
  <cp:lastModifiedBy>Ram Yadav</cp:lastModifiedBy>
  <cp:revision>36</cp:revision>
  <dcterms:created xsi:type="dcterms:W3CDTF">2018-11-03T15:14:37Z</dcterms:created>
  <dcterms:modified xsi:type="dcterms:W3CDTF">2018-11-08T06:09:46Z</dcterms:modified>
</cp:coreProperties>
</file>